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0" r:id="rId2"/>
  </p:sldMasterIdLst>
  <p:notesMasterIdLst>
    <p:notesMasterId r:id="rId18"/>
  </p:notesMasterIdLst>
  <p:handoutMasterIdLst>
    <p:handoutMasterId r:id="rId19"/>
  </p:handoutMasterIdLst>
  <p:sldIdLst>
    <p:sldId id="476" r:id="rId3"/>
    <p:sldId id="439" r:id="rId4"/>
    <p:sldId id="442" r:id="rId5"/>
    <p:sldId id="444" r:id="rId6"/>
    <p:sldId id="446" r:id="rId7"/>
    <p:sldId id="447" r:id="rId8"/>
    <p:sldId id="477" r:id="rId9"/>
    <p:sldId id="445" r:id="rId10"/>
    <p:sldId id="478" r:id="rId11"/>
    <p:sldId id="479" r:id="rId12"/>
    <p:sldId id="480" r:id="rId13"/>
    <p:sldId id="469" r:id="rId14"/>
    <p:sldId id="455" r:id="rId15"/>
    <p:sldId id="472" r:id="rId16"/>
    <p:sldId id="481" r:id="rId17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4E4"/>
    <a:srgbClr val="F2742F"/>
    <a:srgbClr val="262626"/>
    <a:srgbClr val="EC1841"/>
    <a:srgbClr val="038BB8"/>
    <a:srgbClr val="3C3C3C"/>
    <a:srgbClr val="FFFFFF"/>
    <a:srgbClr val="37C2B1"/>
    <a:srgbClr val="F2376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6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30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EADF47-9174-4438-9890-4E9852D259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4727-5AC4-4CFA-8F97-4350349A0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8054E-AC78-4051-A541-9E0A893D3530}" type="datetimeFigureOut">
              <a:rPr lang="en-ID" smtClean="0"/>
              <a:t>14/10/2023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11D16-7AED-4326-810B-1C978662B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3CF05-D286-47A5-900D-3DE8EF28D1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75AA-8BF7-42D8-8892-904D4322BA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0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9A9-F7F4-4ABA-B53D-5991DD400101}" type="datetimeFigureOut">
              <a:rPr lang="en-ID" smtClean="0"/>
              <a:t>14/10/2023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7763-7AA7-4511-95D0-0DC176BB7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96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3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594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22C9-8BED-4D57-B465-80E83F2D72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35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74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979" y="0"/>
            <a:ext cx="552898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4628" y="443240"/>
            <a:ext cx="4635686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760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1146" y="0"/>
            <a:ext cx="519244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12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2008" y="1"/>
            <a:ext cx="3181579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3067" y="366342"/>
            <a:ext cx="7054131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10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994" y="1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991" y="366340"/>
            <a:ext cx="6624208" cy="333363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BC867F-3817-472E-A491-ED16C87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6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994" y="1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8211" y="366340"/>
            <a:ext cx="6258987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18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994" y="4741300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286" y="1135138"/>
            <a:ext cx="422367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8871" y="-1"/>
            <a:ext cx="4538327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2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629" y="0"/>
            <a:ext cx="369440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957" y="1698861"/>
            <a:ext cx="1755877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9383" y="1698861"/>
            <a:ext cx="1755877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98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200105" y="2286000"/>
            <a:ext cx="4621590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0106" y="2560321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106" y="359338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0106" y="4761302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1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8404" y="0"/>
            <a:ext cx="725518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9548" y="526963"/>
            <a:ext cx="6192896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99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609" y="790114"/>
            <a:ext cx="4812323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712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31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3588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AEB3624-D84B-495A-9C75-8B2440AC75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947" y="3914025"/>
            <a:ext cx="1478790" cy="12992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D15C9FA-AE4D-4197-8962-4882D5119F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0651" y="3909226"/>
            <a:ext cx="6412937" cy="294877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CE4451-A6A0-416A-B65E-106F9E3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95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993" y="1118587"/>
            <a:ext cx="5558145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32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6502" y="0"/>
            <a:ext cx="541598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8698" y="949912"/>
            <a:ext cx="2375610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4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7"/>
            <a:ext cx="7467834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55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1512" y="1306487"/>
            <a:ext cx="3155380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8113" y="1306487"/>
            <a:ext cx="3155380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953" y="1502433"/>
            <a:ext cx="2710499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00552" y="1502433"/>
            <a:ext cx="2710499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6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844" y="1818168"/>
            <a:ext cx="5502676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00832" y="1001877"/>
            <a:ext cx="1618699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811" y="731520"/>
            <a:ext cx="545051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42" y="1127048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44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3588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D8E65AF-3AD6-4C40-BC37-00C7EB43C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0978" y="3914025"/>
            <a:ext cx="2513839" cy="185796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60459AC4-A8B8-475C-806A-854796512C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5025" y="3902916"/>
            <a:ext cx="4224094" cy="295508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E73BFFC6-5AFC-4B8F-A3F6-FB7EB96F8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5066" y="2465497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5E50FBB4-1328-42E6-BDBE-E4E3A40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85066" y="4364691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A085B1B-D5F9-426B-BB10-F963BE07C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398325" cy="685799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5D3FB1C-1BC6-44FD-8631-1CEFDDB90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A594-C043-4AFF-ADAB-0225D848A91D}"/>
              </a:ext>
            </a:extLst>
          </p:cNvPr>
          <p:cNvSpPr/>
          <p:nvPr userDrawn="1"/>
        </p:nvSpPr>
        <p:spPr>
          <a:xfrm>
            <a:off x="11461972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736134-C290-4882-BF1A-6EE02722B337}"/>
              </a:ext>
            </a:extLst>
          </p:cNvPr>
          <p:cNvSpPr/>
          <p:nvPr userDrawn="1"/>
        </p:nvSpPr>
        <p:spPr>
          <a:xfrm>
            <a:off x="9592373" y="3528804"/>
            <a:ext cx="1339935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80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06935B9E-EB5A-46AE-832D-C76EFE701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85780" y="2465497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805E079-0459-4784-914A-BC5472E759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5780" y="4364691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4A14BFE6-9B91-4305-874F-8172E6BD3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3560" y="2462919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5AE30283-09B0-4B59-BBC9-C16AFBCB8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83560" y="4362113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0C560AD-FB30-43CB-877C-5D33FE8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94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3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7" grpId="0" animBg="1"/>
      <p:bldP spid="15" grpId="0" animBg="1"/>
      <p:bldP spid="21" grpId="0" animBg="1"/>
      <p:bldP spid="36" grpId="0" animBg="1"/>
      <p:bldP spid="37" grpId="0" animBg="1"/>
      <p:bldP spid="42" grpId="0" animBg="1"/>
      <p:bldP spid="43" grpId="0" animBg="1"/>
      <p:bldP spid="4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18F8B-5D8F-421C-8893-A3E84956215C}"/>
              </a:ext>
            </a:extLst>
          </p:cNvPr>
          <p:cNvSpPr/>
          <p:nvPr userDrawn="1"/>
        </p:nvSpPr>
        <p:spPr>
          <a:xfrm>
            <a:off x="0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EF8E20-71E8-464C-A986-BCABEA287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615" y="731520"/>
            <a:ext cx="11461974" cy="612648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C81A9A4-ADDC-4B0C-99C3-CF87BDD1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8516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9CD7E3-E841-4685-87AF-D2ECF2D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170" y="1908540"/>
            <a:ext cx="4788581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52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3" y="2032956"/>
            <a:ext cx="6727742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48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9220" y="833120"/>
            <a:ext cx="4054368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374" y="1444408"/>
            <a:ext cx="4538845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538844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54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979" y="1"/>
            <a:ext cx="552898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4628" y="443240"/>
            <a:ext cx="4635686" cy="20388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40CA1-9944-4887-BC35-0DAA33B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9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478" y="0"/>
            <a:ext cx="546810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872" y="1692149"/>
            <a:ext cx="4788581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91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0162-09E6-452A-A83E-8BD2022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D-300A-446F-B964-2F718255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34F2-0CFC-461F-8632-C0BB49B0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9889-EDE6-45BF-9996-70801A61A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FBEC-CBCC-4B75-A10C-60E682AF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9443-EF7B-4926-8072-203EE10508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763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592373" y="3528804"/>
            <a:ext cx="1339935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6836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B1F45A-40F8-46E6-8280-182FAD111671}"/>
              </a:ext>
            </a:extLst>
          </p:cNvPr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 dirty="0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9832641" y="3994560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996986" y="-61943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7F2E54A-8C5E-41CD-8B2E-23BC4107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88" y="2076818"/>
            <a:ext cx="11339034" cy="1569660"/>
          </a:xfrm>
        </p:spPr>
        <p:txBody>
          <a:bodyPr>
            <a:normAutofit/>
          </a:bodyPr>
          <a:lstStyle/>
          <a:p>
            <a:r>
              <a:rPr lang="en-ID" sz="8800" dirty="0">
                <a:latin typeface="Candara Light" panose="020E0502030303020204" pitchFamily="34" charset="0"/>
              </a:rPr>
              <a:t>Docker File Instructions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1C4E9-847C-EDF7-7680-86DE2DAAB40A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0308996-9A6E-CC02-EECF-142E15CD1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B3A46-F620-FE6B-466E-FE45FC12461D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5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92063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– WORKDIR Command 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8EC4C-A709-3420-6BC5-33D926B3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8" y="1957340"/>
            <a:ext cx="4382112" cy="657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E3950-3143-891E-76F4-FAACA260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8" y="2997920"/>
            <a:ext cx="4448333" cy="703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78DFDE-4C6E-2016-C147-20140FEAF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6" y="3911822"/>
            <a:ext cx="4682854" cy="12827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48E826-724D-D3D0-B5E3-C64B6F42B573}"/>
              </a:ext>
            </a:extLst>
          </p:cNvPr>
          <p:cNvSpPr txBox="1"/>
          <p:nvPr/>
        </p:nvSpPr>
        <p:spPr>
          <a:xfrm>
            <a:off x="6193767" y="1992305"/>
            <a:ext cx="468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will work exactly the same way as below: </a:t>
            </a:r>
            <a:endParaRPr lang="en-A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98DBCE-F9DC-CAF0-80CA-BD1CDE619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64" y="2972259"/>
            <a:ext cx="5676660" cy="1879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98C4E2-6B47-232E-EBD0-353F06715A0D}"/>
              </a:ext>
            </a:extLst>
          </p:cNvPr>
          <p:cNvSpPr txBox="1"/>
          <p:nvPr/>
        </p:nvSpPr>
        <p:spPr>
          <a:xfrm>
            <a:off x="939355" y="5512279"/>
            <a:ext cx="11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If the folder we mention in WORKDIR doesn’t exists it will create that folder automatically.</a:t>
            </a:r>
            <a:endParaRPr lang="en-A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6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92063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– ARG Command 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BAB69-2008-30BD-B45A-FD16CD0AC11C}"/>
              </a:ext>
            </a:extLst>
          </p:cNvPr>
          <p:cNvSpPr txBox="1"/>
          <p:nvPr/>
        </p:nvSpPr>
        <p:spPr>
          <a:xfrm>
            <a:off x="1112808" y="1811547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ARG Command is used to define arguments.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By using $ sign we can use them anywhere in docker file when we want to use that argument in the following way: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F4ADE-FDEA-6C56-9C82-3DC2216F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16" y="3159017"/>
            <a:ext cx="6011114" cy="1971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AA9706-68DB-45E9-9BA4-6B2BFCC5F3C0}"/>
              </a:ext>
            </a:extLst>
          </p:cNvPr>
          <p:cNvSpPr txBox="1"/>
          <p:nvPr/>
        </p:nvSpPr>
        <p:spPr>
          <a:xfrm>
            <a:off x="1285336" y="5512279"/>
            <a:ext cx="918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Basically, ARG is something like a variable that we declare and use wherever we want in the docker file when needed.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17730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ARG vs ENV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81103"/>
            <a:ext cx="10723144" cy="747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ARG – used for build time customization</a:t>
            </a: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91DCB-4F16-1C9F-5E7C-5BFDC9F2298D}"/>
              </a:ext>
            </a:extLst>
          </p:cNvPr>
          <p:cNvSpPr txBox="1"/>
          <p:nvPr/>
        </p:nvSpPr>
        <p:spPr>
          <a:xfrm>
            <a:off x="865415" y="4111607"/>
            <a:ext cx="10723144" cy="747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ENV – used for run time customization</a:t>
            </a: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7DC377-B420-2EBD-325A-8A2CE9A3A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54"/>
          <a:stretch/>
        </p:blipFill>
        <p:spPr>
          <a:xfrm>
            <a:off x="1418718" y="2922389"/>
            <a:ext cx="5974598" cy="335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641C6-8C52-00BF-81CC-22DB2A37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18" y="4869392"/>
            <a:ext cx="6805250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- EXPOSE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938893" y="1860305"/>
            <a:ext cx="10723144" cy="1486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EXPOSE </a:t>
            </a:r>
            <a:r>
              <a:rPr lang="en-US" sz="3200" dirty="0">
                <a:latin typeface="Avenir Next LT Pro Light" panose="020B0304020202020204" pitchFamily="34" charset="0"/>
              </a:rPr>
              <a:t>is used for documentation purposes.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It will not effect any port mapping.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E7A5-7635-71B5-3514-57F6AB8B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73" y="3454188"/>
            <a:ext cx="6259188" cy="25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– RUN command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945664" y="1323267"/>
            <a:ext cx="9884489" cy="2225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RUN </a:t>
            </a:r>
            <a:r>
              <a:rPr lang="en-US" sz="3200" dirty="0">
                <a:latin typeface="Avenir Next LT Pro Light" panose="020B0304020202020204" pitchFamily="34" charset="0"/>
              </a:rPr>
              <a:t>executes any new commands on top of the image as a layer.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24D3C-B81B-9E1A-1123-030ED5E5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85" y="2933772"/>
            <a:ext cx="7730104" cy="3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– ENTRYPOINT command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945664" y="1323267"/>
            <a:ext cx="9884489" cy="2225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ENTRTYPOINT </a:t>
            </a:r>
            <a:r>
              <a:rPr lang="en-US" sz="3200" dirty="0">
                <a:latin typeface="Avenir Next LT Pro Light" panose="020B0304020202020204" pitchFamily="34" charset="0"/>
              </a:rPr>
              <a:t>will execute the executables mentioned when the container is launched.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9CB458-E72E-67D0-87D1-A69F8181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59" y="2967322"/>
            <a:ext cx="7354326" cy="1104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BFB74-10C2-B68E-B894-71C970FB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0" y="4464145"/>
            <a:ext cx="1065996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8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- FROM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E04-70A9-B95C-6B3E-002645D0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74" y="2323128"/>
            <a:ext cx="9316528" cy="1591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E4ED19-36AC-BBB5-D9DE-5C5C6050C670}"/>
              </a:ext>
            </a:extLst>
          </p:cNvPr>
          <p:cNvSpPr txBox="1"/>
          <p:nvPr/>
        </p:nvSpPr>
        <p:spPr>
          <a:xfrm>
            <a:off x="1121434" y="1504819"/>
            <a:ext cx="906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Here FROM command is used use nginx for this docker container creation.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2425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- FROM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3E4BEC-04BD-024A-7010-38E35E76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75" y="1527014"/>
            <a:ext cx="9234728" cy="50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93" y="19702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Downloading Tags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pull nginx:mainline-alpine3.18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865415" y="144510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4CA9D-0C24-815D-8062-FDAE3C81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3" y="2910118"/>
            <a:ext cx="9414275" cy="34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- FROM </a:t>
            </a:r>
            <a:endParaRPr lang="en-ID" dirty="0">
              <a:latin typeface="Candara Light" panose="020E05020303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87AAE-EE08-01E5-06D0-6D649200A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58802"/>
            <a:ext cx="11831701" cy="100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E81B4F-CF1C-25F3-8D2A-0DB5616A9B8E}"/>
              </a:ext>
            </a:extLst>
          </p:cNvPr>
          <p:cNvSpPr txBox="1"/>
          <p:nvPr/>
        </p:nvSpPr>
        <p:spPr>
          <a:xfrm>
            <a:off x="1095555" y="1768415"/>
            <a:ext cx="90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Previously we pulled tag related to nginx ,now we can see that tag here:</a:t>
            </a:r>
            <a:endParaRPr lang="en-A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472D7-FAF4-4F00-5180-1A8234CA2675}"/>
              </a:ext>
            </a:extLst>
          </p:cNvPr>
          <p:cNvSpPr txBox="1"/>
          <p:nvPr/>
        </p:nvSpPr>
        <p:spPr>
          <a:xfrm>
            <a:off x="938893" y="3818217"/>
            <a:ext cx="998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Now we can use that version tag in the docker file and give a custom name by using “as” .</a:t>
            </a:r>
            <a:endParaRPr lang="en-A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F122F1-A348-1317-9C13-2F804A23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2" y="4408760"/>
            <a:ext cx="11020396" cy="1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– COPY command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1342439"/>
            <a:ext cx="10840630" cy="2225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COPY </a:t>
            </a:r>
            <a:r>
              <a:rPr lang="en-US" sz="3200" dirty="0">
                <a:latin typeface="Avenir Next LT Pro Light" panose="020B0304020202020204" pitchFamily="34" charset="0"/>
              </a:rPr>
              <a:t>Command is used to define project path.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 Followed by period with project name and Destination.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9BE6-A69D-D229-881A-DB1693568152}"/>
              </a:ext>
            </a:extLst>
          </p:cNvPr>
          <p:cNvSpPr txBox="1"/>
          <p:nvPr/>
        </p:nvSpPr>
        <p:spPr>
          <a:xfrm>
            <a:off x="1915674" y="5097119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NOTE: Using “.” is the best practice so that it uses relative path.</a:t>
            </a:r>
            <a:endParaRPr lang="en-AS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86A666-106E-9CA8-BF1E-1D6E7D7B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3" y="3403670"/>
            <a:ext cx="10577806" cy="14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– COPY command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202872" y="1605229"/>
            <a:ext cx="11990716" cy="1691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 Light" panose="020B0304020202020204" pitchFamily="34" charset="0"/>
              </a:rPr>
              <a:t>If we want the final build from nginx we can use COPY - –from command.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 Light" panose="020B0304020202020204" pitchFamily="34" charset="0"/>
              </a:rPr>
              <a:t>If we declare = base it will copy files from base image.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 Light" panose="020B0304020202020204" pitchFamily="34" charset="0"/>
              </a:rPr>
              <a:t>Followed by source files and destination location as below, In the final image.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182301-1F8A-F0A7-AA5C-A415E211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3434117"/>
            <a:ext cx="7440653" cy="2278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179A2-16FF-F751-E9AB-54EC79ACE2FD}"/>
              </a:ext>
            </a:extLst>
          </p:cNvPr>
          <p:cNvSpPr txBox="1"/>
          <p:nvPr/>
        </p:nvSpPr>
        <p:spPr>
          <a:xfrm>
            <a:off x="1414732" y="5796951"/>
            <a:ext cx="86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Here Base is an alias name and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 files copy to final image the. </a:t>
            </a:r>
            <a:endParaRPr lang="en-A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7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– COPY command 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29E8D-967D-6ED7-8CF4-248B8C52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0" y="1683583"/>
            <a:ext cx="11521048" cy="45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92063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File – WORKDIR Command 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80BA5-551E-C717-B224-D67FB4FC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3" y="3306653"/>
            <a:ext cx="6606540" cy="2186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6BAB69-2008-30BD-B45A-FD16CD0AC11C}"/>
              </a:ext>
            </a:extLst>
          </p:cNvPr>
          <p:cNvSpPr txBox="1"/>
          <p:nvPr/>
        </p:nvSpPr>
        <p:spPr>
          <a:xfrm>
            <a:off x="1112808" y="181154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WORKDIR is used for defining a directory.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And that directory can be used directly in COPY with a period “.”</a:t>
            </a:r>
            <a:endParaRPr lang="en-AS" sz="2400" dirty="0"/>
          </a:p>
        </p:txBody>
      </p:sp>
    </p:spTree>
    <p:extLst>
      <p:ext uri="{BB962C8B-B14F-4D97-AF65-F5344CB8AC3E}">
        <p14:creationId xmlns:p14="http://schemas.microsoft.com/office/powerpoint/2010/main" val="31048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olors 322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olors 322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17742</TotalTime>
  <Words>425</Words>
  <Application>Microsoft Office PowerPoint</Application>
  <PresentationFormat>Custom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Next LT Pro Light</vt:lpstr>
      <vt:lpstr>Calibri</vt:lpstr>
      <vt:lpstr>Candara Light</vt:lpstr>
      <vt:lpstr>Open Sans</vt:lpstr>
      <vt:lpstr>Wingdings</vt:lpstr>
      <vt:lpstr>1_Office Theme</vt:lpstr>
      <vt:lpstr>Custom Design</vt:lpstr>
      <vt:lpstr>Docker File Instructions </vt:lpstr>
      <vt:lpstr>DOCKER File - FROM</vt:lpstr>
      <vt:lpstr>DOCKER File - FROM</vt:lpstr>
      <vt:lpstr>DOCKER – Downloading Tags</vt:lpstr>
      <vt:lpstr>DOCKER File - FROM </vt:lpstr>
      <vt:lpstr>DOCKER File – COPY command</vt:lpstr>
      <vt:lpstr>DOCKER File – COPY command</vt:lpstr>
      <vt:lpstr>DOCKER File – COPY command </vt:lpstr>
      <vt:lpstr>DOCKER File – WORKDIR Command </vt:lpstr>
      <vt:lpstr>DOCKER File – WORKDIR Command </vt:lpstr>
      <vt:lpstr>DOCKER File – ARG Command </vt:lpstr>
      <vt:lpstr>ARG vs ENV</vt:lpstr>
      <vt:lpstr>DOCKER File - EXPOSE</vt:lpstr>
      <vt:lpstr>DOCKER File – RUN command</vt:lpstr>
      <vt:lpstr>DOCKER File – ENTRYPOINT command</vt:lpstr>
    </vt:vector>
  </TitlesOfParts>
  <Company>Walkin' Out!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Pavan Padamata</cp:lastModifiedBy>
  <cp:revision>313</cp:revision>
  <dcterms:created xsi:type="dcterms:W3CDTF">2018-11-06T00:42:49Z</dcterms:created>
  <dcterms:modified xsi:type="dcterms:W3CDTF">2023-10-14T17:50:16Z</dcterms:modified>
</cp:coreProperties>
</file>