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 id="278" r:id="rId17"/>
    <p:sldId id="279" r:id="rId18"/>
    <p:sldId id="280" r:id="rId19"/>
    <p:sldId id="270" r:id="rId20"/>
    <p:sldId id="271" r:id="rId21"/>
    <p:sldId id="272" r:id="rId22"/>
    <p:sldId id="273" r:id="rId23"/>
    <p:sldId id="275" r:id="rId24"/>
    <p:sldId id="274" r:id="rId25"/>
    <p:sldId id="27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ED94176-6A29-44F8-9201-2FB690A905D5}"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80473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D94176-6A29-44F8-9201-2FB690A905D5}"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335229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D94176-6A29-44F8-9201-2FB690A905D5}"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292167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ED94176-6A29-44F8-9201-2FB690A905D5}"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559745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ED94176-6A29-44F8-9201-2FB690A905D5}" type="datetimeFigureOut">
              <a:rPr lang="en-IN" smtClean="0"/>
              <a:t>11-09-2025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1451280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ED94176-6A29-44F8-9201-2FB690A905D5}" type="datetimeFigureOut">
              <a:rPr lang="en-IN" smtClean="0"/>
              <a:t>11-09-2025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1410251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ED94176-6A29-44F8-9201-2FB690A905D5}" type="datetimeFigureOut">
              <a:rPr lang="en-IN" smtClean="0"/>
              <a:t>11-09-2025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1823697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ED94176-6A29-44F8-9201-2FB690A905D5}" type="datetimeFigureOut">
              <a:rPr lang="en-IN" smtClean="0"/>
              <a:t>11-09-2025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2070721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D94176-6A29-44F8-9201-2FB690A905D5}" type="datetimeFigureOut">
              <a:rPr lang="en-IN" smtClean="0"/>
              <a:t>11-09-2025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4186761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94176-6A29-44F8-9201-2FB690A905D5}" type="datetimeFigureOut">
              <a:rPr lang="en-IN" smtClean="0"/>
              <a:t>11-09-2025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3633905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ED94176-6A29-44F8-9201-2FB690A905D5}" type="datetimeFigureOut">
              <a:rPr lang="en-IN" smtClean="0"/>
              <a:t>11-09-2025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1C8E1-D0EF-4294-9C95-B7803C0B6165}" type="slidenum">
              <a:rPr lang="en-IN" smtClean="0"/>
              <a:t>‹#›</a:t>
            </a:fld>
            <a:endParaRPr lang="en-IN"/>
          </a:p>
        </p:txBody>
      </p:sp>
    </p:spTree>
    <p:extLst>
      <p:ext uri="{BB962C8B-B14F-4D97-AF65-F5344CB8AC3E}">
        <p14:creationId xmlns:p14="http://schemas.microsoft.com/office/powerpoint/2010/main" val="1001898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D94176-6A29-44F8-9201-2FB690A905D5}" type="datetimeFigureOut">
              <a:rPr lang="en-IN" smtClean="0"/>
              <a:t>11-09-2025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41C8E1-D0EF-4294-9C95-B7803C0B6165}" type="slidenum">
              <a:rPr lang="en-IN" smtClean="0"/>
              <a:t>‹#›</a:t>
            </a:fld>
            <a:endParaRPr lang="en-IN"/>
          </a:p>
        </p:txBody>
      </p:sp>
    </p:spTree>
    <p:extLst>
      <p:ext uri="{BB962C8B-B14F-4D97-AF65-F5344CB8AC3E}">
        <p14:creationId xmlns:p14="http://schemas.microsoft.com/office/powerpoint/2010/main" val="1259180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sforgeeks.org/javascript/javascript-map-get-method/" TargetMode="External"/><Relationship Id="rId7" Type="http://schemas.openxmlformats.org/officeDocument/2006/relationships/hyperlink" Target="https://www.geeksforgeeks.org/javascript/javascript-map-size-property/" TargetMode="External"/><Relationship Id="rId2" Type="http://schemas.openxmlformats.org/officeDocument/2006/relationships/hyperlink" Target="https://www.geeksforgeeks.org/javascript/javascript-map-set-method/" TargetMode="External"/><Relationship Id="rId1" Type="http://schemas.openxmlformats.org/officeDocument/2006/relationships/slideLayout" Target="../slideLayouts/slideLayout2.xml"/><Relationship Id="rId6" Type="http://schemas.openxmlformats.org/officeDocument/2006/relationships/hyperlink" Target="https://www.geeksforgeeks.org/javascript/javascript-map-clear-method/" TargetMode="External"/><Relationship Id="rId5" Type="http://schemas.openxmlformats.org/officeDocument/2006/relationships/hyperlink" Target="https://www.geeksforgeeks.org/javascript/javascript-map-delete-method/" TargetMode="External"/><Relationship Id="rId4" Type="http://schemas.openxmlformats.org/officeDocument/2006/relationships/hyperlink" Target="https://www.geeksforgeeks.org/javascript/javascript-map-has-method/"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349194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smtClean="0">
                <a:effectLst/>
              </a:rPr>
              <a:t>let </a:t>
            </a:r>
            <a:r>
              <a:rPr lang="en-GB" dirty="0" err="1" smtClean="0">
                <a:effectLst/>
              </a:rPr>
              <a:t>obj</a:t>
            </a:r>
            <a:r>
              <a:rPr lang="en-GB" dirty="0" smtClean="0">
                <a:effectLst/>
              </a:rPr>
              <a:t> = {</a:t>
            </a:r>
            <a:r>
              <a:rPr lang="en-GB" dirty="0" smtClean="0"/>
              <a:t/>
            </a:r>
            <a:br>
              <a:rPr lang="en-GB" dirty="0" smtClean="0"/>
            </a:br>
            <a:r>
              <a:rPr lang="en-GB" dirty="0" smtClean="0">
                <a:effectLst/>
              </a:rPr>
              <a:t>name: "Amit",</a:t>
            </a:r>
            <a:r>
              <a:rPr lang="en-GB" dirty="0" smtClean="0"/>
              <a:t/>
            </a:r>
            <a:br>
              <a:rPr lang="en-GB" dirty="0" smtClean="0"/>
            </a:br>
            <a:r>
              <a:rPr lang="en-GB" dirty="0" smtClean="0">
                <a:effectLst/>
              </a:rPr>
              <a:t>age: 25</a:t>
            </a:r>
            <a:r>
              <a:rPr lang="en-GB" dirty="0" smtClean="0"/>
              <a:t/>
            </a:r>
            <a:br>
              <a:rPr lang="en-GB" dirty="0" smtClean="0"/>
            </a:br>
            <a:r>
              <a:rPr lang="en-GB" dirty="0" smtClean="0">
                <a:effectLst/>
              </a:rPr>
              <a:t>};</a:t>
            </a:r>
          </a:p>
          <a:p>
            <a:endParaRPr lang="en-GB" dirty="0"/>
          </a:p>
          <a:p>
            <a:r>
              <a:rPr lang="en-GB" dirty="0" smtClean="0">
                <a:effectLst/>
              </a:rPr>
              <a:t>let a = ["red", "green", "blue"];</a:t>
            </a:r>
            <a:endParaRPr lang="en-IN" dirty="0"/>
          </a:p>
        </p:txBody>
      </p:sp>
    </p:spTree>
    <p:extLst>
      <p:ext uri="{BB962C8B-B14F-4D97-AF65-F5344CB8AC3E}">
        <p14:creationId xmlns:p14="http://schemas.microsoft.com/office/powerpoint/2010/main" val="255289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There are different types of JavaScript operators:</a:t>
            </a:r>
          </a:p>
          <a:p>
            <a:r>
              <a:rPr lang="en-GB" dirty="0"/>
              <a:t>Arithmetic Operators</a:t>
            </a:r>
          </a:p>
          <a:p>
            <a:r>
              <a:rPr lang="en-GB" dirty="0"/>
              <a:t>Assignment Operators</a:t>
            </a:r>
          </a:p>
          <a:p>
            <a:r>
              <a:rPr lang="en-GB" dirty="0"/>
              <a:t>Comparison Operators</a:t>
            </a:r>
          </a:p>
          <a:p>
            <a:r>
              <a:rPr lang="en-GB" dirty="0"/>
              <a:t>Logical Operators</a:t>
            </a:r>
          </a:p>
          <a:p>
            <a:pPr marL="0" indent="0">
              <a:buNone/>
            </a:pPr>
            <a:endParaRPr lang="en-IN" dirty="0"/>
          </a:p>
        </p:txBody>
      </p:sp>
    </p:spTree>
    <p:extLst>
      <p:ext uri="{BB962C8B-B14F-4D97-AF65-F5344CB8AC3E}">
        <p14:creationId xmlns:p14="http://schemas.microsoft.com/office/powerpoint/2010/main" val="2075827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Functions	</a:t>
            </a:r>
            <a:endParaRPr lang="en-IN" dirty="0"/>
          </a:p>
        </p:txBody>
      </p:sp>
      <p:sp>
        <p:nvSpPr>
          <p:cNvPr id="3" name="Content Placeholder 2"/>
          <p:cNvSpPr>
            <a:spLocks noGrp="1"/>
          </p:cNvSpPr>
          <p:nvPr>
            <p:ph idx="1"/>
          </p:nvPr>
        </p:nvSpPr>
        <p:spPr/>
        <p:txBody>
          <a:bodyPr/>
          <a:lstStyle/>
          <a:p>
            <a:r>
              <a:rPr lang="en-GB" dirty="0" smtClean="0"/>
              <a:t>Declaration</a:t>
            </a:r>
          </a:p>
          <a:p>
            <a:pPr marL="0" indent="0">
              <a:buNone/>
            </a:pPr>
            <a:r>
              <a:rPr lang="en-GB" dirty="0" smtClean="0"/>
              <a:t>     function &lt;function name&gt; (){    } </a:t>
            </a:r>
          </a:p>
          <a:p>
            <a:pPr marL="0" indent="0">
              <a:buNone/>
            </a:pPr>
            <a:endParaRPr lang="en-GB" dirty="0" smtClean="0"/>
          </a:p>
          <a:p>
            <a:pPr marL="0" indent="0">
              <a:buNone/>
            </a:pPr>
            <a:r>
              <a:rPr lang="en-GB" dirty="0"/>
              <a:t> </a:t>
            </a:r>
            <a:r>
              <a:rPr lang="en-GB" dirty="0" smtClean="0"/>
              <a:t>   function call()  {   } </a:t>
            </a:r>
          </a:p>
          <a:p>
            <a:pPr marL="0" indent="0">
              <a:buNone/>
            </a:pPr>
            <a:r>
              <a:rPr lang="en-GB" dirty="0" smtClean="0"/>
              <a:t> 	function call (a1 , a2) { }</a:t>
            </a:r>
          </a:p>
          <a:p>
            <a:pPr marL="0" indent="0">
              <a:buNone/>
            </a:pPr>
            <a:r>
              <a:rPr lang="en-GB" dirty="0"/>
              <a:t> </a:t>
            </a:r>
            <a:r>
              <a:rPr lang="en-GB" dirty="0" smtClean="0"/>
              <a:t>         function call (a3 , a4)  { return (a3+a4); }</a:t>
            </a:r>
          </a:p>
        </p:txBody>
      </p:sp>
    </p:spTree>
    <p:extLst>
      <p:ext uri="{BB962C8B-B14F-4D97-AF65-F5344CB8AC3E}">
        <p14:creationId xmlns:p14="http://schemas.microsoft.com/office/powerpoint/2010/main" val="1850049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Arrays </a:t>
            </a:r>
            <a:endParaRPr lang="en-IN" dirty="0"/>
          </a:p>
        </p:txBody>
      </p:sp>
      <p:sp>
        <p:nvSpPr>
          <p:cNvPr id="3" name="Content Placeholder 2"/>
          <p:cNvSpPr>
            <a:spLocks noGrp="1"/>
          </p:cNvSpPr>
          <p:nvPr>
            <p:ph idx="1"/>
          </p:nvPr>
        </p:nvSpPr>
        <p:spPr/>
        <p:txBody>
          <a:bodyPr/>
          <a:lstStyle/>
          <a:p>
            <a:r>
              <a:rPr lang="en-IN" dirty="0" smtClean="0"/>
              <a:t>let a = [];</a:t>
            </a:r>
          </a:p>
          <a:p>
            <a:r>
              <a:rPr lang="da-DK" dirty="0" smtClean="0"/>
              <a:t>let b = [10, 20, 30];</a:t>
            </a:r>
          </a:p>
          <a:p>
            <a:r>
              <a:rPr lang="en-GB" dirty="0" smtClean="0"/>
              <a:t>let a = new Array(10, 20, 30);</a:t>
            </a:r>
          </a:p>
          <a:p>
            <a:pPr marL="0" indent="0">
              <a:buNone/>
            </a:pPr>
            <a:r>
              <a:rPr lang="en-GB" dirty="0"/>
              <a:t> </a:t>
            </a:r>
            <a:r>
              <a:rPr lang="en-GB" dirty="0" smtClean="0"/>
              <a:t>         console.log(a);</a:t>
            </a:r>
          </a:p>
          <a:p>
            <a:pPr marL="0" indent="0">
              <a:buNone/>
            </a:pPr>
            <a:endParaRPr lang="en-GB" dirty="0"/>
          </a:p>
          <a:p>
            <a:pPr marL="0" indent="0">
              <a:buNone/>
            </a:pP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4509120"/>
            <a:ext cx="7593360"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78765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Operations on Array	</a:t>
            </a:r>
            <a:endParaRPr lang="en-IN" dirty="0"/>
          </a:p>
        </p:txBody>
      </p:sp>
      <p:sp>
        <p:nvSpPr>
          <p:cNvPr id="3" name="Content Placeholder 2"/>
          <p:cNvSpPr>
            <a:spLocks noGrp="1"/>
          </p:cNvSpPr>
          <p:nvPr>
            <p:ph idx="1"/>
          </p:nvPr>
        </p:nvSpPr>
        <p:spPr/>
        <p:txBody>
          <a:bodyPr/>
          <a:lstStyle/>
          <a:p>
            <a:r>
              <a:rPr lang="en-GB" dirty="0" smtClean="0"/>
              <a:t>To get the Length of Array we have length property in JavaScript </a:t>
            </a:r>
          </a:p>
          <a:p>
            <a:r>
              <a:rPr lang="en-GB" dirty="0" smtClean="0"/>
              <a:t>We can assign value to array using index </a:t>
            </a:r>
          </a:p>
          <a:p>
            <a:pPr marL="0" indent="0">
              <a:buNone/>
            </a:pPr>
            <a:r>
              <a:rPr lang="en-GB" dirty="0"/>
              <a:t> </a:t>
            </a:r>
            <a:r>
              <a:rPr lang="en-GB" dirty="0" smtClean="0"/>
              <a:t> b[2] = 12;</a:t>
            </a:r>
          </a:p>
          <a:p>
            <a:pPr marL="0" indent="0">
              <a:buNone/>
            </a:pPr>
            <a:endParaRPr lang="en-IN" dirty="0"/>
          </a:p>
        </p:txBody>
      </p:sp>
    </p:spTree>
    <p:extLst>
      <p:ext uri="{BB962C8B-B14F-4D97-AF65-F5344CB8AC3E}">
        <p14:creationId xmlns:p14="http://schemas.microsoft.com/office/powerpoint/2010/main" val="638951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Math.abs</a:t>
            </a:r>
            <a:r>
              <a:rPr lang="en-IN" dirty="0" smtClean="0"/>
              <a:t>(-4.7): 4.7</a:t>
            </a:r>
          </a:p>
          <a:p>
            <a:r>
              <a:rPr lang="en-IN" dirty="0" smtClean="0"/>
              <a:t> </a:t>
            </a:r>
            <a:r>
              <a:rPr lang="en-IN" dirty="0" err="1" smtClean="0"/>
              <a:t>Math.ceil</a:t>
            </a:r>
            <a:r>
              <a:rPr lang="en-IN" dirty="0" smtClean="0"/>
              <a:t>(4.4): 5 </a:t>
            </a:r>
          </a:p>
          <a:p>
            <a:r>
              <a:rPr lang="en-IN" dirty="0" err="1" smtClean="0"/>
              <a:t>Math.floor</a:t>
            </a:r>
            <a:r>
              <a:rPr lang="en-IN" dirty="0" smtClean="0"/>
              <a:t>(4.7): 4</a:t>
            </a:r>
          </a:p>
          <a:p>
            <a:r>
              <a:rPr lang="en-IN" dirty="0" smtClean="0"/>
              <a:t> </a:t>
            </a:r>
            <a:r>
              <a:rPr lang="en-IN" dirty="0" err="1" smtClean="0"/>
              <a:t>Math.sin</a:t>
            </a:r>
            <a:r>
              <a:rPr lang="en-IN" dirty="0" smtClean="0"/>
              <a:t>(90 * </a:t>
            </a:r>
            <a:r>
              <a:rPr lang="en-IN" dirty="0" err="1" smtClean="0"/>
              <a:t>Math.PI</a:t>
            </a:r>
            <a:r>
              <a:rPr lang="en-IN" dirty="0" smtClean="0"/>
              <a:t> / 180): 1 </a:t>
            </a:r>
          </a:p>
          <a:p>
            <a:r>
              <a:rPr lang="en-IN" dirty="0" err="1" smtClean="0"/>
              <a:t>Math.min</a:t>
            </a:r>
            <a:r>
              <a:rPr lang="en-IN" dirty="0" smtClean="0"/>
              <a:t>(0, 150, 30, 20, -8, -200): -200 </a:t>
            </a:r>
            <a:r>
              <a:rPr lang="en-IN" dirty="0" err="1" smtClean="0"/>
              <a:t>Math.random</a:t>
            </a:r>
            <a:r>
              <a:rPr lang="en-IN" dirty="0" smtClean="0"/>
              <a:t>(): 0.7416861489868538</a:t>
            </a:r>
            <a:endParaRPr lang="en-IN" dirty="0"/>
          </a:p>
        </p:txBody>
      </p:sp>
    </p:spTree>
    <p:extLst>
      <p:ext uri="{BB962C8B-B14F-4D97-AF65-F5344CB8AC3E}">
        <p14:creationId xmlns:p14="http://schemas.microsoft.com/office/powerpoint/2010/main" val="29327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fontAlgn="base"/>
            <a:r>
              <a:rPr lang="en-GB" dirty="0"/>
              <a:t>A </a:t>
            </a:r>
            <a:r>
              <a:rPr lang="en-GB" b="1" dirty="0"/>
              <a:t>Map</a:t>
            </a:r>
            <a:r>
              <a:rPr lang="en-GB" dirty="0"/>
              <a:t> is a data structure that stores key-value pairs, where each key is unique. It is similar to an </a:t>
            </a:r>
            <a:r>
              <a:rPr lang="en-GB" b="1" dirty="0"/>
              <a:t>object</a:t>
            </a:r>
            <a:r>
              <a:rPr lang="en-GB" dirty="0"/>
              <a:t> but has some advantages:</a:t>
            </a:r>
          </a:p>
          <a:p>
            <a:pPr fontAlgn="base"/>
            <a:r>
              <a:rPr lang="en-GB" dirty="0"/>
              <a:t>Inserts keys in the order they were added.</a:t>
            </a:r>
          </a:p>
          <a:p>
            <a:pPr fontAlgn="base"/>
            <a:r>
              <a:rPr lang="en-GB" dirty="0"/>
              <a:t>Allows keys of any type, not just strings and symbols.</a:t>
            </a:r>
          </a:p>
          <a:p>
            <a:pPr fontAlgn="base"/>
            <a:r>
              <a:rPr lang="en-GB" dirty="0"/>
              <a:t>Provides better performance when dealing with large datasets.</a:t>
            </a:r>
          </a:p>
          <a:p>
            <a:endParaRPr lang="en-IN" dirty="0"/>
          </a:p>
        </p:txBody>
      </p:sp>
    </p:spTree>
    <p:extLst>
      <p:ext uri="{BB962C8B-B14F-4D97-AF65-F5344CB8AC3E}">
        <p14:creationId xmlns:p14="http://schemas.microsoft.com/office/powerpoint/2010/main" val="1596200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pPr fontAlgn="base"/>
            <a:r>
              <a:rPr lang="en-GB" b="1" u="sng" dirty="0">
                <a:hlinkClick r:id="rId2"/>
              </a:rPr>
              <a:t>set(key, </a:t>
            </a:r>
            <a:r>
              <a:rPr lang="en-GB" b="1" u="sng" dirty="0" err="1">
                <a:hlinkClick r:id="rId2"/>
              </a:rPr>
              <a:t>val</a:t>
            </a:r>
            <a:r>
              <a:rPr lang="en-GB" b="1" u="sng" dirty="0">
                <a:hlinkClick r:id="rId2"/>
              </a:rPr>
              <a:t>) </a:t>
            </a:r>
            <a:r>
              <a:rPr lang="en-GB" b="1" dirty="0"/>
              <a:t>:</a:t>
            </a:r>
            <a:r>
              <a:rPr lang="en-GB" dirty="0"/>
              <a:t> Adds or updates an element with a specified key and value.</a:t>
            </a:r>
          </a:p>
          <a:p>
            <a:pPr fontAlgn="base"/>
            <a:r>
              <a:rPr lang="en-GB" b="1" u="sng" dirty="0">
                <a:hlinkClick r:id="rId3"/>
              </a:rPr>
              <a:t>get(key)</a:t>
            </a:r>
            <a:r>
              <a:rPr lang="en-GB" b="1" dirty="0"/>
              <a:t> : </a:t>
            </a:r>
            <a:r>
              <a:rPr lang="en-GB" dirty="0"/>
              <a:t>Returns the value associated with the specified key.</a:t>
            </a:r>
          </a:p>
          <a:p>
            <a:pPr fontAlgn="base"/>
            <a:r>
              <a:rPr lang="en-GB" b="1" u="sng" dirty="0">
                <a:hlinkClick r:id="rId4"/>
              </a:rPr>
              <a:t>has(key) </a:t>
            </a:r>
            <a:r>
              <a:rPr lang="en-GB" b="1" dirty="0"/>
              <a:t>:</a:t>
            </a:r>
            <a:r>
              <a:rPr lang="en-GB" dirty="0"/>
              <a:t> Returns a </a:t>
            </a:r>
            <a:r>
              <a:rPr lang="en-GB" dirty="0" err="1"/>
              <a:t>boolean</a:t>
            </a:r>
            <a:r>
              <a:rPr lang="en-GB" dirty="0"/>
              <a:t> indicating whether an element with the specified key exists.</a:t>
            </a:r>
          </a:p>
          <a:p>
            <a:pPr fontAlgn="base"/>
            <a:r>
              <a:rPr lang="en-GB" b="1" u="sng" dirty="0">
                <a:hlinkClick r:id="rId5"/>
              </a:rPr>
              <a:t>delete(key) </a:t>
            </a:r>
            <a:r>
              <a:rPr lang="en-GB" b="1" dirty="0"/>
              <a:t>:</a:t>
            </a:r>
            <a:r>
              <a:rPr lang="en-GB" dirty="0"/>
              <a:t> Removes the element with the specified key.</a:t>
            </a:r>
          </a:p>
          <a:p>
            <a:pPr fontAlgn="base"/>
            <a:r>
              <a:rPr lang="en-GB" b="1" u="sng" dirty="0">
                <a:hlinkClick r:id="rId6"/>
              </a:rPr>
              <a:t>clear()</a:t>
            </a:r>
            <a:r>
              <a:rPr lang="en-GB" b="1" dirty="0"/>
              <a:t>:</a:t>
            </a:r>
            <a:r>
              <a:rPr lang="en-GB" dirty="0"/>
              <a:t> Removes all elements from the Map.</a:t>
            </a:r>
          </a:p>
          <a:p>
            <a:pPr fontAlgn="base"/>
            <a:r>
              <a:rPr lang="en-GB" b="1" u="sng" dirty="0">
                <a:hlinkClick r:id="rId7"/>
              </a:rPr>
              <a:t>size</a:t>
            </a:r>
            <a:r>
              <a:rPr lang="en-GB" b="1" dirty="0"/>
              <a:t>:</a:t>
            </a:r>
            <a:r>
              <a:rPr lang="en-GB" dirty="0"/>
              <a:t> Returns the number of key-value pairs in the Map.</a:t>
            </a:r>
          </a:p>
          <a:p>
            <a:endParaRPr lang="en-IN" dirty="0"/>
          </a:p>
        </p:txBody>
      </p:sp>
    </p:spTree>
    <p:extLst>
      <p:ext uri="{BB962C8B-B14F-4D97-AF65-F5344CB8AC3E}">
        <p14:creationId xmlns:p14="http://schemas.microsoft.com/office/powerpoint/2010/main" val="3143995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fontAlgn="base"/>
            <a:r>
              <a:rPr lang="en-GB" dirty="0"/>
              <a:t>A Set in JavaScript is used to store a unique collection of items, meaning no duplicates are allowed.</a:t>
            </a:r>
          </a:p>
          <a:p>
            <a:pPr fontAlgn="base"/>
            <a:r>
              <a:rPr lang="en-GB" dirty="0"/>
              <a:t>Sets internally use a hash table which makes search, insert and delete operations faster than arrays. Please note that a hash table data structure allows these operations to be performed on average in constant time.</a:t>
            </a:r>
          </a:p>
          <a:p>
            <a:pPr fontAlgn="base"/>
            <a:r>
              <a:rPr lang="en-GB" dirty="0"/>
              <a:t>Set maintains the insertion of items. When we access items, we get them in the same order as inserted.</a:t>
            </a:r>
          </a:p>
          <a:p>
            <a:pPr fontAlgn="base"/>
            <a:r>
              <a:rPr lang="en-GB" dirty="0"/>
              <a:t>Only unique values are allowed. If you try to add a duplicate value, it will be ignored.</a:t>
            </a:r>
          </a:p>
          <a:p>
            <a:pPr fontAlgn="base"/>
            <a:r>
              <a:rPr lang="en-GB" dirty="0"/>
              <a:t>A set can be created either empty or by providing an </a:t>
            </a:r>
            <a:r>
              <a:rPr lang="en-GB" dirty="0" err="1"/>
              <a:t>iterable</a:t>
            </a:r>
            <a:r>
              <a:rPr lang="en-GB" dirty="0"/>
              <a:t> like array or string.</a:t>
            </a:r>
          </a:p>
          <a:p>
            <a:endParaRPr lang="en-IN" dirty="0"/>
          </a:p>
        </p:txBody>
      </p:sp>
    </p:spTree>
    <p:extLst>
      <p:ext uri="{BB962C8B-B14F-4D97-AF65-F5344CB8AC3E}">
        <p14:creationId xmlns:p14="http://schemas.microsoft.com/office/powerpoint/2010/main" val="1848100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GB" dirty="0" smtClean="0"/>
              <a:t>Array is an Object in JavaScript so we have in build methods to add , remove , display data of array </a:t>
            </a:r>
          </a:p>
          <a:p>
            <a:pPr fontAlgn="base"/>
            <a:r>
              <a:rPr lang="en-GB" dirty="0" smtClean="0"/>
              <a:t>push</a:t>
            </a:r>
            <a:r>
              <a:rPr lang="en-GB" dirty="0"/>
              <a:t>() </a:t>
            </a:r>
            <a:r>
              <a:rPr lang="en-GB" dirty="0" smtClean="0"/>
              <a:t>- add </a:t>
            </a:r>
            <a:r>
              <a:rPr lang="en-GB" dirty="0"/>
              <a:t>the element to the end of the array.</a:t>
            </a:r>
          </a:p>
          <a:p>
            <a:pPr fontAlgn="base"/>
            <a:r>
              <a:rPr lang="en-GB" dirty="0" err="1" smtClean="0"/>
              <a:t>unshift</a:t>
            </a:r>
            <a:r>
              <a:rPr lang="en-GB" dirty="0"/>
              <a:t>() </a:t>
            </a:r>
            <a:r>
              <a:rPr lang="en-GB" dirty="0" smtClean="0"/>
              <a:t>- </a:t>
            </a:r>
            <a:r>
              <a:rPr lang="en-GB" dirty="0"/>
              <a:t>add the element to the starting of the array</a:t>
            </a:r>
            <a:r>
              <a:rPr lang="en-GB" dirty="0" smtClean="0"/>
              <a:t>.</a:t>
            </a:r>
          </a:p>
          <a:p>
            <a:pPr fontAlgn="base"/>
            <a:r>
              <a:rPr lang="en-GB" dirty="0" smtClean="0"/>
              <a:t>pop</a:t>
            </a:r>
            <a:r>
              <a:rPr lang="en-GB" dirty="0"/>
              <a:t>() </a:t>
            </a:r>
            <a:r>
              <a:rPr lang="en-GB" dirty="0" smtClean="0"/>
              <a:t>- removes </a:t>
            </a:r>
            <a:r>
              <a:rPr lang="en-GB" dirty="0"/>
              <a:t>an element from the last index of the array.</a:t>
            </a:r>
          </a:p>
          <a:p>
            <a:pPr fontAlgn="base"/>
            <a:r>
              <a:rPr lang="en-GB" dirty="0" smtClean="0"/>
              <a:t>shift</a:t>
            </a:r>
            <a:r>
              <a:rPr lang="en-GB" dirty="0"/>
              <a:t>() </a:t>
            </a:r>
            <a:r>
              <a:rPr lang="en-GB" dirty="0" smtClean="0"/>
              <a:t>- removes </a:t>
            </a:r>
            <a:r>
              <a:rPr lang="en-GB" dirty="0"/>
              <a:t>the element from the first index of the array.</a:t>
            </a:r>
          </a:p>
          <a:p>
            <a:pPr fontAlgn="base"/>
            <a:r>
              <a:rPr lang="en-GB" dirty="0" smtClean="0"/>
              <a:t>splice</a:t>
            </a:r>
            <a:r>
              <a:rPr lang="en-GB" dirty="0"/>
              <a:t>() </a:t>
            </a:r>
            <a:r>
              <a:rPr lang="en-GB" dirty="0" smtClean="0"/>
              <a:t>-removes </a:t>
            </a:r>
            <a:r>
              <a:rPr lang="en-GB" dirty="0"/>
              <a:t>or replaces the element from the array.</a:t>
            </a:r>
          </a:p>
          <a:p>
            <a:endParaRPr lang="en-GB" dirty="0" smtClean="0"/>
          </a:p>
          <a:p>
            <a:r>
              <a:rPr lang="en-GB" dirty="0" smtClean="0"/>
              <a:t>Iterating Array  -  for loop </a:t>
            </a:r>
          </a:p>
          <a:p>
            <a:r>
              <a:rPr lang="nn-NO" dirty="0" smtClean="0"/>
              <a:t>for (let i = 0; i &lt; a.length; i++) {</a:t>
            </a:r>
          </a:p>
          <a:p>
            <a:r>
              <a:rPr lang="nn-NO" dirty="0" smtClean="0"/>
              <a:t>    console.log(a[i])</a:t>
            </a:r>
          </a:p>
          <a:p>
            <a:r>
              <a:rPr lang="nn-NO" dirty="0" smtClean="0"/>
              <a:t>}</a:t>
            </a:r>
            <a:r>
              <a:rPr lang="en-GB" dirty="0"/>
              <a:t/>
            </a:r>
            <a:br>
              <a:rPr lang="en-GB" dirty="0"/>
            </a:br>
            <a:endParaRPr lang="en-GB" dirty="0"/>
          </a:p>
          <a:p>
            <a:endParaRPr lang="en-GB" dirty="0"/>
          </a:p>
          <a:p>
            <a:endParaRPr lang="en-IN" dirty="0"/>
          </a:p>
        </p:txBody>
      </p:sp>
    </p:spTree>
    <p:extLst>
      <p:ext uri="{BB962C8B-B14F-4D97-AF65-F5344CB8AC3E}">
        <p14:creationId xmlns:p14="http://schemas.microsoft.com/office/powerpoint/2010/main" val="374763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Java Script </a:t>
            </a:r>
            <a:endParaRPr lang="en-IN" dirty="0"/>
          </a:p>
        </p:txBody>
      </p:sp>
      <p:sp>
        <p:nvSpPr>
          <p:cNvPr id="3" name="Content Placeholder 2"/>
          <p:cNvSpPr>
            <a:spLocks noGrp="1"/>
          </p:cNvSpPr>
          <p:nvPr>
            <p:ph idx="1"/>
          </p:nvPr>
        </p:nvSpPr>
        <p:spPr/>
        <p:txBody>
          <a:bodyPr>
            <a:normAutofit lnSpcReduction="10000"/>
          </a:bodyPr>
          <a:lstStyle/>
          <a:p>
            <a:r>
              <a:rPr lang="en-GB" dirty="0"/>
              <a:t>JavaScript is a versatile, dynamically typed programming language that brings life to web pages by making them interactive. It is used for building interactive web applications, supports both client-side and server-side development, and integrates seamlessly with HTML, CSS, and a rich standard library</a:t>
            </a:r>
            <a:r>
              <a:rPr lang="en-GB" dirty="0" smtClean="0"/>
              <a:t>.</a:t>
            </a:r>
          </a:p>
          <a:p>
            <a:r>
              <a:rPr lang="en-GB" dirty="0" smtClean="0"/>
              <a:t>Single Threaded Language so one task at a time </a:t>
            </a:r>
            <a:endParaRPr lang="en-IN" dirty="0"/>
          </a:p>
        </p:txBody>
      </p:sp>
    </p:spTree>
    <p:extLst>
      <p:ext uri="{BB962C8B-B14F-4D97-AF65-F5344CB8AC3E}">
        <p14:creationId xmlns:p14="http://schemas.microsoft.com/office/powerpoint/2010/main" val="16355047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smtClean="0"/>
              <a:t>a.forEach</a:t>
            </a:r>
            <a:r>
              <a:rPr lang="en-IN" dirty="0" smtClean="0"/>
              <a:t>(function </a:t>
            </a:r>
            <a:r>
              <a:rPr lang="en-IN" dirty="0" err="1" smtClean="0"/>
              <a:t>myfunc</a:t>
            </a:r>
            <a:r>
              <a:rPr lang="en-IN" dirty="0" smtClean="0"/>
              <a:t>(x) {</a:t>
            </a:r>
          </a:p>
          <a:p>
            <a:pPr marL="0" indent="0">
              <a:buNone/>
            </a:pPr>
            <a:r>
              <a:rPr lang="en-IN" dirty="0" smtClean="0"/>
              <a:t>    console.log(x);</a:t>
            </a:r>
          </a:p>
          <a:p>
            <a:pPr marL="0" indent="0">
              <a:buNone/>
            </a:pPr>
            <a:r>
              <a:rPr lang="en-IN" dirty="0" smtClean="0"/>
              <a:t>});</a:t>
            </a:r>
          </a:p>
          <a:p>
            <a:endParaRPr lang="en-GB" dirty="0"/>
          </a:p>
          <a:p>
            <a:r>
              <a:rPr lang="en-IN" dirty="0" smtClean="0"/>
              <a:t>for (</a:t>
            </a:r>
            <a:r>
              <a:rPr lang="en-IN" dirty="0" err="1" smtClean="0"/>
              <a:t>const</a:t>
            </a:r>
            <a:r>
              <a:rPr lang="en-IN" dirty="0" smtClean="0"/>
              <a:t> </a:t>
            </a:r>
            <a:r>
              <a:rPr lang="en-IN" dirty="0" err="1" smtClean="0"/>
              <a:t>i</a:t>
            </a:r>
            <a:r>
              <a:rPr lang="en-IN" dirty="0" smtClean="0"/>
              <a:t> in a) {</a:t>
            </a:r>
          </a:p>
          <a:p>
            <a:pPr marL="0" indent="0">
              <a:buNone/>
            </a:pPr>
            <a:r>
              <a:rPr lang="en-IN" dirty="0" smtClean="0"/>
              <a:t>  	console.log(a[</a:t>
            </a:r>
            <a:r>
              <a:rPr lang="en-IN" dirty="0" err="1" smtClean="0"/>
              <a:t>i</a:t>
            </a:r>
            <a:r>
              <a:rPr lang="en-IN" dirty="0" smtClean="0"/>
              <a:t>]);</a:t>
            </a:r>
          </a:p>
          <a:p>
            <a:pPr marL="0" indent="0">
              <a:buNone/>
            </a:pPr>
            <a:r>
              <a:rPr lang="en-IN" dirty="0" smtClean="0"/>
              <a:t>}</a:t>
            </a:r>
            <a:endParaRPr lang="en-IN" dirty="0"/>
          </a:p>
        </p:txBody>
      </p:sp>
    </p:spTree>
    <p:extLst>
      <p:ext uri="{BB962C8B-B14F-4D97-AF65-F5344CB8AC3E}">
        <p14:creationId xmlns:p14="http://schemas.microsoft.com/office/powerpoint/2010/main" val="7253844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b="1" dirty="0" smtClean="0"/>
              <a:t>JavaScript Program to calculate sum of Array Elements </a:t>
            </a:r>
            <a:endParaRPr lang="en-GB" b="1" dirty="0" smtClean="0"/>
          </a:p>
          <a:p>
            <a:r>
              <a:rPr lang="en-GB" b="1" dirty="0" smtClean="0"/>
              <a:t>JavaScript </a:t>
            </a:r>
            <a:r>
              <a:rPr lang="en-GB" b="1" dirty="0"/>
              <a:t>Program to Find Largest Element in an Array</a:t>
            </a:r>
          </a:p>
          <a:p>
            <a:endParaRPr lang="en-IN" dirty="0"/>
          </a:p>
        </p:txBody>
      </p:sp>
    </p:spTree>
    <p:extLst>
      <p:ext uri="{BB962C8B-B14F-4D97-AF65-F5344CB8AC3E}">
        <p14:creationId xmlns:p14="http://schemas.microsoft.com/office/powerpoint/2010/main" val="613658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The</a:t>
            </a:r>
            <a:r>
              <a:rPr lang="en-GB" b="1" dirty="0"/>
              <a:t> JavaScript </a:t>
            </a:r>
            <a:r>
              <a:rPr lang="en-GB" b="1" dirty="0" err="1"/>
              <a:t>Array.reduce</a:t>
            </a:r>
            <a:r>
              <a:rPr lang="en-GB" b="1" dirty="0"/>
              <a:t>() method</a:t>
            </a:r>
            <a:r>
              <a:rPr lang="en-GB" dirty="0"/>
              <a:t> iterates over an array, applying a reducer function to each element, accumulating a single output value. It takes an initial value and processes elements from left to right, reducing the array to a single result. It is useful for doing operations like max in an array, min in an array and sum of array</a:t>
            </a:r>
            <a:endParaRPr lang="en-IN" dirty="0"/>
          </a:p>
        </p:txBody>
      </p:sp>
    </p:spTree>
    <p:extLst>
      <p:ext uri="{BB962C8B-B14F-4D97-AF65-F5344CB8AC3E}">
        <p14:creationId xmlns:p14="http://schemas.microsoft.com/office/powerpoint/2010/main" val="1869488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GB" i="1" dirty="0" err="1"/>
              <a:t>array.reduce</a:t>
            </a:r>
            <a:r>
              <a:rPr lang="en-GB" i="1" dirty="0"/>
              <a:t>( function(total, </a:t>
            </a:r>
            <a:r>
              <a:rPr lang="en-GB" i="1" dirty="0" err="1"/>
              <a:t>currentValue</a:t>
            </a:r>
            <a:r>
              <a:rPr lang="en-GB" i="1" dirty="0"/>
              <a:t>, </a:t>
            </a:r>
            <a:r>
              <a:rPr lang="en-GB" i="1" dirty="0" err="1"/>
              <a:t>currentIndex</a:t>
            </a:r>
            <a:r>
              <a:rPr lang="en-GB" i="1" dirty="0"/>
              <a:t>, </a:t>
            </a:r>
            <a:r>
              <a:rPr lang="en-GB" i="1" dirty="0" err="1"/>
              <a:t>arr</a:t>
            </a:r>
            <a:r>
              <a:rPr lang="en-GB" i="1" dirty="0"/>
              <a:t>), </a:t>
            </a:r>
            <a:r>
              <a:rPr lang="en-GB" i="1" dirty="0" err="1"/>
              <a:t>initialValue</a:t>
            </a:r>
            <a:r>
              <a:rPr lang="en-GB" i="1" dirty="0"/>
              <a:t> )</a:t>
            </a:r>
          </a:p>
          <a:p>
            <a:pPr fontAlgn="base"/>
            <a:r>
              <a:rPr lang="en-GB" b="1" i="1" dirty="0"/>
              <a:t>Return value:</a:t>
            </a:r>
            <a:r>
              <a:rPr lang="en-GB" i="1" dirty="0"/>
              <a:t> </a:t>
            </a:r>
          </a:p>
          <a:p>
            <a:pPr fontAlgn="base"/>
            <a:r>
              <a:rPr lang="en-GB" i="1" dirty="0"/>
              <a:t>The JavaScript array reduce method returns a single value/element after traversing the complete array.</a:t>
            </a:r>
          </a:p>
          <a:p>
            <a:pPr fontAlgn="base"/>
            <a:r>
              <a:rPr lang="en-GB" b="1" i="1" dirty="0"/>
              <a:t>Parameters:</a:t>
            </a:r>
            <a:r>
              <a:rPr lang="en-GB" i="1" dirty="0"/>
              <a:t> </a:t>
            </a:r>
          </a:p>
          <a:p>
            <a:pPr fontAlgn="base"/>
            <a:r>
              <a:rPr lang="en-GB" i="1" dirty="0"/>
              <a:t>This method accepts five parameters as mentioned above and described below:</a:t>
            </a:r>
          </a:p>
          <a:p>
            <a:pPr fontAlgn="base"/>
            <a:r>
              <a:rPr lang="en-GB" b="1" i="1" dirty="0"/>
              <a:t>function(total, </a:t>
            </a:r>
            <a:r>
              <a:rPr lang="en-GB" b="1" i="1" dirty="0" err="1"/>
              <a:t>currentValue</a:t>
            </a:r>
            <a:r>
              <a:rPr lang="en-GB" b="1" i="1" dirty="0"/>
              <a:t>, index, </a:t>
            </a:r>
            <a:r>
              <a:rPr lang="en-GB" b="1" i="1" dirty="0" err="1"/>
              <a:t>arr</a:t>
            </a:r>
            <a:r>
              <a:rPr lang="en-GB" b="1" i="1" dirty="0"/>
              <a:t>):</a:t>
            </a:r>
            <a:r>
              <a:rPr lang="en-GB" i="1" dirty="0"/>
              <a:t> It is the required parameter and is used to run for each element of the array. It contains four parameters which are listed below:</a:t>
            </a:r>
          </a:p>
          <a:p>
            <a:pPr fontAlgn="base"/>
            <a:r>
              <a:rPr lang="en-GB" b="1" i="1" dirty="0" err="1"/>
              <a:t>initialValue</a:t>
            </a:r>
            <a:r>
              <a:rPr lang="en-GB" b="1" i="1" dirty="0"/>
              <a:t>:</a:t>
            </a:r>
            <a:r>
              <a:rPr lang="en-GB" i="1" dirty="0"/>
              <a:t> It is an optional parameter and is used to specify the value to be passed to the function as the initial value.</a:t>
            </a:r>
          </a:p>
          <a:p>
            <a:endParaRPr lang="en-IN" dirty="0"/>
          </a:p>
        </p:txBody>
      </p:sp>
    </p:spTree>
    <p:extLst>
      <p:ext uri="{BB962C8B-B14F-4D97-AF65-F5344CB8AC3E}">
        <p14:creationId xmlns:p14="http://schemas.microsoft.com/office/powerpoint/2010/main" val="33557388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lambda</a:t>
            </a:r>
            <a:endParaRPr lang="en-IN" dirty="0"/>
          </a:p>
        </p:txBody>
      </p:sp>
      <p:sp>
        <p:nvSpPr>
          <p:cNvPr id="3" name="Content Placeholder 2"/>
          <p:cNvSpPr>
            <a:spLocks noGrp="1"/>
          </p:cNvSpPr>
          <p:nvPr>
            <p:ph idx="1"/>
          </p:nvPr>
        </p:nvSpPr>
        <p:spPr/>
        <p:txBody>
          <a:bodyPr>
            <a:normAutofit fontScale="92500" lnSpcReduction="10000"/>
          </a:bodyPr>
          <a:lstStyle/>
          <a:p>
            <a:r>
              <a:rPr lang="en-GB" dirty="0"/>
              <a:t>A lambda expression also known as arrow-function is a function without a name defined using the arrow =&gt; syntax </a:t>
            </a:r>
            <a:r>
              <a:rPr lang="en-GB" dirty="0" smtClean="0"/>
              <a:t>introduced</a:t>
            </a:r>
          </a:p>
          <a:p>
            <a:endParaRPr lang="en-GB" dirty="0"/>
          </a:p>
          <a:p>
            <a:pPr marL="0" indent="0">
              <a:buNone/>
            </a:pPr>
            <a:r>
              <a:rPr lang="en-GB" dirty="0" err="1" smtClean="0">
                <a:effectLst/>
              </a:rPr>
              <a:t>const</a:t>
            </a:r>
            <a:r>
              <a:rPr lang="en-GB" dirty="0" smtClean="0">
                <a:effectLst/>
              </a:rPr>
              <a:t>   </a:t>
            </a:r>
            <a:r>
              <a:rPr lang="en-GB" dirty="0" err="1" smtClean="0">
                <a:effectLst/>
              </a:rPr>
              <a:t>functionName</a:t>
            </a:r>
            <a:r>
              <a:rPr lang="en-GB" dirty="0" smtClean="0">
                <a:effectLst/>
              </a:rPr>
              <a:t> = (parameters) =&gt; { // function body };</a:t>
            </a:r>
          </a:p>
          <a:p>
            <a:pPr marL="0" indent="0">
              <a:buNone/>
            </a:pPr>
            <a:endParaRPr lang="en-GB" dirty="0" smtClean="0">
              <a:effectLst/>
            </a:endParaRPr>
          </a:p>
          <a:p>
            <a:pPr marL="0" indent="0">
              <a:buNone/>
            </a:pPr>
            <a:r>
              <a:rPr lang="en-GB" dirty="0" smtClean="0"/>
              <a:t>let </a:t>
            </a:r>
            <a:r>
              <a:rPr lang="en-GB" dirty="0" err="1" smtClean="0"/>
              <a:t>mul</a:t>
            </a:r>
            <a:r>
              <a:rPr lang="en-GB" dirty="0" smtClean="0"/>
              <a:t> = (a, b) =&gt; a * b;</a:t>
            </a:r>
          </a:p>
          <a:p>
            <a:pPr marL="0" indent="0">
              <a:buNone/>
            </a:pPr>
            <a:r>
              <a:rPr lang="en-GB" dirty="0" smtClean="0"/>
              <a:t>console.log(</a:t>
            </a:r>
            <a:r>
              <a:rPr lang="en-GB" dirty="0" err="1" smtClean="0"/>
              <a:t>mul</a:t>
            </a:r>
            <a:r>
              <a:rPr lang="en-GB" dirty="0" smtClean="0"/>
              <a:t>(5, 9));</a:t>
            </a:r>
            <a:endParaRPr lang="en-IN" dirty="0"/>
          </a:p>
        </p:txBody>
      </p:sp>
    </p:spTree>
    <p:extLst>
      <p:ext uri="{BB962C8B-B14F-4D97-AF65-F5344CB8AC3E}">
        <p14:creationId xmlns:p14="http://schemas.microsoft.com/office/powerpoint/2010/main" val="1465505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a:t>
            </a:r>
            <a:endParaRPr lang="en-IN" dirty="0"/>
          </a:p>
        </p:txBody>
      </p:sp>
      <p:sp>
        <p:nvSpPr>
          <p:cNvPr id="3" name="Content Placeholder 2"/>
          <p:cNvSpPr>
            <a:spLocks noGrp="1"/>
          </p:cNvSpPr>
          <p:nvPr>
            <p:ph idx="1"/>
          </p:nvPr>
        </p:nvSpPr>
        <p:spPr/>
        <p:txBody>
          <a:bodyPr/>
          <a:lstStyle/>
          <a:p>
            <a:r>
              <a:rPr lang="en-GB" dirty="0" err="1" smtClean="0"/>
              <a:t>const</a:t>
            </a:r>
            <a:r>
              <a:rPr lang="en-GB" dirty="0" smtClean="0"/>
              <a:t> str1 = new String(“IET");</a:t>
            </a:r>
          </a:p>
          <a:p>
            <a:r>
              <a:rPr lang="en-GB" dirty="0" err="1" smtClean="0"/>
              <a:t>const</a:t>
            </a:r>
            <a:r>
              <a:rPr lang="en-GB" dirty="0" smtClean="0"/>
              <a:t> str2 = “IET";</a:t>
            </a:r>
          </a:p>
          <a:p>
            <a:endParaRPr lang="en-GB" dirty="0"/>
          </a:p>
          <a:p>
            <a:r>
              <a:rPr lang="en-IN" b="1" dirty="0"/>
              <a:t>Strings are Immutable</a:t>
            </a:r>
          </a:p>
          <a:p>
            <a:r>
              <a:rPr lang="en-GB" dirty="0" smtClean="0"/>
              <a:t>String internally consider as array only </a:t>
            </a:r>
          </a:p>
          <a:p>
            <a:r>
              <a:rPr lang="en-GB" dirty="0" smtClean="0"/>
              <a:t>String are predefined in JS we have  many library functions to work on String </a:t>
            </a:r>
            <a:endParaRPr lang="en-IN" dirty="0"/>
          </a:p>
        </p:txBody>
      </p:sp>
    </p:spTree>
    <p:extLst>
      <p:ext uri="{BB962C8B-B14F-4D97-AF65-F5344CB8AC3E}">
        <p14:creationId xmlns:p14="http://schemas.microsoft.com/office/powerpoint/2010/main" val="416983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smtClean="0"/>
              <a:t>Object Oriented</a:t>
            </a:r>
          </a:p>
          <a:p>
            <a:r>
              <a:rPr lang="en-GB" dirty="0" smtClean="0"/>
              <a:t>Platform Independent </a:t>
            </a:r>
          </a:p>
          <a:p>
            <a:r>
              <a:rPr lang="en-GB" dirty="0" smtClean="0"/>
              <a:t>Update HTML using DOM </a:t>
            </a:r>
          </a:p>
          <a:p>
            <a:r>
              <a:rPr lang="en-GB" dirty="0" smtClean="0"/>
              <a:t>Capable of Exception Handling </a:t>
            </a:r>
          </a:p>
          <a:p>
            <a:r>
              <a:rPr lang="en-GB" dirty="0" smtClean="0"/>
              <a:t>Allows Anonymous Functions </a:t>
            </a:r>
          </a:p>
          <a:p>
            <a:r>
              <a:rPr lang="en-GB" dirty="0"/>
              <a:t>The data type of the variable is decided at run-time in JavaScript, which is why it is called dynamically typed.</a:t>
            </a:r>
          </a:p>
          <a:p>
            <a:endParaRPr lang="en-IN" dirty="0"/>
          </a:p>
        </p:txBody>
      </p:sp>
    </p:spTree>
    <p:extLst>
      <p:ext uri="{BB962C8B-B14F-4D97-AF65-F5344CB8AC3E}">
        <p14:creationId xmlns:p14="http://schemas.microsoft.com/office/powerpoint/2010/main" val="650726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marL="0" indent="0">
              <a:buNone/>
            </a:pPr>
            <a:r>
              <a:rPr lang="en-GB" dirty="0" smtClean="0"/>
              <a:t>&lt;html&gt;</a:t>
            </a:r>
          </a:p>
          <a:p>
            <a:pPr marL="0" indent="0">
              <a:buNone/>
            </a:pPr>
            <a:r>
              <a:rPr lang="en-GB" dirty="0" smtClean="0"/>
              <a:t>&lt;head&gt;&lt;/head&gt;</a:t>
            </a:r>
          </a:p>
          <a:p>
            <a:pPr marL="0" indent="0">
              <a:buNone/>
            </a:pPr>
            <a:r>
              <a:rPr lang="en-GB" dirty="0" smtClean="0"/>
              <a:t>&lt;body&gt;</a:t>
            </a:r>
          </a:p>
          <a:p>
            <a:pPr marL="0" indent="0">
              <a:buNone/>
            </a:pPr>
            <a:r>
              <a:rPr lang="en-GB" dirty="0" smtClean="0"/>
              <a:t>    &lt;h1&gt;Check the console for the message!&lt;/h1&gt;</a:t>
            </a:r>
          </a:p>
          <a:p>
            <a:pPr marL="0" indent="0">
              <a:buNone/>
            </a:pPr>
            <a:r>
              <a:rPr lang="en-GB" dirty="0" smtClean="0"/>
              <a:t>    &lt;script&gt;</a:t>
            </a:r>
          </a:p>
          <a:p>
            <a:pPr marL="0" indent="0">
              <a:buNone/>
            </a:pPr>
            <a:r>
              <a:rPr lang="en-GB" dirty="0" smtClean="0"/>
              <a:t>        // This is our first JavaScript program</a:t>
            </a:r>
          </a:p>
          <a:p>
            <a:pPr marL="0" indent="0">
              <a:buNone/>
            </a:pPr>
            <a:r>
              <a:rPr lang="en-GB" dirty="0" smtClean="0"/>
              <a:t>        console.log("Hello, World!");</a:t>
            </a:r>
          </a:p>
          <a:p>
            <a:pPr marL="0" indent="0">
              <a:buNone/>
            </a:pPr>
            <a:r>
              <a:rPr lang="en-GB" dirty="0" smtClean="0"/>
              <a:t>    &lt;/script&gt;</a:t>
            </a:r>
          </a:p>
          <a:p>
            <a:pPr marL="0" indent="0">
              <a:buNone/>
            </a:pPr>
            <a:r>
              <a:rPr lang="en-GB" dirty="0" smtClean="0"/>
              <a:t>&lt;/body&gt;</a:t>
            </a:r>
          </a:p>
          <a:p>
            <a:pPr marL="0" indent="0">
              <a:buNone/>
            </a:pPr>
            <a:r>
              <a:rPr lang="en-GB" dirty="0" smtClean="0"/>
              <a:t>&lt;/html&gt;</a:t>
            </a:r>
          </a:p>
          <a:p>
            <a:pPr marL="0" indent="0">
              <a:buNone/>
            </a:pPr>
            <a:r>
              <a:rPr lang="en-GB" b="1" dirty="0"/>
              <a:t>console.log()</a:t>
            </a:r>
            <a:r>
              <a:rPr lang="en-GB" dirty="0"/>
              <a:t> prints messages to the browser's developer console. Open the browser console to see the "Hello, World!" message.</a:t>
            </a:r>
          </a:p>
          <a:p>
            <a:pPr marL="0" indent="0">
              <a:buNone/>
            </a:pPr>
            <a:endParaRPr lang="en-IN" dirty="0"/>
          </a:p>
        </p:txBody>
      </p:sp>
    </p:spTree>
    <p:extLst>
      <p:ext uri="{BB962C8B-B14F-4D97-AF65-F5344CB8AC3E}">
        <p14:creationId xmlns:p14="http://schemas.microsoft.com/office/powerpoint/2010/main" val="3483988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pPr fontAlgn="base"/>
            <a:r>
              <a:rPr lang="en-GB" dirty="0"/>
              <a:t>JavaScript's flexibility extends to both the client-side and server-side, allowing developers to create complete web applications. Here’s how it functions in each environment:</a:t>
            </a:r>
          </a:p>
          <a:p>
            <a:pPr marL="0" indent="0" fontAlgn="base">
              <a:buNone/>
            </a:pPr>
            <a:r>
              <a:rPr lang="en-GB" b="1" dirty="0"/>
              <a:t>Client-Side:</a:t>
            </a:r>
            <a:endParaRPr lang="en-GB" dirty="0"/>
          </a:p>
          <a:p>
            <a:pPr fontAlgn="base"/>
            <a:r>
              <a:rPr lang="en-GB" dirty="0"/>
              <a:t>Involves controlling the browser and its DOM (Document Object Model).</a:t>
            </a:r>
          </a:p>
          <a:p>
            <a:pPr fontAlgn="base"/>
            <a:r>
              <a:rPr lang="en-GB" dirty="0"/>
              <a:t>Handles user events like clicks and form inputs.</a:t>
            </a:r>
          </a:p>
          <a:p>
            <a:pPr fontAlgn="base"/>
            <a:r>
              <a:rPr lang="en-GB" dirty="0"/>
              <a:t>Common libraries include AngularJS, </a:t>
            </a:r>
            <a:r>
              <a:rPr lang="en-GB" dirty="0" err="1"/>
              <a:t>ReactJS</a:t>
            </a:r>
            <a:r>
              <a:rPr lang="en-GB" dirty="0"/>
              <a:t>, and </a:t>
            </a:r>
            <a:r>
              <a:rPr lang="en-GB" dirty="0" err="1"/>
              <a:t>VueJS</a:t>
            </a:r>
            <a:r>
              <a:rPr lang="en-GB" dirty="0"/>
              <a:t>.</a:t>
            </a:r>
          </a:p>
          <a:p>
            <a:pPr marL="0" indent="0" fontAlgn="base">
              <a:buNone/>
            </a:pPr>
            <a:r>
              <a:rPr lang="en-GB" b="1" dirty="0"/>
              <a:t>Server-Side:</a:t>
            </a:r>
            <a:endParaRPr lang="en-GB" dirty="0"/>
          </a:p>
          <a:p>
            <a:pPr fontAlgn="base"/>
            <a:r>
              <a:rPr lang="en-GB" dirty="0"/>
              <a:t>Involves interacting with databases, manipulating files, and generating responses.</a:t>
            </a:r>
          </a:p>
          <a:p>
            <a:pPr fontAlgn="base"/>
            <a:r>
              <a:rPr lang="en-GB" dirty="0"/>
              <a:t>Node.js and frameworks like Express.js are widely used for server-side JavaScript, enabling full-stack development.</a:t>
            </a:r>
          </a:p>
          <a:p>
            <a:endParaRPr lang="en-IN" dirty="0"/>
          </a:p>
        </p:txBody>
      </p:sp>
    </p:spTree>
    <p:extLst>
      <p:ext uri="{BB962C8B-B14F-4D97-AF65-F5344CB8AC3E}">
        <p14:creationId xmlns:p14="http://schemas.microsoft.com/office/powerpoint/2010/main" val="2149375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GB" dirty="0"/>
              <a:t>JavaScript was created in 1995 by Brendan </a:t>
            </a:r>
            <a:r>
              <a:rPr lang="en-GB" dirty="0" err="1"/>
              <a:t>Eich</a:t>
            </a:r>
            <a:r>
              <a:rPr lang="en-GB" dirty="0" smtClean="0"/>
              <a:t>.</a:t>
            </a:r>
          </a:p>
          <a:p>
            <a:endParaRPr lang="en-GB" dirty="0"/>
          </a:p>
          <a:p>
            <a:r>
              <a:rPr lang="en-GB" dirty="0"/>
              <a:t>In 1997, JavaScript became a standard, known as ECMAScript</a:t>
            </a:r>
            <a:endParaRPr lang="en-IN" dirty="0"/>
          </a:p>
        </p:txBody>
      </p:sp>
    </p:spTree>
    <p:extLst>
      <p:ext uri="{BB962C8B-B14F-4D97-AF65-F5344CB8AC3E}">
        <p14:creationId xmlns:p14="http://schemas.microsoft.com/office/powerpoint/2010/main" val="169237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GB" dirty="0"/>
              <a:t>JavaScript syntax refers to the rules and conventions dictating how code is structured and arranged within the JavaScript programming language. This includes statements, expressions, variables, functions, operators, and control flow constructs.</a:t>
            </a:r>
            <a:endParaRPr lang="en-IN" dirty="0"/>
          </a:p>
        </p:txBody>
      </p:sp>
    </p:spTree>
    <p:extLst>
      <p:ext uri="{BB962C8B-B14F-4D97-AF65-F5344CB8AC3E}">
        <p14:creationId xmlns:p14="http://schemas.microsoft.com/office/powerpoint/2010/main" val="2907025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	</a:t>
            </a:r>
            <a:endParaRPr lang="en-IN" dirty="0"/>
          </a:p>
        </p:txBody>
      </p:sp>
      <p:sp>
        <p:nvSpPr>
          <p:cNvPr id="3" name="Content Placeholder 2"/>
          <p:cNvSpPr>
            <a:spLocks noGrp="1"/>
          </p:cNvSpPr>
          <p:nvPr>
            <p:ph idx="1"/>
          </p:nvPr>
        </p:nvSpPr>
        <p:spPr/>
        <p:txBody>
          <a:bodyPr/>
          <a:lstStyle/>
          <a:p>
            <a:r>
              <a:rPr lang="en-GB" dirty="0" smtClean="0"/>
              <a:t>Syntax</a:t>
            </a:r>
          </a:p>
          <a:p>
            <a:pPr marL="0" indent="0">
              <a:buNone/>
            </a:pPr>
            <a:r>
              <a:rPr lang="en-GB" dirty="0" smtClean="0"/>
              <a:t>     </a:t>
            </a:r>
            <a:r>
              <a:rPr lang="en-GB" dirty="0" err="1" smtClean="0"/>
              <a:t>var</a:t>
            </a:r>
            <a:r>
              <a:rPr lang="en-GB" dirty="0" smtClean="0"/>
              <a:t> a = 10;</a:t>
            </a:r>
          </a:p>
          <a:p>
            <a:pPr marL="0" indent="0">
              <a:buNone/>
            </a:pPr>
            <a:r>
              <a:rPr lang="en-GB" dirty="0"/>
              <a:t> </a:t>
            </a:r>
            <a:r>
              <a:rPr lang="en-GB" dirty="0" smtClean="0"/>
              <a:t>    let data = ‘Hello’;</a:t>
            </a:r>
          </a:p>
          <a:p>
            <a:pPr marL="0" indent="0">
              <a:buNone/>
            </a:pPr>
            <a:endParaRPr lang="en-GB" dirty="0"/>
          </a:p>
          <a:p>
            <a:pPr marL="0" indent="0">
              <a:buNone/>
            </a:pPr>
            <a:r>
              <a:rPr lang="en-GB" dirty="0" smtClean="0"/>
              <a:t>    </a:t>
            </a:r>
            <a:r>
              <a:rPr lang="en-GB" dirty="0" err="1" smtClean="0"/>
              <a:t>const</a:t>
            </a:r>
            <a:r>
              <a:rPr lang="en-GB" dirty="0" smtClean="0"/>
              <a:t> fixed = ‘3.14’;</a:t>
            </a:r>
          </a:p>
          <a:p>
            <a:pPr marL="1828800" lvl="4" indent="0">
              <a:buNone/>
            </a:pPr>
            <a:endParaRPr lang="en-GB" dirty="0" smtClean="0"/>
          </a:p>
          <a:p>
            <a:pPr marL="1828800" lvl="4" indent="0">
              <a:buNone/>
            </a:pPr>
            <a:endParaRPr lang="en-GB" dirty="0" smtClean="0"/>
          </a:p>
        </p:txBody>
      </p:sp>
    </p:spTree>
    <p:extLst>
      <p:ext uri="{BB962C8B-B14F-4D97-AF65-F5344CB8AC3E}">
        <p14:creationId xmlns:p14="http://schemas.microsoft.com/office/powerpoint/2010/main" val="3798819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0562" y="1905794"/>
            <a:ext cx="7762875" cy="3914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28278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894</Words>
  <Application>Microsoft Office PowerPoint</Application>
  <PresentationFormat>On-screen Show (4:3)</PresentationFormat>
  <Paragraphs>124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Java Script </vt:lpstr>
      <vt:lpstr>PowerPoint Presentation</vt:lpstr>
      <vt:lpstr>PowerPoint Presentation</vt:lpstr>
      <vt:lpstr>PowerPoint Presentation</vt:lpstr>
      <vt:lpstr>PowerPoint Presentation</vt:lpstr>
      <vt:lpstr>PowerPoint Presentation</vt:lpstr>
      <vt:lpstr>Variable’s </vt:lpstr>
      <vt:lpstr>PowerPoint Presentation</vt:lpstr>
      <vt:lpstr>PowerPoint Presentation</vt:lpstr>
      <vt:lpstr>PowerPoint Presentation</vt:lpstr>
      <vt:lpstr>Functions </vt:lpstr>
      <vt:lpstr>Arrays </vt:lpstr>
      <vt:lpstr>Operations on Array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lambda</vt:lpstr>
      <vt:lpstr>String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15</cp:revision>
  <dcterms:created xsi:type="dcterms:W3CDTF">2025-09-10T23:16:15Z</dcterms:created>
  <dcterms:modified xsi:type="dcterms:W3CDTF">2025-09-11T02:30:09Z</dcterms:modified>
</cp:coreProperties>
</file>