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59" r:id="rId7"/>
    <p:sldId id="260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1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E8-166E-4BE2-9E14-77D41CB29D4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C723-9EC9-4526-B7FA-5F4C6141E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32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E8-166E-4BE2-9E14-77D41CB29D4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C723-9EC9-4526-B7FA-5F4C6141E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56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E8-166E-4BE2-9E14-77D41CB29D4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C723-9EC9-4526-B7FA-5F4C6141E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23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E8-166E-4BE2-9E14-77D41CB29D4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C723-9EC9-4526-B7FA-5F4C6141E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5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E8-166E-4BE2-9E14-77D41CB29D4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C723-9EC9-4526-B7FA-5F4C6141E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76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E8-166E-4BE2-9E14-77D41CB29D4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C723-9EC9-4526-B7FA-5F4C6141E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82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E8-166E-4BE2-9E14-77D41CB29D4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C723-9EC9-4526-B7FA-5F4C6141E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0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E8-166E-4BE2-9E14-77D41CB29D4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C723-9EC9-4526-B7FA-5F4C6141E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6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E8-166E-4BE2-9E14-77D41CB29D4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C723-9EC9-4526-B7FA-5F4C6141E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84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E8-166E-4BE2-9E14-77D41CB29D4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C723-9EC9-4526-B7FA-5F4C6141E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05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BE8-166E-4BE2-9E14-77D41CB29D4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3C723-9EC9-4526-B7FA-5F4C6141E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59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ABE8-166E-4BE2-9E14-77D41CB29D4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3C723-9EC9-4526-B7FA-5F4C6141E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13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WPT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3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GB" dirty="0"/>
              <a:t>HTTPS establishes the communication between the browser and the web server. It uses the </a:t>
            </a:r>
            <a:r>
              <a:rPr lang="en-GB" b="1" dirty="0"/>
              <a:t>Secure Socket Layer </a:t>
            </a:r>
            <a:r>
              <a:rPr lang="en-GB" dirty="0"/>
              <a:t>(SSL) and </a:t>
            </a:r>
            <a:r>
              <a:rPr lang="en-GB" b="1" dirty="0"/>
              <a:t>Transport Layer Security</a:t>
            </a:r>
            <a:r>
              <a:rPr lang="en-GB" dirty="0"/>
              <a:t> (TLS) protocol for establishing communication. </a:t>
            </a:r>
            <a:endParaRPr lang="en-GB" dirty="0" smtClean="0"/>
          </a:p>
          <a:p>
            <a:pPr fontAlgn="base"/>
            <a:r>
              <a:rPr lang="en-GB" dirty="0" smtClean="0"/>
              <a:t>HTTPS </a:t>
            </a:r>
            <a:r>
              <a:rPr lang="en-GB" dirty="0"/>
              <a:t>uses the conventional HTTP protocol and adds a layer of SSL/TLS over it. The workflow of HTTP and HTTPS remains the </a:t>
            </a:r>
            <a:r>
              <a:rPr lang="en-GB" dirty="0" smtClean="0"/>
              <a:t>same</a:t>
            </a:r>
          </a:p>
          <a:p>
            <a:pPr fontAlgn="base"/>
            <a:r>
              <a:rPr lang="en-GB" dirty="0" smtClean="0"/>
              <a:t>The </a:t>
            </a:r>
            <a:r>
              <a:rPr lang="en-GB" dirty="0"/>
              <a:t>SSL connection is responsible for the encryption and decryption of the data that is being exchanged to ensure data safety.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87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289783" cy="410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07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321363"/>
              </p:ext>
            </p:extLst>
          </p:nvPr>
        </p:nvGraphicFramePr>
        <p:xfrm>
          <a:off x="611560" y="1700806"/>
          <a:ext cx="7992888" cy="4464497"/>
        </p:xfrm>
        <a:graphic>
          <a:graphicData uri="http://schemas.openxmlformats.org/drawingml/2006/table">
            <a:tbl>
              <a:tblPr/>
              <a:tblGrid>
                <a:gridCol w="3996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408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000" b="1" dirty="0">
                          <a:effectLst/>
                        </a:rPr>
                        <a:t>HTTP</a:t>
                      </a:r>
                    </a:p>
                  </a:txBody>
                  <a:tcPr marL="38100" marR="3810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000" b="1">
                          <a:effectLst/>
                        </a:rPr>
                        <a:t>HTTPS</a:t>
                      </a:r>
                    </a:p>
                  </a:txBody>
                  <a:tcPr marL="95250" marR="95250" marT="95250" marB="952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33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000" b="0" dirty="0">
                          <a:effectLst/>
                        </a:rPr>
                        <a:t>HTTP stands for </a:t>
                      </a:r>
                      <a:r>
                        <a:rPr lang="en-IN" sz="2000" b="0" dirty="0" err="1">
                          <a:effectLst/>
                        </a:rPr>
                        <a:t>HyperText</a:t>
                      </a:r>
                      <a:r>
                        <a:rPr lang="en-IN" sz="2000" b="0" dirty="0">
                          <a:effectLst/>
                        </a:rPr>
                        <a:t> Transfer Protocol.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000" b="0" dirty="0">
                          <a:effectLst/>
                        </a:rPr>
                        <a:t>HTTPS stands for </a:t>
                      </a:r>
                      <a:r>
                        <a:rPr lang="en-GB" sz="2000" b="0" dirty="0" err="1">
                          <a:effectLst/>
                        </a:rPr>
                        <a:t>HyperText</a:t>
                      </a:r>
                      <a:r>
                        <a:rPr lang="en-GB" sz="2000" b="0" dirty="0">
                          <a:effectLst/>
                        </a:rPr>
                        <a:t> Transfer Protocol Secure.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35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000" b="0">
                          <a:effectLst/>
                        </a:rPr>
                        <a:t>URL begins with “http://”. 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000" b="0" dirty="0">
                          <a:effectLst/>
                        </a:rPr>
                        <a:t>URL starts with “https://”.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35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000" b="0" dirty="0">
                          <a:effectLst/>
                        </a:rPr>
                        <a:t>HTTP Works at the </a:t>
                      </a:r>
                      <a:r>
                        <a:rPr lang="en-GB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Layer</a:t>
                      </a:r>
                      <a:r>
                        <a:rPr lang="en-GB" sz="2000" b="0" dirty="0">
                          <a:effectLst/>
                        </a:rPr>
                        <a:t>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000" b="0" dirty="0">
                          <a:effectLst/>
                        </a:rPr>
                        <a:t>HTTPS works at</a:t>
                      </a:r>
                      <a:r>
                        <a:rPr lang="en-GB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Transport Layer</a:t>
                      </a:r>
                      <a:r>
                        <a:rPr lang="en-GB" sz="2000" b="0" dirty="0">
                          <a:effectLst/>
                        </a:rPr>
                        <a:t>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235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000" b="0">
                          <a:effectLst/>
                        </a:rPr>
                        <a:t>HTTP speed is faster than HTTPS.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GB" sz="2000" b="0" dirty="0">
                          <a:effectLst/>
                        </a:rPr>
                        <a:t>HTTPS speed is slower than HTTP.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09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</a:t>
            </a:r>
            <a:r>
              <a:rPr lang="en-IN" dirty="0" smtClean="0"/>
              <a:t>HTML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HTML stands for </a:t>
            </a:r>
            <a:r>
              <a:rPr lang="en-GB" b="1" dirty="0"/>
              <a:t>Hyper Text </a:t>
            </a:r>
            <a:r>
              <a:rPr lang="en-GB" b="1" dirty="0" err="1"/>
              <a:t>Markup</a:t>
            </a:r>
            <a:r>
              <a:rPr lang="en-GB" b="1" dirty="0"/>
              <a:t> Language</a:t>
            </a:r>
          </a:p>
          <a:p>
            <a:r>
              <a:rPr lang="en-GB" dirty="0"/>
              <a:t>HTML is the standard </a:t>
            </a:r>
            <a:r>
              <a:rPr lang="en-GB" dirty="0" err="1"/>
              <a:t>markup</a:t>
            </a:r>
            <a:r>
              <a:rPr lang="en-GB" dirty="0"/>
              <a:t> language for creating </a:t>
            </a:r>
            <a:r>
              <a:rPr lang="en-GB" dirty="0" smtClean="0"/>
              <a:t>static Web </a:t>
            </a:r>
            <a:r>
              <a:rPr lang="en-GB" dirty="0"/>
              <a:t>pages</a:t>
            </a:r>
          </a:p>
          <a:p>
            <a:r>
              <a:rPr lang="en-GB" dirty="0"/>
              <a:t>HTML describes the structure of a Web page</a:t>
            </a:r>
          </a:p>
          <a:p>
            <a:pPr marL="0" indent="0">
              <a:buNone/>
            </a:pPr>
            <a:r>
              <a:rPr lang="en-GB" dirty="0" smtClean="0"/>
              <a:t>    which contains elements </a:t>
            </a:r>
            <a:endParaRPr lang="en-GB" dirty="0"/>
          </a:p>
          <a:p>
            <a:r>
              <a:rPr lang="en-GB" dirty="0"/>
              <a:t>HTML elements tell the browser how to display the content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460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6912767" cy="567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535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HTML Documents Contains an Elements </a:t>
            </a:r>
          </a:p>
          <a:p>
            <a:r>
              <a:rPr lang="en-GB" dirty="0" smtClean="0"/>
              <a:t>Element Contains &lt;Start Tag&gt; Content &lt;/End Tag&gt;</a:t>
            </a:r>
          </a:p>
          <a:p>
            <a:r>
              <a:rPr lang="en-GB" dirty="0" smtClean="0"/>
              <a:t>Some Elements Are Empty &lt;</a:t>
            </a:r>
            <a:r>
              <a:rPr lang="en-GB" dirty="0" err="1" smtClean="0"/>
              <a:t>br</a:t>
            </a:r>
            <a:r>
              <a:rPr lang="en-GB" dirty="0" smtClean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69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Architecture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685925"/>
            <a:ext cx="60007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77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GB" b="1" dirty="0"/>
              <a:t>HTTP</a:t>
            </a:r>
            <a:r>
              <a:rPr lang="en-GB" dirty="0"/>
              <a:t> stands for </a:t>
            </a:r>
            <a:r>
              <a:rPr lang="en-GB" b="1" dirty="0"/>
              <a:t>Hypertext Transfer Protocol</a:t>
            </a:r>
            <a:r>
              <a:rPr lang="en-GB" dirty="0"/>
              <a:t>, and it’s the system that allows communication between web browsers (like Google Chrome or Firefox) and websites. </a:t>
            </a:r>
            <a:endParaRPr lang="en-GB" dirty="0" smtClean="0"/>
          </a:p>
          <a:p>
            <a:pPr fontAlgn="base"/>
            <a:r>
              <a:rPr lang="en-GB" dirty="0" smtClean="0"/>
              <a:t>When </a:t>
            </a:r>
            <a:r>
              <a:rPr lang="en-GB" dirty="0"/>
              <a:t>you visit a website, your browser uses HTTP to send a request to the server hosting that site, and the server sends back the data needed to display the page.</a:t>
            </a:r>
          </a:p>
          <a:p>
            <a:pPr fontAlgn="base"/>
            <a:r>
              <a:rPr lang="en-GB" dirty="0"/>
              <a:t>Think of HTTP as a set of rules or a language used by your browser and the web server to talk to each other, ensuring that websites load properly when you type in their URLs.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68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HTTP </a:t>
            </a:r>
            <a:r>
              <a:rPr lang="en-IN" b="1" dirty="0" smtClean="0"/>
              <a:t>: </a:t>
            </a:r>
            <a:r>
              <a:rPr lang="en-IN" b="1" dirty="0"/>
              <a:t>Step-by-Step Process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 fontAlgn="base">
              <a:buFont typeface="+mj-lt"/>
              <a:buAutoNum type="arabicParenR"/>
            </a:pPr>
            <a:r>
              <a:rPr lang="en-GB" b="1" dirty="0"/>
              <a:t>Open Web Browser</a:t>
            </a:r>
            <a:r>
              <a:rPr lang="en-GB" dirty="0"/>
              <a:t>: First, you open your web browser and type a website URL (e.g., www.example.com).</a:t>
            </a:r>
          </a:p>
          <a:p>
            <a:pPr marL="514350" indent="-514350" fontAlgn="base">
              <a:buFont typeface="+mj-lt"/>
              <a:buAutoNum type="arabicParenR"/>
            </a:pPr>
            <a:r>
              <a:rPr lang="en-GB" b="1" dirty="0"/>
              <a:t>DNS Lookup</a:t>
            </a:r>
            <a:r>
              <a:rPr lang="en-GB" dirty="0"/>
              <a:t>: Your browser </a:t>
            </a:r>
            <a:r>
              <a:rPr lang="en-GB" sz="3100" dirty="0"/>
              <a:t>asks a Domain Name System (DNS) server to find out the IP address associated with that URL. (looking up the phone number of </a:t>
            </a:r>
            <a:r>
              <a:rPr lang="en-GB" dirty="0"/>
              <a:t>the website</a:t>
            </a:r>
            <a:r>
              <a:rPr lang="en-GB" dirty="0" smtClean="0"/>
              <a:t>.)</a:t>
            </a:r>
            <a:endParaRPr lang="en-GB" dirty="0"/>
          </a:p>
          <a:p>
            <a:pPr marL="514350" indent="-514350" fontAlgn="base">
              <a:buFont typeface="+mj-lt"/>
              <a:buAutoNum type="arabicParenR"/>
            </a:pPr>
            <a:r>
              <a:rPr lang="en-GB" b="1" dirty="0"/>
              <a:t>Send HTTP Request</a:t>
            </a:r>
            <a:r>
              <a:rPr lang="en-GB" dirty="0"/>
              <a:t>: Once the browser has the website’s IP address, it sends an HTTP </a:t>
            </a:r>
            <a:r>
              <a:rPr lang="en-GB" b="1" dirty="0"/>
              <a:t>request</a:t>
            </a:r>
            <a:r>
              <a:rPr lang="en-GB" dirty="0"/>
              <a:t> to the server. The request asks the server for the resources needed to display the page (like text, images, and videos).</a:t>
            </a:r>
          </a:p>
          <a:p>
            <a:pPr marL="514350" indent="-514350" fontAlgn="base">
              <a:buFont typeface="+mj-lt"/>
              <a:buAutoNum type="arabicParenR"/>
            </a:pPr>
            <a:r>
              <a:rPr lang="en-GB" b="1" dirty="0"/>
              <a:t>Server Response</a:t>
            </a:r>
            <a:r>
              <a:rPr lang="en-GB" dirty="0"/>
              <a:t>: The server processes your request and sends back an HTTP </a:t>
            </a:r>
            <a:r>
              <a:rPr lang="en-GB" b="1" dirty="0"/>
              <a:t>response</a:t>
            </a:r>
            <a:r>
              <a:rPr lang="en-GB" dirty="0"/>
              <a:t>. This response contains the requested resources (like HTML, CSS, JavaScript) needed to load the page.</a:t>
            </a:r>
          </a:p>
          <a:p>
            <a:pPr marL="514350" indent="-514350" fontAlgn="base">
              <a:buFont typeface="+mj-lt"/>
              <a:buAutoNum type="arabicParenR"/>
            </a:pPr>
            <a:r>
              <a:rPr lang="en-GB" b="1" dirty="0"/>
              <a:t>Rendering the Web Page</a:t>
            </a:r>
            <a:r>
              <a:rPr lang="en-GB" dirty="0"/>
              <a:t>: Your browser receives the data from the server and displays the webpage on your screen.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00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What is </a:t>
            </a:r>
            <a:r>
              <a:rPr lang="en-GB" b="1" dirty="0" err="1" smtClean="0"/>
              <a:t>HyperText</a:t>
            </a:r>
            <a:r>
              <a:rPr lang="en-GB" b="1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GB" b="1" dirty="0" err="1" smtClean="0"/>
              <a:t>HyperText</a:t>
            </a:r>
            <a:r>
              <a:rPr lang="en-GB" dirty="0"/>
              <a:t> is a way of structuring text so that it can contain links (called "hyperlinks") to other documents or resources. When you click on a link in a webpage, you are typically directed to another page or resource on the internet. HTML (</a:t>
            </a:r>
            <a:r>
              <a:rPr lang="en-GB" dirty="0" err="1"/>
              <a:t>HyperText</a:t>
            </a:r>
            <a:r>
              <a:rPr lang="en-GB" dirty="0"/>
              <a:t> </a:t>
            </a:r>
            <a:r>
              <a:rPr lang="en-GB" dirty="0" err="1"/>
              <a:t>Markup</a:t>
            </a:r>
            <a:r>
              <a:rPr lang="en-GB" dirty="0"/>
              <a:t> Language) is used to create and format this type of text for web pages.</a:t>
            </a:r>
          </a:p>
          <a:p>
            <a:pPr fontAlgn="base"/>
            <a:r>
              <a:rPr lang="en-GB" dirty="0"/>
              <a:t>HTTP is the protocol used to transfer this hypertext between the web browser and the server, allowing you to click links and move around the web.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64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HTTP </a:t>
            </a:r>
            <a:r>
              <a:rPr lang="en-GB" b="1" dirty="0"/>
              <a:t>Request and Response</a:t>
            </a:r>
            <a:br>
              <a:rPr lang="en-GB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GB" dirty="0" smtClean="0"/>
              <a:t>An</a:t>
            </a:r>
            <a:r>
              <a:rPr lang="en-GB" dirty="0"/>
              <a:t> </a:t>
            </a:r>
            <a:r>
              <a:rPr lang="en-GB" b="1" dirty="0"/>
              <a:t>HTTP request</a:t>
            </a:r>
            <a:r>
              <a:rPr lang="en-GB" dirty="0"/>
              <a:t> is how your browser asks the server for something. It includes:</a:t>
            </a:r>
          </a:p>
          <a:p>
            <a:pPr fontAlgn="base"/>
            <a:r>
              <a:rPr lang="en-GB" b="1" dirty="0"/>
              <a:t>HTTP Version</a:t>
            </a:r>
            <a:r>
              <a:rPr lang="en-GB" dirty="0"/>
              <a:t>: The version of HTTP (like HTTP/1.1 or HTTP/2) being used.</a:t>
            </a:r>
          </a:p>
          <a:p>
            <a:pPr fontAlgn="base"/>
            <a:r>
              <a:rPr lang="en-GB" b="1" dirty="0"/>
              <a:t>URL</a:t>
            </a:r>
            <a:r>
              <a:rPr lang="en-GB" dirty="0"/>
              <a:t>: The specific address of the resource (e.g., https://www.example.com/about).</a:t>
            </a:r>
          </a:p>
          <a:p>
            <a:pPr fontAlgn="base"/>
            <a:r>
              <a:rPr lang="en-GB" b="1" dirty="0"/>
              <a:t>HTTP Method</a:t>
            </a:r>
            <a:r>
              <a:rPr lang="en-GB" dirty="0"/>
              <a:t>: The type of action being requested (e.g., GET to retrieve information or POST to send data).</a:t>
            </a:r>
          </a:p>
          <a:p>
            <a:pPr fontAlgn="base"/>
            <a:r>
              <a:rPr lang="en-GB" b="1" dirty="0"/>
              <a:t>HTTP Request Headers</a:t>
            </a:r>
            <a:r>
              <a:rPr lang="en-GB" dirty="0"/>
              <a:t>: Extra information about the request, like what kind of browser you're using or what kind of content you’re expecting.</a:t>
            </a:r>
          </a:p>
          <a:p>
            <a:pPr fontAlgn="base"/>
            <a:r>
              <a:rPr lang="en-GB" b="1" dirty="0"/>
              <a:t>HTTP Request Body</a:t>
            </a:r>
            <a:r>
              <a:rPr lang="en-GB" dirty="0"/>
              <a:t>: In some cases, the request will include a body that contains data (e.g., when you submit a form).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7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HTTP Response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GB" dirty="0" smtClean="0"/>
              <a:t>An</a:t>
            </a:r>
            <a:r>
              <a:rPr lang="en-GB" dirty="0"/>
              <a:t> </a:t>
            </a:r>
            <a:r>
              <a:rPr lang="en-GB" u="sng" dirty="0"/>
              <a:t>HTTP response</a:t>
            </a:r>
            <a:r>
              <a:rPr lang="en-GB" dirty="0"/>
              <a:t> is the server’s answer to your request. It includes:</a:t>
            </a:r>
          </a:p>
          <a:p>
            <a:pPr fontAlgn="base"/>
            <a:r>
              <a:rPr lang="en-GB" b="1" dirty="0"/>
              <a:t>HTTP Status Code</a:t>
            </a:r>
            <a:r>
              <a:rPr lang="en-GB" dirty="0"/>
              <a:t>: A number that tells you if the request was successful or not (e.g., 200 OK means everything is fine, 404 Not Found means the requested page doesn’t exist).</a:t>
            </a:r>
          </a:p>
          <a:p>
            <a:pPr fontAlgn="base"/>
            <a:r>
              <a:rPr lang="en-GB" b="1" dirty="0"/>
              <a:t>Response Headers</a:t>
            </a:r>
            <a:r>
              <a:rPr lang="en-GB" dirty="0"/>
              <a:t>: Information about the response, like what kind of data is being sent (e.g., Content-Type: text/html means it’s an HTML page).</a:t>
            </a:r>
          </a:p>
          <a:p>
            <a:pPr fontAlgn="base"/>
            <a:r>
              <a:rPr lang="en-GB" b="1" dirty="0"/>
              <a:t>Response Body</a:t>
            </a:r>
            <a:r>
              <a:rPr lang="en-GB" dirty="0"/>
              <a:t>: The content that the server sends back (e.g., HTML code that the browser will use to display the webpage).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9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HTTP Status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HTTP Status codes</a:t>
            </a:r>
            <a:r>
              <a:rPr lang="en-GB" dirty="0"/>
              <a:t> are three-digit numbers that servers use to tell your browser what happened with the request you sent</a:t>
            </a:r>
            <a:r>
              <a:rPr lang="en-GB" dirty="0" smtClean="0"/>
              <a:t>.</a:t>
            </a:r>
          </a:p>
          <a:p>
            <a:pPr marL="514350" indent="-514350" fontAlgn="base">
              <a:buFont typeface="+mj-lt"/>
              <a:buAutoNum type="arabicParenR"/>
            </a:pPr>
            <a:r>
              <a:rPr lang="en-GB" u="sng" dirty="0"/>
              <a:t>Informational</a:t>
            </a:r>
            <a:r>
              <a:rPr lang="en-GB" b="1" dirty="0"/>
              <a:t> (1xx)</a:t>
            </a:r>
            <a:r>
              <a:rPr lang="en-GB" dirty="0"/>
              <a:t>: These codes just give you information </a:t>
            </a:r>
            <a:endParaRPr lang="en-GB" dirty="0" smtClean="0"/>
          </a:p>
          <a:p>
            <a:pPr marL="514350" indent="-514350" fontAlgn="base">
              <a:buFont typeface="+mj-lt"/>
              <a:buAutoNum type="arabicParenR"/>
            </a:pPr>
            <a:r>
              <a:rPr lang="en-GB" u="sng" dirty="0" smtClean="0"/>
              <a:t>Successful</a:t>
            </a:r>
            <a:r>
              <a:rPr lang="en-GB" b="1" dirty="0" smtClean="0"/>
              <a:t>(2xx</a:t>
            </a:r>
            <a:r>
              <a:rPr lang="en-GB" b="1" dirty="0"/>
              <a:t>)</a:t>
            </a:r>
            <a:r>
              <a:rPr lang="en-GB" dirty="0"/>
              <a:t>: These codes tell you everything went fine (e.g., 200 OK means the request was successful).</a:t>
            </a:r>
          </a:p>
          <a:p>
            <a:pPr marL="514350" indent="-514350" fontAlgn="base">
              <a:buFont typeface="+mj-lt"/>
              <a:buAutoNum type="arabicParenR"/>
            </a:pPr>
            <a:r>
              <a:rPr lang="en-GB" u="sng" dirty="0"/>
              <a:t>Redirection</a:t>
            </a:r>
            <a:r>
              <a:rPr lang="en-GB" b="1" dirty="0"/>
              <a:t>(3xx)</a:t>
            </a:r>
            <a:r>
              <a:rPr lang="en-GB" dirty="0"/>
              <a:t>: These codes tell the browser to take additional action (e.g., 301 Moved Permanently means the requested page has moved to a new address).</a:t>
            </a:r>
          </a:p>
          <a:p>
            <a:pPr marL="514350" indent="-514350" fontAlgn="base">
              <a:buFont typeface="+mj-lt"/>
              <a:buAutoNum type="arabicParenR"/>
            </a:pPr>
            <a:r>
              <a:rPr lang="en-GB" u="sng" dirty="0"/>
              <a:t>Client Error </a:t>
            </a:r>
            <a:r>
              <a:rPr lang="en-GB" b="1" dirty="0"/>
              <a:t>(4xx)</a:t>
            </a:r>
            <a:r>
              <a:rPr lang="en-GB" dirty="0"/>
              <a:t>: These codes indicate that there was a problem with your request (e.g., 404 Not Found means the page doesn’t exist).</a:t>
            </a:r>
          </a:p>
          <a:p>
            <a:pPr marL="514350" indent="-514350" fontAlgn="base">
              <a:buFont typeface="+mj-lt"/>
              <a:buAutoNum type="arabicParenR"/>
            </a:pPr>
            <a:r>
              <a:rPr lang="en-GB" u="sng" dirty="0"/>
              <a:t>Server Error </a:t>
            </a:r>
            <a:r>
              <a:rPr lang="en-GB" b="1" dirty="0"/>
              <a:t>(5xx)</a:t>
            </a:r>
            <a:r>
              <a:rPr lang="en-GB" dirty="0"/>
              <a:t>: These codes tell you that something went wrong on the server side (e.g., 500 Internal Server Error means the server had an issue processing the request).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88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Internet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HTTP stands for </a:t>
            </a:r>
            <a:r>
              <a:rPr lang="en-GB" b="1" dirty="0" smtClean="0"/>
              <a:t>Hypertext Transfer Protocol</a:t>
            </a:r>
            <a:r>
              <a:rPr lang="en-GB" dirty="0" smtClean="0"/>
              <a:t>, and it’s the system that allows communication between web Client (Browser) and Web Server</a:t>
            </a:r>
          </a:p>
          <a:p>
            <a:endParaRPr lang="en-GB" dirty="0"/>
          </a:p>
          <a:p>
            <a:r>
              <a:rPr lang="en-GB" dirty="0" smtClean="0"/>
              <a:t>Communication means Data Exchange</a:t>
            </a:r>
          </a:p>
          <a:p>
            <a:pPr marL="0" indent="0">
              <a:buNone/>
            </a:pPr>
            <a:r>
              <a:rPr lang="en-GB" dirty="0" smtClean="0"/>
              <a:t>So if you want Data Security we can use HTTPS protocol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82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182</Words>
  <Application>Microsoft Office PowerPoint</Application>
  <PresentationFormat>On-screen Show (4:3)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WPT </vt:lpstr>
      <vt:lpstr>Web Architecture </vt:lpstr>
      <vt:lpstr>PowerPoint Presentation</vt:lpstr>
      <vt:lpstr>HTTP : Step-by-Step Process </vt:lpstr>
      <vt:lpstr>What is HyperText?</vt:lpstr>
      <vt:lpstr>HTTP Request and Response </vt:lpstr>
      <vt:lpstr>HTTP Response</vt:lpstr>
      <vt:lpstr>HTTP Status Code</vt:lpstr>
      <vt:lpstr>Internet Protocol</vt:lpstr>
      <vt:lpstr>PowerPoint Presentation</vt:lpstr>
      <vt:lpstr>PowerPoint Presentation</vt:lpstr>
      <vt:lpstr>PowerPoint Presentation</vt:lpstr>
      <vt:lpstr>What is HTML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WPT</dc:title>
  <dc:creator>User</dc:creator>
  <cp:lastModifiedBy>Admin</cp:lastModifiedBy>
  <cp:revision>10</cp:revision>
  <dcterms:created xsi:type="dcterms:W3CDTF">2025-09-09T00:10:11Z</dcterms:created>
  <dcterms:modified xsi:type="dcterms:W3CDTF">2025-09-09T06:19:33Z</dcterms:modified>
</cp:coreProperties>
</file>