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2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7563"/>
            <a:ext cx="9144000" cy="1470025"/>
          </a:xfrm>
        </p:spPr>
        <p:txBody>
          <a:bodyPr>
            <a:noAutofit/>
          </a:bodyPr>
          <a:lstStyle/>
          <a:p>
            <a:r>
              <a:rPr lang="en-US" sz="2800" dirty="0"/>
              <a:t>Enhancing Leukemia Diagnosis through Machine Learning: A Customized ResNet50 Approach</a:t>
            </a:r>
            <a:br>
              <a:rPr lang="en-US" sz="5400" dirty="0"/>
            </a:br>
            <a:r>
              <a:rPr lang="en-US" sz="3200" dirty="0"/>
              <a:t>(</a:t>
            </a:r>
            <a:r>
              <a:rPr lang="en-IN" sz="2000" dirty="0" err="1"/>
              <a:t>Modigari</a:t>
            </a:r>
            <a:r>
              <a:rPr lang="en-IN" sz="2000" dirty="0"/>
              <a:t> Narendra  &amp; Sumit Negi  </a:t>
            </a:r>
            <a:r>
              <a:rPr lang="en-US" sz="32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Sumit Negi</a:t>
            </a:r>
          </a:p>
          <a:p>
            <a:r>
              <a:rPr lang="en-IN" sz="1600" dirty="0"/>
              <a:t>Post graduate student, VIT Chennai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Paper ID: 1808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33600" y="263494"/>
            <a:ext cx="5638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InCACCT-202</a:t>
            </a: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  <a:r>
              <a:rPr lang="en-IN" sz="2000" b="1" i="0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Conference on Advancement in Computation &amp; Computer Technologies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2298F66-6B33-F107-D73B-A7165AA6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171"/>
            <a:ext cx="2133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F7591-EDD7-7338-BAA0-646B8028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49767"/>
            <a:ext cx="1092256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3429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28F9B-7331-6E43-04E7-D31992017E77}"/>
              </a:ext>
            </a:extLst>
          </p:cNvPr>
          <p:cNvSpPr txBox="1"/>
          <p:nvPr/>
        </p:nvSpPr>
        <p:spPr>
          <a:xfrm>
            <a:off x="408038" y="1066800"/>
            <a:ext cx="8327923" cy="350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highlight>
                  <a:srgbClr val="F9F9FE"/>
                </a:highlight>
                <a:latin typeface="-apple-system"/>
              </a:rPr>
              <a:t>Custom ResNet50 Model Performance:</a:t>
            </a:r>
            <a:endParaRPr lang="en-US" sz="2000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Achieved an overall accuracy of 0.87 and a balanced accuracy of 0.83.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Outperformed traditional models, showcasing effectiveness in leukemia classification tasks.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highlight>
                  <a:srgbClr val="F9F9FE"/>
                </a:highlight>
                <a:latin typeface="-apple-system"/>
              </a:rPr>
              <a:t>Top Performing Classifiers:</a:t>
            </a:r>
            <a:endParaRPr lang="en-US" sz="2000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AdaBoost Classifier and </a:t>
            </a:r>
            <a:r>
              <a:rPr lang="en-US" sz="2000" b="0" i="0" dirty="0" err="1">
                <a:effectLst/>
                <a:highlight>
                  <a:srgbClr val="F9F9FE"/>
                </a:highlight>
                <a:latin typeface="-apple-system"/>
              </a:rPr>
              <a:t>XGBoost</a:t>
            </a: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 Classifier both achieved an accuracy of 0.87 in the custom model.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highlight>
                  <a:srgbClr val="F9F9FE"/>
                </a:highlight>
                <a:latin typeface="-apple-system"/>
              </a:rPr>
              <a:t>Inference Time Comparison:</a:t>
            </a:r>
            <a:endParaRPr lang="en-US" sz="2000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Custom model demonstrated faster inference times, with most classifiers completing tasks in less than 10 seconds.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highlight>
                  <a:srgbClr val="F9F9FE"/>
                </a:highlight>
                <a:latin typeface="-apple-system"/>
              </a:rPr>
              <a:t>Performance Metrics Comparison:</a:t>
            </a:r>
            <a:endParaRPr lang="en-US" sz="2000" b="0" i="0" dirty="0">
              <a:effectLst/>
              <a:highlight>
                <a:srgbClr val="F9F9FE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8349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3429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D08689-1808-78AA-3D70-00D63922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16539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CC6A3-9125-7B10-C1F7-80BB8FCA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798579"/>
            <a:ext cx="5562600" cy="30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3429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1CE0B6-8BE5-CA96-BAA0-DF69CF9F9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19356"/>
              </p:ext>
            </p:extLst>
          </p:nvPr>
        </p:nvGraphicFramePr>
        <p:xfrm>
          <a:off x="4495800" y="737175"/>
          <a:ext cx="4419602" cy="528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977">
                  <a:extLst>
                    <a:ext uri="{9D8B030D-6E8A-4147-A177-3AD203B41FA5}">
                      <a16:colId xmlns:a16="http://schemas.microsoft.com/office/drawing/2014/main" val="1731693127"/>
                    </a:ext>
                  </a:extLst>
                </a:gridCol>
                <a:gridCol w="550484">
                  <a:extLst>
                    <a:ext uri="{9D8B030D-6E8A-4147-A177-3AD203B41FA5}">
                      <a16:colId xmlns:a16="http://schemas.microsoft.com/office/drawing/2014/main" val="1805420840"/>
                    </a:ext>
                  </a:extLst>
                </a:gridCol>
                <a:gridCol w="786407">
                  <a:extLst>
                    <a:ext uri="{9D8B030D-6E8A-4147-A177-3AD203B41FA5}">
                      <a16:colId xmlns:a16="http://schemas.microsoft.com/office/drawing/2014/main" val="3336834364"/>
                    </a:ext>
                  </a:extLst>
                </a:gridCol>
                <a:gridCol w="550484">
                  <a:extLst>
                    <a:ext uri="{9D8B030D-6E8A-4147-A177-3AD203B41FA5}">
                      <a16:colId xmlns:a16="http://schemas.microsoft.com/office/drawing/2014/main" val="2634827119"/>
                    </a:ext>
                  </a:extLst>
                </a:gridCol>
                <a:gridCol w="550484">
                  <a:extLst>
                    <a:ext uri="{9D8B030D-6E8A-4147-A177-3AD203B41FA5}">
                      <a16:colId xmlns:a16="http://schemas.microsoft.com/office/drawing/2014/main" val="1341661642"/>
                    </a:ext>
                  </a:extLst>
                </a:gridCol>
                <a:gridCol w="707766">
                  <a:extLst>
                    <a:ext uri="{9D8B030D-6E8A-4147-A177-3AD203B41FA5}">
                      <a16:colId xmlns:a16="http://schemas.microsoft.com/office/drawing/2014/main" val="103264935"/>
                    </a:ext>
                  </a:extLst>
                </a:gridCol>
              </a:tblGrid>
              <a:tr h="34121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Model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Accuracy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Balanced</a:t>
                      </a:r>
                      <a:r>
                        <a:rPr lang="x-none" sz="500" spc="230">
                          <a:effectLst/>
                        </a:rPr>
                        <a:t> </a:t>
                      </a:r>
                      <a:r>
                        <a:rPr lang="x-none" sz="500" spc="-10">
                          <a:effectLst/>
                        </a:rPr>
                        <a:t>Accuracy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ROC</a:t>
                      </a:r>
                      <a:r>
                        <a:rPr lang="x-none" sz="500" spc="155">
                          <a:effectLst/>
                        </a:rPr>
                        <a:t> </a:t>
                      </a:r>
                      <a:r>
                        <a:rPr lang="x-none" sz="500" spc="-25">
                          <a:effectLst/>
                        </a:rPr>
                        <a:t>AUC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F1</a:t>
                      </a:r>
                      <a:r>
                        <a:rPr lang="x-none" sz="500" spc="165">
                          <a:effectLst/>
                        </a:rPr>
                        <a:t> </a:t>
                      </a:r>
                      <a:r>
                        <a:rPr lang="x-none" sz="500" spc="-10">
                          <a:effectLst/>
                        </a:rPr>
                        <a:t>Score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Time</a:t>
                      </a:r>
                      <a:r>
                        <a:rPr lang="x-none" sz="500" spc="125">
                          <a:effectLst/>
                        </a:rPr>
                        <a:t> </a:t>
                      </a:r>
                      <a:r>
                        <a:rPr lang="x-none" sz="500" spc="-5">
                          <a:effectLst/>
                        </a:rPr>
                        <a:t>Taken</a:t>
                      </a:r>
                      <a:r>
                        <a:rPr lang="x-none" sz="500" spc="-25">
                          <a:effectLst/>
                        </a:rPr>
                        <a:t>(s)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934391279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AdaBoostClassifier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1.04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148965400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LabelSpreading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9.09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105645309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5">
                          <a:effectLst/>
                        </a:rPr>
                        <a:t>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2.37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466590500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LabelPropagation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6.39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248275095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CalibratedClassifierCV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0.48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041649474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LogisticRegression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856863127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SGDClassifier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95666929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RidgeClassifierCV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210387764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RidgeClassifier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477400901"/>
                  </a:ext>
                </a:extLst>
              </a:tr>
              <a:tr h="25591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PassiveAggressiveClassifier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747674313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LGBMClassifier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190628243"/>
                  </a:ext>
                </a:extLst>
              </a:tr>
              <a:tr h="25591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LinearDiscriminantAnalysis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541030957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NuSVC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9.00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770996397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LinearSVC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498241583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XGBClassifier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609183518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GaussianNB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091876207"/>
                  </a:ext>
                </a:extLst>
              </a:tr>
              <a:tr h="25591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QuadraticDiscriminantAnalysis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303759624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KNeighborsClassifier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161222761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DecisionTreeClassifier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158567820"/>
                  </a:ext>
                </a:extLst>
              </a:tr>
              <a:tr h="249684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RandomForestClassifier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 dirty="0">
                          <a:effectLst/>
                        </a:rPr>
                        <a:t>2.48</a:t>
                      </a:r>
                      <a:endParaRPr lang="en-IN" sz="6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952316476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NearestCentroid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3104098208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BaggingClassifier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0.35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42003298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ExtraTreesClassifier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1.87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306794251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ExtraTreeClassifier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879781644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Perceptron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833243645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BernoulliNB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0.05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1279456995"/>
                  </a:ext>
                </a:extLst>
              </a:tr>
              <a:tr h="170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DummyClassifier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 dirty="0">
                          <a:effectLst/>
                        </a:rPr>
                        <a:t>0.03</a:t>
                      </a:r>
                      <a:endParaRPr lang="en-IN" sz="6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932" marR="43932" marT="0" marB="0"/>
                </a:tc>
                <a:extLst>
                  <a:ext uri="{0D108BD9-81ED-4DB2-BD59-A6C34878D82A}">
                    <a16:rowId xmlns:a16="http://schemas.microsoft.com/office/drawing/2014/main" val="2395395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61DB6A-9334-9AAB-E76B-CF68618B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6735"/>
              </p:ext>
            </p:extLst>
          </p:nvPr>
        </p:nvGraphicFramePr>
        <p:xfrm>
          <a:off x="228600" y="737176"/>
          <a:ext cx="3962400" cy="5282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01">
                  <a:extLst>
                    <a:ext uri="{9D8B030D-6E8A-4147-A177-3AD203B41FA5}">
                      <a16:colId xmlns:a16="http://schemas.microsoft.com/office/drawing/2014/main" val="1995129628"/>
                    </a:ext>
                  </a:extLst>
                </a:gridCol>
                <a:gridCol w="493536">
                  <a:extLst>
                    <a:ext uri="{9D8B030D-6E8A-4147-A177-3AD203B41FA5}">
                      <a16:colId xmlns:a16="http://schemas.microsoft.com/office/drawing/2014/main" val="1600034512"/>
                    </a:ext>
                  </a:extLst>
                </a:gridCol>
                <a:gridCol w="665102">
                  <a:extLst>
                    <a:ext uri="{9D8B030D-6E8A-4147-A177-3AD203B41FA5}">
                      <a16:colId xmlns:a16="http://schemas.microsoft.com/office/drawing/2014/main" val="809491633"/>
                    </a:ext>
                  </a:extLst>
                </a:gridCol>
                <a:gridCol w="445752">
                  <a:extLst>
                    <a:ext uri="{9D8B030D-6E8A-4147-A177-3AD203B41FA5}">
                      <a16:colId xmlns:a16="http://schemas.microsoft.com/office/drawing/2014/main" val="3261619928"/>
                    </a:ext>
                  </a:extLst>
                </a:gridCol>
                <a:gridCol w="461420">
                  <a:extLst>
                    <a:ext uri="{9D8B030D-6E8A-4147-A177-3AD203B41FA5}">
                      <a16:colId xmlns:a16="http://schemas.microsoft.com/office/drawing/2014/main" val="361717042"/>
                    </a:ext>
                  </a:extLst>
                </a:gridCol>
                <a:gridCol w="542889">
                  <a:extLst>
                    <a:ext uri="{9D8B030D-6E8A-4147-A177-3AD203B41FA5}">
                      <a16:colId xmlns:a16="http://schemas.microsoft.com/office/drawing/2014/main" val="3662423008"/>
                    </a:ext>
                  </a:extLst>
                </a:gridCol>
              </a:tblGrid>
              <a:tr h="419422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Model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Accuracy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Balanced</a:t>
                      </a:r>
                      <a:r>
                        <a:rPr lang="x-none" sz="500" spc="230">
                          <a:effectLst/>
                        </a:rPr>
                        <a:t> </a:t>
                      </a:r>
                      <a:r>
                        <a:rPr lang="x-none" sz="500" spc="-10">
                          <a:effectLst/>
                        </a:rPr>
                        <a:t>Accuracy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 dirty="0">
                          <a:effectLst/>
                        </a:rPr>
                        <a:t>ROC</a:t>
                      </a:r>
                      <a:r>
                        <a:rPr lang="x-none" sz="500" spc="155" dirty="0">
                          <a:effectLst/>
                        </a:rPr>
                        <a:t> </a:t>
                      </a:r>
                      <a:r>
                        <a:rPr lang="x-none" sz="500" spc="-25" dirty="0">
                          <a:effectLst/>
                        </a:rPr>
                        <a:t>AUC</a:t>
                      </a:r>
                      <a:endParaRPr lang="en-IN" sz="6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F1</a:t>
                      </a:r>
                      <a:r>
                        <a:rPr lang="x-none" sz="500" spc="165">
                          <a:effectLst/>
                        </a:rPr>
                        <a:t> </a:t>
                      </a:r>
                      <a:r>
                        <a:rPr lang="x-none" sz="500" spc="-10">
                          <a:effectLst/>
                        </a:rPr>
                        <a:t>Score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5">
                          <a:effectLst/>
                        </a:rPr>
                        <a:t>Time</a:t>
                      </a:r>
                      <a:r>
                        <a:rPr lang="x-none" sz="500" spc="125">
                          <a:effectLst/>
                        </a:rPr>
                        <a:t> </a:t>
                      </a:r>
                      <a:r>
                        <a:rPr lang="x-none" sz="500" spc="-5">
                          <a:effectLst/>
                        </a:rPr>
                        <a:t>Take</a:t>
                      </a:r>
                      <a:r>
                        <a:rPr lang="x-none" sz="500" spc="-25">
                          <a:effectLst/>
                        </a:rPr>
                        <a:t>(s)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573524463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5">
                          <a:effectLst/>
                        </a:rPr>
                        <a:t>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91.80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309466795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XGBClassifier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77.70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364397562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LGBMClassifier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47.41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933508394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LinearDiscriminantAnalysis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20.74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886455987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RidgeClassifierCV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16.90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98990945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RidgeClassifier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2.69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811103056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LogisticRegression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3.43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271913337"/>
                  </a:ext>
                </a:extLst>
              </a:tr>
              <a:tr h="25165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AdaBoostClassifier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133.90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195267481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ExtraTreesClassifier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9.38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573982612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RandomForestClassifier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44.31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759531178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Perceptron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1.51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058109445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KNeighborsClassifier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2.11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144071312"/>
                  </a:ext>
                </a:extLst>
              </a:tr>
              <a:tr h="25165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BaggingClassifier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342.86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550626829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SGDClassifier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6.47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471737558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PassiveAggressiveClassifier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2.76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240931249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LinearSVC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36.30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753104355"/>
                  </a:ext>
                </a:extLst>
              </a:tr>
              <a:tr h="25165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NuSVC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117.89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947140753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CalibratedClassifierCV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96.80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852640496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NearestCentroid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1.08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448944112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BernoulliNB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1.26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687681606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GaussianNB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1.26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784149298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DecisionTreeClassifier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44.96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016106216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ExtraTreeClassifier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0.68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0.95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3360513069"/>
                  </a:ext>
                </a:extLst>
              </a:tr>
              <a:tr h="249552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QuadraticDiscriminantAnalysis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0.62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26.74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328338536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LabelSpreading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0.33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11.81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2187206108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LabelPropagation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0.33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0.52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0.19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10.95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396098032"/>
                  </a:ext>
                </a:extLst>
              </a:tr>
              <a:tr h="16776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10">
                          <a:effectLst/>
                        </a:rPr>
                        <a:t>DummyClassifier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0.70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0.50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>
                          <a:effectLst/>
                        </a:rPr>
                        <a:t>0.57</a:t>
                      </a:r>
                      <a:endParaRPr lang="en-IN" sz="6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500" spc="-20" dirty="0">
                          <a:effectLst/>
                        </a:rPr>
                        <a:t>0.81</a:t>
                      </a:r>
                      <a:endParaRPr lang="en-IN" sz="6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223" marR="43223" marT="0" marB="0"/>
                </a:tc>
                <a:extLst>
                  <a:ext uri="{0D108BD9-81ED-4DB2-BD59-A6C34878D82A}">
                    <a16:rowId xmlns:a16="http://schemas.microsoft.com/office/drawing/2014/main" val="12524991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7DB82C-9488-C32B-FCEA-8778FD8A571F}"/>
              </a:ext>
            </a:extLst>
          </p:cNvPr>
          <p:cNvSpPr txBox="1"/>
          <p:nvPr/>
        </p:nvSpPr>
        <p:spPr>
          <a:xfrm>
            <a:off x="-228600" y="6086969"/>
            <a:ext cx="4572000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 PERFORMANCE METRICS ON RESTNET 50 USING LAZY PREDICT</a:t>
            </a:r>
            <a:endParaRPr lang="en-IN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EF151-4F22-E6E1-9240-4F7D64873F13}"/>
              </a:ext>
            </a:extLst>
          </p:cNvPr>
          <p:cNvSpPr txBox="1"/>
          <p:nvPr/>
        </p:nvSpPr>
        <p:spPr>
          <a:xfrm>
            <a:off x="4876800" y="6019805"/>
            <a:ext cx="468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CUSTOMIZED RESNET50 MODEL PERFORMANCE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05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3429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BC7C8-B189-83ED-14B2-B05DCB640021}"/>
              </a:ext>
            </a:extLst>
          </p:cNvPr>
          <p:cNvSpPr txBox="1"/>
          <p:nvPr/>
        </p:nvSpPr>
        <p:spPr>
          <a:xfrm>
            <a:off x="209550" y="737175"/>
            <a:ext cx="8724900" cy="69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Custom ResNet50 model achieved high accuracy (0.87) and balanced accuracy (0.83).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Outperformed traditional models in leukemia classification.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Faster inference times make it suitable for real-time diagnosis.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Advances in healthcare outcomes through technology.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9F9FE"/>
                </a:highlight>
                <a:latin typeface="-apple-system"/>
              </a:rPr>
              <a:t>Sets the stage for future machine learning applications in leukemia management.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9F9FE"/>
                </a:highlight>
                <a:latin typeface="-apple-system"/>
              </a:rPr>
              <a:t>The study demonstrated the effectiveness of machine learning in leukemia classification.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9F9FE"/>
                </a:highlight>
                <a:latin typeface="-apple-system"/>
              </a:rPr>
              <a:t>Custom ResNet50 model showcased superior performance metrics.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9F9FE"/>
                </a:highlight>
                <a:latin typeface="-apple-system"/>
              </a:rPr>
              <a:t>Lazy Predict library streamlined model selection process.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9F9FE"/>
                </a:highlight>
                <a:latin typeface="-apple-system"/>
              </a:rPr>
              <a:t>Potential for real-time leukemia diagnosis enhances patient care.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9F9FE"/>
                </a:highlight>
                <a:latin typeface="-apple-system"/>
              </a:rPr>
              <a:t>Research contributes to the evolving field of computer-assisted leukemia diagnosis.</a:t>
            </a:r>
          </a:p>
          <a:p>
            <a:pPr>
              <a:lnSpc>
                <a:spcPct val="150000"/>
              </a:lnSpc>
            </a:pPr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sz="2000" b="0" i="0" dirty="0">
              <a:effectLst/>
              <a:highlight>
                <a:srgbClr val="F9F9FE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175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2819400" y="152400"/>
            <a:ext cx="541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Future Scope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CBDF5-10FD-7B0B-09F6-7C7027933CF1}"/>
              </a:ext>
            </a:extLst>
          </p:cNvPr>
          <p:cNvSpPr txBox="1"/>
          <p:nvPr/>
        </p:nvSpPr>
        <p:spPr>
          <a:xfrm>
            <a:off x="381000" y="1143001"/>
            <a:ext cx="86106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9F9FE"/>
                </a:highlight>
                <a:latin typeface="-apple-system"/>
              </a:rPr>
              <a:t>Explore ensemble learning techniques to further enhance classification accuracy.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9F9FE"/>
                </a:highlight>
                <a:latin typeface="-apple-system"/>
              </a:rPr>
              <a:t>Investigate the integration of deep learning models for more intricate feature extraction.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9F9FE"/>
                </a:highlight>
                <a:latin typeface="-apple-system"/>
              </a:rPr>
              <a:t>Implement real-time monitoring systems for continuous leukemia detection and tracking.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9F9FE"/>
                </a:highlight>
                <a:latin typeface="-apple-system"/>
              </a:rPr>
              <a:t>Collaborate with medical professionals to validate model outputs and optimize clinical utility.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9F9FE"/>
                </a:highlight>
                <a:latin typeface="-apple-system"/>
              </a:rPr>
              <a:t>Extend research to other types of cancer for comprehensive diagnostic solutions.</a:t>
            </a:r>
          </a:p>
        </p:txBody>
      </p:sp>
    </p:spTree>
    <p:extLst>
      <p:ext uri="{BB962C8B-B14F-4D97-AF65-F5344CB8AC3E}">
        <p14:creationId xmlns:p14="http://schemas.microsoft.com/office/powerpoint/2010/main" val="350791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Presentation of paper in conference is mandatory. Without this paper will not be published on IEEE </a:t>
            </a:r>
            <a:r>
              <a:rPr lang="en-US" sz="2000" b="1" dirty="0" err="1">
                <a:solidFill>
                  <a:srgbClr val="C00000"/>
                </a:solidFill>
              </a:rPr>
              <a:t>Xplore</a:t>
            </a:r>
            <a:r>
              <a:rPr lang="en-US" sz="2000" b="1" dirty="0">
                <a:solidFill>
                  <a:srgbClr val="C00000"/>
                </a:solidFill>
              </a:rPr>
              <a:t> Digital Library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Author can present paper in any mode (either offline or online), as per choice provided by them.</a:t>
            </a:r>
          </a:p>
          <a:p>
            <a:r>
              <a:rPr lang="en-US" sz="2000" b="1" dirty="0"/>
              <a:t>Duration of Presentation (8-10 Minutes).</a:t>
            </a:r>
          </a:p>
          <a:p>
            <a:r>
              <a:rPr lang="en-US" sz="2000" b="1" dirty="0"/>
              <a:t>Number of Slides (7-12).</a:t>
            </a:r>
          </a:p>
          <a:p>
            <a:r>
              <a:rPr lang="en-US" sz="2000" b="1" dirty="0"/>
              <a:t>Table of content provided here is just a sample, author can change it as per their research work (if required).</a:t>
            </a:r>
          </a:p>
          <a:p>
            <a:r>
              <a:rPr lang="en-US" sz="2000" b="1" dirty="0"/>
              <a:t>Conference will be held on 02-03 May 2024.</a:t>
            </a:r>
          </a:p>
          <a:p>
            <a:r>
              <a:rPr lang="en-US" sz="2000" b="1" dirty="0"/>
              <a:t>Detailed schedule of presentation (along with Zoom Meeting Link) will be shared with authors between 27-28 April 2024.</a:t>
            </a:r>
          </a:p>
          <a:p>
            <a:r>
              <a:rPr lang="en-US" sz="2000" b="1" dirty="0"/>
              <a:t>Submit your PPT and Presenter Information by 25.04.2024. Drive link will be shared soon.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 CHANGE IN TITLE AND LIST OF AUTHORS IS ALLOWED NOW.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WITHOUT PRESENTATION OF PAPER AND E-COPYRIGHT TRANSFER TO IEEE PAPER WILL NOT BE PUBLISHED IN IEEE.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Literature/ Related Work</a:t>
            </a:r>
          </a:p>
          <a:p>
            <a:r>
              <a:rPr lang="en-US" dirty="0"/>
              <a:t>Methodology/Proposed Work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>
                <a:solidFill>
                  <a:srgbClr val="FF0000"/>
                </a:solidFill>
              </a:rPr>
              <a:t>Future Scope*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C935A-52F0-F28A-D499-05B507421EA9}"/>
              </a:ext>
            </a:extLst>
          </p:cNvPr>
          <p:cNvSpPr txBox="1"/>
          <p:nvPr/>
        </p:nvSpPr>
        <p:spPr>
          <a:xfrm>
            <a:off x="3124200" y="762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Abstract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3CBF-1711-9A0C-9BAC-4402FFC17A7C}"/>
              </a:ext>
            </a:extLst>
          </p:cNvPr>
          <p:cNvSpPr txBox="1"/>
          <p:nvPr/>
        </p:nvSpPr>
        <p:spPr>
          <a:xfrm>
            <a:off x="228600" y="1166842"/>
            <a:ext cx="8763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Abstract—Leukemia, a form of cancer affecting the blood and bone marrow, presents a significant challenge in healthcare due to its varied subtypes and complex classification process. This study addresses the need for accurate and efficient leukemia classification, with a specific focus on acute lymphoblastic leukemia (ALL), by proposing a comprehensive methodology integrating machine learning techniques. Through meticulous data preprocessing, including Otsu’s Thresholding for segmentation and feature extraction using the ResNet50 convolutional neural network (CNN), the study establishes a robust foundation for leukemia image analysis. With the Lazy Predict library, the research streamlines model selection, ultimately leading to the development of a customized ResNet50 CNN model. This model with additional layers for feature extraction and classification, demonstrates superior performance compared to traditional approaches, achieving an accuracy of 0.87 and a balanced accuracy of 0.83. Notably, the custom model exhibits faster inference times, indicating its potential for real-time leukemia diagnosis. By advancing computer-assisted leukemia diagnosis, this research contributes to improving healthcare outcomes and lays the groundwork for future applications of machine learning in leukemia management</a:t>
            </a:r>
          </a:p>
        </p:txBody>
      </p:sp>
    </p:spTree>
    <p:extLst>
      <p:ext uri="{BB962C8B-B14F-4D97-AF65-F5344CB8AC3E}">
        <p14:creationId xmlns:p14="http://schemas.microsoft.com/office/powerpoint/2010/main" val="7114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C935A-52F0-F28A-D499-05B507421EA9}"/>
              </a:ext>
            </a:extLst>
          </p:cNvPr>
          <p:cNvSpPr txBox="1"/>
          <p:nvPr/>
        </p:nvSpPr>
        <p:spPr>
          <a:xfrm>
            <a:off x="2819400" y="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DEFA9-F4C0-9B38-304A-66F565269A69}"/>
              </a:ext>
            </a:extLst>
          </p:cNvPr>
          <p:cNvSpPr txBox="1"/>
          <p:nvPr/>
        </p:nvSpPr>
        <p:spPr>
          <a:xfrm>
            <a:off x="152400" y="617854"/>
            <a:ext cx="9220200" cy="669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 findings reveal that blood cancer ranks as the sixth leading cause of human mortality.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Leukemia, a form of blood cancer, can be successfully cured when detected and treated at an early stage.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cases where there are discrepancies in the statistics, pathologists carefully examine a subset of infected cells to determine malignancy and leukemia subtype.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innovative leukemia identification system utilizes input in the form of microscopic images of human blood cells, which are then subjected to processing and data extraction.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processing techniques are employed to handle microscope-captured samples, aiming for swift and precise disease diagnosis to inform effective strategies.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system has a wide range of applications, including disease prevention, curative treatments, therapy optimization, and treatment evaluation.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primary goal is to generate an indicator that can not only determine cell malignancy but also identify the specific type of leukemia.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Leukemia is categorized into four main types: acute myeloid leukemia, acute lymphocytic leukemia, chronic myeloid leukemia, and chronic lymphocytic leukemia.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C935A-52F0-F28A-D499-05B507421EA9}"/>
              </a:ext>
            </a:extLst>
          </p:cNvPr>
          <p:cNvSpPr txBox="1"/>
          <p:nvPr/>
        </p:nvSpPr>
        <p:spPr>
          <a:xfrm>
            <a:off x="2819400" y="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0D6AC-FF41-6A52-CC52-DDDC6F35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" t="32027" r="-3478" b="604"/>
          <a:stretch/>
        </p:blipFill>
        <p:spPr>
          <a:xfrm>
            <a:off x="838200" y="1325740"/>
            <a:ext cx="6939904" cy="31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C935A-52F0-F28A-D499-05B507421EA9}"/>
              </a:ext>
            </a:extLst>
          </p:cNvPr>
          <p:cNvSpPr txBox="1"/>
          <p:nvPr/>
        </p:nvSpPr>
        <p:spPr>
          <a:xfrm>
            <a:off x="2819400" y="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Literature Review</a:t>
            </a:r>
          </a:p>
        </p:txBody>
      </p:sp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811591F7-9E0C-6663-AC41-E429FFF92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99762"/>
              </p:ext>
            </p:extLst>
          </p:nvPr>
        </p:nvGraphicFramePr>
        <p:xfrm>
          <a:off x="88900" y="1022539"/>
          <a:ext cx="8966200" cy="481292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7761847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90478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08501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1479295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987083777"/>
                    </a:ext>
                  </a:extLst>
                </a:gridCol>
              </a:tblGrid>
              <a:tr h="5347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72296"/>
                  </a:ext>
                </a:extLst>
              </a:tr>
              <a:tr h="115298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P. K. Das, P. </a:t>
                      </a:r>
                      <a:r>
                        <a:rPr lang="en-US" sz="1200" dirty="0" err="1"/>
                        <a:t>Jadoun</a:t>
                      </a:r>
                      <a:r>
                        <a:rPr lang="en-US" sz="1200" dirty="0"/>
                        <a:t>, and S. </a:t>
                      </a:r>
                      <a:r>
                        <a:rPr lang="en-US" sz="1200" dirty="0" err="1"/>
                        <a:t>Meher</a:t>
                      </a:r>
                      <a:r>
                        <a:rPr lang="en-US" sz="1200" dirty="0"/>
                        <a:t>, ‘‘Detection and classification of acute lymphocytic leukemia,’’ in Proc. IEEE-HYDCON, Sep. </a:t>
                      </a:r>
                      <a:r>
                        <a:rPr lang="en-US" sz="1200" b="1" dirty="0"/>
                        <a:t>2020</a:t>
                      </a:r>
                      <a:r>
                        <a:rPr lang="en-US" sz="1200" dirty="0"/>
                        <a:t>, pp. 1–5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tserrat" panose="00000500000000000000" pitchFamily="2" charset="0"/>
                        </a:rPr>
                        <a:t>Color,shape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 texture,</a:t>
                      </a: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(GLCM)</a:t>
                      </a: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P.C.A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S.VM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Some potential disadvantages could include the need for high-quality images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proposed method yields promising results with 96.00% accuracy and 92.64% sensitivity.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presented CLAHE dynamically increases the contrast level of the image and also improves the image quality successfully.</a:t>
                      </a:r>
                      <a:endParaRPr lang="en-US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92842"/>
                  </a:ext>
                </a:extLst>
              </a:tr>
              <a:tr h="12702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P. P. </a:t>
                      </a:r>
                      <a:r>
                        <a:rPr lang="en-US" sz="1200" dirty="0" err="1"/>
                        <a:t>Banik</a:t>
                      </a:r>
                      <a:r>
                        <a:rPr lang="en-US" sz="1200" dirty="0"/>
                        <a:t>, R. </a:t>
                      </a:r>
                      <a:r>
                        <a:rPr lang="en-US" sz="1200" dirty="0" err="1"/>
                        <a:t>Saha</a:t>
                      </a:r>
                      <a:r>
                        <a:rPr lang="en-US" sz="1200" dirty="0"/>
                        <a:t>, and K.-D. Kim, ‘‘An automatic nucleus segmentation and CNN model based classification method of white blood cell,’’ Expert Syst. Appl., vol. 149, Jul. </a:t>
                      </a:r>
                      <a:r>
                        <a:rPr lang="en-US" sz="1200" b="1" dirty="0"/>
                        <a:t>2020</a:t>
                      </a:r>
                      <a:r>
                        <a:rPr lang="en-US" sz="1200" dirty="0"/>
                        <a:t>, Art. no. 113211.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K-means</a:t>
                      </a:r>
                    </a:p>
                    <a:p>
                      <a:pPr algn="ctr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C.N.N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- Achieves state-of-the-art performance in accuracy, kappa index, ADC, and TPR for four public databases, but not in precision, recall, and specificity quality metrics.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- Presents a generalized method for segmenting white blood cell nuclei and localizing them through statistical analysis on four public databases.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78463"/>
                  </a:ext>
                </a:extLst>
              </a:tr>
              <a:tr h="1439582">
                <a:tc>
                  <a:txBody>
                    <a:bodyPr/>
                    <a:lstStyle/>
                    <a:p>
                      <a:r>
                        <a:rPr lang="en-US" sz="1200" dirty="0"/>
                        <a:t>S. Mishra, B. Majhi, and P. K. Sa, ‘‘Texture feature based classification on microscopic blood smear for acute lymphoblastic leukemia detection,’’ Biomed. Signal Process. Control, vol. 47, pp. 303–311, Jan. </a:t>
                      </a:r>
                      <a:r>
                        <a:rPr lang="en-US" sz="1200" b="1" dirty="0"/>
                        <a:t>2019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" panose="00000500000000000000" pitchFamily="2" charset="0"/>
                        </a:rPr>
                        <a:t>Triangle method of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DOST</a:t>
                      </a: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PCA-LDA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ADBRF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Utilizes DOST to extract texture features and reduces dimensionality via LDA and PCA.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Uses relevant features for classification on an ADBRF classifier.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Uses Y component of CMYK image and triangle thresholding for pre-processing input images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proposed method yields superior accuracy (99.66%) as compared to existing schemes.</a:t>
                      </a:r>
                      <a:endParaRPr lang="en-US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3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4">
            <a:extLst>
              <a:ext uri="{FF2B5EF4-FFF2-40B4-BE49-F238E27FC236}">
                <a16:creationId xmlns:a16="http://schemas.microsoft.com/office/drawing/2014/main" id="{2F876C7D-7B7B-F751-CB76-F529D44D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25475"/>
              </p:ext>
            </p:extLst>
          </p:nvPr>
        </p:nvGraphicFramePr>
        <p:xfrm>
          <a:off x="185907" y="228600"/>
          <a:ext cx="8772185" cy="646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26604">
                  <a:extLst>
                    <a:ext uri="{9D8B030D-6E8A-4147-A177-3AD203B41FA5}">
                      <a16:colId xmlns:a16="http://schemas.microsoft.com/office/drawing/2014/main" val="77618474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290478664"/>
                    </a:ext>
                  </a:extLst>
                </a:gridCol>
                <a:gridCol w="1237469">
                  <a:extLst>
                    <a:ext uri="{9D8B030D-6E8A-4147-A177-3AD203B41FA5}">
                      <a16:colId xmlns:a16="http://schemas.microsoft.com/office/drawing/2014/main" val="36008501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14792955"/>
                    </a:ext>
                  </a:extLst>
                </a:gridCol>
                <a:gridCol w="2862092">
                  <a:extLst>
                    <a:ext uri="{9D8B030D-6E8A-4147-A177-3AD203B41FA5}">
                      <a16:colId xmlns:a16="http://schemas.microsoft.com/office/drawing/2014/main" val="987083777"/>
                    </a:ext>
                  </a:extLst>
                </a:gridCol>
              </a:tblGrid>
              <a:tr h="4359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ontserrat" panose="00000500000000000000" pitchFamily="2" charset="0"/>
                        </a:rPr>
                        <a:t>Refrence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Montserrat" panose="00000500000000000000" pitchFamily="2" charset="0"/>
                        </a:rPr>
                        <a:t>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Montserrat" panose="00000500000000000000" pitchFamily="2" charset="0"/>
                        </a:rPr>
                        <a:t>    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72296"/>
                  </a:ext>
                </a:extLst>
              </a:tr>
              <a:tr h="787805">
                <a:tc>
                  <a:txBody>
                    <a:bodyPr/>
                    <a:lstStyle/>
                    <a:p>
                      <a:r>
                        <a:rPr lang="en-US" sz="1200" dirty="0"/>
                        <a:t>G. Jothi, H. H. </a:t>
                      </a:r>
                      <a:r>
                        <a:rPr lang="en-US" sz="1200" dirty="0" err="1"/>
                        <a:t>Inbarani</a:t>
                      </a:r>
                      <a:r>
                        <a:rPr lang="en-US" sz="1200" dirty="0"/>
                        <a:t>, A. T. Azar, and K. R. Devi, ‘‘Rough set theory with Jaya optimization for acute lymphoblastic leukemia classification,’’ Neural </a:t>
                      </a:r>
                      <a:r>
                        <a:rPr lang="en-US" sz="1200" dirty="0" err="1"/>
                        <a:t>Comput</a:t>
                      </a:r>
                      <a:r>
                        <a:rPr lang="en-US" sz="1200" dirty="0"/>
                        <a:t>. Appl., vol. 31, no. 9, pp. 5175–5194, Sep. </a:t>
                      </a:r>
                      <a:r>
                        <a:rPr lang="en-US" sz="1200" b="1" dirty="0"/>
                        <a:t>2019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B.S.A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tserrat" panose="00000500000000000000" pitchFamily="2" charset="0"/>
                        </a:rPr>
                        <a:t>Color,texture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 shape,</a:t>
                      </a: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Statistical</a:t>
                      </a:r>
                    </a:p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Wavelet</a:t>
                      </a:r>
                    </a:p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ontserrat" panose="00000500000000000000" pitchFamily="2" charset="0"/>
                        </a:rPr>
                        <a:t>Roughset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BSA-based clustering algorithm segments leukemia blast cells in an image.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Various features (morphological, wavelet, color, texture, and statistical) are extracted from the segmented image.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Hybrid TRS-based supervised algorithms reduce the dimension of the feature set.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The Jaya algorithm is used to classify healthy and unhealthy acute lymphoblastic leukemia cells.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92842"/>
                  </a:ext>
                </a:extLst>
              </a:tr>
              <a:tr h="577468">
                <a:tc>
                  <a:txBody>
                    <a:bodyPr/>
                    <a:lstStyle/>
                    <a:p>
                      <a:r>
                        <a:rPr lang="en-US" sz="1200" dirty="0"/>
                        <a:t>. Mishra, B. Majhi, and P. K. Sa, ‘‘GLRLM-based feature extraction for acute lymphoblastic leukemia (ALL) detection,’’ in Recent </a:t>
                      </a:r>
                      <a:r>
                        <a:rPr lang="en-US" sz="1200" dirty="0" err="1"/>
                        <a:t>Findings</a:t>
                      </a:r>
                      <a:r>
                        <a:rPr lang="en-US" sz="1200" dirty="0"/>
                        <a:t> in Intelligent Computing Techniques. Singapore: Springer, </a:t>
                      </a:r>
                      <a:r>
                        <a:rPr lang="en-US" sz="1200" b="1" dirty="0"/>
                        <a:t>2018</a:t>
                      </a:r>
                      <a:r>
                        <a:rPr lang="en-US" sz="1200" dirty="0"/>
                        <a:t>, pp. 399–407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Watershed algorithm</a:t>
                      </a:r>
                    </a:p>
                    <a:p>
                      <a:pPr algn="ctr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GLRLM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SVM</a:t>
                      </a:r>
                    </a:p>
                    <a:p>
                      <a:pPr algn="ctr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GLRL matrix extracts textural features for Acute Lymphoblastic Leukemia (ALL) classification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Used with Support Vector Machine (SVM) for classification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Accuracy of 96.97%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Automatic system more reliable and computationally less expensive than manual operator identification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GLRL-based feature extraction technique can be used for detecting other diseases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78463"/>
                  </a:ext>
                </a:extLst>
              </a:tr>
              <a:tr h="577468">
                <a:tc>
                  <a:txBody>
                    <a:bodyPr/>
                    <a:lstStyle/>
                    <a:p>
                      <a:r>
                        <a:rPr lang="en-US" sz="1200" dirty="0"/>
                        <a:t>. R. Reena and P. M. Ameer, ‘‘Localization and recognition of </a:t>
                      </a:r>
                      <a:r>
                        <a:rPr lang="en-US" sz="1200" dirty="0" err="1"/>
                        <a:t>leukocytes</a:t>
                      </a:r>
                      <a:r>
                        <a:rPr lang="en-US" sz="1200" dirty="0"/>
                        <a:t> in peripheral blood: A deep learning approach,’’ </a:t>
                      </a:r>
                      <a:r>
                        <a:rPr lang="en-US" sz="1200" dirty="0" err="1"/>
                        <a:t>Comput</a:t>
                      </a:r>
                      <a:r>
                        <a:rPr lang="en-US" sz="1200" dirty="0"/>
                        <a:t>. Biol. Med., vol. 126, Nov. </a:t>
                      </a:r>
                      <a:r>
                        <a:rPr lang="en-US" sz="1200" b="1" dirty="0"/>
                        <a:t>2020</a:t>
                      </a:r>
                      <a:r>
                        <a:rPr lang="en-US" sz="1200" dirty="0"/>
                        <a:t>, Art. no. 104034.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Deeplab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v3+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tserrat" panose="00000500000000000000" pitchFamily="2" charset="0"/>
                        </a:rPr>
                        <a:t>Alexnet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High accuracy in localizing and recognizing leukocytes (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IoU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: 0.85, accuracy: 96.5%)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Pre-trained networks improved speed and accuracy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Accurate classification of all 5 leukocyte categories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Outperformed other detection systems (Faster R-CNN, YOLOv2) in average precision (@IoU = 0.5)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3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2286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Methodology/Proposed Work</a:t>
            </a:r>
          </a:p>
        </p:txBody>
      </p:sp>
      <p:pic>
        <p:nvPicPr>
          <p:cNvPr id="6" name="Picture 5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BFE0F015-9CA0-A857-6AE9-E2EB7A0F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52" y="3505271"/>
            <a:ext cx="6186562" cy="3224910"/>
          </a:xfrm>
          <a:prstGeom prst="rect">
            <a:avLst/>
          </a:prstGeom>
        </p:spPr>
      </p:pic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1DEB0C60-57C6-D366-3FD2-98BAF181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37175"/>
            <a:ext cx="5010061" cy="31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0819-5985-A9BA-12A3-571DA0EE8E3F}"/>
              </a:ext>
            </a:extLst>
          </p:cNvPr>
          <p:cNvSpPr txBox="1"/>
          <p:nvPr/>
        </p:nvSpPr>
        <p:spPr>
          <a:xfrm>
            <a:off x="2286000" y="1524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Methodology/Proposed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859A7-1364-92F4-52D7-85BEBA8B266F}"/>
              </a:ext>
            </a:extLst>
          </p:cNvPr>
          <p:cNvSpPr txBox="1"/>
          <p:nvPr/>
        </p:nvSpPr>
        <p:spPr>
          <a:xfrm>
            <a:off x="204019" y="1166842"/>
            <a:ext cx="891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CNN Integration: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Utilize ResNet50 CNN for feature extraction from </a:t>
            </a:r>
            <a:r>
              <a:rPr lang="en-IN" b="0" i="0" dirty="0" err="1">
                <a:effectLst/>
                <a:highlight>
                  <a:srgbClr val="F9F9FE"/>
                </a:highlight>
                <a:latin typeface="-apple-system"/>
              </a:rPr>
              <a:t>leukemia</a:t>
            </a: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Classifier Ensemble: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Employ </a:t>
            </a:r>
            <a:r>
              <a:rPr lang="en-IN" b="0" i="0" dirty="0" err="1">
                <a:effectLst/>
                <a:highlight>
                  <a:srgbClr val="F9F9FE"/>
                </a:highlight>
                <a:latin typeface="-apple-system"/>
              </a:rPr>
              <a:t>LazyPredict</a:t>
            </a: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 library for simultaneous classification by multiple classifiers.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Custom Model Development: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Design a customized CNN model based on ResNet50 for enhanced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Preprocessing Techniques: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Apply Otsu's Thresholding and data augmentation for improved segmentation and model generalization.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Efficiency Optimization: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Remove black areas in images to enhance model training efficiency.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Performance Evaluation: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Evaluate model performance using standard metrics and compare with traditional approaches.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9F9FE"/>
                </a:highlight>
                <a:latin typeface="-apple-system"/>
              </a:rPr>
              <a:t>Visualization and Validation:</a:t>
            </a:r>
            <a:endParaRPr lang="en-IN" b="0" i="0" dirty="0">
              <a:effectLst/>
              <a:highlight>
                <a:srgbClr val="F9F9FE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Visualize </a:t>
            </a:r>
            <a:r>
              <a:rPr lang="en-IN" b="0" i="0" dirty="0" err="1">
                <a:effectLst/>
                <a:highlight>
                  <a:srgbClr val="F9F9FE"/>
                </a:highlight>
                <a:latin typeface="-apple-system"/>
              </a:rPr>
              <a:t>preprocessed</a:t>
            </a:r>
            <a:r>
              <a:rPr lang="en-IN" b="0" i="0" dirty="0">
                <a:effectLst/>
                <a:highlight>
                  <a:srgbClr val="F9F9FE"/>
                </a:highlight>
                <a:latin typeface="-apple-system"/>
              </a:rPr>
              <a:t> images and validate results for accuracy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85414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1972</Words>
  <Application>Microsoft Office PowerPoint</Application>
  <PresentationFormat>On-screen Show (4:3)</PresentationFormat>
  <Paragraphs>485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Montserrat</vt:lpstr>
      <vt:lpstr>Times New Roman</vt:lpstr>
      <vt:lpstr>Office Theme</vt:lpstr>
      <vt:lpstr>Enhancing Leukemia Diagnosis through Machine Learning: A Customized ResNet50 Approach (Modigari Narendra  &amp; Sumit Negi  )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(Name of All the Authors)</dc:title>
  <dc:creator>Welcome</dc:creator>
  <cp:lastModifiedBy>SHAHELI MONDAL</cp:lastModifiedBy>
  <cp:revision>13</cp:revision>
  <dcterms:created xsi:type="dcterms:W3CDTF">2006-08-16T00:00:00Z</dcterms:created>
  <dcterms:modified xsi:type="dcterms:W3CDTF">2024-04-30T06:23:00Z</dcterms:modified>
</cp:coreProperties>
</file>