
<file path=[Content_Types].xml><?xml version="1.0" encoding="utf-8"?>
<Types xmlns="http://schemas.openxmlformats.org/package/2006/content-types">
  <Default Extension="png" ContentType="image/png"/>
  <Default Extension="sv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sldIdLst>
    <p:sldId id="256" r:id="rId2"/>
    <p:sldId id="277" r:id="rId3"/>
    <p:sldId id="263" r:id="rId4"/>
    <p:sldId id="289" r:id="rId5"/>
    <p:sldId id="278" r:id="rId6"/>
    <p:sldId id="349" r:id="rId7"/>
    <p:sldId id="288" r:id="rId8"/>
    <p:sldId id="264" r:id="rId9"/>
    <p:sldId id="303" r:id="rId10"/>
    <p:sldId id="304" r:id="rId11"/>
    <p:sldId id="296" r:id="rId12"/>
    <p:sldId id="305" r:id="rId13"/>
    <p:sldId id="297" r:id="rId14"/>
    <p:sldId id="306" r:id="rId15"/>
    <p:sldId id="299" r:id="rId16"/>
    <p:sldId id="307" r:id="rId17"/>
    <p:sldId id="300" r:id="rId18"/>
    <p:sldId id="308" r:id="rId19"/>
    <p:sldId id="298" r:id="rId20"/>
    <p:sldId id="309" r:id="rId21"/>
    <p:sldId id="301" r:id="rId22"/>
    <p:sldId id="310" r:id="rId23"/>
    <p:sldId id="302" r:id="rId24"/>
    <p:sldId id="311" r:id="rId25"/>
    <p:sldId id="262" r:id="rId26"/>
    <p:sldId id="312" r:id="rId27"/>
    <p:sldId id="313" r:id="rId28"/>
    <p:sldId id="272" r:id="rId29"/>
    <p:sldId id="319" r:id="rId30"/>
    <p:sldId id="271" r:id="rId31"/>
    <p:sldId id="320" r:id="rId32"/>
    <p:sldId id="260" r:id="rId33"/>
    <p:sldId id="314" r:id="rId34"/>
    <p:sldId id="276" r:id="rId35"/>
    <p:sldId id="315" r:id="rId36"/>
    <p:sldId id="316" r:id="rId37"/>
    <p:sldId id="275" r:id="rId38"/>
    <p:sldId id="317" r:id="rId39"/>
    <p:sldId id="318" r:id="rId40"/>
    <p:sldId id="273" r:id="rId41"/>
    <p:sldId id="321" r:id="rId42"/>
    <p:sldId id="270" r:id="rId43"/>
    <p:sldId id="322" r:id="rId44"/>
    <p:sldId id="269" r:id="rId45"/>
    <p:sldId id="323" r:id="rId46"/>
    <p:sldId id="268" r:id="rId47"/>
    <p:sldId id="324" r:id="rId48"/>
    <p:sldId id="267" r:id="rId49"/>
    <p:sldId id="325" r:id="rId50"/>
    <p:sldId id="274" r:id="rId51"/>
    <p:sldId id="326" r:id="rId52"/>
    <p:sldId id="266" r:id="rId53"/>
    <p:sldId id="327" r:id="rId54"/>
    <p:sldId id="261" r:id="rId55"/>
    <p:sldId id="328" r:id="rId56"/>
    <p:sldId id="329" r:id="rId57"/>
    <p:sldId id="330" r:id="rId58"/>
    <p:sldId id="331" r:id="rId59"/>
    <p:sldId id="346" r:id="rId60"/>
    <p:sldId id="347" r:id="rId61"/>
    <p:sldId id="348"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257" r:id="rId76"/>
    <p:sldId id="258"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77636" autoAdjust="0"/>
  </p:normalViewPr>
  <p:slideViewPr>
    <p:cSldViewPr snapToGrid="0">
      <p:cViewPr>
        <p:scale>
          <a:sx n="60" d="100"/>
          <a:sy n="60" d="100"/>
        </p:scale>
        <p:origin x="924" y="-48"/>
      </p:cViewPr>
      <p:guideLst/>
    </p:cSldViewPr>
  </p:slideViewPr>
  <p:outlineViewPr>
    <p:cViewPr>
      <p:scale>
        <a:sx n="33" d="100"/>
        <a:sy n="33" d="100"/>
      </p:scale>
      <p:origin x="0" y="-460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5B8AE-EEC3-4917-9977-5841BBEDBB8B}"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7EA8C-79E7-4B3C-927C-2DFD1EF57BFC}" type="slidenum">
              <a:rPr lang="en-US" smtClean="0"/>
              <a:t>‹#›</a:t>
            </a:fld>
            <a:endParaRPr lang="en-US"/>
          </a:p>
        </p:txBody>
      </p:sp>
    </p:spTree>
    <p:extLst>
      <p:ext uri="{BB962C8B-B14F-4D97-AF65-F5344CB8AC3E}">
        <p14:creationId xmlns:p14="http://schemas.microsoft.com/office/powerpoint/2010/main" val="93712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Source_code" TargetMode="External"/><Relationship Id="rId3" Type="http://schemas.openxmlformats.org/officeDocument/2006/relationships/hyperlink" Target="https://en.wikipedia.org/wiki/Linux_distribution" TargetMode="External"/><Relationship Id="rId7" Type="http://schemas.openxmlformats.org/officeDocument/2006/relationships/hyperlink" Target="https://en.wikipedia.org/wiki/Red_Hat_Enterprise_Linu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Oracle_Linux#cite_note-FAQ-4" TargetMode="External"/><Relationship Id="rId5" Type="http://schemas.openxmlformats.org/officeDocument/2006/relationships/hyperlink" Target="https://en.wikipedia.org/wiki/GNU_General_Public_License" TargetMode="External"/><Relationship Id="rId10" Type="http://schemas.openxmlformats.org/officeDocument/2006/relationships/hyperlink" Target="https://en.wikipedia.org/wiki/Oracle_Exadata" TargetMode="External"/><Relationship Id="rId4" Type="http://schemas.openxmlformats.org/officeDocument/2006/relationships/hyperlink" Target="https://en.wikipedia.org/wiki/Oracle_Corporation" TargetMode="External"/><Relationship Id="rId9" Type="http://schemas.openxmlformats.org/officeDocument/2006/relationships/hyperlink" Target="https://en.wikipedia.org/wiki/Oracle_Cloud"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Offensive_Security" TargetMode="External"/><Relationship Id="rId3" Type="http://schemas.openxmlformats.org/officeDocument/2006/relationships/hyperlink" Target="https://en.wikipedia.org/wiki/Debian" TargetMode="External"/><Relationship Id="rId7" Type="http://schemas.openxmlformats.org/officeDocument/2006/relationships/hyperlink" Target="https://en.wikipedia.org/wiki/Kali_Linux#cite_note-4"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Penetration_test" TargetMode="External"/><Relationship Id="rId5" Type="http://schemas.openxmlformats.org/officeDocument/2006/relationships/hyperlink" Target="https://en.wikipedia.org/wiki/Digital_forensics" TargetMode="External"/><Relationship Id="rId4" Type="http://schemas.openxmlformats.org/officeDocument/2006/relationships/hyperlink" Target="https://en.wikipedia.org/wiki/Linux_distributio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Operating_system" TargetMode="External"/><Relationship Id="rId7" Type="http://schemas.openxmlformats.org/officeDocument/2006/relationships/hyperlink" Target="https://en.wikipedia.org/wiki/Software_release_cycle#Release_to_manufacturing_(R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Windows_8.1" TargetMode="External"/><Relationship Id="rId5" Type="http://schemas.openxmlformats.org/officeDocument/2006/relationships/hyperlink" Target="https://en.wikipedia.org/wiki/Windows_NT" TargetMode="External"/><Relationship Id="rId4" Type="http://schemas.openxmlformats.org/officeDocument/2006/relationships/hyperlink" Target="https://en.wikipedia.org/wiki/Microsoft"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Windows_10" TargetMode="External"/><Relationship Id="rId3" Type="http://schemas.openxmlformats.org/officeDocument/2006/relationships/hyperlink" Target="https://en.wikipedia.org/wiki/Windows_Server" TargetMode="External"/><Relationship Id="rId7" Type="http://schemas.openxmlformats.org/officeDocument/2006/relationships/hyperlink" Target="https://en.wikipedia.org/wiki/Windows_N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Microsoft" TargetMode="External"/><Relationship Id="rId5" Type="http://schemas.openxmlformats.org/officeDocument/2006/relationships/hyperlink" Target="https://en.wikipedia.org/wiki/Operating_system" TargetMode="External"/><Relationship Id="rId4" Type="http://schemas.openxmlformats.org/officeDocument/2006/relationships/hyperlink" Target="https://en.wikipedia.org/wiki/Server_(computing)" TargetMode="External"/><Relationship Id="rId9" Type="http://schemas.openxmlformats.org/officeDocument/2006/relationships/hyperlink" Target="https://en.wikipedia.org/wiki/Windows_Server_2016"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Usage_share_of_operating_systems#Desktop_and_laptop_computers" TargetMode="External"/><Relationship Id="rId3" Type="http://schemas.openxmlformats.org/officeDocument/2006/relationships/hyperlink" Target="https://en.wikipedia.org/wiki/Proprietary_software" TargetMode="External"/><Relationship Id="rId7" Type="http://schemas.openxmlformats.org/officeDocument/2006/relationships/hyperlink" Target="https://en.wikipedia.org/wiki/Macintosh"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Apple_Inc." TargetMode="External"/><Relationship Id="rId5" Type="http://schemas.openxmlformats.org/officeDocument/2006/relationships/hyperlink" Target="https://en.wikipedia.org/wiki/Operating_system" TargetMode="External"/><Relationship Id="rId4" Type="http://schemas.openxmlformats.org/officeDocument/2006/relationships/hyperlink" Target="https://en.wikipedia.org/wiki/Graphical_user_interface" TargetMode="External"/><Relationship Id="rId9" Type="http://schemas.openxmlformats.org/officeDocument/2006/relationships/hyperlink" Target="https://en.wikipedia.org/wiki/Microsoft_Window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Multinational_corporation" TargetMode="External"/><Relationship Id="rId7" Type="http://schemas.openxmlformats.org/officeDocument/2006/relationships/hyperlink" Target="https://en.wikipedia.org/wiki/IBM"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Raleigh,_North_Carolina" TargetMode="External"/><Relationship Id="rId5" Type="http://schemas.openxmlformats.org/officeDocument/2006/relationships/hyperlink" Target="https://en.wikipedia.org/wiki/Open_source_software" TargetMode="External"/><Relationship Id="rId4" Type="http://schemas.openxmlformats.org/officeDocument/2006/relationships/hyperlink" Target="https://en.wikipedia.org/wiki/Software_company"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Red_Hat_Enterprise_Linux" TargetMode="External"/><Relationship Id="rId13" Type="http://schemas.openxmlformats.org/officeDocument/2006/relationships/hyperlink" Target="https://en.wikipedia.org/wiki/CentOS#cite_note-centos-govboard-12" TargetMode="External"/><Relationship Id="rId3" Type="http://schemas.openxmlformats.org/officeDocument/2006/relationships/hyperlink" Target="https://en.wikipedia.org/wiki/Help:IPA/English" TargetMode="External"/><Relationship Id="rId7" Type="http://schemas.openxmlformats.org/officeDocument/2006/relationships/hyperlink" Target="https://en.wikipedia.org/wiki/Upstream_(software_development)" TargetMode="External"/><Relationship Id="rId12" Type="http://schemas.openxmlformats.org/officeDocument/2006/relationships/hyperlink" Target="https://en.wikipedia.org/wiki/CentOS#cite_note-centos-joins-redhat-11"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Linux_distribution" TargetMode="External"/><Relationship Id="rId11" Type="http://schemas.openxmlformats.org/officeDocument/2006/relationships/hyperlink" Target="https://en.wikipedia.org/wiki/Red_Hat" TargetMode="External"/><Relationship Id="rId5" Type="http://schemas.openxmlformats.org/officeDocument/2006/relationships/hyperlink" Target="https://en.wikipedia.org/wiki/CentOS#cite_note-8" TargetMode="External"/><Relationship Id="rId10" Type="http://schemas.openxmlformats.org/officeDocument/2006/relationships/hyperlink" Target="https://en.wikipedia.org/wiki/CentOS#cite_note-10" TargetMode="External"/><Relationship Id="rId4" Type="http://schemas.openxmlformats.org/officeDocument/2006/relationships/hyperlink" Target="https://en.wikipedia.org/wiki/CentOS#cite_note-7" TargetMode="External"/><Relationship Id="rId9" Type="http://schemas.openxmlformats.org/officeDocument/2006/relationships/hyperlink" Target="https://en.wikipedia.org/wiki/CentOS#cite_note-9" TargetMode="External"/><Relationship Id="rId14" Type="http://schemas.openxmlformats.org/officeDocument/2006/relationships/hyperlink" Target="https://en.wikipedia.org/wiki/CentOS#cite_note-1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1</a:t>
            </a:fld>
            <a:endParaRPr lang="en-US"/>
          </a:p>
        </p:txBody>
      </p:sp>
    </p:spTree>
    <p:extLst>
      <p:ext uri="{BB962C8B-B14F-4D97-AF65-F5344CB8AC3E}">
        <p14:creationId xmlns:p14="http://schemas.microsoft.com/office/powerpoint/2010/main" val="2515335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Oracle Linux</a:t>
            </a:r>
            <a:r>
              <a:rPr lang="en-US" sz="1200" b="0" i="0" kern="1200" dirty="0" smtClean="0">
                <a:solidFill>
                  <a:schemeClr val="tx1"/>
                </a:solidFill>
                <a:effectLst/>
                <a:latin typeface="+mn-lt"/>
                <a:ea typeface="+mn-ea"/>
                <a:cs typeface="+mn-cs"/>
              </a:rPr>
              <a:t> (abbreviated </a:t>
            </a:r>
            <a:r>
              <a:rPr lang="en-US" sz="1200" b="1" i="0" kern="1200" dirty="0" smtClean="0">
                <a:solidFill>
                  <a:schemeClr val="tx1"/>
                </a:solidFill>
                <a:effectLst/>
                <a:latin typeface="+mn-lt"/>
                <a:ea typeface="+mn-ea"/>
                <a:cs typeface="+mn-cs"/>
              </a:rPr>
              <a:t>OL</a:t>
            </a:r>
            <a:r>
              <a:rPr lang="en-US" sz="1200" b="0" i="0" kern="1200" dirty="0" smtClean="0">
                <a:solidFill>
                  <a:schemeClr val="tx1"/>
                </a:solidFill>
                <a:effectLst/>
                <a:latin typeface="+mn-lt"/>
                <a:ea typeface="+mn-ea"/>
                <a:cs typeface="+mn-cs"/>
              </a:rPr>
              <a:t>, formerly known as </a:t>
            </a:r>
            <a:r>
              <a:rPr lang="en-US" sz="1200" b="1" i="0" kern="1200" dirty="0" smtClean="0">
                <a:solidFill>
                  <a:schemeClr val="tx1"/>
                </a:solidFill>
                <a:effectLst/>
                <a:latin typeface="+mn-lt"/>
                <a:ea typeface="+mn-ea"/>
                <a:cs typeface="+mn-cs"/>
              </a:rPr>
              <a:t>Oracle Enterprise Linux</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OEL</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Linux distribution"/>
              </a:rPr>
              <a:t>Linux distribution</a:t>
            </a:r>
            <a:r>
              <a:rPr lang="en-US" sz="1200" b="0" i="0" kern="1200" dirty="0" smtClean="0">
                <a:solidFill>
                  <a:schemeClr val="tx1"/>
                </a:solidFill>
                <a:effectLst/>
                <a:latin typeface="+mn-lt"/>
                <a:ea typeface="+mn-ea"/>
                <a:cs typeface="+mn-cs"/>
              </a:rPr>
              <a:t> packaged and freely distributed by </a:t>
            </a:r>
            <a:r>
              <a:rPr lang="en-US" sz="1200" b="0" i="0" u="none" strike="noStrike" kern="1200" dirty="0" smtClean="0">
                <a:solidFill>
                  <a:schemeClr val="tx1"/>
                </a:solidFill>
                <a:effectLst/>
                <a:latin typeface="+mn-lt"/>
                <a:ea typeface="+mn-ea"/>
                <a:cs typeface="+mn-cs"/>
                <a:hlinkClick r:id="rId4" tooltip="Oracle Corporation"/>
              </a:rPr>
              <a:t>Oracle</a:t>
            </a:r>
            <a:r>
              <a:rPr lang="en-US" sz="1200" b="0" i="0" kern="1200" dirty="0" smtClean="0">
                <a:solidFill>
                  <a:schemeClr val="tx1"/>
                </a:solidFill>
                <a:effectLst/>
                <a:latin typeface="+mn-lt"/>
                <a:ea typeface="+mn-ea"/>
                <a:cs typeface="+mn-cs"/>
              </a:rPr>
              <a:t>, available partially under the </a:t>
            </a:r>
            <a:r>
              <a:rPr lang="en-US" sz="1200" b="0" i="0" u="none" strike="noStrike" kern="1200" dirty="0" smtClean="0">
                <a:solidFill>
                  <a:schemeClr val="tx1"/>
                </a:solidFill>
                <a:effectLst/>
                <a:latin typeface="+mn-lt"/>
                <a:ea typeface="+mn-ea"/>
                <a:cs typeface="+mn-cs"/>
                <a:hlinkClick r:id="rId5" tooltip="GNU General Public License"/>
              </a:rPr>
              <a:t>GNU General Public License</a:t>
            </a:r>
            <a:r>
              <a:rPr lang="en-US" sz="1200" b="0" i="0" kern="1200" dirty="0" smtClean="0">
                <a:solidFill>
                  <a:schemeClr val="tx1"/>
                </a:solidFill>
                <a:effectLst/>
                <a:latin typeface="+mn-lt"/>
                <a:ea typeface="+mn-ea"/>
                <a:cs typeface="+mn-cs"/>
              </a:rPr>
              <a:t> since late 2006.</a:t>
            </a:r>
            <a:r>
              <a:rPr lang="en-US" sz="1200" b="0" i="0" u="none" strike="noStrike" kern="1200" baseline="30000" dirty="0" smtClean="0">
                <a:solidFill>
                  <a:schemeClr val="tx1"/>
                </a:solidFill>
                <a:effectLst/>
                <a:latin typeface="+mn-lt"/>
                <a:ea typeface="+mn-ea"/>
                <a:cs typeface="+mn-cs"/>
                <a:hlinkClick r:id="rId6"/>
              </a:rPr>
              <a:t>[4]</a:t>
            </a:r>
            <a:r>
              <a:rPr lang="en-US" sz="1200" b="0" i="0" kern="1200" dirty="0" smtClean="0">
                <a:solidFill>
                  <a:schemeClr val="tx1"/>
                </a:solidFill>
                <a:effectLst/>
                <a:latin typeface="+mn-lt"/>
                <a:ea typeface="+mn-ea"/>
                <a:cs typeface="+mn-cs"/>
              </a:rPr>
              <a:t> It is compiled from </a:t>
            </a:r>
            <a:r>
              <a:rPr lang="en-US" sz="1200" b="0" i="0" u="none" strike="noStrike" kern="1200" dirty="0" smtClean="0">
                <a:solidFill>
                  <a:schemeClr val="tx1"/>
                </a:solidFill>
                <a:effectLst/>
                <a:latin typeface="+mn-lt"/>
                <a:ea typeface="+mn-ea"/>
                <a:cs typeface="+mn-cs"/>
                <a:hlinkClick r:id="rId7" tooltip="Red Hat Enterprise Linux"/>
              </a:rPr>
              <a:t>Red Hat Enterprise Linux</a:t>
            </a:r>
            <a:r>
              <a:rPr lang="en-US" sz="1200" b="0" i="0" kern="1200" dirty="0" smtClean="0">
                <a:solidFill>
                  <a:schemeClr val="tx1"/>
                </a:solidFill>
                <a:effectLst/>
                <a:latin typeface="+mn-lt"/>
                <a:ea typeface="+mn-ea"/>
                <a:cs typeface="+mn-cs"/>
              </a:rPr>
              <a:t> (RHEL) </a:t>
            </a:r>
            <a:r>
              <a:rPr lang="en-US" sz="1200" b="0" i="0" u="none" strike="noStrike" kern="1200" dirty="0" smtClean="0">
                <a:solidFill>
                  <a:schemeClr val="tx1"/>
                </a:solidFill>
                <a:effectLst/>
                <a:latin typeface="+mn-lt"/>
                <a:ea typeface="+mn-ea"/>
                <a:cs typeface="+mn-cs"/>
                <a:hlinkClick r:id="rId8" tooltip="Source code"/>
              </a:rPr>
              <a:t>source code</a:t>
            </a:r>
            <a:r>
              <a:rPr lang="en-US" sz="1200" b="0" i="0" kern="1200" dirty="0" smtClean="0">
                <a:solidFill>
                  <a:schemeClr val="tx1"/>
                </a:solidFill>
                <a:effectLst/>
                <a:latin typeface="+mn-lt"/>
                <a:ea typeface="+mn-ea"/>
                <a:cs typeface="+mn-cs"/>
              </a:rPr>
              <a:t>, replacing Red Hat branding with Oracle's. It is also used by </a:t>
            </a:r>
            <a:r>
              <a:rPr lang="en-US" sz="1200" b="0" i="0" u="none" strike="noStrike" kern="1200" dirty="0" smtClean="0">
                <a:solidFill>
                  <a:schemeClr val="tx1"/>
                </a:solidFill>
                <a:effectLst/>
                <a:latin typeface="+mn-lt"/>
                <a:ea typeface="+mn-ea"/>
                <a:cs typeface="+mn-cs"/>
                <a:hlinkClick r:id="rId9" tooltip="Oracle Cloud"/>
              </a:rPr>
              <a:t>Oracle Cloud</a:t>
            </a:r>
            <a:r>
              <a:rPr lang="en-US" sz="1200" b="0" i="0" kern="1200" dirty="0" smtClean="0">
                <a:solidFill>
                  <a:schemeClr val="tx1"/>
                </a:solidFill>
                <a:effectLst/>
                <a:latin typeface="+mn-lt"/>
                <a:ea typeface="+mn-ea"/>
                <a:cs typeface="+mn-cs"/>
              </a:rPr>
              <a:t> and Oracle Engineered Systems such as </a:t>
            </a:r>
            <a:r>
              <a:rPr lang="en-US" sz="1200" b="0" i="0" u="none" strike="noStrike" kern="1200" dirty="0" smtClean="0">
                <a:solidFill>
                  <a:schemeClr val="tx1"/>
                </a:solidFill>
                <a:effectLst/>
                <a:latin typeface="+mn-lt"/>
                <a:ea typeface="+mn-ea"/>
                <a:cs typeface="+mn-cs"/>
                <a:hlinkClick r:id="rId10" tooltip="Oracle Exadata"/>
              </a:rPr>
              <a:t>Oracle </a:t>
            </a:r>
            <a:r>
              <a:rPr lang="en-US" sz="1200" b="0" i="0" u="none" strike="noStrike" kern="1200" dirty="0" err="1" smtClean="0">
                <a:solidFill>
                  <a:schemeClr val="tx1"/>
                </a:solidFill>
                <a:effectLst/>
                <a:latin typeface="+mn-lt"/>
                <a:ea typeface="+mn-ea"/>
                <a:cs typeface="+mn-cs"/>
                <a:hlinkClick r:id="rId10" tooltip="Oracle Exadata"/>
              </a:rPr>
              <a:t>Exadata</a:t>
            </a:r>
            <a:r>
              <a:rPr lang="en-US" sz="1200" b="0" i="0" kern="1200" dirty="0" smtClean="0">
                <a:solidFill>
                  <a:schemeClr val="tx1"/>
                </a:solidFill>
                <a:effectLst/>
                <a:latin typeface="+mn-lt"/>
                <a:ea typeface="+mn-ea"/>
                <a:cs typeface="+mn-cs"/>
              </a:rPr>
              <a:t> and others.</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21</a:t>
            </a:fld>
            <a:endParaRPr lang="en-US"/>
          </a:p>
        </p:txBody>
      </p:sp>
    </p:spTree>
    <p:extLst>
      <p:ext uri="{BB962C8B-B14F-4D97-AF65-F5344CB8AC3E}">
        <p14:creationId xmlns:p14="http://schemas.microsoft.com/office/powerpoint/2010/main" val="203263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Kali Linux</a:t>
            </a:r>
            <a:r>
              <a:rPr lang="en-US" sz="1200" b="0" i="0" kern="1200" dirty="0" smtClean="0">
                <a:solidFill>
                  <a:schemeClr val="tx1"/>
                </a:solidFill>
                <a:effectLst/>
                <a:latin typeface="+mn-lt"/>
                <a:ea typeface="+mn-ea"/>
                <a:cs typeface="+mn-cs"/>
              </a:rPr>
              <a:t> is a </a:t>
            </a:r>
            <a:r>
              <a:rPr lang="en-US" sz="1200" b="0" i="0" u="none" strike="noStrike" kern="1200" dirty="0" err="1" smtClean="0">
                <a:solidFill>
                  <a:schemeClr val="tx1"/>
                </a:solidFill>
                <a:effectLst/>
                <a:latin typeface="+mn-lt"/>
                <a:ea typeface="+mn-ea"/>
                <a:cs typeface="+mn-cs"/>
                <a:hlinkClick r:id="rId3" tooltip="Debian"/>
              </a:rPr>
              <a:t>Debian</a:t>
            </a:r>
            <a:r>
              <a:rPr lang="en-US" sz="1200" b="0" i="0" kern="1200" dirty="0" smtClean="0">
                <a:solidFill>
                  <a:schemeClr val="tx1"/>
                </a:solidFill>
                <a:effectLst/>
                <a:latin typeface="+mn-lt"/>
                <a:ea typeface="+mn-ea"/>
                <a:cs typeface="+mn-cs"/>
              </a:rPr>
              <a:t>-derived </a:t>
            </a:r>
            <a:r>
              <a:rPr lang="en-US" sz="1200" b="0" i="0" u="none" strike="noStrike" kern="1200" dirty="0" smtClean="0">
                <a:solidFill>
                  <a:schemeClr val="tx1"/>
                </a:solidFill>
                <a:effectLst/>
                <a:latin typeface="+mn-lt"/>
                <a:ea typeface="+mn-ea"/>
                <a:cs typeface="+mn-cs"/>
                <a:hlinkClick r:id="rId4" tooltip="Linux distribution"/>
              </a:rPr>
              <a:t>Linux distribution</a:t>
            </a:r>
            <a:r>
              <a:rPr lang="en-US" sz="1200" b="0" i="0" kern="1200" dirty="0" smtClean="0">
                <a:solidFill>
                  <a:schemeClr val="tx1"/>
                </a:solidFill>
                <a:effectLst/>
                <a:latin typeface="+mn-lt"/>
                <a:ea typeface="+mn-ea"/>
                <a:cs typeface="+mn-cs"/>
              </a:rPr>
              <a:t> designed for </a:t>
            </a:r>
            <a:r>
              <a:rPr lang="en-US" sz="1200" b="0" i="0" u="none" strike="noStrike" kern="1200" dirty="0" smtClean="0">
                <a:solidFill>
                  <a:schemeClr val="tx1"/>
                </a:solidFill>
                <a:effectLst/>
                <a:latin typeface="+mn-lt"/>
                <a:ea typeface="+mn-ea"/>
                <a:cs typeface="+mn-cs"/>
                <a:hlinkClick r:id="rId5" tooltip="Digital forensics"/>
              </a:rPr>
              <a:t>digital forensics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tooltip="Penetration test"/>
              </a:rPr>
              <a:t>penetration testing</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[4]</a:t>
            </a:r>
            <a:r>
              <a:rPr lang="en-US" sz="1200" b="0" i="0" kern="1200" dirty="0" smtClean="0">
                <a:solidFill>
                  <a:schemeClr val="tx1"/>
                </a:solidFill>
                <a:effectLst/>
                <a:latin typeface="+mn-lt"/>
                <a:ea typeface="+mn-ea"/>
                <a:cs typeface="+mn-cs"/>
              </a:rPr>
              <a:t> It is maintained and funded by </a:t>
            </a:r>
            <a:r>
              <a:rPr lang="en-US" sz="1200" b="0" i="0" u="none" strike="noStrike" kern="1200" dirty="0" smtClean="0">
                <a:solidFill>
                  <a:schemeClr val="tx1"/>
                </a:solidFill>
                <a:effectLst/>
                <a:latin typeface="+mn-lt"/>
                <a:ea typeface="+mn-ea"/>
                <a:cs typeface="+mn-cs"/>
                <a:hlinkClick r:id="rId8" tooltip="Offensive Security"/>
              </a:rPr>
              <a:t>Offensive Security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Used for </a:t>
            </a:r>
            <a:r>
              <a:rPr lang="en-US" sz="1200" b="0" i="0" kern="1200" dirty="0" err="1" smtClean="0">
                <a:solidFill>
                  <a:schemeClr val="tx1"/>
                </a:solidFill>
                <a:effectLst/>
                <a:latin typeface="+mn-lt"/>
                <a:ea typeface="+mn-ea"/>
                <a:cs typeface="+mn-cs"/>
              </a:rPr>
              <a:t>Vulnerablility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Assesment</a:t>
            </a:r>
            <a:r>
              <a:rPr lang="en-US" sz="1200" b="0" i="0" kern="1200" dirty="0" smtClean="0">
                <a:solidFill>
                  <a:schemeClr val="tx1"/>
                </a:solidFill>
                <a:effectLst/>
                <a:latin typeface="+mn-lt"/>
                <a:ea typeface="+mn-ea"/>
                <a:cs typeface="+mn-cs"/>
              </a:rPr>
              <a:t> &amp; Penetration testing (VAPT).</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23</a:t>
            </a:fld>
            <a:endParaRPr lang="en-US"/>
          </a:p>
        </p:txBody>
      </p:sp>
    </p:spTree>
    <p:extLst>
      <p:ext uri="{BB962C8B-B14F-4D97-AF65-F5344CB8AC3E}">
        <p14:creationId xmlns:p14="http://schemas.microsoft.com/office/powerpoint/2010/main" val="3277211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24</a:t>
            </a:fld>
            <a:endParaRPr lang="en-US"/>
          </a:p>
        </p:txBody>
      </p:sp>
    </p:spTree>
    <p:extLst>
      <p:ext uri="{BB962C8B-B14F-4D97-AF65-F5344CB8AC3E}">
        <p14:creationId xmlns:p14="http://schemas.microsoft.com/office/powerpoint/2010/main" val="2323477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 – Procedure</a:t>
            </a:r>
            <a:r>
              <a:rPr lang="en-US" baseline="0" dirty="0" smtClean="0"/>
              <a:t> Language for PostgreSQL</a:t>
            </a:r>
          </a:p>
          <a:p>
            <a:r>
              <a:rPr lang="en-US" baseline="0" dirty="0" smtClean="0"/>
              <a:t>Used to write function &amp; trigger procedure.</a:t>
            </a:r>
          </a:p>
          <a:p>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35</a:t>
            </a:fld>
            <a:endParaRPr lang="en-US"/>
          </a:p>
        </p:txBody>
      </p:sp>
    </p:spTree>
    <p:extLst>
      <p:ext uri="{BB962C8B-B14F-4D97-AF65-F5344CB8AC3E}">
        <p14:creationId xmlns:p14="http://schemas.microsoft.com/office/powerpoint/2010/main" val="3505187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a:t>
            </a:r>
            <a:r>
              <a:rPr lang="en-US" baseline="0" dirty="0" smtClean="0"/>
              <a:t> Document Databases; Graph Databases; Key Value Databases, Horizontal </a:t>
            </a:r>
            <a:r>
              <a:rPr lang="en-US" baseline="0" dirty="0" err="1" smtClean="0"/>
              <a:t>Scability</a:t>
            </a:r>
            <a:r>
              <a:rPr lang="en-US" baseline="0" dirty="0" smtClean="0"/>
              <a:t>, Column Based.</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43</a:t>
            </a:fld>
            <a:endParaRPr lang="en-US"/>
          </a:p>
        </p:txBody>
      </p:sp>
    </p:spTree>
    <p:extLst>
      <p:ext uri="{BB962C8B-B14F-4D97-AF65-F5344CB8AC3E}">
        <p14:creationId xmlns:p14="http://schemas.microsoft.com/office/powerpoint/2010/main" val="136581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Developed</a:t>
            </a:r>
            <a:r>
              <a:rPr lang="en-US" baseline="0" dirty="0" smtClean="0"/>
              <a:t> by </a:t>
            </a:r>
            <a:r>
              <a:rPr lang="en-US" baseline="0" dirty="0" err="1" smtClean="0"/>
              <a:t>Appache</a:t>
            </a:r>
            <a:r>
              <a:rPr lang="en-US" baseline="0" dirty="0" smtClean="0"/>
              <a:t> Software foundation.</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53</a:t>
            </a:fld>
            <a:endParaRPr lang="en-US"/>
          </a:p>
        </p:txBody>
      </p:sp>
    </p:spTree>
    <p:extLst>
      <p:ext uri="{BB962C8B-B14F-4D97-AF65-F5344CB8AC3E}">
        <p14:creationId xmlns:p14="http://schemas.microsoft.com/office/powerpoint/2010/main" val="127028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Banking</a:t>
            </a:r>
            <a:r>
              <a:rPr lang="en-US" baseline="0" dirty="0" smtClean="0"/>
              <a:t> Sector</a:t>
            </a:r>
          </a:p>
          <a:p>
            <a:r>
              <a:rPr lang="en-US" baseline="0" dirty="0" smtClean="0"/>
              <a:t>Mobile Sector</a:t>
            </a:r>
          </a:p>
          <a:p>
            <a:r>
              <a:rPr lang="en-US" baseline="0" dirty="0" smtClean="0"/>
              <a:t>Web Application</a:t>
            </a:r>
          </a:p>
          <a:p>
            <a:r>
              <a:rPr lang="en-US" baseline="0" smtClean="0"/>
              <a:t>Accounting Sector</a:t>
            </a:r>
            <a:endParaRPr lang="en-US"/>
          </a:p>
        </p:txBody>
      </p:sp>
      <p:sp>
        <p:nvSpPr>
          <p:cNvPr id="4" name="Slide Number Placeholder 3"/>
          <p:cNvSpPr>
            <a:spLocks noGrp="1"/>
          </p:cNvSpPr>
          <p:nvPr>
            <p:ph type="sldNum" sz="quarter" idx="10"/>
          </p:nvPr>
        </p:nvSpPr>
        <p:spPr/>
        <p:txBody>
          <a:bodyPr/>
          <a:lstStyle/>
          <a:p>
            <a:fld id="{F607EA8C-79E7-4B3C-927C-2DFD1EF57BFC}" type="slidenum">
              <a:rPr lang="en-US" smtClean="0"/>
              <a:t>3</a:t>
            </a:fld>
            <a:endParaRPr lang="en-US"/>
          </a:p>
        </p:txBody>
      </p:sp>
    </p:spTree>
    <p:extLst>
      <p:ext uri="{BB962C8B-B14F-4D97-AF65-F5344CB8AC3E}">
        <p14:creationId xmlns:p14="http://schemas.microsoft.com/office/powerpoint/2010/main" val="317337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Windows 10</a:t>
            </a:r>
            <a:r>
              <a:rPr lang="en-US" sz="1200" b="0" i="0" kern="1200" dirty="0" smtClean="0">
                <a:solidFill>
                  <a:schemeClr val="tx1"/>
                </a:solidFill>
                <a:effectLst/>
                <a:latin typeface="+mn-lt"/>
                <a:ea typeface="+mn-ea"/>
                <a:cs typeface="+mn-cs"/>
              </a:rPr>
              <a:t> is a series of </a:t>
            </a:r>
            <a:r>
              <a:rPr lang="en-US" sz="1200" b="0" i="0" u="none" strike="noStrike" kern="1200" dirty="0" smtClean="0">
                <a:solidFill>
                  <a:schemeClr val="tx1"/>
                </a:solidFill>
                <a:effectLst/>
                <a:latin typeface="+mn-lt"/>
                <a:ea typeface="+mn-ea"/>
                <a:cs typeface="+mn-cs"/>
                <a:hlinkClick r:id="rId3" tooltip="Operating system"/>
              </a:rPr>
              <a:t>operating systems</a:t>
            </a:r>
            <a:r>
              <a:rPr lang="en-US" sz="1200" b="0" i="0" kern="1200" dirty="0" smtClean="0">
                <a:solidFill>
                  <a:schemeClr val="tx1"/>
                </a:solidFill>
                <a:effectLst/>
                <a:latin typeface="+mn-lt"/>
                <a:ea typeface="+mn-ea"/>
                <a:cs typeface="+mn-cs"/>
              </a:rPr>
              <a:t> developed by </a:t>
            </a:r>
            <a:r>
              <a:rPr lang="en-US" sz="1200" b="0" i="0" u="none" strike="noStrike" kern="1200" dirty="0" smtClean="0">
                <a:solidFill>
                  <a:schemeClr val="tx1"/>
                </a:solidFill>
                <a:effectLst/>
                <a:latin typeface="+mn-lt"/>
                <a:ea typeface="+mn-ea"/>
                <a:cs typeface="+mn-cs"/>
                <a:hlinkClick r:id="rId4" tooltip="Microsoft"/>
              </a:rPr>
              <a:t>Microsoft</a:t>
            </a:r>
            <a:r>
              <a:rPr lang="en-US" sz="1200" b="0" i="0" kern="1200" dirty="0" smtClean="0">
                <a:solidFill>
                  <a:schemeClr val="tx1"/>
                </a:solidFill>
                <a:effectLst/>
                <a:latin typeface="+mn-lt"/>
                <a:ea typeface="+mn-ea"/>
                <a:cs typeface="+mn-cs"/>
              </a:rPr>
              <a:t> and released as part of its </a:t>
            </a:r>
            <a:r>
              <a:rPr lang="en-US" sz="1200" b="0" i="0" u="none" strike="noStrike" kern="1200" dirty="0" smtClean="0">
                <a:solidFill>
                  <a:schemeClr val="tx1"/>
                </a:solidFill>
                <a:effectLst/>
                <a:latin typeface="+mn-lt"/>
                <a:ea typeface="+mn-ea"/>
                <a:cs typeface="+mn-cs"/>
                <a:hlinkClick r:id="rId5" tooltip="Windows NT"/>
              </a:rPr>
              <a:t>Windows NT</a:t>
            </a:r>
            <a:r>
              <a:rPr lang="en-US" sz="1200" b="0" i="0" kern="1200" dirty="0" smtClean="0">
                <a:solidFill>
                  <a:schemeClr val="tx1"/>
                </a:solidFill>
                <a:effectLst/>
                <a:latin typeface="+mn-lt"/>
                <a:ea typeface="+mn-ea"/>
                <a:cs typeface="+mn-cs"/>
              </a:rPr>
              <a:t> family of operating systems. It is the successor to </a:t>
            </a:r>
            <a:r>
              <a:rPr lang="en-US" sz="1200" b="0" i="0" u="none" strike="noStrike" kern="1200" dirty="0" smtClean="0">
                <a:solidFill>
                  <a:schemeClr val="tx1"/>
                </a:solidFill>
                <a:effectLst/>
                <a:latin typeface="+mn-lt"/>
                <a:ea typeface="+mn-ea"/>
                <a:cs typeface="+mn-cs"/>
                <a:hlinkClick r:id="rId6" tooltip="Windows 8.1"/>
              </a:rPr>
              <a:t>Windows 8.1</a:t>
            </a:r>
            <a:r>
              <a:rPr lang="en-US" sz="1200" b="0" i="0" kern="1200" dirty="0" smtClean="0">
                <a:solidFill>
                  <a:schemeClr val="tx1"/>
                </a:solidFill>
                <a:effectLst/>
                <a:latin typeface="+mn-lt"/>
                <a:ea typeface="+mn-ea"/>
                <a:cs typeface="+mn-cs"/>
              </a:rPr>
              <a:t>, released nearly two years earlier, and was </a:t>
            </a:r>
            <a:r>
              <a:rPr lang="en-US" sz="1200" b="0" i="0" u="none" strike="noStrike" kern="1200" dirty="0" smtClean="0">
                <a:solidFill>
                  <a:schemeClr val="tx1"/>
                </a:solidFill>
                <a:effectLst/>
                <a:latin typeface="+mn-lt"/>
                <a:ea typeface="+mn-ea"/>
                <a:cs typeface="+mn-cs"/>
                <a:hlinkClick r:id="rId7" tooltip="Software release cycle"/>
              </a:rPr>
              <a:t>released to manufacturing</a:t>
            </a:r>
            <a:r>
              <a:rPr lang="en-US" sz="1200" b="0" i="0" kern="1200" dirty="0" smtClean="0">
                <a:solidFill>
                  <a:schemeClr val="tx1"/>
                </a:solidFill>
                <a:effectLst/>
                <a:latin typeface="+mn-lt"/>
                <a:ea typeface="+mn-ea"/>
                <a:cs typeface="+mn-cs"/>
              </a:rPr>
              <a:t> on July 15, 2015, and broadly released for the general public on July 29, 2015.</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9</a:t>
            </a:fld>
            <a:endParaRPr lang="en-US"/>
          </a:p>
        </p:txBody>
      </p:sp>
    </p:spTree>
    <p:extLst>
      <p:ext uri="{BB962C8B-B14F-4D97-AF65-F5344CB8AC3E}">
        <p14:creationId xmlns:p14="http://schemas.microsoft.com/office/powerpoint/2010/main" val="2869664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Windows Server 2019</a:t>
            </a:r>
            <a:r>
              <a:rPr lang="en-US" sz="1200" b="0" i="0" kern="1200" dirty="0" smtClean="0">
                <a:solidFill>
                  <a:schemeClr val="tx1"/>
                </a:solidFill>
                <a:effectLst/>
                <a:latin typeface="+mn-lt"/>
                <a:ea typeface="+mn-ea"/>
                <a:cs typeface="+mn-cs"/>
              </a:rPr>
              <a:t> is the latest version of the </a:t>
            </a:r>
            <a:r>
              <a:rPr lang="en-US" sz="1200" b="0" i="0" u="none" strike="noStrike" kern="1200" dirty="0" smtClean="0">
                <a:solidFill>
                  <a:schemeClr val="tx1"/>
                </a:solidFill>
                <a:effectLst/>
                <a:latin typeface="+mn-lt"/>
                <a:ea typeface="+mn-ea"/>
                <a:cs typeface="+mn-cs"/>
                <a:hlinkClick r:id="rId3" tooltip="Windows Server"/>
              </a:rPr>
              <a:t>Windows Server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4" tooltip="Server (computing)"/>
              </a:rPr>
              <a:t>server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Operating system"/>
              </a:rPr>
              <a:t>operating system</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6" tooltip="Microsoft"/>
              </a:rPr>
              <a:t>Microsoft</a:t>
            </a:r>
            <a:r>
              <a:rPr lang="en-US" sz="1200" b="0" i="0" kern="1200" dirty="0" smtClean="0">
                <a:solidFill>
                  <a:schemeClr val="tx1"/>
                </a:solidFill>
                <a:effectLst/>
                <a:latin typeface="+mn-lt"/>
                <a:ea typeface="+mn-ea"/>
                <a:cs typeface="+mn-cs"/>
              </a:rPr>
              <a:t>, as part of the </a:t>
            </a:r>
            <a:r>
              <a:rPr lang="en-US" sz="1200" b="0" i="0" u="none" strike="noStrike" kern="1200" dirty="0" smtClean="0">
                <a:solidFill>
                  <a:schemeClr val="tx1"/>
                </a:solidFill>
                <a:effectLst/>
                <a:latin typeface="+mn-lt"/>
                <a:ea typeface="+mn-ea"/>
                <a:cs typeface="+mn-cs"/>
                <a:hlinkClick r:id="rId7" tooltip="Windows NT"/>
              </a:rPr>
              <a:t>Windows NT</a:t>
            </a:r>
            <a:r>
              <a:rPr lang="en-US" sz="1200" b="0" i="0" kern="1200" dirty="0" smtClean="0">
                <a:solidFill>
                  <a:schemeClr val="tx1"/>
                </a:solidFill>
                <a:effectLst/>
                <a:latin typeface="+mn-lt"/>
                <a:ea typeface="+mn-ea"/>
                <a:cs typeface="+mn-cs"/>
              </a:rPr>
              <a:t> family of operating systems, developed concurrently with </a:t>
            </a:r>
            <a:r>
              <a:rPr lang="en-US" sz="1200" b="0" i="0" u="none" strike="noStrike" kern="1200" dirty="0" smtClean="0">
                <a:solidFill>
                  <a:schemeClr val="tx1"/>
                </a:solidFill>
                <a:effectLst/>
                <a:latin typeface="+mn-lt"/>
                <a:ea typeface="+mn-ea"/>
                <a:cs typeface="+mn-cs"/>
                <a:hlinkClick r:id="rId8" tooltip="Windows 10"/>
              </a:rPr>
              <a:t>Windows 10</a:t>
            </a:r>
            <a:r>
              <a:rPr lang="en-US" sz="1200" b="0" i="0" kern="1200" dirty="0" smtClean="0">
                <a:solidFill>
                  <a:schemeClr val="tx1"/>
                </a:solidFill>
                <a:effectLst/>
                <a:latin typeface="+mn-lt"/>
                <a:ea typeface="+mn-ea"/>
                <a:cs typeface="+mn-cs"/>
              </a:rPr>
              <a:t>. It succeeded </a:t>
            </a:r>
            <a:r>
              <a:rPr lang="en-US" sz="1200" b="0" i="0" u="none" strike="noStrike" kern="1200" dirty="0" smtClean="0">
                <a:solidFill>
                  <a:schemeClr val="tx1"/>
                </a:solidFill>
                <a:effectLst/>
                <a:latin typeface="+mn-lt"/>
                <a:ea typeface="+mn-ea"/>
                <a:cs typeface="+mn-cs"/>
                <a:hlinkClick r:id="rId9" tooltip="Windows Server 2016"/>
              </a:rPr>
              <a:t>Windows Server 2016</a:t>
            </a:r>
            <a:r>
              <a:rPr lang="en-US" sz="1200" b="0" i="0" kern="1200" dirty="0" smtClean="0">
                <a:solidFill>
                  <a:schemeClr val="tx1"/>
                </a:solidFill>
                <a:effectLst/>
                <a:latin typeface="+mn-lt"/>
                <a:ea typeface="+mn-ea"/>
                <a:cs typeface="+mn-cs"/>
              </a:rPr>
              <a:t>, announced on March 20, 2018 and being officially released to the public on October 2, 2018.</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11</a:t>
            </a:fld>
            <a:endParaRPr lang="en-US"/>
          </a:p>
        </p:txBody>
      </p:sp>
    </p:spTree>
    <p:extLst>
      <p:ext uri="{BB962C8B-B14F-4D97-AF65-F5344CB8AC3E}">
        <p14:creationId xmlns:p14="http://schemas.microsoft.com/office/powerpoint/2010/main" val="318248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previously </a:t>
            </a:r>
            <a:r>
              <a:rPr lang="en-US" sz="1200" b="1" i="0" kern="1200" dirty="0" smtClean="0">
                <a:solidFill>
                  <a:schemeClr val="tx1"/>
                </a:solidFill>
                <a:effectLst/>
                <a:latin typeface="+mn-lt"/>
                <a:ea typeface="+mn-ea"/>
                <a:cs typeface="+mn-cs"/>
              </a:rPr>
              <a:t>Mac OS X</a:t>
            </a:r>
            <a:r>
              <a:rPr lang="en-US" sz="1200" b="0" i="0" kern="1200" dirty="0" smtClean="0">
                <a:solidFill>
                  <a:schemeClr val="tx1"/>
                </a:solidFill>
                <a:effectLst/>
                <a:latin typeface="+mn-lt"/>
                <a:ea typeface="+mn-ea"/>
                <a:cs typeface="+mn-cs"/>
              </a:rPr>
              <a:t> and later </a:t>
            </a:r>
            <a:r>
              <a:rPr lang="en-US" sz="1200" b="1" i="0" kern="1200" dirty="0" smtClean="0">
                <a:solidFill>
                  <a:schemeClr val="tx1"/>
                </a:solidFill>
                <a:effectLst/>
                <a:latin typeface="+mn-lt"/>
                <a:ea typeface="+mn-ea"/>
                <a:cs typeface="+mn-cs"/>
              </a:rPr>
              <a:t>OS X</a:t>
            </a:r>
            <a:r>
              <a:rPr lang="en-US" sz="1200" b="0" i="0" kern="1200" dirty="0" smtClean="0">
                <a:solidFill>
                  <a:schemeClr val="tx1"/>
                </a:solidFill>
                <a:effectLst/>
                <a:latin typeface="+mn-lt"/>
                <a:ea typeface="+mn-ea"/>
                <a:cs typeface="+mn-cs"/>
              </a:rPr>
              <a:t>) is a series of </a:t>
            </a:r>
            <a:r>
              <a:rPr lang="en-US" sz="1200" b="0" i="0" u="none" strike="noStrike" kern="1200" dirty="0" smtClean="0">
                <a:solidFill>
                  <a:schemeClr val="tx1"/>
                </a:solidFill>
                <a:effectLst/>
                <a:latin typeface="+mn-lt"/>
                <a:ea typeface="+mn-ea"/>
                <a:cs typeface="+mn-cs"/>
                <a:hlinkClick r:id="rId3" tooltip="Proprietary software"/>
              </a:rPr>
              <a:t>proprietary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Graphical user interface"/>
              </a:rPr>
              <a:t>graphical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Operating system"/>
              </a:rPr>
              <a:t>operating systems</a:t>
            </a:r>
            <a:r>
              <a:rPr lang="en-US" sz="1200" b="0" i="0" kern="1200" dirty="0" smtClean="0">
                <a:solidFill>
                  <a:schemeClr val="tx1"/>
                </a:solidFill>
                <a:effectLst/>
                <a:latin typeface="+mn-lt"/>
                <a:ea typeface="+mn-ea"/>
                <a:cs typeface="+mn-cs"/>
              </a:rPr>
              <a:t> developed and marketed by </a:t>
            </a:r>
            <a:r>
              <a:rPr lang="en-US" sz="1200" b="0" i="0" u="none" strike="noStrike" kern="1200" dirty="0" smtClean="0">
                <a:solidFill>
                  <a:schemeClr val="tx1"/>
                </a:solidFill>
                <a:effectLst/>
                <a:latin typeface="+mn-lt"/>
                <a:ea typeface="+mn-ea"/>
                <a:cs typeface="+mn-cs"/>
                <a:hlinkClick r:id="rId6" tooltip="Apple Inc."/>
              </a:rPr>
              <a:t>Apple Inc.</a:t>
            </a:r>
            <a:r>
              <a:rPr lang="en-US" sz="1200" b="0" i="0" kern="1200" dirty="0" smtClean="0">
                <a:solidFill>
                  <a:schemeClr val="tx1"/>
                </a:solidFill>
                <a:effectLst/>
                <a:latin typeface="+mn-lt"/>
                <a:ea typeface="+mn-ea"/>
                <a:cs typeface="+mn-cs"/>
              </a:rPr>
              <a:t> since 2001. It is the primary operating system for Apple's </a:t>
            </a:r>
            <a:r>
              <a:rPr lang="en-US" sz="1200" b="0" i="0" u="none" strike="noStrike" kern="1200" dirty="0" smtClean="0">
                <a:solidFill>
                  <a:schemeClr val="tx1"/>
                </a:solidFill>
                <a:effectLst/>
                <a:latin typeface="+mn-lt"/>
                <a:ea typeface="+mn-ea"/>
                <a:cs typeface="+mn-cs"/>
                <a:hlinkClick r:id="rId7" tooltip="Macintosh"/>
              </a:rPr>
              <a:t>Mac computers</a:t>
            </a:r>
            <a:r>
              <a:rPr lang="en-US" sz="1200" b="0" i="0" kern="1200" dirty="0" smtClean="0">
                <a:solidFill>
                  <a:schemeClr val="tx1"/>
                </a:solidFill>
                <a:effectLst/>
                <a:latin typeface="+mn-lt"/>
                <a:ea typeface="+mn-ea"/>
                <a:cs typeface="+mn-cs"/>
              </a:rPr>
              <a:t>. Within the market of desktop, laptop and home computers, and by web usage, it is the </a:t>
            </a:r>
            <a:r>
              <a:rPr lang="en-US" sz="1200" b="0" i="0" u="none" strike="noStrike" kern="1200" dirty="0" smtClean="0">
                <a:solidFill>
                  <a:schemeClr val="tx1"/>
                </a:solidFill>
                <a:effectLst/>
                <a:latin typeface="+mn-lt"/>
                <a:ea typeface="+mn-ea"/>
                <a:cs typeface="+mn-cs"/>
                <a:hlinkClick r:id="rId8" tooltip="Usage share of operating systems"/>
              </a:rPr>
              <a:t>second most widely used desktop OS</a:t>
            </a:r>
            <a:r>
              <a:rPr lang="en-US" sz="1200" b="0" i="0" kern="1200" dirty="0" smtClean="0">
                <a:solidFill>
                  <a:schemeClr val="tx1"/>
                </a:solidFill>
                <a:effectLst/>
                <a:latin typeface="+mn-lt"/>
                <a:ea typeface="+mn-ea"/>
                <a:cs typeface="+mn-cs"/>
              </a:rPr>
              <a:t>, after </a:t>
            </a:r>
            <a:r>
              <a:rPr lang="en-US" sz="1200" b="0" i="0" u="none" strike="noStrike" kern="1200" dirty="0" smtClean="0">
                <a:solidFill>
                  <a:schemeClr val="tx1"/>
                </a:solidFill>
                <a:effectLst/>
                <a:latin typeface="+mn-lt"/>
                <a:ea typeface="+mn-ea"/>
                <a:cs typeface="+mn-cs"/>
                <a:hlinkClick r:id="rId9" tooltip="Microsoft Windows"/>
              </a:rPr>
              <a:t>Microsoft Windows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13</a:t>
            </a:fld>
            <a:endParaRPr lang="en-US"/>
          </a:p>
        </p:txBody>
      </p:sp>
    </p:spTree>
    <p:extLst>
      <p:ext uri="{BB962C8B-B14F-4D97-AF65-F5344CB8AC3E}">
        <p14:creationId xmlns:p14="http://schemas.microsoft.com/office/powerpoint/2010/main" val="1088616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Ubuntu is a Linux distribution based on </a:t>
            </a:r>
            <a:r>
              <a:rPr lang="en-US" dirty="0" err="1" smtClean="0"/>
              <a:t>Debian</a:t>
            </a:r>
            <a:r>
              <a:rPr lang="en-US" dirty="0" smtClean="0"/>
              <a:t> mostly composed of free and open-source software.[8][9][10] Ubuntu is officially released in three editions: Desktop,[11] Server,[12] and Core[13] for Internet of things devices[14] and robots.[15][16] All the editions can run on the computer alone, or in a virtual machine.[17] Ubuntu is a popular operating system for cloud computing, with support for OpenStack.[18]</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15</a:t>
            </a:fld>
            <a:endParaRPr lang="en-US"/>
          </a:p>
        </p:txBody>
      </p:sp>
    </p:spTree>
    <p:extLst>
      <p:ext uri="{BB962C8B-B14F-4D97-AF65-F5344CB8AC3E}">
        <p14:creationId xmlns:p14="http://schemas.microsoft.com/office/powerpoint/2010/main" val="389833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7EA8C-79E7-4B3C-927C-2DFD1EF57BFC}" type="slidenum">
              <a:rPr lang="en-US" smtClean="0"/>
              <a:t>16</a:t>
            </a:fld>
            <a:endParaRPr lang="en-US"/>
          </a:p>
        </p:txBody>
      </p:sp>
    </p:spTree>
    <p:extLst>
      <p:ext uri="{BB962C8B-B14F-4D97-AF65-F5344CB8AC3E}">
        <p14:creationId xmlns:p14="http://schemas.microsoft.com/office/powerpoint/2010/main" val="2680147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May 2019 logo changed.</a:t>
            </a:r>
          </a:p>
          <a:p>
            <a:r>
              <a:rPr lang="en-US" sz="1200" b="1" i="0" kern="1200" dirty="0" smtClean="0">
                <a:solidFill>
                  <a:schemeClr val="tx1"/>
                </a:solidFill>
                <a:effectLst/>
                <a:latin typeface="+mn-lt"/>
                <a:ea typeface="+mn-ea"/>
                <a:cs typeface="+mn-cs"/>
              </a:rPr>
              <a:t>Red Hat, Inc.</a:t>
            </a:r>
            <a:r>
              <a:rPr lang="en-US" sz="1200" b="0" i="0" kern="1200" dirty="0" smtClean="0">
                <a:solidFill>
                  <a:schemeClr val="tx1"/>
                </a:solidFill>
                <a:effectLst/>
                <a:latin typeface="+mn-lt"/>
                <a:ea typeface="+mn-ea"/>
                <a:cs typeface="+mn-cs"/>
              </a:rPr>
              <a:t> is an American </a:t>
            </a:r>
            <a:r>
              <a:rPr lang="en-US" sz="1200" b="0" i="0" u="none" strike="noStrike" kern="1200" dirty="0" smtClean="0">
                <a:solidFill>
                  <a:schemeClr val="tx1"/>
                </a:solidFill>
                <a:effectLst/>
                <a:latin typeface="+mn-lt"/>
                <a:ea typeface="+mn-ea"/>
                <a:cs typeface="+mn-cs"/>
                <a:hlinkClick r:id="rId3" tooltip="Multinational corporation"/>
              </a:rPr>
              <a:t>multinational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Software company"/>
              </a:rPr>
              <a:t>software company</a:t>
            </a:r>
            <a:r>
              <a:rPr lang="en-US" sz="1200" b="0" i="0" kern="1200" dirty="0" smtClean="0">
                <a:solidFill>
                  <a:schemeClr val="tx1"/>
                </a:solidFill>
                <a:effectLst/>
                <a:latin typeface="+mn-lt"/>
                <a:ea typeface="+mn-ea"/>
                <a:cs typeface="+mn-cs"/>
              </a:rPr>
              <a:t> that provides </a:t>
            </a:r>
            <a:r>
              <a:rPr lang="en-US" sz="1200" b="0" i="0" u="none" strike="noStrike" kern="1200" dirty="0" smtClean="0">
                <a:solidFill>
                  <a:schemeClr val="tx1"/>
                </a:solidFill>
                <a:effectLst/>
                <a:latin typeface="+mn-lt"/>
                <a:ea typeface="+mn-ea"/>
                <a:cs typeface="+mn-cs"/>
                <a:hlinkClick r:id="rId5" tooltip="Open source software"/>
              </a:rPr>
              <a:t>open source software</a:t>
            </a:r>
            <a:r>
              <a:rPr lang="en-US" sz="1200" b="0" i="0" kern="1200" dirty="0" smtClean="0">
                <a:solidFill>
                  <a:schemeClr val="tx1"/>
                </a:solidFill>
                <a:effectLst/>
                <a:latin typeface="+mn-lt"/>
                <a:ea typeface="+mn-ea"/>
                <a:cs typeface="+mn-cs"/>
              </a:rPr>
              <a:t> products to enterprises. Founded in 1993, Red Hat has its corporate headquarters in </a:t>
            </a:r>
            <a:r>
              <a:rPr lang="en-US" sz="1200" b="0" i="0" u="none" strike="noStrike" kern="1200" dirty="0" smtClean="0">
                <a:solidFill>
                  <a:schemeClr val="tx1"/>
                </a:solidFill>
                <a:effectLst/>
                <a:latin typeface="+mn-lt"/>
                <a:ea typeface="+mn-ea"/>
                <a:cs typeface="+mn-cs"/>
                <a:hlinkClick r:id="rId6" tooltip="Raleigh, North Carolina"/>
              </a:rPr>
              <a:t>Raleigh, North Carolina</a:t>
            </a:r>
            <a:r>
              <a:rPr lang="en-US" sz="1200" b="0" i="0" kern="1200" dirty="0" smtClean="0">
                <a:solidFill>
                  <a:schemeClr val="tx1"/>
                </a:solidFill>
                <a:effectLst/>
                <a:latin typeface="+mn-lt"/>
                <a:ea typeface="+mn-ea"/>
                <a:cs typeface="+mn-cs"/>
              </a:rPr>
              <a:t>, with other offices worldwide. It became a subsidiary of </a:t>
            </a:r>
            <a:r>
              <a:rPr lang="en-US" sz="1200" b="0" i="0" u="none" strike="noStrike" kern="1200" dirty="0" smtClean="0">
                <a:solidFill>
                  <a:schemeClr val="tx1"/>
                </a:solidFill>
                <a:effectLst/>
                <a:latin typeface="+mn-lt"/>
                <a:ea typeface="+mn-ea"/>
                <a:cs typeface="+mn-cs"/>
                <a:hlinkClick r:id="rId7" tooltip="IBM"/>
              </a:rPr>
              <a:t>IBM</a:t>
            </a:r>
            <a:r>
              <a:rPr lang="en-US" sz="1200" b="0" i="0" kern="1200" dirty="0" smtClean="0">
                <a:solidFill>
                  <a:schemeClr val="tx1"/>
                </a:solidFill>
                <a:effectLst/>
                <a:latin typeface="+mn-lt"/>
                <a:ea typeface="+mn-ea"/>
                <a:cs typeface="+mn-cs"/>
              </a:rPr>
              <a:t> on July 9, 2019.</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Linux Torvalds</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17</a:t>
            </a:fld>
            <a:endParaRPr lang="en-US"/>
          </a:p>
        </p:txBody>
      </p:sp>
    </p:spTree>
    <p:extLst>
      <p:ext uri="{BB962C8B-B14F-4D97-AF65-F5344CB8AC3E}">
        <p14:creationId xmlns:p14="http://schemas.microsoft.com/office/powerpoint/2010/main" val="349334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CentOS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Help:IPA/English"/>
              </a:rPr>
              <a:t>/ˈ</a:t>
            </a:r>
            <a:r>
              <a:rPr lang="en-US" sz="1200" b="0" i="0" u="none" strike="noStrike" kern="1200" dirty="0" err="1" smtClean="0">
                <a:solidFill>
                  <a:schemeClr val="tx1"/>
                </a:solidFill>
                <a:effectLst/>
                <a:latin typeface="+mn-lt"/>
                <a:ea typeface="+mn-ea"/>
                <a:cs typeface="+mn-cs"/>
                <a:hlinkClick r:id="rId3" tooltip="Help:IPA/English"/>
              </a:rPr>
              <a:t>sɛntɒs</a:t>
            </a:r>
            <a:r>
              <a:rPr lang="en-US" sz="1200" b="0" i="0" u="none" strike="noStrike" kern="1200" dirty="0" smtClean="0">
                <a:solidFill>
                  <a:schemeClr val="tx1"/>
                </a:solidFill>
                <a:effectLst/>
                <a:latin typeface="+mn-lt"/>
                <a:ea typeface="+mn-ea"/>
                <a:cs typeface="+mn-cs"/>
                <a:hlinkClick r:id="rId3" tooltip="Help:IPA/English"/>
              </a:rPr>
              <a:t>/</a:t>
            </a:r>
            <a:r>
              <a:rPr lang="en-US" sz="1200" b="0" i="0" kern="1200" dirty="0" smtClean="0">
                <a:solidFill>
                  <a:schemeClr val="tx1"/>
                </a:solidFill>
                <a:effectLst/>
                <a:latin typeface="+mn-lt"/>
                <a:ea typeface="+mn-ea"/>
                <a:cs typeface="+mn-cs"/>
              </a:rPr>
              <a:t>, from </a:t>
            </a:r>
            <a:r>
              <a:rPr lang="en-US" sz="1200" b="1" i="0" kern="1200" dirty="0" smtClean="0">
                <a:solidFill>
                  <a:schemeClr val="tx1"/>
                </a:solidFill>
                <a:effectLst/>
                <a:latin typeface="+mn-lt"/>
                <a:ea typeface="+mn-ea"/>
                <a:cs typeface="+mn-cs"/>
              </a:rPr>
              <a:t>Community Enterprise Operating System</a:t>
            </a:r>
            <a:r>
              <a:rPr lang="en-US" sz="1200" b="0" i="0" u="none" strike="noStrike" kern="1200" baseline="30000" dirty="0" smtClean="0">
                <a:solidFill>
                  <a:schemeClr val="tx1"/>
                </a:solidFill>
                <a:effectLst/>
                <a:latin typeface="+mn-lt"/>
                <a:ea typeface="+mn-ea"/>
                <a:cs typeface="+mn-cs"/>
                <a:hlinkClick r:id="rId4"/>
              </a:rPr>
              <a:t>[6]</a:t>
            </a:r>
            <a:r>
              <a:rPr lang="en-US" sz="1200" b="0" i="0" u="none" strike="noStrike" kern="1200" baseline="30000" dirty="0" smtClean="0">
                <a:solidFill>
                  <a:schemeClr val="tx1"/>
                </a:solidFill>
                <a:effectLst/>
                <a:latin typeface="+mn-lt"/>
                <a:ea typeface="+mn-ea"/>
                <a:cs typeface="+mn-cs"/>
                <a:hlinkClick r:id="rId5"/>
              </a:rPr>
              <a:t>[7]</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6" tooltip="Linux distribution"/>
              </a:rPr>
              <a:t>Linux distribution</a:t>
            </a:r>
            <a:r>
              <a:rPr lang="en-US" sz="1200" b="0" i="0" kern="1200" dirty="0" smtClean="0">
                <a:solidFill>
                  <a:schemeClr val="tx1"/>
                </a:solidFill>
                <a:effectLst/>
                <a:latin typeface="+mn-lt"/>
                <a:ea typeface="+mn-ea"/>
                <a:cs typeface="+mn-cs"/>
              </a:rPr>
              <a:t> that provides a free, community-supported computing platform functionally compatible with its </a:t>
            </a:r>
            <a:r>
              <a:rPr lang="en-US" sz="1200" b="0" i="0" u="none" strike="noStrike" kern="1200" dirty="0" smtClean="0">
                <a:solidFill>
                  <a:schemeClr val="tx1"/>
                </a:solidFill>
                <a:effectLst/>
                <a:latin typeface="+mn-lt"/>
                <a:ea typeface="+mn-ea"/>
                <a:cs typeface="+mn-cs"/>
                <a:hlinkClick r:id="rId7" tooltip="Upstream (software development)"/>
              </a:rPr>
              <a:t>upstream</a:t>
            </a:r>
            <a:r>
              <a:rPr lang="en-US" sz="1200" b="0" i="0" kern="1200" dirty="0" smtClean="0">
                <a:solidFill>
                  <a:schemeClr val="tx1"/>
                </a:solidFill>
                <a:effectLst/>
                <a:latin typeface="+mn-lt"/>
                <a:ea typeface="+mn-ea"/>
                <a:cs typeface="+mn-cs"/>
              </a:rPr>
              <a:t> source, </a:t>
            </a:r>
            <a:r>
              <a:rPr lang="en-US" sz="1200" b="0" i="0" u="none" strike="noStrike" kern="1200" dirty="0" smtClean="0">
                <a:solidFill>
                  <a:schemeClr val="tx1"/>
                </a:solidFill>
                <a:effectLst/>
                <a:latin typeface="+mn-lt"/>
                <a:ea typeface="+mn-ea"/>
                <a:cs typeface="+mn-cs"/>
                <a:hlinkClick r:id="rId8" tooltip="Red Hat Enterprise Linux"/>
              </a:rPr>
              <a:t>Red Hat Enterprise Linux</a:t>
            </a:r>
            <a:r>
              <a:rPr lang="en-US" sz="1200" b="0" i="0" kern="1200" dirty="0" smtClean="0">
                <a:solidFill>
                  <a:schemeClr val="tx1"/>
                </a:solidFill>
                <a:effectLst/>
                <a:latin typeface="+mn-lt"/>
                <a:ea typeface="+mn-ea"/>
                <a:cs typeface="+mn-cs"/>
              </a:rPr>
              <a:t> (RHEL).</a:t>
            </a:r>
            <a:r>
              <a:rPr lang="en-US" sz="1200" b="0" i="0" u="none" strike="noStrike" kern="1200" baseline="30000" dirty="0" smtClean="0">
                <a:solidFill>
                  <a:schemeClr val="tx1"/>
                </a:solidFill>
                <a:effectLst/>
                <a:latin typeface="+mn-lt"/>
                <a:ea typeface="+mn-ea"/>
                <a:cs typeface="+mn-cs"/>
                <a:hlinkClick r:id="rId9"/>
              </a:rPr>
              <a:t>[8]</a:t>
            </a:r>
            <a:r>
              <a:rPr lang="en-US" sz="1200" b="0" i="0" u="none" strike="noStrike" kern="1200" baseline="30000" dirty="0" smtClean="0">
                <a:solidFill>
                  <a:schemeClr val="tx1"/>
                </a:solidFill>
                <a:effectLst/>
                <a:latin typeface="+mn-lt"/>
                <a:ea typeface="+mn-ea"/>
                <a:cs typeface="+mn-cs"/>
                <a:hlinkClick r:id="rId10"/>
              </a:rPr>
              <a:t>[9]</a:t>
            </a:r>
            <a:r>
              <a:rPr lang="en-US" sz="1200" b="0" i="0" kern="1200" dirty="0" smtClean="0">
                <a:solidFill>
                  <a:schemeClr val="tx1"/>
                </a:solidFill>
                <a:effectLst/>
                <a:latin typeface="+mn-lt"/>
                <a:ea typeface="+mn-ea"/>
                <a:cs typeface="+mn-cs"/>
              </a:rPr>
              <a:t> In January 2014, CentOS announced the official joining with </a:t>
            </a:r>
            <a:r>
              <a:rPr lang="en-US" sz="1200" b="0" i="0" u="none" strike="noStrike" kern="1200" dirty="0" smtClean="0">
                <a:solidFill>
                  <a:schemeClr val="tx1"/>
                </a:solidFill>
                <a:effectLst/>
                <a:latin typeface="+mn-lt"/>
                <a:ea typeface="+mn-ea"/>
                <a:cs typeface="+mn-cs"/>
                <a:hlinkClick r:id="rId11" tooltip="Red Hat"/>
              </a:rPr>
              <a:t>Red Hat</a:t>
            </a:r>
            <a:r>
              <a:rPr lang="en-US" sz="1200" b="0" i="0" kern="1200" dirty="0" smtClean="0">
                <a:solidFill>
                  <a:schemeClr val="tx1"/>
                </a:solidFill>
                <a:effectLst/>
                <a:latin typeface="+mn-lt"/>
                <a:ea typeface="+mn-ea"/>
                <a:cs typeface="+mn-cs"/>
              </a:rPr>
              <a:t> while staying independent from RHEL,</a:t>
            </a:r>
            <a:r>
              <a:rPr lang="en-US" sz="1200" b="0" i="0" u="none" strike="noStrike" kern="1200" baseline="30000" dirty="0" smtClean="0">
                <a:solidFill>
                  <a:schemeClr val="tx1"/>
                </a:solidFill>
                <a:effectLst/>
                <a:latin typeface="+mn-lt"/>
                <a:ea typeface="+mn-ea"/>
                <a:cs typeface="+mn-cs"/>
                <a:hlinkClick r:id="rId12"/>
              </a:rPr>
              <a:t>[10]</a:t>
            </a:r>
            <a:r>
              <a:rPr lang="en-US" sz="1200" b="0" i="0" kern="1200" dirty="0" smtClean="0">
                <a:solidFill>
                  <a:schemeClr val="tx1"/>
                </a:solidFill>
                <a:effectLst/>
                <a:latin typeface="+mn-lt"/>
                <a:ea typeface="+mn-ea"/>
                <a:cs typeface="+mn-cs"/>
              </a:rPr>
              <a:t> under a new CentOS governing board.</a:t>
            </a:r>
            <a:r>
              <a:rPr lang="en-US" sz="1200" b="0" i="0" u="none" strike="noStrike" kern="1200" baseline="30000" dirty="0" smtClean="0">
                <a:solidFill>
                  <a:schemeClr val="tx1"/>
                </a:solidFill>
                <a:effectLst/>
                <a:latin typeface="+mn-lt"/>
                <a:ea typeface="+mn-ea"/>
                <a:cs typeface="+mn-cs"/>
                <a:hlinkClick r:id="rId13"/>
              </a:rPr>
              <a:t>[11]</a:t>
            </a:r>
            <a:r>
              <a:rPr lang="en-US" sz="1200" b="0" i="0" u="none" strike="noStrike" kern="1200" baseline="30000" dirty="0" smtClean="0">
                <a:solidFill>
                  <a:schemeClr val="tx1"/>
                </a:solidFill>
                <a:effectLst/>
                <a:latin typeface="+mn-lt"/>
                <a:ea typeface="+mn-ea"/>
                <a:cs typeface="+mn-cs"/>
                <a:hlinkClick r:id="rId14"/>
              </a:rPr>
              <a:t>[12]</a:t>
            </a:r>
            <a:endParaRPr lang="en-US" dirty="0"/>
          </a:p>
        </p:txBody>
      </p:sp>
      <p:sp>
        <p:nvSpPr>
          <p:cNvPr id="4" name="Slide Number Placeholder 3"/>
          <p:cNvSpPr>
            <a:spLocks noGrp="1"/>
          </p:cNvSpPr>
          <p:nvPr>
            <p:ph type="sldNum" sz="quarter" idx="10"/>
          </p:nvPr>
        </p:nvSpPr>
        <p:spPr/>
        <p:txBody>
          <a:bodyPr/>
          <a:lstStyle/>
          <a:p>
            <a:fld id="{F607EA8C-79E7-4B3C-927C-2DFD1EF57BFC}" type="slidenum">
              <a:rPr lang="en-US" smtClean="0"/>
              <a:t>19</a:t>
            </a:fld>
            <a:endParaRPr lang="en-US"/>
          </a:p>
        </p:txBody>
      </p:sp>
    </p:spTree>
    <p:extLst>
      <p:ext uri="{BB962C8B-B14F-4D97-AF65-F5344CB8AC3E}">
        <p14:creationId xmlns:p14="http://schemas.microsoft.com/office/powerpoint/2010/main" val="91599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F19A8B-C6DC-4221-9E13-FD545561150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1769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19A8B-C6DC-4221-9E13-FD545561150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26491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19A8B-C6DC-4221-9E13-FD545561150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72647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F19A8B-C6DC-4221-9E13-FD545561150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85867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F19A8B-C6DC-4221-9E13-FD545561150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401265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F19A8B-C6DC-4221-9E13-FD5455611507}"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335085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F19A8B-C6DC-4221-9E13-FD5455611507}" type="datetimeFigureOut">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40815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F19A8B-C6DC-4221-9E13-FD5455611507}"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2332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19A8B-C6DC-4221-9E13-FD5455611507}" type="datetimeFigureOut">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94537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F19A8B-C6DC-4221-9E13-FD5455611507}"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65905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F19A8B-C6DC-4221-9E13-FD5455611507}"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358305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11/26/2020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grpSp>
        <p:nvGrpSpPr>
          <p:cNvPr id="7" name="Group 6"/>
          <p:cNvGrpSpPr/>
          <p:nvPr userDrawn="1"/>
        </p:nvGrpSpPr>
        <p:grpSpPr>
          <a:xfrm>
            <a:off x="-1" y="6616461"/>
            <a:ext cx="12192001" cy="288553"/>
            <a:chOff x="-1" y="6616461"/>
            <a:chExt cx="12192001" cy="288553"/>
          </a:xfrm>
        </p:grpSpPr>
        <p:sp>
          <p:nvSpPr>
            <p:cNvPr id="8" name="Rectangle 7"/>
            <p:cNvSpPr/>
            <p:nvPr/>
          </p:nvSpPr>
          <p:spPr>
            <a:xfrm>
              <a:off x="0" y="6616461"/>
              <a:ext cx="12192000" cy="2415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 y="6616461"/>
              <a:ext cx="3804558" cy="276999"/>
            </a:xfrm>
            <a:prstGeom prst="rect">
              <a:avLst/>
            </a:prstGeom>
            <a:noFill/>
          </p:spPr>
          <p:txBody>
            <a:bodyPr wrap="square" rtlCol="0">
              <a:spAutoFit/>
            </a:bodyPr>
            <a:lstStyle/>
            <a:p>
              <a:r>
                <a:rPr lang="en-US" sz="1200" dirty="0" smtClean="0">
                  <a:solidFill>
                    <a:schemeClr val="bg1"/>
                  </a:solidFill>
                  <a:latin typeface="Arial Black" panose="020B0A04020102020204" pitchFamily="34" charset="0"/>
                  <a:cs typeface="Arial" panose="020B0604020202020204" pitchFamily="34" charset="0"/>
                </a:rPr>
                <a:t>Database Management System</a:t>
              </a:r>
              <a:r>
                <a:rPr lang="en-US" sz="1200" baseline="0" dirty="0" smtClean="0">
                  <a:solidFill>
                    <a:schemeClr val="bg1"/>
                  </a:solidFill>
                  <a:latin typeface="Arial Black" panose="020B0A04020102020204" pitchFamily="34" charset="0"/>
                  <a:cs typeface="Arial" panose="020B0604020202020204" pitchFamily="34" charset="0"/>
                </a:rPr>
                <a:t> (CACS255)</a:t>
              </a:r>
              <a:endParaRPr lang="en-US" sz="1200" dirty="0">
                <a:solidFill>
                  <a:schemeClr val="bg1"/>
                </a:solidFill>
                <a:latin typeface="Arial Black" panose="020B0A04020102020204" pitchFamily="34" charset="0"/>
                <a:cs typeface="Arial" panose="020B0604020202020204" pitchFamily="34" charset="0"/>
              </a:endParaRPr>
            </a:p>
          </p:txBody>
        </p:sp>
        <p:sp>
          <p:nvSpPr>
            <p:cNvPr id="10" name="TextBox 9"/>
            <p:cNvSpPr txBox="1"/>
            <p:nvPr/>
          </p:nvSpPr>
          <p:spPr>
            <a:xfrm>
              <a:off x="8871652" y="6628015"/>
              <a:ext cx="2950234" cy="276999"/>
            </a:xfrm>
            <a:prstGeom prst="rect">
              <a:avLst/>
            </a:prstGeom>
            <a:noFill/>
          </p:spPr>
          <p:txBody>
            <a:bodyPr wrap="square" rtlCol="0">
              <a:spAutoFit/>
            </a:bodyPr>
            <a:lstStyle/>
            <a:p>
              <a:pPr algn="r"/>
              <a:r>
                <a:rPr lang="en-US" sz="1200" dirty="0" smtClean="0">
                  <a:solidFill>
                    <a:schemeClr val="bg1"/>
                  </a:solidFill>
                  <a:latin typeface="Arial Black" panose="020B0A04020102020204" pitchFamily="34" charset="0"/>
                  <a:cs typeface="Arial" panose="020B0604020202020204" pitchFamily="34" charset="0"/>
                </a:rPr>
                <a:t>- SANJAY RSC</a:t>
              </a:r>
              <a:endParaRPr lang="en-US" sz="1200" dirty="0">
                <a:solidFill>
                  <a:schemeClr val="bg1"/>
                </a:solidFill>
                <a:latin typeface="Arial Black" panose="020B0A04020102020204" pitchFamily="34" charset="0"/>
                <a:cs typeface="Arial" panose="020B0604020202020204" pitchFamily="34" charset="0"/>
              </a:endParaRPr>
            </a:p>
          </p:txBody>
        </p:sp>
      </p:grpSp>
      <p:sp>
        <p:nvSpPr>
          <p:cNvPr id="11" name="Rectangle 10"/>
          <p:cNvSpPr/>
          <p:nvPr userDrawn="1"/>
        </p:nvSpPr>
        <p:spPr>
          <a:xfrm>
            <a:off x="-1" y="0"/>
            <a:ext cx="12192001" cy="18777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67394" y="8164"/>
            <a:ext cx="89806" cy="64836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17714" y="24501"/>
            <a:ext cx="84365" cy="51434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1740311" y="5992586"/>
            <a:ext cx="81575" cy="857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1887403" y="6147715"/>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4527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394775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a:t>
            </a:r>
            <a:endParaRPr lang="en-US" dirty="0"/>
          </a:p>
        </p:txBody>
      </p:sp>
      <p:sp>
        <p:nvSpPr>
          <p:cNvPr id="3" name="Content Placeholder 2"/>
          <p:cNvSpPr>
            <a:spLocks noGrp="1"/>
          </p:cNvSpPr>
          <p:nvPr>
            <p:ph idx="1"/>
          </p:nvPr>
        </p:nvSpPr>
        <p:spPr/>
        <p:txBody>
          <a:bodyPr/>
          <a:lstStyle/>
          <a:p>
            <a:r>
              <a:rPr lang="en-US" dirty="0"/>
              <a:t>Windows 10 is a series of operating systems developed by Microsoft and released as part of its Windows NT family of operating systems. It is the successor to Windows 8.1, released nearly two years earlier, and was released to manufacturing on July 15, 2015, and broadly released for the general public on July 29, 2015</a:t>
            </a:r>
            <a:r>
              <a:rPr lang="en-US" dirty="0" smtClean="0"/>
              <a:t>.</a:t>
            </a:r>
          </a:p>
          <a:p>
            <a:r>
              <a:rPr lang="en-US" dirty="0" smtClean="0"/>
              <a:t>It works as a client Operation System or personal computing.</a:t>
            </a:r>
          </a:p>
          <a:p>
            <a:r>
              <a:rPr lang="en-US" dirty="0" smtClean="0"/>
              <a:t>Latest update version of windows 10 is 2004 (OS build 19041.388)</a:t>
            </a:r>
          </a:p>
          <a:p>
            <a:endParaRPr lang="en-US" dirty="0"/>
          </a:p>
        </p:txBody>
      </p:sp>
    </p:spTree>
    <p:extLst>
      <p:ext uri="{BB962C8B-B14F-4D97-AF65-F5344CB8AC3E}">
        <p14:creationId xmlns:p14="http://schemas.microsoft.com/office/powerpoint/2010/main" val="2446122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5645" y="1238484"/>
            <a:ext cx="8229704" cy="4351338"/>
          </a:xfrm>
        </p:spPr>
      </p:pic>
    </p:spTree>
    <p:extLst>
      <p:ext uri="{BB962C8B-B14F-4D97-AF65-F5344CB8AC3E}">
        <p14:creationId xmlns:p14="http://schemas.microsoft.com/office/powerpoint/2010/main" val="788124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Server 2019</a:t>
            </a:r>
            <a:endParaRPr lang="en-US" dirty="0"/>
          </a:p>
        </p:txBody>
      </p:sp>
      <p:sp>
        <p:nvSpPr>
          <p:cNvPr id="3" name="Content Placeholder 2"/>
          <p:cNvSpPr>
            <a:spLocks noGrp="1"/>
          </p:cNvSpPr>
          <p:nvPr>
            <p:ph idx="1"/>
          </p:nvPr>
        </p:nvSpPr>
        <p:spPr/>
        <p:txBody>
          <a:bodyPr/>
          <a:lstStyle/>
          <a:p>
            <a:r>
              <a:rPr lang="en-US" dirty="0"/>
              <a:t>Windows Server 2019 is the latest version of the Windows Server </a:t>
            </a:r>
            <a:r>
              <a:rPr lang="en-US" dirty="0" smtClean="0"/>
              <a:t>which is server </a:t>
            </a:r>
            <a:r>
              <a:rPr lang="en-US" dirty="0"/>
              <a:t>operating system by Microsoft, as part of the Windows NT family of operating systems, developed concurrently with Windows 10. It succeeded Windows Server 2016, announced on March 20, 2018 and being officially released to the public on October 2, 2018</a:t>
            </a:r>
            <a:r>
              <a:rPr lang="en-US" dirty="0" smtClean="0"/>
              <a:t>.</a:t>
            </a:r>
          </a:p>
          <a:p>
            <a:r>
              <a:rPr lang="en-US" dirty="0" smtClean="0"/>
              <a:t>Support Status: Mainstream Support – Until 9 January 2024; Extended Support – Until 9 January 2029.</a:t>
            </a:r>
          </a:p>
          <a:p>
            <a:r>
              <a:rPr lang="en-US" dirty="0" smtClean="0"/>
              <a:t>Windows Server 2016 Support Status: </a:t>
            </a:r>
            <a:r>
              <a:rPr lang="en-US" dirty="0"/>
              <a:t>Mainstream Support – Until </a:t>
            </a:r>
            <a:r>
              <a:rPr lang="en-US" dirty="0" smtClean="0"/>
              <a:t>12 October 2021; </a:t>
            </a:r>
            <a:r>
              <a:rPr lang="en-US" dirty="0"/>
              <a:t>Extended Support – Until 12 October </a:t>
            </a:r>
            <a:r>
              <a:rPr lang="en-US" dirty="0" smtClean="0"/>
              <a:t>2026.</a:t>
            </a:r>
            <a:endParaRPr lang="en-US" dirty="0"/>
          </a:p>
          <a:p>
            <a:pPr marL="0" indent="0">
              <a:buNone/>
            </a:pPr>
            <a:endParaRPr lang="en-US" dirty="0" smtClean="0"/>
          </a:p>
        </p:txBody>
      </p:sp>
    </p:spTree>
    <p:extLst>
      <p:ext uri="{BB962C8B-B14F-4D97-AF65-F5344CB8AC3E}">
        <p14:creationId xmlns:p14="http://schemas.microsoft.com/office/powerpoint/2010/main" val="3715039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622" y="490888"/>
            <a:ext cx="6346788" cy="5521705"/>
          </a:xfrm>
          <a:prstGeom prst="rect">
            <a:avLst/>
          </a:prstGeom>
        </p:spPr>
      </p:pic>
    </p:spTree>
    <p:extLst>
      <p:ext uri="{BB962C8B-B14F-4D97-AF65-F5344CB8AC3E}">
        <p14:creationId xmlns:p14="http://schemas.microsoft.com/office/powerpoint/2010/main" val="1321575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macOS</a:t>
            </a:r>
            <a:endParaRPr lang="en-US" dirty="0"/>
          </a:p>
        </p:txBody>
      </p:sp>
      <p:sp>
        <p:nvSpPr>
          <p:cNvPr id="3" name="Content Placeholder 2"/>
          <p:cNvSpPr>
            <a:spLocks noGrp="1"/>
          </p:cNvSpPr>
          <p:nvPr>
            <p:ph idx="1"/>
          </p:nvPr>
        </p:nvSpPr>
        <p:spPr/>
        <p:txBody>
          <a:bodyPr/>
          <a:lstStyle/>
          <a:p>
            <a:r>
              <a:rPr lang="en-US" dirty="0" err="1"/>
              <a:t>macOS</a:t>
            </a:r>
            <a:r>
              <a:rPr lang="en-US" dirty="0"/>
              <a:t> </a:t>
            </a:r>
            <a:r>
              <a:rPr lang="en-US" dirty="0" smtClean="0"/>
              <a:t>(previously </a:t>
            </a:r>
            <a:r>
              <a:rPr lang="en-US" dirty="0"/>
              <a:t>Mac OS X and later OS X) is a series of proprietary graphical operating systems developed and marketed by Apple Inc. since 2001. It is the primary operating system for Apple's Mac computers. Within the market of desktop, laptop and home computers, and by web usage, it is the second most widely used desktop OS, after Microsoft Windows</a:t>
            </a:r>
            <a:r>
              <a:rPr lang="en-US" dirty="0" smtClean="0"/>
              <a:t>.</a:t>
            </a:r>
          </a:p>
          <a:p>
            <a:r>
              <a:rPr lang="en-US" dirty="0" smtClean="0"/>
              <a:t>Latest version is known as </a:t>
            </a:r>
            <a:r>
              <a:rPr lang="en-US" dirty="0" err="1" smtClean="0"/>
              <a:t>macOS</a:t>
            </a:r>
            <a:r>
              <a:rPr lang="en-US" dirty="0" smtClean="0"/>
              <a:t> 10.15 Catalina.</a:t>
            </a:r>
          </a:p>
          <a:p>
            <a:r>
              <a:rPr lang="en-US" dirty="0" smtClean="0"/>
              <a:t>Latest Release version is 10.15.6 released on 15 July 2020.</a:t>
            </a:r>
          </a:p>
          <a:p>
            <a:r>
              <a:rPr lang="en-US" dirty="0" err="1" smtClean="0"/>
              <a:t>Upcomming</a:t>
            </a:r>
            <a:r>
              <a:rPr lang="en-US" dirty="0" smtClean="0"/>
              <a:t> version is </a:t>
            </a:r>
            <a:r>
              <a:rPr lang="en-US" dirty="0" err="1" smtClean="0"/>
              <a:t>macOS</a:t>
            </a:r>
            <a:r>
              <a:rPr lang="en-US" dirty="0" smtClean="0"/>
              <a:t> 11.0 Big Sur.</a:t>
            </a:r>
            <a:endParaRPr lang="en-US" dirty="0"/>
          </a:p>
        </p:txBody>
      </p:sp>
    </p:spTree>
    <p:extLst>
      <p:ext uri="{BB962C8B-B14F-4D97-AF65-F5344CB8AC3E}">
        <p14:creationId xmlns:p14="http://schemas.microsoft.com/office/powerpoint/2010/main" val="1999198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82" y="1472665"/>
            <a:ext cx="8170776" cy="3676849"/>
          </a:xfrm>
          <a:prstGeom prst="rect">
            <a:avLst/>
          </a:prstGeom>
        </p:spPr>
      </p:pic>
    </p:spTree>
    <p:extLst>
      <p:ext uri="{BB962C8B-B14F-4D97-AF65-F5344CB8AC3E}">
        <p14:creationId xmlns:p14="http://schemas.microsoft.com/office/powerpoint/2010/main" val="3834298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a:t>
            </a:r>
            <a:endParaRPr lang="en-US" dirty="0"/>
          </a:p>
        </p:txBody>
      </p:sp>
      <p:sp>
        <p:nvSpPr>
          <p:cNvPr id="3" name="Content Placeholder 2"/>
          <p:cNvSpPr>
            <a:spLocks noGrp="1"/>
          </p:cNvSpPr>
          <p:nvPr>
            <p:ph idx="1"/>
          </p:nvPr>
        </p:nvSpPr>
        <p:spPr/>
        <p:txBody>
          <a:bodyPr>
            <a:normAutofit fontScale="92500"/>
          </a:bodyPr>
          <a:lstStyle/>
          <a:p>
            <a:r>
              <a:rPr lang="en-US" dirty="0"/>
              <a:t>Ubuntu </a:t>
            </a:r>
            <a:r>
              <a:rPr lang="en-US" dirty="0" smtClean="0"/>
              <a:t>is </a:t>
            </a:r>
            <a:r>
              <a:rPr lang="en-US" dirty="0"/>
              <a:t>a Linux distribution based on </a:t>
            </a:r>
            <a:r>
              <a:rPr lang="en-US" dirty="0" err="1"/>
              <a:t>Debian</a:t>
            </a:r>
            <a:r>
              <a:rPr lang="en-US" dirty="0"/>
              <a:t> mostly composed of free and open-source </a:t>
            </a:r>
            <a:r>
              <a:rPr lang="en-US" dirty="0" smtClean="0"/>
              <a:t>software.</a:t>
            </a:r>
          </a:p>
          <a:p>
            <a:r>
              <a:rPr lang="en-US" dirty="0" smtClean="0"/>
              <a:t>Ubuntu </a:t>
            </a:r>
            <a:r>
              <a:rPr lang="en-US" dirty="0"/>
              <a:t>is officially released in three editions: </a:t>
            </a:r>
            <a:r>
              <a:rPr lang="en-US" dirty="0" smtClean="0"/>
              <a:t>Desktop, Server, and Core </a:t>
            </a:r>
            <a:r>
              <a:rPr lang="en-US" dirty="0"/>
              <a:t>for Internet of things </a:t>
            </a:r>
            <a:r>
              <a:rPr lang="en-US" dirty="0" smtClean="0"/>
              <a:t>devices </a:t>
            </a:r>
            <a:r>
              <a:rPr lang="en-US" dirty="0"/>
              <a:t>and robots</a:t>
            </a:r>
            <a:r>
              <a:rPr lang="en-US" dirty="0" smtClean="0"/>
              <a:t>.</a:t>
            </a:r>
          </a:p>
          <a:p>
            <a:r>
              <a:rPr lang="en-US" dirty="0" smtClean="0"/>
              <a:t>All </a:t>
            </a:r>
            <a:r>
              <a:rPr lang="en-US" dirty="0"/>
              <a:t>the editions can run on the computer alone, or in a virtual </a:t>
            </a:r>
            <a:r>
              <a:rPr lang="en-US" dirty="0" smtClean="0"/>
              <a:t>machine.</a:t>
            </a:r>
          </a:p>
          <a:p>
            <a:r>
              <a:rPr lang="en-US" dirty="0" smtClean="0"/>
              <a:t>Ubuntu </a:t>
            </a:r>
            <a:r>
              <a:rPr lang="en-US" dirty="0"/>
              <a:t>is a popular operating system for cloud computing, with support for OpenStack</a:t>
            </a:r>
            <a:r>
              <a:rPr lang="en-US" dirty="0" smtClean="0"/>
              <a:t>.</a:t>
            </a:r>
          </a:p>
          <a:p>
            <a:r>
              <a:rPr lang="en-US" dirty="0" smtClean="0"/>
              <a:t>Latest Release version is Ubuntu 20.04 “Focal Fossa” released on 23 April 2020. </a:t>
            </a:r>
          </a:p>
          <a:p>
            <a:r>
              <a:rPr lang="en-US" dirty="0" smtClean="0"/>
              <a:t>Supported Until 2025 Under public support and until 2030 as a paid option. </a:t>
            </a:r>
            <a:endParaRPr lang="en-US" dirty="0"/>
          </a:p>
        </p:txBody>
      </p:sp>
    </p:spTree>
    <p:extLst>
      <p:ext uri="{BB962C8B-B14F-4D97-AF65-F5344CB8AC3E}">
        <p14:creationId xmlns:p14="http://schemas.microsoft.com/office/powerpoint/2010/main" val="912762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784" y="625642"/>
            <a:ext cx="4326989" cy="231148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3654" y="2937128"/>
            <a:ext cx="8207251" cy="3414216"/>
          </a:xfrm>
          <a:prstGeom prst="rect">
            <a:avLst/>
          </a:prstGeom>
        </p:spPr>
      </p:pic>
    </p:spTree>
    <p:extLst>
      <p:ext uri="{BB962C8B-B14F-4D97-AF65-F5344CB8AC3E}">
        <p14:creationId xmlns:p14="http://schemas.microsoft.com/office/powerpoint/2010/main" val="543521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Hat Enterprise Linux</a:t>
            </a:r>
            <a:endParaRPr lang="en-US" dirty="0"/>
          </a:p>
        </p:txBody>
      </p:sp>
      <p:sp>
        <p:nvSpPr>
          <p:cNvPr id="3" name="Content Placeholder 2"/>
          <p:cNvSpPr>
            <a:spLocks noGrp="1"/>
          </p:cNvSpPr>
          <p:nvPr>
            <p:ph idx="1"/>
          </p:nvPr>
        </p:nvSpPr>
        <p:spPr/>
        <p:txBody>
          <a:bodyPr>
            <a:normAutofit lnSpcReduction="10000"/>
          </a:bodyPr>
          <a:lstStyle/>
          <a:p>
            <a:r>
              <a:rPr lang="en-US" dirty="0"/>
              <a:t>Red Hat Enterprise Linux (often abbreviated to RHEL) is a Linux distribution developed by Red Hat for the commercial market. </a:t>
            </a:r>
            <a:endParaRPr lang="en-US" dirty="0" smtClean="0"/>
          </a:p>
          <a:p>
            <a:r>
              <a:rPr lang="en-US" dirty="0"/>
              <a:t>It became a subsidiary of IBM on July 9, 2019.</a:t>
            </a:r>
            <a:endParaRPr lang="en-US" dirty="0" smtClean="0"/>
          </a:p>
          <a:p>
            <a:r>
              <a:rPr lang="en-US" dirty="0" smtClean="0"/>
              <a:t>Red </a:t>
            </a:r>
            <a:r>
              <a:rPr lang="en-US" dirty="0"/>
              <a:t>Hat Enterprise Linux is released in server versions for x86-64, Power ISA, ARM64, and IBM Z and a desktop version for x86-64. </a:t>
            </a:r>
            <a:endParaRPr lang="en-US" dirty="0" smtClean="0"/>
          </a:p>
          <a:p>
            <a:r>
              <a:rPr lang="en-US" dirty="0" smtClean="0"/>
              <a:t>All </a:t>
            </a:r>
            <a:r>
              <a:rPr lang="en-US" dirty="0"/>
              <a:t>of Red Hat's official support and training, together with the Red Hat Certification Program, focuses on the Red Hat Enterprise Linux platform</a:t>
            </a:r>
            <a:r>
              <a:rPr lang="en-US" dirty="0" smtClean="0"/>
              <a:t>.</a:t>
            </a:r>
          </a:p>
          <a:p>
            <a:r>
              <a:rPr lang="en-US" dirty="0" smtClean="0"/>
              <a:t>Latest Release RHEL 8.2 on 28 April, 2020 and provide support </a:t>
            </a:r>
            <a:r>
              <a:rPr lang="en-US" dirty="0" err="1" smtClean="0"/>
              <a:t>upto</a:t>
            </a:r>
            <a:r>
              <a:rPr lang="en-US" dirty="0" smtClean="0"/>
              <a:t> 28 April 2030.</a:t>
            </a:r>
            <a:endParaRPr lang="en-US" dirty="0"/>
          </a:p>
        </p:txBody>
      </p:sp>
    </p:spTree>
    <p:extLst>
      <p:ext uri="{BB962C8B-B14F-4D97-AF65-F5344CB8AC3E}">
        <p14:creationId xmlns:p14="http://schemas.microsoft.com/office/powerpoint/2010/main" val="758867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33" y="1707694"/>
            <a:ext cx="10515600" cy="3549015"/>
          </a:xfrm>
          <a:prstGeom prst="rect">
            <a:avLst/>
          </a:prstGeom>
        </p:spPr>
      </p:pic>
    </p:spTree>
    <p:extLst>
      <p:ext uri="{BB962C8B-B14F-4D97-AF65-F5344CB8AC3E}">
        <p14:creationId xmlns:p14="http://schemas.microsoft.com/office/powerpoint/2010/main" val="2672118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Instruction</a:t>
            </a:r>
            <a:endParaRPr lang="en-US" dirty="0"/>
          </a:p>
        </p:txBody>
      </p:sp>
      <p:sp>
        <p:nvSpPr>
          <p:cNvPr id="3" name="Content Placeholder 2"/>
          <p:cNvSpPr>
            <a:spLocks noGrp="1"/>
          </p:cNvSpPr>
          <p:nvPr>
            <p:ph idx="1"/>
          </p:nvPr>
        </p:nvSpPr>
        <p:spPr/>
        <p:txBody>
          <a:bodyPr/>
          <a:lstStyle/>
          <a:p>
            <a:pPr>
              <a:lnSpc>
                <a:spcPct val="150000"/>
              </a:lnSpc>
            </a:pPr>
            <a:r>
              <a:rPr lang="en-US" dirty="0" smtClean="0"/>
              <a:t>We will follow B.SC.CSIT 4</a:t>
            </a:r>
            <a:r>
              <a:rPr lang="en-US" baseline="30000" dirty="0" smtClean="0"/>
              <a:t>th</a:t>
            </a:r>
            <a:r>
              <a:rPr lang="en-US" dirty="0" smtClean="0"/>
              <a:t> Semester Database Management System Syllabus designed by </a:t>
            </a:r>
            <a:r>
              <a:rPr lang="en-US" dirty="0" err="1" smtClean="0"/>
              <a:t>Tribhuvan</a:t>
            </a:r>
            <a:r>
              <a:rPr lang="en-US" dirty="0" smtClean="0"/>
              <a:t> University (TU).</a:t>
            </a:r>
          </a:p>
          <a:p>
            <a:pPr>
              <a:lnSpc>
                <a:spcPct val="150000"/>
              </a:lnSpc>
            </a:pPr>
            <a:r>
              <a:rPr lang="en-US" dirty="0" smtClean="0"/>
              <a:t>Internal Evaluation will be done on the basis of task performed on Teams.</a:t>
            </a:r>
          </a:p>
          <a:p>
            <a:pPr>
              <a:lnSpc>
                <a:spcPct val="150000"/>
              </a:lnSpc>
            </a:pPr>
            <a:r>
              <a:rPr lang="en-US" dirty="0" smtClean="0"/>
              <a:t>To perform practical, Student should have Laptop where VMware workstation should be installed.</a:t>
            </a:r>
          </a:p>
          <a:p>
            <a:pPr>
              <a:lnSpc>
                <a:spcPct val="150000"/>
              </a:lnSpc>
            </a:pPr>
            <a:endParaRPr lang="en-US" dirty="0" smtClean="0"/>
          </a:p>
          <a:p>
            <a:pPr marL="0" indent="0">
              <a:lnSpc>
                <a:spcPct val="150000"/>
              </a:lnSpc>
              <a:buNone/>
            </a:pPr>
            <a:endParaRPr lang="en-US" dirty="0" smtClean="0"/>
          </a:p>
          <a:p>
            <a:pPr>
              <a:lnSpc>
                <a:spcPct val="150000"/>
              </a:lnSpc>
            </a:pPr>
            <a:endParaRPr lang="en-US" dirty="0"/>
          </a:p>
        </p:txBody>
      </p:sp>
    </p:spTree>
    <p:extLst>
      <p:ext uri="{BB962C8B-B14F-4D97-AF65-F5344CB8AC3E}">
        <p14:creationId xmlns:p14="http://schemas.microsoft.com/office/powerpoint/2010/main" val="405074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CentOS</a:t>
            </a:r>
            <a:endParaRPr lang="en-US" dirty="0"/>
          </a:p>
        </p:txBody>
      </p:sp>
      <p:sp>
        <p:nvSpPr>
          <p:cNvPr id="3" name="Content Placeholder 2"/>
          <p:cNvSpPr>
            <a:spLocks noGrp="1"/>
          </p:cNvSpPr>
          <p:nvPr>
            <p:ph idx="1"/>
          </p:nvPr>
        </p:nvSpPr>
        <p:spPr/>
        <p:txBody>
          <a:bodyPr/>
          <a:lstStyle/>
          <a:p>
            <a:r>
              <a:rPr lang="en-US" dirty="0" smtClean="0"/>
              <a:t>CentOS, from </a:t>
            </a:r>
            <a:r>
              <a:rPr lang="en-US" dirty="0"/>
              <a:t>Community Enterprise Operating </a:t>
            </a:r>
            <a:r>
              <a:rPr lang="en-US" dirty="0" smtClean="0"/>
              <a:t>System </a:t>
            </a:r>
            <a:r>
              <a:rPr lang="en-US" dirty="0"/>
              <a:t>is a Linux distribution that provides a free, community-supported computing platform functionally compatible with its upstream source, Red Hat Enterprise </a:t>
            </a:r>
            <a:r>
              <a:rPr lang="en-US" dirty="0" smtClean="0"/>
              <a:t>Linux (RHEL).</a:t>
            </a:r>
          </a:p>
          <a:p>
            <a:r>
              <a:rPr lang="en-US" dirty="0" smtClean="0"/>
              <a:t>In </a:t>
            </a:r>
            <a:r>
              <a:rPr lang="en-US" dirty="0"/>
              <a:t>January 2014, CentOS announced the official joining with Red Hat while staying independent from </a:t>
            </a:r>
            <a:r>
              <a:rPr lang="en-US" dirty="0" smtClean="0"/>
              <a:t>RHEL under </a:t>
            </a:r>
            <a:r>
              <a:rPr lang="en-US" dirty="0"/>
              <a:t>a new CentOS governing board</a:t>
            </a:r>
            <a:r>
              <a:rPr lang="en-US" dirty="0" smtClean="0"/>
              <a:t>.</a:t>
            </a:r>
          </a:p>
          <a:p>
            <a:r>
              <a:rPr lang="en-US" dirty="0" smtClean="0"/>
              <a:t>Latest Release CentOS 8.2.2004 on 15 June 2020 and support till 15 June 2030.</a:t>
            </a:r>
            <a:endParaRPr lang="en-US" dirty="0"/>
          </a:p>
        </p:txBody>
      </p:sp>
    </p:spTree>
    <p:extLst>
      <p:ext uri="{BB962C8B-B14F-4D97-AF65-F5344CB8AC3E}">
        <p14:creationId xmlns:p14="http://schemas.microsoft.com/office/powerpoint/2010/main" val="3503179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8995" y="578219"/>
            <a:ext cx="5671001" cy="5671001"/>
          </a:xfrm>
          <a:prstGeom prst="rect">
            <a:avLst/>
          </a:prstGeom>
        </p:spPr>
      </p:pic>
    </p:spTree>
    <p:extLst>
      <p:ext uri="{BB962C8B-B14F-4D97-AF65-F5344CB8AC3E}">
        <p14:creationId xmlns:p14="http://schemas.microsoft.com/office/powerpoint/2010/main" val="3996540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Linux</a:t>
            </a:r>
            <a:endParaRPr lang="en-US" dirty="0"/>
          </a:p>
        </p:txBody>
      </p:sp>
      <p:sp>
        <p:nvSpPr>
          <p:cNvPr id="3" name="Content Placeholder 2"/>
          <p:cNvSpPr>
            <a:spLocks noGrp="1"/>
          </p:cNvSpPr>
          <p:nvPr>
            <p:ph idx="1"/>
          </p:nvPr>
        </p:nvSpPr>
        <p:spPr/>
        <p:txBody>
          <a:bodyPr/>
          <a:lstStyle/>
          <a:p>
            <a:r>
              <a:rPr lang="en-US" dirty="0"/>
              <a:t>Oracle Linux </a:t>
            </a:r>
            <a:r>
              <a:rPr lang="en-US" dirty="0" smtClean="0"/>
              <a:t>(formerly </a:t>
            </a:r>
            <a:r>
              <a:rPr lang="en-US" dirty="0"/>
              <a:t>known as Oracle Enterprise Linux or OEL) is a Linux distribution packaged and freely distributed by Oracle, available partially under the GNU General Public License since late 2006</a:t>
            </a:r>
            <a:r>
              <a:rPr lang="en-US" dirty="0" smtClean="0"/>
              <a:t>.</a:t>
            </a:r>
          </a:p>
          <a:p>
            <a:r>
              <a:rPr lang="en-US" dirty="0" smtClean="0"/>
              <a:t>It </a:t>
            </a:r>
            <a:r>
              <a:rPr lang="en-US" dirty="0"/>
              <a:t>is compiled from Red Hat Enterprise Linux (RHEL) source code, replacing Red Hat branding with Oracle's. It is also used by Oracle Cloud and Oracle Engineered Systems such as Oracle </a:t>
            </a:r>
            <a:r>
              <a:rPr lang="en-US" dirty="0" err="1"/>
              <a:t>Exadata</a:t>
            </a:r>
            <a:r>
              <a:rPr lang="en-US" dirty="0"/>
              <a:t> and others</a:t>
            </a:r>
            <a:r>
              <a:rPr lang="en-US" dirty="0" smtClean="0"/>
              <a:t>.</a:t>
            </a:r>
          </a:p>
          <a:p>
            <a:r>
              <a:rPr lang="en-US" dirty="0" smtClean="0"/>
              <a:t>Latest release Oracle Linux 8.2 on 6 May 2020 and support </a:t>
            </a:r>
            <a:r>
              <a:rPr lang="en-US" dirty="0" err="1" smtClean="0"/>
              <a:t>upto</a:t>
            </a:r>
            <a:r>
              <a:rPr lang="en-US" dirty="0" smtClean="0"/>
              <a:t> 6 May 2030.</a:t>
            </a:r>
            <a:endParaRPr lang="en-US" dirty="0"/>
          </a:p>
        </p:txBody>
      </p:sp>
    </p:spTree>
    <p:extLst>
      <p:ext uri="{BB962C8B-B14F-4D97-AF65-F5344CB8AC3E}">
        <p14:creationId xmlns:p14="http://schemas.microsoft.com/office/powerpoint/2010/main" val="3606168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306" y="966762"/>
            <a:ext cx="8239225" cy="4789049"/>
          </a:xfrm>
          <a:prstGeom prst="rect">
            <a:avLst/>
          </a:prstGeom>
        </p:spPr>
      </p:pic>
    </p:spTree>
    <p:extLst>
      <p:ext uri="{BB962C8B-B14F-4D97-AF65-F5344CB8AC3E}">
        <p14:creationId xmlns:p14="http://schemas.microsoft.com/office/powerpoint/2010/main" val="596032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Kali Linux</a:t>
            </a:r>
            <a:endParaRPr lang="en-US" dirty="0"/>
          </a:p>
        </p:txBody>
      </p:sp>
      <p:sp>
        <p:nvSpPr>
          <p:cNvPr id="3" name="Content Placeholder 2"/>
          <p:cNvSpPr>
            <a:spLocks noGrp="1"/>
          </p:cNvSpPr>
          <p:nvPr>
            <p:ph idx="1"/>
          </p:nvPr>
        </p:nvSpPr>
        <p:spPr/>
        <p:txBody>
          <a:bodyPr/>
          <a:lstStyle/>
          <a:p>
            <a:r>
              <a:rPr lang="en-US" dirty="0"/>
              <a:t>Kali Linux is a </a:t>
            </a:r>
            <a:r>
              <a:rPr lang="en-US" dirty="0" err="1"/>
              <a:t>Debian</a:t>
            </a:r>
            <a:r>
              <a:rPr lang="en-US" dirty="0"/>
              <a:t>-derived Linux distribution designed for digital forensics and penetration testing</a:t>
            </a:r>
            <a:r>
              <a:rPr lang="en-US" dirty="0" smtClean="0"/>
              <a:t>.</a:t>
            </a:r>
          </a:p>
          <a:p>
            <a:r>
              <a:rPr lang="en-US" dirty="0" smtClean="0"/>
              <a:t>It </a:t>
            </a:r>
            <a:r>
              <a:rPr lang="en-US" dirty="0"/>
              <a:t>is maintained and funded by Offensive </a:t>
            </a:r>
            <a:r>
              <a:rPr lang="en-US" dirty="0" smtClean="0"/>
              <a:t>Security.</a:t>
            </a:r>
          </a:p>
          <a:p>
            <a:r>
              <a:rPr lang="en-US" dirty="0"/>
              <a:t>Kali Linux has over 600[6] preinstalled penetration-testing </a:t>
            </a:r>
            <a:r>
              <a:rPr lang="en-US" dirty="0" smtClean="0"/>
              <a:t>programs.</a:t>
            </a:r>
          </a:p>
          <a:p>
            <a:r>
              <a:rPr lang="en-US" dirty="0" smtClean="0"/>
              <a:t>Latest release Kali Linux 2020.2 on 12 May 2020.</a:t>
            </a:r>
            <a:endParaRPr lang="en-US" dirty="0"/>
          </a:p>
        </p:txBody>
      </p:sp>
    </p:spTree>
    <p:extLst>
      <p:ext uri="{BB962C8B-B14F-4D97-AF65-F5344CB8AC3E}">
        <p14:creationId xmlns:p14="http://schemas.microsoft.com/office/powerpoint/2010/main" val="1471449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678" y="596515"/>
            <a:ext cx="10058400" cy="5188458"/>
          </a:xfrm>
          <a:prstGeom prst="rect">
            <a:avLst/>
          </a:prstGeom>
        </p:spPr>
      </p:pic>
    </p:spTree>
    <p:extLst>
      <p:ext uri="{BB962C8B-B14F-4D97-AF65-F5344CB8AC3E}">
        <p14:creationId xmlns:p14="http://schemas.microsoft.com/office/powerpoint/2010/main" val="1813726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normAutofit fontScale="92500" lnSpcReduction="10000"/>
          </a:bodyPr>
          <a:lstStyle/>
          <a:p>
            <a:r>
              <a:rPr lang="en-US" dirty="0"/>
              <a:t>MySQL </a:t>
            </a:r>
            <a:r>
              <a:rPr lang="en-US" dirty="0" smtClean="0"/>
              <a:t>is </a:t>
            </a:r>
            <a:r>
              <a:rPr lang="en-US" dirty="0"/>
              <a:t>an open-source relational database management system (RDBMS</a:t>
            </a:r>
            <a:r>
              <a:rPr lang="en-US" dirty="0" smtClean="0"/>
              <a:t>).</a:t>
            </a:r>
          </a:p>
          <a:p>
            <a:r>
              <a:rPr lang="en-US" dirty="0" smtClean="0"/>
              <a:t>Its </a:t>
            </a:r>
            <a:r>
              <a:rPr lang="en-US" dirty="0"/>
              <a:t>name is a combination of "My", the name of co-founder Michael </a:t>
            </a:r>
            <a:r>
              <a:rPr lang="en-US" dirty="0" err="1"/>
              <a:t>Widenius's</a:t>
            </a:r>
            <a:r>
              <a:rPr lang="en-US" dirty="0"/>
              <a:t> daughter,[7] and "SQL", the abbreviation for Structured Query Language</a:t>
            </a:r>
            <a:r>
              <a:rPr lang="en-US" dirty="0" smtClean="0"/>
              <a:t>.</a:t>
            </a:r>
          </a:p>
          <a:p>
            <a:r>
              <a:rPr lang="en-US" dirty="0"/>
              <a:t>MySQL is free and open-source software under the terms of the GNU General Public License, and is also available under a variety of proprietary licenses. </a:t>
            </a:r>
            <a:endParaRPr lang="en-US" dirty="0" smtClean="0"/>
          </a:p>
          <a:p>
            <a:r>
              <a:rPr lang="en-US" dirty="0" smtClean="0"/>
              <a:t>MySQL </a:t>
            </a:r>
            <a:r>
              <a:rPr lang="en-US" dirty="0"/>
              <a:t>was owned and sponsored by the Swedish company MySQL AB, which was bought by Sun Microsystems (now Oracle Corporation</a:t>
            </a:r>
            <a:r>
              <a:rPr lang="en-US" dirty="0" smtClean="0"/>
              <a:t>). </a:t>
            </a:r>
            <a:r>
              <a:rPr lang="en-US" dirty="0"/>
              <a:t>In 2010, when Oracle acquired Sun, </a:t>
            </a:r>
            <a:r>
              <a:rPr lang="en-US" dirty="0" err="1"/>
              <a:t>Widenius</a:t>
            </a:r>
            <a:r>
              <a:rPr lang="en-US" dirty="0"/>
              <a:t> forked the open-source MySQL project to create </a:t>
            </a:r>
            <a:r>
              <a:rPr lang="en-US" dirty="0" err="1"/>
              <a:t>MariaDB</a:t>
            </a:r>
            <a:r>
              <a:rPr lang="en-US" dirty="0" smtClean="0"/>
              <a:t>.</a:t>
            </a:r>
            <a:endParaRPr lang="en-US" dirty="0"/>
          </a:p>
        </p:txBody>
      </p:sp>
    </p:spTree>
    <p:extLst>
      <p:ext uri="{BB962C8B-B14F-4D97-AF65-F5344CB8AC3E}">
        <p14:creationId xmlns:p14="http://schemas.microsoft.com/office/powerpoint/2010/main" val="1932506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7172"/>
            <a:ext cx="10515600" cy="4879791"/>
          </a:xfrm>
        </p:spPr>
        <p:txBody>
          <a:bodyPr>
            <a:normAutofit fontScale="92500" lnSpcReduction="10000"/>
          </a:bodyPr>
          <a:lstStyle/>
          <a:p>
            <a:r>
              <a:rPr lang="en-US" b="1" dirty="0"/>
              <a:t>Platform:</a:t>
            </a:r>
            <a:r>
              <a:rPr lang="en-US" dirty="0"/>
              <a:t> Linux, Windows, and Mac.</a:t>
            </a:r>
            <a:br>
              <a:rPr lang="en-US" dirty="0"/>
            </a:br>
            <a:r>
              <a:rPr lang="en-US" dirty="0"/>
              <a:t/>
            </a:r>
            <a:br>
              <a:rPr lang="en-US" dirty="0"/>
            </a:br>
            <a:r>
              <a:rPr lang="en-US" b="1" dirty="0"/>
              <a:t>Languages:</a:t>
            </a:r>
            <a:r>
              <a:rPr lang="en-US" dirty="0"/>
              <a:t> C, Java, SQL, C++, Perl, Python, </a:t>
            </a:r>
            <a:r>
              <a:rPr lang="en-US" dirty="0" err="1"/>
              <a:t>Tcl</a:t>
            </a:r>
            <a:r>
              <a:rPr lang="en-US" dirty="0"/>
              <a:t>, and PHP.</a:t>
            </a:r>
            <a:br>
              <a:rPr lang="en-US" dirty="0"/>
            </a:br>
            <a:r>
              <a:rPr lang="en-US" dirty="0"/>
              <a:t/>
            </a:r>
            <a:br>
              <a:rPr lang="en-US" dirty="0"/>
            </a:br>
            <a:r>
              <a:rPr lang="en-US" b="1" dirty="0"/>
              <a:t>Cloud Version:</a:t>
            </a:r>
            <a:r>
              <a:rPr lang="en-US" dirty="0"/>
              <a:t> Yes</a:t>
            </a:r>
          </a:p>
          <a:p>
            <a:r>
              <a:rPr lang="en-US" b="1" dirty="0"/>
              <a:t>Features:</a:t>
            </a:r>
            <a:endParaRPr lang="en-US" dirty="0"/>
          </a:p>
          <a:p>
            <a:pPr lvl="1"/>
            <a:r>
              <a:rPr lang="en-US" dirty="0"/>
              <a:t>The tool provides Scalability and Flexibility</a:t>
            </a:r>
          </a:p>
          <a:p>
            <a:pPr lvl="1"/>
            <a:r>
              <a:rPr lang="en-US" dirty="0"/>
              <a:t>The tool has web and data warehouse strengths</a:t>
            </a:r>
          </a:p>
          <a:p>
            <a:pPr lvl="1"/>
            <a:r>
              <a:rPr lang="en-US" dirty="0"/>
              <a:t>It provides high Performance</a:t>
            </a:r>
          </a:p>
          <a:p>
            <a:pPr lvl="1"/>
            <a:r>
              <a:rPr lang="en-US" dirty="0"/>
              <a:t>It has Robust Transactional </a:t>
            </a:r>
            <a:r>
              <a:rPr lang="en-US" dirty="0" smtClean="0"/>
              <a:t>Support</a:t>
            </a:r>
          </a:p>
          <a:p>
            <a:r>
              <a:rPr lang="en-US" dirty="0" err="1" smtClean="0"/>
              <a:t>Mysql</a:t>
            </a:r>
            <a:r>
              <a:rPr lang="en-US" dirty="0" smtClean="0"/>
              <a:t> Community server 8.0.21 is the latest version.</a:t>
            </a:r>
          </a:p>
          <a:p>
            <a:r>
              <a:rPr lang="en-US" dirty="0"/>
              <a:t>Verdict: MySQL can be used for packaged software, and business-critical systems and high-volume websites.</a:t>
            </a:r>
          </a:p>
          <a:p>
            <a:endParaRPr lang="en-US" dirty="0"/>
          </a:p>
        </p:txBody>
      </p:sp>
    </p:spTree>
    <p:extLst>
      <p:ext uri="{BB962C8B-B14F-4D97-AF65-F5344CB8AC3E}">
        <p14:creationId xmlns:p14="http://schemas.microsoft.com/office/powerpoint/2010/main" val="625026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883" y="818148"/>
            <a:ext cx="9027826" cy="4906428"/>
          </a:xfrm>
        </p:spPr>
      </p:pic>
    </p:spTree>
    <p:extLst>
      <p:ext uri="{BB962C8B-B14F-4D97-AF65-F5344CB8AC3E}">
        <p14:creationId xmlns:p14="http://schemas.microsoft.com/office/powerpoint/2010/main" val="2263481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a:t>
            </a:r>
            <a:endParaRPr lang="en-US" dirty="0"/>
          </a:p>
        </p:txBody>
      </p:sp>
      <p:sp>
        <p:nvSpPr>
          <p:cNvPr id="3" name="Content Placeholder 2"/>
          <p:cNvSpPr>
            <a:spLocks noGrp="1"/>
          </p:cNvSpPr>
          <p:nvPr>
            <p:ph idx="1"/>
          </p:nvPr>
        </p:nvSpPr>
        <p:spPr>
          <a:xfrm>
            <a:off x="838200" y="1690688"/>
            <a:ext cx="10515600" cy="4837703"/>
          </a:xfrm>
        </p:spPr>
        <p:txBody>
          <a:bodyPr>
            <a:normAutofit fontScale="85000" lnSpcReduction="20000"/>
          </a:bodyPr>
          <a:lstStyle/>
          <a:p>
            <a:r>
              <a:rPr lang="en-US" dirty="0"/>
              <a:t>SQL Server is RDBMS developed by Microsoft. SQL Server supports ANSI SQL, which is the standard SQL (Structured Query Language) language. However, SQL Server comes with its implementation of the SQL language, T-SQL (Transact-SQL).</a:t>
            </a:r>
          </a:p>
          <a:p>
            <a:r>
              <a:rPr lang="en-US" b="1" dirty="0"/>
              <a:t>Platform:</a:t>
            </a:r>
            <a:r>
              <a:rPr lang="en-US" dirty="0"/>
              <a:t> </a:t>
            </a:r>
            <a:r>
              <a:rPr lang="en-US" dirty="0" err="1" smtClean="0"/>
              <a:t>MicroSoft</a:t>
            </a:r>
            <a:r>
              <a:rPr lang="en-US" dirty="0" smtClean="0"/>
              <a:t> Server, SQL server 2017 onwards it supports Docker </a:t>
            </a:r>
            <a:r>
              <a:rPr lang="en-US" dirty="0"/>
              <a:t>Engine, Ubuntu, SUSE Linux Enterprise Server, and Red Hat Enterprise Linux.</a:t>
            </a:r>
          </a:p>
          <a:p>
            <a:r>
              <a:rPr lang="en-US" b="1" dirty="0"/>
              <a:t>Languages:</a:t>
            </a:r>
            <a:r>
              <a:rPr lang="en-US" dirty="0"/>
              <a:t> C, C++, Java, and C#</a:t>
            </a:r>
          </a:p>
          <a:p>
            <a:r>
              <a:rPr lang="en-US" b="1" dirty="0"/>
              <a:t>Cloud Version:</a:t>
            </a:r>
            <a:r>
              <a:rPr lang="en-US" dirty="0"/>
              <a:t> Yes</a:t>
            </a:r>
          </a:p>
          <a:p>
            <a:r>
              <a:rPr lang="en-US" b="1" dirty="0"/>
              <a:t>Features:</a:t>
            </a:r>
            <a:endParaRPr lang="en-US" dirty="0"/>
          </a:p>
          <a:p>
            <a:pPr lvl="1"/>
            <a:r>
              <a:rPr lang="en-US" dirty="0"/>
              <a:t>It provides integration of structured and unstructured data with the power of SQL Server and Spark.</a:t>
            </a:r>
          </a:p>
          <a:p>
            <a:pPr lvl="1"/>
            <a:r>
              <a:rPr lang="en-US" dirty="0"/>
              <a:t>The tool offers scalability, performance, and availability for mission-critical, intelligent applications, data warehouses, and data lakes.</a:t>
            </a:r>
          </a:p>
          <a:p>
            <a:pPr lvl="1"/>
            <a:r>
              <a:rPr lang="en-US" dirty="0"/>
              <a:t>It offers advanced security features to protect your data.</a:t>
            </a:r>
          </a:p>
          <a:p>
            <a:pPr lvl="1"/>
            <a:r>
              <a:rPr lang="en-US" dirty="0"/>
              <a:t>Access to rich, interactive Power BI reports, to make a faster and better decision</a:t>
            </a:r>
            <a:r>
              <a:rPr lang="en-US" dirty="0" smtClean="0"/>
              <a:t>.</a:t>
            </a:r>
          </a:p>
          <a:p>
            <a:r>
              <a:rPr lang="en-US" dirty="0" smtClean="0"/>
              <a:t>SQL Server 2019 is the latest version.</a:t>
            </a:r>
            <a:endParaRPr lang="en-US" dirty="0"/>
          </a:p>
        </p:txBody>
      </p:sp>
    </p:spTree>
    <p:extLst>
      <p:ext uri="{BB962C8B-B14F-4D97-AF65-F5344CB8AC3E}">
        <p14:creationId xmlns:p14="http://schemas.microsoft.com/office/powerpoint/2010/main" val="1251852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6249" y="2319688"/>
            <a:ext cx="9144000" cy="2492943"/>
          </a:xfrm>
        </p:spPr>
        <p:txBody>
          <a:bodyPr>
            <a:normAutofit fontScale="90000"/>
          </a:bodyPr>
          <a:lstStyle/>
          <a:p>
            <a:r>
              <a:rPr lang="en-US" dirty="0" smtClean="0"/>
              <a:t>Why DBMS Knowledge is important?</a:t>
            </a:r>
            <a:br>
              <a:rPr lang="en-US" dirty="0" smtClean="0"/>
            </a:br>
            <a:r>
              <a:rPr lang="en-US" dirty="0" smtClean="0"/>
              <a:t>(Discussion)</a:t>
            </a:r>
            <a:endParaRPr lang="en-US" dirty="0"/>
          </a:p>
        </p:txBody>
      </p:sp>
    </p:spTree>
    <p:extLst>
      <p:ext uri="{BB962C8B-B14F-4D97-AF65-F5344CB8AC3E}">
        <p14:creationId xmlns:p14="http://schemas.microsoft.com/office/powerpoint/2010/main" val="457035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262" y="924025"/>
            <a:ext cx="8567354" cy="4656171"/>
          </a:xfrm>
        </p:spPr>
      </p:pic>
    </p:spTree>
    <p:extLst>
      <p:ext uri="{BB962C8B-B14F-4D97-AF65-F5344CB8AC3E}">
        <p14:creationId xmlns:p14="http://schemas.microsoft.com/office/powerpoint/2010/main" val="484276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Database</a:t>
            </a:r>
            <a:endParaRPr lang="en-US" dirty="0"/>
          </a:p>
        </p:txBody>
      </p:sp>
      <p:sp>
        <p:nvSpPr>
          <p:cNvPr id="3" name="Content Placeholder 2"/>
          <p:cNvSpPr>
            <a:spLocks noGrp="1"/>
          </p:cNvSpPr>
          <p:nvPr>
            <p:ph idx="1"/>
          </p:nvPr>
        </p:nvSpPr>
        <p:spPr>
          <a:xfrm>
            <a:off x="838200" y="1690688"/>
            <a:ext cx="10515600" cy="4805805"/>
          </a:xfrm>
        </p:spPr>
        <p:txBody>
          <a:bodyPr>
            <a:normAutofit fontScale="85000" lnSpcReduction="20000"/>
          </a:bodyPr>
          <a:lstStyle/>
          <a:p>
            <a:r>
              <a:rPr lang="en-US" dirty="0"/>
              <a:t>Oracle is self-repairing, self-securing, and self-driving designed to eliminate manual data management. It is an intelligent, secure, and highly available database in the cloud that helps you to grow your business.</a:t>
            </a:r>
          </a:p>
          <a:p>
            <a:r>
              <a:rPr lang="en-US" b="1" dirty="0"/>
              <a:t>Platform:</a:t>
            </a:r>
            <a:r>
              <a:rPr lang="en-US" dirty="0"/>
              <a:t> Windows and Linux</a:t>
            </a:r>
          </a:p>
          <a:p>
            <a:r>
              <a:rPr lang="en-US" b="1" dirty="0"/>
              <a:t>Languages:</a:t>
            </a:r>
            <a:r>
              <a:rPr lang="en-US" dirty="0"/>
              <a:t> C++, COBOL, C, Java, Visual Basic, and Pl/SQL.</a:t>
            </a:r>
          </a:p>
          <a:p>
            <a:r>
              <a:rPr lang="en-US" b="1" dirty="0"/>
              <a:t>Cloud Version: </a:t>
            </a:r>
            <a:r>
              <a:rPr lang="en-US" dirty="0"/>
              <a:t>Yes</a:t>
            </a:r>
          </a:p>
          <a:p>
            <a:r>
              <a:rPr lang="en-US" b="1" dirty="0"/>
              <a:t>Features:</a:t>
            </a:r>
            <a:endParaRPr lang="en-US" dirty="0"/>
          </a:p>
          <a:p>
            <a:pPr lvl="1"/>
            <a:r>
              <a:rPr lang="en-US" dirty="0"/>
              <a:t>Oracle Cloud is optimized for high-performance database workloads, streaming workloads, and </a:t>
            </a:r>
            <a:r>
              <a:rPr lang="en-US" dirty="0" err="1"/>
              <a:t>Hyperscale</a:t>
            </a:r>
            <a:r>
              <a:rPr lang="en-US" dirty="0"/>
              <a:t> big data.</a:t>
            </a:r>
          </a:p>
          <a:p>
            <a:pPr lvl="1"/>
            <a:r>
              <a:rPr lang="en-US" dirty="0"/>
              <a:t>You can easily migrate to the Cloud.</a:t>
            </a:r>
          </a:p>
          <a:p>
            <a:pPr lvl="1"/>
            <a:r>
              <a:rPr lang="en-US" dirty="0"/>
              <a:t>It provides the services based on how you like to operate, in order to run Oracle cloud in your data center</a:t>
            </a:r>
            <a:r>
              <a:rPr lang="en-US" dirty="0" smtClean="0"/>
              <a:t>.</a:t>
            </a:r>
          </a:p>
          <a:p>
            <a:r>
              <a:rPr lang="en-US" dirty="0" smtClean="0"/>
              <a:t>Latest version of Oracle is Oracle Database 19c (19.1.0 // 12.2.0.3)</a:t>
            </a:r>
            <a:endParaRPr lang="en-US" dirty="0"/>
          </a:p>
          <a:p>
            <a:r>
              <a:rPr lang="en-US" b="1" dirty="0"/>
              <a:t>Verdict:</a:t>
            </a:r>
            <a:r>
              <a:rPr lang="en-US" dirty="0"/>
              <a:t> Oracle database stores and retrieve information. Database server solves the problem related to information management.</a:t>
            </a:r>
          </a:p>
          <a:p>
            <a:endParaRPr lang="en-US" dirty="0"/>
          </a:p>
        </p:txBody>
      </p:sp>
    </p:spTree>
    <p:extLst>
      <p:ext uri="{BB962C8B-B14F-4D97-AF65-F5344CB8AC3E}">
        <p14:creationId xmlns:p14="http://schemas.microsoft.com/office/powerpoint/2010/main" val="2902261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542" y="2153903"/>
            <a:ext cx="10044328" cy="2504725"/>
          </a:xfrm>
          <a:prstGeom prst="rect">
            <a:avLst/>
          </a:prstGeom>
        </p:spPr>
      </p:pic>
    </p:spTree>
    <p:extLst>
      <p:ext uri="{BB962C8B-B14F-4D97-AF65-F5344CB8AC3E}">
        <p14:creationId xmlns:p14="http://schemas.microsoft.com/office/powerpoint/2010/main" val="2956047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MariaDB</a:t>
            </a:r>
            <a:endParaRPr lang="en-US" dirty="0"/>
          </a:p>
        </p:txBody>
      </p:sp>
      <p:sp>
        <p:nvSpPr>
          <p:cNvPr id="3" name="Content Placeholder 2"/>
          <p:cNvSpPr>
            <a:spLocks noGrp="1"/>
          </p:cNvSpPr>
          <p:nvPr>
            <p:ph idx="1"/>
          </p:nvPr>
        </p:nvSpPr>
        <p:spPr>
          <a:xfrm>
            <a:off x="838200" y="1825624"/>
            <a:ext cx="10515600" cy="4734663"/>
          </a:xfrm>
        </p:spPr>
        <p:txBody>
          <a:bodyPr>
            <a:normAutofit fontScale="77500" lnSpcReduction="20000"/>
          </a:bodyPr>
          <a:lstStyle/>
          <a:p>
            <a:r>
              <a:rPr lang="en-US" dirty="0" err="1"/>
              <a:t>MariaDB</a:t>
            </a:r>
            <a:r>
              <a:rPr lang="en-US" dirty="0"/>
              <a:t> is a fork of the MySQL database management system. It is created by its original developers. This DBMS tool provides data processing capabilities for both small and enterprise tasks.</a:t>
            </a:r>
          </a:p>
          <a:p>
            <a:r>
              <a:rPr lang="en-US" b="1" dirty="0"/>
              <a:t>Platform:</a:t>
            </a:r>
            <a:r>
              <a:rPr lang="en-US" dirty="0"/>
              <a:t> Windows, Linux, and Mac.</a:t>
            </a:r>
          </a:p>
          <a:p>
            <a:r>
              <a:rPr lang="en-US" b="1" dirty="0"/>
              <a:t>Languages:</a:t>
            </a:r>
            <a:r>
              <a:rPr lang="en-US" dirty="0"/>
              <a:t> C#, Java, C++, Python, etc.</a:t>
            </a:r>
          </a:p>
          <a:p>
            <a:r>
              <a:rPr lang="en-US" b="1" dirty="0"/>
              <a:t>Cloud Version:</a:t>
            </a:r>
            <a:r>
              <a:rPr lang="en-US" dirty="0"/>
              <a:t> Yes</a:t>
            </a:r>
          </a:p>
          <a:p>
            <a:r>
              <a:rPr lang="en-US" b="1" dirty="0"/>
              <a:t>Features:</a:t>
            </a:r>
            <a:endParaRPr lang="en-US" dirty="0"/>
          </a:p>
          <a:p>
            <a:r>
              <a:rPr lang="en-US" dirty="0"/>
              <a:t>It operates under GPL, BSD or LGPL licenses.</a:t>
            </a:r>
          </a:p>
          <a:p>
            <a:r>
              <a:rPr lang="en-US" dirty="0"/>
              <a:t>It comes with many storage engines, including the high-performance ones that can be integrated with other relational database management systems.</a:t>
            </a:r>
          </a:p>
          <a:p>
            <a:r>
              <a:rPr lang="en-US" dirty="0"/>
              <a:t>It provides the </a:t>
            </a:r>
            <a:r>
              <a:rPr lang="en-US" dirty="0" err="1"/>
              <a:t>Galera</a:t>
            </a:r>
            <a:r>
              <a:rPr lang="en-US" dirty="0"/>
              <a:t> cluster technology</a:t>
            </a:r>
            <a:r>
              <a:rPr lang="en-US" dirty="0" smtClean="0"/>
              <a:t>.</a:t>
            </a:r>
          </a:p>
          <a:p>
            <a:r>
              <a:rPr lang="en-US" dirty="0" err="1" smtClean="0"/>
              <a:t>MariaDB</a:t>
            </a:r>
            <a:r>
              <a:rPr lang="en-US" dirty="0" smtClean="0"/>
              <a:t> 10.5.5 is the latest stable version </a:t>
            </a:r>
            <a:endParaRPr lang="en-US" dirty="0"/>
          </a:p>
          <a:p>
            <a:r>
              <a:rPr lang="en-US" dirty="0" err="1"/>
              <a:t>MariaDB</a:t>
            </a:r>
            <a:r>
              <a:rPr lang="en-US" dirty="0"/>
              <a:t> can run on different operating systems, and it supports numerous programming languages</a:t>
            </a:r>
            <a:r>
              <a:rPr lang="en-US" dirty="0" smtClean="0"/>
              <a:t>.</a:t>
            </a:r>
            <a:endParaRPr lang="en-US" dirty="0"/>
          </a:p>
        </p:txBody>
      </p:sp>
    </p:spTree>
    <p:extLst>
      <p:ext uri="{BB962C8B-B14F-4D97-AF65-F5344CB8AC3E}">
        <p14:creationId xmlns:p14="http://schemas.microsoft.com/office/powerpoint/2010/main" val="41786839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696" y="594589"/>
            <a:ext cx="7819704" cy="5585502"/>
          </a:xfrm>
          <a:prstGeom prst="rect">
            <a:avLst/>
          </a:prstGeom>
        </p:spPr>
      </p:pic>
    </p:spTree>
    <p:extLst>
      <p:ext uri="{BB962C8B-B14F-4D97-AF65-F5344CB8AC3E}">
        <p14:creationId xmlns:p14="http://schemas.microsoft.com/office/powerpoint/2010/main" val="924760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PostgreSQL</a:t>
            </a:r>
            <a:endParaRPr lang="en-US" dirty="0"/>
          </a:p>
        </p:txBody>
      </p:sp>
      <p:sp>
        <p:nvSpPr>
          <p:cNvPr id="3" name="Content Placeholder 2"/>
          <p:cNvSpPr>
            <a:spLocks noGrp="1"/>
          </p:cNvSpPr>
          <p:nvPr>
            <p:ph idx="1"/>
          </p:nvPr>
        </p:nvSpPr>
        <p:spPr/>
        <p:txBody>
          <a:bodyPr>
            <a:normAutofit fontScale="92500" lnSpcReduction="20000"/>
          </a:bodyPr>
          <a:lstStyle/>
          <a:p>
            <a:r>
              <a:rPr lang="en-US" dirty="0"/>
              <a:t>PostgreSQL is an enterprise-class open source database management system. It supports both SQL for relational and JSON for non-relational queries. It is backed by an experienced community of developers who have made a tremendous contribution to make it highly reliable Database management software.</a:t>
            </a:r>
          </a:p>
          <a:p>
            <a:r>
              <a:rPr lang="en-US" b="1" dirty="0"/>
              <a:t>Platform:</a:t>
            </a:r>
            <a:r>
              <a:rPr lang="en-US" dirty="0"/>
              <a:t> Mac, Windows, and Linux.</a:t>
            </a:r>
          </a:p>
          <a:p>
            <a:r>
              <a:rPr lang="en-US" b="1" dirty="0"/>
              <a:t>Languages:</a:t>
            </a:r>
            <a:r>
              <a:rPr lang="en-US" dirty="0"/>
              <a:t> PL/</a:t>
            </a:r>
            <a:r>
              <a:rPr lang="en-US" dirty="0" err="1"/>
              <a:t>Tcl</a:t>
            </a:r>
            <a:r>
              <a:rPr lang="en-US" dirty="0"/>
              <a:t>, PL/</a:t>
            </a:r>
            <a:r>
              <a:rPr lang="en-US" dirty="0" err="1"/>
              <a:t>pgSQL</a:t>
            </a:r>
            <a:r>
              <a:rPr lang="en-US" dirty="0"/>
              <a:t>, PL/Python, and PL/Perl.</a:t>
            </a:r>
          </a:p>
          <a:p>
            <a:r>
              <a:rPr lang="en-US" b="1" dirty="0"/>
              <a:t>Cloud Version:</a:t>
            </a:r>
            <a:r>
              <a:rPr lang="en-US" dirty="0"/>
              <a:t> No.</a:t>
            </a:r>
          </a:p>
          <a:p>
            <a:r>
              <a:rPr lang="en-US" b="1" dirty="0"/>
              <a:t>Features:</a:t>
            </a:r>
            <a:endParaRPr lang="en-US" dirty="0"/>
          </a:p>
          <a:p>
            <a:pPr lvl="1"/>
            <a:r>
              <a:rPr lang="en-US" dirty="0"/>
              <a:t>Compatible with various platforms using all major languages and middleware</a:t>
            </a:r>
          </a:p>
          <a:p>
            <a:pPr lvl="1"/>
            <a:r>
              <a:rPr lang="en-US" dirty="0"/>
              <a:t>Standby server and high availability</a:t>
            </a:r>
          </a:p>
          <a:p>
            <a:pPr lvl="1"/>
            <a:r>
              <a:rPr lang="en-US" dirty="0"/>
              <a:t>The tool has mature server-side programming Functionality</a:t>
            </a:r>
          </a:p>
          <a:p>
            <a:pPr lvl="1"/>
            <a:r>
              <a:rPr lang="en-US" dirty="0"/>
              <a:t>Log-based and trigger-based replication SSL</a:t>
            </a:r>
            <a:r>
              <a:rPr lang="en-US" dirty="0" smtClean="0"/>
              <a:t>.</a:t>
            </a:r>
            <a:endParaRPr lang="en-US" dirty="0"/>
          </a:p>
        </p:txBody>
      </p:sp>
    </p:spTree>
    <p:extLst>
      <p:ext uri="{BB962C8B-B14F-4D97-AF65-F5344CB8AC3E}">
        <p14:creationId xmlns:p14="http://schemas.microsoft.com/office/powerpoint/2010/main" val="4000509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PostgreSQL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lvl="1"/>
            <a:r>
              <a:rPr lang="en-US" dirty="0"/>
              <a:t>It offers a most sophisticated locking mechanism.</a:t>
            </a:r>
          </a:p>
          <a:p>
            <a:pPr lvl="1"/>
            <a:r>
              <a:rPr lang="en-US" dirty="0"/>
              <a:t>Support for multi-version concurrency control</a:t>
            </a:r>
          </a:p>
          <a:p>
            <a:pPr lvl="1"/>
            <a:r>
              <a:rPr lang="en-US" dirty="0"/>
              <a:t>It provides support for client-server network architecture</a:t>
            </a:r>
          </a:p>
          <a:p>
            <a:pPr lvl="1"/>
            <a:r>
              <a:rPr lang="en-US" dirty="0"/>
              <a:t>The tool is Object-oriented and ANSI-SQL2008 compatible</a:t>
            </a:r>
          </a:p>
          <a:p>
            <a:pPr lvl="1"/>
            <a:r>
              <a:rPr lang="en-US" dirty="0"/>
              <a:t>PostgreSQL allows linking with other data stores like NoSQL, which act as a federated hub for polyglot databases.</a:t>
            </a:r>
          </a:p>
          <a:p>
            <a:r>
              <a:rPr lang="en-US" b="1" dirty="0"/>
              <a:t>Verdict:</a:t>
            </a:r>
            <a:r>
              <a:rPr lang="en-US" dirty="0"/>
              <a:t> PostgreSQL enables you to create custom data types and range of query methods. You can run a store procedure in different programming languages.</a:t>
            </a:r>
          </a:p>
          <a:p>
            <a:endParaRPr lang="en-US" dirty="0"/>
          </a:p>
        </p:txBody>
      </p:sp>
    </p:spTree>
    <p:extLst>
      <p:ext uri="{BB962C8B-B14F-4D97-AF65-F5344CB8AC3E}">
        <p14:creationId xmlns:p14="http://schemas.microsoft.com/office/powerpoint/2010/main" val="11010533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8135" y="1797275"/>
            <a:ext cx="10037539" cy="2726598"/>
          </a:xfrm>
          <a:prstGeom prst="rect">
            <a:avLst/>
          </a:prstGeom>
        </p:spPr>
      </p:pic>
    </p:spTree>
    <p:extLst>
      <p:ext uri="{BB962C8B-B14F-4D97-AF65-F5344CB8AC3E}">
        <p14:creationId xmlns:p14="http://schemas.microsoft.com/office/powerpoint/2010/main" val="4153449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a:t>
            </a:r>
            <a:endParaRPr lang="en-US" dirty="0"/>
          </a:p>
        </p:txBody>
      </p:sp>
      <p:sp>
        <p:nvSpPr>
          <p:cNvPr id="3" name="Content Placeholder 2"/>
          <p:cNvSpPr>
            <a:spLocks noGrp="1"/>
          </p:cNvSpPr>
          <p:nvPr>
            <p:ph idx="1"/>
          </p:nvPr>
        </p:nvSpPr>
        <p:spPr>
          <a:xfrm>
            <a:off x="838200" y="1573730"/>
            <a:ext cx="10515600" cy="4795171"/>
          </a:xfrm>
        </p:spPr>
        <p:txBody>
          <a:bodyPr>
            <a:normAutofit fontScale="85000" lnSpcReduction="20000"/>
          </a:bodyPr>
          <a:lstStyle/>
          <a:p>
            <a:r>
              <a:rPr lang="en-US" dirty="0"/>
              <a:t>MongoDB is a document-oriented NoSQL database used for high volume data storage. It is a database which came into light around the mid-2000s. It falls under the category of a NoSQL database.</a:t>
            </a:r>
          </a:p>
          <a:p>
            <a:r>
              <a:rPr lang="en-US" b="1" dirty="0"/>
              <a:t>Platform:</a:t>
            </a:r>
            <a:r>
              <a:rPr lang="en-US" dirty="0"/>
              <a:t> Cross-platform</a:t>
            </a:r>
          </a:p>
          <a:p>
            <a:r>
              <a:rPr lang="en-US" b="1" dirty="0"/>
              <a:t>Languages:</a:t>
            </a:r>
            <a:r>
              <a:rPr lang="en-US" dirty="0"/>
              <a:t> C#, C, Java, C++, Perl, Scala, Ruby, etc.</a:t>
            </a:r>
          </a:p>
          <a:p>
            <a:r>
              <a:rPr lang="en-US" b="1" dirty="0"/>
              <a:t>Cloud Version:</a:t>
            </a:r>
            <a:r>
              <a:rPr lang="en-US" dirty="0"/>
              <a:t> Yes</a:t>
            </a:r>
          </a:p>
          <a:p>
            <a:r>
              <a:rPr lang="en-US" b="1" dirty="0"/>
              <a:t>Features:</a:t>
            </a:r>
            <a:endParaRPr lang="en-US" dirty="0"/>
          </a:p>
          <a:p>
            <a:r>
              <a:rPr lang="en-US" dirty="0"/>
              <a:t>Fully Automated scale provision, and manage complex, highly available, multi-node clusters with easily with API calls.</a:t>
            </a:r>
          </a:p>
          <a:p>
            <a:r>
              <a:rPr lang="en-US" dirty="0"/>
              <a:t>This tool allows you to create globally distributed clusters.</a:t>
            </a:r>
          </a:p>
          <a:p>
            <a:r>
              <a:rPr lang="en-US" dirty="0"/>
              <a:t>Easy to restore data when needed.</a:t>
            </a:r>
          </a:p>
          <a:p>
            <a:r>
              <a:rPr lang="en-US" dirty="0"/>
              <a:t>It offers visualization, monitor, and alert on more than 80 metrics which track your cluster's health or integrate with third-party monitoring solutions</a:t>
            </a:r>
            <a:r>
              <a:rPr lang="en-US" dirty="0" smtClean="0"/>
              <a:t>.</a:t>
            </a:r>
            <a:endParaRPr lang="en-US" dirty="0"/>
          </a:p>
        </p:txBody>
      </p:sp>
    </p:spTree>
    <p:extLst>
      <p:ext uri="{BB962C8B-B14F-4D97-AF65-F5344CB8AC3E}">
        <p14:creationId xmlns:p14="http://schemas.microsoft.com/office/powerpoint/2010/main" val="368985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(Cont..)</a:t>
            </a:r>
            <a:endParaRPr lang="en-US" dirty="0"/>
          </a:p>
        </p:txBody>
      </p:sp>
      <p:sp>
        <p:nvSpPr>
          <p:cNvPr id="3" name="Content Placeholder 2"/>
          <p:cNvSpPr>
            <a:spLocks noGrp="1"/>
          </p:cNvSpPr>
          <p:nvPr>
            <p:ph idx="1"/>
          </p:nvPr>
        </p:nvSpPr>
        <p:spPr/>
        <p:txBody>
          <a:bodyPr>
            <a:normAutofit fontScale="92500"/>
          </a:bodyPr>
          <a:lstStyle/>
          <a:p>
            <a:pPr lvl="1"/>
            <a:r>
              <a:rPr lang="en-US" dirty="0"/>
              <a:t>The tool has a powerful query language</a:t>
            </a:r>
          </a:p>
          <a:p>
            <a:pPr lvl="1"/>
            <a:r>
              <a:rPr lang="en-US" dirty="0"/>
              <a:t>It uses rich JSON documents to store tables in a relational database.</a:t>
            </a:r>
          </a:p>
          <a:p>
            <a:pPr lvl="1"/>
            <a:r>
              <a:rPr lang="en-US" dirty="0" smtClean="0"/>
              <a:t>It </a:t>
            </a:r>
            <a:r>
              <a:rPr lang="en-US" dirty="0"/>
              <a:t>provides MongoDB Atlas, which is a global cloud database.</a:t>
            </a:r>
          </a:p>
          <a:p>
            <a:r>
              <a:rPr lang="en-US" b="1" dirty="0"/>
              <a:t>Verdict:</a:t>
            </a:r>
            <a:r>
              <a:rPr lang="en-US" dirty="0"/>
              <a:t> MongoDB allows you to validate the document. It is not suitable for those applications having complex transactions</a:t>
            </a:r>
            <a:r>
              <a:rPr lang="en-US" dirty="0" smtClean="0"/>
              <a:t>.</a:t>
            </a:r>
          </a:p>
          <a:p>
            <a:pPr marL="0" indent="0">
              <a:buNone/>
            </a:pPr>
            <a:r>
              <a:rPr lang="en-US" sz="2400" dirty="0" err="1"/>
              <a:t>db.inventory.insertMany</a:t>
            </a:r>
            <a:r>
              <a:rPr lang="en-US" sz="2400" dirty="0"/>
              <a:t>( [</a:t>
            </a:r>
          </a:p>
          <a:p>
            <a:pPr marL="0" indent="0">
              <a:buNone/>
            </a:pPr>
            <a:r>
              <a:rPr lang="en-US" sz="2400" dirty="0" smtClean="0"/>
              <a:t>{ </a:t>
            </a:r>
            <a:r>
              <a:rPr lang="en-US" sz="2400" dirty="0"/>
              <a:t>"item": "journal", "</a:t>
            </a:r>
            <a:r>
              <a:rPr lang="en-US" sz="2400" dirty="0" err="1"/>
              <a:t>qty</a:t>
            </a:r>
            <a:r>
              <a:rPr lang="en-US" sz="2400" dirty="0"/>
              <a:t>": 25, "size": { "h": 14, "w": 21, "</a:t>
            </a:r>
            <a:r>
              <a:rPr lang="en-US" sz="2400" dirty="0" err="1"/>
              <a:t>uom</a:t>
            </a:r>
            <a:r>
              <a:rPr lang="en-US" sz="2400" dirty="0"/>
              <a:t>": "cm" }, "status": "A" </a:t>
            </a:r>
            <a:r>
              <a:rPr lang="en-US" sz="2400" dirty="0" smtClean="0"/>
              <a:t>},</a:t>
            </a:r>
          </a:p>
          <a:p>
            <a:pPr marL="0" indent="0">
              <a:buNone/>
            </a:pPr>
            <a:r>
              <a:rPr lang="en-US" sz="2400" dirty="0" smtClean="0"/>
              <a:t>{ </a:t>
            </a:r>
            <a:r>
              <a:rPr lang="en-US" sz="2400" dirty="0"/>
              <a:t>"item": "notebook", "</a:t>
            </a:r>
            <a:r>
              <a:rPr lang="en-US" sz="2400" dirty="0" err="1"/>
              <a:t>qty</a:t>
            </a:r>
            <a:r>
              <a:rPr lang="en-US" sz="2400" dirty="0"/>
              <a:t>": 50, "size": { "h": 8.5, "w": 11, "</a:t>
            </a:r>
            <a:r>
              <a:rPr lang="en-US" sz="2400" dirty="0" err="1"/>
              <a:t>uom</a:t>
            </a:r>
            <a:r>
              <a:rPr lang="en-US" sz="2400" dirty="0"/>
              <a:t>": "in" }, "status": "A" },</a:t>
            </a:r>
          </a:p>
          <a:p>
            <a:pPr marL="0" indent="0">
              <a:buNone/>
            </a:pPr>
            <a:r>
              <a:rPr lang="en-US" sz="2400" dirty="0" smtClean="0"/>
              <a:t>{ </a:t>
            </a:r>
            <a:r>
              <a:rPr lang="en-US" sz="2400" dirty="0"/>
              <a:t>"item": "paper", "</a:t>
            </a:r>
            <a:r>
              <a:rPr lang="en-US" sz="2400" dirty="0" err="1"/>
              <a:t>qty</a:t>
            </a:r>
            <a:r>
              <a:rPr lang="en-US" sz="2400" dirty="0"/>
              <a:t>": 100, "size": { "h": 8.5, "w": 11, "</a:t>
            </a:r>
            <a:r>
              <a:rPr lang="en-US" sz="2400" dirty="0" err="1"/>
              <a:t>uom</a:t>
            </a:r>
            <a:r>
              <a:rPr lang="en-US" sz="2400" dirty="0"/>
              <a:t>": "in" }, "status": "D" },</a:t>
            </a:r>
          </a:p>
          <a:p>
            <a:pPr marL="0" indent="0">
              <a:buNone/>
            </a:pPr>
            <a:r>
              <a:rPr lang="en-US" sz="2400" dirty="0" smtClean="0"/>
              <a:t>]);</a:t>
            </a:r>
            <a:endParaRPr lang="en-US" sz="2400" dirty="0"/>
          </a:p>
          <a:p>
            <a:pPr marL="0" indent="0">
              <a:buNone/>
            </a:pPr>
            <a:endParaRPr lang="en-US" dirty="0"/>
          </a:p>
        </p:txBody>
      </p:sp>
    </p:spTree>
    <p:extLst>
      <p:ext uri="{BB962C8B-B14F-4D97-AF65-F5344CB8AC3E}">
        <p14:creationId xmlns:p14="http://schemas.microsoft.com/office/powerpoint/2010/main" val="37820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Job related to Database</a:t>
            </a:r>
            <a:endParaRPr lang="en-US" dirty="0"/>
          </a:p>
        </p:txBody>
      </p:sp>
      <p:sp>
        <p:nvSpPr>
          <p:cNvPr id="3" name="Content Placeholder 2"/>
          <p:cNvSpPr>
            <a:spLocks noGrp="1"/>
          </p:cNvSpPr>
          <p:nvPr>
            <p:ph idx="1"/>
          </p:nvPr>
        </p:nvSpPr>
        <p:spPr/>
        <p:txBody>
          <a:bodyPr/>
          <a:lstStyle/>
          <a:p>
            <a:r>
              <a:rPr lang="en-US" dirty="0" smtClean="0"/>
              <a:t>Data Analyst</a:t>
            </a:r>
          </a:p>
          <a:p>
            <a:r>
              <a:rPr lang="en-US" dirty="0" smtClean="0"/>
              <a:t>Data modeler</a:t>
            </a:r>
          </a:p>
          <a:p>
            <a:r>
              <a:rPr lang="en-US" dirty="0" smtClean="0"/>
              <a:t>Database Developer</a:t>
            </a:r>
          </a:p>
          <a:p>
            <a:r>
              <a:rPr lang="en-US" dirty="0" smtClean="0"/>
              <a:t>Database Administrator</a:t>
            </a:r>
          </a:p>
          <a:p>
            <a:r>
              <a:rPr lang="en-US" dirty="0" smtClean="0"/>
              <a:t>Data Scientist</a:t>
            </a:r>
            <a:endParaRPr lang="en-US" dirty="0"/>
          </a:p>
        </p:txBody>
      </p:sp>
    </p:spTree>
    <p:extLst>
      <p:ext uri="{BB962C8B-B14F-4D97-AF65-F5344CB8AC3E}">
        <p14:creationId xmlns:p14="http://schemas.microsoft.com/office/powerpoint/2010/main" val="648925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6682" y="1025450"/>
            <a:ext cx="9461634" cy="4482449"/>
          </a:xfrm>
        </p:spPr>
      </p:pic>
    </p:spTree>
    <p:extLst>
      <p:ext uri="{BB962C8B-B14F-4D97-AF65-F5344CB8AC3E}">
        <p14:creationId xmlns:p14="http://schemas.microsoft.com/office/powerpoint/2010/main" val="2313629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a:t>
            </a:r>
            <a:endParaRPr lang="en-US" dirty="0"/>
          </a:p>
        </p:txBody>
      </p:sp>
      <p:sp>
        <p:nvSpPr>
          <p:cNvPr id="3" name="Content Placeholder 2"/>
          <p:cNvSpPr>
            <a:spLocks noGrp="1"/>
          </p:cNvSpPr>
          <p:nvPr>
            <p:ph idx="1"/>
          </p:nvPr>
        </p:nvSpPr>
        <p:spPr/>
        <p:txBody>
          <a:bodyPr>
            <a:normAutofit fontScale="70000" lnSpcReduction="20000"/>
          </a:bodyPr>
          <a:lstStyle/>
          <a:p>
            <a:r>
              <a:rPr lang="en-US" dirty="0"/>
              <a:t>SQLite is an open-source, embedded, relational database management system, designed circa 2000. It is a database, with zero configuration, no requirements of a server or installation. Despite its simplicity, it is laden with popular features of database management systems.</a:t>
            </a:r>
          </a:p>
          <a:p>
            <a:r>
              <a:rPr lang="en-US" b="1" dirty="0"/>
              <a:t>Platform:</a:t>
            </a:r>
            <a:r>
              <a:rPr lang="en-US" dirty="0"/>
              <a:t> Blackberry, Symbian, </a:t>
            </a:r>
            <a:r>
              <a:rPr lang="en-US" dirty="0" err="1"/>
              <a:t>Maemo</a:t>
            </a:r>
            <a:r>
              <a:rPr lang="en-US" dirty="0"/>
              <a:t>, Android, </a:t>
            </a:r>
            <a:r>
              <a:rPr lang="en-US" dirty="0" err="1"/>
              <a:t>MeeGo</a:t>
            </a:r>
            <a:r>
              <a:rPr lang="en-US" dirty="0"/>
              <a:t>, </a:t>
            </a:r>
            <a:r>
              <a:rPr lang="en-US" dirty="0" err="1"/>
              <a:t>WebOS</a:t>
            </a:r>
            <a:r>
              <a:rPr lang="en-US" dirty="0"/>
              <a:t>, </a:t>
            </a:r>
            <a:r>
              <a:rPr lang="en-US" dirty="0" err="1"/>
              <a:t>NetBSD</a:t>
            </a:r>
            <a:r>
              <a:rPr lang="en-US" dirty="0"/>
              <a:t>, FreeBSD, </a:t>
            </a:r>
            <a:r>
              <a:rPr lang="en-US" dirty="0" err="1"/>
              <a:t>illumos</a:t>
            </a:r>
            <a:r>
              <a:rPr lang="en-US" dirty="0"/>
              <a:t>, Solaris 10, Windows, and </a:t>
            </a:r>
            <a:r>
              <a:rPr lang="en-US" dirty="0" err="1"/>
              <a:t>Tizen</a:t>
            </a:r>
            <a:r>
              <a:rPr lang="en-US" dirty="0"/>
              <a:t>.</a:t>
            </a:r>
          </a:p>
          <a:p>
            <a:r>
              <a:rPr lang="en-US" b="1" dirty="0"/>
              <a:t>Languages:</a:t>
            </a:r>
            <a:r>
              <a:rPr lang="en-US" dirty="0"/>
              <a:t> C, C#, C++, Java, PHP, Python, Ruby, etc.</a:t>
            </a:r>
          </a:p>
          <a:p>
            <a:r>
              <a:rPr lang="en-US" b="1" dirty="0"/>
              <a:t>Cloud Version:</a:t>
            </a:r>
            <a:r>
              <a:rPr lang="en-US" dirty="0"/>
              <a:t> Yes</a:t>
            </a:r>
          </a:p>
          <a:p>
            <a:r>
              <a:rPr lang="en-US" b="1" dirty="0"/>
              <a:t>Features:</a:t>
            </a:r>
            <a:endParaRPr lang="en-US" dirty="0"/>
          </a:p>
          <a:p>
            <a:pPr lvl="1"/>
            <a:r>
              <a:rPr lang="en-US" dirty="0"/>
              <a:t>SQLite is very lightweight compared to other database management systems like SQL Server, or Oracle.</a:t>
            </a:r>
          </a:p>
          <a:p>
            <a:pPr lvl="1"/>
            <a:r>
              <a:rPr lang="en-US" dirty="0"/>
              <a:t>It has an in-memory library that you can call and use directly without installation or configuration.</a:t>
            </a:r>
          </a:p>
          <a:p>
            <a:pPr lvl="1"/>
            <a:r>
              <a:rPr lang="en-US" dirty="0"/>
              <a:t>You do not require any dedicated server to store database. The database is stored in the hard disk of a computer.</a:t>
            </a:r>
          </a:p>
          <a:p>
            <a:r>
              <a:rPr lang="en-US" b="1" dirty="0"/>
              <a:t>Verdict: </a:t>
            </a:r>
            <a:r>
              <a:rPr lang="en-US" dirty="0"/>
              <a:t>SQLite is a C programming language library </a:t>
            </a:r>
            <a:r>
              <a:rPr lang="en-US" dirty="0" smtClean="0"/>
              <a:t>which offers </a:t>
            </a:r>
            <a:r>
              <a:rPr lang="en-US" dirty="0"/>
              <a:t>self-contained, reliable and full-featured SQL database engine.</a:t>
            </a:r>
          </a:p>
          <a:p>
            <a:endParaRPr lang="en-US" dirty="0"/>
          </a:p>
        </p:txBody>
      </p:sp>
    </p:spTree>
    <p:extLst>
      <p:ext uri="{BB962C8B-B14F-4D97-AF65-F5344CB8AC3E}">
        <p14:creationId xmlns:p14="http://schemas.microsoft.com/office/powerpoint/2010/main" val="16202624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624" y="943275"/>
            <a:ext cx="7620205" cy="4024756"/>
          </a:xfrm>
        </p:spPr>
      </p:pic>
    </p:spTree>
    <p:extLst>
      <p:ext uri="{BB962C8B-B14F-4D97-AF65-F5344CB8AC3E}">
        <p14:creationId xmlns:p14="http://schemas.microsoft.com/office/powerpoint/2010/main" val="1417990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DyanmoDB</a:t>
            </a:r>
            <a:endParaRPr lang="en-US" dirty="0"/>
          </a:p>
        </p:txBody>
      </p:sp>
      <p:sp>
        <p:nvSpPr>
          <p:cNvPr id="3" name="Content Placeholder 2"/>
          <p:cNvSpPr>
            <a:spLocks noGrp="1"/>
          </p:cNvSpPr>
          <p:nvPr>
            <p:ph idx="1"/>
          </p:nvPr>
        </p:nvSpPr>
        <p:spPr/>
        <p:txBody>
          <a:bodyPr>
            <a:normAutofit fontScale="85000" lnSpcReduction="20000"/>
          </a:bodyPr>
          <a:lstStyle/>
          <a:p>
            <a:r>
              <a:rPr lang="en-US" dirty="0"/>
              <a:t>Amazon </a:t>
            </a:r>
            <a:r>
              <a:rPr lang="en-US" dirty="0" err="1"/>
              <a:t>DynamoDB</a:t>
            </a:r>
            <a:r>
              <a:rPr lang="en-US" dirty="0"/>
              <a:t> is a </a:t>
            </a:r>
            <a:r>
              <a:rPr lang="en-US" dirty="0" smtClean="0"/>
              <a:t>non-relational </a:t>
            </a:r>
            <a:r>
              <a:rPr lang="en-US" dirty="0"/>
              <a:t>database. This database system provides consistent latency and offers built-in security and in-memory caching. </a:t>
            </a:r>
            <a:r>
              <a:rPr lang="en-US" dirty="0" err="1"/>
              <a:t>DynamoDB</a:t>
            </a:r>
            <a:r>
              <a:rPr lang="en-US" dirty="0"/>
              <a:t> is a </a:t>
            </a:r>
            <a:r>
              <a:rPr lang="en-US" dirty="0" err="1" smtClean="0"/>
              <a:t>serverless</a:t>
            </a:r>
            <a:r>
              <a:rPr lang="en-US" dirty="0" smtClean="0"/>
              <a:t> </a:t>
            </a:r>
            <a:r>
              <a:rPr lang="en-US" dirty="0"/>
              <a:t>database which scales automatically and backs up your data for protection.</a:t>
            </a:r>
          </a:p>
          <a:p>
            <a:r>
              <a:rPr lang="en-US" b="1" dirty="0"/>
              <a:t>Platform: </a:t>
            </a:r>
            <a:r>
              <a:rPr lang="en-US" dirty="0"/>
              <a:t>Cross-platform</a:t>
            </a:r>
          </a:p>
          <a:p>
            <a:r>
              <a:rPr lang="en-US" b="1" dirty="0"/>
              <a:t>Languages:</a:t>
            </a:r>
            <a:r>
              <a:rPr lang="en-US" dirty="0"/>
              <a:t> Go, Node.js, Java, .NET, C#, Ruby, Python, PHP, and Perl.</a:t>
            </a:r>
          </a:p>
          <a:p>
            <a:r>
              <a:rPr lang="en-US" b="1" dirty="0"/>
              <a:t>Cloud Version:</a:t>
            </a:r>
            <a:r>
              <a:rPr lang="en-US" dirty="0"/>
              <a:t> Yes</a:t>
            </a:r>
          </a:p>
          <a:p>
            <a:r>
              <a:rPr lang="en-US" b="1" dirty="0"/>
              <a:t>Features:</a:t>
            </a:r>
            <a:endParaRPr lang="en-US" dirty="0"/>
          </a:p>
          <a:p>
            <a:pPr lvl="1"/>
            <a:r>
              <a:rPr lang="en-US" dirty="0"/>
              <a:t>Key-value and document data model support.</a:t>
            </a:r>
          </a:p>
          <a:p>
            <a:pPr lvl="1"/>
            <a:r>
              <a:rPr lang="en-US" dirty="0" err="1"/>
              <a:t>DynamoDB</a:t>
            </a:r>
            <a:r>
              <a:rPr lang="en-US" dirty="0"/>
              <a:t> offers secondary indexes which provide the flexibility to query on any attribute.</a:t>
            </a:r>
          </a:p>
          <a:p>
            <a:pPr lvl="1"/>
            <a:r>
              <a:rPr lang="en-US" dirty="0"/>
              <a:t>Amazon </a:t>
            </a:r>
            <a:r>
              <a:rPr lang="en-US" dirty="0" err="1"/>
              <a:t>DynamoDB</a:t>
            </a:r>
            <a:r>
              <a:rPr lang="en-US" dirty="0"/>
              <a:t> Accelerator delivers fast read performance for your </a:t>
            </a:r>
            <a:r>
              <a:rPr lang="en-US" dirty="0" err="1"/>
              <a:t>DynamoDB</a:t>
            </a:r>
            <a:r>
              <a:rPr lang="en-US" dirty="0"/>
              <a:t>.</a:t>
            </a:r>
          </a:p>
          <a:p>
            <a:pPr lvl="1"/>
            <a:r>
              <a:rPr lang="en-US" dirty="0" err="1"/>
              <a:t>DynamoDB</a:t>
            </a:r>
            <a:r>
              <a:rPr lang="en-US" dirty="0"/>
              <a:t> integrates with AWS Lambda to provide triggers.</a:t>
            </a:r>
          </a:p>
          <a:p>
            <a:r>
              <a:rPr lang="en-US" b="1" dirty="0"/>
              <a:t>Verdict:</a:t>
            </a:r>
            <a:r>
              <a:rPr lang="en-US" dirty="0"/>
              <a:t> </a:t>
            </a:r>
            <a:r>
              <a:rPr lang="en-US" dirty="0" err="1"/>
              <a:t>DynamoDB</a:t>
            </a:r>
            <a:r>
              <a:rPr lang="en-US" dirty="0"/>
              <a:t> is a document database and can be used for various purpose.</a:t>
            </a:r>
          </a:p>
          <a:p>
            <a:endParaRPr lang="en-US" dirty="0"/>
          </a:p>
        </p:txBody>
      </p:sp>
    </p:spTree>
    <p:extLst>
      <p:ext uri="{BB962C8B-B14F-4D97-AF65-F5344CB8AC3E}">
        <p14:creationId xmlns:p14="http://schemas.microsoft.com/office/powerpoint/2010/main" val="28854979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492" y="1337913"/>
            <a:ext cx="8449168" cy="3675388"/>
          </a:xfrm>
        </p:spPr>
      </p:pic>
    </p:spTree>
    <p:extLst>
      <p:ext uri="{BB962C8B-B14F-4D97-AF65-F5344CB8AC3E}">
        <p14:creationId xmlns:p14="http://schemas.microsoft.com/office/powerpoint/2010/main" val="4728204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OrientDB</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OrientDB</a:t>
            </a:r>
            <a:r>
              <a:rPr lang="en-US" dirty="0"/>
              <a:t> is an open-source NoSQL multi-model database which helps organizations to unlock the power of graph databases without deploying multiple systems to handle other data types. This helps you to increase performance and security while supporting scalability.</a:t>
            </a:r>
          </a:p>
          <a:p>
            <a:r>
              <a:rPr lang="en-US" b="1" dirty="0"/>
              <a:t>Platform:</a:t>
            </a:r>
            <a:r>
              <a:rPr lang="en-US" dirty="0"/>
              <a:t> Linux, Mac OS X, Windows, Solaris, and HP-UX</a:t>
            </a:r>
          </a:p>
          <a:p>
            <a:r>
              <a:rPr lang="en-US" b="1" dirty="0"/>
              <a:t>Languages:</a:t>
            </a:r>
            <a:r>
              <a:rPr lang="en-US" dirty="0"/>
              <a:t> Java, PHP, </a:t>
            </a:r>
            <a:r>
              <a:rPr lang="en-US" dirty="0" err="1"/>
              <a:t>Nodejs</a:t>
            </a:r>
            <a:r>
              <a:rPr lang="en-US" dirty="0"/>
              <a:t>, .NET, Python, C, JavaScript, Ruby, Scala, Elixir, Android, Perl.</a:t>
            </a:r>
          </a:p>
          <a:p>
            <a:r>
              <a:rPr lang="en-US" b="1" dirty="0"/>
              <a:t>Cloud Version: </a:t>
            </a:r>
            <a:r>
              <a:rPr lang="en-US" dirty="0"/>
              <a:t>Yes</a:t>
            </a:r>
          </a:p>
          <a:p>
            <a:r>
              <a:rPr lang="en-US" b="1" dirty="0"/>
              <a:t>Features:</a:t>
            </a:r>
            <a:endParaRPr lang="en-US" dirty="0"/>
          </a:p>
          <a:p>
            <a:pPr lvl="1"/>
            <a:r>
              <a:rPr lang="en-US" dirty="0"/>
              <a:t>Unified Multi-Model API – for quicker deployment</a:t>
            </a:r>
          </a:p>
          <a:p>
            <a:pPr lvl="1"/>
            <a:r>
              <a:rPr lang="en-US" dirty="0" err="1"/>
              <a:t>TinkerPop</a:t>
            </a:r>
            <a:r>
              <a:rPr lang="en-US" dirty="0"/>
              <a:t> 3 for the state of fast and effective upgrades.</a:t>
            </a:r>
          </a:p>
          <a:p>
            <a:pPr lvl="1"/>
            <a:r>
              <a:rPr lang="en-US" dirty="0"/>
              <a:t>The tool focused on Scalability and performance.</a:t>
            </a:r>
          </a:p>
          <a:p>
            <a:pPr lvl="1"/>
            <a:r>
              <a:rPr lang="en-US" dirty="0"/>
              <a:t>Offers enhanced query planner.</a:t>
            </a:r>
          </a:p>
          <a:p>
            <a:r>
              <a:rPr lang="en-US" b="1" dirty="0"/>
              <a:t>Verdict:</a:t>
            </a:r>
            <a:r>
              <a:rPr lang="en-US" dirty="0"/>
              <a:t> </a:t>
            </a:r>
            <a:r>
              <a:rPr lang="en-US" dirty="0" err="1"/>
              <a:t>OrientDB</a:t>
            </a:r>
            <a:r>
              <a:rPr lang="en-US" dirty="0"/>
              <a:t> has the ability to do multi-master replication, shared data using clusters, and automate distributed queries and transactions.</a:t>
            </a:r>
          </a:p>
          <a:p>
            <a:endParaRPr lang="en-US" dirty="0"/>
          </a:p>
        </p:txBody>
      </p:sp>
    </p:spTree>
    <p:extLst>
      <p:ext uri="{BB962C8B-B14F-4D97-AF65-F5344CB8AC3E}">
        <p14:creationId xmlns:p14="http://schemas.microsoft.com/office/powerpoint/2010/main" val="368811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479" y="1084480"/>
            <a:ext cx="8345031" cy="4351338"/>
          </a:xfrm>
        </p:spPr>
      </p:pic>
    </p:spTree>
    <p:extLst>
      <p:ext uri="{BB962C8B-B14F-4D97-AF65-F5344CB8AC3E}">
        <p14:creationId xmlns:p14="http://schemas.microsoft.com/office/powerpoint/2010/main" val="42925666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a:t>
            </a:r>
            <a:endParaRPr lang="en-US" dirty="0"/>
          </a:p>
        </p:txBody>
      </p:sp>
      <p:sp>
        <p:nvSpPr>
          <p:cNvPr id="3" name="Content Placeholder 2"/>
          <p:cNvSpPr>
            <a:spLocks noGrp="1"/>
          </p:cNvSpPr>
          <p:nvPr>
            <p:ph idx="1"/>
          </p:nvPr>
        </p:nvSpPr>
        <p:spPr/>
        <p:txBody>
          <a:bodyPr>
            <a:normAutofit fontScale="85000" lnSpcReduction="20000"/>
          </a:bodyPr>
          <a:lstStyle/>
          <a:p>
            <a:r>
              <a:rPr lang="en-US" dirty="0"/>
              <a:t>Neo4j is an open-source NoSQL graph database, implemented in Java. It saves your data in graphs rather than in tables.</a:t>
            </a:r>
          </a:p>
          <a:p>
            <a:r>
              <a:rPr lang="en-US" b="1" dirty="0"/>
              <a:t>Platform:</a:t>
            </a:r>
            <a:r>
              <a:rPr lang="en-US" dirty="0"/>
              <a:t> Cross-Platform</a:t>
            </a:r>
          </a:p>
          <a:p>
            <a:r>
              <a:rPr lang="en-US" b="1" dirty="0"/>
              <a:t>Languages:</a:t>
            </a:r>
            <a:r>
              <a:rPr lang="en-US" dirty="0"/>
              <a:t> Java, Cypher Query Language, JavaScript, Java, etc.</a:t>
            </a:r>
          </a:p>
          <a:p>
            <a:r>
              <a:rPr lang="en-US" b="1" dirty="0"/>
              <a:t>Cloud Version: </a:t>
            </a:r>
            <a:r>
              <a:rPr lang="en-US" dirty="0"/>
              <a:t>Yes</a:t>
            </a:r>
          </a:p>
          <a:p>
            <a:r>
              <a:rPr lang="en-US" b="1" dirty="0"/>
              <a:t>Features:</a:t>
            </a:r>
            <a:endParaRPr lang="en-US" dirty="0"/>
          </a:p>
          <a:p>
            <a:pPr lvl="1"/>
            <a:r>
              <a:rPr lang="en-US" dirty="0"/>
              <a:t>It supports graph analytics and transactional applications.</a:t>
            </a:r>
          </a:p>
          <a:p>
            <a:pPr lvl="1"/>
            <a:r>
              <a:rPr lang="en-US" dirty="0"/>
              <a:t>Continuous-time traversals for a relationship in the graph both in breadth and depth because of double linking on the storage level between node and relationship.</a:t>
            </a:r>
          </a:p>
          <a:p>
            <a:pPr lvl="1"/>
            <a:r>
              <a:rPr lang="en-US" dirty="0"/>
              <a:t>Relationship in Neo4j is fast and allows you to materialize and use new relationships later to "shortcut" and speed up the domain data when the new requirement arises</a:t>
            </a:r>
          </a:p>
          <a:p>
            <a:pPr lvl="1"/>
            <a:r>
              <a:rPr lang="en-US" dirty="0"/>
              <a:t>Memory caching for graphs that provide compact storage, resulting in efficient scale-up.</a:t>
            </a:r>
          </a:p>
          <a:p>
            <a:r>
              <a:rPr lang="en-US" b="1" dirty="0"/>
              <a:t>Verdict: </a:t>
            </a:r>
            <a:r>
              <a:rPr lang="en-US" dirty="0"/>
              <a:t>Neo4j allows any organization to unlock its business value of connections, relationships in data, and influences through a new application.</a:t>
            </a:r>
          </a:p>
          <a:p>
            <a:endParaRPr lang="en-US" dirty="0"/>
          </a:p>
        </p:txBody>
      </p:sp>
    </p:spTree>
    <p:extLst>
      <p:ext uri="{BB962C8B-B14F-4D97-AF65-F5344CB8AC3E}">
        <p14:creationId xmlns:p14="http://schemas.microsoft.com/office/powerpoint/2010/main" val="11606793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01465" y="886303"/>
            <a:ext cx="5324047" cy="5377288"/>
          </a:xfrm>
        </p:spPr>
      </p:pic>
      <p:pic>
        <p:nvPicPr>
          <p:cNvPr id="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8993" y="519764"/>
            <a:ext cx="2258263" cy="1932222"/>
          </a:xfrm>
          <a:prstGeom prst="rect">
            <a:avLst/>
          </a:prstGeom>
        </p:spPr>
      </p:pic>
    </p:spTree>
    <p:extLst>
      <p:ext uri="{BB962C8B-B14F-4D97-AF65-F5344CB8AC3E}">
        <p14:creationId xmlns:p14="http://schemas.microsoft.com/office/powerpoint/2010/main" val="12811668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CouchDB</a:t>
            </a:r>
            <a:r>
              <a:rPr lang="en-US" dirty="0"/>
              <a:t> is open-source software that is based on the common standards to access your important data. It stores data on your server or with a leading service provider of your choice.</a:t>
            </a:r>
          </a:p>
          <a:p>
            <a:r>
              <a:rPr lang="en-US" b="1" dirty="0"/>
              <a:t>Platform:</a:t>
            </a:r>
            <a:r>
              <a:rPr lang="en-US" dirty="0"/>
              <a:t> Cross-Platform</a:t>
            </a:r>
          </a:p>
          <a:p>
            <a:r>
              <a:rPr lang="en-US" b="1" dirty="0"/>
              <a:t>Languages:</a:t>
            </a:r>
            <a:r>
              <a:rPr lang="en-US" dirty="0"/>
              <a:t> Java, Python, C++, Perl, C, JavaScript, PHP, etc..</a:t>
            </a:r>
          </a:p>
          <a:p>
            <a:r>
              <a:rPr lang="en-US" b="1" dirty="0"/>
              <a:t>Cloud Version: </a:t>
            </a:r>
            <a:r>
              <a:rPr lang="en-US" dirty="0"/>
              <a:t>No</a:t>
            </a:r>
          </a:p>
          <a:p>
            <a:r>
              <a:rPr lang="en-US" b="1" dirty="0"/>
              <a:t>Features:</a:t>
            </a:r>
            <a:endParaRPr lang="en-US" dirty="0"/>
          </a:p>
          <a:p>
            <a:pPr lvl="1"/>
            <a:r>
              <a:rPr lang="en-US" dirty="0"/>
              <a:t>It enables you to run a logical database server on any virtual machines.</a:t>
            </a:r>
          </a:p>
          <a:p>
            <a:pPr lvl="1"/>
            <a:r>
              <a:rPr lang="en-US" dirty="0" err="1"/>
              <a:t>CouchDB</a:t>
            </a:r>
            <a:r>
              <a:rPr lang="en-US" dirty="0"/>
              <a:t> tool works with external tools like load balancers, HTTP, and proxy servers.</a:t>
            </a:r>
          </a:p>
          <a:p>
            <a:pPr lvl="1"/>
            <a:r>
              <a:rPr lang="en-US" dirty="0"/>
              <a:t>The </a:t>
            </a:r>
            <a:r>
              <a:rPr lang="en-US" dirty="0" smtClean="0"/>
              <a:t>tool </a:t>
            </a:r>
            <a:r>
              <a:rPr lang="en-US" dirty="0"/>
              <a:t>provides support of authentication and session.</a:t>
            </a:r>
          </a:p>
          <a:p>
            <a:pPr lvl="1"/>
            <a:r>
              <a:rPr lang="en-US" dirty="0" err="1"/>
              <a:t>CouchDB</a:t>
            </a:r>
            <a:r>
              <a:rPr lang="en-US" dirty="0"/>
              <a:t> cluster enables you to save data redundantly.</a:t>
            </a:r>
          </a:p>
          <a:p>
            <a:r>
              <a:rPr lang="en-US" b="1" dirty="0"/>
              <a:t>Verdict:</a:t>
            </a:r>
            <a:r>
              <a:rPr lang="en-US" dirty="0"/>
              <a:t> </a:t>
            </a:r>
            <a:r>
              <a:rPr lang="en-US" dirty="0" err="1"/>
              <a:t>CouchDB</a:t>
            </a:r>
            <a:r>
              <a:rPr lang="en-US" dirty="0"/>
              <a:t> offers a scalable solution. It also provides flexibility for storing data</a:t>
            </a:r>
            <a:r>
              <a:rPr lang="en-US" dirty="0" smtClean="0"/>
              <a:t>.</a:t>
            </a:r>
            <a:endParaRPr lang="en-US" dirty="0"/>
          </a:p>
        </p:txBody>
      </p:sp>
    </p:spTree>
    <p:extLst>
      <p:ext uri="{BB962C8B-B14F-4D97-AF65-F5344CB8AC3E}">
        <p14:creationId xmlns:p14="http://schemas.microsoft.com/office/powerpoint/2010/main" val="1017111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r>
              <a:rPr lang="en-US" dirty="0" smtClean="0"/>
              <a:t>The general objective of this subject are to provide the basic concept, theory and practices in design and implementation of DBMS.</a:t>
            </a:r>
          </a:p>
          <a:p>
            <a:r>
              <a:rPr lang="en-US" dirty="0" smtClean="0"/>
              <a:t>Students will also be good for handling different type of data transaction by using SQL commands.</a:t>
            </a:r>
            <a:endParaRPr lang="en-US" dirty="0"/>
          </a:p>
        </p:txBody>
      </p:sp>
    </p:spTree>
    <p:extLst>
      <p:ext uri="{BB962C8B-B14F-4D97-AF65-F5344CB8AC3E}">
        <p14:creationId xmlns:p14="http://schemas.microsoft.com/office/powerpoint/2010/main" val="41957616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0706" y="677976"/>
            <a:ext cx="7772835" cy="5210229"/>
          </a:xfrm>
        </p:spPr>
      </p:pic>
    </p:spTree>
    <p:extLst>
      <p:ext uri="{BB962C8B-B14F-4D97-AF65-F5344CB8AC3E}">
        <p14:creationId xmlns:p14="http://schemas.microsoft.com/office/powerpoint/2010/main" val="40215465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a:t>
            </a:r>
            <a:endParaRPr lang="en-US" dirty="0"/>
          </a:p>
        </p:txBody>
      </p:sp>
      <p:sp>
        <p:nvSpPr>
          <p:cNvPr id="3" name="Content Placeholder 2"/>
          <p:cNvSpPr>
            <a:spLocks noGrp="1"/>
          </p:cNvSpPr>
          <p:nvPr>
            <p:ph idx="1"/>
          </p:nvPr>
        </p:nvSpPr>
        <p:spPr/>
        <p:txBody>
          <a:bodyPr>
            <a:normAutofit fontScale="85000" lnSpcReduction="20000"/>
          </a:bodyPr>
          <a:lstStyle/>
          <a:p>
            <a:r>
              <a:rPr lang="en-US" dirty="0"/>
              <a:t>Cassandra is a free tool which is designed to manage a large amount of data across a wide range of servers. The tool offers support for replicating across multiple datacenters.</a:t>
            </a:r>
          </a:p>
          <a:p>
            <a:r>
              <a:rPr lang="en-US" b="1" dirty="0"/>
              <a:t>Platform:</a:t>
            </a:r>
            <a:r>
              <a:rPr lang="en-US" dirty="0"/>
              <a:t> Cross-platform</a:t>
            </a:r>
          </a:p>
          <a:p>
            <a:r>
              <a:rPr lang="en-US" b="1" dirty="0"/>
              <a:t>Languages:</a:t>
            </a:r>
            <a:r>
              <a:rPr lang="en-US" dirty="0"/>
              <a:t> SQL, Go, C++, Python, and Node JS</a:t>
            </a:r>
          </a:p>
          <a:p>
            <a:r>
              <a:rPr lang="en-US" b="1" dirty="0"/>
              <a:t>Cloud Version:</a:t>
            </a:r>
            <a:r>
              <a:rPr lang="en-US" dirty="0"/>
              <a:t> Yes</a:t>
            </a:r>
          </a:p>
          <a:p>
            <a:r>
              <a:rPr lang="en-US" b="1" dirty="0"/>
              <a:t>Features:</a:t>
            </a:r>
            <a:endParaRPr lang="en-US" dirty="0"/>
          </a:p>
          <a:p>
            <a:pPr lvl="1"/>
            <a:r>
              <a:rPr lang="en-US" dirty="0"/>
              <a:t>Data is copied to numerous nodes to provide a fault-tolerance system.</a:t>
            </a:r>
          </a:p>
          <a:p>
            <a:pPr lvl="1"/>
            <a:r>
              <a:rPr lang="en-US" dirty="0"/>
              <a:t>There are no network bottlenecks as every node in the cluster is </a:t>
            </a:r>
            <a:r>
              <a:rPr lang="en-US" dirty="0" err="1" smtClean="0"/>
              <a:t>seperate</a:t>
            </a:r>
            <a:r>
              <a:rPr lang="en-US" dirty="0"/>
              <a:t>.</a:t>
            </a:r>
          </a:p>
          <a:p>
            <a:pPr lvl="1"/>
            <a:r>
              <a:rPr lang="en-US" dirty="0"/>
              <a:t>The tool supports for contracts and services from third parties.</a:t>
            </a:r>
          </a:p>
          <a:p>
            <a:pPr lvl="1"/>
            <a:r>
              <a:rPr lang="en-US" dirty="0"/>
              <a:t>It allows you to choose between synchronous or asynchronous replication for the update.</a:t>
            </a:r>
          </a:p>
          <a:p>
            <a:r>
              <a:rPr lang="en-US" b="1" dirty="0"/>
              <a:t>Verdict</a:t>
            </a:r>
            <a:r>
              <a:rPr lang="en-US" dirty="0"/>
              <a:t>: Cassandra is for those people who want scalability and high availability without decreasing performance.</a:t>
            </a:r>
          </a:p>
          <a:p>
            <a:endParaRPr lang="en-US" dirty="0"/>
          </a:p>
        </p:txBody>
      </p:sp>
    </p:spTree>
    <p:extLst>
      <p:ext uri="{BB962C8B-B14F-4D97-AF65-F5344CB8AC3E}">
        <p14:creationId xmlns:p14="http://schemas.microsoft.com/office/powerpoint/2010/main" val="11336936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96387"/>
            <a:ext cx="10515600" cy="2725293"/>
          </a:xfrm>
        </p:spPr>
      </p:pic>
    </p:spTree>
    <p:extLst>
      <p:ext uri="{BB962C8B-B14F-4D97-AF65-F5344CB8AC3E}">
        <p14:creationId xmlns:p14="http://schemas.microsoft.com/office/powerpoint/2010/main" val="1685987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p:txBody>
          <a:bodyPr>
            <a:normAutofit/>
          </a:bodyPr>
          <a:lstStyle/>
          <a:p>
            <a:r>
              <a:rPr lang="en-US" dirty="0"/>
              <a:t>Apache Hadoop </a:t>
            </a:r>
            <a:r>
              <a:rPr lang="en-US" dirty="0" smtClean="0"/>
              <a:t>is </a:t>
            </a:r>
            <a:r>
              <a:rPr lang="en-US" dirty="0"/>
              <a:t>a collection of open-source software utilities that facilitate using a network of many computers to solve problems involving massive amounts of data and computation</a:t>
            </a:r>
            <a:r>
              <a:rPr lang="en-US" dirty="0" smtClean="0"/>
              <a:t>.</a:t>
            </a:r>
          </a:p>
          <a:p>
            <a:r>
              <a:rPr lang="en-US" dirty="0" smtClean="0"/>
              <a:t>It </a:t>
            </a:r>
            <a:r>
              <a:rPr lang="en-US" dirty="0"/>
              <a:t>provides a software framework for distributed storage and processing of big data using the </a:t>
            </a:r>
            <a:r>
              <a:rPr lang="en-US" dirty="0" err="1"/>
              <a:t>MapReduce</a:t>
            </a:r>
            <a:r>
              <a:rPr lang="en-US" dirty="0"/>
              <a:t> programming </a:t>
            </a:r>
            <a:r>
              <a:rPr lang="en-US" dirty="0" smtClean="0"/>
              <a:t>model.</a:t>
            </a:r>
          </a:p>
          <a:p>
            <a:r>
              <a:rPr lang="en-US" dirty="0" smtClean="0"/>
              <a:t>Originally </a:t>
            </a:r>
            <a:r>
              <a:rPr lang="en-US" dirty="0"/>
              <a:t>designed for computer clusters built from commodity </a:t>
            </a:r>
            <a:r>
              <a:rPr lang="en-US" dirty="0" smtClean="0"/>
              <a:t>hardware—still </a:t>
            </a:r>
            <a:r>
              <a:rPr lang="en-US" dirty="0"/>
              <a:t>the common use—it has also found use on clusters of higher-end </a:t>
            </a:r>
            <a:r>
              <a:rPr lang="en-US" dirty="0" smtClean="0"/>
              <a:t>hardware. All </a:t>
            </a:r>
            <a:r>
              <a:rPr lang="en-US" dirty="0"/>
              <a:t>the modules in Hadoop are designed with a fundamental assumption that hardware failures are common occurrences and should be automatically handled by the framework</a:t>
            </a:r>
          </a:p>
        </p:txBody>
      </p:sp>
    </p:spTree>
    <p:extLst>
      <p:ext uri="{BB962C8B-B14F-4D97-AF65-F5344CB8AC3E}">
        <p14:creationId xmlns:p14="http://schemas.microsoft.com/office/powerpoint/2010/main" val="17941896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(Cont..)</a:t>
            </a:r>
            <a:endParaRPr lang="en-US" dirty="0"/>
          </a:p>
        </p:txBody>
      </p:sp>
      <p:sp>
        <p:nvSpPr>
          <p:cNvPr id="3" name="Content Placeholder 2"/>
          <p:cNvSpPr>
            <a:spLocks noGrp="1"/>
          </p:cNvSpPr>
          <p:nvPr>
            <p:ph idx="1"/>
          </p:nvPr>
        </p:nvSpPr>
        <p:spPr/>
        <p:txBody>
          <a:bodyPr/>
          <a:lstStyle/>
          <a:p>
            <a:r>
              <a:rPr lang="en-US" dirty="0"/>
              <a:t>The core of Apache Hadoop consists of a storage part, known as Hadoop Distributed File System (HDFS), and a processing part which is a </a:t>
            </a:r>
            <a:r>
              <a:rPr lang="en-US" dirty="0" err="1"/>
              <a:t>MapReduce</a:t>
            </a:r>
            <a:r>
              <a:rPr lang="en-US" dirty="0"/>
              <a:t> programming model. Hadoop splits files into large blocks and distributes them across nodes in a cluster</a:t>
            </a:r>
            <a:r>
              <a:rPr lang="en-US" dirty="0" smtClean="0"/>
              <a:t>.</a:t>
            </a:r>
          </a:p>
          <a:p>
            <a:r>
              <a:rPr lang="en-US" dirty="0"/>
              <a:t>It then transfers packaged code into nodes to process the data in parallel. </a:t>
            </a:r>
            <a:endParaRPr lang="en-US" dirty="0" smtClean="0"/>
          </a:p>
          <a:p>
            <a:r>
              <a:rPr lang="en-US" dirty="0" smtClean="0"/>
              <a:t>Latest release 3.2.x , release on </a:t>
            </a:r>
            <a:r>
              <a:rPr lang="en-US" smtClean="0"/>
              <a:t>22 September 2019</a:t>
            </a:r>
            <a:endParaRPr lang="en-US" dirty="0"/>
          </a:p>
        </p:txBody>
      </p:sp>
    </p:spTree>
    <p:extLst>
      <p:ext uri="{BB962C8B-B14F-4D97-AF65-F5344CB8AC3E}">
        <p14:creationId xmlns:p14="http://schemas.microsoft.com/office/powerpoint/2010/main" val="13546586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60000"/>
              </a:lnSpc>
            </a:pPr>
            <a:r>
              <a:rPr lang="en-US" dirty="0" smtClean="0">
                <a:latin typeface="Times New Roman" panose="02020603050405020304" pitchFamily="18" charset="0"/>
                <a:cs typeface="Times New Roman" panose="02020603050405020304" pitchFamily="18" charset="0"/>
              </a:rPr>
              <a:t>In Simple words, Data can be facts related to any object inconsideration. </a:t>
            </a:r>
            <a:endParaRPr lang="en-US" dirty="0" smtClean="0">
              <a:latin typeface="Times New Roman" panose="02020603050405020304" pitchFamily="18" charset="0"/>
              <a:cs typeface="Times New Roman" panose="02020603050405020304" pitchFamily="18" charset="0"/>
            </a:endParaRPr>
          </a:p>
          <a:p>
            <a:pPr algn="just">
              <a:lnSpc>
                <a:spcPct val="160000"/>
              </a:lnSpc>
            </a:pPr>
            <a:r>
              <a:rPr lang="en-US" dirty="0" smtClean="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example your name, age, height, weight etc.</a:t>
            </a:r>
          </a:p>
          <a:p>
            <a:pPr algn="just">
              <a:lnSpc>
                <a:spcPct val="160000"/>
              </a:lnSpc>
            </a:pPr>
            <a:r>
              <a:rPr lang="en-US" dirty="0">
                <a:latin typeface="Times New Roman" panose="02020603050405020304" pitchFamily="18" charset="0"/>
                <a:cs typeface="Times New Roman" panose="02020603050405020304" pitchFamily="18" charset="0"/>
              </a:rPr>
              <a:t>Data is a collection of a distinct small unit of information. </a:t>
            </a:r>
            <a:endParaRPr lang="en-US" dirty="0" smtClean="0">
              <a:latin typeface="Times New Roman" panose="02020603050405020304" pitchFamily="18" charset="0"/>
              <a:cs typeface="Times New Roman" panose="02020603050405020304" pitchFamily="18" charset="0"/>
            </a:endParaRPr>
          </a:p>
          <a:p>
            <a:pPr algn="just">
              <a:lnSpc>
                <a:spcPct val="160000"/>
              </a:lnSpc>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be used in a variety of forms like text, numbers, media, bytes, etc. </a:t>
            </a:r>
            <a:endParaRPr lang="en-US" dirty="0" smtClean="0">
              <a:latin typeface="Times New Roman" panose="02020603050405020304" pitchFamily="18" charset="0"/>
              <a:cs typeface="Times New Roman" panose="02020603050405020304" pitchFamily="18" charset="0"/>
            </a:endParaRPr>
          </a:p>
          <a:p>
            <a:pPr algn="just">
              <a:lnSpc>
                <a:spcPct val="160000"/>
              </a:lnSpc>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be stored in pieces of paper or electronic memory, etc.</a:t>
            </a:r>
            <a:endParaRPr lang="en-US" dirty="0" smtClean="0">
              <a:latin typeface="Times New Roman" panose="02020603050405020304" pitchFamily="18" charset="0"/>
              <a:cs typeface="Times New Roman" panose="02020603050405020304" pitchFamily="18" charset="0"/>
            </a:endParaRPr>
          </a:p>
          <a:p>
            <a:pPr algn="just">
              <a:lnSpc>
                <a:spcPct val="160000"/>
              </a:lnSpc>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are a set of values of qualitative or quantitative variables about one or more persons or objects, while a datum (singular of data) is a single value of a single variable.</a:t>
            </a:r>
          </a:p>
        </p:txBody>
      </p:sp>
    </p:spTree>
    <p:extLst>
      <p:ext uri="{BB962C8B-B14F-4D97-AF65-F5344CB8AC3E}">
        <p14:creationId xmlns:p14="http://schemas.microsoft.com/office/powerpoint/2010/main" val="16562067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443"/>
          </a:xfrm>
        </p:spPr>
        <p:txBody>
          <a:bodyPr>
            <a:normAutofit fontScale="90000"/>
          </a:bodyPr>
          <a:lstStyle/>
          <a:p>
            <a:r>
              <a:rPr lang="en-US" dirty="0" smtClean="0"/>
              <a:t>What is Database?</a:t>
            </a:r>
            <a:endParaRPr lang="en-US" dirty="0"/>
          </a:p>
        </p:txBody>
      </p:sp>
      <p:sp>
        <p:nvSpPr>
          <p:cNvPr id="3" name="Content Placeholder 2"/>
          <p:cNvSpPr>
            <a:spLocks noGrp="1"/>
          </p:cNvSpPr>
          <p:nvPr>
            <p:ph idx="1"/>
          </p:nvPr>
        </p:nvSpPr>
        <p:spPr>
          <a:xfrm>
            <a:off x="838200" y="1106906"/>
            <a:ext cx="10515600" cy="5751094"/>
          </a:xfrm>
        </p:spPr>
        <p:txBody>
          <a:bodyPr>
            <a:normAutofit fontScale="775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A database is a collection of related data which represents some aspect of the real world. </a:t>
            </a:r>
            <a:endParaRPr lang="en-US" dirty="0" smtClean="0">
              <a:latin typeface="Times New Roman" panose="02020603050405020304" pitchFamily="18" charset="0"/>
              <a:cs typeface="Times New Roman" panose="02020603050405020304" pitchFamily="18" charset="0"/>
            </a:endParaRPr>
          </a:p>
          <a:p>
            <a:pPr algn="just">
              <a:lnSpc>
                <a:spcPct val="170000"/>
              </a:lnSpc>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database system is designed to be built and populated with data for a certain task</a:t>
            </a:r>
            <a:r>
              <a:rPr lang="en-US" dirty="0" smtClean="0">
                <a:latin typeface="Times New Roman" panose="02020603050405020304" pitchFamily="18" charset="0"/>
                <a:cs typeface="Times New Roman" panose="02020603050405020304" pitchFamily="18" charset="0"/>
              </a:rPr>
              <a:t>.</a:t>
            </a:r>
          </a:p>
          <a:p>
            <a:pPr algn="just">
              <a:lnSpc>
                <a:spcPct val="170000"/>
              </a:lnSpc>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is an organized collection of data, so that it can be easily accessed and managed</a:t>
            </a:r>
            <a:r>
              <a:rPr lang="en-US" dirty="0" smtClean="0">
                <a:latin typeface="Times New Roman" panose="02020603050405020304" pitchFamily="18" charset="0"/>
                <a:cs typeface="Times New Roman" panose="02020603050405020304" pitchFamily="18" charset="0"/>
              </a:rPr>
              <a:t>.</a:t>
            </a:r>
          </a:p>
          <a:p>
            <a:pPr algn="just">
              <a:lnSpc>
                <a:spcPct val="170000"/>
              </a:lnSpc>
            </a:pPr>
            <a:r>
              <a:rPr lang="en-US" dirty="0">
                <a:latin typeface="Times New Roman" panose="02020603050405020304" pitchFamily="18" charset="0"/>
                <a:cs typeface="Times New Roman" panose="02020603050405020304" pitchFamily="18" charset="0"/>
              </a:rPr>
              <a:t>A database is an organized collection of structured information, or data, typically stored electronically in a computer system. </a:t>
            </a:r>
            <a:endParaRPr lang="en-US" dirty="0" smtClean="0">
              <a:latin typeface="Times New Roman" panose="02020603050405020304" pitchFamily="18" charset="0"/>
              <a:cs typeface="Times New Roman" panose="02020603050405020304" pitchFamily="18" charset="0"/>
            </a:endParaRPr>
          </a:p>
          <a:p>
            <a:pPr algn="just">
              <a:lnSpc>
                <a:spcPct val="170000"/>
              </a:lnSpc>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database is usually controlled by a database management system (DBMS). </a:t>
            </a:r>
            <a:endParaRPr lang="en-US" dirty="0" smtClean="0">
              <a:latin typeface="Times New Roman" panose="02020603050405020304" pitchFamily="18" charset="0"/>
              <a:cs typeface="Times New Roman" panose="02020603050405020304" pitchFamily="18" charset="0"/>
            </a:endParaRPr>
          </a:p>
          <a:p>
            <a:pPr algn="just">
              <a:lnSpc>
                <a:spcPct val="170000"/>
              </a:lnSpc>
            </a:pPr>
            <a:r>
              <a:rPr lang="en-US" dirty="0" smtClean="0">
                <a:latin typeface="Times New Roman" panose="02020603050405020304" pitchFamily="18" charset="0"/>
                <a:cs typeface="Times New Roman" panose="02020603050405020304" pitchFamily="18" charset="0"/>
              </a:rPr>
              <a:t>Together</a:t>
            </a:r>
            <a:r>
              <a:rPr lang="en-US" dirty="0">
                <a:latin typeface="Times New Roman" panose="02020603050405020304" pitchFamily="18" charset="0"/>
                <a:cs typeface="Times New Roman" panose="02020603050405020304" pitchFamily="18" charset="0"/>
              </a:rPr>
              <a:t>, the data and the DBMS, along with the applications that are associated with them, are referred to as a database system, often shortened to just database.</a:t>
            </a:r>
          </a:p>
        </p:txBody>
      </p:sp>
    </p:spTree>
    <p:extLst>
      <p:ext uri="{BB962C8B-B14F-4D97-AF65-F5344CB8AC3E}">
        <p14:creationId xmlns:p14="http://schemas.microsoft.com/office/powerpoint/2010/main" val="2168098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DBMS?</a:t>
            </a:r>
            <a:endParaRPr lang="en-US" dirty="0"/>
          </a:p>
        </p:txBody>
      </p:sp>
      <p:sp>
        <p:nvSpPr>
          <p:cNvPr id="3" name="Content Placeholder 2"/>
          <p:cNvSpPr>
            <a:spLocks noGrp="1"/>
          </p:cNvSpPr>
          <p:nvPr>
            <p:ph idx="1"/>
          </p:nvPr>
        </p:nvSpPr>
        <p:spPr>
          <a:xfrm>
            <a:off x="838200" y="1427746"/>
            <a:ext cx="10515600" cy="5229727"/>
          </a:xfrm>
        </p:spPr>
        <p:txBody>
          <a:bodyPr>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Database Management System (DBMS) is a software for storing and retrieving users' data while considering appropriate security measures. It consists of a group of programs which manipulate the database. The DBMS accepts the request for data from an application and instructs the operating system to provide the specific data. In large systems, a DBMS helps users and other third-party software to store and retrieve data</a:t>
            </a:r>
            <a:r>
              <a:rPr lang="en-US" dirty="0" smtClean="0">
                <a:latin typeface="Times New Roman" panose="02020603050405020304" pitchFamily="18" charset="0"/>
                <a:cs typeface="Times New Roman" panose="02020603050405020304" pitchFamily="18" charset="0"/>
              </a:rPr>
              <a:t>.</a:t>
            </a:r>
          </a:p>
          <a:p>
            <a:pPr algn="just">
              <a:lnSpc>
                <a:spcPct val="160000"/>
              </a:lnSpc>
            </a:pPr>
            <a:r>
              <a:rPr lang="en-US" dirty="0">
                <a:latin typeface="Times New Roman" panose="02020603050405020304" pitchFamily="18" charset="0"/>
                <a:cs typeface="Times New Roman" panose="02020603050405020304" pitchFamily="18" charset="0"/>
              </a:rPr>
              <a:t>DBMS allows users to create their own databases as per their requirement. The term “DBMS” includes the user of the database and other application programs. It provides an interface between the data and the software application.</a:t>
            </a:r>
          </a:p>
        </p:txBody>
      </p:sp>
    </p:spTree>
    <p:extLst>
      <p:ext uri="{BB962C8B-B14F-4D97-AF65-F5344CB8AC3E}">
        <p14:creationId xmlns:p14="http://schemas.microsoft.com/office/powerpoint/2010/main" val="41638834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DBMS</a:t>
            </a:r>
            <a:endParaRPr lang="en-US" dirty="0"/>
          </a:p>
        </p:txBody>
      </p:sp>
      <p:sp>
        <p:nvSpPr>
          <p:cNvPr id="3" name="Content Placeholder 2"/>
          <p:cNvSpPr>
            <a:spLocks noGrp="1"/>
          </p:cNvSpPr>
          <p:nvPr>
            <p:ph idx="1"/>
          </p:nvPr>
        </p:nvSpPr>
        <p:spPr>
          <a:xfrm>
            <a:off x="838200" y="1459832"/>
            <a:ext cx="10515600" cy="5229725"/>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Let us see a simple example of a university database. This database is maintaining information concerning students, courses, and grades in a university environment. The database is organized as five files</a:t>
            </a:r>
            <a:r>
              <a:rPr lang="en-US" dirty="0" smtClean="0">
                <a:latin typeface="Times New Roman" panose="02020603050405020304" pitchFamily="18" charset="0"/>
                <a:cs typeface="Times New Roman" panose="02020603050405020304" pitchFamily="18" charset="0"/>
              </a:rPr>
              <a:t>:</a:t>
            </a:r>
          </a:p>
          <a:p>
            <a:pPr lvl="1" algn="just">
              <a:lnSpc>
                <a:spcPct val="150000"/>
              </a:lnSpc>
            </a:pPr>
            <a:r>
              <a:rPr lang="en-US" dirty="0">
                <a:latin typeface="Times New Roman" panose="02020603050405020304" pitchFamily="18" charset="0"/>
                <a:cs typeface="Times New Roman" panose="02020603050405020304" pitchFamily="18" charset="0"/>
              </a:rPr>
              <a:t>The STUDENT file stores data of each student</a:t>
            </a:r>
          </a:p>
          <a:p>
            <a:pPr lvl="1" algn="just">
              <a:lnSpc>
                <a:spcPct val="150000"/>
              </a:lnSpc>
            </a:pPr>
            <a:r>
              <a:rPr lang="en-US" dirty="0">
                <a:latin typeface="Times New Roman" panose="02020603050405020304" pitchFamily="18" charset="0"/>
                <a:cs typeface="Times New Roman" panose="02020603050405020304" pitchFamily="18" charset="0"/>
              </a:rPr>
              <a:t>The COURSE file stores contain data on each course.</a:t>
            </a:r>
          </a:p>
          <a:p>
            <a:pPr lvl="1" algn="just">
              <a:lnSpc>
                <a:spcPct val="150000"/>
              </a:lnSpc>
            </a:pPr>
            <a:r>
              <a:rPr lang="en-US" dirty="0">
                <a:latin typeface="Times New Roman" panose="02020603050405020304" pitchFamily="18" charset="0"/>
                <a:cs typeface="Times New Roman" panose="02020603050405020304" pitchFamily="18" charset="0"/>
              </a:rPr>
              <a:t>The SECTION stores the information about sections in a particular course.</a:t>
            </a:r>
          </a:p>
          <a:p>
            <a:pPr lvl="1" algn="just">
              <a:lnSpc>
                <a:spcPct val="150000"/>
              </a:lnSpc>
            </a:pPr>
            <a:r>
              <a:rPr lang="en-US" dirty="0">
                <a:latin typeface="Times New Roman" panose="02020603050405020304" pitchFamily="18" charset="0"/>
                <a:cs typeface="Times New Roman" panose="02020603050405020304" pitchFamily="18" charset="0"/>
              </a:rPr>
              <a:t>The GRADE file stores the grades which students receive in the various sections</a:t>
            </a:r>
          </a:p>
          <a:p>
            <a:pPr lvl="1" algn="just">
              <a:lnSpc>
                <a:spcPct val="150000"/>
              </a:lnSpc>
            </a:pPr>
            <a:r>
              <a:rPr lang="en-US" dirty="0">
                <a:latin typeface="Times New Roman" panose="02020603050405020304" pitchFamily="18" charset="0"/>
                <a:cs typeface="Times New Roman" panose="02020603050405020304" pitchFamily="18" charset="0"/>
              </a:rPr>
              <a:t>The TUTOR file contains information about each professor.</a:t>
            </a:r>
          </a:p>
          <a:p>
            <a:pPr lvl="1"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903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DBMS</a:t>
            </a:r>
          </a:p>
        </p:txBody>
      </p:sp>
      <p:sp>
        <p:nvSpPr>
          <p:cNvPr id="3" name="Content Placeholder 2"/>
          <p:cNvSpPr>
            <a:spLocks noGrp="1"/>
          </p:cNvSpPr>
          <p:nvPr>
            <p:ph idx="1"/>
          </p:nvPr>
        </p:nvSpPr>
        <p:spPr/>
        <p:txBody>
          <a:bodyPr>
            <a:normAutofit/>
          </a:bodyPr>
          <a:lstStyle/>
          <a:p>
            <a:r>
              <a:rPr lang="en-US" altLang="en-US" sz="1700" dirty="0"/>
              <a:t>1950s and early 1960s:</a:t>
            </a:r>
          </a:p>
          <a:p>
            <a:pPr lvl="1"/>
            <a:r>
              <a:rPr lang="en-US" altLang="en-US" sz="1700" dirty="0"/>
              <a:t>Data processing using magnetic tapes for storage</a:t>
            </a:r>
          </a:p>
          <a:p>
            <a:pPr lvl="2"/>
            <a:r>
              <a:rPr lang="en-US" altLang="en-US" sz="1700" dirty="0"/>
              <a:t>Tapes provided only sequential access</a:t>
            </a:r>
          </a:p>
          <a:p>
            <a:pPr lvl="1"/>
            <a:r>
              <a:rPr lang="en-US" altLang="en-US" sz="1700" dirty="0"/>
              <a:t>Punched cards for input</a:t>
            </a:r>
          </a:p>
          <a:p>
            <a:r>
              <a:rPr lang="en-US" altLang="en-US" sz="1700" dirty="0"/>
              <a:t>Late 1960s and 1970s:</a:t>
            </a:r>
          </a:p>
          <a:p>
            <a:pPr lvl="1"/>
            <a:r>
              <a:rPr lang="en-US" altLang="en-US" sz="1700" dirty="0"/>
              <a:t>Hard disks allowed direct access to data</a:t>
            </a:r>
          </a:p>
          <a:p>
            <a:pPr lvl="1"/>
            <a:r>
              <a:rPr lang="en-US" altLang="en-US" sz="1700" dirty="0"/>
              <a:t>Network and hierarchical data models in widespread use</a:t>
            </a:r>
          </a:p>
          <a:p>
            <a:pPr lvl="1"/>
            <a:r>
              <a:rPr lang="en-US" altLang="en-US" sz="1700" dirty="0"/>
              <a:t>Ted </a:t>
            </a:r>
            <a:r>
              <a:rPr lang="en-US" altLang="en-US" sz="1700" dirty="0" err="1"/>
              <a:t>Codd</a:t>
            </a:r>
            <a:r>
              <a:rPr lang="en-US" altLang="en-US" sz="1700" dirty="0"/>
              <a:t> defines the relational data model</a:t>
            </a:r>
          </a:p>
          <a:p>
            <a:pPr lvl="2"/>
            <a:r>
              <a:rPr lang="en-US" altLang="en-US" sz="1700" dirty="0"/>
              <a:t>Would win the ACM Turing Award for this work</a:t>
            </a:r>
          </a:p>
          <a:p>
            <a:pPr lvl="2"/>
            <a:r>
              <a:rPr lang="en-US" altLang="en-US" sz="1700" dirty="0"/>
              <a:t>IBM Research begins System R prototype</a:t>
            </a:r>
          </a:p>
          <a:p>
            <a:pPr lvl="2"/>
            <a:r>
              <a:rPr lang="en-US" altLang="en-US" sz="1700" dirty="0"/>
              <a:t>UC Berkeley (Michael </a:t>
            </a:r>
            <a:r>
              <a:rPr lang="en-US" altLang="en-US" sz="1700" dirty="0" err="1"/>
              <a:t>Stonebraker</a:t>
            </a:r>
            <a:r>
              <a:rPr lang="en-US" altLang="en-US" sz="1700" dirty="0"/>
              <a:t>) begins Ingres prototype</a:t>
            </a:r>
          </a:p>
          <a:p>
            <a:pPr lvl="2"/>
            <a:r>
              <a:rPr lang="en-US" altLang="en-US" sz="1700" dirty="0"/>
              <a:t>Oracle releases first commercial relational database</a:t>
            </a:r>
          </a:p>
          <a:p>
            <a:pPr lvl="1"/>
            <a:r>
              <a:rPr lang="en-US" altLang="en-US" sz="1700" dirty="0"/>
              <a:t>High-performance (for the era) transaction </a:t>
            </a:r>
            <a:r>
              <a:rPr lang="en-US" altLang="en-US" sz="1700" dirty="0" smtClean="0"/>
              <a:t>processing</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5735" y="2049093"/>
            <a:ext cx="2890794" cy="153281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439" y="4960720"/>
            <a:ext cx="3252651" cy="163445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461" y="348494"/>
            <a:ext cx="2034838" cy="1626229"/>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t="4923"/>
          <a:stretch/>
        </p:blipFill>
        <p:spPr>
          <a:xfrm>
            <a:off x="9727474" y="1991354"/>
            <a:ext cx="2447925" cy="1775006"/>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2093" y="3656275"/>
            <a:ext cx="3252652" cy="1447430"/>
          </a:xfrm>
          <a:prstGeom prst="rect">
            <a:avLst/>
          </a:prstGeom>
        </p:spPr>
      </p:pic>
    </p:spTree>
    <p:extLst>
      <p:ext uri="{BB962C8B-B14F-4D97-AF65-F5344CB8AC3E}">
        <p14:creationId xmlns:p14="http://schemas.microsoft.com/office/powerpoint/2010/main" val="2830707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086" y="2600325"/>
            <a:ext cx="10515600" cy="1325563"/>
          </a:xfrm>
        </p:spPr>
        <p:txBody>
          <a:bodyPr/>
          <a:lstStyle/>
          <a:p>
            <a:pPr algn="ctr"/>
            <a:r>
              <a:rPr lang="en-US" b="1" dirty="0" smtClean="0"/>
              <a:t>Syllabus</a:t>
            </a:r>
            <a:endParaRPr lang="en-US" b="1" dirty="0"/>
          </a:p>
        </p:txBody>
      </p:sp>
    </p:spTree>
    <p:extLst>
      <p:ext uri="{BB962C8B-B14F-4D97-AF65-F5344CB8AC3E}">
        <p14:creationId xmlns:p14="http://schemas.microsoft.com/office/powerpoint/2010/main" val="1244992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t>
            </a:r>
            <a:r>
              <a:rPr lang="en-US" dirty="0" smtClean="0"/>
              <a:t>DBMS (Cont..)</a:t>
            </a:r>
            <a:endParaRPr lang="en-US" dirty="0"/>
          </a:p>
        </p:txBody>
      </p:sp>
      <p:sp>
        <p:nvSpPr>
          <p:cNvPr id="3" name="Content Placeholder 2"/>
          <p:cNvSpPr>
            <a:spLocks noGrp="1"/>
          </p:cNvSpPr>
          <p:nvPr>
            <p:ph idx="1"/>
          </p:nvPr>
        </p:nvSpPr>
        <p:spPr/>
        <p:txBody>
          <a:bodyPr>
            <a:normAutofit/>
          </a:bodyPr>
          <a:lstStyle/>
          <a:p>
            <a:r>
              <a:rPr lang="en-US" dirty="0"/>
              <a:t>1980s:</a:t>
            </a:r>
          </a:p>
          <a:p>
            <a:pPr lvl="1"/>
            <a:r>
              <a:rPr lang="en-US" dirty="0"/>
              <a:t>Research relational prototypes evolve into commercial systems</a:t>
            </a:r>
          </a:p>
          <a:p>
            <a:pPr lvl="2"/>
            <a:r>
              <a:rPr lang="en-US" dirty="0"/>
              <a:t>SQL becomes industrial standard</a:t>
            </a:r>
          </a:p>
          <a:p>
            <a:pPr lvl="1"/>
            <a:r>
              <a:rPr lang="en-US" dirty="0"/>
              <a:t>Parallel and distributed database systems</a:t>
            </a:r>
          </a:p>
          <a:p>
            <a:pPr lvl="2"/>
            <a:r>
              <a:rPr lang="en-US" dirty="0"/>
              <a:t>Wisconsin, IBM, Teradata</a:t>
            </a:r>
          </a:p>
          <a:p>
            <a:pPr lvl="1"/>
            <a:r>
              <a:rPr lang="en-US" dirty="0"/>
              <a:t>Object-oriented database systems</a:t>
            </a:r>
          </a:p>
          <a:p>
            <a:r>
              <a:rPr lang="en-US" dirty="0"/>
              <a:t>1990s:</a:t>
            </a:r>
          </a:p>
          <a:p>
            <a:pPr lvl="1"/>
            <a:r>
              <a:rPr lang="en-US" dirty="0"/>
              <a:t>Large decision support and data-mining applications</a:t>
            </a:r>
          </a:p>
          <a:p>
            <a:pPr lvl="1"/>
            <a:r>
              <a:rPr lang="en-US" dirty="0"/>
              <a:t>Large multi-terabyte data warehouses</a:t>
            </a:r>
          </a:p>
          <a:p>
            <a:pPr lvl="1"/>
            <a:r>
              <a:rPr lang="en-US" dirty="0"/>
              <a:t>Emergence of Web commerce</a:t>
            </a:r>
          </a:p>
          <a:p>
            <a:endParaRPr lang="en-US" dirty="0"/>
          </a:p>
        </p:txBody>
      </p:sp>
    </p:spTree>
    <p:extLst>
      <p:ext uri="{BB962C8B-B14F-4D97-AF65-F5344CB8AC3E}">
        <p14:creationId xmlns:p14="http://schemas.microsoft.com/office/powerpoint/2010/main" val="31855252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t>
            </a:r>
            <a:r>
              <a:rPr lang="en-US" dirty="0" smtClean="0"/>
              <a:t>DBMS (Cont..)</a:t>
            </a:r>
            <a:endParaRPr lang="en-US" dirty="0"/>
          </a:p>
        </p:txBody>
      </p:sp>
      <p:sp>
        <p:nvSpPr>
          <p:cNvPr id="3" name="Content Placeholder 2"/>
          <p:cNvSpPr>
            <a:spLocks noGrp="1"/>
          </p:cNvSpPr>
          <p:nvPr>
            <p:ph idx="1"/>
          </p:nvPr>
        </p:nvSpPr>
        <p:spPr/>
        <p:txBody>
          <a:bodyPr>
            <a:noAutofit/>
          </a:bodyPr>
          <a:lstStyle/>
          <a:p>
            <a:r>
              <a:rPr lang="en-US" altLang="en-US" dirty="0"/>
              <a:t>2000s</a:t>
            </a:r>
          </a:p>
          <a:p>
            <a:pPr lvl="1"/>
            <a:r>
              <a:rPr lang="en-US" altLang="en-US" dirty="0"/>
              <a:t>Big data storage systems</a:t>
            </a:r>
          </a:p>
          <a:p>
            <a:pPr lvl="2"/>
            <a:r>
              <a:rPr lang="en-US" altLang="en-US" sz="2400" dirty="0"/>
              <a:t>Google </a:t>
            </a:r>
            <a:r>
              <a:rPr lang="en-US" altLang="en-US" sz="2400" dirty="0" err="1"/>
              <a:t>BigTable</a:t>
            </a:r>
            <a:r>
              <a:rPr lang="en-US" altLang="en-US" sz="2400" dirty="0"/>
              <a:t>, Yahoo </a:t>
            </a:r>
            <a:r>
              <a:rPr lang="en-US" altLang="en-US" sz="2400" dirty="0" err="1"/>
              <a:t>PNuts</a:t>
            </a:r>
            <a:r>
              <a:rPr lang="en-US" altLang="en-US" sz="2400" dirty="0"/>
              <a:t>, Amazon, </a:t>
            </a:r>
          </a:p>
          <a:p>
            <a:pPr lvl="2"/>
            <a:r>
              <a:rPr lang="en-US" altLang="en-US" sz="2400" dirty="0"/>
              <a:t>“</a:t>
            </a:r>
            <a:r>
              <a:rPr lang="en-US" altLang="ja-JP" sz="2400" dirty="0"/>
              <a:t>NoSQL</a:t>
            </a:r>
            <a:r>
              <a:rPr lang="en-US" altLang="en-US" sz="2400" dirty="0"/>
              <a:t>”</a:t>
            </a:r>
            <a:r>
              <a:rPr lang="en-US" altLang="ja-JP" sz="2400" dirty="0"/>
              <a:t> systems.</a:t>
            </a:r>
          </a:p>
          <a:p>
            <a:pPr lvl="1"/>
            <a:r>
              <a:rPr lang="en-US" altLang="en-US" dirty="0"/>
              <a:t>Big data analysis: beyond SQL</a:t>
            </a:r>
          </a:p>
          <a:p>
            <a:pPr lvl="2"/>
            <a:r>
              <a:rPr lang="en-US" altLang="en-US" sz="2400" dirty="0"/>
              <a:t>Map reduce and friends</a:t>
            </a:r>
          </a:p>
          <a:p>
            <a:r>
              <a:rPr lang="en-US" altLang="en-US" dirty="0"/>
              <a:t>2010s</a:t>
            </a:r>
          </a:p>
          <a:p>
            <a:pPr lvl="1"/>
            <a:r>
              <a:rPr lang="en-US" altLang="en-US" dirty="0"/>
              <a:t>SQL reloaded</a:t>
            </a:r>
          </a:p>
          <a:p>
            <a:pPr lvl="2"/>
            <a:r>
              <a:rPr lang="en-US" altLang="en-US" sz="2400" dirty="0"/>
              <a:t>SQL front end to Map Reduce systems</a:t>
            </a:r>
          </a:p>
          <a:p>
            <a:pPr lvl="2"/>
            <a:r>
              <a:rPr lang="en-US" altLang="en-US" sz="2400" dirty="0"/>
              <a:t>Massively parallel database systems</a:t>
            </a:r>
          </a:p>
          <a:p>
            <a:pPr lvl="2"/>
            <a:r>
              <a:rPr lang="en-US" altLang="en-US" sz="2400" dirty="0"/>
              <a:t>Multi-core main-memory databases</a:t>
            </a:r>
          </a:p>
        </p:txBody>
      </p:sp>
    </p:spTree>
    <p:extLst>
      <p:ext uri="{BB962C8B-B14F-4D97-AF65-F5344CB8AC3E}">
        <p14:creationId xmlns:p14="http://schemas.microsoft.com/office/powerpoint/2010/main" val="29228634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normAutofit/>
          </a:bodyPr>
          <a:lstStyle/>
          <a:p>
            <a:r>
              <a:rPr lang="en-US" sz="3200" b="1" dirty="0"/>
              <a:t>Characteristics of Database Management </a:t>
            </a:r>
            <a:r>
              <a:rPr lang="en-US" sz="3200" b="1" dirty="0" smtClean="0"/>
              <a:t>System</a:t>
            </a:r>
            <a:endParaRPr lang="en-US" sz="3200" b="1" dirty="0"/>
          </a:p>
        </p:txBody>
      </p:sp>
      <p:sp>
        <p:nvSpPr>
          <p:cNvPr id="3" name="Content Placeholder 2"/>
          <p:cNvSpPr>
            <a:spLocks noGrp="1"/>
          </p:cNvSpPr>
          <p:nvPr>
            <p:ph idx="1"/>
          </p:nvPr>
        </p:nvSpPr>
        <p:spPr>
          <a:xfrm>
            <a:off x="1491916" y="1074822"/>
            <a:ext cx="9861884" cy="5646819"/>
          </a:xfrm>
        </p:spPr>
        <p:txBody>
          <a:bodyPr>
            <a:normAutofit fontScale="77500" lnSpcReduction="20000"/>
          </a:bodyPr>
          <a:lstStyle/>
          <a:p>
            <a:pPr algn="just">
              <a:lnSpc>
                <a:spcPct val="160000"/>
              </a:lnSpc>
            </a:pPr>
            <a:r>
              <a:rPr lang="en-US" dirty="0">
                <a:latin typeface="Times New Roman" panose="02020603050405020304" pitchFamily="18" charset="0"/>
                <a:cs typeface="Times New Roman" panose="02020603050405020304" pitchFamily="18" charset="0"/>
              </a:rPr>
              <a:t>Provides security and removes redundancy</a:t>
            </a:r>
          </a:p>
          <a:p>
            <a:pPr algn="just">
              <a:lnSpc>
                <a:spcPct val="160000"/>
              </a:lnSpc>
            </a:pPr>
            <a:r>
              <a:rPr lang="en-US" dirty="0">
                <a:latin typeface="Times New Roman" panose="02020603050405020304" pitchFamily="18" charset="0"/>
                <a:cs typeface="Times New Roman" panose="02020603050405020304" pitchFamily="18" charset="0"/>
              </a:rPr>
              <a:t>Self-describing nature of a database system</a:t>
            </a:r>
          </a:p>
          <a:p>
            <a:pPr algn="just">
              <a:lnSpc>
                <a:spcPct val="160000"/>
              </a:lnSpc>
            </a:pPr>
            <a:r>
              <a:rPr lang="en-US" dirty="0">
                <a:latin typeface="Times New Roman" panose="02020603050405020304" pitchFamily="18" charset="0"/>
                <a:cs typeface="Times New Roman" panose="02020603050405020304" pitchFamily="18" charset="0"/>
              </a:rPr>
              <a:t>Insulation between programs and data abstraction</a:t>
            </a:r>
          </a:p>
          <a:p>
            <a:pPr algn="just">
              <a:lnSpc>
                <a:spcPct val="160000"/>
              </a:lnSpc>
            </a:pPr>
            <a:r>
              <a:rPr lang="en-US" dirty="0">
                <a:latin typeface="Times New Roman" panose="02020603050405020304" pitchFamily="18" charset="0"/>
                <a:cs typeface="Times New Roman" panose="02020603050405020304" pitchFamily="18" charset="0"/>
              </a:rPr>
              <a:t>Support of multiple views of the data</a:t>
            </a:r>
          </a:p>
          <a:p>
            <a:pPr algn="just">
              <a:lnSpc>
                <a:spcPct val="160000"/>
              </a:lnSpc>
            </a:pPr>
            <a:r>
              <a:rPr lang="en-US" dirty="0">
                <a:latin typeface="Times New Roman" panose="02020603050405020304" pitchFamily="18" charset="0"/>
                <a:cs typeface="Times New Roman" panose="02020603050405020304" pitchFamily="18" charset="0"/>
              </a:rPr>
              <a:t>Sharing of data and multiuser transaction processing</a:t>
            </a:r>
          </a:p>
          <a:p>
            <a:pPr algn="just">
              <a:lnSpc>
                <a:spcPct val="160000"/>
              </a:lnSpc>
            </a:pPr>
            <a:r>
              <a:rPr lang="en-US" dirty="0">
                <a:latin typeface="Times New Roman" panose="02020603050405020304" pitchFamily="18" charset="0"/>
                <a:cs typeface="Times New Roman" panose="02020603050405020304" pitchFamily="18" charset="0"/>
              </a:rPr>
              <a:t>DBMS allows entities and relations among them to form tables.</a:t>
            </a:r>
          </a:p>
          <a:p>
            <a:pPr algn="just">
              <a:lnSpc>
                <a:spcPct val="160000"/>
              </a:lnSpc>
            </a:pPr>
            <a:r>
              <a:rPr lang="en-US" dirty="0">
                <a:latin typeface="Times New Roman" panose="02020603050405020304" pitchFamily="18" charset="0"/>
                <a:cs typeface="Times New Roman" panose="02020603050405020304" pitchFamily="18" charset="0"/>
              </a:rPr>
              <a:t>It follows the ACID concept ( Atomicity, Consistency, Isolation, and Durability).</a:t>
            </a:r>
          </a:p>
          <a:p>
            <a:pPr algn="just">
              <a:lnSpc>
                <a:spcPct val="160000"/>
              </a:lnSpc>
            </a:pPr>
            <a:r>
              <a:rPr lang="en-US" dirty="0">
                <a:latin typeface="Times New Roman" panose="02020603050405020304" pitchFamily="18" charset="0"/>
                <a:cs typeface="Times New Roman" panose="02020603050405020304" pitchFamily="18" charset="0"/>
              </a:rPr>
              <a:t>DBMS supports multi-user environment that allows users to access and manipulate data in parallel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7148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vs. Flat </a:t>
            </a:r>
            <a:r>
              <a:rPr lang="en-US" dirty="0" smtClean="0"/>
              <a:t>File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8358615"/>
              </p:ext>
            </p:extLst>
          </p:nvPr>
        </p:nvGraphicFramePr>
        <p:xfrm>
          <a:off x="1222491" y="1796394"/>
          <a:ext cx="10026502" cy="4401880"/>
        </p:xfrm>
        <a:graphic>
          <a:graphicData uri="http://schemas.openxmlformats.org/drawingml/2006/table">
            <a:tbl>
              <a:tblPr>
                <a:tableStyleId>{8A107856-5554-42FB-B03E-39F5DBC370BA}</a:tableStyleId>
              </a:tblPr>
              <a:tblGrid>
                <a:gridCol w="5013251">
                  <a:extLst>
                    <a:ext uri="{9D8B030D-6E8A-4147-A177-3AD203B41FA5}">
                      <a16:colId xmlns:a16="http://schemas.microsoft.com/office/drawing/2014/main" val="2739564862"/>
                    </a:ext>
                  </a:extLst>
                </a:gridCol>
                <a:gridCol w="5013251">
                  <a:extLst>
                    <a:ext uri="{9D8B030D-6E8A-4147-A177-3AD203B41FA5}">
                      <a16:colId xmlns:a16="http://schemas.microsoft.com/office/drawing/2014/main" val="3180913711"/>
                    </a:ext>
                  </a:extLst>
                </a:gridCol>
              </a:tblGrid>
              <a:tr h="513552">
                <a:tc>
                  <a:txBody>
                    <a:bodyPr/>
                    <a:lstStyle/>
                    <a:p>
                      <a:pPr algn="ctr" fontAlgn="t"/>
                      <a:r>
                        <a:rPr lang="en-US" b="1" dirty="0">
                          <a:effectLst/>
                        </a:rPr>
                        <a:t>DBMS</a:t>
                      </a:r>
                    </a:p>
                  </a:txBody>
                  <a:tcPr marL="76200" marR="76200" marT="76200" marB="76200"/>
                </a:tc>
                <a:tc>
                  <a:txBody>
                    <a:bodyPr/>
                    <a:lstStyle/>
                    <a:p>
                      <a:pPr algn="ctr" fontAlgn="t"/>
                      <a:r>
                        <a:rPr lang="en-US" b="1" dirty="0">
                          <a:effectLst/>
                        </a:rPr>
                        <a:t>Flat File Management System</a:t>
                      </a:r>
                    </a:p>
                  </a:txBody>
                  <a:tcPr marL="76200" marR="76200" marT="76200" marB="76200"/>
                </a:tc>
                <a:extLst>
                  <a:ext uri="{0D108BD9-81ED-4DB2-BD59-A6C34878D82A}">
                    <a16:rowId xmlns:a16="http://schemas.microsoft.com/office/drawing/2014/main" val="3501380010"/>
                  </a:ext>
                </a:extLst>
              </a:tr>
              <a:tr h="843694">
                <a:tc>
                  <a:txBody>
                    <a:bodyPr/>
                    <a:lstStyle/>
                    <a:p>
                      <a:pPr algn="l" fontAlgn="t"/>
                      <a:r>
                        <a:rPr lang="en-US">
                          <a:effectLst/>
                        </a:rPr>
                        <a:t>Multi-user access</a:t>
                      </a:r>
                    </a:p>
                  </a:txBody>
                  <a:tcPr marL="76200" marR="76200" marT="76200" marB="76200"/>
                </a:tc>
                <a:tc>
                  <a:txBody>
                    <a:bodyPr/>
                    <a:lstStyle/>
                    <a:p>
                      <a:pPr algn="l" fontAlgn="t"/>
                      <a:r>
                        <a:rPr lang="en-US">
                          <a:effectLst/>
                        </a:rPr>
                        <a:t>It does not support multi-user access</a:t>
                      </a:r>
                    </a:p>
                  </a:txBody>
                  <a:tcPr marL="76200" marR="76200" marT="76200" marB="76200"/>
                </a:tc>
                <a:extLst>
                  <a:ext uri="{0D108BD9-81ED-4DB2-BD59-A6C34878D82A}">
                    <a16:rowId xmlns:a16="http://schemas.microsoft.com/office/drawing/2014/main" val="3131319423"/>
                  </a:ext>
                </a:extLst>
              </a:tr>
              <a:tr h="843694">
                <a:tc>
                  <a:txBody>
                    <a:bodyPr/>
                    <a:lstStyle/>
                    <a:p>
                      <a:pPr algn="l" fontAlgn="t"/>
                      <a:r>
                        <a:rPr lang="en-US">
                          <a:effectLst/>
                        </a:rPr>
                        <a:t>Design to fulfill the need for small and large businesses</a:t>
                      </a:r>
                    </a:p>
                  </a:txBody>
                  <a:tcPr marL="76200" marR="76200" marT="76200" marB="76200"/>
                </a:tc>
                <a:tc>
                  <a:txBody>
                    <a:bodyPr/>
                    <a:lstStyle/>
                    <a:p>
                      <a:pPr algn="l" fontAlgn="t"/>
                      <a:r>
                        <a:rPr lang="en-US" dirty="0">
                          <a:effectLst/>
                        </a:rPr>
                        <a:t>It is only limited to smaller DBMS system.</a:t>
                      </a:r>
                    </a:p>
                  </a:txBody>
                  <a:tcPr marL="76200" marR="76200" marT="76200" marB="76200"/>
                </a:tc>
                <a:extLst>
                  <a:ext uri="{0D108BD9-81ED-4DB2-BD59-A6C34878D82A}">
                    <a16:rowId xmlns:a16="http://schemas.microsoft.com/office/drawing/2014/main" val="4228781645"/>
                  </a:ext>
                </a:extLst>
              </a:tr>
              <a:tr h="513552">
                <a:tc>
                  <a:txBody>
                    <a:bodyPr/>
                    <a:lstStyle/>
                    <a:p>
                      <a:pPr algn="l" fontAlgn="t"/>
                      <a:r>
                        <a:rPr lang="en-US">
                          <a:effectLst/>
                        </a:rPr>
                        <a:t>Remove redundancy and Integrity</a:t>
                      </a:r>
                    </a:p>
                  </a:txBody>
                  <a:tcPr marL="76200" marR="76200" marT="76200" marB="76200"/>
                </a:tc>
                <a:tc>
                  <a:txBody>
                    <a:bodyPr/>
                    <a:lstStyle/>
                    <a:p>
                      <a:pPr algn="l" fontAlgn="t"/>
                      <a:r>
                        <a:rPr lang="en-US">
                          <a:effectLst/>
                        </a:rPr>
                        <a:t>Redundancy and Integrity issues</a:t>
                      </a:r>
                    </a:p>
                  </a:txBody>
                  <a:tcPr marL="76200" marR="76200" marT="76200" marB="76200"/>
                </a:tc>
                <a:extLst>
                  <a:ext uri="{0D108BD9-81ED-4DB2-BD59-A6C34878D82A}">
                    <a16:rowId xmlns:a16="http://schemas.microsoft.com/office/drawing/2014/main" val="1098439550"/>
                  </a:ext>
                </a:extLst>
              </a:tr>
              <a:tr h="843694">
                <a:tc>
                  <a:txBody>
                    <a:bodyPr/>
                    <a:lstStyle/>
                    <a:p>
                      <a:pPr algn="l" fontAlgn="t"/>
                      <a:r>
                        <a:rPr lang="en-US">
                          <a:effectLst/>
                        </a:rPr>
                        <a:t>Expensive. But in the long term Total Cost of Ownership is cheap</a:t>
                      </a:r>
                    </a:p>
                  </a:txBody>
                  <a:tcPr marL="76200" marR="76200" marT="76200" marB="76200"/>
                </a:tc>
                <a:tc>
                  <a:txBody>
                    <a:bodyPr/>
                    <a:lstStyle/>
                    <a:p>
                      <a:pPr algn="l" fontAlgn="t"/>
                      <a:r>
                        <a:rPr lang="en-US">
                          <a:effectLst/>
                        </a:rPr>
                        <a:t>It's cheaper</a:t>
                      </a:r>
                    </a:p>
                  </a:txBody>
                  <a:tcPr marL="76200" marR="76200" marT="76200" marB="76200"/>
                </a:tc>
                <a:extLst>
                  <a:ext uri="{0D108BD9-81ED-4DB2-BD59-A6C34878D82A}">
                    <a16:rowId xmlns:a16="http://schemas.microsoft.com/office/drawing/2014/main" val="974960561"/>
                  </a:ext>
                </a:extLst>
              </a:tr>
              <a:tr h="843694">
                <a:tc>
                  <a:txBody>
                    <a:bodyPr/>
                    <a:lstStyle/>
                    <a:p>
                      <a:pPr algn="l" fontAlgn="t"/>
                      <a:r>
                        <a:rPr lang="en-US">
                          <a:effectLst/>
                        </a:rPr>
                        <a:t>Easy to implement complicated transactions</a:t>
                      </a:r>
                    </a:p>
                  </a:txBody>
                  <a:tcPr marL="76200" marR="76200" marT="76200" marB="76200"/>
                </a:tc>
                <a:tc>
                  <a:txBody>
                    <a:bodyPr/>
                    <a:lstStyle/>
                    <a:p>
                      <a:pPr algn="l" fontAlgn="t"/>
                      <a:r>
                        <a:rPr lang="en-US" dirty="0">
                          <a:effectLst/>
                        </a:rPr>
                        <a:t>No support for complicated transactions</a:t>
                      </a:r>
                    </a:p>
                  </a:txBody>
                  <a:tcPr marL="76200" marR="76200" marT="76200" marB="76200"/>
                </a:tc>
                <a:extLst>
                  <a:ext uri="{0D108BD9-81ED-4DB2-BD59-A6C34878D82A}">
                    <a16:rowId xmlns:a16="http://schemas.microsoft.com/office/drawing/2014/main" val="3267632725"/>
                  </a:ext>
                </a:extLst>
              </a:tr>
            </a:tbl>
          </a:graphicData>
        </a:graphic>
      </p:graphicFrame>
      <p:sp>
        <p:nvSpPr>
          <p:cNvPr id="5" name="Rectangle 1"/>
          <p:cNvSpPr>
            <a:spLocks noChangeArrowheads="1"/>
          </p:cNvSpPr>
          <p:nvPr/>
        </p:nvSpPr>
        <p:spPr bwMode="auto">
          <a:xfrm flipV="1">
            <a:off x="-2303671" y="-268897"/>
            <a:ext cx="17319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5370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in a DBMS </a:t>
            </a:r>
            <a:r>
              <a:rPr lang="en-US" dirty="0" smtClean="0"/>
              <a:t>environment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339448"/>
              </p:ext>
            </p:extLst>
          </p:nvPr>
        </p:nvGraphicFramePr>
        <p:xfrm>
          <a:off x="1458685" y="1589315"/>
          <a:ext cx="9274630" cy="4706456"/>
        </p:xfrm>
        <a:graphic>
          <a:graphicData uri="http://schemas.openxmlformats.org/drawingml/2006/table">
            <a:tbl>
              <a:tblPr>
                <a:tableStyleId>{8A107856-5554-42FB-B03E-39F5DBC370BA}</a:tableStyleId>
              </a:tblPr>
              <a:tblGrid>
                <a:gridCol w="4637315">
                  <a:extLst>
                    <a:ext uri="{9D8B030D-6E8A-4147-A177-3AD203B41FA5}">
                      <a16:colId xmlns:a16="http://schemas.microsoft.com/office/drawing/2014/main" val="1119308819"/>
                    </a:ext>
                  </a:extLst>
                </a:gridCol>
                <a:gridCol w="4637315">
                  <a:extLst>
                    <a:ext uri="{9D8B030D-6E8A-4147-A177-3AD203B41FA5}">
                      <a16:colId xmlns:a16="http://schemas.microsoft.com/office/drawing/2014/main" val="2686360755"/>
                    </a:ext>
                  </a:extLst>
                </a:gridCol>
              </a:tblGrid>
              <a:tr h="449093">
                <a:tc>
                  <a:txBody>
                    <a:bodyPr/>
                    <a:lstStyle/>
                    <a:p>
                      <a:pPr algn="ctr" fontAlgn="t"/>
                      <a:r>
                        <a:rPr lang="en-US" sz="1800" b="1" dirty="0">
                          <a:effectLst/>
                        </a:rPr>
                        <a:t>Component Name</a:t>
                      </a:r>
                    </a:p>
                  </a:txBody>
                  <a:tcPr marL="74509" marR="74509" marT="74509" marB="74509"/>
                </a:tc>
                <a:tc>
                  <a:txBody>
                    <a:bodyPr/>
                    <a:lstStyle/>
                    <a:p>
                      <a:pPr algn="ctr" fontAlgn="t"/>
                      <a:r>
                        <a:rPr lang="en-US" sz="1800" b="1" dirty="0">
                          <a:effectLst/>
                        </a:rPr>
                        <a:t>Task</a:t>
                      </a:r>
                    </a:p>
                  </a:txBody>
                  <a:tcPr marL="74509" marR="74509" marT="74509" marB="74509"/>
                </a:tc>
                <a:extLst>
                  <a:ext uri="{0D108BD9-81ED-4DB2-BD59-A6C34878D82A}">
                    <a16:rowId xmlns:a16="http://schemas.microsoft.com/office/drawing/2014/main" val="1728483992"/>
                  </a:ext>
                </a:extLst>
              </a:tr>
              <a:tr h="1322118">
                <a:tc>
                  <a:txBody>
                    <a:bodyPr/>
                    <a:lstStyle/>
                    <a:p>
                      <a:pPr algn="l" fontAlgn="t"/>
                      <a:r>
                        <a:rPr lang="en-US" sz="1800" dirty="0">
                          <a:effectLst/>
                        </a:rPr>
                        <a:t>Application Programmers</a:t>
                      </a:r>
                    </a:p>
                  </a:txBody>
                  <a:tcPr marL="74509" marR="74509" marT="74509" marB="74509"/>
                </a:tc>
                <a:tc>
                  <a:txBody>
                    <a:bodyPr/>
                    <a:lstStyle/>
                    <a:p>
                      <a:pPr algn="l" fontAlgn="t"/>
                      <a:r>
                        <a:rPr lang="en-US" sz="1800">
                          <a:effectLst/>
                        </a:rPr>
                        <a:t>The Application programmers write programs in various programming languages to interact with databases.</a:t>
                      </a:r>
                    </a:p>
                  </a:txBody>
                  <a:tcPr marL="74509" marR="74509" marT="74509" marB="74509"/>
                </a:tc>
                <a:extLst>
                  <a:ext uri="{0D108BD9-81ED-4DB2-BD59-A6C34878D82A}">
                    <a16:rowId xmlns:a16="http://schemas.microsoft.com/office/drawing/2014/main" val="857137872"/>
                  </a:ext>
                </a:extLst>
              </a:tr>
              <a:tr h="1322118">
                <a:tc>
                  <a:txBody>
                    <a:bodyPr/>
                    <a:lstStyle/>
                    <a:p>
                      <a:pPr algn="l" fontAlgn="t"/>
                      <a:r>
                        <a:rPr lang="en-US" sz="1800">
                          <a:effectLst/>
                        </a:rPr>
                        <a:t>Database Administrators</a:t>
                      </a:r>
                    </a:p>
                  </a:txBody>
                  <a:tcPr marL="74509" marR="74509" marT="74509" marB="74509"/>
                </a:tc>
                <a:tc>
                  <a:txBody>
                    <a:bodyPr/>
                    <a:lstStyle/>
                    <a:p>
                      <a:pPr algn="l" fontAlgn="t"/>
                      <a:r>
                        <a:rPr lang="en-US" sz="1800">
                          <a:effectLst/>
                        </a:rPr>
                        <a:t>Database Admin is responsible for managing the entire DBMS system. He/She is called Database admin or DBA.</a:t>
                      </a:r>
                    </a:p>
                  </a:txBody>
                  <a:tcPr marL="74509" marR="74509" marT="74509" marB="74509"/>
                </a:tc>
                <a:extLst>
                  <a:ext uri="{0D108BD9-81ED-4DB2-BD59-A6C34878D82A}">
                    <a16:rowId xmlns:a16="http://schemas.microsoft.com/office/drawing/2014/main" val="1364733849"/>
                  </a:ext>
                </a:extLst>
              </a:tr>
              <a:tr h="1613127">
                <a:tc>
                  <a:txBody>
                    <a:bodyPr/>
                    <a:lstStyle/>
                    <a:p>
                      <a:pPr algn="l" fontAlgn="t"/>
                      <a:r>
                        <a:rPr lang="en-US" sz="1800">
                          <a:effectLst/>
                        </a:rPr>
                        <a:t>End-Users</a:t>
                      </a:r>
                    </a:p>
                  </a:txBody>
                  <a:tcPr marL="74509" marR="74509" marT="74509" marB="74509"/>
                </a:tc>
                <a:tc>
                  <a:txBody>
                    <a:bodyPr/>
                    <a:lstStyle/>
                    <a:p>
                      <a:pPr algn="l" fontAlgn="t"/>
                      <a:r>
                        <a:rPr lang="en-US" sz="1800" dirty="0">
                          <a:effectLst/>
                        </a:rPr>
                        <a:t>The end users are the people who interact with the database management system. They conduct various operations on database like retrieving, updating, deleting, etc.</a:t>
                      </a:r>
                    </a:p>
                  </a:txBody>
                  <a:tcPr marL="74509" marR="74509" marT="74509" marB="74509"/>
                </a:tc>
                <a:extLst>
                  <a:ext uri="{0D108BD9-81ED-4DB2-BD59-A6C34878D82A}">
                    <a16:rowId xmlns:a16="http://schemas.microsoft.com/office/drawing/2014/main" val="788735666"/>
                  </a:ext>
                </a:extLst>
              </a:tr>
            </a:tbl>
          </a:graphicData>
        </a:graphic>
      </p:graphicFrame>
    </p:spTree>
    <p:extLst>
      <p:ext uri="{BB962C8B-B14F-4D97-AF65-F5344CB8AC3E}">
        <p14:creationId xmlns:p14="http://schemas.microsoft.com/office/powerpoint/2010/main" val="33027190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DBMS </a:t>
            </a:r>
            <a:r>
              <a:rPr lang="en-US" dirty="0" smtClean="0"/>
              <a:t>Software</a:t>
            </a:r>
            <a:endParaRPr lang="en-US" dirty="0"/>
          </a:p>
        </p:txBody>
      </p:sp>
      <p:sp>
        <p:nvSpPr>
          <p:cNvPr id="3" name="Content Placeholder 2"/>
          <p:cNvSpPr>
            <a:spLocks noGrp="1"/>
          </p:cNvSpPr>
          <p:nvPr>
            <p:ph idx="1"/>
          </p:nvPr>
        </p:nvSpPr>
        <p:spPr/>
        <p:txBody>
          <a:bodyPr>
            <a:normAutofit fontScale="85000" lnSpcReduction="20000"/>
          </a:bodyPr>
          <a:lstStyle/>
          <a:p>
            <a:r>
              <a:rPr lang="en-US" dirty="0"/>
              <a:t>MySQL</a:t>
            </a:r>
          </a:p>
          <a:p>
            <a:r>
              <a:rPr lang="en-US" dirty="0"/>
              <a:t>Microsoft Access</a:t>
            </a:r>
          </a:p>
          <a:p>
            <a:r>
              <a:rPr lang="en-US" dirty="0"/>
              <a:t>Oracle</a:t>
            </a:r>
          </a:p>
          <a:p>
            <a:r>
              <a:rPr lang="en-US" dirty="0"/>
              <a:t>PostgreSQL</a:t>
            </a:r>
          </a:p>
          <a:p>
            <a:r>
              <a:rPr lang="en-US" dirty="0" err="1"/>
              <a:t>dBASE</a:t>
            </a:r>
            <a:endParaRPr lang="en-US" dirty="0"/>
          </a:p>
          <a:p>
            <a:r>
              <a:rPr lang="en-US" dirty="0"/>
              <a:t>FoxPro</a:t>
            </a:r>
          </a:p>
          <a:p>
            <a:r>
              <a:rPr lang="en-US" dirty="0"/>
              <a:t>SQLite</a:t>
            </a:r>
          </a:p>
          <a:p>
            <a:r>
              <a:rPr lang="en-US" dirty="0"/>
              <a:t>IBM DB2</a:t>
            </a:r>
          </a:p>
          <a:p>
            <a:r>
              <a:rPr lang="en-US" dirty="0" err="1"/>
              <a:t>LibreOffice</a:t>
            </a:r>
            <a:r>
              <a:rPr lang="en-US" dirty="0"/>
              <a:t> Base</a:t>
            </a:r>
          </a:p>
          <a:p>
            <a:r>
              <a:rPr lang="en-US" dirty="0" err="1"/>
              <a:t>MariaDB</a:t>
            </a:r>
            <a:endParaRPr lang="en-US" dirty="0"/>
          </a:p>
          <a:p>
            <a:r>
              <a:rPr lang="en-US" dirty="0"/>
              <a:t>Microsoft SQL Server etc</a:t>
            </a:r>
            <a:r>
              <a:rPr lang="en-US" dirty="0" smtClean="0"/>
              <a:t>.</a:t>
            </a:r>
            <a:endParaRPr lang="en-US" dirty="0"/>
          </a:p>
        </p:txBody>
      </p:sp>
    </p:spTree>
    <p:extLst>
      <p:ext uri="{BB962C8B-B14F-4D97-AF65-F5344CB8AC3E}">
        <p14:creationId xmlns:p14="http://schemas.microsoft.com/office/powerpoint/2010/main" val="8661440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a:t>
            </a:r>
            <a:r>
              <a:rPr lang="en-US" dirty="0" smtClean="0"/>
              <a:t>DBMS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5725389"/>
              </p:ext>
            </p:extLst>
          </p:nvPr>
        </p:nvGraphicFramePr>
        <p:xfrm>
          <a:off x="1297170" y="1446028"/>
          <a:ext cx="10217890" cy="5041817"/>
        </p:xfrm>
        <a:graphic>
          <a:graphicData uri="http://schemas.openxmlformats.org/drawingml/2006/table">
            <a:tbl>
              <a:tblPr/>
              <a:tblGrid>
                <a:gridCol w="3593807">
                  <a:extLst>
                    <a:ext uri="{9D8B030D-6E8A-4147-A177-3AD203B41FA5}">
                      <a16:colId xmlns:a16="http://schemas.microsoft.com/office/drawing/2014/main" val="2123583296"/>
                    </a:ext>
                  </a:extLst>
                </a:gridCol>
                <a:gridCol w="6624083">
                  <a:extLst>
                    <a:ext uri="{9D8B030D-6E8A-4147-A177-3AD203B41FA5}">
                      <a16:colId xmlns:a16="http://schemas.microsoft.com/office/drawing/2014/main" val="2040296472"/>
                    </a:ext>
                  </a:extLst>
                </a:gridCol>
              </a:tblGrid>
              <a:tr h="447942">
                <a:tc>
                  <a:txBody>
                    <a:bodyPr/>
                    <a:lstStyle/>
                    <a:p>
                      <a:pPr algn="l" fontAlgn="t"/>
                      <a:r>
                        <a:rPr lang="en-US" sz="1800" b="1" dirty="0">
                          <a:effectLst/>
                        </a:rPr>
                        <a:t>Sector</a:t>
                      </a:r>
                      <a:endParaRPr lang="en-US" sz="1800" dirty="0">
                        <a:effectLst/>
                      </a:endParaRP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a:effectLst/>
                        </a:rPr>
                        <a:t>Use of DBMS</a:t>
                      </a:r>
                      <a:endParaRPr lang="en-US" sz="1800">
                        <a:effectLst/>
                      </a:endParaRP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9041809"/>
                  </a:ext>
                </a:extLst>
              </a:tr>
              <a:tr h="605961">
                <a:tc>
                  <a:txBody>
                    <a:bodyPr/>
                    <a:lstStyle/>
                    <a:p>
                      <a:pPr algn="l" fontAlgn="t"/>
                      <a:r>
                        <a:rPr lang="en-US" sz="1800">
                          <a:effectLst/>
                        </a:rPr>
                        <a:t>Banking</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For customer information, account activities, payments, deposits, loans, etc.</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57172812"/>
                  </a:ext>
                </a:extLst>
              </a:tr>
              <a:tr h="435533">
                <a:tc>
                  <a:txBody>
                    <a:bodyPr/>
                    <a:lstStyle/>
                    <a:p>
                      <a:pPr algn="l" fontAlgn="t"/>
                      <a:r>
                        <a:rPr lang="en-US" sz="1800">
                          <a:effectLst/>
                        </a:rPr>
                        <a:t>Airlines</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For reservations and schedule information.</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23142424"/>
                  </a:ext>
                </a:extLst>
              </a:tr>
              <a:tr h="435533">
                <a:tc>
                  <a:txBody>
                    <a:bodyPr/>
                    <a:lstStyle/>
                    <a:p>
                      <a:pPr algn="l" fontAlgn="t"/>
                      <a:r>
                        <a:rPr lang="en-US" sz="1800">
                          <a:effectLst/>
                        </a:rPr>
                        <a:t>Universities</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For student information, course registrations, colleges and grades.</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18324385"/>
                  </a:ext>
                </a:extLst>
              </a:tr>
              <a:tr h="605961">
                <a:tc>
                  <a:txBody>
                    <a:bodyPr/>
                    <a:lstStyle/>
                    <a:p>
                      <a:pPr algn="l" fontAlgn="t"/>
                      <a:r>
                        <a:rPr lang="en-US" sz="1800">
                          <a:effectLst/>
                        </a:rPr>
                        <a:t>Telecommunication</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It helps to keep call records, monthly bills, maintaining balances, etc.</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8442518"/>
                  </a:ext>
                </a:extLst>
              </a:tr>
              <a:tr h="605961">
                <a:tc>
                  <a:txBody>
                    <a:bodyPr/>
                    <a:lstStyle/>
                    <a:p>
                      <a:pPr algn="l" fontAlgn="t"/>
                      <a:r>
                        <a:rPr lang="en-US" sz="1800">
                          <a:effectLst/>
                        </a:rPr>
                        <a:t>Finance</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For storing information about stock, sales, and purchases of financial instruments like stocks and bonds.</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52865328"/>
                  </a:ext>
                </a:extLst>
              </a:tr>
              <a:tr h="435533">
                <a:tc>
                  <a:txBody>
                    <a:bodyPr/>
                    <a:lstStyle/>
                    <a:p>
                      <a:pPr algn="l" fontAlgn="t"/>
                      <a:r>
                        <a:rPr lang="en-US" sz="1800">
                          <a:effectLst/>
                        </a:rPr>
                        <a:t>Sales</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Use for storing customer, product &amp; sales information.</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18022427"/>
                  </a:ext>
                </a:extLst>
              </a:tr>
              <a:tr h="776387">
                <a:tc>
                  <a:txBody>
                    <a:bodyPr/>
                    <a:lstStyle/>
                    <a:p>
                      <a:pPr algn="l" fontAlgn="t"/>
                      <a:r>
                        <a:rPr lang="en-US" sz="1800">
                          <a:effectLst/>
                        </a:rPr>
                        <a:t>Manufacturing</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It is used for the management of supply chain and for tracking production of items. Inventories status in warehouses.</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8520816"/>
                  </a:ext>
                </a:extLst>
              </a:tr>
              <a:tr h="605961">
                <a:tc>
                  <a:txBody>
                    <a:bodyPr/>
                    <a:lstStyle/>
                    <a:p>
                      <a:pPr algn="l" fontAlgn="t"/>
                      <a:r>
                        <a:rPr lang="en-US" sz="1800">
                          <a:effectLst/>
                        </a:rPr>
                        <a:t>HR Management</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800" dirty="0">
                          <a:effectLst/>
                        </a:rPr>
                        <a:t>For information about employees, salaries, payroll, deduction, generation of paychecks, etc.</a:t>
                      </a:r>
                    </a:p>
                  </a:txBody>
                  <a:tcPr marL="43168" marR="43168" marT="43168" marB="43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650565077"/>
                  </a:ext>
                </a:extLst>
              </a:tr>
            </a:tbl>
          </a:graphicData>
        </a:graphic>
      </p:graphicFrame>
    </p:spTree>
    <p:extLst>
      <p:ext uri="{BB962C8B-B14F-4D97-AF65-F5344CB8AC3E}">
        <p14:creationId xmlns:p14="http://schemas.microsoft.com/office/powerpoint/2010/main" val="12909451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DBMS</a:t>
            </a:r>
            <a:endParaRPr lang="en-US" dirty="0"/>
          </a:p>
        </p:txBody>
      </p:sp>
      <p:sp>
        <p:nvSpPr>
          <p:cNvPr id="3" name="Content Placeholder 2"/>
          <p:cNvSpPr>
            <a:spLocks noGrp="1"/>
          </p:cNvSpPr>
          <p:nvPr>
            <p:ph idx="1"/>
          </p:nvPr>
        </p:nvSpPr>
        <p:spPr/>
        <p:txBody>
          <a:bodyPr/>
          <a:lstStyle/>
          <a:p>
            <a:r>
              <a:rPr lang="en-US" dirty="0"/>
              <a:t>Four Types of DBMS systems are:</a:t>
            </a:r>
          </a:p>
          <a:p>
            <a:pPr lvl="1"/>
            <a:r>
              <a:rPr lang="en-US" dirty="0"/>
              <a:t>Hierarchical database</a:t>
            </a:r>
          </a:p>
          <a:p>
            <a:pPr lvl="1"/>
            <a:r>
              <a:rPr lang="en-US" dirty="0"/>
              <a:t>Network database</a:t>
            </a:r>
          </a:p>
          <a:p>
            <a:pPr lvl="1"/>
            <a:r>
              <a:rPr lang="en-US" dirty="0"/>
              <a:t>Relational database</a:t>
            </a:r>
          </a:p>
          <a:p>
            <a:pPr lvl="1"/>
            <a:r>
              <a:rPr lang="en-US" dirty="0"/>
              <a:t>Object-Oriented database</a:t>
            </a:r>
          </a:p>
          <a:p>
            <a:endParaRPr lang="en-US" dirty="0"/>
          </a:p>
        </p:txBody>
      </p:sp>
    </p:spTree>
    <p:extLst>
      <p:ext uri="{BB962C8B-B14F-4D97-AF65-F5344CB8AC3E}">
        <p14:creationId xmlns:p14="http://schemas.microsoft.com/office/powerpoint/2010/main" val="31893299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DBMS</a:t>
            </a:r>
          </a:p>
        </p:txBody>
      </p:sp>
      <p:sp>
        <p:nvSpPr>
          <p:cNvPr id="3" name="Content Placeholder 2"/>
          <p:cNvSpPr>
            <a:spLocks noGrp="1"/>
          </p:cNvSpPr>
          <p:nvPr>
            <p:ph idx="1"/>
          </p:nvPr>
        </p:nvSpPr>
        <p:spPr/>
        <p:txBody>
          <a:bodyPr/>
          <a:lstStyle/>
          <a:p>
            <a:r>
              <a:rPr lang="en-US" dirty="0"/>
              <a:t>In a Hierarchical database, model data is organized in a tree-like structure. Data is Stored Hierarchically (top down or bottom up) format. Data is represented using a parent-child relationship. In Hierarchical DBMS parent may have many children, but children have only one parent.</a:t>
            </a:r>
          </a:p>
        </p:txBody>
      </p:sp>
    </p:spTree>
    <p:extLst>
      <p:ext uri="{BB962C8B-B14F-4D97-AF65-F5344CB8AC3E}">
        <p14:creationId xmlns:p14="http://schemas.microsoft.com/office/powerpoint/2010/main" val="28504237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a:t>
            </a:r>
          </a:p>
        </p:txBody>
      </p:sp>
      <p:sp>
        <p:nvSpPr>
          <p:cNvPr id="3" name="Content Placeholder 2"/>
          <p:cNvSpPr>
            <a:spLocks noGrp="1"/>
          </p:cNvSpPr>
          <p:nvPr>
            <p:ph idx="1"/>
          </p:nvPr>
        </p:nvSpPr>
        <p:spPr/>
        <p:txBody>
          <a:bodyPr/>
          <a:lstStyle/>
          <a:p>
            <a:r>
              <a:rPr lang="en-US" dirty="0"/>
              <a:t>The network database model allows each child to have multiple parents. It helps you to address the need to model more complex relationships like as the orders/parts many-to-many relationship. In this model, entities are organized in a graph which can be accessed through several paths.</a:t>
            </a:r>
          </a:p>
        </p:txBody>
      </p:sp>
    </p:spTree>
    <p:extLst>
      <p:ext uri="{BB962C8B-B14F-4D97-AF65-F5344CB8AC3E}">
        <p14:creationId xmlns:p14="http://schemas.microsoft.com/office/powerpoint/2010/main" val="136702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Laboratory 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According to Syllabus, Lab works should be done covering all the topics listed above using Oracle and a small project work should be carried out using the concept learnt in this course. Project should be assigned on Individual Basis.</a:t>
            </a:r>
          </a:p>
          <a:p>
            <a:r>
              <a:rPr lang="en-US" dirty="0" smtClean="0"/>
              <a:t>Deployment of Linux machine</a:t>
            </a:r>
          </a:p>
          <a:p>
            <a:r>
              <a:rPr lang="en-US" dirty="0" smtClean="0"/>
              <a:t>Installation of </a:t>
            </a:r>
            <a:r>
              <a:rPr lang="en-US" dirty="0" err="1" smtClean="0"/>
              <a:t>MariaDB</a:t>
            </a:r>
            <a:r>
              <a:rPr lang="en-US" dirty="0" smtClean="0"/>
              <a:t> or MySQL on Linux.</a:t>
            </a:r>
          </a:p>
          <a:p>
            <a:r>
              <a:rPr lang="en-US" dirty="0" smtClean="0"/>
              <a:t>Installation of Oracle on Linux.</a:t>
            </a:r>
          </a:p>
          <a:p>
            <a:r>
              <a:rPr lang="en-US" dirty="0" smtClean="0"/>
              <a:t>Creating DB, Creating Table, Inserting value in Table and other SQL Operations.</a:t>
            </a:r>
          </a:p>
          <a:p>
            <a:r>
              <a:rPr lang="en-US" dirty="0" smtClean="0"/>
              <a:t>Projects: School/Collage Management System; Office Management System; Hospital Management System; Hotel Management System; Product Management System.</a:t>
            </a:r>
          </a:p>
          <a:p>
            <a:endParaRPr lang="en-US" dirty="0"/>
          </a:p>
        </p:txBody>
      </p:sp>
    </p:spTree>
    <p:extLst>
      <p:ext uri="{BB962C8B-B14F-4D97-AF65-F5344CB8AC3E}">
        <p14:creationId xmlns:p14="http://schemas.microsoft.com/office/powerpoint/2010/main" val="25435889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a:t>
            </a:r>
          </a:p>
        </p:txBody>
      </p:sp>
      <p:sp>
        <p:nvSpPr>
          <p:cNvPr id="3" name="Content Placeholder 2"/>
          <p:cNvSpPr>
            <a:spLocks noGrp="1"/>
          </p:cNvSpPr>
          <p:nvPr>
            <p:ph idx="1"/>
          </p:nvPr>
        </p:nvSpPr>
        <p:spPr/>
        <p:txBody>
          <a:bodyPr/>
          <a:lstStyle/>
          <a:p>
            <a:r>
              <a:rPr lang="en-US" dirty="0"/>
              <a:t>Relational DBMS is the most widely used DBMS model because it is one of the easiest. This model is based on normalizing data in the rows and columns of the tables. Relational model stored in fixed structures and manipulated using SQL.</a:t>
            </a:r>
          </a:p>
        </p:txBody>
      </p:sp>
    </p:spTree>
    <p:extLst>
      <p:ext uri="{BB962C8B-B14F-4D97-AF65-F5344CB8AC3E}">
        <p14:creationId xmlns:p14="http://schemas.microsoft.com/office/powerpoint/2010/main" val="13842369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Model</a:t>
            </a:r>
          </a:p>
        </p:txBody>
      </p:sp>
      <p:sp>
        <p:nvSpPr>
          <p:cNvPr id="3" name="Content Placeholder 2"/>
          <p:cNvSpPr>
            <a:spLocks noGrp="1"/>
          </p:cNvSpPr>
          <p:nvPr>
            <p:ph idx="1"/>
          </p:nvPr>
        </p:nvSpPr>
        <p:spPr/>
        <p:txBody>
          <a:bodyPr/>
          <a:lstStyle/>
          <a:p>
            <a:r>
              <a:rPr lang="en-US" dirty="0"/>
              <a:t>In Object-oriented Model data stored in the form of objects. The structure which is called classes </a:t>
            </a:r>
            <a:r>
              <a:rPr lang="en-US" dirty="0" smtClean="0"/>
              <a:t>that </a:t>
            </a:r>
            <a:r>
              <a:rPr lang="en-US" dirty="0"/>
              <a:t>display data within it. It defines a database as a collection of objects which stores both data members values and operations.</a:t>
            </a:r>
          </a:p>
        </p:txBody>
      </p:sp>
    </p:spTree>
    <p:extLst>
      <p:ext uri="{BB962C8B-B14F-4D97-AF65-F5344CB8AC3E}">
        <p14:creationId xmlns:p14="http://schemas.microsoft.com/office/powerpoint/2010/main" val="1710958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smtClean="0"/>
              <a:t>DBMS</a:t>
            </a:r>
            <a:endParaRPr lang="en-US" dirty="0"/>
          </a:p>
        </p:txBody>
      </p:sp>
      <p:sp>
        <p:nvSpPr>
          <p:cNvPr id="3" name="Content Placeholder 2"/>
          <p:cNvSpPr>
            <a:spLocks noGrp="1"/>
          </p:cNvSpPr>
          <p:nvPr>
            <p:ph idx="1"/>
          </p:nvPr>
        </p:nvSpPr>
        <p:spPr/>
        <p:txBody>
          <a:bodyPr>
            <a:normAutofit fontScale="77500" lnSpcReduction="20000"/>
          </a:bodyPr>
          <a:lstStyle/>
          <a:p>
            <a:r>
              <a:rPr lang="en-US" dirty="0"/>
              <a:t>DBMS offers a variety of techniques to store &amp; retrieve data</a:t>
            </a:r>
          </a:p>
          <a:p>
            <a:r>
              <a:rPr lang="en-US" dirty="0"/>
              <a:t>DBMS serves as an efficient handler to balance the needs of multiple applications using the same data</a:t>
            </a:r>
          </a:p>
          <a:p>
            <a:r>
              <a:rPr lang="en-US" dirty="0"/>
              <a:t>Uniform administration procedures for data</a:t>
            </a:r>
          </a:p>
          <a:p>
            <a:r>
              <a:rPr lang="en-US" dirty="0"/>
              <a:t>Application programmers never exposed to details of data representation and storage.</a:t>
            </a:r>
          </a:p>
          <a:p>
            <a:r>
              <a:rPr lang="en-US" dirty="0"/>
              <a:t>A DBMS uses various powerful functions to store and retrieve data efficiently.</a:t>
            </a:r>
          </a:p>
          <a:p>
            <a:r>
              <a:rPr lang="en-US" dirty="0"/>
              <a:t>Offers Data Integrity and Security</a:t>
            </a:r>
          </a:p>
          <a:p>
            <a:r>
              <a:rPr lang="en-US" dirty="0"/>
              <a:t>The DBMS implies integrity constraints to get a high level of protection against prohibited access to data.</a:t>
            </a:r>
          </a:p>
          <a:p>
            <a:r>
              <a:rPr lang="en-US" dirty="0"/>
              <a:t>A DBMS schedules concurrent access to the data in such a manner that only one user can access the same data at a time</a:t>
            </a:r>
          </a:p>
          <a:p>
            <a:r>
              <a:rPr lang="en-US" dirty="0"/>
              <a:t>Reduced Application Development </a:t>
            </a:r>
            <a:r>
              <a:rPr lang="en-US" dirty="0" smtClean="0"/>
              <a:t>Time</a:t>
            </a:r>
            <a:endParaRPr lang="en-US" dirty="0"/>
          </a:p>
        </p:txBody>
      </p:sp>
    </p:spTree>
    <p:extLst>
      <p:ext uri="{BB962C8B-B14F-4D97-AF65-F5344CB8AC3E}">
        <p14:creationId xmlns:p14="http://schemas.microsoft.com/office/powerpoint/2010/main" val="2224333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a:t>
            </a:r>
            <a:r>
              <a:rPr lang="en-US" dirty="0" smtClean="0"/>
              <a:t>DBMS</a:t>
            </a:r>
            <a:endParaRPr lang="en-US" dirty="0"/>
          </a:p>
        </p:txBody>
      </p:sp>
      <p:sp>
        <p:nvSpPr>
          <p:cNvPr id="3" name="Content Placeholder 2"/>
          <p:cNvSpPr>
            <a:spLocks noGrp="1"/>
          </p:cNvSpPr>
          <p:nvPr>
            <p:ph idx="1"/>
          </p:nvPr>
        </p:nvSpPr>
        <p:spPr/>
        <p:txBody>
          <a:bodyPr>
            <a:normAutofit lnSpcReduction="10000"/>
          </a:bodyPr>
          <a:lstStyle/>
          <a:p>
            <a:r>
              <a:rPr lang="en-US" dirty="0"/>
              <a:t>Cost of Hardware and Software of a DBMS is quite high which increases the budget of your organization.</a:t>
            </a:r>
          </a:p>
          <a:p>
            <a:r>
              <a:rPr lang="en-US" dirty="0"/>
              <a:t>Most database management systems are often complex systems, so the training for users to use the DBMS is required.</a:t>
            </a:r>
          </a:p>
          <a:p>
            <a:r>
              <a:rPr lang="en-US" dirty="0"/>
              <a:t>In some organizations, all data is integrated into a single database which can be damaged because of electric failure or database is corrupted on the storage media</a:t>
            </a:r>
          </a:p>
          <a:p>
            <a:r>
              <a:rPr lang="en-US" dirty="0"/>
              <a:t>Use of the same program at a time by many users sometimes lead to the loss of some data.</a:t>
            </a:r>
          </a:p>
          <a:p>
            <a:r>
              <a:rPr lang="en-US" dirty="0"/>
              <a:t>DBMS can't perform sophisticated </a:t>
            </a:r>
            <a:r>
              <a:rPr lang="en-US" dirty="0" smtClean="0"/>
              <a:t>calculations</a:t>
            </a:r>
            <a:endParaRPr lang="en-US" dirty="0"/>
          </a:p>
        </p:txBody>
      </p:sp>
    </p:spTree>
    <p:extLst>
      <p:ext uri="{BB962C8B-B14F-4D97-AF65-F5344CB8AC3E}">
        <p14:creationId xmlns:p14="http://schemas.microsoft.com/office/powerpoint/2010/main" val="7840319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a DBMS system</a:t>
            </a:r>
            <a:r>
              <a:rPr lang="en-US" dirty="0" smtClean="0"/>
              <a:t>?</a:t>
            </a:r>
            <a:endParaRPr lang="en-US" dirty="0"/>
          </a:p>
        </p:txBody>
      </p:sp>
      <p:sp>
        <p:nvSpPr>
          <p:cNvPr id="3" name="Content Placeholder 2"/>
          <p:cNvSpPr>
            <a:spLocks noGrp="1"/>
          </p:cNvSpPr>
          <p:nvPr>
            <p:ph idx="1"/>
          </p:nvPr>
        </p:nvSpPr>
        <p:spPr/>
        <p:txBody>
          <a:bodyPr/>
          <a:lstStyle/>
          <a:p>
            <a:r>
              <a:rPr lang="en-US" dirty="0"/>
              <a:t>Although, DBMS system is useful. It is still not suited for specific task mentioned below:</a:t>
            </a:r>
          </a:p>
          <a:p>
            <a:pPr lvl="1"/>
            <a:r>
              <a:rPr lang="en-US" dirty="0"/>
              <a:t>Not recommended when you do not have the budget or the expertise to operate a DBMS. In such cases, Excel/CSV/Flat Files could do just fine</a:t>
            </a:r>
            <a:r>
              <a:rPr lang="en-US" dirty="0" smtClean="0"/>
              <a:t>.</a:t>
            </a:r>
            <a:endParaRPr lang="en-US" dirty="0"/>
          </a:p>
        </p:txBody>
      </p:sp>
    </p:spTree>
    <p:extLst>
      <p:ext uri="{BB962C8B-B14F-4D97-AF65-F5344CB8AC3E}">
        <p14:creationId xmlns:p14="http://schemas.microsoft.com/office/powerpoint/2010/main" val="31655532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Q&amp;A</a:t>
            </a:r>
            <a:endParaRPr lang="en-US" sz="8000" b="1" u="sng" dirty="0"/>
          </a:p>
        </p:txBody>
      </p:sp>
    </p:spTree>
    <p:extLst>
      <p:ext uri="{BB962C8B-B14F-4D97-AF65-F5344CB8AC3E}">
        <p14:creationId xmlns:p14="http://schemas.microsoft.com/office/powerpoint/2010/main" val="408100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Thank You !!!</a:t>
            </a:r>
            <a:endParaRPr lang="en-US" sz="8000" b="1" u="sng" dirty="0"/>
          </a:p>
        </p:txBody>
      </p:sp>
    </p:spTree>
    <p:extLst>
      <p:ext uri="{BB962C8B-B14F-4D97-AF65-F5344CB8AC3E}">
        <p14:creationId xmlns:p14="http://schemas.microsoft.com/office/powerpoint/2010/main" val="342986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9247" y="2772075"/>
            <a:ext cx="9144000" cy="1087654"/>
          </a:xfrm>
        </p:spPr>
        <p:txBody>
          <a:bodyPr>
            <a:normAutofit/>
          </a:bodyPr>
          <a:lstStyle/>
          <a:p>
            <a:r>
              <a:rPr lang="en-US" dirty="0" smtClean="0"/>
              <a:t>General IQ</a:t>
            </a:r>
            <a:endParaRPr lang="en-US" dirty="0"/>
          </a:p>
        </p:txBody>
      </p:sp>
    </p:spTree>
    <p:extLst>
      <p:ext uri="{BB962C8B-B14F-4D97-AF65-F5344CB8AC3E}">
        <p14:creationId xmlns:p14="http://schemas.microsoft.com/office/powerpoint/2010/main" val="2643745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6524" y="2299315"/>
            <a:ext cx="10058400" cy="1800453"/>
          </a:xfrm>
          <a:prstGeom prst="rect">
            <a:avLst/>
          </a:prstGeom>
        </p:spPr>
      </p:pic>
    </p:spTree>
    <p:extLst>
      <p:ext uri="{BB962C8B-B14F-4D97-AF65-F5344CB8AC3E}">
        <p14:creationId xmlns:p14="http://schemas.microsoft.com/office/powerpoint/2010/main" val="3903043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2137</TotalTime>
  <Words>3233</Words>
  <Application>Microsoft Office PowerPoint</Application>
  <PresentationFormat>Widescreen</PresentationFormat>
  <Paragraphs>415</Paragraphs>
  <Slides>76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游ゴシック</vt:lpstr>
      <vt:lpstr>Arial</vt:lpstr>
      <vt:lpstr>Arial Black</vt:lpstr>
      <vt:lpstr>Calibri</vt:lpstr>
      <vt:lpstr>Calibri Light</vt:lpstr>
      <vt:lpstr>Times New Roman</vt:lpstr>
      <vt:lpstr>Office Theme</vt:lpstr>
      <vt:lpstr>Introduction</vt:lpstr>
      <vt:lpstr>General Instruction</vt:lpstr>
      <vt:lpstr>Why DBMS Knowledge is important? (Discussion)</vt:lpstr>
      <vt:lpstr>Top Job related to Database</vt:lpstr>
      <vt:lpstr>Course Objectives</vt:lpstr>
      <vt:lpstr>Syllabus</vt:lpstr>
      <vt:lpstr>Laboratory Works</vt:lpstr>
      <vt:lpstr>General IQ</vt:lpstr>
      <vt:lpstr>PowerPoint Presentation</vt:lpstr>
      <vt:lpstr>Windows 10</vt:lpstr>
      <vt:lpstr>PowerPoint Presentation</vt:lpstr>
      <vt:lpstr>Windows Server 2019</vt:lpstr>
      <vt:lpstr>PowerPoint Presentation</vt:lpstr>
      <vt:lpstr>macOS</vt:lpstr>
      <vt:lpstr>PowerPoint Presentation</vt:lpstr>
      <vt:lpstr>Ubuntu</vt:lpstr>
      <vt:lpstr>PowerPoint Presentation</vt:lpstr>
      <vt:lpstr>Red Hat Enterprise Linux</vt:lpstr>
      <vt:lpstr>PowerPoint Presentation</vt:lpstr>
      <vt:lpstr>CentOS</vt:lpstr>
      <vt:lpstr>PowerPoint Presentation</vt:lpstr>
      <vt:lpstr>Oracle Linux</vt:lpstr>
      <vt:lpstr>PowerPoint Presentation</vt:lpstr>
      <vt:lpstr>Kali Linux</vt:lpstr>
      <vt:lpstr>PowerPoint Presentation</vt:lpstr>
      <vt:lpstr>MySQL</vt:lpstr>
      <vt:lpstr>PowerPoint Presentation</vt:lpstr>
      <vt:lpstr>PowerPoint Presentation</vt:lpstr>
      <vt:lpstr>Microsoft SQL Server</vt:lpstr>
      <vt:lpstr>PowerPoint Presentation</vt:lpstr>
      <vt:lpstr>ORACLE Database</vt:lpstr>
      <vt:lpstr>PowerPoint Presentation</vt:lpstr>
      <vt:lpstr>MariaDB</vt:lpstr>
      <vt:lpstr>PowerPoint Presentation</vt:lpstr>
      <vt:lpstr>PostgreSQL</vt:lpstr>
      <vt:lpstr>PostgreSQL (cont…)</vt:lpstr>
      <vt:lpstr>PowerPoint Presentation</vt:lpstr>
      <vt:lpstr>MongoDB</vt:lpstr>
      <vt:lpstr>MongoDB (Cont..)</vt:lpstr>
      <vt:lpstr>PowerPoint Presentation</vt:lpstr>
      <vt:lpstr>SQLite</vt:lpstr>
      <vt:lpstr>PowerPoint Presentation</vt:lpstr>
      <vt:lpstr>Amazon DyanmoDB</vt:lpstr>
      <vt:lpstr>PowerPoint Presentation</vt:lpstr>
      <vt:lpstr>OrientDB</vt:lpstr>
      <vt:lpstr>PowerPoint Presentation</vt:lpstr>
      <vt:lpstr>neo4j</vt:lpstr>
      <vt:lpstr>PowerPoint Presentation</vt:lpstr>
      <vt:lpstr>CouchDB</vt:lpstr>
      <vt:lpstr>PowerPoint Presentation</vt:lpstr>
      <vt:lpstr>Cassandra</vt:lpstr>
      <vt:lpstr>PowerPoint Presentation</vt:lpstr>
      <vt:lpstr>Hadoop</vt:lpstr>
      <vt:lpstr>Hadoop (Cont..)</vt:lpstr>
      <vt:lpstr>What is Data?</vt:lpstr>
      <vt:lpstr>What is Database?</vt:lpstr>
      <vt:lpstr>What is DBMS?</vt:lpstr>
      <vt:lpstr>Example of a DBMS</vt:lpstr>
      <vt:lpstr>History of DBMS</vt:lpstr>
      <vt:lpstr>History of DBMS (Cont..)</vt:lpstr>
      <vt:lpstr>History of DBMS (Cont..)</vt:lpstr>
      <vt:lpstr>Characteristics of Database Management System</vt:lpstr>
      <vt:lpstr>DBMS vs. Flat File</vt:lpstr>
      <vt:lpstr>Users in a DBMS environment</vt:lpstr>
      <vt:lpstr>Popular DBMS Software</vt:lpstr>
      <vt:lpstr>Application of DBMS</vt:lpstr>
      <vt:lpstr>Types of DBMS</vt:lpstr>
      <vt:lpstr>Hierarchical DBMS</vt:lpstr>
      <vt:lpstr>Network Model</vt:lpstr>
      <vt:lpstr>Relational model</vt:lpstr>
      <vt:lpstr>Object-Oriented Model</vt:lpstr>
      <vt:lpstr>Advantages of DBMS</vt:lpstr>
      <vt:lpstr>Disadvantage of DBMS</vt:lpstr>
      <vt:lpstr>When not to use a DBMS system?</vt:lpstr>
      <vt:lpstr>Q&amp;A</vt:lpstr>
      <vt:lpstr>Thank You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Choudhary</dc:creator>
  <cp:lastModifiedBy>Bishwa Karn</cp:lastModifiedBy>
  <cp:revision>103</cp:revision>
  <dcterms:created xsi:type="dcterms:W3CDTF">2016-04-02T17:39:25Z</dcterms:created>
  <dcterms:modified xsi:type="dcterms:W3CDTF">2020-11-26T06:53:09Z</dcterms:modified>
</cp:coreProperties>
</file>