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6" r:id="rId2"/>
    <p:sldId id="260" r:id="rId3"/>
    <p:sldId id="261" r:id="rId4"/>
    <p:sldId id="262" r:id="rId5"/>
    <p:sldId id="263" r:id="rId6"/>
    <p:sldId id="264" r:id="rId7"/>
    <p:sldId id="265" r:id="rId8"/>
    <p:sldId id="266" r:id="rId9"/>
    <p:sldId id="267" r:id="rId10"/>
    <p:sldId id="268" r:id="rId11"/>
    <p:sldId id="321" r:id="rId12"/>
    <p:sldId id="270" r:id="rId13"/>
    <p:sldId id="322" r:id="rId14"/>
    <p:sldId id="323" r:id="rId15"/>
    <p:sldId id="269" r:id="rId16"/>
    <p:sldId id="316" r:id="rId17"/>
    <p:sldId id="317" r:id="rId18"/>
    <p:sldId id="271" r:id="rId19"/>
    <p:sldId id="272" r:id="rId20"/>
    <p:sldId id="274" r:id="rId21"/>
    <p:sldId id="277" r:id="rId22"/>
    <p:sldId id="275" r:id="rId23"/>
    <p:sldId id="276" r:id="rId24"/>
    <p:sldId id="318" r:id="rId25"/>
    <p:sldId id="324" r:id="rId26"/>
    <p:sldId id="325" r:id="rId27"/>
    <p:sldId id="327" r:id="rId28"/>
    <p:sldId id="329" r:id="rId29"/>
    <p:sldId id="331" r:id="rId30"/>
    <p:sldId id="328" r:id="rId31"/>
    <p:sldId id="330" r:id="rId32"/>
    <p:sldId id="326" r:id="rId33"/>
    <p:sldId id="332" r:id="rId34"/>
    <p:sldId id="333" r:id="rId35"/>
    <p:sldId id="279" r:id="rId36"/>
    <p:sldId id="292" r:id="rId37"/>
    <p:sldId id="293" r:id="rId38"/>
    <p:sldId id="383" r:id="rId39"/>
    <p:sldId id="384" r:id="rId40"/>
    <p:sldId id="385" r:id="rId41"/>
    <p:sldId id="386" r:id="rId42"/>
    <p:sldId id="387" r:id="rId43"/>
    <p:sldId id="388" r:id="rId44"/>
    <p:sldId id="389" r:id="rId45"/>
    <p:sldId id="294" r:id="rId46"/>
    <p:sldId id="295" r:id="rId47"/>
    <p:sldId id="286" r:id="rId48"/>
    <p:sldId id="289" r:id="rId49"/>
    <p:sldId id="290" r:id="rId50"/>
    <p:sldId id="287" r:id="rId51"/>
    <p:sldId id="288" r:id="rId52"/>
    <p:sldId id="291" r:id="rId53"/>
    <p:sldId id="319" r:id="rId54"/>
    <p:sldId id="280" r:id="rId55"/>
    <p:sldId id="284" r:id="rId56"/>
    <p:sldId id="334" r:id="rId57"/>
    <p:sldId id="335" r:id="rId58"/>
    <p:sldId id="320" r:id="rId59"/>
    <p:sldId id="297" r:id="rId60"/>
    <p:sldId id="296" r:id="rId61"/>
    <p:sldId id="298" r:id="rId62"/>
    <p:sldId id="299" r:id="rId63"/>
    <p:sldId id="300" r:id="rId64"/>
    <p:sldId id="301" r:id="rId65"/>
    <p:sldId id="302" r:id="rId66"/>
    <p:sldId id="336" r:id="rId67"/>
    <p:sldId id="337" r:id="rId68"/>
    <p:sldId id="338" r:id="rId69"/>
    <p:sldId id="343" r:id="rId70"/>
    <p:sldId id="344" r:id="rId71"/>
    <p:sldId id="345" r:id="rId72"/>
    <p:sldId id="346" r:id="rId73"/>
    <p:sldId id="347" r:id="rId74"/>
    <p:sldId id="348" r:id="rId75"/>
    <p:sldId id="349" r:id="rId76"/>
    <p:sldId id="352" r:id="rId77"/>
    <p:sldId id="350" r:id="rId78"/>
    <p:sldId id="303" r:id="rId79"/>
    <p:sldId id="304" r:id="rId80"/>
    <p:sldId id="354" r:id="rId81"/>
    <p:sldId id="355" r:id="rId82"/>
    <p:sldId id="356" r:id="rId83"/>
    <p:sldId id="339" r:id="rId84"/>
    <p:sldId id="340" r:id="rId85"/>
    <p:sldId id="341" r:id="rId86"/>
    <p:sldId id="342" r:id="rId87"/>
    <p:sldId id="305" r:id="rId88"/>
    <p:sldId id="306" r:id="rId89"/>
    <p:sldId id="351" r:id="rId90"/>
    <p:sldId id="357" r:id="rId91"/>
    <p:sldId id="361" r:id="rId92"/>
    <p:sldId id="359" r:id="rId93"/>
    <p:sldId id="362" r:id="rId94"/>
    <p:sldId id="363" r:id="rId95"/>
    <p:sldId id="376" r:id="rId96"/>
    <p:sldId id="377" r:id="rId97"/>
    <p:sldId id="378" r:id="rId98"/>
    <p:sldId id="366" r:id="rId99"/>
    <p:sldId id="379" r:id="rId100"/>
    <p:sldId id="380" r:id="rId101"/>
    <p:sldId id="369" r:id="rId102"/>
    <p:sldId id="381" r:id="rId103"/>
    <p:sldId id="382" r:id="rId104"/>
    <p:sldId id="308" r:id="rId105"/>
    <p:sldId id="309" r:id="rId106"/>
    <p:sldId id="310" r:id="rId107"/>
    <p:sldId id="311" r:id="rId108"/>
    <p:sldId id="312" r:id="rId109"/>
    <p:sldId id="313" r:id="rId110"/>
    <p:sldId id="314" r:id="rId111"/>
    <p:sldId id="315" r:id="rId112"/>
    <p:sldId id="257" r:id="rId113"/>
    <p:sldId id="258"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1455" autoAdjust="0"/>
  </p:normalViewPr>
  <p:slideViewPr>
    <p:cSldViewPr snapToGrid="0">
      <p:cViewPr varScale="1">
        <p:scale>
          <a:sx n="67" d="100"/>
          <a:sy n="67" d="100"/>
        </p:scale>
        <p:origin x="8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451015-F97E-439F-B6B6-E0DDD459512A}" type="datetimeFigureOut">
              <a:rPr lang="en-US" smtClean="0"/>
              <a:t>1/31/2022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502497-0122-4760-AC39-A4F280F4B1B2}" type="slidenum">
              <a:rPr lang="en-US" smtClean="0"/>
              <a:t>‹#›</a:t>
            </a:fld>
            <a:endParaRPr lang="en-US"/>
          </a:p>
        </p:txBody>
      </p:sp>
    </p:spTree>
    <p:extLst>
      <p:ext uri="{BB962C8B-B14F-4D97-AF65-F5344CB8AC3E}">
        <p14:creationId xmlns:p14="http://schemas.microsoft.com/office/powerpoint/2010/main" val="1264532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Abstract- </a:t>
            </a:r>
            <a:r>
              <a:rPr lang="en-US" sz="1200" b="0" i="0" kern="1200" dirty="0" smtClean="0">
                <a:solidFill>
                  <a:schemeClr val="tx1"/>
                </a:solidFill>
                <a:effectLst/>
                <a:latin typeface="+mn-lt"/>
                <a:ea typeface="+mn-ea"/>
                <a:cs typeface="+mn-cs"/>
              </a:rPr>
              <a:t>existing in thought or as an idea but not having a physical or concrete existence;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existing in thought or as an idea but not having a physical or concrete existence.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Constraints are the rules enforced on the data columns of a table. These are used to limit the type of data that can go into a table.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Primary</a:t>
            </a:r>
            <a:r>
              <a:rPr lang="en-US" sz="1200" b="0" i="0" kern="1200" baseline="0" dirty="0" smtClean="0">
                <a:solidFill>
                  <a:schemeClr val="tx1"/>
                </a:solidFill>
                <a:effectLst/>
                <a:latin typeface="+mn-lt"/>
                <a:ea typeface="+mn-ea"/>
                <a:cs typeface="+mn-cs"/>
              </a:rPr>
              <a:t> key, </a:t>
            </a:r>
            <a:r>
              <a:rPr lang="en-US" sz="1200" b="0" i="0" kern="1200" dirty="0" smtClean="0">
                <a:solidFill>
                  <a:schemeClr val="tx1"/>
                </a:solidFill>
                <a:effectLst/>
                <a:latin typeface="+mn-lt"/>
                <a:ea typeface="+mn-ea"/>
                <a:cs typeface="+mn-cs"/>
              </a:rPr>
              <a:t>Foreign Key, Index, Not Null</a:t>
            </a:r>
          </a:p>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9</a:t>
            </a:fld>
            <a:endParaRPr lang="en-US"/>
          </a:p>
        </p:txBody>
      </p:sp>
    </p:spTree>
    <p:extLst>
      <p:ext uri="{BB962C8B-B14F-4D97-AF65-F5344CB8AC3E}">
        <p14:creationId xmlns:p14="http://schemas.microsoft.com/office/powerpoint/2010/main" val="865676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parser</a:t>
            </a:r>
            <a:r>
              <a:rPr lang="en-US" sz="1200" b="0" i="0" kern="1200" dirty="0" smtClean="0">
                <a:solidFill>
                  <a:schemeClr val="tx1"/>
                </a:solidFill>
                <a:effectLst/>
                <a:latin typeface="+mn-lt"/>
                <a:ea typeface="+mn-ea"/>
                <a:cs typeface="+mn-cs"/>
              </a:rPr>
              <a:t> is a software component that takes input data (frequently text) and builds a data structure.</a:t>
            </a:r>
          </a:p>
          <a:p>
            <a:r>
              <a:rPr lang="en-US" sz="1200" b="0" i="0" kern="1200" dirty="0" smtClean="0">
                <a:solidFill>
                  <a:schemeClr val="tx1"/>
                </a:solidFill>
                <a:effectLst/>
                <a:latin typeface="+mn-lt"/>
                <a:ea typeface="+mn-ea"/>
                <a:cs typeface="+mn-cs"/>
              </a:rPr>
              <a:t>Optimization - the action of making the best or most effective use of a situation or resource.</a:t>
            </a:r>
          </a:p>
          <a:p>
            <a:r>
              <a:rPr lang="en-US" sz="1200" b="0" i="0" kern="1200" dirty="0" smtClean="0">
                <a:solidFill>
                  <a:schemeClr val="tx1"/>
                </a:solidFill>
                <a:effectLst/>
                <a:latin typeface="+mn-lt"/>
                <a:ea typeface="+mn-ea"/>
                <a:cs typeface="+mn-cs"/>
              </a:rPr>
              <a:t>Evaluation</a:t>
            </a:r>
            <a:r>
              <a:rPr lang="en-US" sz="1200" b="0" i="0" kern="1200" baseline="0" dirty="0" smtClean="0">
                <a:solidFill>
                  <a:schemeClr val="tx1"/>
                </a:solidFill>
                <a:effectLst/>
                <a:latin typeface="+mn-lt"/>
                <a:ea typeface="+mn-ea"/>
                <a:cs typeface="+mn-cs"/>
              </a:rPr>
              <a:t> - </a:t>
            </a:r>
            <a:r>
              <a:rPr lang="en-US" sz="1200" b="0" i="0" kern="1200" dirty="0" smtClean="0">
                <a:solidFill>
                  <a:schemeClr val="tx1"/>
                </a:solidFill>
                <a:effectLst/>
                <a:latin typeface="+mn-lt"/>
                <a:ea typeface="+mn-ea"/>
                <a:cs typeface="+mn-cs"/>
              </a:rPr>
              <a:t>the making of a judgement about the amount, number, or value of something; assessment.</a:t>
            </a:r>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49</a:t>
            </a:fld>
            <a:endParaRPr lang="en-US"/>
          </a:p>
        </p:txBody>
      </p:sp>
    </p:spTree>
    <p:extLst>
      <p:ext uri="{BB962C8B-B14F-4D97-AF65-F5344CB8AC3E}">
        <p14:creationId xmlns:p14="http://schemas.microsoft.com/office/powerpoint/2010/main" val="66371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Buffer Manager</a:t>
            </a:r>
          </a:p>
          <a:p>
            <a:r>
              <a:rPr lang="en-US" sz="1200" b="0" i="0" kern="1200" dirty="0" smtClean="0">
                <a:solidFill>
                  <a:schemeClr val="tx1"/>
                </a:solidFill>
                <a:effectLst/>
                <a:latin typeface="+mn-lt"/>
                <a:ea typeface="+mn-ea"/>
                <a:cs typeface="+mn-cs"/>
              </a:rPr>
              <a:t>The subsystem responsible for the allocation of buffer space is called the </a:t>
            </a:r>
            <a:r>
              <a:rPr lang="en-US" sz="1200" b="1" i="0" kern="1200" dirty="0" smtClean="0">
                <a:solidFill>
                  <a:schemeClr val="tx1"/>
                </a:solidFill>
                <a:effectLst/>
                <a:latin typeface="+mn-lt"/>
                <a:ea typeface="+mn-ea"/>
                <a:cs typeface="+mn-cs"/>
              </a:rPr>
              <a:t>buffer manager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The buffer manager handles all requests for blocks of the database.</a:t>
            </a:r>
          </a:p>
          <a:p>
            <a:r>
              <a:rPr lang="en-US" sz="1200" b="0" i="0" kern="1200" dirty="0" smtClean="0">
                <a:solidFill>
                  <a:schemeClr val="tx1"/>
                </a:solidFill>
                <a:effectLst/>
                <a:latin typeface="+mn-lt"/>
                <a:ea typeface="+mn-ea"/>
                <a:cs typeface="+mn-cs"/>
              </a:rPr>
              <a:t>If the block is already in main memory, the address in main memory is given to the requester.</a:t>
            </a:r>
          </a:p>
          <a:p>
            <a:r>
              <a:rPr lang="en-US" sz="1200" b="0" i="0" kern="1200" dirty="0" smtClean="0">
                <a:solidFill>
                  <a:schemeClr val="tx1"/>
                </a:solidFill>
                <a:effectLst/>
                <a:latin typeface="+mn-lt"/>
                <a:ea typeface="+mn-ea"/>
                <a:cs typeface="+mn-cs"/>
              </a:rPr>
              <a:t>If not, the buffer manager must read the block in from disk (possibly displacing some other block if the buffer is full) and then pass the address in main memory to the requester.</a:t>
            </a:r>
          </a:p>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50</a:t>
            </a:fld>
            <a:endParaRPr lang="en-US"/>
          </a:p>
        </p:txBody>
      </p:sp>
    </p:spTree>
    <p:extLst>
      <p:ext uri="{BB962C8B-B14F-4D97-AF65-F5344CB8AC3E}">
        <p14:creationId xmlns:p14="http://schemas.microsoft.com/office/powerpoint/2010/main" val="146868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51</a:t>
            </a:fld>
            <a:endParaRPr lang="en-US"/>
          </a:p>
        </p:txBody>
      </p:sp>
    </p:spTree>
    <p:extLst>
      <p:ext uri="{BB962C8B-B14F-4D97-AF65-F5344CB8AC3E}">
        <p14:creationId xmlns:p14="http://schemas.microsoft.com/office/powerpoint/2010/main" val="412585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2471E57-3BD1-4EF6-A0F7-AC5644A50974}" type="slidenum">
              <a:rPr lang="en-US" altLang="en-US" sz="1200"/>
              <a:pPr/>
              <a:t>76</a:t>
            </a:fld>
            <a:endParaRPr lang="en-US" altLang="en-US"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7795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D9D2A59-0503-487A-841D-FED303D8AFD6}" type="slidenum">
              <a:rPr lang="en-US" altLang="en-US" sz="1200"/>
              <a:pPr/>
              <a:t>80</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86988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A5A30C9-9CD5-45F7-B505-15DE8B8AF65C}" type="slidenum">
              <a:rPr lang="en-US" altLang="en-US" sz="1200"/>
              <a:pPr/>
              <a:t>81</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70159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8DF0319-AA52-403D-B4E8-0FE4380DE408}" type="slidenum">
              <a:rPr lang="en-US" altLang="en-US" sz="1200"/>
              <a:pPr/>
              <a:t>82</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45068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2F4B59C-9A45-4189-A766-8580B24E78FF}" type="slidenum">
              <a:rPr lang="en-US" altLang="en-US" sz="1200"/>
              <a:pPr/>
              <a:t>90</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4676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2F4B59C-9A45-4189-A766-8580B24E78FF}" type="slidenum">
              <a:rPr lang="en-US" altLang="en-US" sz="1200"/>
              <a:pPr/>
              <a:t>91</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1065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025E0AD-0902-417E-8EB2-9A66701C4F0F}" type="slidenum">
              <a:rPr lang="en-US" altLang="en-US" sz="1200"/>
              <a:pPr/>
              <a:t>92</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45381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Constraints are the rules enforced on the data columns of a table. These are used to limit the type of data that can go into a table.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Primary</a:t>
            </a:r>
            <a:r>
              <a:rPr lang="en-US" sz="1200" b="0" i="0" kern="1200" baseline="0" dirty="0" smtClean="0">
                <a:solidFill>
                  <a:schemeClr val="tx1"/>
                </a:solidFill>
                <a:effectLst/>
                <a:latin typeface="+mn-lt"/>
                <a:ea typeface="+mn-ea"/>
                <a:cs typeface="+mn-cs"/>
              </a:rPr>
              <a:t> key, </a:t>
            </a:r>
            <a:r>
              <a:rPr lang="en-US" sz="1200" b="0" i="0" kern="1200" dirty="0" smtClean="0">
                <a:solidFill>
                  <a:schemeClr val="tx1"/>
                </a:solidFill>
                <a:effectLst/>
                <a:latin typeface="+mn-lt"/>
                <a:ea typeface="+mn-ea"/>
                <a:cs typeface="+mn-cs"/>
              </a:rPr>
              <a:t>Foreign Key, Index, Not Null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10</a:t>
            </a:fld>
            <a:endParaRPr lang="en-US"/>
          </a:p>
        </p:txBody>
      </p:sp>
    </p:spTree>
    <p:extLst>
      <p:ext uri="{BB962C8B-B14F-4D97-AF65-F5344CB8AC3E}">
        <p14:creationId xmlns:p14="http://schemas.microsoft.com/office/powerpoint/2010/main" val="3110351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3E7C203-B1AD-4B66-BB3E-B30D577E6C59}" type="slidenum">
              <a:rPr lang="en-US" altLang="en-US" sz="1200"/>
              <a:pPr/>
              <a:t>93</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78303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3099DFA-A4D3-4B4F-9415-2E273F64EB8C}" type="slidenum">
              <a:rPr lang="en-US" altLang="en-US" sz="1200"/>
              <a:pPr/>
              <a:t>94</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60790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3099DFA-A4D3-4B4F-9415-2E273F64EB8C}" type="slidenum">
              <a:rPr lang="en-US" altLang="en-US" sz="1200"/>
              <a:pPr/>
              <a:t>96</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04358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8DEDF69-50E7-4875-AC95-06A9AA532949}" type="slidenum">
              <a:rPr lang="en-US" altLang="en-US" sz="1200"/>
              <a:pPr/>
              <a:t>98</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8735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panose="020B0604020202020204" pitchFamily="34" charset="0"/>
                <a:ea typeface="ＭＳ Ｐゴシック" panose="020B0600070205080204" pitchFamily="34" charset="-128"/>
              </a:defRPr>
            </a:lvl1pPr>
            <a:lvl2pPr marL="742950" indent="-285750" defTabSz="928688">
              <a:defRPr sz="1600">
                <a:solidFill>
                  <a:schemeClr val="tx1"/>
                </a:solidFill>
                <a:latin typeface="Helvetica" panose="020B0604020202020204" pitchFamily="34" charset="0"/>
                <a:ea typeface="ＭＳ Ｐゴシック" panose="020B0600070205080204" pitchFamily="34" charset="-128"/>
              </a:defRPr>
            </a:lvl2pPr>
            <a:lvl3pPr marL="1143000" indent="-228600" defTabSz="928688">
              <a:defRPr sz="1600">
                <a:solidFill>
                  <a:schemeClr val="tx1"/>
                </a:solidFill>
                <a:latin typeface="Helvetica" panose="020B0604020202020204" pitchFamily="34" charset="0"/>
                <a:ea typeface="ＭＳ Ｐゴシック" panose="020B0600070205080204" pitchFamily="34" charset="-128"/>
              </a:defRPr>
            </a:lvl3pPr>
            <a:lvl4pPr marL="1600200" indent="-228600" defTabSz="928688">
              <a:defRPr sz="1600">
                <a:solidFill>
                  <a:schemeClr val="tx1"/>
                </a:solidFill>
                <a:latin typeface="Helvetica" panose="020B0604020202020204" pitchFamily="34" charset="0"/>
                <a:ea typeface="ＭＳ Ｐゴシック" panose="020B0600070205080204" pitchFamily="34" charset="-128"/>
              </a:defRPr>
            </a:lvl4pPr>
            <a:lvl5pPr marL="2057400" indent="-228600" defTabSz="928688">
              <a:defRPr sz="1600">
                <a:solidFill>
                  <a:schemeClr val="tx1"/>
                </a:solidFill>
                <a:latin typeface="Helvetica" panose="020B0604020202020204" pitchFamily="34" charset="0"/>
                <a:ea typeface="ＭＳ Ｐゴシック" panose="020B0600070205080204" pitchFamily="34" charset="-128"/>
              </a:defRPr>
            </a:lvl5pPr>
            <a:lvl6pPr marL="25146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28688"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39E51D0-30B2-4C1F-BA15-D36B22B16380}" type="slidenum">
              <a:rPr lang="en-US" altLang="en-US" sz="1200"/>
              <a:pPr/>
              <a:t>101</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xfrm>
            <a:off x="933450" y="4416425"/>
            <a:ext cx="5143500" cy="4181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22363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Real</a:t>
            </a:r>
            <a:r>
              <a:rPr lang="en-US" baseline="0" dirty="0" smtClean="0"/>
              <a:t> world entities, </a:t>
            </a:r>
          </a:p>
          <a:p>
            <a:r>
              <a:rPr lang="en-US" baseline="0" dirty="0" smtClean="0"/>
              <a:t>Relationship among them</a:t>
            </a:r>
          </a:p>
          <a:p>
            <a:r>
              <a:rPr lang="en-US" baseline="0" dirty="0" smtClean="0"/>
              <a:t>ER models Creates Entity</a:t>
            </a:r>
          </a:p>
          <a:p>
            <a:r>
              <a:rPr lang="en-US" baseline="0" dirty="0" smtClean="0"/>
              <a:t>Relationship set</a:t>
            </a:r>
          </a:p>
          <a:p>
            <a:r>
              <a:rPr lang="en-US" baseline="0" dirty="0" smtClean="0"/>
              <a:t>General attributes</a:t>
            </a:r>
          </a:p>
          <a:p>
            <a:r>
              <a:rPr lang="en-US" baseline="0" dirty="0" smtClean="0"/>
              <a:t>Constraints</a:t>
            </a:r>
          </a:p>
        </p:txBody>
      </p:sp>
      <p:sp>
        <p:nvSpPr>
          <p:cNvPr id="4" name="Slide Number Placeholder 3"/>
          <p:cNvSpPr>
            <a:spLocks noGrp="1"/>
          </p:cNvSpPr>
          <p:nvPr>
            <p:ph type="sldNum" sz="quarter" idx="10"/>
          </p:nvPr>
        </p:nvSpPr>
        <p:spPr/>
        <p:txBody>
          <a:bodyPr/>
          <a:lstStyle/>
          <a:p>
            <a:fld id="{DC502497-0122-4760-AC39-A4F280F4B1B2}" type="slidenum">
              <a:rPr lang="en-US" smtClean="0"/>
              <a:t>12</a:t>
            </a:fld>
            <a:endParaRPr lang="en-US"/>
          </a:p>
        </p:txBody>
      </p:sp>
    </p:spTree>
    <p:extLst>
      <p:ext uri="{BB962C8B-B14F-4D97-AF65-F5344CB8AC3E}">
        <p14:creationId xmlns:p14="http://schemas.microsoft.com/office/powerpoint/2010/main" val="347029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a:t>
            </a:r>
            <a:r>
              <a:rPr lang="en-US" baseline="0" dirty="0" smtClean="0"/>
              <a:t> world entities, </a:t>
            </a:r>
          </a:p>
          <a:p>
            <a:r>
              <a:rPr lang="en-US" baseline="0" dirty="0" smtClean="0"/>
              <a:t>Relationship among them</a:t>
            </a:r>
          </a:p>
          <a:p>
            <a:r>
              <a:rPr lang="en-US" baseline="0" dirty="0" smtClean="0"/>
              <a:t>ER models Creates Entity</a:t>
            </a:r>
          </a:p>
          <a:p>
            <a:r>
              <a:rPr lang="en-US" baseline="0" dirty="0" smtClean="0"/>
              <a:t>Relationship set</a:t>
            </a:r>
          </a:p>
          <a:p>
            <a:r>
              <a:rPr lang="en-US" baseline="0" dirty="0" smtClean="0"/>
              <a:t>General attributes</a:t>
            </a:r>
          </a:p>
          <a:p>
            <a:r>
              <a:rPr lang="en-US" baseline="0" dirty="0" smtClean="0"/>
              <a:t>Constraints</a:t>
            </a:r>
          </a:p>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13</a:t>
            </a:fld>
            <a:endParaRPr lang="en-US"/>
          </a:p>
        </p:txBody>
      </p:sp>
    </p:spTree>
    <p:extLst>
      <p:ext uri="{BB962C8B-B14F-4D97-AF65-F5344CB8AC3E}">
        <p14:creationId xmlns:p14="http://schemas.microsoft.com/office/powerpoint/2010/main" val="244035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Dominant - </a:t>
            </a:r>
            <a:r>
              <a:rPr lang="en-US" sz="1200" b="0" i="0" kern="1200" dirty="0" smtClean="0">
                <a:solidFill>
                  <a:schemeClr val="tx1"/>
                </a:solidFill>
                <a:effectLst/>
                <a:latin typeface="+mn-lt"/>
                <a:ea typeface="+mn-ea"/>
                <a:cs typeface="+mn-cs"/>
              </a:rPr>
              <a:t>having power and influence over others.</a:t>
            </a:r>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18</a:t>
            </a:fld>
            <a:endParaRPr lang="en-US"/>
          </a:p>
        </p:txBody>
      </p:sp>
    </p:spTree>
    <p:extLst>
      <p:ext uri="{BB962C8B-B14F-4D97-AF65-F5344CB8AC3E}">
        <p14:creationId xmlns:p14="http://schemas.microsoft.com/office/powerpoint/2010/main" val="154448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Hide the complexity  of data structures to represent data in the database from users through several levels of data abstraction</a:t>
            </a:r>
          </a:p>
          <a:p>
            <a:endParaRPr lang="en-US" dirty="0" smtClean="0"/>
          </a:p>
          <a:p>
            <a:r>
              <a:rPr lang="en-US" dirty="0" smtClean="0"/>
              <a:t>Data retrieval – efficiently</a:t>
            </a:r>
          </a:p>
          <a:p>
            <a:r>
              <a:rPr lang="en-US" dirty="0" smtClean="0"/>
              <a:t>Data</a:t>
            </a:r>
            <a:r>
              <a:rPr lang="en-US" baseline="0" dirty="0" smtClean="0"/>
              <a:t> structure - complex</a:t>
            </a:r>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20</a:t>
            </a:fld>
            <a:endParaRPr lang="en-US"/>
          </a:p>
        </p:txBody>
      </p:sp>
    </p:spTree>
    <p:extLst>
      <p:ext uri="{BB962C8B-B14F-4D97-AF65-F5344CB8AC3E}">
        <p14:creationId xmlns:p14="http://schemas.microsoft.com/office/powerpoint/2010/main" val="264217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Physical level:</a:t>
            </a:r>
            <a:r>
              <a:rPr lang="en-US" baseline="0" dirty="0" smtClean="0"/>
              <a:t> </a:t>
            </a:r>
            <a:r>
              <a:rPr lang="en-US" dirty="0" smtClean="0"/>
              <a:t>lowest level of abstraction. H</a:t>
            </a:r>
            <a:r>
              <a:rPr lang="en-US" i="1" dirty="0" smtClean="0"/>
              <a:t>ow </a:t>
            </a:r>
            <a:r>
              <a:rPr lang="en-US" dirty="0" smtClean="0"/>
              <a:t>the data are actually stored. The physical level describes complex low-level data structures in detail.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Logical</a:t>
            </a:r>
            <a:r>
              <a:rPr lang="en-US" baseline="0" dirty="0" smtClean="0"/>
              <a:t> level: How data is store in database. Relation between data. Database administrator works here.</a:t>
            </a:r>
            <a:endParaRPr lang="en-US" dirty="0" smtClean="0"/>
          </a:p>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21</a:t>
            </a:fld>
            <a:endParaRPr lang="en-US"/>
          </a:p>
        </p:txBody>
      </p:sp>
    </p:spTree>
    <p:extLst>
      <p:ext uri="{BB962C8B-B14F-4D97-AF65-F5344CB8AC3E}">
        <p14:creationId xmlns:p14="http://schemas.microsoft.com/office/powerpoint/2010/main" val="409324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Skeleton</a:t>
            </a:r>
            <a:r>
              <a:rPr lang="en-US" baseline="0" dirty="0" smtClean="0"/>
              <a:t> structure</a:t>
            </a:r>
          </a:p>
          <a:p>
            <a:r>
              <a:rPr lang="en-US" baseline="0" dirty="0" smtClean="0"/>
              <a:t>Represent Logical view</a:t>
            </a:r>
          </a:p>
          <a:p>
            <a:r>
              <a:rPr lang="en-US" baseline="0" dirty="0" smtClean="0"/>
              <a:t>Relation among data -  How data is associated with each other</a:t>
            </a:r>
          </a:p>
          <a:p>
            <a:r>
              <a:rPr lang="en-US" baseline="0" dirty="0" smtClean="0"/>
              <a:t>Defines Entities</a:t>
            </a:r>
          </a:p>
          <a:p>
            <a:r>
              <a:rPr lang="en-US" baseline="0" dirty="0" smtClean="0"/>
              <a:t>Relation among them</a:t>
            </a:r>
          </a:p>
          <a:p>
            <a:r>
              <a:rPr lang="en-US" baseline="0" dirty="0" smtClean="0"/>
              <a:t>Presented by schema Diagram</a:t>
            </a:r>
          </a:p>
          <a:p>
            <a:r>
              <a:rPr lang="en-US" baseline="0" dirty="0" smtClean="0"/>
              <a:t>Database designer design for programmer.</a:t>
            </a:r>
          </a:p>
        </p:txBody>
      </p:sp>
      <p:sp>
        <p:nvSpPr>
          <p:cNvPr id="4" name="Slide Number Placeholder 3"/>
          <p:cNvSpPr>
            <a:spLocks noGrp="1"/>
          </p:cNvSpPr>
          <p:nvPr>
            <p:ph type="sldNum" sz="quarter" idx="10"/>
          </p:nvPr>
        </p:nvSpPr>
        <p:spPr/>
        <p:txBody>
          <a:bodyPr/>
          <a:lstStyle/>
          <a:p>
            <a:fld id="{DC502497-0122-4760-AC39-A4F280F4B1B2}" type="slidenum">
              <a:rPr lang="en-US" smtClean="0"/>
              <a:t>25</a:t>
            </a:fld>
            <a:endParaRPr lang="en-US"/>
          </a:p>
        </p:txBody>
      </p:sp>
    </p:spTree>
    <p:extLst>
      <p:ext uri="{BB962C8B-B14F-4D97-AF65-F5344CB8AC3E}">
        <p14:creationId xmlns:p14="http://schemas.microsoft.com/office/powerpoint/2010/main" val="282433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Naive Users</a:t>
            </a:r>
          </a:p>
          <a:p>
            <a:pPr lvl="1"/>
            <a:r>
              <a:rPr lang="en-US" dirty="0" smtClean="0"/>
              <a:t>They are un-sophisticated users, which has no knowledge of the database. </a:t>
            </a:r>
          </a:p>
          <a:p>
            <a:pPr lvl="1"/>
            <a:r>
              <a:rPr lang="en-US" dirty="0" smtClean="0"/>
              <a:t>They are the end users of the database who work through the menu-driven applications.</a:t>
            </a:r>
          </a:p>
          <a:p>
            <a:pPr lvl="1"/>
            <a:r>
              <a:rPr lang="en-US" dirty="0" smtClean="0"/>
              <a:t>Naïve Users are just to work on developed applications and get the desired result.</a:t>
            </a:r>
          </a:p>
          <a:p>
            <a:pPr lvl="1"/>
            <a:r>
              <a:rPr lang="en-US" dirty="0" smtClean="0"/>
              <a:t>For Example: Airplane ticket booking, Bank staff esp. on teller.</a:t>
            </a:r>
          </a:p>
          <a:p>
            <a:r>
              <a:rPr lang="en-US" dirty="0" smtClean="0"/>
              <a:t>Sophisticated Users</a:t>
            </a:r>
          </a:p>
          <a:p>
            <a:pPr lvl="1"/>
            <a:r>
              <a:rPr lang="en-US" dirty="0" smtClean="0"/>
              <a:t>Sophisticated users can be engineers, scientists, business </a:t>
            </a:r>
            <a:r>
              <a:rPr lang="en-US" dirty="0" err="1" smtClean="0"/>
              <a:t>anlaysts</a:t>
            </a:r>
            <a:r>
              <a:rPr lang="en-US" dirty="0" smtClean="0"/>
              <a:t> who are familiar with the database.</a:t>
            </a:r>
          </a:p>
          <a:p>
            <a:pPr lvl="1"/>
            <a:r>
              <a:rPr lang="en-US" dirty="0" smtClean="0"/>
              <a:t>These Users interact with the database but they do not write programs.</a:t>
            </a:r>
          </a:p>
          <a:p>
            <a:pPr lvl="1"/>
            <a:endParaRPr lang="en-US" dirty="0" smtClean="0"/>
          </a:p>
          <a:p>
            <a:r>
              <a:rPr lang="en-US" b="1" baseline="0" dirty="0" smtClean="0"/>
              <a:t># Database Engine</a:t>
            </a:r>
          </a:p>
          <a:p>
            <a:endParaRPr lang="en-US" baseline="0" dirty="0" smtClean="0"/>
          </a:p>
          <a:p>
            <a:r>
              <a:rPr lang="en-US" dirty="0" smtClean="0"/>
              <a:t>A database system is partitioned into modules that deal with each of the responsibilities of the overall system.  </a:t>
            </a:r>
          </a:p>
          <a:p>
            <a:r>
              <a:rPr lang="en-US" dirty="0" smtClean="0"/>
              <a:t>The functional components of a database system can be divided into</a:t>
            </a:r>
          </a:p>
          <a:p>
            <a:pPr lvl="1"/>
            <a:r>
              <a:rPr lang="en-US" dirty="0" smtClean="0"/>
              <a:t>The storage manager,</a:t>
            </a:r>
          </a:p>
          <a:p>
            <a:pPr lvl="1"/>
            <a:r>
              <a:rPr lang="en-US" dirty="0" smtClean="0"/>
              <a:t>The  query processor component, </a:t>
            </a:r>
          </a:p>
          <a:p>
            <a:pPr lvl="1"/>
            <a:r>
              <a:rPr lang="en-US" dirty="0" smtClean="0"/>
              <a:t>The transaction management component.</a:t>
            </a:r>
          </a:p>
          <a:p>
            <a:endParaRPr lang="en-US" baseline="0" dirty="0" smtClean="0"/>
          </a:p>
          <a:p>
            <a:r>
              <a:rPr lang="en-US" b="1" baseline="0" dirty="0" smtClean="0"/>
              <a:t># Query processor</a:t>
            </a:r>
          </a:p>
          <a:p>
            <a:endParaRPr lang="en-US" baseline="0" dirty="0" smtClean="0"/>
          </a:p>
          <a:p>
            <a:r>
              <a:rPr lang="en-US" dirty="0" smtClean="0"/>
              <a:t>The query processor components include:</a:t>
            </a:r>
          </a:p>
          <a:p>
            <a:pPr lvl="1"/>
            <a:r>
              <a:rPr lang="en-US" dirty="0" smtClean="0"/>
              <a:t>DDL (Data</a:t>
            </a:r>
            <a:r>
              <a:rPr lang="en-US" baseline="0" dirty="0" smtClean="0"/>
              <a:t> definition Language)</a:t>
            </a:r>
            <a:r>
              <a:rPr lang="en-US" dirty="0" smtClean="0"/>
              <a:t> interpreter --  interprets DDL statements and records the definitions in the data dictionary.</a:t>
            </a:r>
          </a:p>
          <a:p>
            <a:pPr lvl="1"/>
            <a:r>
              <a:rPr lang="en-US" dirty="0" smtClean="0"/>
              <a:t>DML (Data</a:t>
            </a:r>
            <a:r>
              <a:rPr lang="en-US" baseline="0" dirty="0" smtClean="0"/>
              <a:t> Manipulation Language) </a:t>
            </a:r>
            <a:r>
              <a:rPr lang="en-US" dirty="0" smtClean="0"/>
              <a:t>compiler -- translates DML statements in a query language into an evaluation plan consisting of low-level instructions that the query evaluation engine understands.</a:t>
            </a:r>
          </a:p>
          <a:p>
            <a:pPr lvl="2"/>
            <a:r>
              <a:rPr lang="en-US" dirty="0" smtClean="0"/>
              <a:t>The DML compiler performs query optimization; that is, it picks the lowest cost evaluation plan from among the various alternatives.</a:t>
            </a:r>
          </a:p>
          <a:p>
            <a:pPr lvl="1"/>
            <a:r>
              <a:rPr lang="en-US" dirty="0" smtClean="0"/>
              <a:t>Query evaluation engine -- executes low-level instructions generated by the DML compiler.</a:t>
            </a:r>
          </a:p>
          <a:p>
            <a:endParaRPr lang="en-US" baseline="0" dirty="0" smtClean="0"/>
          </a:p>
          <a:p>
            <a:r>
              <a:rPr lang="en-US" b="1" baseline="0" dirty="0" smtClean="0"/>
              <a:t># Query Processing</a:t>
            </a:r>
          </a:p>
          <a:p>
            <a:endParaRPr lang="en-US" baseline="0" dirty="0" smtClean="0"/>
          </a:p>
          <a:p>
            <a:pPr>
              <a:buFont typeface="Monotype Sorts" charset="2"/>
              <a:buNone/>
            </a:pPr>
            <a:r>
              <a:rPr lang="en-US" altLang="en-US" dirty="0" smtClean="0"/>
              <a:t>1.	Parsing and translation</a:t>
            </a:r>
          </a:p>
          <a:p>
            <a:pPr>
              <a:buFont typeface="Monotype Sorts" charset="2"/>
              <a:buNone/>
            </a:pPr>
            <a:r>
              <a:rPr lang="en-US" altLang="en-US" dirty="0" smtClean="0"/>
              <a:t>2.	Optimization</a:t>
            </a:r>
          </a:p>
          <a:p>
            <a:pPr>
              <a:buFont typeface="Monotype Sorts" charset="2"/>
              <a:buNone/>
            </a:pPr>
            <a:r>
              <a:rPr lang="en-US" altLang="en-US" dirty="0" smtClean="0"/>
              <a:t>3.	Evaluation</a:t>
            </a:r>
          </a:p>
          <a:p>
            <a:endParaRPr lang="en-US" baseline="0" dirty="0" smtClean="0"/>
          </a:p>
          <a:p>
            <a:endParaRPr lang="en-US" baseline="0" dirty="0" smtClean="0"/>
          </a:p>
          <a:p>
            <a:endParaRPr lang="en-US" baseline="0" dirty="0" smtClean="0"/>
          </a:p>
          <a:p>
            <a:r>
              <a:rPr lang="en-US" b="1" baseline="0" dirty="0" smtClean="0"/>
              <a:t># Storage Manager</a:t>
            </a:r>
          </a:p>
          <a:p>
            <a:endParaRPr lang="en-US" baseline="0" dirty="0" smtClean="0"/>
          </a:p>
          <a:p>
            <a:r>
              <a:rPr lang="en-US" dirty="0" smtClean="0"/>
              <a:t>A program module that provides the interface between the low-level data stored in the database and the application programs and queries submitted to the system.</a:t>
            </a:r>
          </a:p>
          <a:p>
            <a:r>
              <a:rPr lang="en-US" dirty="0" smtClean="0"/>
              <a:t>The storage manager is responsible to the following tasks: </a:t>
            </a:r>
          </a:p>
          <a:p>
            <a:pPr lvl="1"/>
            <a:r>
              <a:rPr lang="en-US" dirty="0" smtClean="0"/>
              <a:t>Interaction with the OS file manager </a:t>
            </a:r>
          </a:p>
          <a:p>
            <a:pPr lvl="1"/>
            <a:r>
              <a:rPr lang="en-US" dirty="0" smtClean="0"/>
              <a:t>Efficient storing, retrieving and updating of data</a:t>
            </a:r>
          </a:p>
          <a:p>
            <a:r>
              <a:rPr lang="en-US" dirty="0" smtClean="0"/>
              <a:t>The storage manager components include:</a:t>
            </a:r>
          </a:p>
          <a:p>
            <a:pPr lvl="1"/>
            <a:r>
              <a:rPr lang="en-US" b="1" dirty="0" smtClean="0"/>
              <a:t>Authorization - </a:t>
            </a:r>
            <a:r>
              <a:rPr lang="en-US" sz="1200" b="0" i="0" kern="1200" dirty="0" smtClean="0">
                <a:solidFill>
                  <a:schemeClr val="tx1"/>
                </a:solidFill>
                <a:effectLst/>
                <a:latin typeface="+mn-lt"/>
                <a:ea typeface="+mn-ea"/>
                <a:cs typeface="+mn-cs"/>
              </a:rPr>
              <a:t>It ensures role-based access control, </a:t>
            </a:r>
            <a:r>
              <a:rPr lang="en-US" sz="1200" b="0" i="0" kern="1200" dirty="0" err="1" smtClean="0">
                <a:solidFill>
                  <a:schemeClr val="tx1"/>
                </a:solidFill>
                <a:effectLst/>
                <a:latin typeface="+mn-lt"/>
                <a:ea typeface="+mn-ea"/>
                <a:cs typeface="+mn-cs"/>
              </a:rPr>
              <a:t>i.e</a:t>
            </a:r>
            <a:r>
              <a:rPr lang="en-US" sz="1200" b="0" i="0" kern="1200" dirty="0" smtClean="0">
                <a:solidFill>
                  <a:schemeClr val="tx1"/>
                </a:solidFill>
                <a:effectLst/>
                <a:latin typeface="+mn-lt"/>
                <a:ea typeface="+mn-ea"/>
                <a:cs typeface="+mn-cs"/>
              </a:rPr>
              <a:t>,. checks whether the particular person is privileged to perform the requested operation or not.</a:t>
            </a:r>
            <a:endParaRPr lang="en-US" b="1" dirty="0" smtClean="0"/>
          </a:p>
          <a:p>
            <a:pPr lvl="1"/>
            <a:r>
              <a:rPr lang="en-US" b="1" dirty="0" smtClean="0"/>
              <a:t>and integrity manager </a:t>
            </a:r>
            <a:r>
              <a:rPr lang="en-US" b="0" dirty="0" smtClean="0"/>
              <a:t>- </a:t>
            </a:r>
            <a:r>
              <a:rPr lang="en-US" sz="1200" b="0" i="0" kern="1200" dirty="0" smtClean="0">
                <a:solidFill>
                  <a:schemeClr val="tx1"/>
                </a:solidFill>
                <a:effectLst/>
                <a:latin typeface="+mn-lt"/>
                <a:ea typeface="+mn-ea"/>
                <a:cs typeface="+mn-cs"/>
              </a:rPr>
              <a:t> It checks the integrity constraints when the database is modified. </a:t>
            </a:r>
            <a:endParaRPr lang="en-US" b="0" dirty="0" smtClean="0"/>
          </a:p>
          <a:p>
            <a:pPr lvl="1"/>
            <a:r>
              <a:rPr lang="en-US" b="1" dirty="0" smtClean="0"/>
              <a:t>Transaction manager </a:t>
            </a:r>
            <a:r>
              <a:rPr lang="en-US" dirty="0" smtClean="0"/>
              <a:t>- </a:t>
            </a:r>
            <a:r>
              <a:rPr lang="en-US" sz="1200" b="0" i="0" kern="1200" dirty="0" smtClean="0">
                <a:solidFill>
                  <a:schemeClr val="tx1"/>
                </a:solidFill>
                <a:effectLst/>
                <a:latin typeface="+mn-lt"/>
                <a:ea typeface="+mn-ea"/>
                <a:cs typeface="+mn-cs"/>
              </a:rPr>
              <a:t>It controls concurrent access by performing the operations in a scheduled way that it receives the transaction. Thus, it ensures that the database remains in the consistent state before and after the execution of a transaction. </a:t>
            </a:r>
            <a:endParaRPr lang="en-US" dirty="0" smtClean="0"/>
          </a:p>
          <a:p>
            <a:pPr lvl="1"/>
            <a:r>
              <a:rPr lang="en-US" b="1" dirty="0" smtClean="0"/>
              <a:t>File manager - </a:t>
            </a:r>
            <a:r>
              <a:rPr lang="en-US" sz="1200" b="0" i="0" kern="1200" dirty="0" smtClean="0">
                <a:solidFill>
                  <a:schemeClr val="tx1"/>
                </a:solidFill>
                <a:effectLst/>
                <a:latin typeface="+mn-lt"/>
                <a:ea typeface="+mn-ea"/>
                <a:cs typeface="+mn-cs"/>
              </a:rPr>
              <a:t>It manages the file space and the data structure used to represent information in the database.</a:t>
            </a:r>
            <a:endParaRPr lang="en-US" b="1" dirty="0" smtClean="0"/>
          </a:p>
          <a:p>
            <a:pPr lvl="1"/>
            <a:r>
              <a:rPr lang="en-US" b="1" dirty="0" smtClean="0"/>
              <a:t>Buffer manager - </a:t>
            </a:r>
            <a:r>
              <a:rPr lang="en-US" sz="1200" b="0" i="0" kern="1200" dirty="0" smtClean="0">
                <a:solidFill>
                  <a:schemeClr val="tx1"/>
                </a:solidFill>
                <a:effectLst/>
                <a:latin typeface="+mn-lt"/>
                <a:ea typeface="+mn-ea"/>
                <a:cs typeface="+mn-cs"/>
              </a:rPr>
              <a:t>It is responsible for cache memory and the transfer of data between the secondary storage and main memory. </a:t>
            </a:r>
            <a:endParaRPr lang="en-US" b="1" dirty="0" smtClean="0"/>
          </a:p>
          <a:p>
            <a:endParaRPr lang="en-US" baseline="0" dirty="0" smtClean="0"/>
          </a:p>
          <a:p>
            <a:r>
              <a:rPr lang="en-US" dirty="0" smtClean="0"/>
              <a:t>The storage manager implements several data structures as part of the physical system implementation:</a:t>
            </a:r>
          </a:p>
          <a:p>
            <a:pPr lvl="1"/>
            <a:r>
              <a:rPr lang="en-US" dirty="0" smtClean="0"/>
              <a:t>Data files -- store the data</a:t>
            </a:r>
            <a:r>
              <a:rPr lang="en-US" baseline="0" dirty="0" smtClean="0"/>
              <a:t> of database</a:t>
            </a:r>
            <a:endParaRPr lang="en-US" dirty="0" smtClean="0"/>
          </a:p>
          <a:p>
            <a:pPr lvl="1"/>
            <a:r>
              <a:rPr lang="en-US" dirty="0" smtClean="0"/>
              <a:t>Data dictionary --  stores metadata about the structure of the database, in particular the schema of the database.</a:t>
            </a:r>
          </a:p>
          <a:p>
            <a:pPr lvl="1"/>
            <a:r>
              <a:rPr lang="en-US" dirty="0" smtClean="0"/>
              <a:t>Indices --  can provide fast access to data items.  A database index provides pointers to those data items that hold a particular value.</a:t>
            </a:r>
          </a:p>
          <a:p>
            <a:endParaRPr lang="en-US" baseline="0" dirty="0" smtClean="0"/>
          </a:p>
          <a:p>
            <a:r>
              <a:rPr lang="en-US" baseline="0" dirty="0" smtClean="0"/>
              <a:t># Transaction Management</a:t>
            </a:r>
          </a:p>
          <a:p>
            <a:endParaRPr lang="en-US" baseline="0" dirty="0" smtClean="0"/>
          </a:p>
          <a:p>
            <a:r>
              <a:rPr lang="en-US" dirty="0" smtClean="0"/>
              <a:t>A </a:t>
            </a:r>
            <a:r>
              <a:rPr lang="en-US" b="1" dirty="0" smtClean="0"/>
              <a:t>transaction</a:t>
            </a:r>
            <a:r>
              <a:rPr lang="en-US" dirty="0" smtClean="0"/>
              <a:t> is a collection of operations that performs a single logical function in a database application</a:t>
            </a:r>
          </a:p>
          <a:p>
            <a:r>
              <a:rPr lang="en-US" b="1" dirty="0" smtClean="0"/>
              <a:t>Transaction-management component</a:t>
            </a:r>
            <a:r>
              <a:rPr lang="en-US" dirty="0" smtClean="0"/>
              <a:t> ensures that the database remains in a consistent (correct) state despite system failures (e.g., power failures and operating system crashes) and transaction failures.</a:t>
            </a:r>
          </a:p>
          <a:p>
            <a:r>
              <a:rPr lang="en-US" b="1" dirty="0" smtClean="0"/>
              <a:t>Concurrency-control manager</a:t>
            </a:r>
            <a:r>
              <a:rPr lang="en-US" dirty="0" smtClean="0"/>
              <a:t> controls the interaction among the concurrent transactions, to ensure the consistency of the database.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C502497-0122-4760-AC39-A4F280F4B1B2}" type="slidenum">
              <a:rPr lang="en-US" smtClean="0"/>
              <a:t>37</a:t>
            </a:fld>
            <a:endParaRPr lang="en-US"/>
          </a:p>
        </p:txBody>
      </p:sp>
    </p:spTree>
    <p:extLst>
      <p:ext uri="{BB962C8B-B14F-4D97-AF65-F5344CB8AC3E}">
        <p14:creationId xmlns:p14="http://schemas.microsoft.com/office/powerpoint/2010/main" val="175181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8078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83491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06530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571500" indent="-571500">
              <a:buFont typeface="Wingdings" panose="05000000000000000000" pitchFamily="2" charset="2"/>
              <a:buChar char="q"/>
              <a:defRPr b="1" u="sng"/>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653279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71756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80635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97626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048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16136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293674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AF19A8B-C6DC-4221-9E13-FD5455611507}" type="datetimeFigureOut">
              <a:rPr lang="en-US" smtClean="0"/>
              <a:t>1/31/2022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AF414238-1FC5-4BC6-882E-63EEA68971B1}" type="slidenum">
              <a:rPr lang="en-US" smtClean="0"/>
              <a:t>‹#›</a:t>
            </a:fld>
            <a:endParaRPr lang="en-US"/>
          </a:p>
        </p:txBody>
      </p:sp>
    </p:spTree>
    <p:extLst>
      <p:ext uri="{BB962C8B-B14F-4D97-AF65-F5344CB8AC3E}">
        <p14:creationId xmlns:p14="http://schemas.microsoft.com/office/powerpoint/2010/main" val="1535777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p:nvSpPr>
        <p:spPr>
          <a:xfrm>
            <a:off x="0" y="6616461"/>
            <a:ext cx="12192000" cy="2415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 y="0"/>
            <a:ext cx="12192001" cy="18777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367394" y="8164"/>
            <a:ext cx="89806" cy="92256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17714" y="24501"/>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1740311" y="5992586"/>
            <a:ext cx="81575" cy="85725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1887403" y="6147715"/>
            <a:ext cx="92529" cy="71028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6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4.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427" y="1913195"/>
            <a:ext cx="9144000" cy="2387600"/>
          </a:xfrm>
        </p:spPr>
        <p:txBody>
          <a:bodyPr>
            <a:normAutofit/>
          </a:bodyPr>
          <a:lstStyle/>
          <a:p>
            <a:r>
              <a:rPr lang="en-US" dirty="0" smtClean="0"/>
              <a:t>Database Design, Architecture and Model</a:t>
            </a:r>
            <a:endParaRPr lang="en-US" dirty="0"/>
          </a:p>
        </p:txBody>
      </p:sp>
    </p:spTree>
    <p:extLst>
      <p:ext uri="{BB962C8B-B14F-4D97-AF65-F5344CB8AC3E}">
        <p14:creationId xmlns:p14="http://schemas.microsoft.com/office/powerpoint/2010/main" val="3394775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5107"/>
          </a:xfrm>
        </p:spPr>
        <p:txBody>
          <a:bodyPr>
            <a:normAutofit fontScale="90000"/>
          </a:bodyPr>
          <a:lstStyle/>
          <a:p>
            <a:r>
              <a:rPr lang="en-US" dirty="0" smtClean="0"/>
              <a:t>Data Models</a:t>
            </a:r>
            <a:endParaRPr lang="en-US" dirty="0"/>
          </a:p>
        </p:txBody>
      </p:sp>
      <p:sp>
        <p:nvSpPr>
          <p:cNvPr id="3" name="Content Placeholder 2"/>
          <p:cNvSpPr>
            <a:spLocks noGrp="1"/>
          </p:cNvSpPr>
          <p:nvPr>
            <p:ph idx="1"/>
          </p:nvPr>
        </p:nvSpPr>
        <p:spPr>
          <a:xfrm>
            <a:off x="838200" y="1010653"/>
            <a:ext cx="10515600" cy="5406623"/>
          </a:xfrm>
        </p:spPr>
        <p:txBody>
          <a:bodyPr>
            <a:normAutofit fontScale="62500" lnSpcReduction="20000"/>
          </a:bodyPr>
          <a:lstStyle/>
          <a:p>
            <a:pPr algn="just">
              <a:lnSpc>
                <a:spcPct val="160000"/>
              </a:lnSpc>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models define how the logical structure of a database is modeled. Data Models are fundamental entities to introduce abstraction in a DBMS. Data models define how data is connected to each other and how they are processed and stored inside the system.</a:t>
            </a:r>
          </a:p>
          <a:p>
            <a:pPr algn="just">
              <a:lnSpc>
                <a:spcPct val="160000"/>
              </a:lnSpc>
            </a:pPr>
            <a:r>
              <a:rPr lang="en-US" dirty="0">
                <a:latin typeface="Times New Roman" panose="02020603050405020304" pitchFamily="18" charset="0"/>
                <a:cs typeface="Times New Roman" panose="02020603050405020304" pitchFamily="18" charset="0"/>
              </a:rPr>
              <a:t>The very first data model could be flat data-models, where all the data used are to be kept in the same plane. Earlier data models were not so scientific, hence they were prone to introduce lots of duplication and update anomalies</a:t>
            </a:r>
            <a:r>
              <a:rPr lang="en-US" dirty="0" smtClean="0">
                <a:latin typeface="Times New Roman" panose="02020603050405020304" pitchFamily="18" charset="0"/>
                <a:cs typeface="Times New Roman" panose="02020603050405020304" pitchFamily="18" charset="0"/>
              </a:rPr>
              <a:t>.</a:t>
            </a:r>
          </a:p>
          <a:p>
            <a:pPr algn="just">
              <a:lnSpc>
                <a:spcPct val="160000"/>
              </a:lnSpc>
            </a:pPr>
            <a:r>
              <a:rPr lang="en-US" altLang="en-US" dirty="0">
                <a:latin typeface="Times New Roman" panose="02020603050405020304" pitchFamily="18" charset="0"/>
                <a:cs typeface="Times New Roman" panose="02020603050405020304" pitchFamily="18" charset="0"/>
              </a:rPr>
              <a:t>A collection of tools for describing</a:t>
            </a:r>
            <a:r>
              <a:rPr lang="en-US" altLang="en-US" sz="2100" dirty="0">
                <a:latin typeface="Times New Roman" panose="02020603050405020304" pitchFamily="18" charset="0"/>
                <a:cs typeface="Times New Roman" panose="02020603050405020304" pitchFamily="18" charset="0"/>
              </a:rPr>
              <a:t> </a:t>
            </a:r>
          </a:p>
          <a:p>
            <a:pPr lvl="1" algn="just">
              <a:lnSpc>
                <a:spcPct val="160000"/>
              </a:lnSpc>
            </a:pPr>
            <a:r>
              <a:rPr lang="en-US" altLang="en-US" sz="2600" dirty="0">
                <a:solidFill>
                  <a:srgbClr val="0070C0"/>
                </a:solidFill>
                <a:latin typeface="Times New Roman" panose="02020603050405020304" pitchFamily="18" charset="0"/>
                <a:cs typeface="Times New Roman" panose="02020603050405020304" pitchFamily="18" charset="0"/>
              </a:rPr>
              <a:t>Data </a:t>
            </a:r>
          </a:p>
          <a:p>
            <a:pPr lvl="1" algn="just">
              <a:lnSpc>
                <a:spcPct val="160000"/>
              </a:lnSpc>
            </a:pPr>
            <a:r>
              <a:rPr lang="en-US" altLang="en-US" sz="2600" dirty="0">
                <a:solidFill>
                  <a:srgbClr val="0070C0"/>
                </a:solidFill>
                <a:latin typeface="Times New Roman" panose="02020603050405020304" pitchFamily="18" charset="0"/>
                <a:cs typeface="Times New Roman" panose="02020603050405020304" pitchFamily="18" charset="0"/>
              </a:rPr>
              <a:t>Data relationships</a:t>
            </a:r>
          </a:p>
          <a:p>
            <a:pPr lvl="1" algn="just">
              <a:lnSpc>
                <a:spcPct val="160000"/>
              </a:lnSpc>
            </a:pPr>
            <a:r>
              <a:rPr lang="en-US" altLang="en-US" sz="2600" dirty="0">
                <a:solidFill>
                  <a:srgbClr val="0070C0"/>
                </a:solidFill>
                <a:latin typeface="Times New Roman" panose="02020603050405020304" pitchFamily="18" charset="0"/>
                <a:cs typeface="Times New Roman" panose="02020603050405020304" pitchFamily="18" charset="0"/>
              </a:rPr>
              <a:t>Data semantics</a:t>
            </a:r>
          </a:p>
          <a:p>
            <a:pPr lvl="1" algn="just">
              <a:lnSpc>
                <a:spcPct val="160000"/>
              </a:lnSpc>
            </a:pPr>
            <a:r>
              <a:rPr lang="en-US" altLang="en-US" sz="2600" dirty="0">
                <a:solidFill>
                  <a:srgbClr val="0070C0"/>
                </a:solidFill>
                <a:latin typeface="Times New Roman" panose="02020603050405020304" pitchFamily="18" charset="0"/>
                <a:cs typeface="Times New Roman" panose="02020603050405020304" pitchFamily="18" charset="0"/>
              </a:rPr>
              <a:t>Data consistency </a:t>
            </a:r>
            <a:r>
              <a:rPr lang="en-US" altLang="en-US" sz="2600" dirty="0" smtClean="0">
                <a:solidFill>
                  <a:srgbClr val="0070C0"/>
                </a:solidFill>
                <a:latin typeface="Times New Roman" panose="02020603050405020304" pitchFamily="18" charset="0"/>
                <a:cs typeface="Times New Roman" panose="02020603050405020304" pitchFamily="18" charset="0"/>
              </a:rPr>
              <a:t>constraint</a:t>
            </a:r>
            <a:r>
              <a:rPr lang="en-US" altLang="en-US" dirty="0" smtClean="0">
                <a:solidFill>
                  <a:srgbClr val="0070C0"/>
                </a:solidFill>
                <a:latin typeface="Times New Roman" panose="02020603050405020304" pitchFamily="18" charset="0"/>
                <a:cs typeface="Times New Roman" panose="02020603050405020304" pitchFamily="18" charset="0"/>
              </a:rPr>
              <a:t>s</a:t>
            </a:r>
          </a:p>
          <a:p>
            <a:pPr algn="just">
              <a:lnSpc>
                <a:spcPct val="160000"/>
              </a:lnSpc>
            </a:pPr>
            <a:r>
              <a:rPr lang="en-US" altLang="en-US" dirty="0" smtClean="0">
                <a:latin typeface="Times New Roman" panose="02020603050405020304" pitchFamily="18" charset="0"/>
                <a:cs typeface="Times New Roman" panose="02020603050405020304" pitchFamily="18" charset="0"/>
              </a:rPr>
              <a:t>A </a:t>
            </a:r>
            <a:r>
              <a:rPr lang="en-US" altLang="en-US" dirty="0">
                <a:latin typeface="Times New Roman" panose="02020603050405020304" pitchFamily="18" charset="0"/>
                <a:cs typeface="Times New Roman" panose="02020603050405020304" pitchFamily="18" charset="0"/>
              </a:rPr>
              <a:t>data model provides a way to describe the design of a database at the physical, logical and view level.</a:t>
            </a:r>
          </a:p>
          <a:p>
            <a:pPr marL="457200" lvl="1" indent="0" algn="just">
              <a:lnSpc>
                <a:spcPct val="160000"/>
              </a:lnSpc>
              <a:buNone/>
            </a:pPr>
            <a:endParaRPr lang="en-US" altLang="en-US" dirty="0">
              <a:latin typeface="Times New Roman" panose="02020603050405020304" pitchFamily="18" charset="0"/>
              <a:cs typeface="Times New Roman" panose="02020603050405020304" pitchFamily="18" charset="0"/>
            </a:endParaRPr>
          </a:p>
          <a:p>
            <a:pPr algn="just">
              <a:lnSpc>
                <a:spcPct val="160000"/>
              </a:lnSpc>
            </a:pPr>
            <a:endParaRPr lang="en-US" altLang="en-US"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0491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C0C0C0"/>
                  </a:outerShdw>
                </a:effectLst>
              </a:rPr>
              <a:t>Aggregation</a:t>
            </a:r>
            <a:endParaRPr lang="en-US" dirty="0"/>
          </a:p>
        </p:txBody>
      </p:sp>
      <p:sp>
        <p:nvSpPr>
          <p:cNvPr id="4" name="Rectangle 3"/>
          <p:cNvSpPr>
            <a:spLocks noChangeArrowheads="1"/>
          </p:cNvSpPr>
          <p:nvPr/>
        </p:nvSpPr>
        <p:spPr bwMode="auto">
          <a:xfrm>
            <a:off x="838200" y="1690688"/>
            <a:ext cx="10515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35000"/>
              </a:spcBef>
              <a:buClr>
                <a:schemeClr val="tx2"/>
              </a:buClr>
              <a:buSzPct val="90000"/>
              <a:buFont typeface="Monotype Sorts" panose="01010601010101010101"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panose="01010601010101010101"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lvl="1">
              <a:spcBef>
                <a:spcPct val="50000"/>
              </a:spcBef>
              <a:buClr>
                <a:schemeClr val="tx2"/>
              </a:buClr>
              <a:buSzPct val="90000"/>
              <a:buFont typeface="Monotype Sorts" panose="01010601010101010101" pitchFamily="2" charset="2"/>
              <a:buChar char="n"/>
            </a:pPr>
            <a:r>
              <a:rPr lang="en-US" altLang="en-US" dirty="0"/>
              <a:t>Consider the ternary relationship </a:t>
            </a:r>
            <a:r>
              <a:rPr lang="en-US" altLang="en-US" i="1" dirty="0" err="1"/>
              <a:t>proj_guide</a:t>
            </a:r>
            <a:r>
              <a:rPr lang="en-US" altLang="en-US" dirty="0"/>
              <a:t>, which we saw earlier</a:t>
            </a:r>
          </a:p>
          <a:p>
            <a:pPr lvl="1">
              <a:spcBef>
                <a:spcPct val="50000"/>
              </a:spcBef>
              <a:buClr>
                <a:schemeClr val="tx2"/>
              </a:buClr>
              <a:buSzPct val="90000"/>
              <a:buFont typeface="Monotype Sorts" panose="01010601010101010101" pitchFamily="2" charset="2"/>
              <a:buChar char="n"/>
            </a:pPr>
            <a:r>
              <a:rPr lang="en-US" altLang="en-US" dirty="0"/>
              <a:t>Suppose we want to record evaluations of a student by a guide      on a project</a:t>
            </a:r>
          </a:p>
        </p:txBody>
      </p:sp>
      <p:pic>
        <p:nvPicPr>
          <p:cNvPr id="5" name="Picture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5729" y="2760593"/>
            <a:ext cx="4497387"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08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defRPr/>
            </a:pPr>
            <a:r>
              <a:rPr lang="en-US">
                <a:ea typeface="+mj-ea"/>
              </a:rPr>
              <a:t>Aggregation (Cont.)</a:t>
            </a:r>
          </a:p>
        </p:txBody>
      </p:sp>
      <p:sp>
        <p:nvSpPr>
          <p:cNvPr id="117763" name="Rectangle 3"/>
          <p:cNvSpPr>
            <a:spLocks noGrp="1" noChangeArrowheads="1"/>
          </p:cNvSpPr>
          <p:nvPr>
            <p:ph type="body" idx="1"/>
          </p:nvPr>
        </p:nvSpPr>
        <p:spPr>
          <a:xfrm>
            <a:off x="838200" y="1690687"/>
            <a:ext cx="10515600" cy="4719637"/>
          </a:xfrm>
        </p:spPr>
        <p:txBody>
          <a:bodyPr/>
          <a:lstStyle/>
          <a:p>
            <a:r>
              <a:rPr lang="en-US" altLang="en-US" dirty="0" smtClean="0">
                <a:ea typeface="ＭＳ Ｐゴシック" panose="020B0600070205080204" pitchFamily="34" charset="-128"/>
              </a:rPr>
              <a:t>Relationship sets </a:t>
            </a:r>
            <a:r>
              <a:rPr lang="en-US" altLang="en-US" i="1" dirty="0" err="1" smtClean="0">
                <a:ea typeface="ＭＳ Ｐゴシック" panose="020B0600070205080204" pitchFamily="34" charset="-128"/>
              </a:rPr>
              <a:t>eval_for</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and </a:t>
            </a:r>
            <a:r>
              <a:rPr lang="en-US" altLang="en-US" i="1" dirty="0" err="1" smtClean="0">
                <a:ea typeface="ＭＳ Ｐゴシック" panose="020B0600070205080204" pitchFamily="34" charset="-128"/>
              </a:rPr>
              <a:t>proj_guide</a:t>
            </a:r>
            <a:r>
              <a:rPr lang="en-US" altLang="en-US" dirty="0" smtClean="0">
                <a:ea typeface="ＭＳ Ｐゴシック" panose="020B0600070205080204" pitchFamily="34" charset="-128"/>
              </a:rPr>
              <a:t> represent overlapping information</a:t>
            </a:r>
          </a:p>
          <a:p>
            <a:pPr lvl="1"/>
            <a:r>
              <a:rPr lang="en-US" altLang="en-US" dirty="0" smtClean="0">
                <a:ea typeface="ＭＳ Ｐゴシック" panose="020B0600070205080204" pitchFamily="34" charset="-128"/>
              </a:rPr>
              <a:t>Every </a:t>
            </a:r>
            <a:r>
              <a:rPr lang="en-US" altLang="en-US" i="1" dirty="0" err="1" smtClean="0">
                <a:ea typeface="ＭＳ Ｐゴシック" panose="020B0600070205080204" pitchFamily="34" charset="-128"/>
              </a:rPr>
              <a:t>eval_for</a:t>
            </a:r>
            <a:r>
              <a:rPr lang="en-US" altLang="en-US" dirty="0" smtClean="0">
                <a:ea typeface="ＭＳ Ｐゴシック" panose="020B0600070205080204" pitchFamily="34" charset="-128"/>
              </a:rPr>
              <a:t> relationship corresponds to a </a:t>
            </a:r>
            <a:r>
              <a:rPr lang="en-US" altLang="en-US" i="1" dirty="0" err="1" smtClean="0">
                <a:ea typeface="ＭＳ Ｐゴシック" panose="020B0600070205080204" pitchFamily="34" charset="-128"/>
              </a:rPr>
              <a:t>proj_guide</a:t>
            </a:r>
            <a:r>
              <a:rPr lang="en-US" altLang="en-US" dirty="0" smtClean="0">
                <a:ea typeface="ＭＳ Ｐゴシック" panose="020B0600070205080204" pitchFamily="34" charset="-128"/>
              </a:rPr>
              <a:t> relationship</a:t>
            </a:r>
          </a:p>
          <a:p>
            <a:pPr lvl="1"/>
            <a:r>
              <a:rPr lang="en-US" altLang="en-US" dirty="0" smtClean="0">
                <a:ea typeface="ＭＳ Ｐゴシック" panose="020B0600070205080204" pitchFamily="34" charset="-128"/>
              </a:rPr>
              <a:t>However, some </a:t>
            </a:r>
            <a:r>
              <a:rPr lang="en-US" altLang="en-US" i="1" dirty="0" err="1" smtClean="0">
                <a:ea typeface="ＭＳ Ｐゴシック" panose="020B0600070205080204" pitchFamily="34" charset="-128"/>
              </a:rPr>
              <a:t>proj_guide</a:t>
            </a:r>
            <a:r>
              <a:rPr lang="en-US" altLang="en-US" dirty="0" smtClean="0">
                <a:ea typeface="ＭＳ Ｐゴシック" panose="020B0600070205080204" pitchFamily="34" charset="-128"/>
              </a:rPr>
              <a:t> relationships may not correspond to any </a:t>
            </a:r>
            <a:r>
              <a:rPr lang="en-US" altLang="en-US" i="1" dirty="0" err="1" smtClean="0">
                <a:ea typeface="ＭＳ Ｐゴシック" panose="020B0600070205080204" pitchFamily="34" charset="-128"/>
              </a:rPr>
              <a:t>eval_for</a:t>
            </a:r>
            <a:r>
              <a:rPr lang="en-US" altLang="en-US" dirty="0" smtClean="0">
                <a:ea typeface="ＭＳ Ｐゴシック" panose="020B0600070205080204" pitchFamily="34" charset="-128"/>
              </a:rPr>
              <a:t> relationships </a:t>
            </a:r>
          </a:p>
          <a:p>
            <a:pPr lvl="2"/>
            <a:r>
              <a:rPr lang="en-US" altLang="en-US" dirty="0" smtClean="0">
                <a:ea typeface="ＭＳ Ｐゴシック" panose="020B0600070205080204" pitchFamily="34" charset="-128"/>
              </a:rPr>
              <a:t>So we can’t discard the </a:t>
            </a:r>
            <a:r>
              <a:rPr lang="en-US" altLang="en-US" i="1" dirty="0" err="1" smtClean="0">
                <a:ea typeface="ＭＳ Ｐゴシック" panose="020B0600070205080204" pitchFamily="34" charset="-128"/>
              </a:rPr>
              <a:t>proj_guide</a:t>
            </a:r>
            <a:r>
              <a:rPr lang="en-US" altLang="en-US" dirty="0" smtClean="0">
                <a:ea typeface="ＭＳ Ｐゴシック" panose="020B0600070205080204" pitchFamily="34" charset="-128"/>
              </a:rPr>
              <a:t> relationship</a:t>
            </a:r>
          </a:p>
          <a:p>
            <a:r>
              <a:rPr lang="en-US" altLang="en-US" dirty="0" smtClean="0">
                <a:ea typeface="ＭＳ Ｐゴシック" panose="020B0600070205080204" pitchFamily="34" charset="-128"/>
              </a:rPr>
              <a:t>Eliminate this redundancy via </a:t>
            </a:r>
            <a:r>
              <a:rPr lang="en-US" altLang="en-US" i="1" dirty="0" smtClean="0">
                <a:ea typeface="ＭＳ Ｐゴシック" panose="020B0600070205080204" pitchFamily="34" charset="-128"/>
              </a:rPr>
              <a:t>aggregation</a:t>
            </a:r>
            <a:endParaRPr lang="en-US" altLang="en-US" dirty="0" smtClean="0">
              <a:ea typeface="ＭＳ Ｐゴシック" panose="020B0600070205080204" pitchFamily="34" charset="-128"/>
            </a:endParaRPr>
          </a:p>
          <a:p>
            <a:pPr lvl="1"/>
            <a:r>
              <a:rPr lang="en-US" altLang="en-US" dirty="0" smtClean="0">
                <a:ea typeface="ＭＳ Ｐゴシック" panose="020B0600070205080204" pitchFamily="34" charset="-128"/>
              </a:rPr>
              <a:t>Treat relationship as an abstract entity</a:t>
            </a:r>
          </a:p>
          <a:p>
            <a:pPr lvl="1"/>
            <a:r>
              <a:rPr lang="en-US" altLang="en-US" dirty="0" smtClean="0">
                <a:ea typeface="ＭＳ Ｐゴシック" panose="020B0600070205080204" pitchFamily="34" charset="-128"/>
              </a:rPr>
              <a:t>Allows relationships between relationships </a:t>
            </a:r>
          </a:p>
          <a:p>
            <a:pPr lvl="1"/>
            <a:r>
              <a:rPr lang="en-US" altLang="en-US" dirty="0" smtClean="0">
                <a:ea typeface="ＭＳ Ｐゴシック" panose="020B0600070205080204" pitchFamily="34" charset="-128"/>
              </a:rPr>
              <a:t>Abstraction of relationship into new entity</a:t>
            </a:r>
          </a:p>
        </p:txBody>
      </p:sp>
    </p:spTree>
    <p:extLst>
      <p:ext uri="{BB962C8B-B14F-4D97-AF65-F5344CB8AC3E}">
        <p14:creationId xmlns:p14="http://schemas.microsoft.com/office/powerpoint/2010/main" val="299478102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(Cont.)</a:t>
            </a:r>
          </a:p>
        </p:txBody>
      </p:sp>
      <p:sp>
        <p:nvSpPr>
          <p:cNvPr id="4" name="Rectangle 3"/>
          <p:cNvSpPr txBox="1">
            <a:spLocks noChangeArrowheads="1"/>
          </p:cNvSpPr>
          <p:nvPr/>
        </p:nvSpPr>
        <p:spPr>
          <a:xfrm>
            <a:off x="944217" y="1551783"/>
            <a:ext cx="10409583" cy="1773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mtClean="0">
                <a:ea typeface="ＭＳ Ｐゴシック" panose="020B0600070205080204" pitchFamily="34" charset="-128"/>
              </a:rPr>
              <a:t>Eliminate this redundancy via </a:t>
            </a:r>
            <a:r>
              <a:rPr lang="en-US" altLang="en-US" i="1" smtClean="0">
                <a:ea typeface="ＭＳ Ｐゴシック" panose="020B0600070205080204" pitchFamily="34" charset="-128"/>
              </a:rPr>
              <a:t>aggregation</a:t>
            </a:r>
            <a:r>
              <a:rPr lang="en-US" altLang="en-US" smtClean="0">
                <a:ea typeface="ＭＳ Ｐゴシック" panose="020B0600070205080204" pitchFamily="34" charset="-128"/>
              </a:rPr>
              <a:t> without introducing redundancy, the following diagram represents:</a:t>
            </a:r>
          </a:p>
          <a:p>
            <a:pPr lvl="1"/>
            <a:r>
              <a:rPr lang="en-US" altLang="en-US" smtClean="0">
                <a:ea typeface="ＭＳ Ｐゴシック" panose="020B0600070205080204" pitchFamily="34" charset="-128"/>
              </a:rPr>
              <a:t>A student is guided by a particular instructor on a particular project </a:t>
            </a:r>
          </a:p>
          <a:p>
            <a:pPr lvl="1"/>
            <a:r>
              <a:rPr lang="en-US" altLang="en-US" smtClean="0">
                <a:ea typeface="ＭＳ Ｐゴシック" panose="020B0600070205080204" pitchFamily="34" charset="-128"/>
              </a:rPr>
              <a:t>A student, instructor, project combination may have an associated evaluation</a:t>
            </a:r>
            <a:endParaRPr lang="en-US" altLang="en-US" dirty="0" smtClean="0">
              <a:ea typeface="ＭＳ Ｐゴシック" panose="020B0600070205080204" pitchFamily="34" charset="-128"/>
            </a:endParaRPr>
          </a:p>
        </p:txBody>
      </p:sp>
      <p:pic>
        <p:nvPicPr>
          <p:cNvPr id="5" name="Picture 3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2597" y="3166236"/>
            <a:ext cx="4167186" cy="334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886611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C0C0C0"/>
                  </a:outerShdw>
                </a:effectLst>
              </a:rPr>
              <a:t>Representing Aggregation via Schemas</a:t>
            </a:r>
            <a:endParaRPr lang="en-US" dirty="0"/>
          </a:p>
        </p:txBody>
      </p:sp>
      <p:sp>
        <p:nvSpPr>
          <p:cNvPr id="4" name="Rectangle 3"/>
          <p:cNvSpPr>
            <a:spLocks noChangeArrowheads="1"/>
          </p:cNvSpPr>
          <p:nvPr/>
        </p:nvSpPr>
        <p:spPr bwMode="auto">
          <a:xfrm>
            <a:off x="838200" y="1690688"/>
            <a:ext cx="10515600" cy="4210050"/>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defRPr/>
            </a:pPr>
            <a:r>
              <a:rPr kumimoji="1" lang="en-US" altLang="en-US" sz="2400" dirty="0">
                <a:ea typeface="ＭＳ Ｐゴシック" charset="-128"/>
              </a:rPr>
              <a:t>To represent aggregation, create a schema containing</a:t>
            </a:r>
          </a:p>
          <a:p>
            <a:pPr marL="742950" lvl="1" indent="-285750">
              <a:spcBef>
                <a:spcPct val="35000"/>
              </a:spcBef>
              <a:buClr>
                <a:schemeClr val="hlink"/>
              </a:buClr>
              <a:buSzPct val="80000"/>
              <a:buFont typeface="Monotype Sorts" charset="2"/>
              <a:buChar char="l"/>
              <a:defRPr/>
            </a:pPr>
            <a:r>
              <a:rPr kumimoji="1" lang="en-US" altLang="en-US" sz="2400" dirty="0">
                <a:ea typeface="ＭＳ Ｐゴシック" charset="-128"/>
              </a:rPr>
              <a:t>Primary key of the aggregated relationship,</a:t>
            </a:r>
          </a:p>
          <a:p>
            <a:pPr marL="742950" lvl="1" indent="-285750">
              <a:spcBef>
                <a:spcPct val="35000"/>
              </a:spcBef>
              <a:buClr>
                <a:schemeClr val="hlink"/>
              </a:buClr>
              <a:buSzPct val="80000"/>
              <a:buFont typeface="Monotype Sorts" charset="2"/>
              <a:buChar char="l"/>
              <a:defRPr/>
            </a:pPr>
            <a:r>
              <a:rPr kumimoji="1" lang="en-US" altLang="en-US" sz="2400" dirty="0">
                <a:ea typeface="ＭＳ Ｐゴシック" charset="-128"/>
              </a:rPr>
              <a:t>The primary key of the associated entity set</a:t>
            </a:r>
          </a:p>
          <a:p>
            <a:pPr marL="742950" lvl="1" indent="-285750">
              <a:spcBef>
                <a:spcPct val="35000"/>
              </a:spcBef>
              <a:buClr>
                <a:schemeClr val="hlink"/>
              </a:buClr>
              <a:buSzPct val="80000"/>
              <a:buFont typeface="Monotype Sorts" charset="2"/>
              <a:buChar char="l"/>
              <a:defRPr/>
            </a:pPr>
            <a:r>
              <a:rPr kumimoji="1" lang="en-US" altLang="en-US" sz="2400" dirty="0">
                <a:ea typeface="ＭＳ Ｐゴシック" charset="-128"/>
              </a:rPr>
              <a:t>Any descriptive attributes</a:t>
            </a:r>
          </a:p>
          <a:p>
            <a:pPr marL="342900" indent="-342900">
              <a:spcBef>
                <a:spcPct val="35000"/>
              </a:spcBef>
              <a:buClr>
                <a:schemeClr val="tx2"/>
              </a:buClr>
              <a:buSzPct val="90000"/>
              <a:buFont typeface="Monotype Sorts" charset="2"/>
              <a:buChar char="n"/>
              <a:defRPr/>
            </a:pPr>
            <a:r>
              <a:rPr kumimoji="1" lang="en-US" altLang="en-US" sz="2400" dirty="0">
                <a:ea typeface="ＭＳ Ｐゴシック" charset="-128"/>
              </a:rPr>
              <a:t>In our example:</a:t>
            </a:r>
          </a:p>
          <a:p>
            <a:pPr marL="742950" lvl="1" indent="-285750">
              <a:spcBef>
                <a:spcPct val="35000"/>
              </a:spcBef>
              <a:buClr>
                <a:schemeClr val="hlink"/>
              </a:buClr>
              <a:buSzPct val="80000"/>
              <a:buFont typeface="Monotype Sorts" charset="2"/>
              <a:buChar char="l"/>
              <a:defRPr/>
            </a:pPr>
            <a:r>
              <a:rPr kumimoji="1" lang="en-US" altLang="en-US" sz="2400" dirty="0">
                <a:ea typeface="ＭＳ Ｐゴシック" charset="-128"/>
              </a:rPr>
              <a:t>The schema </a:t>
            </a:r>
            <a:r>
              <a:rPr kumimoji="1" lang="en-US" altLang="en-US" sz="2400" i="1" dirty="0" err="1">
                <a:ea typeface="ＭＳ Ｐゴシック" charset="-128"/>
              </a:rPr>
              <a:t>eval_for</a:t>
            </a:r>
            <a:r>
              <a:rPr kumimoji="1" lang="en-US" altLang="en-US" sz="2400" i="1" dirty="0">
                <a:ea typeface="ＭＳ Ｐゴシック" charset="-128"/>
              </a:rPr>
              <a:t> </a:t>
            </a:r>
            <a:r>
              <a:rPr kumimoji="1" lang="en-US" altLang="en-US" sz="2400" dirty="0">
                <a:ea typeface="ＭＳ Ｐゴシック" charset="-128"/>
              </a:rPr>
              <a:t>is:</a:t>
            </a:r>
          </a:p>
          <a:p>
            <a:pPr marL="800100" lvl="1" indent="-342900">
              <a:spcBef>
                <a:spcPct val="35000"/>
              </a:spcBef>
              <a:buClr>
                <a:schemeClr val="tx2"/>
              </a:buClr>
              <a:buSzPct val="90000"/>
              <a:defRPr/>
            </a:pPr>
            <a:r>
              <a:rPr kumimoji="1" lang="en-US" altLang="en-US" sz="2400" dirty="0">
                <a:ea typeface="ＭＳ Ｐゴシック" charset="-128"/>
              </a:rPr>
              <a:t>	       </a:t>
            </a:r>
            <a:r>
              <a:rPr kumimoji="1" lang="en-US" altLang="en-US" sz="2400" i="1" dirty="0" err="1">
                <a:ea typeface="ＭＳ Ｐゴシック" charset="-128"/>
              </a:rPr>
              <a:t>eval_for</a:t>
            </a:r>
            <a:r>
              <a:rPr kumimoji="1" lang="en-US" altLang="en-US" sz="2400" i="1" dirty="0">
                <a:ea typeface="ＭＳ Ｐゴシック" charset="-128"/>
              </a:rPr>
              <a:t> </a:t>
            </a:r>
            <a:r>
              <a:rPr kumimoji="1" lang="en-US" altLang="en-US" sz="2400" dirty="0">
                <a:ea typeface="ＭＳ Ｐゴシック" charset="-128"/>
              </a:rPr>
              <a:t>(</a:t>
            </a:r>
            <a:r>
              <a:rPr kumimoji="1" lang="en-US" altLang="en-US" sz="2400" i="1" dirty="0" err="1">
                <a:ea typeface="ＭＳ Ｐゴシック" charset="-128"/>
              </a:rPr>
              <a:t>s_ID</a:t>
            </a:r>
            <a:r>
              <a:rPr kumimoji="1" lang="en-US" altLang="en-US" sz="2400" i="1" dirty="0">
                <a:ea typeface="ＭＳ Ｐゴシック" charset="-128"/>
              </a:rPr>
              <a:t>, </a:t>
            </a:r>
            <a:r>
              <a:rPr kumimoji="1" lang="en-US" altLang="en-US" sz="2400" i="1" dirty="0" err="1">
                <a:ea typeface="ＭＳ Ｐゴシック" charset="-128"/>
              </a:rPr>
              <a:t>project_id</a:t>
            </a:r>
            <a:r>
              <a:rPr kumimoji="1" lang="en-US" altLang="en-US" sz="2400" i="1" dirty="0">
                <a:ea typeface="ＭＳ Ｐゴシック" charset="-128"/>
              </a:rPr>
              <a:t>, </a:t>
            </a:r>
            <a:r>
              <a:rPr kumimoji="1" lang="en-US" altLang="en-US" sz="2400" i="1" dirty="0" err="1">
                <a:ea typeface="ＭＳ Ｐゴシック" charset="-128"/>
              </a:rPr>
              <a:t>i_ID</a:t>
            </a:r>
            <a:r>
              <a:rPr kumimoji="1" lang="en-US" altLang="en-US" sz="2400" i="1" dirty="0">
                <a:ea typeface="ＭＳ Ｐゴシック" charset="-128"/>
              </a:rPr>
              <a:t>, </a:t>
            </a:r>
            <a:r>
              <a:rPr kumimoji="1" lang="en-US" altLang="en-US" sz="2400" i="1" dirty="0" err="1">
                <a:ea typeface="ＭＳ Ｐゴシック" charset="-128"/>
              </a:rPr>
              <a:t>evaluation_id</a:t>
            </a:r>
            <a:r>
              <a:rPr kumimoji="1" lang="en-US" altLang="en-US" sz="2400" dirty="0">
                <a:ea typeface="ＭＳ Ｐゴシック" charset="-128"/>
              </a:rPr>
              <a:t>)</a:t>
            </a:r>
          </a:p>
          <a:p>
            <a:pPr marL="742950" lvl="1" indent="-285750">
              <a:spcBef>
                <a:spcPct val="35000"/>
              </a:spcBef>
              <a:buClr>
                <a:schemeClr val="hlink"/>
              </a:buClr>
              <a:buSzPct val="80000"/>
              <a:buFont typeface="Monotype Sorts" charset="2"/>
              <a:buChar char="l"/>
              <a:defRPr/>
            </a:pPr>
            <a:r>
              <a:rPr kumimoji="1" lang="en-US" altLang="en-US" sz="2400" dirty="0">
                <a:ea typeface="ＭＳ Ｐゴシック" charset="-128"/>
              </a:rPr>
              <a:t>The schema </a:t>
            </a:r>
            <a:r>
              <a:rPr kumimoji="1" lang="en-US" altLang="en-US" sz="2400" i="1" dirty="0" err="1">
                <a:ea typeface="ＭＳ Ｐゴシック" charset="-128"/>
              </a:rPr>
              <a:t>proj_guide</a:t>
            </a:r>
            <a:r>
              <a:rPr kumimoji="1" lang="en-US" altLang="en-US" sz="2400" dirty="0">
                <a:ea typeface="ＭＳ Ｐゴシック" charset="-128"/>
              </a:rPr>
              <a:t> is redundant.</a:t>
            </a:r>
          </a:p>
          <a:p>
            <a:pPr marL="342900" indent="-342900">
              <a:spcBef>
                <a:spcPct val="35000"/>
              </a:spcBef>
              <a:buClr>
                <a:schemeClr val="tx2"/>
              </a:buClr>
              <a:buSzPct val="90000"/>
              <a:buFont typeface="Monotype Sorts" charset="2"/>
              <a:buChar char="n"/>
              <a:defRPr/>
            </a:pPr>
            <a:endParaRPr kumimoji="1" lang="en-US" altLang="en-US" dirty="0">
              <a:ea typeface="ＭＳ Ｐゴシック" charset="-128"/>
            </a:endParaRPr>
          </a:p>
          <a:p>
            <a:pPr marL="342900" indent="-342900">
              <a:spcBef>
                <a:spcPct val="35000"/>
              </a:spcBef>
              <a:buClr>
                <a:schemeClr val="tx2"/>
              </a:buClr>
              <a:buSzPct val="90000"/>
              <a:buFont typeface="Monotype Sorts" charset="2"/>
              <a:buChar char="n"/>
              <a:defRPr/>
            </a:pPr>
            <a:endParaRPr kumimoji="1" lang="en-US" altLang="en-US" dirty="0">
              <a:ea typeface="ＭＳ Ｐゴシック" charset="-128"/>
            </a:endParaRPr>
          </a:p>
        </p:txBody>
      </p:sp>
    </p:spTree>
    <p:extLst>
      <p:ext uri="{BB962C8B-B14F-4D97-AF65-F5344CB8AC3E}">
        <p14:creationId xmlns:p14="http://schemas.microsoft.com/office/powerpoint/2010/main" val="1383924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7404673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677638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8041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181679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86579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35633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 (Cont..)</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altLang="en-US" sz="2600" dirty="0" smtClean="0">
                <a:latin typeface="Times New Roman" panose="02020603050405020304" pitchFamily="18" charset="0"/>
                <a:cs typeface="Times New Roman" panose="02020603050405020304" pitchFamily="18" charset="0"/>
              </a:rPr>
              <a:t>The </a:t>
            </a:r>
            <a:r>
              <a:rPr lang="en-US" altLang="en-US" sz="2600" dirty="0">
                <a:latin typeface="Times New Roman" panose="02020603050405020304" pitchFamily="18" charset="0"/>
                <a:cs typeface="Times New Roman" panose="02020603050405020304" pitchFamily="18" charset="0"/>
              </a:rPr>
              <a:t>data model can be classified in four different categories:</a:t>
            </a:r>
          </a:p>
          <a:p>
            <a:pPr lvl="1" algn="just">
              <a:lnSpc>
                <a:spcPct val="150000"/>
              </a:lnSpc>
            </a:pPr>
            <a:r>
              <a:rPr lang="en-US" altLang="en-US" dirty="0">
                <a:solidFill>
                  <a:srgbClr val="002060"/>
                </a:solidFill>
                <a:latin typeface="Times New Roman" panose="02020603050405020304" pitchFamily="18" charset="0"/>
                <a:cs typeface="Times New Roman" panose="02020603050405020304" pitchFamily="18" charset="0"/>
              </a:rPr>
              <a:t>The Entity-Relationship </a:t>
            </a:r>
            <a:r>
              <a:rPr lang="en-US" altLang="en-US" dirty="0" smtClean="0">
                <a:solidFill>
                  <a:srgbClr val="002060"/>
                </a:solidFill>
                <a:latin typeface="Times New Roman" panose="02020603050405020304" pitchFamily="18" charset="0"/>
                <a:cs typeface="Times New Roman" panose="02020603050405020304" pitchFamily="18" charset="0"/>
              </a:rPr>
              <a:t>Model</a:t>
            </a:r>
          </a:p>
          <a:p>
            <a:pPr lvl="1" algn="just">
              <a:lnSpc>
                <a:spcPct val="150000"/>
              </a:lnSpc>
            </a:pPr>
            <a:r>
              <a:rPr lang="en-US" altLang="en-US" dirty="0" smtClean="0">
                <a:solidFill>
                  <a:srgbClr val="002060"/>
                </a:solidFill>
                <a:latin typeface="Times New Roman" panose="02020603050405020304" pitchFamily="18" charset="0"/>
                <a:cs typeface="Times New Roman" panose="02020603050405020304" pitchFamily="18" charset="0"/>
              </a:rPr>
              <a:t>Relational </a:t>
            </a:r>
            <a:r>
              <a:rPr lang="en-US" altLang="en-US" dirty="0">
                <a:solidFill>
                  <a:srgbClr val="002060"/>
                </a:solidFill>
                <a:latin typeface="Times New Roman" panose="02020603050405020304" pitchFamily="18" charset="0"/>
                <a:cs typeface="Times New Roman" panose="02020603050405020304" pitchFamily="18" charset="0"/>
              </a:rPr>
              <a:t>Model</a:t>
            </a:r>
          </a:p>
          <a:p>
            <a:pPr lvl="1" algn="just">
              <a:lnSpc>
                <a:spcPct val="150000"/>
              </a:lnSpc>
            </a:pPr>
            <a:r>
              <a:rPr lang="en-US" altLang="en-US" dirty="0" smtClean="0">
                <a:solidFill>
                  <a:srgbClr val="002060"/>
                </a:solidFill>
                <a:latin typeface="Times New Roman" panose="02020603050405020304" pitchFamily="18" charset="0"/>
                <a:cs typeface="Times New Roman" panose="02020603050405020304" pitchFamily="18" charset="0"/>
              </a:rPr>
              <a:t>Object-Based </a:t>
            </a:r>
            <a:r>
              <a:rPr lang="en-US" altLang="en-US" dirty="0">
                <a:solidFill>
                  <a:srgbClr val="002060"/>
                </a:solidFill>
                <a:latin typeface="Times New Roman" panose="02020603050405020304" pitchFamily="18" charset="0"/>
                <a:cs typeface="Times New Roman" panose="02020603050405020304" pitchFamily="18" charset="0"/>
              </a:rPr>
              <a:t>Data Model</a:t>
            </a:r>
          </a:p>
          <a:p>
            <a:pPr lvl="1" algn="just">
              <a:lnSpc>
                <a:spcPct val="150000"/>
              </a:lnSpc>
            </a:pPr>
            <a:r>
              <a:rPr lang="en-US" altLang="en-US" dirty="0" smtClean="0">
                <a:solidFill>
                  <a:srgbClr val="002060"/>
                </a:solidFill>
                <a:latin typeface="Times New Roman" panose="02020603050405020304" pitchFamily="18" charset="0"/>
                <a:cs typeface="Times New Roman" panose="02020603050405020304" pitchFamily="18" charset="0"/>
              </a:rPr>
              <a:t>Semi-structured </a:t>
            </a:r>
            <a:r>
              <a:rPr lang="en-US" altLang="en-US" dirty="0">
                <a:solidFill>
                  <a:srgbClr val="002060"/>
                </a:solidFill>
                <a:latin typeface="Times New Roman" panose="02020603050405020304" pitchFamily="18" charset="0"/>
                <a:cs typeface="Times New Roman" panose="02020603050405020304" pitchFamily="18" charset="0"/>
              </a:rPr>
              <a:t>Data Model</a:t>
            </a:r>
          </a:p>
          <a:p>
            <a:pPr algn="just">
              <a:lnSpc>
                <a:spcPct val="150000"/>
              </a:lnSpc>
            </a:pPr>
            <a:r>
              <a:rPr lang="en-US" altLang="en-US" sz="2600" dirty="0">
                <a:latin typeface="Times New Roman" panose="02020603050405020304" pitchFamily="18" charset="0"/>
                <a:cs typeface="Times New Roman" panose="02020603050405020304" pitchFamily="18" charset="0"/>
              </a:rPr>
              <a:t>Other Old models:</a:t>
            </a:r>
          </a:p>
          <a:p>
            <a:pPr lvl="1" algn="just">
              <a:lnSpc>
                <a:spcPct val="150000"/>
              </a:lnSpc>
            </a:pPr>
            <a:r>
              <a:rPr lang="en-US" altLang="en-US" dirty="0">
                <a:solidFill>
                  <a:srgbClr val="002060"/>
                </a:solidFill>
                <a:latin typeface="Times New Roman" panose="02020603050405020304" pitchFamily="18" charset="0"/>
                <a:cs typeface="Times New Roman" panose="02020603050405020304" pitchFamily="18" charset="0"/>
              </a:rPr>
              <a:t>Network Model</a:t>
            </a:r>
          </a:p>
          <a:p>
            <a:pPr lvl="1" algn="just">
              <a:lnSpc>
                <a:spcPct val="150000"/>
              </a:lnSpc>
            </a:pPr>
            <a:r>
              <a:rPr lang="en-US" altLang="en-US" dirty="0">
                <a:solidFill>
                  <a:srgbClr val="002060"/>
                </a:solidFill>
                <a:latin typeface="Times New Roman" panose="02020603050405020304" pitchFamily="18" charset="0"/>
                <a:cs typeface="Times New Roman" panose="02020603050405020304" pitchFamily="18" charset="0"/>
              </a:rPr>
              <a:t>Hierarchical Model</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246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35835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24424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Q&amp;A</a:t>
            </a:r>
            <a:endParaRPr lang="en-US" sz="8000" b="1" u="sng" dirty="0"/>
          </a:p>
        </p:txBody>
      </p:sp>
    </p:spTree>
    <p:extLst>
      <p:ext uri="{BB962C8B-B14F-4D97-AF65-F5344CB8AC3E}">
        <p14:creationId xmlns:p14="http://schemas.microsoft.com/office/powerpoint/2010/main" val="4081002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3965"/>
            <a:ext cx="10515600" cy="1325563"/>
          </a:xfrm>
        </p:spPr>
        <p:txBody>
          <a:bodyPr>
            <a:normAutofit/>
          </a:bodyPr>
          <a:lstStyle/>
          <a:p>
            <a:pPr algn="ctr"/>
            <a:r>
              <a:rPr lang="en-US" sz="8000" b="1" u="sng" dirty="0" smtClean="0"/>
              <a:t>Thank You !!!</a:t>
            </a:r>
            <a:endParaRPr lang="en-US" sz="8000" b="1" u="sng" dirty="0"/>
          </a:p>
        </p:txBody>
      </p:sp>
    </p:spTree>
    <p:extLst>
      <p:ext uri="{BB962C8B-B14F-4D97-AF65-F5344CB8AC3E}">
        <p14:creationId xmlns:p14="http://schemas.microsoft.com/office/powerpoint/2010/main" val="3429866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Entity-Relationship Model</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Entity-Relationship (ER) Model is based on the notion of real-world entities and relationships among them. While formulating real-world scenario into the database model, the ER Model creates entity set, relationship set, general attributes and constraints.</a:t>
            </a: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entity-relationship (E-R) data model uses a </a:t>
            </a:r>
            <a:r>
              <a:rPr lang="en-US" dirty="0" smtClean="0">
                <a:latin typeface="Times New Roman" panose="02020603050405020304" pitchFamily="18" charset="0"/>
                <a:cs typeface="Times New Roman" panose="02020603050405020304" pitchFamily="18" charset="0"/>
              </a:rPr>
              <a:t>collection of </a:t>
            </a:r>
            <a:r>
              <a:rPr lang="en-US" dirty="0">
                <a:latin typeface="Times New Roman" panose="02020603050405020304" pitchFamily="18" charset="0"/>
                <a:cs typeface="Times New Roman" panose="02020603050405020304" pitchFamily="18" charset="0"/>
              </a:rPr>
              <a:t>basic objects, called entities, and relationships among these objects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entity-relationship model is widely used in database design.</a:t>
            </a:r>
          </a:p>
        </p:txBody>
      </p:sp>
    </p:spTree>
    <p:extLst>
      <p:ext uri="{BB962C8B-B14F-4D97-AF65-F5344CB8AC3E}">
        <p14:creationId xmlns:p14="http://schemas.microsoft.com/office/powerpoint/2010/main" val="13312852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Entity-Relationship </a:t>
            </a:r>
            <a:r>
              <a:rPr lang="en-US" dirty="0" smtClean="0"/>
              <a:t>Model (Cont..)</a:t>
            </a:r>
            <a:endParaRPr lang="en-US" dirty="0"/>
          </a:p>
        </p:txBody>
      </p:sp>
      <p:sp>
        <p:nvSpPr>
          <p:cNvPr id="3" name="Content Placeholder 2"/>
          <p:cNvSpPr>
            <a:spLocks noGrp="1"/>
          </p:cNvSpPr>
          <p:nvPr>
            <p:ph idx="1"/>
          </p:nvPr>
        </p:nvSpPr>
        <p:spPr/>
        <p:txBody>
          <a:bodyPr/>
          <a:lstStyle/>
          <a:p>
            <a:r>
              <a:rPr lang="en-US" dirty="0"/>
              <a:t>ER Model is based on </a:t>
            </a:r>
            <a:r>
              <a:rPr lang="en-US" dirty="0" smtClean="0"/>
              <a:t>−</a:t>
            </a:r>
            <a:endParaRPr lang="en-US" dirty="0"/>
          </a:p>
          <a:p>
            <a:pPr lvl="1"/>
            <a:r>
              <a:rPr lang="en-US" b="1" dirty="0">
                <a:solidFill>
                  <a:srgbClr val="0070C0"/>
                </a:solidFill>
              </a:rPr>
              <a:t>Entities</a:t>
            </a:r>
            <a:r>
              <a:rPr lang="en-US" dirty="0"/>
              <a:t> and their attributes</a:t>
            </a:r>
            <a:r>
              <a:rPr lang="en-US" dirty="0" smtClean="0"/>
              <a:t>.</a:t>
            </a:r>
            <a:endParaRPr lang="en-US" dirty="0"/>
          </a:p>
          <a:p>
            <a:pPr lvl="1"/>
            <a:r>
              <a:rPr lang="en-US" b="1" dirty="0">
                <a:solidFill>
                  <a:srgbClr val="0070C0"/>
                </a:solidFill>
              </a:rPr>
              <a:t>Relationships</a:t>
            </a:r>
            <a:r>
              <a:rPr lang="en-US" dirty="0"/>
              <a:t> among entities.</a:t>
            </a: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119" y="3462981"/>
            <a:ext cx="7897762" cy="2155224"/>
          </a:xfrm>
          <a:prstGeom prst="rect">
            <a:avLst/>
          </a:prstGeom>
        </p:spPr>
      </p:pic>
    </p:spTree>
    <p:extLst>
      <p:ext uri="{BB962C8B-B14F-4D97-AF65-F5344CB8AC3E}">
        <p14:creationId xmlns:p14="http://schemas.microsoft.com/office/powerpoint/2010/main" val="250423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9696"/>
          </a:xfrm>
        </p:spPr>
        <p:txBody>
          <a:bodyPr/>
          <a:lstStyle/>
          <a:p>
            <a:r>
              <a:rPr lang="en-US" dirty="0"/>
              <a:t>The Entity-Relationship Model (Cont..)</a:t>
            </a:r>
          </a:p>
        </p:txBody>
      </p:sp>
      <p:sp>
        <p:nvSpPr>
          <p:cNvPr id="3" name="Content Placeholder 2"/>
          <p:cNvSpPr>
            <a:spLocks noGrp="1"/>
          </p:cNvSpPr>
          <p:nvPr>
            <p:ph idx="1"/>
          </p:nvPr>
        </p:nvSpPr>
        <p:spPr>
          <a:xfrm>
            <a:off x="838200" y="1074822"/>
            <a:ext cx="10515600" cy="5390146"/>
          </a:xfrm>
        </p:spPr>
        <p:txBody>
          <a:bodyPr>
            <a:normAutofit fontScale="92500" lnSpcReduction="10000"/>
          </a:bodyPr>
          <a:lstStyle/>
          <a:p>
            <a:pPr algn="just">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Entity</a:t>
            </a:r>
          </a:p>
          <a:p>
            <a:pPr lvl="1" algn="just">
              <a:lnSpc>
                <a:spcPct val="150000"/>
              </a:lnSpc>
            </a:pPr>
            <a:r>
              <a:rPr lang="en-US" dirty="0">
                <a:latin typeface="Times New Roman" panose="02020603050405020304" pitchFamily="18" charset="0"/>
                <a:cs typeface="Times New Roman" panose="02020603050405020304" pitchFamily="18" charset="0"/>
              </a:rPr>
              <a:t>An entity is a “thing” or “object” in the real world that is distinguishable from other objects. </a:t>
            </a:r>
            <a:endParaRPr lang="en-US" dirty="0" smtClean="0">
              <a:latin typeface="Times New Roman" panose="02020603050405020304" pitchFamily="18" charset="0"/>
              <a:cs typeface="Times New Roman" panose="02020603050405020304" pitchFamily="18" charset="0"/>
            </a:endParaRPr>
          </a:p>
          <a:p>
            <a:pPr lvl="1" algn="just">
              <a:lnSpc>
                <a:spcPct val="150000"/>
              </a:lnSpc>
            </a:pPr>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entity in an ER Model </a:t>
            </a:r>
            <a:r>
              <a:rPr lang="en-US" dirty="0" smtClean="0">
                <a:latin typeface="Times New Roman" panose="02020603050405020304" pitchFamily="18" charset="0"/>
                <a:cs typeface="Times New Roman" panose="02020603050405020304" pitchFamily="18" charset="0"/>
              </a:rPr>
              <a:t>has properties </a:t>
            </a:r>
            <a:r>
              <a:rPr lang="en-US" dirty="0">
                <a:latin typeface="Times New Roman" panose="02020603050405020304" pitchFamily="18" charset="0"/>
                <a:cs typeface="Times New Roman" panose="02020603050405020304" pitchFamily="18" charset="0"/>
              </a:rPr>
              <a:t>called </a:t>
            </a:r>
            <a:r>
              <a:rPr lang="en-US" b="1" dirty="0">
                <a:latin typeface="Times New Roman" panose="02020603050405020304" pitchFamily="18" charset="0"/>
                <a:cs typeface="Times New Roman" panose="02020603050405020304" pitchFamily="18" charset="0"/>
              </a:rPr>
              <a:t>attributes</a:t>
            </a:r>
            <a:r>
              <a:rPr lang="en-US" dirty="0">
                <a:latin typeface="Times New Roman" panose="02020603050405020304" pitchFamily="18" charset="0"/>
                <a:cs typeface="Times New Roman" panose="02020603050405020304" pitchFamily="18" charset="0"/>
              </a:rPr>
              <a:t>. Every </a:t>
            </a:r>
            <a:r>
              <a:rPr lang="en-US" b="1" dirty="0">
                <a:latin typeface="Times New Roman" panose="02020603050405020304" pitchFamily="18" charset="0"/>
                <a:cs typeface="Times New Roman" panose="02020603050405020304" pitchFamily="18" charset="0"/>
              </a:rPr>
              <a:t>attribute</a:t>
            </a:r>
            <a:r>
              <a:rPr lang="en-US" dirty="0">
                <a:latin typeface="Times New Roman" panose="02020603050405020304" pitchFamily="18" charset="0"/>
                <a:cs typeface="Times New Roman" panose="02020603050405020304" pitchFamily="18" charset="0"/>
              </a:rPr>
              <a:t> is defined by its set of values called </a:t>
            </a:r>
            <a:r>
              <a:rPr lang="en-US" b="1" dirty="0">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For example, in a school database, a student is considered as an entity. Student has various attributes like name, age, class, etc</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b="1" dirty="0" smtClean="0">
                <a:solidFill>
                  <a:srgbClr val="0070C0"/>
                </a:solidFill>
                <a:latin typeface="Times New Roman" panose="02020603050405020304" pitchFamily="18" charset="0"/>
                <a:cs typeface="Times New Roman" panose="02020603050405020304" pitchFamily="18" charset="0"/>
              </a:rPr>
              <a:t>Relationship</a:t>
            </a:r>
          </a:p>
          <a:p>
            <a:pPr lvl="1" algn="just">
              <a:lnSpc>
                <a:spcPct val="150000"/>
              </a:lnSpc>
            </a:pPr>
            <a:r>
              <a:rPr lang="en-US" dirty="0">
                <a:latin typeface="Times New Roman" panose="02020603050405020304" pitchFamily="18" charset="0"/>
                <a:cs typeface="Times New Roman" panose="02020603050405020304" pitchFamily="18" charset="0"/>
              </a:rPr>
              <a:t>The logical association among entities is called relationship. Relationships are mapped with entities in various ways. Mapping cardinalities define the number of association between two entities.</a:t>
            </a: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05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Model</a:t>
            </a:r>
            <a:endParaRPr lang="en-US" dirty="0"/>
          </a:p>
        </p:txBody>
      </p:sp>
      <p:sp>
        <p:nvSpPr>
          <p:cNvPr id="3" name="Content Placeholder 2"/>
          <p:cNvSpPr>
            <a:spLocks noGrp="1"/>
          </p:cNvSpPr>
          <p:nvPr>
            <p:ph idx="1"/>
          </p:nvPr>
        </p:nvSpPr>
        <p:spPr>
          <a:xfrm>
            <a:off x="1002005" y="1674899"/>
            <a:ext cx="10234406" cy="1219648"/>
          </a:xfrm>
        </p:spPr>
        <p:txBody>
          <a:bodyPr>
            <a:normAutofit lnSpcReduction="10000"/>
          </a:bodyPr>
          <a:lstStyle/>
          <a:p>
            <a:r>
              <a:rPr lang="en-US" dirty="0"/>
              <a:t>The most popular data model in DBMS is the Relational Model. It is more scientific </a:t>
            </a:r>
            <a:r>
              <a:rPr lang="en-US" dirty="0" smtClean="0"/>
              <a:t>model </a:t>
            </a:r>
            <a:r>
              <a:rPr lang="en-US" dirty="0"/>
              <a:t>than others. </a:t>
            </a:r>
            <a:r>
              <a:rPr lang="en-US" dirty="0" smtClean="0"/>
              <a:t>All </a:t>
            </a:r>
            <a:r>
              <a:rPr lang="en-US" dirty="0"/>
              <a:t>the data is stored in various tables.</a:t>
            </a:r>
          </a:p>
          <a:p>
            <a:pPr marL="0" indent="0">
              <a:buNone/>
            </a:pPr>
            <a:endParaRPr lang="en-US" dirty="0"/>
          </a:p>
        </p:txBody>
      </p:sp>
      <p:grpSp>
        <p:nvGrpSpPr>
          <p:cNvPr id="11" name="Group 10"/>
          <p:cNvGrpSpPr/>
          <p:nvPr/>
        </p:nvGrpSpPr>
        <p:grpSpPr>
          <a:xfrm>
            <a:off x="6536549" y="2481599"/>
            <a:ext cx="5247854" cy="4103861"/>
            <a:chOff x="4246430" y="2572216"/>
            <a:chExt cx="5247854" cy="4103861"/>
          </a:xfrm>
        </p:grpSpPr>
        <p:sp>
          <p:nvSpPr>
            <p:cNvPr id="4" name="Line 31"/>
            <p:cNvSpPr>
              <a:spLocks noChangeShapeType="1"/>
            </p:cNvSpPr>
            <p:nvPr/>
          </p:nvSpPr>
          <p:spPr bwMode="auto">
            <a:xfrm flipH="1">
              <a:off x="7473039" y="2780777"/>
              <a:ext cx="987219" cy="28160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a:lstStyle>
            <a:p>
              <a:endParaRPr lang="en-IN" sz="1200"/>
            </a:p>
          </p:txBody>
        </p:sp>
        <p:sp>
          <p:nvSpPr>
            <p:cNvPr id="5" name="Text Box 32"/>
            <p:cNvSpPr txBox="1">
              <a:spLocks noChangeArrowheads="1"/>
            </p:cNvSpPr>
            <p:nvPr/>
          </p:nvSpPr>
          <p:spPr bwMode="auto">
            <a:xfrm>
              <a:off x="8418159" y="2572216"/>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a:lstStyle>
            <a:p>
              <a:r>
                <a:rPr lang="en-US" altLang="en-US" dirty="0"/>
                <a:t>Columns</a:t>
              </a:r>
              <a:endParaRPr lang="en-US" altLang="en-US" sz="1200" dirty="0"/>
            </a:p>
          </p:txBody>
        </p:sp>
        <p:sp>
          <p:nvSpPr>
            <p:cNvPr id="6" name="Line 33"/>
            <p:cNvSpPr>
              <a:spLocks noChangeShapeType="1"/>
            </p:cNvSpPr>
            <p:nvPr/>
          </p:nvSpPr>
          <p:spPr bwMode="auto">
            <a:xfrm flipH="1">
              <a:off x="6736709" y="2780777"/>
              <a:ext cx="1723548" cy="2679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a:lstStyle>
            <a:p>
              <a:endParaRPr lang="en-IN" sz="1200"/>
            </a:p>
          </p:txBody>
        </p:sp>
        <p:sp>
          <p:nvSpPr>
            <p:cNvPr id="7" name="Text Box 38"/>
            <p:cNvSpPr txBox="1">
              <a:spLocks noChangeArrowheads="1"/>
            </p:cNvSpPr>
            <p:nvPr/>
          </p:nvSpPr>
          <p:spPr bwMode="auto">
            <a:xfrm>
              <a:off x="8798260" y="339824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a:lstStyle>
            <a:p>
              <a:r>
                <a:rPr lang="en-US" altLang="en-US" dirty="0"/>
                <a:t>Rows</a:t>
              </a:r>
            </a:p>
          </p:txBody>
        </p:sp>
        <p:sp>
          <p:nvSpPr>
            <p:cNvPr id="8" name="Line 39"/>
            <p:cNvSpPr>
              <a:spLocks noChangeShapeType="1"/>
            </p:cNvSpPr>
            <p:nvPr/>
          </p:nvSpPr>
          <p:spPr bwMode="auto">
            <a:xfrm flipH="1">
              <a:off x="8043015" y="3562964"/>
              <a:ext cx="56778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a:lstStyle>
            <a:p>
              <a:endParaRPr lang="en-IN" sz="1200"/>
            </a:p>
          </p:txBody>
        </p:sp>
        <p:sp>
          <p:nvSpPr>
            <p:cNvPr id="9" name="Line 40"/>
            <p:cNvSpPr>
              <a:spLocks noChangeShapeType="1"/>
            </p:cNvSpPr>
            <p:nvPr/>
          </p:nvSpPr>
          <p:spPr bwMode="auto">
            <a:xfrm flipH="1">
              <a:off x="8043014" y="3562965"/>
              <a:ext cx="567786" cy="1430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a:lstStyle>
            <a:p>
              <a:endParaRPr lang="en-IN" sz="1200"/>
            </a:p>
          </p:txBody>
        </p:sp>
        <p:pic>
          <p:nvPicPr>
            <p:cNvPr id="10" name="Graphic 2">
              <a:extLst>
                <a:ext uri="{FF2B5EF4-FFF2-40B4-BE49-F238E27FC236}">
                  <a16:creationId xmlns:a16="http://schemas.microsoft.com/office/drawing/2014/main" id="{29DA0EEC-6C2D-4DCD-BC9B-F1B582F1DE6E}"/>
                </a:ext>
              </a:extLst>
            </p:cNvPr>
            <p:cNvPicPr>
              <a:picLocks noChangeAspect="1"/>
            </p:cNvPicPr>
            <p:nvPr/>
          </p:nvPicPr>
          <p:blipFill rotWithShape="1">
            <a:blip r:embed="rId2">
              <a:extLst>
                <a:ext uri="{96DAC541-7B7A-43D3-8B79-37D633B846F1}">
                  <asvg:svgBlip xmlns:lc="http://schemas.openxmlformats.org/drawingml/2006/lockedCanvas" xmlns:asvg="http://schemas.microsoft.com/office/drawing/2016/SVG/main" xmlns="" r:embed="rId5"/>
                </a:ext>
              </a:extLst>
            </a:blip>
            <a:srcRect b="43026"/>
            <a:stretch/>
          </p:blipFill>
          <p:spPr>
            <a:xfrm>
              <a:off x="4246430" y="2976560"/>
              <a:ext cx="3869548" cy="3699517"/>
            </a:xfrm>
            <a:prstGeom prst="rect">
              <a:avLst/>
            </a:prstGeom>
          </p:spPr>
        </p:pic>
      </p:gr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384" y="2820153"/>
            <a:ext cx="5334000" cy="3333750"/>
          </a:xfrm>
          <a:prstGeom prst="rect">
            <a:avLst/>
          </a:prstGeom>
        </p:spPr>
      </p:pic>
    </p:spTree>
    <p:extLst>
      <p:ext uri="{BB962C8B-B14F-4D97-AF65-F5344CB8AC3E}">
        <p14:creationId xmlns:p14="http://schemas.microsoft.com/office/powerpoint/2010/main" val="10217801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1359"/>
          </a:xfrm>
        </p:spPr>
        <p:txBody>
          <a:bodyPr>
            <a:normAutofit fontScale="90000"/>
          </a:bodyPr>
          <a:lstStyle/>
          <a:p>
            <a:r>
              <a:rPr lang="en-US" dirty="0"/>
              <a:t>Relational </a:t>
            </a:r>
            <a:r>
              <a:rPr lang="en-US" dirty="0" smtClean="0"/>
              <a:t>Model (Cont..)</a:t>
            </a:r>
            <a:endParaRPr lang="en-US" dirty="0"/>
          </a:p>
        </p:txBody>
      </p:sp>
      <p:sp>
        <p:nvSpPr>
          <p:cNvPr id="3" name="Content Placeholder 2"/>
          <p:cNvSpPr>
            <a:spLocks noGrp="1"/>
          </p:cNvSpPr>
          <p:nvPr>
            <p:ph idx="1"/>
          </p:nvPr>
        </p:nvSpPr>
        <p:spPr>
          <a:xfrm>
            <a:off x="838200" y="946484"/>
            <a:ext cx="10515600" cy="5550569"/>
          </a:xfrm>
        </p:spPr>
        <p:txBody>
          <a:bodyPr>
            <a:normAutofit fontScale="700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The relational model uses a collection of tables to represent </a:t>
            </a:r>
            <a:r>
              <a:rPr lang="en-US" dirty="0" smtClean="0">
                <a:latin typeface="Times New Roman" panose="02020603050405020304" pitchFamily="18" charset="0"/>
                <a:cs typeface="Times New Roman" panose="02020603050405020304" pitchFamily="18" charset="0"/>
              </a:rPr>
              <a:t>both data </a:t>
            </a:r>
            <a:r>
              <a:rPr lang="en-US" dirty="0">
                <a:latin typeface="Times New Roman" panose="02020603050405020304" pitchFamily="18" charset="0"/>
                <a:cs typeface="Times New Roman" panose="02020603050405020304" pitchFamily="18" charset="0"/>
              </a:rPr>
              <a:t>and the relationships among those data.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table has multiple columns, </a:t>
            </a:r>
            <a:r>
              <a:rPr lang="en-US" dirty="0" smtClean="0">
                <a:latin typeface="Times New Roman" panose="02020603050405020304" pitchFamily="18" charset="0"/>
                <a:cs typeface="Times New Roman" panose="02020603050405020304" pitchFamily="18" charset="0"/>
              </a:rPr>
              <a:t>and each </a:t>
            </a:r>
            <a:r>
              <a:rPr lang="en-US" dirty="0">
                <a:latin typeface="Times New Roman" panose="02020603050405020304" pitchFamily="18" charset="0"/>
                <a:cs typeface="Times New Roman" panose="02020603050405020304" pitchFamily="18" charset="0"/>
              </a:rPr>
              <a:t>column has a unique </a:t>
            </a:r>
            <a:r>
              <a:rPr lang="en-US" dirty="0" smtClean="0">
                <a:latin typeface="Times New Roman" panose="02020603050405020304" pitchFamily="18" charset="0"/>
                <a:cs typeface="Times New Roman" panose="02020603050405020304" pitchFamily="18" charset="0"/>
              </a:rPr>
              <a:t>name.</a:t>
            </a:r>
          </a:p>
          <a:p>
            <a:pPr algn="just">
              <a:lnSpc>
                <a:spcPct val="170000"/>
              </a:lnSpc>
            </a:pPr>
            <a:r>
              <a:rPr lang="en-US" dirty="0" smtClean="0">
                <a:latin typeface="Times New Roman" panose="02020603050405020304" pitchFamily="18" charset="0"/>
                <a:cs typeface="Times New Roman" panose="02020603050405020304" pitchFamily="18" charset="0"/>
              </a:rPr>
              <a:t>Tables </a:t>
            </a:r>
            <a:r>
              <a:rPr lang="en-US" dirty="0">
                <a:latin typeface="Times New Roman" panose="02020603050405020304" pitchFamily="18" charset="0"/>
                <a:cs typeface="Times New Roman" panose="02020603050405020304" pitchFamily="18" charset="0"/>
              </a:rPr>
              <a:t>are also known as relations.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The relational model </a:t>
            </a:r>
            <a:r>
              <a:rPr lang="en-US" dirty="0">
                <a:latin typeface="Times New Roman" panose="02020603050405020304" pitchFamily="18" charset="0"/>
                <a:cs typeface="Times New Roman" panose="02020603050405020304" pitchFamily="18" charset="0"/>
              </a:rPr>
              <a:t>is an example of a record-based model. Record-based models are so </a:t>
            </a:r>
            <a:r>
              <a:rPr lang="en-US" dirty="0" smtClean="0">
                <a:latin typeface="Times New Roman" panose="02020603050405020304" pitchFamily="18" charset="0"/>
                <a:cs typeface="Times New Roman" panose="02020603050405020304" pitchFamily="18" charset="0"/>
              </a:rPr>
              <a:t>named because </a:t>
            </a:r>
            <a:r>
              <a:rPr lang="en-US" dirty="0">
                <a:latin typeface="Times New Roman" panose="02020603050405020304" pitchFamily="18" charset="0"/>
                <a:cs typeface="Times New Roman" panose="02020603050405020304" pitchFamily="18" charset="0"/>
              </a:rPr>
              <a:t>the database is structured in </a:t>
            </a:r>
            <a:r>
              <a:rPr lang="en-US" dirty="0" smtClean="0">
                <a:latin typeface="Times New Roman" panose="02020603050405020304" pitchFamily="18" charset="0"/>
                <a:cs typeface="Times New Roman" panose="02020603050405020304" pitchFamily="18" charset="0"/>
              </a:rPr>
              <a:t>fixed-format of records </a:t>
            </a:r>
            <a:r>
              <a:rPr lang="en-US" dirty="0">
                <a:latin typeface="Times New Roman" panose="02020603050405020304" pitchFamily="18" charset="0"/>
                <a:cs typeface="Times New Roman" panose="02020603050405020304" pitchFamily="18" charset="0"/>
              </a:rPr>
              <a:t>of several types.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Each table </a:t>
            </a:r>
            <a:r>
              <a:rPr lang="en-US" dirty="0">
                <a:latin typeface="Times New Roman" panose="02020603050405020304" pitchFamily="18" charset="0"/>
                <a:cs typeface="Times New Roman" panose="02020603050405020304" pitchFamily="18" charset="0"/>
              </a:rPr>
              <a:t>contains records of a particular type. Each record type defines a fixed </a:t>
            </a:r>
            <a:r>
              <a:rPr lang="en-US" dirty="0" smtClean="0">
                <a:latin typeface="Times New Roman" panose="02020603050405020304" pitchFamily="18" charset="0"/>
                <a:cs typeface="Times New Roman" panose="02020603050405020304" pitchFamily="18" charset="0"/>
              </a:rPr>
              <a:t>number of </a:t>
            </a:r>
            <a:r>
              <a:rPr lang="en-US" dirty="0">
                <a:latin typeface="Times New Roman" panose="02020603050405020304" pitchFamily="18" charset="0"/>
                <a:cs typeface="Times New Roman" panose="02020603050405020304" pitchFamily="18" charset="0"/>
              </a:rPr>
              <a:t>fields, or attributes. The columns of the table correspond to the attributes of </a:t>
            </a:r>
            <a:r>
              <a:rPr lang="en-US" dirty="0" smtClean="0">
                <a:latin typeface="Times New Roman" panose="02020603050405020304" pitchFamily="18" charset="0"/>
                <a:cs typeface="Times New Roman" panose="02020603050405020304" pitchFamily="18" charset="0"/>
              </a:rPr>
              <a:t>the record </a:t>
            </a:r>
            <a:r>
              <a:rPr lang="en-US" dirty="0">
                <a:latin typeface="Times New Roman" panose="02020603050405020304" pitchFamily="18" charset="0"/>
                <a:cs typeface="Times New Roman" panose="02020603050405020304" pitchFamily="18" charset="0"/>
              </a:rPr>
              <a:t>type. </a:t>
            </a:r>
            <a:endParaRPr lang="en-US" dirty="0" smtClean="0">
              <a:latin typeface="Times New Roman" panose="02020603050405020304" pitchFamily="18" charset="0"/>
              <a:cs typeface="Times New Roman" panose="02020603050405020304" pitchFamily="18" charset="0"/>
            </a:endParaRPr>
          </a:p>
          <a:p>
            <a:pPr algn="just">
              <a:lnSpc>
                <a:spcPct val="170000"/>
              </a:lnSpc>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relational data model is the most widely used data model, </a:t>
            </a:r>
            <a:r>
              <a:rPr lang="en-US" dirty="0" smtClean="0">
                <a:latin typeface="Times New Roman" panose="02020603050405020304" pitchFamily="18" charset="0"/>
                <a:cs typeface="Times New Roman" panose="02020603050405020304" pitchFamily="18" charset="0"/>
              </a:rPr>
              <a:t>and a </a:t>
            </a:r>
            <a:r>
              <a:rPr lang="en-US" dirty="0">
                <a:latin typeface="Times New Roman" panose="02020603050405020304" pitchFamily="18" charset="0"/>
                <a:cs typeface="Times New Roman" panose="02020603050405020304" pitchFamily="18" charset="0"/>
              </a:rPr>
              <a:t>vast majority of current database systems are based on the relational model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629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of Relational Database </a:t>
            </a:r>
            <a:r>
              <a:rPr lang="en-US" dirty="0"/>
              <a:t>(Cont..)</a:t>
            </a:r>
          </a:p>
        </p:txBody>
      </p:sp>
      <p:pic>
        <p:nvPicPr>
          <p:cNvPr id="4" name="Graphic 3">
            <a:extLst>
              <a:ext uri="{FF2B5EF4-FFF2-40B4-BE49-F238E27FC236}">
                <a16:creationId xmlns:a16="http://schemas.microsoft.com/office/drawing/2014/main" id="{FA83B5AE-3E57-485D-8D9A-2AFE639166FF}"/>
              </a:ext>
            </a:extLst>
          </p:cNvPr>
          <p:cNvPicPr>
            <a:picLocks noGrp="1" noChangeAspect="1"/>
          </p:cNvPicPr>
          <p:nvPr>
            <p:ph idx="1"/>
          </p:nvPr>
        </p:nvPicPr>
        <p:blipFill>
          <a:blip r:embed="rId2">
            <a:extLst>
              <a:ext uri="{96DAC541-7B7A-43D3-8B79-37D633B846F1}">
                <asvg:svgBlip xmlns="" xmlns:asvg="http://schemas.microsoft.com/office/drawing/2016/SVG/main" r:embed="rId4"/>
              </a:ext>
            </a:extLst>
          </a:blip>
          <a:stretch>
            <a:fillRect/>
          </a:stretch>
        </p:blipFill>
        <p:spPr>
          <a:xfrm>
            <a:off x="4799479" y="1360952"/>
            <a:ext cx="2869948" cy="4816011"/>
          </a:xfrm>
          <a:prstGeom prst="rect">
            <a:avLst/>
          </a:prstGeom>
        </p:spPr>
      </p:pic>
    </p:spTree>
    <p:extLst>
      <p:ext uri="{BB962C8B-B14F-4D97-AF65-F5344CB8AC3E}">
        <p14:creationId xmlns:p14="http://schemas.microsoft.com/office/powerpoint/2010/main" val="1287580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Object-Based Data Model</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Object-oriented programming (especially in Java, C</a:t>
            </a:r>
            <a:r>
              <a:rPr lang="en-US" dirty="0" smtClean="0">
                <a:latin typeface="Times New Roman" panose="02020603050405020304" pitchFamily="18" charset="0"/>
                <a:cs typeface="Times New Roman" panose="02020603050405020304" pitchFamily="18" charset="0"/>
              </a:rPr>
              <a:t>++ or </a:t>
            </a:r>
            <a:r>
              <a:rPr lang="en-US" dirty="0">
                <a:latin typeface="Times New Roman" panose="02020603050405020304" pitchFamily="18" charset="0"/>
                <a:cs typeface="Times New Roman" panose="02020603050405020304" pitchFamily="18" charset="0"/>
              </a:rPr>
              <a:t>C#) has become the dominant software-development methodology.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This lead initially </a:t>
            </a:r>
            <a:r>
              <a:rPr lang="en-US" dirty="0">
                <a:latin typeface="Times New Roman" panose="02020603050405020304" pitchFamily="18" charset="0"/>
                <a:cs typeface="Times New Roman" panose="02020603050405020304" pitchFamily="18" charset="0"/>
              </a:rPr>
              <a:t>to the development of a distinct object-oriented data model, but today </a:t>
            </a:r>
            <a:r>
              <a:rPr lang="en-US" dirty="0" smtClean="0">
                <a:latin typeface="Times New Roman" panose="02020603050405020304" pitchFamily="18" charset="0"/>
                <a:cs typeface="Times New Roman" panose="02020603050405020304" pitchFamily="18" charset="0"/>
              </a:rPr>
              <a:t>the concept </a:t>
            </a:r>
            <a:r>
              <a:rPr lang="en-US" dirty="0">
                <a:latin typeface="Times New Roman" panose="02020603050405020304" pitchFamily="18" charset="0"/>
                <a:cs typeface="Times New Roman" panose="02020603050405020304" pitchFamily="18" charset="0"/>
              </a:rPr>
              <a:t>of objects is well integrated into relational databases. Standards exist </a:t>
            </a:r>
            <a:r>
              <a:rPr lang="en-US" dirty="0" smtClean="0">
                <a:latin typeface="Times New Roman" panose="02020603050405020304" pitchFamily="18" charset="0"/>
                <a:cs typeface="Times New Roman" panose="02020603050405020304" pitchFamily="18" charset="0"/>
              </a:rPr>
              <a:t>to store </a:t>
            </a:r>
            <a:r>
              <a:rPr lang="en-US" dirty="0">
                <a:latin typeface="Times New Roman" panose="02020603050405020304" pitchFamily="18" charset="0"/>
                <a:cs typeface="Times New Roman" panose="02020603050405020304" pitchFamily="18" charset="0"/>
              </a:rPr>
              <a:t>objects in relational tables.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systems allow procedures to be </a:t>
            </a:r>
            <a:r>
              <a:rPr lang="en-US" dirty="0" smtClean="0">
                <a:latin typeface="Times New Roman" panose="02020603050405020304" pitchFamily="18" charset="0"/>
                <a:cs typeface="Times New Roman" panose="02020603050405020304" pitchFamily="18" charset="0"/>
              </a:rPr>
              <a:t>stored in </a:t>
            </a:r>
            <a:r>
              <a:rPr lang="en-US" dirty="0">
                <a:latin typeface="Times New Roman" panose="02020603050405020304" pitchFamily="18" charset="0"/>
                <a:cs typeface="Times New Roman" panose="02020603050405020304" pitchFamily="18" charset="0"/>
              </a:rPr>
              <a:t>the database system and executed by the database system. This can be seen </a:t>
            </a:r>
            <a:r>
              <a:rPr lang="en-US" dirty="0" smtClean="0">
                <a:latin typeface="Times New Roman" panose="02020603050405020304" pitchFamily="18" charset="0"/>
                <a:cs typeface="Times New Roman" panose="02020603050405020304" pitchFamily="18" charset="0"/>
              </a:rPr>
              <a:t>as extending </a:t>
            </a:r>
            <a:r>
              <a:rPr lang="en-US" dirty="0">
                <a:latin typeface="Times New Roman" panose="02020603050405020304" pitchFamily="18" charset="0"/>
                <a:cs typeface="Times New Roman" panose="02020603050405020304" pitchFamily="18" charset="0"/>
              </a:rPr>
              <a:t>the relational model with notions of encapsulation, methods, and </a:t>
            </a:r>
            <a:r>
              <a:rPr lang="en-US" dirty="0" smtClean="0">
                <a:latin typeface="Times New Roman" panose="02020603050405020304" pitchFamily="18" charset="0"/>
                <a:cs typeface="Times New Roman" panose="02020603050405020304" pitchFamily="18" charset="0"/>
              </a:rPr>
              <a:t>object identity</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8978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 Model</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The semi-structured data model permits the </a:t>
            </a:r>
            <a:r>
              <a:rPr lang="en-US" dirty="0" smtClean="0">
                <a:latin typeface="Times New Roman" panose="02020603050405020304" pitchFamily="18" charset="0"/>
                <a:cs typeface="Times New Roman" panose="02020603050405020304" pitchFamily="18" charset="0"/>
              </a:rPr>
              <a:t>specification of </a:t>
            </a:r>
            <a:r>
              <a:rPr lang="en-US" dirty="0">
                <a:latin typeface="Times New Roman" panose="02020603050405020304" pitchFamily="18" charset="0"/>
                <a:cs typeface="Times New Roman" panose="02020603050405020304" pitchFamily="18" charset="0"/>
              </a:rPr>
              <a:t>data where individual data items of the same type may have </a:t>
            </a:r>
            <a:r>
              <a:rPr lang="en-US" dirty="0" smtClean="0">
                <a:latin typeface="Times New Roman" panose="02020603050405020304" pitchFamily="18" charset="0"/>
                <a:cs typeface="Times New Roman" panose="02020603050405020304" pitchFamily="18" charset="0"/>
              </a:rPr>
              <a:t>different sets </a:t>
            </a:r>
            <a:r>
              <a:rPr lang="en-US" dirty="0">
                <a:latin typeface="Times New Roman" panose="02020603050405020304" pitchFamily="18" charset="0"/>
                <a:cs typeface="Times New Roman" panose="02020603050405020304" pitchFamily="18" charset="0"/>
              </a:rPr>
              <a:t>of attributes.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in contrast to the data models mentioned earlier, </a:t>
            </a:r>
            <a:r>
              <a:rPr lang="en-US" dirty="0" smtClean="0">
                <a:latin typeface="Times New Roman" panose="02020603050405020304" pitchFamily="18" charset="0"/>
                <a:cs typeface="Times New Roman" panose="02020603050405020304" pitchFamily="18" charset="0"/>
              </a:rPr>
              <a:t>where every </a:t>
            </a:r>
            <a:r>
              <a:rPr lang="en-US" dirty="0">
                <a:latin typeface="Times New Roman" panose="02020603050405020304" pitchFamily="18" charset="0"/>
                <a:cs typeface="Times New Roman" panose="02020603050405020304" pitchFamily="18" charset="0"/>
              </a:rPr>
              <a:t>data item of a particular type must have the same set of attributes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JSON </a:t>
            </a:r>
            <a:r>
              <a:rPr lang="en-US" dirty="0" smtClean="0">
                <a:latin typeface="Times New Roman" panose="02020603050405020304" pitchFamily="18" charset="0"/>
                <a:cs typeface="Times New Roman" panose="02020603050405020304" pitchFamily="18" charset="0"/>
              </a:rPr>
              <a:t>and Extensible </a:t>
            </a:r>
            <a:r>
              <a:rPr lang="en-US" dirty="0">
                <a:latin typeface="Times New Roman" panose="02020603050405020304" pitchFamily="18" charset="0"/>
                <a:cs typeface="Times New Roman" panose="02020603050405020304" pitchFamily="18" charset="0"/>
              </a:rPr>
              <a:t>Markup Language (XML) are widely used semi-structured data representations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532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Design</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Database Design</a:t>
            </a:r>
            <a:r>
              <a:rPr lang="en-US" dirty="0">
                <a:latin typeface="Times New Roman" panose="02020603050405020304" pitchFamily="18" charset="0"/>
                <a:cs typeface="Times New Roman" panose="02020603050405020304" pitchFamily="18" charset="0"/>
              </a:rPr>
              <a:t> is a collection of processes that facilitate the designing, development, implementation and maintenance of enterprise data management systems.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Properly </a:t>
            </a:r>
            <a:r>
              <a:rPr lang="en-US" dirty="0">
                <a:latin typeface="Times New Roman" panose="02020603050405020304" pitchFamily="18" charset="0"/>
                <a:cs typeface="Times New Roman" panose="02020603050405020304" pitchFamily="18" charset="0"/>
              </a:rPr>
              <a:t>designed database are easy to maintain, improves data consistency and are cost effective in terms of disk storage space. The database designer decides how the data elements correlate and what data must be stored</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main objectives of database designing are to produce logical and physical designs models of the proposed database system.</a:t>
            </a:r>
          </a:p>
        </p:txBody>
      </p:sp>
    </p:spTree>
    <p:extLst>
      <p:ext uri="{BB962C8B-B14F-4D97-AF65-F5344CB8AC3E}">
        <p14:creationId xmlns:p14="http://schemas.microsoft.com/office/powerpoint/2010/main" val="1313732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For the system to be usable, it must retrieve data efficiently. The need for efficiency </a:t>
            </a:r>
            <a:r>
              <a:rPr lang="en-US" dirty="0" smtClean="0">
                <a:latin typeface="Times New Roman" panose="02020603050405020304" pitchFamily="18" charset="0"/>
                <a:cs typeface="Times New Roman" panose="02020603050405020304" pitchFamily="18" charset="0"/>
              </a:rPr>
              <a:t>has lead </a:t>
            </a:r>
            <a:r>
              <a:rPr lang="en-US" dirty="0">
                <a:latin typeface="Times New Roman" panose="02020603050405020304" pitchFamily="18" charset="0"/>
                <a:cs typeface="Times New Roman" panose="02020603050405020304" pitchFamily="18" charset="0"/>
              </a:rPr>
              <a:t>database system developers to use complex data structures to represent data in </a:t>
            </a:r>
            <a:r>
              <a:rPr lang="en-US" dirty="0" smtClean="0">
                <a:latin typeface="Times New Roman" panose="02020603050405020304" pitchFamily="18" charset="0"/>
                <a:cs typeface="Times New Roman" panose="02020603050405020304" pitchFamily="18" charset="0"/>
              </a:rPr>
              <a:t>the database</a:t>
            </a:r>
            <a:r>
              <a:rPr lang="en-US" dirty="0">
                <a:latin typeface="Times New Roman" panose="02020603050405020304" pitchFamily="18" charset="0"/>
                <a:cs typeface="Times New Roman" panose="02020603050405020304" pitchFamily="18" charset="0"/>
              </a:rPr>
              <a:t>. Since many database-system users are not computer trained, developers </a:t>
            </a:r>
            <a:r>
              <a:rPr lang="en-US" dirty="0" smtClean="0">
                <a:latin typeface="Times New Roman" panose="02020603050405020304" pitchFamily="18" charset="0"/>
                <a:cs typeface="Times New Roman" panose="02020603050405020304" pitchFamily="18" charset="0"/>
              </a:rPr>
              <a:t>hide the </a:t>
            </a:r>
            <a:r>
              <a:rPr lang="en-US" dirty="0">
                <a:latin typeface="Times New Roman" panose="02020603050405020304" pitchFamily="18" charset="0"/>
                <a:cs typeface="Times New Roman" panose="02020603050405020304" pitchFamily="18" charset="0"/>
              </a:rPr>
              <a:t>complexity from users through several levels of data abstraction, to simplify </a:t>
            </a:r>
            <a:r>
              <a:rPr lang="en-US" dirty="0" smtClean="0">
                <a:latin typeface="Times New Roman" panose="02020603050405020304" pitchFamily="18" charset="0"/>
                <a:cs typeface="Times New Roman" panose="02020603050405020304" pitchFamily="18" charset="0"/>
              </a:rPr>
              <a:t>users’ interactions </a:t>
            </a:r>
            <a:r>
              <a:rPr lang="en-US" dirty="0">
                <a:latin typeface="Times New Roman" panose="02020603050405020304" pitchFamily="18" charset="0"/>
                <a:cs typeface="Times New Roman" panose="02020603050405020304" pitchFamily="18" charset="0"/>
              </a:rPr>
              <a:t>with the system</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solidFill>
                  <a:srgbClr val="00B0F0"/>
                </a:solidFill>
                <a:latin typeface="Times New Roman" panose="02020603050405020304" pitchFamily="18" charset="0"/>
                <a:cs typeface="Times New Roman" panose="02020603050405020304" pitchFamily="18" charset="0"/>
              </a:rPr>
              <a:t>Physical </a:t>
            </a:r>
            <a:r>
              <a:rPr lang="en-US" dirty="0" smtClean="0">
                <a:solidFill>
                  <a:srgbClr val="00B0F0"/>
                </a:solidFill>
                <a:latin typeface="Times New Roman" panose="02020603050405020304" pitchFamily="18" charset="0"/>
                <a:cs typeface="Times New Roman" panose="02020603050405020304" pitchFamily="18" charset="0"/>
              </a:rPr>
              <a:t>level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lowest level of abstraction describes </a:t>
            </a:r>
            <a:r>
              <a:rPr lang="en-US" i="1" dirty="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the data are </a:t>
            </a:r>
            <a:r>
              <a:rPr lang="en-US" dirty="0" smtClean="0">
                <a:latin typeface="Times New Roman" panose="02020603050405020304" pitchFamily="18" charset="0"/>
                <a:cs typeface="Times New Roman" panose="02020603050405020304" pitchFamily="18" charset="0"/>
              </a:rPr>
              <a:t>actually stored</a:t>
            </a:r>
            <a:r>
              <a:rPr lang="en-US" dirty="0">
                <a:latin typeface="Times New Roman" panose="02020603050405020304" pitchFamily="18" charset="0"/>
                <a:cs typeface="Times New Roman" panose="02020603050405020304" pitchFamily="18" charset="0"/>
              </a:rPr>
              <a:t>. The physical level describes complex low-level data structures in detail.</a:t>
            </a:r>
          </a:p>
        </p:txBody>
      </p:sp>
    </p:spTree>
    <p:extLst>
      <p:ext uri="{BB962C8B-B14F-4D97-AF65-F5344CB8AC3E}">
        <p14:creationId xmlns:p14="http://schemas.microsoft.com/office/powerpoint/2010/main" val="2228312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 (Cont..)</a:t>
            </a:r>
          </a:p>
        </p:txBody>
      </p:sp>
      <p:sp>
        <p:nvSpPr>
          <p:cNvPr id="3" name="Content Placeholder 2"/>
          <p:cNvSpPr>
            <a:spLocks noGrp="1"/>
          </p:cNvSpPr>
          <p:nvPr>
            <p:ph idx="1"/>
          </p:nvPr>
        </p:nvSpPr>
        <p:spPr/>
        <p:txBody>
          <a:bodyPr/>
          <a:lstStyle/>
          <a:p>
            <a:r>
              <a:rPr lang="en-US" altLang="en-US" dirty="0"/>
              <a:t>An architecture for a database system </a:t>
            </a:r>
          </a:p>
          <a:p>
            <a:pPr marL="0" indent="0">
              <a:buNone/>
            </a:pPr>
            <a:endParaRPr lang="en-US" dirty="0"/>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963" y="2434750"/>
            <a:ext cx="6875816" cy="402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2420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Abstraction (Cont..)</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50000"/>
              </a:lnSpc>
            </a:pPr>
            <a:r>
              <a:rPr lang="en-US" dirty="0">
                <a:solidFill>
                  <a:srgbClr val="00B0F0"/>
                </a:solidFill>
                <a:latin typeface="Times New Roman" panose="02020603050405020304" pitchFamily="18" charset="0"/>
                <a:cs typeface="Times New Roman" panose="02020603050405020304" pitchFamily="18" charset="0"/>
              </a:rPr>
              <a:t>Logical </a:t>
            </a:r>
            <a:r>
              <a:rPr lang="en-US" dirty="0" smtClean="0">
                <a:solidFill>
                  <a:srgbClr val="00B0F0"/>
                </a:solidFill>
                <a:latin typeface="Times New Roman" panose="02020603050405020304" pitchFamily="18" charset="0"/>
                <a:cs typeface="Times New Roman" panose="02020603050405020304" pitchFamily="18" charset="0"/>
              </a:rPr>
              <a:t>level</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next-higher level of abstraction describes </a:t>
            </a:r>
            <a:r>
              <a:rPr lang="en-US" i="1" dirty="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data are </a:t>
            </a:r>
            <a:r>
              <a:rPr lang="en-US" dirty="0" smtClean="0">
                <a:latin typeface="Times New Roman" panose="02020603050405020304" pitchFamily="18" charset="0"/>
                <a:cs typeface="Times New Roman" panose="02020603050405020304" pitchFamily="18" charset="0"/>
              </a:rPr>
              <a:t>stored in </a:t>
            </a:r>
            <a:r>
              <a:rPr lang="en-US" dirty="0">
                <a:latin typeface="Times New Roman" panose="02020603050405020304" pitchFamily="18" charset="0"/>
                <a:cs typeface="Times New Roman" panose="02020603050405020304" pitchFamily="18" charset="0"/>
              </a:rPr>
              <a:t>the database, and what relationships exist among those data. The logical </a:t>
            </a:r>
            <a:r>
              <a:rPr lang="en-US" dirty="0" smtClean="0">
                <a:latin typeface="Times New Roman" panose="02020603050405020304" pitchFamily="18" charset="0"/>
                <a:cs typeface="Times New Roman" panose="02020603050405020304" pitchFamily="18" charset="0"/>
              </a:rPr>
              <a:t>level thus </a:t>
            </a:r>
            <a:r>
              <a:rPr lang="en-US" dirty="0">
                <a:latin typeface="Times New Roman" panose="02020603050405020304" pitchFamily="18" charset="0"/>
                <a:cs typeface="Times New Roman" panose="02020603050405020304" pitchFamily="18" charset="0"/>
              </a:rPr>
              <a:t>describes the entire database in terms of a small number of relatively </a:t>
            </a:r>
            <a:r>
              <a:rPr lang="en-US" dirty="0" smtClean="0">
                <a:latin typeface="Times New Roman" panose="02020603050405020304" pitchFamily="18" charset="0"/>
                <a:cs typeface="Times New Roman" panose="02020603050405020304" pitchFamily="18" charset="0"/>
              </a:rPr>
              <a:t>simple structures</a:t>
            </a:r>
            <a:r>
              <a:rPr lang="en-US" dirty="0">
                <a:latin typeface="Times New Roman" panose="02020603050405020304" pitchFamily="18" charset="0"/>
                <a:cs typeface="Times New Roman" panose="02020603050405020304" pitchFamily="18" charset="0"/>
              </a:rPr>
              <a:t>. Although implementation of the simple structures at the logical </a:t>
            </a:r>
            <a:r>
              <a:rPr lang="en-US" dirty="0" smtClean="0">
                <a:latin typeface="Times New Roman" panose="02020603050405020304" pitchFamily="18" charset="0"/>
                <a:cs typeface="Times New Roman" panose="02020603050405020304" pitchFamily="18" charset="0"/>
              </a:rPr>
              <a:t>level may </a:t>
            </a:r>
            <a:r>
              <a:rPr lang="en-US" dirty="0">
                <a:latin typeface="Times New Roman" panose="02020603050405020304" pitchFamily="18" charset="0"/>
                <a:cs typeface="Times New Roman" panose="02020603050405020304" pitchFamily="18" charset="0"/>
              </a:rPr>
              <a:t>involve complex physical-level structures, the user of the logical level does </a:t>
            </a:r>
            <a:r>
              <a:rPr lang="en-US" dirty="0" smtClean="0">
                <a:latin typeface="Times New Roman" panose="02020603050405020304" pitchFamily="18" charset="0"/>
                <a:cs typeface="Times New Roman" panose="02020603050405020304" pitchFamily="18" charset="0"/>
              </a:rPr>
              <a:t>not need </a:t>
            </a:r>
            <a:r>
              <a:rPr lang="en-US" dirty="0">
                <a:latin typeface="Times New Roman" panose="02020603050405020304" pitchFamily="18" charset="0"/>
                <a:cs typeface="Times New Roman" panose="02020603050405020304" pitchFamily="18" charset="0"/>
              </a:rPr>
              <a:t>to be aware of this complexity. This is referred to as physical data </a:t>
            </a:r>
            <a:r>
              <a:rPr lang="en-US" dirty="0" smtClean="0">
                <a:latin typeface="Times New Roman" panose="02020603050405020304" pitchFamily="18" charset="0"/>
                <a:cs typeface="Times New Roman" panose="02020603050405020304" pitchFamily="18" charset="0"/>
              </a:rPr>
              <a:t>indepen</a:t>
            </a:r>
            <a:r>
              <a:rPr lang="en-US" dirty="0">
                <a:latin typeface="Times New Roman" panose="02020603050405020304" pitchFamily="18" charset="0"/>
                <a:cs typeface="Times New Roman" panose="02020603050405020304" pitchFamily="18" charset="0"/>
              </a:rPr>
              <a:t>dence. Database administrators, who must decide what information to keep in </a:t>
            </a:r>
            <a:r>
              <a:rPr lang="en-US" dirty="0" smtClean="0">
                <a:latin typeface="Times New Roman" panose="02020603050405020304" pitchFamily="18" charset="0"/>
                <a:cs typeface="Times New Roman" panose="02020603050405020304" pitchFamily="18" charset="0"/>
              </a:rPr>
              <a:t>the database</a:t>
            </a:r>
            <a:r>
              <a:rPr lang="en-US" dirty="0">
                <a:latin typeface="Times New Roman" panose="02020603050405020304" pitchFamily="18" charset="0"/>
                <a:cs typeface="Times New Roman" panose="02020603050405020304" pitchFamily="18" charset="0"/>
              </a:rPr>
              <a:t>, use the logical level of abstraction.</a:t>
            </a:r>
          </a:p>
        </p:txBody>
      </p:sp>
    </p:spTree>
    <p:extLst>
      <p:ext uri="{BB962C8B-B14F-4D97-AF65-F5344CB8AC3E}">
        <p14:creationId xmlns:p14="http://schemas.microsoft.com/office/powerpoint/2010/main" val="2236904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 (Cont..)</a:t>
            </a:r>
          </a:p>
        </p:txBody>
      </p:sp>
      <p:sp>
        <p:nvSpPr>
          <p:cNvPr id="3" name="Content Placeholder 2"/>
          <p:cNvSpPr>
            <a:spLocks noGrp="1"/>
          </p:cNvSpPr>
          <p:nvPr>
            <p:ph idx="1"/>
          </p:nvPr>
        </p:nvSpPr>
        <p:spPr/>
        <p:txBody>
          <a:bodyPr>
            <a:normAutofit fontScale="92500"/>
          </a:bodyPr>
          <a:lstStyle/>
          <a:p>
            <a:pPr algn="just">
              <a:lnSpc>
                <a:spcPct val="150000"/>
              </a:lnSpc>
            </a:pPr>
            <a:r>
              <a:rPr lang="en-US" dirty="0">
                <a:solidFill>
                  <a:srgbClr val="00B0F0"/>
                </a:solidFill>
                <a:latin typeface="Times New Roman" panose="02020603050405020304" pitchFamily="18" charset="0"/>
                <a:cs typeface="Times New Roman" panose="02020603050405020304" pitchFamily="18" charset="0"/>
              </a:rPr>
              <a:t>View level</a:t>
            </a:r>
            <a:r>
              <a:rPr lang="en-US" dirty="0">
                <a:latin typeface="Times New Roman" panose="02020603050405020304" pitchFamily="18" charset="0"/>
                <a:cs typeface="Times New Roman" panose="02020603050405020304" pitchFamily="18" charset="0"/>
              </a:rPr>
              <a:t>. The highest level of abstraction describes only part of the </a:t>
            </a:r>
            <a:r>
              <a:rPr lang="en-US" dirty="0" smtClean="0">
                <a:latin typeface="Times New Roman" panose="02020603050405020304" pitchFamily="18" charset="0"/>
                <a:cs typeface="Times New Roman" panose="02020603050405020304" pitchFamily="18" charset="0"/>
              </a:rPr>
              <a:t>entire database</a:t>
            </a:r>
            <a:r>
              <a:rPr lang="en-US" dirty="0">
                <a:latin typeface="Times New Roman" panose="02020603050405020304" pitchFamily="18" charset="0"/>
                <a:cs typeface="Times New Roman" panose="02020603050405020304" pitchFamily="18" charset="0"/>
              </a:rPr>
              <a:t>. Even though the logical level uses simpler structures, complexity </a:t>
            </a:r>
            <a:r>
              <a:rPr lang="en-US" dirty="0" smtClean="0">
                <a:latin typeface="Times New Roman" panose="02020603050405020304" pitchFamily="18" charset="0"/>
                <a:cs typeface="Times New Roman" panose="02020603050405020304" pitchFamily="18" charset="0"/>
              </a:rPr>
              <a:t>remains because </a:t>
            </a:r>
            <a:r>
              <a:rPr lang="en-US" dirty="0">
                <a:latin typeface="Times New Roman" panose="02020603050405020304" pitchFamily="18" charset="0"/>
                <a:cs typeface="Times New Roman" panose="02020603050405020304" pitchFamily="18" charset="0"/>
              </a:rPr>
              <a:t>of the variety of information stored in a large database. Many users of </a:t>
            </a:r>
            <a:r>
              <a:rPr lang="en-US" dirty="0" smtClean="0">
                <a:latin typeface="Times New Roman" panose="02020603050405020304" pitchFamily="18" charset="0"/>
                <a:cs typeface="Times New Roman" panose="02020603050405020304" pitchFamily="18" charset="0"/>
              </a:rPr>
              <a:t>the database </a:t>
            </a:r>
            <a:r>
              <a:rPr lang="en-US" dirty="0">
                <a:latin typeface="Times New Roman" panose="02020603050405020304" pitchFamily="18" charset="0"/>
                <a:cs typeface="Times New Roman" panose="02020603050405020304" pitchFamily="18" charset="0"/>
              </a:rPr>
              <a:t>system do not need all this </a:t>
            </a:r>
            <a:r>
              <a:rPr lang="en-US" dirty="0" smtClean="0">
                <a:latin typeface="Times New Roman" panose="02020603050405020304" pitchFamily="18" charset="0"/>
                <a:cs typeface="Times New Roman" panose="02020603050405020304" pitchFamily="18" charset="0"/>
              </a:rPr>
              <a:t>information. </a:t>
            </a: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nstead</a:t>
            </a:r>
            <a:r>
              <a:rPr lang="en-US" dirty="0">
                <a:latin typeface="Times New Roman" panose="02020603050405020304" pitchFamily="18" charset="0"/>
                <a:cs typeface="Times New Roman" panose="02020603050405020304" pitchFamily="18" charset="0"/>
              </a:rPr>
              <a:t>, they need to access </a:t>
            </a:r>
            <a:r>
              <a:rPr lang="en-US" dirty="0" smtClean="0">
                <a:latin typeface="Times New Roman" panose="02020603050405020304" pitchFamily="18" charset="0"/>
                <a:cs typeface="Times New Roman" panose="02020603050405020304" pitchFamily="18" charset="0"/>
              </a:rPr>
              <a:t>only a </a:t>
            </a:r>
            <a:r>
              <a:rPr lang="en-US" dirty="0">
                <a:latin typeface="Times New Roman" panose="02020603050405020304" pitchFamily="18" charset="0"/>
                <a:cs typeface="Times New Roman" panose="02020603050405020304" pitchFamily="18" charset="0"/>
              </a:rPr>
              <a:t>part of the database. The view level of abstraction exists to simplify their </a:t>
            </a:r>
            <a:r>
              <a:rPr lang="en-US" dirty="0" smtClean="0">
                <a:latin typeface="Times New Roman" panose="02020603050405020304" pitchFamily="18" charset="0"/>
                <a:cs typeface="Times New Roman" panose="02020603050405020304" pitchFamily="18" charset="0"/>
              </a:rPr>
              <a:t>interaction with </a:t>
            </a:r>
            <a:r>
              <a:rPr lang="en-US" dirty="0">
                <a:latin typeface="Times New Roman" panose="02020603050405020304" pitchFamily="18" charset="0"/>
                <a:cs typeface="Times New Roman" panose="02020603050405020304" pitchFamily="18" charset="0"/>
              </a:rPr>
              <a:t>the system. The system may provide many views for the same database.</a:t>
            </a:r>
          </a:p>
        </p:txBody>
      </p:sp>
    </p:spTree>
    <p:extLst>
      <p:ext uri="{BB962C8B-B14F-4D97-AF65-F5344CB8AC3E}">
        <p14:creationId xmlns:p14="http://schemas.microsoft.com/office/powerpoint/2010/main" val="1459734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Of Abstraction</a:t>
            </a:r>
            <a:endParaRPr lang="en-US" dirty="0"/>
          </a:p>
        </p:txBody>
      </p:sp>
      <p:sp>
        <p:nvSpPr>
          <p:cNvPr id="3" name="Content Placeholder 2"/>
          <p:cNvSpPr>
            <a:spLocks noGrp="1"/>
          </p:cNvSpPr>
          <p:nvPr>
            <p:ph idx="1"/>
          </p:nvPr>
        </p:nvSpPr>
        <p:spPr>
          <a:xfrm>
            <a:off x="838200" y="1379620"/>
            <a:ext cx="10515600" cy="5037221"/>
          </a:xfrm>
        </p:spPr>
        <p:txBody>
          <a:bodyPr>
            <a:normAutofit fontScale="70000" lnSpcReduction="20000"/>
          </a:bodyPr>
          <a:lstStyle/>
          <a:p>
            <a:pPr>
              <a:lnSpc>
                <a:spcPct val="160000"/>
              </a:lnSpc>
            </a:pPr>
            <a:r>
              <a:rPr lang="en-US" dirty="0">
                <a:solidFill>
                  <a:srgbClr val="0070C0"/>
                </a:solidFill>
                <a:latin typeface="Times New Roman" panose="02020603050405020304" pitchFamily="18" charset="0"/>
                <a:cs typeface="Times New Roman" panose="02020603050405020304" pitchFamily="18" charset="0"/>
              </a:rPr>
              <a:t>Physical level</a:t>
            </a:r>
            <a:r>
              <a:rPr lang="en-US" dirty="0">
                <a:latin typeface="Times New Roman" panose="02020603050405020304" pitchFamily="18" charset="0"/>
                <a:cs typeface="Times New Roman" panose="02020603050405020304" pitchFamily="18" charset="0"/>
              </a:rPr>
              <a:t>: describes how a record (e.g., instructor) is stored.</a:t>
            </a:r>
          </a:p>
          <a:p>
            <a:pPr>
              <a:lnSpc>
                <a:spcPct val="160000"/>
              </a:lnSpc>
            </a:pPr>
            <a:r>
              <a:rPr lang="en-US" dirty="0">
                <a:solidFill>
                  <a:srgbClr val="0070C0"/>
                </a:solidFill>
                <a:latin typeface="Times New Roman" panose="02020603050405020304" pitchFamily="18" charset="0"/>
                <a:cs typeface="Times New Roman" panose="02020603050405020304" pitchFamily="18" charset="0"/>
              </a:rPr>
              <a:t>Logical level</a:t>
            </a:r>
            <a:r>
              <a:rPr lang="en-US" dirty="0">
                <a:latin typeface="Times New Roman" panose="02020603050405020304" pitchFamily="18" charset="0"/>
                <a:cs typeface="Times New Roman" panose="02020603050405020304" pitchFamily="18" charset="0"/>
              </a:rPr>
              <a:t>: describes data stored in database, and the relationships among the data.</a:t>
            </a:r>
          </a:p>
          <a:p>
            <a:pPr marL="0" indent="0">
              <a:lnSpc>
                <a:spcPct val="160000"/>
              </a:lnSpc>
              <a:buNone/>
            </a:pPr>
            <a:r>
              <a:rPr lang="en-US" dirty="0">
                <a:latin typeface="Times New Roman" panose="02020603050405020304" pitchFamily="18" charset="0"/>
                <a:cs typeface="Times New Roman" panose="02020603050405020304" pitchFamily="18" charset="0"/>
              </a:rPr>
              <a:t>	type instructor = record</a:t>
            </a:r>
          </a:p>
          <a:p>
            <a:pPr marL="0" indent="0">
              <a:lnSpc>
                <a:spcPct val="160000"/>
              </a:lnSpc>
              <a:buNone/>
            </a:pPr>
            <a:r>
              <a:rPr lang="en-US" dirty="0">
                <a:latin typeface="Times New Roman" panose="02020603050405020304" pitchFamily="18" charset="0"/>
                <a:cs typeface="Times New Roman" panose="02020603050405020304" pitchFamily="18" charset="0"/>
              </a:rPr>
              <a:t>		ID : string;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name </a:t>
            </a:r>
            <a:r>
              <a:rPr lang="en-US" dirty="0">
                <a:latin typeface="Times New Roman" panose="02020603050405020304" pitchFamily="18" charset="0"/>
                <a:cs typeface="Times New Roman" panose="02020603050405020304" pitchFamily="18" charset="0"/>
              </a:rPr>
              <a:t>: string;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dept_name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string;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salary </a:t>
            </a:r>
            <a:r>
              <a:rPr lang="en-US" dirty="0">
                <a:latin typeface="Times New Roman" panose="02020603050405020304" pitchFamily="18" charset="0"/>
                <a:cs typeface="Times New Roman" panose="02020603050405020304" pitchFamily="18" charset="0"/>
              </a:rPr>
              <a:t>: integer;</a:t>
            </a:r>
          </a:p>
          <a:p>
            <a:pPr marL="0" indent="0">
              <a:lnSpc>
                <a:spcPct val="160000"/>
              </a:lnSpc>
              <a:buNone/>
            </a:pPr>
            <a:r>
              <a:rPr lang="en-US" dirty="0" smtClean="0">
                <a:latin typeface="Times New Roman" panose="02020603050405020304" pitchFamily="18" charset="0"/>
                <a:cs typeface="Times New Roman" panose="02020603050405020304" pitchFamily="18" charset="0"/>
              </a:rPr>
              <a:t>	end</a:t>
            </a:r>
            <a:r>
              <a:rPr lang="en-US" dirty="0">
                <a:latin typeface="Times New Roman" panose="02020603050405020304" pitchFamily="18" charset="0"/>
                <a:cs typeface="Times New Roman" panose="02020603050405020304" pitchFamily="18" charset="0"/>
              </a:rPr>
              <a:t>;</a:t>
            </a:r>
          </a:p>
          <a:p>
            <a:pPr>
              <a:lnSpc>
                <a:spcPct val="160000"/>
              </a:lnSpc>
            </a:pPr>
            <a:r>
              <a:rPr lang="en-US" dirty="0">
                <a:solidFill>
                  <a:srgbClr val="0070C0"/>
                </a:solidFill>
                <a:latin typeface="Times New Roman" panose="02020603050405020304" pitchFamily="18" charset="0"/>
                <a:cs typeface="Times New Roman" panose="02020603050405020304" pitchFamily="18" charset="0"/>
              </a:rPr>
              <a:t>View  level</a:t>
            </a:r>
            <a:r>
              <a:rPr lang="en-US" dirty="0">
                <a:latin typeface="Times New Roman" panose="02020603050405020304" pitchFamily="18" charset="0"/>
                <a:cs typeface="Times New Roman" panose="02020603050405020304" pitchFamily="18" charset="0"/>
              </a:rPr>
              <a:t>: application programs hide details of data types.  Views can also hide information (such as an employee’s salary) for security purposes. </a:t>
            </a:r>
          </a:p>
          <a:p>
            <a:pPr>
              <a:lnSpc>
                <a:spcPct val="16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70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A database schema is the skeleton structure that represents the logical view of the entire database. It defines how the data is organized and how the relations among them are associated. It formulates all the constraints that are to be applied on the data.</a:t>
            </a:r>
          </a:p>
          <a:p>
            <a:pPr algn="just">
              <a:lnSpc>
                <a:spcPct val="150000"/>
              </a:lnSpc>
            </a:pPr>
            <a:r>
              <a:rPr lang="en-US" dirty="0">
                <a:latin typeface="Times New Roman" panose="02020603050405020304" pitchFamily="18" charset="0"/>
                <a:cs typeface="Times New Roman" panose="02020603050405020304" pitchFamily="18" charset="0"/>
              </a:rPr>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775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t>
            </a:r>
            <a:r>
              <a:rPr lang="en-US" dirty="0" smtClean="0"/>
              <a:t>Schema (Cont..)</a:t>
            </a:r>
            <a:endParaRPr lang="en-US" dirty="0"/>
          </a:p>
        </p:txBody>
      </p:sp>
      <p:sp>
        <p:nvSpPr>
          <p:cNvPr id="3" name="Content Placeholder 2"/>
          <p:cNvSpPr>
            <a:spLocks noGrp="1"/>
          </p:cNvSpPr>
          <p:nvPr>
            <p:ph idx="1"/>
          </p:nvPr>
        </p:nvSpPr>
        <p:spPr>
          <a:xfrm>
            <a:off x="838200" y="1411705"/>
            <a:ext cx="10515600" cy="5101390"/>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A database schema can be divided broadly into two categories </a:t>
            </a:r>
            <a:r>
              <a:rPr lang="en-US" dirty="0" smtClean="0">
                <a:latin typeface="Times New Roman" panose="02020603050405020304" pitchFamily="18" charset="0"/>
                <a:cs typeface="Times New Roman" panose="02020603050405020304" pitchFamily="18" charset="0"/>
              </a:rPr>
              <a:t>−</a:t>
            </a:r>
          </a:p>
          <a:p>
            <a:pPr lvl="1" algn="just">
              <a:lnSpc>
                <a:spcPct val="150000"/>
              </a:lnSpc>
            </a:pPr>
            <a:r>
              <a:rPr lang="en-US" dirty="0" smtClean="0">
                <a:solidFill>
                  <a:srgbClr val="0070C0"/>
                </a:solidFill>
                <a:latin typeface="Times New Roman" panose="02020603050405020304" pitchFamily="18" charset="0"/>
                <a:cs typeface="Times New Roman" panose="02020603050405020304" pitchFamily="18" charset="0"/>
              </a:rPr>
              <a:t>Physical Schema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a:t>
            </a: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overall physical  structure of the </a:t>
            </a:r>
            <a:r>
              <a:rPr lang="en-US" altLang="en-US" dirty="0" smtClean="0">
                <a:latin typeface="Times New Roman" panose="02020603050405020304" pitchFamily="18" charset="0"/>
                <a:cs typeface="Times New Roman" panose="02020603050405020304" pitchFamily="18" charset="0"/>
              </a:rPr>
              <a:t>database.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schema </a:t>
            </a:r>
            <a:r>
              <a:rPr lang="en-US" dirty="0" smtClean="0">
                <a:latin typeface="Times New Roman" panose="02020603050405020304" pitchFamily="18" charset="0"/>
                <a:cs typeface="Times New Roman" panose="02020603050405020304" pitchFamily="18" charset="0"/>
              </a:rPr>
              <a:t>represents the </a:t>
            </a:r>
            <a:r>
              <a:rPr lang="en-US" dirty="0">
                <a:latin typeface="Times New Roman" panose="02020603050405020304" pitchFamily="18" charset="0"/>
                <a:cs typeface="Times New Roman" panose="02020603050405020304" pitchFamily="18" charset="0"/>
              </a:rPr>
              <a:t>actual storage of data and its form of storage like files, indices, etc. It </a:t>
            </a:r>
            <a:r>
              <a:rPr lang="en-US" dirty="0" smtClean="0">
                <a:latin typeface="Times New Roman" panose="02020603050405020304" pitchFamily="18" charset="0"/>
                <a:cs typeface="Times New Roman" panose="02020603050405020304" pitchFamily="18" charset="0"/>
              </a:rPr>
              <a:t>also defines </a:t>
            </a:r>
            <a:r>
              <a:rPr lang="en-US" dirty="0">
                <a:latin typeface="Times New Roman" panose="02020603050405020304" pitchFamily="18" charset="0"/>
                <a:cs typeface="Times New Roman" panose="02020603050405020304" pitchFamily="18" charset="0"/>
              </a:rPr>
              <a:t>how the data will be stored in a secondary storage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gn="just">
              <a:lnSpc>
                <a:spcPct val="150000"/>
              </a:lnSpc>
            </a:pPr>
            <a:r>
              <a:rPr lang="en-US" dirty="0">
                <a:solidFill>
                  <a:srgbClr val="0070C0"/>
                </a:solidFill>
                <a:latin typeface="Times New Roman" panose="02020603050405020304" pitchFamily="18" charset="0"/>
                <a:cs typeface="Times New Roman" panose="02020603050405020304" pitchFamily="18" charset="0"/>
              </a:rPr>
              <a:t>Logical </a:t>
            </a:r>
            <a:r>
              <a:rPr lang="en-US" dirty="0" smtClean="0">
                <a:solidFill>
                  <a:srgbClr val="0070C0"/>
                </a:solidFill>
                <a:latin typeface="Times New Roman" panose="02020603050405020304" pitchFamily="18" charset="0"/>
                <a:cs typeface="Times New Roman" panose="02020603050405020304" pitchFamily="18" charset="0"/>
              </a:rPr>
              <a:t>Schema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a:t>
            </a:r>
            <a:r>
              <a:rPr lang="en-US" altLang="en-US" dirty="0" smtClean="0">
                <a:latin typeface="Times New Roman" panose="02020603050405020304" pitchFamily="18" charset="0"/>
                <a:cs typeface="Times New Roman" panose="02020603050405020304" pitchFamily="18" charset="0"/>
              </a:rPr>
              <a:t>the </a:t>
            </a:r>
            <a:r>
              <a:rPr lang="en-US" altLang="en-US" dirty="0">
                <a:latin typeface="Times New Roman" panose="02020603050405020304" pitchFamily="18" charset="0"/>
                <a:cs typeface="Times New Roman" panose="02020603050405020304" pitchFamily="18" charset="0"/>
              </a:rPr>
              <a:t>overall logical structure of the </a:t>
            </a:r>
            <a:r>
              <a:rPr lang="en-US" altLang="en-US" dirty="0" smtClean="0">
                <a:latin typeface="Times New Roman" panose="02020603050405020304" pitchFamily="18" charset="0"/>
                <a:cs typeface="Times New Roman" panose="02020603050405020304" pitchFamily="18" charset="0"/>
              </a:rPr>
              <a:t>database.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schema defines all the logical constraints that need to be applied on the data stored. It defines tables, views, and integrity </a:t>
            </a:r>
            <a:r>
              <a:rPr lang="en-US" dirty="0" smtClean="0">
                <a:latin typeface="Times New Roman" panose="02020603050405020304" pitchFamily="18" charset="0"/>
                <a:cs typeface="Times New Roman" panose="02020603050405020304" pitchFamily="18" charset="0"/>
              </a:rPr>
              <a:t>constraints. </a:t>
            </a:r>
          </a:p>
          <a:p>
            <a:pPr lvl="2" algn="just">
              <a:lnSpc>
                <a:spcPct val="150000"/>
              </a:lnSpc>
            </a:pPr>
            <a:r>
              <a:rPr lang="en-US" altLang="en-US" dirty="0" smtClean="0">
                <a:solidFill>
                  <a:schemeClr val="accent2">
                    <a:lumMod val="75000"/>
                  </a:schemeClr>
                </a:solidFill>
                <a:latin typeface="Times New Roman" panose="02020603050405020304" pitchFamily="18" charset="0"/>
                <a:cs typeface="Times New Roman" panose="02020603050405020304" pitchFamily="18" charset="0"/>
              </a:rPr>
              <a:t>Example</a:t>
            </a:r>
            <a:r>
              <a:rPr lang="en-US" altLang="en-US" dirty="0">
                <a:solidFill>
                  <a:schemeClr val="accent2">
                    <a:lumMod val="75000"/>
                  </a:schemeClr>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The database consists of information about a set of customers and accounts in a bank and the relationship between </a:t>
            </a:r>
            <a:r>
              <a:rPr lang="en-US" altLang="en-US" dirty="0" smtClean="0">
                <a:latin typeface="Times New Roman" panose="02020603050405020304" pitchFamily="18" charset="0"/>
                <a:cs typeface="Times New Roman" panose="02020603050405020304" pitchFamily="18" charset="0"/>
              </a:rPr>
              <a:t>them.</a:t>
            </a:r>
            <a:endParaRPr lang="en-US" altLang="en-US" dirty="0">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314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167" y="1610040"/>
            <a:ext cx="5807033" cy="4726903"/>
          </a:xfrm>
        </p:spPr>
      </p:pic>
    </p:spTree>
    <p:extLst>
      <p:ext uri="{BB962C8B-B14F-4D97-AF65-F5344CB8AC3E}">
        <p14:creationId xmlns:p14="http://schemas.microsoft.com/office/powerpoint/2010/main" val="1132953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 – Logical (Cont..)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775" y="1620078"/>
            <a:ext cx="9674851" cy="4556885"/>
          </a:xfrm>
        </p:spPr>
      </p:pic>
    </p:spTree>
    <p:extLst>
      <p:ext uri="{BB962C8B-B14F-4D97-AF65-F5344CB8AC3E}">
        <p14:creationId xmlns:p14="http://schemas.microsoft.com/office/powerpoint/2010/main" val="3480797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 – Logical (Cont..)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5742" y="1575359"/>
            <a:ext cx="8040516" cy="4351338"/>
          </a:xfrm>
        </p:spPr>
      </p:pic>
    </p:spTree>
    <p:extLst>
      <p:ext uri="{BB962C8B-B14F-4D97-AF65-F5344CB8AC3E}">
        <p14:creationId xmlns:p14="http://schemas.microsoft.com/office/powerpoint/2010/main" val="161192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t>
            </a:r>
            <a:r>
              <a:rPr lang="en-US" dirty="0" smtClean="0"/>
              <a:t>Design (Cont..)</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 The logical model concentrates on the data requirements and the data to be stored independent of physical considerations. It does not concern itself with how the data will be stored or where it will be stored physically</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The physical data design model involves translating the logical design of the database onto physical media using hardware resources and software systems such as database management systems (DBMS).</a:t>
            </a:r>
          </a:p>
        </p:txBody>
      </p:sp>
    </p:spTree>
    <p:extLst>
      <p:ext uri="{BB962C8B-B14F-4D97-AF65-F5344CB8AC3E}">
        <p14:creationId xmlns:p14="http://schemas.microsoft.com/office/powerpoint/2010/main" val="1896239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Schema </a:t>
            </a:r>
            <a:r>
              <a:rPr lang="en-US" dirty="0" smtClean="0"/>
              <a:t>– Logical (Cont</a:t>
            </a:r>
            <a:r>
              <a:rPr lang="en-US" dirty="0"/>
              <a: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367" y="1690688"/>
            <a:ext cx="7842422" cy="4454575"/>
          </a:xfrm>
        </p:spPr>
      </p:pic>
    </p:spTree>
    <p:extLst>
      <p:ext uri="{BB962C8B-B14F-4D97-AF65-F5344CB8AC3E}">
        <p14:creationId xmlns:p14="http://schemas.microsoft.com/office/powerpoint/2010/main" val="18462646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Instance</a:t>
            </a:r>
            <a:endParaRPr lang="en-US" dirty="0"/>
          </a:p>
        </p:txBody>
      </p:sp>
      <p:sp>
        <p:nvSpPr>
          <p:cNvPr id="3" name="Content Placeholder 2"/>
          <p:cNvSpPr>
            <a:spLocks noGrp="1"/>
          </p:cNvSpPr>
          <p:nvPr>
            <p:ph idx="1"/>
          </p:nvPr>
        </p:nvSpPr>
        <p:spPr/>
        <p:txBody>
          <a:bodyPr/>
          <a:lstStyle/>
          <a:p>
            <a:pPr algn="just">
              <a:lnSpc>
                <a:spcPct val="150000"/>
              </a:lnSpc>
            </a:pPr>
            <a:r>
              <a:rPr lang="en-US" dirty="0">
                <a:latin typeface="Times New Roman" panose="02020603050405020304" pitchFamily="18" charset="0"/>
                <a:cs typeface="Times New Roman" panose="02020603050405020304" pitchFamily="18" charset="0"/>
              </a:rPr>
              <a:t>A database instance is a state of operational database with data at any given time. It contains a snapshot of the database. Database instances tend to change with time. A DBMS ensures that its every instance (state) is in a valid state, by diligently following all the validations, constraints, and conditions that the database designers have imposed</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It is the </a:t>
            </a:r>
            <a:r>
              <a:rPr lang="en-US" dirty="0">
                <a:latin typeface="Times New Roman" panose="02020603050405020304" pitchFamily="18" charset="0"/>
                <a:cs typeface="Times New Roman" panose="02020603050405020304" pitchFamily="18" charset="0"/>
              </a:rPr>
              <a:t>actual content of the database at a particular point in time</a:t>
            </a:r>
          </a:p>
        </p:txBody>
      </p:sp>
    </p:spTree>
    <p:extLst>
      <p:ext uri="{BB962C8B-B14F-4D97-AF65-F5344CB8AC3E}">
        <p14:creationId xmlns:p14="http://schemas.microsoft.com/office/powerpoint/2010/main" val="27419498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If a database system is not multi-layered, then it becomes difficult to make any changes in the database system. Database systems are designed in </a:t>
            </a:r>
            <a:r>
              <a:rPr lang="en-US" dirty="0" smtClean="0">
                <a:latin typeface="Times New Roman" panose="02020603050405020304" pitchFamily="18" charset="0"/>
                <a:cs typeface="Times New Roman" panose="02020603050405020304" pitchFamily="18" charset="0"/>
              </a:rPr>
              <a:t>multi-layers. </a:t>
            </a:r>
          </a:p>
          <a:p>
            <a:pPr algn="just"/>
            <a:r>
              <a:rPr lang="en-US" dirty="0">
                <a:latin typeface="Times New Roman" panose="02020603050405020304" pitchFamily="18" charset="0"/>
                <a:cs typeface="Times New Roman" panose="02020603050405020304" pitchFamily="18" charset="0"/>
              </a:rPr>
              <a:t>A database system normally contains a lot of data in addition to users’ data. For example, it stores data about data, known as metadata, to locate and retrieve data easily. It is rather difficult to modify or update a set of metadata once it is stored in the database. But as a DBMS expands, it needs to change over time to satisfy the requirements of the users. If the entire data is dependent, it would become a tedious and highly complex job.</a:t>
            </a:r>
          </a:p>
        </p:txBody>
      </p:sp>
    </p:spTree>
    <p:extLst>
      <p:ext uri="{BB962C8B-B14F-4D97-AF65-F5344CB8AC3E}">
        <p14:creationId xmlns:p14="http://schemas.microsoft.com/office/powerpoint/2010/main" val="38310761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Independence (Cont..)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2479" y="1690688"/>
            <a:ext cx="4762372" cy="3819950"/>
          </a:xfrm>
        </p:spPr>
      </p:pic>
      <p:sp>
        <p:nvSpPr>
          <p:cNvPr id="5" name="Rectangle 4"/>
          <p:cNvSpPr/>
          <p:nvPr/>
        </p:nvSpPr>
        <p:spPr>
          <a:xfrm>
            <a:off x="838200" y="5720317"/>
            <a:ext cx="10114809" cy="646331"/>
          </a:xfrm>
          <a:prstGeom prst="rect">
            <a:avLst/>
          </a:prstGeom>
        </p:spPr>
        <p:txBody>
          <a:bodyPr wrap="square">
            <a:spAutoFit/>
          </a:bodyPr>
          <a:lstStyle/>
          <a:p>
            <a:r>
              <a:rPr lang="en-US" dirty="0">
                <a:solidFill>
                  <a:srgbClr val="000000"/>
                </a:solidFill>
                <a:latin typeface="Arial" panose="020B0604020202020204" pitchFamily="34" charset="0"/>
              </a:rPr>
              <a:t>Metadata itself follows a layered architecture, so that when we change data at one layer, it does not affect the data at another level. This data is independent but mapped to each other.</a:t>
            </a:r>
            <a:endParaRPr lang="en-US" dirty="0"/>
          </a:p>
        </p:txBody>
      </p:sp>
    </p:spTree>
    <p:extLst>
      <p:ext uri="{BB962C8B-B14F-4D97-AF65-F5344CB8AC3E}">
        <p14:creationId xmlns:p14="http://schemas.microsoft.com/office/powerpoint/2010/main" val="40546355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Data Independence</a:t>
            </a:r>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Logical data is data about database, that is, it stores information about how data is managed inside. For example, a table (relation) stored in the database and all its constraints, applied on that relation.</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Logical data independence is a kind of mechanism, which liberalizes itself from actual data stored on the disk. If we do some changes on table format, it should not change the data residing on the disk.</a:t>
            </a:r>
          </a:p>
        </p:txBody>
      </p:sp>
    </p:spTree>
    <p:extLst>
      <p:ext uri="{BB962C8B-B14F-4D97-AF65-F5344CB8AC3E}">
        <p14:creationId xmlns:p14="http://schemas.microsoft.com/office/powerpoint/2010/main" val="3987822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Data Independence</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pPr algn="just"/>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the schemas are logical, and the actual data is stored in bit format on the disk. Physical data independence is the power to change the physical data without impacting </a:t>
            </a:r>
            <a:r>
              <a:rPr lang="en-US" dirty="0" smtClean="0">
                <a:latin typeface="Times New Roman" panose="02020603050405020304" pitchFamily="18" charset="0"/>
                <a:cs typeface="Times New Roman" panose="02020603050405020304" pitchFamily="18" charset="0"/>
              </a:rPr>
              <a:t>or changing the logical schema. </a:t>
            </a:r>
          </a:p>
          <a:p>
            <a:pPr algn="just"/>
            <a:r>
              <a:rPr lang="en-US" dirty="0" smtClean="0">
                <a:solidFill>
                  <a:schemeClr val="accent2">
                    <a:lumMod val="75000"/>
                  </a:schemeClr>
                </a:solidFill>
                <a:latin typeface="Times New Roman" panose="02020603050405020304" pitchFamily="18" charset="0"/>
                <a:cs typeface="Times New Roman" panose="02020603050405020304" pitchFamily="18" charset="0"/>
              </a:rPr>
              <a:t>For </a:t>
            </a:r>
            <a:r>
              <a:rPr lang="en-US" dirty="0">
                <a:solidFill>
                  <a:schemeClr val="accent2">
                    <a:lumMod val="75000"/>
                  </a:schemeClr>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case we want to change or upgrade the storage system itself − suppose we want to replace hard-disks with SSD − it should not have any impact on the logical data or schemas.</a:t>
            </a:r>
          </a:p>
          <a:p>
            <a:pPr algn="just"/>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depend on the logical schema</a:t>
            </a:r>
          </a:p>
          <a:p>
            <a:pPr algn="just"/>
            <a:r>
              <a:rPr lang="en-US" dirty="0">
                <a:latin typeface="Times New Roman" panose="02020603050405020304" pitchFamily="18" charset="0"/>
                <a:cs typeface="Times New Roman" panose="02020603050405020304" pitchFamily="18" charset="0"/>
              </a:rPr>
              <a:t>In general, the interfaces between the various levels and components should be well defined so that changes in some parts do not seriously influence others.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407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Database Architecture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Centralized databases</a:t>
            </a:r>
          </a:p>
          <a:p>
            <a:pPr lvl="1" algn="just"/>
            <a:r>
              <a:rPr lang="en-US" dirty="0">
                <a:latin typeface="Times New Roman" panose="02020603050405020304" pitchFamily="18" charset="0"/>
                <a:cs typeface="Times New Roman" panose="02020603050405020304" pitchFamily="18" charset="0"/>
              </a:rPr>
              <a:t>One to a few cores, shared memory</a:t>
            </a:r>
          </a:p>
          <a:p>
            <a:pPr algn="just"/>
            <a:r>
              <a:rPr lang="en-US" dirty="0">
                <a:latin typeface="Times New Roman" panose="02020603050405020304" pitchFamily="18" charset="0"/>
                <a:cs typeface="Times New Roman" panose="02020603050405020304" pitchFamily="18" charset="0"/>
              </a:rPr>
              <a:t>Client-server, </a:t>
            </a:r>
          </a:p>
          <a:p>
            <a:pPr lvl="1" algn="just"/>
            <a:r>
              <a:rPr lang="en-US" dirty="0">
                <a:latin typeface="Times New Roman" panose="02020603050405020304" pitchFamily="18" charset="0"/>
                <a:cs typeface="Times New Roman" panose="02020603050405020304" pitchFamily="18" charset="0"/>
              </a:rPr>
              <a:t>One server machine executes work on behalf of multiple client machines.</a:t>
            </a:r>
          </a:p>
          <a:p>
            <a:pPr algn="just"/>
            <a:r>
              <a:rPr lang="en-US" dirty="0">
                <a:latin typeface="Times New Roman" panose="02020603050405020304" pitchFamily="18" charset="0"/>
                <a:cs typeface="Times New Roman" panose="02020603050405020304" pitchFamily="18" charset="0"/>
              </a:rPr>
              <a:t>Parallel databases</a:t>
            </a:r>
          </a:p>
          <a:p>
            <a:pPr lvl="1" algn="just"/>
            <a:r>
              <a:rPr lang="en-US" dirty="0">
                <a:latin typeface="Times New Roman" panose="02020603050405020304" pitchFamily="18" charset="0"/>
                <a:cs typeface="Times New Roman" panose="02020603050405020304" pitchFamily="18" charset="0"/>
              </a:rPr>
              <a:t>Many core shared memory</a:t>
            </a:r>
          </a:p>
          <a:p>
            <a:pPr lvl="1" algn="just"/>
            <a:r>
              <a:rPr lang="en-US" dirty="0">
                <a:latin typeface="Times New Roman" panose="02020603050405020304" pitchFamily="18" charset="0"/>
                <a:cs typeface="Times New Roman" panose="02020603050405020304" pitchFamily="18" charset="0"/>
              </a:rPr>
              <a:t>Shared disk</a:t>
            </a:r>
          </a:p>
          <a:p>
            <a:pPr lvl="1" algn="just"/>
            <a:r>
              <a:rPr lang="en-US" dirty="0">
                <a:latin typeface="Times New Roman" panose="02020603050405020304" pitchFamily="18" charset="0"/>
                <a:cs typeface="Times New Roman" panose="02020603050405020304" pitchFamily="18" charset="0"/>
              </a:rPr>
              <a:t>Shared nothing</a:t>
            </a:r>
          </a:p>
          <a:p>
            <a:pPr algn="just"/>
            <a:r>
              <a:rPr lang="en-US" dirty="0">
                <a:latin typeface="Times New Roman" panose="02020603050405020304" pitchFamily="18" charset="0"/>
                <a:cs typeface="Times New Roman" panose="02020603050405020304" pitchFamily="18" charset="0"/>
              </a:rPr>
              <a:t>Distributed databases</a:t>
            </a:r>
          </a:p>
          <a:p>
            <a:pPr lvl="1" algn="just"/>
            <a:r>
              <a:rPr lang="en-US" dirty="0">
                <a:latin typeface="Times New Roman" panose="02020603050405020304" pitchFamily="18" charset="0"/>
                <a:cs typeface="Times New Roman" panose="02020603050405020304" pitchFamily="18" charset="0"/>
              </a:rPr>
              <a:t>Geographical distribution</a:t>
            </a:r>
          </a:p>
          <a:p>
            <a:pPr lvl="1" algn="just"/>
            <a:r>
              <a:rPr lang="en-US" dirty="0">
                <a:latin typeface="Times New Roman" panose="02020603050405020304" pitchFamily="18" charset="0"/>
                <a:cs typeface="Times New Roman" panose="02020603050405020304" pitchFamily="18" charset="0"/>
              </a:rPr>
              <a:t>Schema/data heterogeneity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842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064" y="2177450"/>
            <a:ext cx="6073346" cy="1834378"/>
          </a:xfrm>
        </p:spPr>
        <p:txBody>
          <a:bodyPr>
            <a:normAutofit fontScale="90000"/>
          </a:bodyPr>
          <a:lstStyle/>
          <a:p>
            <a:pPr marL="0" indent="0">
              <a:buNone/>
            </a:pPr>
            <a:r>
              <a:rPr lang="en-US" dirty="0" smtClean="0"/>
              <a:t>Database Architecture (Centralized/Shared-Memory)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91417" y="212468"/>
            <a:ext cx="5099221" cy="6372296"/>
          </a:xfrm>
        </p:spPr>
      </p:pic>
    </p:spTree>
    <p:extLst>
      <p:ext uri="{BB962C8B-B14F-4D97-AF65-F5344CB8AC3E}">
        <p14:creationId xmlns:p14="http://schemas.microsoft.com/office/powerpoint/2010/main" val="8388847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0113"/>
            <a:ext cx="10515600" cy="5276850"/>
          </a:xfrm>
        </p:spPr>
        <p:txBody>
          <a:bodyPr>
            <a:normAutofit fontScale="92500"/>
          </a:bodyPr>
          <a:lstStyle/>
          <a:p>
            <a:r>
              <a:rPr lang="en-US" b="1" u="sng" dirty="0"/>
              <a:t>Naive Users</a:t>
            </a:r>
            <a:endParaRPr lang="en-US" dirty="0"/>
          </a:p>
          <a:p>
            <a:r>
              <a:rPr lang="en-US" dirty="0"/>
              <a:t>They are </a:t>
            </a:r>
            <a:r>
              <a:rPr lang="en-US" b="1" dirty="0"/>
              <a:t>un-sophisticated users,</a:t>
            </a:r>
            <a:r>
              <a:rPr lang="en-US" dirty="0"/>
              <a:t> which has no knowledge of the database. </a:t>
            </a:r>
          </a:p>
          <a:p>
            <a:r>
              <a:rPr lang="en-US" dirty="0"/>
              <a:t>They are the end users of the database who work through the menu-driven applications.</a:t>
            </a:r>
          </a:p>
          <a:p>
            <a:r>
              <a:rPr lang="en-US" dirty="0"/>
              <a:t>Naive Users are just to work on developed applications and get the desired result.</a:t>
            </a:r>
          </a:p>
          <a:p>
            <a:r>
              <a:rPr lang="en-US" dirty="0"/>
              <a:t>For Example: Airplane ticket booking, Bank staff esp. on teller.</a:t>
            </a:r>
          </a:p>
          <a:p>
            <a:r>
              <a:rPr lang="en-US" dirty="0"/>
              <a:t>Sophisticated Users</a:t>
            </a:r>
          </a:p>
          <a:p>
            <a:r>
              <a:rPr lang="en-US" b="1" dirty="0"/>
              <a:t>Sophisticated users</a:t>
            </a:r>
            <a:r>
              <a:rPr lang="en-US" dirty="0"/>
              <a:t> can be engineers, scientists, business analysts who are familiar with the database.</a:t>
            </a:r>
          </a:p>
          <a:p>
            <a:r>
              <a:rPr lang="en-US" dirty="0"/>
              <a:t>These Users interact with the database but they do not write programs.</a:t>
            </a:r>
          </a:p>
          <a:p>
            <a:endParaRPr lang="en-US" dirty="0"/>
          </a:p>
        </p:txBody>
      </p:sp>
    </p:spTree>
    <p:extLst>
      <p:ext uri="{BB962C8B-B14F-4D97-AF65-F5344CB8AC3E}">
        <p14:creationId xmlns:p14="http://schemas.microsoft.com/office/powerpoint/2010/main" val="3732612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 Database Engine</a:t>
            </a:r>
            <a:endParaRPr lang="en-US" dirty="0"/>
          </a:p>
          <a:p>
            <a:r>
              <a:rPr lang="en-US" dirty="0"/>
              <a:t>A database system is partitioned into modules that deal with each of the responsibilities of the overall system.  </a:t>
            </a:r>
          </a:p>
          <a:p>
            <a:r>
              <a:rPr lang="en-US" dirty="0"/>
              <a:t>The functional components of a database system can be divided into</a:t>
            </a:r>
          </a:p>
          <a:p>
            <a:r>
              <a:rPr lang="en-US" dirty="0"/>
              <a:t>The storage manager,</a:t>
            </a:r>
          </a:p>
          <a:p>
            <a:r>
              <a:rPr lang="en-US" dirty="0"/>
              <a:t>The query processor component, </a:t>
            </a:r>
          </a:p>
          <a:p>
            <a:r>
              <a:rPr lang="en-US" dirty="0"/>
              <a:t>The transaction management component.</a:t>
            </a:r>
          </a:p>
          <a:p>
            <a:endParaRPr lang="en-US" dirty="0"/>
          </a:p>
        </p:txBody>
      </p:sp>
    </p:spTree>
    <p:extLst>
      <p:ext uri="{BB962C8B-B14F-4D97-AF65-F5344CB8AC3E}">
        <p14:creationId xmlns:p14="http://schemas.microsoft.com/office/powerpoint/2010/main" val="281676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Database Design is Important </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It helps produce  database systems</a:t>
            </a:r>
          </a:p>
          <a:p>
            <a:pPr lvl="1" algn="just">
              <a:lnSpc>
                <a:spcPct val="150000"/>
              </a:lnSpc>
            </a:pPr>
            <a:r>
              <a:rPr lang="en-US" dirty="0">
                <a:latin typeface="Times New Roman" panose="02020603050405020304" pitchFamily="18" charset="0"/>
                <a:cs typeface="Times New Roman" panose="02020603050405020304" pitchFamily="18" charset="0"/>
              </a:rPr>
              <a:t>That meet the requirements of the users</a:t>
            </a:r>
          </a:p>
          <a:p>
            <a:pPr lvl="1" algn="just">
              <a:lnSpc>
                <a:spcPct val="150000"/>
              </a:lnSpc>
            </a:pPr>
            <a:r>
              <a:rPr lang="en-US" dirty="0">
                <a:latin typeface="Times New Roman" panose="02020603050405020304" pitchFamily="18" charset="0"/>
                <a:cs typeface="Times New Roman" panose="02020603050405020304" pitchFamily="18" charset="0"/>
              </a:rPr>
              <a:t>Have high performance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It helps to understand work mechanism and workflow of database which will be very helpful during upgradation, migration or troubleshooting.</a:t>
            </a:r>
          </a:p>
          <a:p>
            <a:pPr algn="just">
              <a:lnSpc>
                <a:spcPct val="150000"/>
              </a:lnSpc>
            </a:pP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designing is crucial to </a:t>
            </a:r>
            <a:r>
              <a:rPr lang="en-US" b="1" dirty="0">
                <a:latin typeface="Times New Roman" panose="02020603050405020304" pitchFamily="18" charset="0"/>
                <a:cs typeface="Times New Roman" panose="02020603050405020304" pitchFamily="18" charset="0"/>
              </a:rPr>
              <a:t>high performance</a:t>
            </a:r>
            <a:r>
              <a:rPr lang="en-US" dirty="0">
                <a:latin typeface="Times New Roman" panose="02020603050405020304" pitchFamily="18" charset="0"/>
                <a:cs typeface="Times New Roman" panose="02020603050405020304" pitchFamily="18" charset="0"/>
              </a:rPr>
              <a:t> database system.</a:t>
            </a:r>
          </a:p>
          <a:p>
            <a:pPr algn="just">
              <a:lnSpc>
                <a:spcPct val="150000"/>
              </a:lnSpc>
            </a:pPr>
            <a:r>
              <a:rPr lang="en-US" dirty="0">
                <a:latin typeface="Times New Roman" panose="02020603050405020304" pitchFamily="18" charset="0"/>
                <a:cs typeface="Times New Roman" panose="02020603050405020304" pitchFamily="18" charset="0"/>
              </a:rPr>
              <a:t>Note , the genius of a database is in its design . Data operations using SQL is relatively </a:t>
            </a:r>
            <a:r>
              <a:rPr lang="en-US" dirty="0" smtClean="0">
                <a:latin typeface="Times New Roman" panose="02020603050405020304" pitchFamily="18" charset="0"/>
                <a:cs typeface="Times New Roman" panose="02020603050405020304" pitchFamily="18" charset="0"/>
              </a:rPr>
              <a:t>simple.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262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813"/>
            <a:ext cx="10515600" cy="5391150"/>
          </a:xfrm>
        </p:spPr>
        <p:txBody>
          <a:bodyPr>
            <a:normAutofit/>
          </a:bodyPr>
          <a:lstStyle/>
          <a:p>
            <a:r>
              <a:rPr lang="en-US" b="1" dirty="0"/>
              <a:t># Query processor</a:t>
            </a:r>
            <a:endParaRPr lang="en-US" dirty="0"/>
          </a:p>
          <a:p>
            <a:r>
              <a:rPr lang="en-US" dirty="0"/>
              <a:t>The query processor components include:</a:t>
            </a:r>
          </a:p>
          <a:p>
            <a:r>
              <a:rPr lang="en-US" dirty="0"/>
              <a:t>DDL (Data definition Language) interpreter -- interprets DDL statements and records the definitions in the data dictionary.</a:t>
            </a:r>
          </a:p>
          <a:p>
            <a:r>
              <a:rPr lang="en-US" dirty="0"/>
              <a:t>DML (Data Manipulation Language) compiler -- translates DML statements in a query language into an evaluation plan consisting of low-level instructions that the query evaluation engine understands.</a:t>
            </a:r>
          </a:p>
          <a:p>
            <a:r>
              <a:rPr lang="en-US" dirty="0"/>
              <a:t>The DML compiler performs query optimization; that is, it picks the lowest cost evaluation plan from among the various alternatives.</a:t>
            </a:r>
          </a:p>
          <a:p>
            <a:r>
              <a:rPr lang="en-US" dirty="0"/>
              <a:t>Query evaluation engine -- executes low-level instructions generated by the DML compiler.</a:t>
            </a:r>
          </a:p>
          <a:p>
            <a:endParaRPr lang="en-US" dirty="0"/>
          </a:p>
        </p:txBody>
      </p:sp>
    </p:spTree>
    <p:extLst>
      <p:ext uri="{BB962C8B-B14F-4D97-AF65-F5344CB8AC3E}">
        <p14:creationId xmlns:p14="http://schemas.microsoft.com/office/powerpoint/2010/main" val="36160240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 Query Processing</a:t>
            </a:r>
            <a:endParaRPr lang="en-US" dirty="0"/>
          </a:p>
          <a:p>
            <a:r>
              <a:rPr lang="en-US" dirty="0"/>
              <a:t>1.	Parsing and translation</a:t>
            </a:r>
          </a:p>
          <a:p>
            <a:r>
              <a:rPr lang="en-US" dirty="0"/>
              <a:t>2.	Optimization</a:t>
            </a:r>
          </a:p>
          <a:p>
            <a:r>
              <a:rPr lang="en-US" dirty="0"/>
              <a:t>3.	Evaluation</a:t>
            </a:r>
          </a:p>
          <a:p>
            <a:endParaRPr lang="en-US" dirty="0"/>
          </a:p>
        </p:txBody>
      </p:sp>
    </p:spTree>
    <p:extLst>
      <p:ext uri="{BB962C8B-B14F-4D97-AF65-F5344CB8AC3E}">
        <p14:creationId xmlns:p14="http://schemas.microsoft.com/office/powerpoint/2010/main" val="23251400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0088"/>
            <a:ext cx="10515600" cy="5476875"/>
          </a:xfrm>
        </p:spPr>
        <p:txBody>
          <a:bodyPr>
            <a:normAutofit fontScale="85000" lnSpcReduction="20000"/>
          </a:bodyPr>
          <a:lstStyle/>
          <a:p>
            <a:r>
              <a:rPr lang="en-US" b="1" dirty="0"/>
              <a:t># Storage Manager</a:t>
            </a:r>
            <a:endParaRPr lang="en-US" dirty="0"/>
          </a:p>
          <a:p>
            <a:r>
              <a:rPr lang="en-US" dirty="0"/>
              <a:t>A program module that provides the interface between the low-level data stored in the database and the application programs and queries submitted to the system.</a:t>
            </a:r>
          </a:p>
          <a:p>
            <a:r>
              <a:rPr lang="en-US" dirty="0"/>
              <a:t>The storage manager is responsible to the following tasks: </a:t>
            </a:r>
          </a:p>
          <a:p>
            <a:r>
              <a:rPr lang="en-US" dirty="0"/>
              <a:t>Interaction with the OS file manager </a:t>
            </a:r>
          </a:p>
          <a:p>
            <a:r>
              <a:rPr lang="en-US" dirty="0"/>
              <a:t>Efficient storing, retrieving and updating of data</a:t>
            </a:r>
          </a:p>
          <a:p>
            <a:r>
              <a:rPr lang="en-US" dirty="0"/>
              <a:t>The storage manager components include:</a:t>
            </a:r>
          </a:p>
          <a:p>
            <a:r>
              <a:rPr lang="en-US" b="1" dirty="0"/>
              <a:t>Authorization - </a:t>
            </a:r>
            <a:r>
              <a:rPr lang="en-US" dirty="0"/>
              <a:t>It ensures role-based access control, </a:t>
            </a:r>
            <a:r>
              <a:rPr lang="en-US" dirty="0" err="1"/>
              <a:t>i.e</a:t>
            </a:r>
            <a:r>
              <a:rPr lang="en-US" dirty="0"/>
              <a:t>,. checks whether the particular person is privileged to perform the requested operation or not.</a:t>
            </a:r>
          </a:p>
          <a:p>
            <a:r>
              <a:rPr lang="en-US" b="1" dirty="0"/>
              <a:t>and integrity manager </a:t>
            </a:r>
            <a:r>
              <a:rPr lang="en-US" dirty="0"/>
              <a:t>-  It checks the integrity constraints when the database is modified. </a:t>
            </a:r>
          </a:p>
          <a:p>
            <a:r>
              <a:rPr lang="en-US" b="1" dirty="0"/>
              <a:t>Transaction manager </a:t>
            </a:r>
            <a:r>
              <a:rPr lang="en-US" dirty="0"/>
              <a:t>- It controls concurrent access by performing the operations in a scheduled way that it receives the transaction. Thus, it ensures that the database remains in the consistent state before and after the execution of a transaction. </a:t>
            </a:r>
          </a:p>
          <a:p>
            <a:endParaRPr lang="en-US" dirty="0"/>
          </a:p>
        </p:txBody>
      </p:sp>
    </p:spTree>
    <p:extLst>
      <p:ext uri="{BB962C8B-B14F-4D97-AF65-F5344CB8AC3E}">
        <p14:creationId xmlns:p14="http://schemas.microsoft.com/office/powerpoint/2010/main" val="4278437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8663"/>
            <a:ext cx="10515600" cy="5448300"/>
          </a:xfrm>
        </p:spPr>
        <p:txBody>
          <a:bodyPr>
            <a:normAutofit fontScale="92500" lnSpcReduction="10000"/>
          </a:bodyPr>
          <a:lstStyle/>
          <a:p>
            <a:r>
              <a:rPr lang="en-US" b="1" dirty="0"/>
              <a:t>File manager - </a:t>
            </a:r>
            <a:r>
              <a:rPr lang="en-US" dirty="0"/>
              <a:t>It manages the file space and the data structure used to represent information in the database.</a:t>
            </a:r>
          </a:p>
          <a:p>
            <a:r>
              <a:rPr lang="en-US" b="1" dirty="0"/>
              <a:t>Buffer manager - </a:t>
            </a:r>
            <a:r>
              <a:rPr lang="en-US" dirty="0"/>
              <a:t>It is responsible for cache memory and the transfer of data between the secondary storage and main memory. </a:t>
            </a:r>
          </a:p>
          <a:p>
            <a:r>
              <a:rPr lang="en-US" dirty="0"/>
              <a:t>The storage manager implements several data structures as part of the physical system implementation:</a:t>
            </a:r>
          </a:p>
          <a:p>
            <a:r>
              <a:rPr lang="en-US" dirty="0"/>
              <a:t>Data files -- store the data of database</a:t>
            </a:r>
          </a:p>
          <a:p>
            <a:r>
              <a:rPr lang="en-US" dirty="0"/>
              <a:t>Data dictionary -- stores metadata about the structure of the database, in particular the schema of the database.</a:t>
            </a:r>
          </a:p>
          <a:p>
            <a:r>
              <a:rPr lang="en-US" dirty="0"/>
              <a:t>Indices -- can provide fast access to data items.  A database index provides pointers to those data items that hold a particular value.</a:t>
            </a:r>
          </a:p>
          <a:p>
            <a:r>
              <a:rPr lang="en-US" dirty="0"/>
              <a:t># Transaction Management</a:t>
            </a:r>
          </a:p>
          <a:p>
            <a:r>
              <a:rPr lang="en-US" dirty="0"/>
              <a:t>A </a:t>
            </a:r>
            <a:r>
              <a:rPr lang="en-US" b="1" dirty="0"/>
              <a:t>transaction</a:t>
            </a:r>
            <a:r>
              <a:rPr lang="en-US" dirty="0"/>
              <a:t> is a collection of operations that performs a single logical function in a database application</a:t>
            </a:r>
          </a:p>
          <a:p>
            <a:endParaRPr lang="en-US" dirty="0"/>
          </a:p>
        </p:txBody>
      </p:sp>
    </p:spTree>
    <p:extLst>
      <p:ext uri="{BB962C8B-B14F-4D97-AF65-F5344CB8AC3E}">
        <p14:creationId xmlns:p14="http://schemas.microsoft.com/office/powerpoint/2010/main" val="2037037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Transaction-management component</a:t>
            </a:r>
            <a:r>
              <a:rPr lang="en-US" dirty="0"/>
              <a:t> ensures that the database remains in a consistent (correct) state despite system failures (e.g., power failures and operating system crashes) and transaction failures.</a:t>
            </a:r>
          </a:p>
          <a:p>
            <a:r>
              <a:rPr lang="en-US" b="1" dirty="0"/>
              <a:t>Concurrency-control manager</a:t>
            </a:r>
            <a:r>
              <a:rPr lang="en-US" dirty="0"/>
              <a:t> controls the interaction among the concurrent transactions, to ensure the consistency of the database. </a:t>
            </a:r>
          </a:p>
          <a:p>
            <a:endParaRPr lang="en-US" dirty="0"/>
          </a:p>
        </p:txBody>
      </p:sp>
    </p:spTree>
    <p:extLst>
      <p:ext uri="{BB962C8B-B14F-4D97-AF65-F5344CB8AC3E}">
        <p14:creationId xmlns:p14="http://schemas.microsoft.com/office/powerpoint/2010/main" val="3574280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Users</a:t>
            </a: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Naive Users</a:t>
            </a:r>
          </a:p>
          <a:p>
            <a:pPr lvl="1" algn="just"/>
            <a:r>
              <a:rPr lang="en-US" dirty="0" smtClean="0">
                <a:latin typeface="Times New Roman" panose="02020603050405020304" pitchFamily="18" charset="0"/>
                <a:cs typeface="Times New Roman" panose="02020603050405020304" pitchFamily="18" charset="0"/>
              </a:rPr>
              <a:t>They are un-sophisticated users, which has no knowledge of the database. </a:t>
            </a:r>
            <a:endParaRPr lang="en-US" dirty="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They are the end users of the database who work through the menu-driven applications.</a:t>
            </a:r>
          </a:p>
          <a:p>
            <a:pPr lvl="1" algn="just"/>
            <a:r>
              <a:rPr lang="en-US" dirty="0" smtClean="0">
                <a:latin typeface="Times New Roman" panose="02020603050405020304" pitchFamily="18" charset="0"/>
                <a:cs typeface="Times New Roman" panose="02020603050405020304" pitchFamily="18" charset="0"/>
              </a:rPr>
              <a:t>Naïve Users are just to work on developed applications and get the desired result.</a:t>
            </a:r>
          </a:p>
          <a:p>
            <a:pPr lvl="1" algn="just"/>
            <a:r>
              <a:rPr lang="en-US" dirty="0" smtClean="0">
                <a:latin typeface="Times New Roman" panose="02020603050405020304" pitchFamily="18" charset="0"/>
                <a:cs typeface="Times New Roman" panose="02020603050405020304" pitchFamily="18" charset="0"/>
              </a:rPr>
              <a:t>For Example: Airplane ticket booking, Bank staff esp. on teller.</a:t>
            </a:r>
          </a:p>
          <a:p>
            <a:pPr algn="just"/>
            <a:r>
              <a:rPr lang="en-US" dirty="0" smtClean="0">
                <a:latin typeface="Times New Roman" panose="02020603050405020304" pitchFamily="18" charset="0"/>
                <a:cs typeface="Times New Roman" panose="02020603050405020304" pitchFamily="18" charset="0"/>
              </a:rPr>
              <a:t>Sophisticated Users</a:t>
            </a:r>
          </a:p>
          <a:p>
            <a:pPr lvl="1" algn="just"/>
            <a:r>
              <a:rPr lang="en-US" dirty="0" smtClean="0">
                <a:latin typeface="Times New Roman" panose="02020603050405020304" pitchFamily="18" charset="0"/>
                <a:cs typeface="Times New Roman" panose="02020603050405020304" pitchFamily="18" charset="0"/>
              </a:rPr>
              <a:t>Sophisticated users can be engineers, scientists, business </a:t>
            </a:r>
            <a:r>
              <a:rPr lang="en-US" dirty="0" err="1" smtClean="0">
                <a:latin typeface="Times New Roman" panose="02020603050405020304" pitchFamily="18" charset="0"/>
                <a:cs typeface="Times New Roman" panose="02020603050405020304" pitchFamily="18" charset="0"/>
              </a:rPr>
              <a:t>anlaysts</a:t>
            </a:r>
            <a:r>
              <a:rPr lang="en-US" dirty="0" smtClean="0">
                <a:latin typeface="Times New Roman" panose="02020603050405020304" pitchFamily="18" charset="0"/>
                <a:cs typeface="Times New Roman" panose="02020603050405020304" pitchFamily="18" charset="0"/>
              </a:rPr>
              <a:t> who are familiar with the database.</a:t>
            </a:r>
          </a:p>
          <a:p>
            <a:pPr lvl="1" algn="just"/>
            <a:r>
              <a:rPr lang="en-US" dirty="0" smtClean="0">
                <a:latin typeface="Times New Roman" panose="02020603050405020304" pitchFamily="18" charset="0"/>
                <a:cs typeface="Times New Roman" panose="02020603050405020304" pitchFamily="18" charset="0"/>
              </a:rPr>
              <a:t>These Users interact with the database but they do not write programs.</a:t>
            </a:r>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80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Administrator</a:t>
            </a:r>
            <a:endParaRPr lang="en-US" dirty="0"/>
          </a:p>
        </p:txBody>
      </p:sp>
      <p:sp>
        <p:nvSpPr>
          <p:cNvPr id="3" name="Content Placeholder 2"/>
          <p:cNvSpPr>
            <a:spLocks noGrp="1"/>
          </p:cNvSpPr>
          <p:nvPr>
            <p:ph idx="1"/>
          </p:nvPr>
        </p:nvSpPr>
        <p:spPr/>
        <p:txBody>
          <a:bodyPr>
            <a:normAutofit/>
          </a:bodyPr>
          <a:lstStyle/>
          <a:p>
            <a:r>
              <a:rPr lang="en-US" dirty="0"/>
              <a:t>A person who has central control over the system is called a </a:t>
            </a:r>
            <a:r>
              <a:rPr lang="en-US" b="1" dirty="0">
                <a:solidFill>
                  <a:srgbClr val="002060"/>
                </a:solidFill>
              </a:rPr>
              <a:t>database administrator </a:t>
            </a:r>
            <a:r>
              <a:rPr lang="en-US" b="1" dirty="0"/>
              <a:t>(</a:t>
            </a:r>
            <a:r>
              <a:rPr lang="en-US" b="1" dirty="0">
                <a:solidFill>
                  <a:srgbClr val="002060"/>
                </a:solidFill>
              </a:rPr>
              <a:t>DBA</a:t>
            </a:r>
            <a:r>
              <a:rPr lang="en-US" b="1" dirty="0"/>
              <a:t>).  </a:t>
            </a:r>
            <a:r>
              <a:rPr lang="en-US" dirty="0"/>
              <a:t>Functions of a DBA include:</a:t>
            </a:r>
          </a:p>
          <a:p>
            <a:pPr lvl="1"/>
            <a:r>
              <a:rPr lang="en-US" altLang="en-US" dirty="0"/>
              <a:t>Schema definition</a:t>
            </a:r>
          </a:p>
          <a:p>
            <a:pPr lvl="1"/>
            <a:r>
              <a:rPr lang="en-US" altLang="en-US" dirty="0"/>
              <a:t>Storage structure and access-method definition</a:t>
            </a:r>
          </a:p>
          <a:p>
            <a:pPr lvl="1"/>
            <a:r>
              <a:rPr lang="en-US" altLang="en-US" dirty="0"/>
              <a:t>Schema and physical-organization modification</a:t>
            </a:r>
          </a:p>
          <a:p>
            <a:pPr lvl="1"/>
            <a:r>
              <a:rPr lang="en-US" altLang="en-US" dirty="0"/>
              <a:t>Granting of authorization for data access</a:t>
            </a:r>
          </a:p>
          <a:p>
            <a:pPr lvl="1"/>
            <a:r>
              <a:rPr lang="en-US" altLang="en-US" dirty="0"/>
              <a:t>Routine maintenance</a:t>
            </a:r>
          </a:p>
          <a:p>
            <a:pPr lvl="1"/>
            <a:r>
              <a:rPr lang="en-US" altLang="en-US" dirty="0" smtClean="0"/>
              <a:t>Periodically </a:t>
            </a:r>
            <a:r>
              <a:rPr lang="en-US" altLang="en-US" dirty="0"/>
              <a:t>backing up the database</a:t>
            </a:r>
          </a:p>
          <a:p>
            <a:pPr lvl="1"/>
            <a:r>
              <a:rPr lang="en-US" altLang="en-US" dirty="0"/>
              <a:t>Ensuring that enough free disk space is available for normal operations, and upgrading disk space as required</a:t>
            </a:r>
          </a:p>
          <a:p>
            <a:pPr lvl="1"/>
            <a:r>
              <a:rPr lang="en-US" altLang="en-US" dirty="0"/>
              <a:t>Monitoring jobs running on the database</a:t>
            </a:r>
          </a:p>
          <a:p>
            <a:endParaRPr lang="en-US" dirty="0"/>
          </a:p>
        </p:txBody>
      </p:sp>
    </p:spTree>
    <p:extLst>
      <p:ext uri="{BB962C8B-B14F-4D97-AF65-F5344CB8AC3E}">
        <p14:creationId xmlns:p14="http://schemas.microsoft.com/office/powerpoint/2010/main" val="1405877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Engine</a:t>
            </a:r>
            <a:endParaRPr lang="en-US" dirty="0"/>
          </a:p>
        </p:txBody>
      </p:sp>
      <p:sp>
        <p:nvSpPr>
          <p:cNvPr id="3" name="Content Placeholder 2"/>
          <p:cNvSpPr>
            <a:spLocks noGrp="1"/>
          </p:cNvSpPr>
          <p:nvPr>
            <p:ph idx="1"/>
          </p:nvPr>
        </p:nvSpPr>
        <p:spPr/>
        <p:txBody>
          <a:bodyPr/>
          <a:lstStyle/>
          <a:p>
            <a:r>
              <a:rPr lang="en-US" dirty="0"/>
              <a:t>A database system is partitioned into modules that deal with each of the responsibilities of the overall system.  </a:t>
            </a:r>
          </a:p>
          <a:p>
            <a:r>
              <a:rPr lang="en-US" dirty="0"/>
              <a:t>The functional components of a database system can be divided into</a:t>
            </a:r>
          </a:p>
          <a:p>
            <a:pPr lvl="1"/>
            <a:r>
              <a:rPr lang="en-US" dirty="0"/>
              <a:t>The query processor component </a:t>
            </a:r>
            <a:endParaRPr lang="en-US" dirty="0" smtClean="0"/>
          </a:p>
          <a:p>
            <a:pPr lvl="1"/>
            <a:r>
              <a:rPr lang="en-US" dirty="0" smtClean="0"/>
              <a:t>The storage </a:t>
            </a:r>
            <a:r>
              <a:rPr lang="en-US" dirty="0"/>
              <a:t>manager,</a:t>
            </a:r>
          </a:p>
          <a:p>
            <a:pPr lvl="1"/>
            <a:r>
              <a:rPr lang="en-US" dirty="0" smtClean="0"/>
              <a:t>The </a:t>
            </a:r>
            <a:r>
              <a:rPr lang="en-US" dirty="0"/>
              <a:t>transaction management component.</a:t>
            </a:r>
          </a:p>
          <a:p>
            <a:endParaRPr lang="en-US" dirty="0"/>
          </a:p>
        </p:txBody>
      </p:sp>
    </p:spTree>
    <p:extLst>
      <p:ext uri="{BB962C8B-B14F-4D97-AF65-F5344CB8AC3E}">
        <p14:creationId xmlns:p14="http://schemas.microsoft.com/office/powerpoint/2010/main" val="6440882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Query Processor</a:t>
            </a:r>
            <a:endParaRPr lang="en-US" dirty="0"/>
          </a:p>
        </p:txBody>
      </p:sp>
      <p:sp>
        <p:nvSpPr>
          <p:cNvPr id="3" name="Content Placeholder 2"/>
          <p:cNvSpPr>
            <a:spLocks noGrp="1"/>
          </p:cNvSpPr>
          <p:nvPr>
            <p:ph idx="1"/>
          </p:nvPr>
        </p:nvSpPr>
        <p:spPr/>
        <p:txBody>
          <a:bodyPr>
            <a:normAutofit/>
          </a:bodyPr>
          <a:lstStyle/>
          <a:p>
            <a:r>
              <a:rPr lang="en-US" dirty="0"/>
              <a:t>The query processor components include:</a:t>
            </a:r>
          </a:p>
          <a:p>
            <a:pPr lvl="1"/>
            <a:r>
              <a:rPr lang="en-US" dirty="0"/>
              <a:t>DDL  interpreter </a:t>
            </a:r>
            <a:r>
              <a:rPr lang="en-US" dirty="0" smtClean="0"/>
              <a:t>-  </a:t>
            </a:r>
            <a:r>
              <a:rPr lang="en-US" dirty="0"/>
              <a:t>interprets DDL statements and records the definitions in the data dictionary.</a:t>
            </a:r>
          </a:p>
          <a:p>
            <a:pPr lvl="1"/>
            <a:r>
              <a:rPr lang="en-US" dirty="0"/>
              <a:t>DML compiler </a:t>
            </a:r>
            <a:r>
              <a:rPr lang="en-US" dirty="0" smtClean="0"/>
              <a:t>- </a:t>
            </a:r>
            <a:r>
              <a:rPr lang="en-US" dirty="0"/>
              <a:t>translates DML statements in a query language into an evaluation plan consisting of low-level instructions that the query evaluation engine understands.</a:t>
            </a:r>
          </a:p>
          <a:p>
            <a:pPr lvl="2"/>
            <a:r>
              <a:rPr lang="en-US" dirty="0"/>
              <a:t>The DML compiler performs query optimization; that is, it picks the lowest cost evaluation plan from among the various alternatives.</a:t>
            </a:r>
          </a:p>
          <a:p>
            <a:pPr lvl="1"/>
            <a:r>
              <a:rPr lang="en-US" dirty="0"/>
              <a:t>Query evaluation engine </a:t>
            </a:r>
            <a:r>
              <a:rPr lang="en-US" dirty="0" smtClean="0"/>
              <a:t>- </a:t>
            </a:r>
            <a:r>
              <a:rPr lang="en-US" dirty="0"/>
              <a:t>executes low-level instructions generated by the DML compiler.</a:t>
            </a:r>
          </a:p>
          <a:p>
            <a:endParaRPr lang="en-US" dirty="0"/>
          </a:p>
        </p:txBody>
      </p:sp>
    </p:spTree>
    <p:extLst>
      <p:ext uri="{BB962C8B-B14F-4D97-AF65-F5344CB8AC3E}">
        <p14:creationId xmlns:p14="http://schemas.microsoft.com/office/powerpoint/2010/main" val="46197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Processing</a:t>
            </a:r>
            <a:endParaRPr lang="en-US" dirty="0"/>
          </a:p>
        </p:txBody>
      </p:sp>
      <p:sp>
        <p:nvSpPr>
          <p:cNvPr id="3" name="Content Placeholder 2"/>
          <p:cNvSpPr>
            <a:spLocks noGrp="1"/>
          </p:cNvSpPr>
          <p:nvPr>
            <p:ph idx="1"/>
          </p:nvPr>
        </p:nvSpPr>
        <p:spPr/>
        <p:txBody>
          <a:bodyPr/>
          <a:lstStyle/>
          <a:p>
            <a:pPr>
              <a:buFont typeface="Monotype Sorts" charset="2"/>
              <a:buNone/>
            </a:pPr>
            <a:r>
              <a:rPr lang="en-US" altLang="en-US" dirty="0"/>
              <a:t>1.	Parsing and translation</a:t>
            </a:r>
          </a:p>
          <a:p>
            <a:pPr>
              <a:buFont typeface="Monotype Sorts" charset="2"/>
              <a:buNone/>
            </a:pPr>
            <a:r>
              <a:rPr lang="en-US" altLang="en-US" dirty="0"/>
              <a:t>2.	Optimization</a:t>
            </a:r>
          </a:p>
          <a:p>
            <a:pPr>
              <a:buFont typeface="Monotype Sorts" charset="2"/>
              <a:buNone/>
            </a:pPr>
            <a:r>
              <a:rPr lang="en-US" altLang="en-US" dirty="0"/>
              <a:t>3.	Evaluation</a:t>
            </a:r>
          </a:p>
          <a:p>
            <a:pPr marL="0" indent="0">
              <a:buNone/>
            </a:pPr>
            <a:endParaRPr lang="en-US" dirty="0"/>
          </a:p>
        </p:txBody>
      </p:sp>
      <p:pic>
        <p:nvPicPr>
          <p:cNvPr id="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430" y="2310192"/>
            <a:ext cx="6661445" cy="400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1884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development life </a:t>
            </a:r>
            <a:r>
              <a:rPr lang="en-US" dirty="0" smtClean="0"/>
              <a:t>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379" y="2405449"/>
            <a:ext cx="9418934" cy="2562504"/>
          </a:xfrm>
        </p:spPr>
      </p:pic>
    </p:spTree>
    <p:extLst>
      <p:ext uri="{BB962C8B-B14F-4D97-AF65-F5344CB8AC3E}">
        <p14:creationId xmlns:p14="http://schemas.microsoft.com/office/powerpoint/2010/main" val="37729270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Manager</a:t>
            </a:r>
            <a:endParaRPr lang="en-US" dirty="0"/>
          </a:p>
        </p:txBody>
      </p:sp>
      <p:sp>
        <p:nvSpPr>
          <p:cNvPr id="3" name="Content Placeholder 2"/>
          <p:cNvSpPr>
            <a:spLocks noGrp="1"/>
          </p:cNvSpPr>
          <p:nvPr>
            <p:ph idx="1"/>
          </p:nvPr>
        </p:nvSpPr>
        <p:spPr/>
        <p:txBody>
          <a:bodyPr>
            <a:normAutofit lnSpcReduction="10000"/>
          </a:bodyPr>
          <a:lstStyle/>
          <a:p>
            <a:r>
              <a:rPr lang="en-US" dirty="0"/>
              <a:t>A program module that provides the interface between the low-level data stored in the database and the application programs and queries submitted to the system.</a:t>
            </a:r>
          </a:p>
          <a:p>
            <a:r>
              <a:rPr lang="en-US" dirty="0"/>
              <a:t>The storage manager is responsible to the following tasks: </a:t>
            </a:r>
          </a:p>
          <a:p>
            <a:pPr lvl="1"/>
            <a:r>
              <a:rPr lang="en-US" dirty="0"/>
              <a:t>Interaction with the OS file manager </a:t>
            </a:r>
          </a:p>
          <a:p>
            <a:pPr lvl="1"/>
            <a:r>
              <a:rPr lang="en-US" dirty="0"/>
              <a:t>Efficient storing, retrieving and updating of data</a:t>
            </a:r>
          </a:p>
          <a:p>
            <a:r>
              <a:rPr lang="en-US" dirty="0"/>
              <a:t>The storage manager components include:</a:t>
            </a:r>
          </a:p>
          <a:p>
            <a:pPr lvl="1"/>
            <a:r>
              <a:rPr lang="en-US" dirty="0"/>
              <a:t>Authorization and integrity manager</a:t>
            </a:r>
          </a:p>
          <a:p>
            <a:pPr lvl="1"/>
            <a:r>
              <a:rPr lang="en-US" dirty="0"/>
              <a:t>Transaction manager</a:t>
            </a:r>
          </a:p>
          <a:p>
            <a:pPr lvl="1"/>
            <a:r>
              <a:rPr lang="en-US" dirty="0"/>
              <a:t>File manager</a:t>
            </a:r>
          </a:p>
          <a:p>
            <a:pPr lvl="1"/>
            <a:r>
              <a:rPr lang="en-US" dirty="0"/>
              <a:t>Buffer manager</a:t>
            </a:r>
          </a:p>
          <a:p>
            <a:endParaRPr lang="en-US" dirty="0"/>
          </a:p>
        </p:txBody>
      </p:sp>
    </p:spTree>
    <p:extLst>
      <p:ext uri="{BB962C8B-B14F-4D97-AF65-F5344CB8AC3E}">
        <p14:creationId xmlns:p14="http://schemas.microsoft.com/office/powerpoint/2010/main" val="22151624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Manager (Cont..)</a:t>
            </a:r>
            <a:endParaRPr lang="en-US" dirty="0"/>
          </a:p>
        </p:txBody>
      </p:sp>
      <p:sp>
        <p:nvSpPr>
          <p:cNvPr id="3" name="Content Placeholder 2"/>
          <p:cNvSpPr>
            <a:spLocks noGrp="1"/>
          </p:cNvSpPr>
          <p:nvPr>
            <p:ph idx="1"/>
          </p:nvPr>
        </p:nvSpPr>
        <p:spPr/>
        <p:txBody>
          <a:bodyPr/>
          <a:lstStyle/>
          <a:p>
            <a:r>
              <a:rPr lang="en-US" dirty="0"/>
              <a:t>The storage manager implements several data structures as part of the physical system </a:t>
            </a:r>
            <a:r>
              <a:rPr lang="en-US" dirty="0" smtClean="0"/>
              <a:t>implementation in disk storage:</a:t>
            </a:r>
            <a:endParaRPr lang="en-US" dirty="0"/>
          </a:p>
          <a:p>
            <a:pPr lvl="1"/>
            <a:r>
              <a:rPr lang="en-US" dirty="0"/>
              <a:t>Data files </a:t>
            </a:r>
            <a:r>
              <a:rPr lang="en-US" dirty="0" smtClean="0"/>
              <a:t>- </a:t>
            </a:r>
            <a:r>
              <a:rPr lang="en-US" dirty="0"/>
              <a:t>store the </a:t>
            </a:r>
            <a:r>
              <a:rPr lang="en-US" dirty="0" smtClean="0"/>
              <a:t>data of database.</a:t>
            </a:r>
            <a:endParaRPr lang="en-US" dirty="0"/>
          </a:p>
          <a:p>
            <a:pPr lvl="1"/>
            <a:r>
              <a:rPr lang="en-US" dirty="0"/>
              <a:t>Data dictionary </a:t>
            </a:r>
            <a:r>
              <a:rPr lang="en-US" dirty="0" smtClean="0"/>
              <a:t>-  </a:t>
            </a:r>
            <a:r>
              <a:rPr lang="en-US" dirty="0"/>
              <a:t>stores metadata about the structure of the database, in particular the schema of the database.</a:t>
            </a:r>
          </a:p>
          <a:p>
            <a:pPr lvl="1"/>
            <a:r>
              <a:rPr lang="en-US" dirty="0"/>
              <a:t>Indices </a:t>
            </a:r>
            <a:r>
              <a:rPr lang="en-US" dirty="0" smtClean="0"/>
              <a:t>-  </a:t>
            </a:r>
            <a:r>
              <a:rPr lang="en-US" dirty="0"/>
              <a:t>can provide fast access to data items.  A database index provides pointers to those data items that hold a particular value.</a:t>
            </a:r>
          </a:p>
        </p:txBody>
      </p:sp>
    </p:spTree>
    <p:extLst>
      <p:ext uri="{BB962C8B-B14F-4D97-AF65-F5344CB8AC3E}">
        <p14:creationId xmlns:p14="http://schemas.microsoft.com/office/powerpoint/2010/main" val="13286759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Management</a:t>
            </a:r>
          </a:p>
        </p:txBody>
      </p:sp>
      <p:sp>
        <p:nvSpPr>
          <p:cNvPr id="3" name="Content Placeholder 2"/>
          <p:cNvSpPr>
            <a:spLocks noGrp="1"/>
          </p:cNvSpPr>
          <p:nvPr>
            <p:ph idx="1"/>
          </p:nvPr>
        </p:nvSpPr>
        <p:spPr/>
        <p:txBody>
          <a:bodyPr/>
          <a:lstStyle/>
          <a:p>
            <a:r>
              <a:rPr lang="en-US" dirty="0"/>
              <a:t>A </a:t>
            </a:r>
            <a:r>
              <a:rPr lang="en-US" b="1" dirty="0"/>
              <a:t>transaction</a:t>
            </a:r>
            <a:r>
              <a:rPr lang="en-US" dirty="0"/>
              <a:t> is a collection of operations that performs a single logical function in a database application</a:t>
            </a:r>
          </a:p>
          <a:p>
            <a:r>
              <a:rPr lang="en-US" b="1" dirty="0"/>
              <a:t>Transaction-management component</a:t>
            </a:r>
            <a:r>
              <a:rPr lang="en-US" dirty="0"/>
              <a:t> ensures that the database remains in a consistent (correct) state despite system failures (e.g., power failures and operating system crashes) and transaction failures.</a:t>
            </a:r>
          </a:p>
          <a:p>
            <a:r>
              <a:rPr lang="en-US" b="1" dirty="0"/>
              <a:t>Concurrency-control manager</a:t>
            </a:r>
            <a:r>
              <a:rPr lang="en-US" dirty="0"/>
              <a:t> controls the interaction among the concurrent transactions, to ensure the consistency of the database. </a:t>
            </a:r>
          </a:p>
          <a:p>
            <a:endParaRPr lang="en-US" dirty="0"/>
          </a:p>
        </p:txBody>
      </p:sp>
    </p:spTree>
    <p:extLst>
      <p:ext uri="{BB962C8B-B14F-4D97-AF65-F5344CB8AC3E}">
        <p14:creationId xmlns:p14="http://schemas.microsoft.com/office/powerpoint/2010/main" val="11539238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Applications</a:t>
            </a:r>
            <a:endParaRPr lang="en-US" dirty="0"/>
          </a:p>
        </p:txBody>
      </p:sp>
      <p:sp>
        <p:nvSpPr>
          <p:cNvPr id="3" name="Content Placeholder 2"/>
          <p:cNvSpPr>
            <a:spLocks noGrp="1"/>
          </p:cNvSpPr>
          <p:nvPr>
            <p:ph idx="1"/>
          </p:nvPr>
        </p:nvSpPr>
        <p:spPr/>
        <p:txBody>
          <a:bodyPr/>
          <a:lstStyle/>
          <a:p>
            <a:r>
              <a:rPr lang="en-US" altLang="en-US" dirty="0"/>
              <a:t>Database applications are usually partitioned into two or three parts</a:t>
            </a:r>
          </a:p>
          <a:p>
            <a:pPr lvl="1"/>
            <a:r>
              <a:rPr lang="en-US" dirty="0">
                <a:solidFill>
                  <a:srgbClr val="00B0F0"/>
                </a:solidFill>
              </a:rPr>
              <a:t>Two-tier architecture</a:t>
            </a:r>
            <a:r>
              <a:rPr lang="en-US" dirty="0"/>
              <a:t> </a:t>
            </a:r>
            <a:r>
              <a:rPr lang="en-US" dirty="0" smtClean="0"/>
              <a:t>- </a:t>
            </a:r>
            <a:r>
              <a:rPr lang="en-US" dirty="0"/>
              <a:t>T</a:t>
            </a:r>
            <a:r>
              <a:rPr lang="en-US" dirty="0" smtClean="0"/>
              <a:t>he </a:t>
            </a:r>
            <a:r>
              <a:rPr lang="en-US" dirty="0"/>
              <a:t>application resides at the client machine, where it invokes database system functionality at the server machine</a:t>
            </a:r>
          </a:p>
          <a:p>
            <a:pPr lvl="1"/>
            <a:r>
              <a:rPr lang="en-US" dirty="0">
                <a:solidFill>
                  <a:srgbClr val="00B0F0"/>
                </a:solidFill>
              </a:rPr>
              <a:t>Three-tier architecture</a:t>
            </a:r>
            <a:r>
              <a:rPr lang="en-US" dirty="0"/>
              <a:t> </a:t>
            </a:r>
            <a:r>
              <a:rPr lang="en-US" dirty="0" smtClean="0"/>
              <a:t>- </a:t>
            </a:r>
            <a:r>
              <a:rPr lang="en-US" dirty="0"/>
              <a:t>T</a:t>
            </a:r>
            <a:r>
              <a:rPr lang="en-US" dirty="0" smtClean="0"/>
              <a:t>he </a:t>
            </a:r>
            <a:r>
              <a:rPr lang="en-US" dirty="0"/>
              <a:t>client machine acts as a front end and does not contain any direct database calls.  </a:t>
            </a:r>
          </a:p>
          <a:p>
            <a:pPr lvl="2"/>
            <a:r>
              <a:rPr lang="en-US" sz="2200" dirty="0"/>
              <a:t>The client end communicates with an application server, usually through a forms interface.  </a:t>
            </a:r>
          </a:p>
          <a:p>
            <a:pPr lvl="2"/>
            <a:r>
              <a:rPr lang="en-US" sz="2200" dirty="0"/>
              <a:t>The application server in turn communicates with a database system to access data. </a:t>
            </a:r>
          </a:p>
        </p:txBody>
      </p:sp>
    </p:spTree>
    <p:extLst>
      <p:ext uri="{BB962C8B-B14F-4D97-AF65-F5344CB8AC3E}">
        <p14:creationId xmlns:p14="http://schemas.microsoft.com/office/powerpoint/2010/main" val="34803186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and three-tier architecture</a:t>
            </a:r>
            <a:endParaRPr lang="en-US" dirty="0"/>
          </a:p>
        </p:txBody>
      </p:sp>
      <p:pic>
        <p:nvPicPr>
          <p:cNvPr id="4" name="Graphic 2">
            <a:extLst>
              <a:ext uri="{FF2B5EF4-FFF2-40B4-BE49-F238E27FC236}">
                <a16:creationId xmlns:a16="http://schemas.microsoft.com/office/drawing/2014/main" id="{73A18438-CAED-46A8-AC4A-9CD37495AB9D}"/>
              </a:ext>
            </a:extLst>
          </p:cNvPr>
          <p:cNvPicPr>
            <a:picLocks noGrp="1" noChangeAspect="1"/>
          </p:cNvPicPr>
          <p:nvPr>
            <p:ph idx="1"/>
          </p:nvPr>
        </p:nvPicPr>
        <p:blipFill>
          <a:blip r:embed="rId2">
            <a:extLst>
              <a:ext uri="{96DAC541-7B7A-43D3-8B79-37D633B846F1}">
                <asvg:svgBlip xmlns:asvg="http://schemas.microsoft.com/office/drawing/2016/SVG/main" xmlns="" r:embed="rId4"/>
              </a:ext>
            </a:extLst>
          </a:blip>
          <a:stretch>
            <a:fillRect/>
          </a:stretch>
        </p:blipFill>
        <p:spPr>
          <a:xfrm>
            <a:off x="3371192" y="2232454"/>
            <a:ext cx="5648028" cy="3624036"/>
          </a:xfrm>
          <a:prstGeom prst="rect">
            <a:avLst/>
          </a:prstGeom>
        </p:spPr>
      </p:pic>
    </p:spTree>
    <p:extLst>
      <p:ext uri="{BB962C8B-B14F-4D97-AF65-F5344CB8AC3E}">
        <p14:creationId xmlns:p14="http://schemas.microsoft.com/office/powerpoint/2010/main" val="17237394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Database </a:t>
            </a:r>
            <a:r>
              <a:rPr lang="en-US" dirty="0"/>
              <a:t>Access from Application Program</a:t>
            </a:r>
          </a:p>
        </p:txBody>
      </p:sp>
      <p:sp>
        <p:nvSpPr>
          <p:cNvPr id="3" name="Content Placeholder 2"/>
          <p:cNvSpPr>
            <a:spLocks noGrp="1"/>
          </p:cNvSpPr>
          <p:nvPr>
            <p:ph idx="1"/>
          </p:nvPr>
        </p:nvSpPr>
        <p:spPr/>
        <p:txBody>
          <a:bodyPr/>
          <a:lstStyle/>
          <a:p>
            <a:r>
              <a:rPr lang="en-US" dirty="0" smtClean="0"/>
              <a:t>SQL </a:t>
            </a:r>
            <a:r>
              <a:rPr lang="en-US" dirty="0"/>
              <a:t>does not support actions such as input from users, output to displays, or communication over the network.  </a:t>
            </a:r>
          </a:p>
          <a:p>
            <a:r>
              <a:rPr lang="en-US" dirty="0"/>
              <a:t>Such computations and actions must be written in a host language, such as C/C++, Java or Python, with embedded SQL queries that access the data in the database.</a:t>
            </a:r>
          </a:p>
          <a:p>
            <a:r>
              <a:rPr lang="en-US" dirty="0"/>
              <a:t>Application programs </a:t>
            </a:r>
            <a:r>
              <a:rPr lang="en-US" dirty="0" smtClean="0"/>
              <a:t>- </a:t>
            </a:r>
            <a:r>
              <a:rPr lang="en-US" dirty="0"/>
              <a:t>are programs that are used to interact with the database in this fashion. </a:t>
            </a:r>
          </a:p>
        </p:txBody>
      </p:sp>
    </p:spTree>
    <p:extLst>
      <p:ext uri="{BB962C8B-B14F-4D97-AF65-F5344CB8AC3E}">
        <p14:creationId xmlns:p14="http://schemas.microsoft.com/office/powerpoint/2010/main" val="37206668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Languages: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00B0F0"/>
                </a:solidFill>
              </a:rPr>
              <a:t>Structured Query Language(SQL)</a:t>
            </a:r>
            <a:r>
              <a:rPr lang="en-US" dirty="0"/>
              <a:t> </a:t>
            </a:r>
            <a:r>
              <a:rPr lang="en-US" dirty="0" smtClean="0"/>
              <a:t>– It is </a:t>
            </a:r>
            <a:r>
              <a:rPr lang="en-US" dirty="0"/>
              <a:t>the database language by the use of which we can perform certain operations on the existing database and also we can use this language to create a database. SQL uses certain commands like Create, Drop, Insert etc. to carry out the required tasks</a:t>
            </a:r>
            <a:r>
              <a:rPr lang="en-US" dirty="0" smtClean="0"/>
              <a:t>.</a:t>
            </a:r>
          </a:p>
          <a:p>
            <a:r>
              <a:rPr lang="en-US" dirty="0" smtClean="0">
                <a:solidFill>
                  <a:srgbClr val="00B0F0"/>
                </a:solidFill>
              </a:rPr>
              <a:t>Query By Example (QBE) </a:t>
            </a:r>
            <a:r>
              <a:rPr lang="en-US" dirty="0" smtClean="0"/>
              <a:t>- It </a:t>
            </a:r>
            <a:r>
              <a:rPr lang="en-US" dirty="0"/>
              <a:t>is a query language used in relational databases that allows users to search for information in tables and fields by providing a simple user interface where the user will be able to input an example of the data that he or she wants to access. The principle of QBE is that it is merely an abstraction between the user and the real query that the database system will receive. In the background, the user's query is transformed into a database manipulation language form such as SQL, and it is this SQL statement that will be executed in the background.</a:t>
            </a:r>
          </a:p>
        </p:txBody>
      </p:sp>
    </p:spTree>
    <p:extLst>
      <p:ext uri="{BB962C8B-B14F-4D97-AF65-F5344CB8AC3E}">
        <p14:creationId xmlns:p14="http://schemas.microsoft.com/office/powerpoint/2010/main" val="226840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Categories</a:t>
            </a:r>
            <a:endParaRPr lang="en-US" dirty="0"/>
          </a:p>
        </p:txBody>
      </p:sp>
      <p:sp>
        <p:nvSpPr>
          <p:cNvPr id="3" name="Content Placeholder 2"/>
          <p:cNvSpPr>
            <a:spLocks noGrp="1"/>
          </p:cNvSpPr>
          <p:nvPr>
            <p:ph idx="1"/>
          </p:nvPr>
        </p:nvSpPr>
        <p:spPr/>
        <p:txBody>
          <a:bodyPr/>
          <a:lstStyle/>
          <a:p>
            <a:r>
              <a:rPr lang="en-US" dirty="0" smtClean="0"/>
              <a:t>DDL – Data Definition Language</a:t>
            </a:r>
          </a:p>
          <a:p>
            <a:r>
              <a:rPr lang="en-US" dirty="0" smtClean="0"/>
              <a:t>DML – Data Manipulation Language</a:t>
            </a:r>
          </a:p>
          <a:p>
            <a:r>
              <a:rPr lang="en-US" dirty="0"/>
              <a:t>DQI – Data Query </a:t>
            </a:r>
            <a:r>
              <a:rPr lang="en-US" dirty="0" smtClean="0"/>
              <a:t>Language</a:t>
            </a:r>
          </a:p>
          <a:p>
            <a:r>
              <a:rPr lang="en-US" dirty="0" smtClean="0"/>
              <a:t>DCL – Data Control Language</a:t>
            </a:r>
          </a:p>
          <a:p>
            <a:r>
              <a:rPr lang="en-US" dirty="0" smtClean="0"/>
              <a:t>TCL – Transaction Control Language</a:t>
            </a:r>
            <a:endParaRPr lang="en-US" dirty="0"/>
          </a:p>
        </p:txBody>
      </p:sp>
    </p:spTree>
    <p:extLst>
      <p:ext uri="{BB962C8B-B14F-4D97-AF65-F5344CB8AC3E}">
        <p14:creationId xmlns:p14="http://schemas.microsoft.com/office/powerpoint/2010/main" val="23671302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Definition </a:t>
            </a:r>
            <a:r>
              <a:rPr lang="en-US" dirty="0" smtClean="0"/>
              <a:t>Language (DDL)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DDL consists </a:t>
            </a:r>
            <a:r>
              <a:rPr lang="en-US" dirty="0"/>
              <a:t>of the SQL commands that can be used to define the database schema. It simply deals with descriptions of the database schema and is used to create and modify the structure of database objects in the database</a:t>
            </a:r>
            <a:r>
              <a:rPr lang="en-US" dirty="0" smtClean="0"/>
              <a:t>.</a:t>
            </a:r>
          </a:p>
          <a:p>
            <a:r>
              <a:rPr lang="en-US" dirty="0" smtClean="0"/>
              <a:t>Example:</a:t>
            </a:r>
          </a:p>
          <a:p>
            <a:pPr lvl="1"/>
            <a:r>
              <a:rPr lang="en-US" dirty="0">
                <a:solidFill>
                  <a:srgbClr val="00B0F0"/>
                </a:solidFill>
              </a:rPr>
              <a:t>CREATE</a:t>
            </a:r>
            <a:r>
              <a:rPr lang="en-US" dirty="0"/>
              <a:t> </a:t>
            </a:r>
            <a:r>
              <a:rPr lang="en-US" dirty="0" smtClean="0"/>
              <a:t>- </a:t>
            </a:r>
            <a:r>
              <a:rPr lang="en-US" dirty="0"/>
              <a:t>used to create the database or its objects (like table, index, function, views, store procedure and triggers).</a:t>
            </a:r>
          </a:p>
          <a:p>
            <a:pPr lvl="1"/>
            <a:r>
              <a:rPr lang="en-US" dirty="0">
                <a:solidFill>
                  <a:srgbClr val="00B0F0"/>
                </a:solidFill>
              </a:rPr>
              <a:t>DROP</a:t>
            </a:r>
            <a:r>
              <a:rPr lang="en-US" dirty="0"/>
              <a:t> </a:t>
            </a:r>
            <a:r>
              <a:rPr lang="en-US" dirty="0" smtClean="0"/>
              <a:t>- </a:t>
            </a:r>
            <a:r>
              <a:rPr lang="en-US" dirty="0"/>
              <a:t>used to delete objects from the database.</a:t>
            </a:r>
          </a:p>
          <a:p>
            <a:pPr lvl="1"/>
            <a:r>
              <a:rPr lang="en-US" dirty="0" smtClean="0">
                <a:solidFill>
                  <a:srgbClr val="00B0F0"/>
                </a:solidFill>
              </a:rPr>
              <a:t>ALTER </a:t>
            </a:r>
            <a:r>
              <a:rPr lang="en-US" dirty="0" smtClean="0"/>
              <a:t>- </a:t>
            </a:r>
            <a:r>
              <a:rPr lang="en-US" dirty="0"/>
              <a:t>used to alter the structure of the database.</a:t>
            </a:r>
          </a:p>
          <a:p>
            <a:pPr lvl="1"/>
            <a:r>
              <a:rPr lang="en-US" dirty="0" smtClean="0">
                <a:solidFill>
                  <a:srgbClr val="00B0F0"/>
                </a:solidFill>
              </a:rPr>
              <a:t>TRUNCATE</a:t>
            </a:r>
            <a:r>
              <a:rPr lang="en-US" dirty="0"/>
              <a:t> </a:t>
            </a:r>
            <a:r>
              <a:rPr lang="en-US" dirty="0" smtClean="0"/>
              <a:t>- </a:t>
            </a:r>
            <a:r>
              <a:rPr lang="en-US" dirty="0"/>
              <a:t>used to remove all records from a table, including all spaces allocated for the records are removed.</a:t>
            </a:r>
          </a:p>
          <a:p>
            <a:pPr lvl="1"/>
            <a:r>
              <a:rPr lang="en-US" dirty="0">
                <a:solidFill>
                  <a:srgbClr val="00B0F0"/>
                </a:solidFill>
              </a:rPr>
              <a:t>COMMENT</a:t>
            </a:r>
            <a:r>
              <a:rPr lang="en-US" dirty="0"/>
              <a:t> </a:t>
            </a:r>
            <a:r>
              <a:rPr lang="en-US" dirty="0" smtClean="0"/>
              <a:t>- </a:t>
            </a:r>
            <a:r>
              <a:rPr lang="en-US" dirty="0"/>
              <a:t>used to add comments to the data dictionary.</a:t>
            </a:r>
          </a:p>
          <a:p>
            <a:pPr lvl="1"/>
            <a:r>
              <a:rPr lang="en-US" dirty="0">
                <a:solidFill>
                  <a:srgbClr val="00B0F0"/>
                </a:solidFill>
              </a:rPr>
              <a:t>RENAME</a:t>
            </a:r>
            <a:r>
              <a:rPr lang="en-US" dirty="0"/>
              <a:t> </a:t>
            </a:r>
            <a:r>
              <a:rPr lang="en-US" dirty="0" smtClean="0"/>
              <a:t>- </a:t>
            </a:r>
            <a:r>
              <a:rPr lang="en-US" dirty="0"/>
              <a:t>used to rename an object existing in the database.</a:t>
            </a:r>
          </a:p>
        </p:txBody>
      </p:sp>
    </p:spTree>
    <p:extLst>
      <p:ext uri="{BB962C8B-B14F-4D97-AF65-F5344CB8AC3E}">
        <p14:creationId xmlns:p14="http://schemas.microsoft.com/office/powerpoint/2010/main" val="28571100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Manipulation </a:t>
            </a:r>
            <a:r>
              <a:rPr lang="en-US" dirty="0" smtClean="0"/>
              <a:t>Language (DML)</a:t>
            </a:r>
            <a:endParaRPr lang="en-US" dirty="0"/>
          </a:p>
        </p:txBody>
      </p:sp>
      <p:sp>
        <p:nvSpPr>
          <p:cNvPr id="3" name="Content Placeholder 2"/>
          <p:cNvSpPr>
            <a:spLocks noGrp="1"/>
          </p:cNvSpPr>
          <p:nvPr>
            <p:ph idx="1"/>
          </p:nvPr>
        </p:nvSpPr>
        <p:spPr/>
        <p:txBody>
          <a:bodyPr/>
          <a:lstStyle/>
          <a:p>
            <a:r>
              <a:rPr lang="en-US" dirty="0"/>
              <a:t>The SQL commands that deals with the manipulation of data present in the database belong to DML or Data </a:t>
            </a:r>
            <a:r>
              <a:rPr lang="en-US" dirty="0" smtClean="0"/>
              <a:t>Manipulation.</a:t>
            </a:r>
          </a:p>
          <a:p>
            <a:pPr marL="0" indent="0">
              <a:buNone/>
            </a:pPr>
            <a:endParaRPr lang="en-US" dirty="0"/>
          </a:p>
          <a:p>
            <a:r>
              <a:rPr lang="en-US" dirty="0"/>
              <a:t>Examples of DML</a:t>
            </a:r>
            <a:r>
              <a:rPr lang="en-US" dirty="0" smtClean="0"/>
              <a:t>:</a:t>
            </a:r>
            <a:endParaRPr lang="en-US" dirty="0"/>
          </a:p>
          <a:p>
            <a:pPr lvl="1"/>
            <a:r>
              <a:rPr lang="en-US" dirty="0">
                <a:solidFill>
                  <a:srgbClr val="00B0F0"/>
                </a:solidFill>
              </a:rPr>
              <a:t>INSERT</a:t>
            </a:r>
            <a:r>
              <a:rPr lang="en-US" dirty="0"/>
              <a:t> – </a:t>
            </a:r>
            <a:r>
              <a:rPr lang="en-US" dirty="0" smtClean="0"/>
              <a:t>used </a:t>
            </a:r>
            <a:r>
              <a:rPr lang="en-US" dirty="0"/>
              <a:t>to insert data into a table.</a:t>
            </a:r>
          </a:p>
          <a:p>
            <a:pPr lvl="1"/>
            <a:r>
              <a:rPr lang="en-US" dirty="0">
                <a:solidFill>
                  <a:srgbClr val="00B0F0"/>
                </a:solidFill>
              </a:rPr>
              <a:t>UPDATE</a:t>
            </a:r>
            <a:r>
              <a:rPr lang="en-US" dirty="0"/>
              <a:t> </a:t>
            </a:r>
            <a:r>
              <a:rPr lang="en-US" dirty="0" smtClean="0"/>
              <a:t>– </a:t>
            </a:r>
            <a:r>
              <a:rPr lang="en-US" dirty="0"/>
              <a:t>used to update existing data within a table.</a:t>
            </a:r>
          </a:p>
          <a:p>
            <a:pPr lvl="1"/>
            <a:r>
              <a:rPr lang="en-US" dirty="0">
                <a:solidFill>
                  <a:srgbClr val="00B0F0"/>
                </a:solidFill>
              </a:rPr>
              <a:t>DELETE</a:t>
            </a:r>
            <a:r>
              <a:rPr lang="en-US" dirty="0"/>
              <a:t> </a:t>
            </a:r>
            <a:r>
              <a:rPr lang="en-US" dirty="0" smtClean="0"/>
              <a:t>– </a:t>
            </a:r>
            <a:r>
              <a:rPr lang="en-US" dirty="0"/>
              <a:t>used to delete records from a database table.</a:t>
            </a:r>
          </a:p>
        </p:txBody>
      </p:sp>
    </p:spTree>
    <p:extLst>
      <p:ext uri="{BB962C8B-B14F-4D97-AF65-F5344CB8AC3E}">
        <p14:creationId xmlns:p14="http://schemas.microsoft.com/office/powerpoint/2010/main" val="3801156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Analysis</a:t>
            </a:r>
            <a:endParaRPr lang="en-US" dirty="0"/>
          </a:p>
        </p:txBody>
      </p:sp>
      <p:sp>
        <p:nvSpPr>
          <p:cNvPr id="3" name="Content Placeholder 2"/>
          <p:cNvSpPr>
            <a:spLocks noGrp="1"/>
          </p:cNvSpPr>
          <p:nvPr>
            <p:ph idx="1"/>
          </p:nvPr>
        </p:nvSpPr>
        <p:spPr/>
        <p:txBody>
          <a:bodyPr/>
          <a:lstStyle/>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 This stages concerns with planning of entire Database Development Life </a:t>
            </a:r>
            <a:r>
              <a:rPr lang="en-US" dirty="0" smtClean="0">
                <a:latin typeface="Times New Roman" panose="02020603050405020304" pitchFamily="18" charset="0"/>
                <a:cs typeface="Times New Roman" panose="02020603050405020304" pitchFamily="18" charset="0"/>
              </a:rPr>
              <a:t>Cycle. </a:t>
            </a:r>
            <a:r>
              <a:rPr lang="en-US" dirty="0">
                <a:latin typeface="Times New Roman" panose="02020603050405020304" pitchFamily="18" charset="0"/>
                <a:cs typeface="Times New Roman" panose="02020603050405020304" pitchFamily="18" charset="0"/>
              </a:rPr>
              <a:t> It  takes into consideration the Information Systems strategy of the organization.</a:t>
            </a:r>
          </a:p>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System definition</a:t>
            </a:r>
            <a:r>
              <a:rPr lang="en-US" dirty="0">
                <a:latin typeface="Times New Roman" panose="02020603050405020304" pitchFamily="18" charset="0"/>
                <a:cs typeface="Times New Roman" panose="02020603050405020304" pitchFamily="18" charset="0"/>
              </a:rPr>
              <a:t> - This stage defines the scope and boundaries of the proposed database system.</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4821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Query </a:t>
            </a:r>
            <a:r>
              <a:rPr lang="en-US" dirty="0" smtClean="0"/>
              <a:t>Language (DQL)</a:t>
            </a:r>
            <a:endParaRPr lang="en-US" dirty="0"/>
          </a:p>
        </p:txBody>
      </p:sp>
      <p:sp>
        <p:nvSpPr>
          <p:cNvPr id="3" name="Content Placeholder 2"/>
          <p:cNvSpPr>
            <a:spLocks noGrp="1"/>
          </p:cNvSpPr>
          <p:nvPr>
            <p:ph idx="1"/>
          </p:nvPr>
        </p:nvSpPr>
        <p:spPr/>
        <p:txBody>
          <a:bodyPr/>
          <a:lstStyle/>
          <a:p>
            <a:r>
              <a:rPr lang="en-US" dirty="0" smtClean="0"/>
              <a:t>It is used </a:t>
            </a:r>
            <a:r>
              <a:rPr lang="en-US" dirty="0"/>
              <a:t>for performing queries on the data within schema objects. The purpose of DQL Command is to get some schema relation based on the query passed to it.</a:t>
            </a:r>
          </a:p>
          <a:p>
            <a:endParaRPr lang="en-US" dirty="0"/>
          </a:p>
          <a:p>
            <a:r>
              <a:rPr lang="en-US" dirty="0"/>
              <a:t>Example of DQL:</a:t>
            </a:r>
          </a:p>
          <a:p>
            <a:pPr lvl="1"/>
            <a:r>
              <a:rPr lang="en-US" dirty="0" smtClean="0">
                <a:solidFill>
                  <a:srgbClr val="00B0F0"/>
                </a:solidFill>
              </a:rPr>
              <a:t>SELECT</a:t>
            </a:r>
            <a:r>
              <a:rPr lang="en-US" dirty="0" smtClean="0"/>
              <a:t> – </a:t>
            </a:r>
            <a:r>
              <a:rPr lang="en-US" dirty="0"/>
              <a:t>used to retrieve data from the a database.</a:t>
            </a:r>
          </a:p>
        </p:txBody>
      </p:sp>
    </p:spTree>
    <p:extLst>
      <p:ext uri="{BB962C8B-B14F-4D97-AF65-F5344CB8AC3E}">
        <p14:creationId xmlns:p14="http://schemas.microsoft.com/office/powerpoint/2010/main" val="4268738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a:t>Control </a:t>
            </a:r>
            <a:r>
              <a:rPr lang="en-US" dirty="0" smtClean="0"/>
              <a:t>Language (DCL)</a:t>
            </a:r>
            <a:endParaRPr lang="en-US" dirty="0"/>
          </a:p>
        </p:txBody>
      </p:sp>
      <p:sp>
        <p:nvSpPr>
          <p:cNvPr id="3" name="Content Placeholder 2"/>
          <p:cNvSpPr>
            <a:spLocks noGrp="1"/>
          </p:cNvSpPr>
          <p:nvPr>
            <p:ph idx="1"/>
          </p:nvPr>
        </p:nvSpPr>
        <p:spPr/>
        <p:txBody>
          <a:bodyPr/>
          <a:lstStyle/>
          <a:p>
            <a:r>
              <a:rPr lang="en-US" dirty="0" smtClean="0"/>
              <a:t>It deals </a:t>
            </a:r>
            <a:r>
              <a:rPr lang="en-US" dirty="0"/>
              <a:t>with the rights, permissions and other controls of the database system</a:t>
            </a:r>
            <a:r>
              <a:rPr lang="en-US" dirty="0" smtClean="0"/>
              <a:t>.</a:t>
            </a:r>
          </a:p>
          <a:p>
            <a:pPr marL="0" indent="0">
              <a:buNone/>
            </a:pPr>
            <a:endParaRPr lang="en-US" dirty="0"/>
          </a:p>
          <a:p>
            <a:r>
              <a:rPr lang="en-US" dirty="0"/>
              <a:t>Examples of DCL commands</a:t>
            </a:r>
            <a:r>
              <a:rPr lang="en-US" dirty="0" smtClean="0"/>
              <a:t>:</a:t>
            </a:r>
            <a:endParaRPr lang="en-US" dirty="0"/>
          </a:p>
          <a:p>
            <a:pPr lvl="1"/>
            <a:r>
              <a:rPr lang="en-US" dirty="0" smtClean="0">
                <a:solidFill>
                  <a:srgbClr val="00B0F0"/>
                </a:solidFill>
              </a:rPr>
              <a:t>GRANT </a:t>
            </a:r>
            <a:r>
              <a:rPr lang="en-US" dirty="0" smtClean="0"/>
              <a:t>- It gives </a:t>
            </a:r>
            <a:r>
              <a:rPr lang="en-US" dirty="0"/>
              <a:t>user’s access privileges to database.</a:t>
            </a:r>
          </a:p>
          <a:p>
            <a:pPr lvl="1"/>
            <a:r>
              <a:rPr lang="en-US" dirty="0" smtClean="0">
                <a:solidFill>
                  <a:srgbClr val="00B0F0"/>
                </a:solidFill>
              </a:rPr>
              <a:t>REVOKE</a:t>
            </a:r>
            <a:r>
              <a:rPr lang="en-US" dirty="0" smtClean="0"/>
              <a:t> - It withdraws </a:t>
            </a:r>
            <a:r>
              <a:rPr lang="en-US" dirty="0"/>
              <a:t>user’s access privileges given by using the GRANT command.</a:t>
            </a:r>
          </a:p>
        </p:txBody>
      </p:sp>
    </p:spTree>
    <p:extLst>
      <p:ext uri="{BB962C8B-B14F-4D97-AF65-F5344CB8AC3E}">
        <p14:creationId xmlns:p14="http://schemas.microsoft.com/office/powerpoint/2010/main" val="26064852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a:t>
            </a:r>
            <a:r>
              <a:rPr lang="en-US" dirty="0"/>
              <a:t>Control </a:t>
            </a:r>
            <a:r>
              <a:rPr lang="en-US" dirty="0" smtClean="0"/>
              <a:t>Language (TCL)</a:t>
            </a:r>
            <a:endParaRPr lang="en-US" dirty="0"/>
          </a:p>
        </p:txBody>
      </p:sp>
      <p:sp>
        <p:nvSpPr>
          <p:cNvPr id="3" name="Content Placeholder 2"/>
          <p:cNvSpPr>
            <a:spLocks noGrp="1"/>
          </p:cNvSpPr>
          <p:nvPr>
            <p:ph idx="1"/>
          </p:nvPr>
        </p:nvSpPr>
        <p:spPr/>
        <p:txBody>
          <a:bodyPr/>
          <a:lstStyle/>
          <a:p>
            <a:r>
              <a:rPr lang="en-US" dirty="0"/>
              <a:t>TCL commands deals with the transaction within the database</a:t>
            </a:r>
            <a:r>
              <a:rPr lang="en-US" dirty="0" smtClean="0"/>
              <a:t>.</a:t>
            </a:r>
          </a:p>
          <a:p>
            <a:endParaRPr lang="en-US" dirty="0"/>
          </a:p>
          <a:p>
            <a:r>
              <a:rPr lang="en-US" dirty="0"/>
              <a:t>Examples of TCL commands</a:t>
            </a:r>
            <a:r>
              <a:rPr lang="en-US" dirty="0" smtClean="0"/>
              <a:t>:</a:t>
            </a:r>
            <a:endParaRPr lang="en-US" dirty="0"/>
          </a:p>
          <a:p>
            <a:pPr lvl="1"/>
            <a:r>
              <a:rPr lang="en-US" dirty="0" smtClean="0">
                <a:solidFill>
                  <a:srgbClr val="00B0F0"/>
                </a:solidFill>
              </a:rPr>
              <a:t>COMMIT</a:t>
            </a:r>
            <a:r>
              <a:rPr lang="en-US" dirty="0" smtClean="0"/>
              <a:t> – </a:t>
            </a:r>
            <a:r>
              <a:rPr lang="en-US" dirty="0"/>
              <a:t>commits a Transaction.</a:t>
            </a:r>
          </a:p>
          <a:p>
            <a:pPr lvl="1"/>
            <a:r>
              <a:rPr lang="en-US" dirty="0" smtClean="0">
                <a:solidFill>
                  <a:srgbClr val="00B0F0"/>
                </a:solidFill>
              </a:rPr>
              <a:t>ROLLBACK</a:t>
            </a:r>
            <a:r>
              <a:rPr lang="en-US" dirty="0" smtClean="0"/>
              <a:t> – </a:t>
            </a:r>
            <a:r>
              <a:rPr lang="en-US" dirty="0"/>
              <a:t>rollbacks a transaction in case of any error occurs.</a:t>
            </a:r>
          </a:p>
          <a:p>
            <a:pPr lvl="1"/>
            <a:r>
              <a:rPr lang="en-US" dirty="0" smtClean="0">
                <a:solidFill>
                  <a:srgbClr val="00B0F0"/>
                </a:solidFill>
              </a:rPr>
              <a:t>SAVEPOINT</a:t>
            </a:r>
            <a:r>
              <a:rPr lang="en-US" dirty="0" smtClean="0"/>
              <a:t> – sets </a:t>
            </a:r>
            <a:r>
              <a:rPr lang="en-US" dirty="0"/>
              <a:t>a </a:t>
            </a:r>
            <a:r>
              <a:rPr lang="en-US" dirty="0" err="1"/>
              <a:t>savepoint</a:t>
            </a:r>
            <a:r>
              <a:rPr lang="en-US" dirty="0"/>
              <a:t> within a transaction.</a:t>
            </a:r>
          </a:p>
          <a:p>
            <a:pPr lvl="1"/>
            <a:r>
              <a:rPr lang="en-US" dirty="0">
                <a:solidFill>
                  <a:srgbClr val="00B0F0"/>
                </a:solidFill>
              </a:rPr>
              <a:t>SET </a:t>
            </a:r>
            <a:r>
              <a:rPr lang="en-US" dirty="0" smtClean="0">
                <a:solidFill>
                  <a:srgbClr val="00B0F0"/>
                </a:solidFill>
              </a:rPr>
              <a:t>TRANSACTION </a:t>
            </a:r>
            <a:r>
              <a:rPr lang="en-US" dirty="0" smtClean="0"/>
              <a:t>– specify </a:t>
            </a:r>
            <a:r>
              <a:rPr lang="en-US" dirty="0"/>
              <a:t>characteristics for the transaction.</a:t>
            </a:r>
          </a:p>
        </p:txBody>
      </p:sp>
    </p:spTree>
    <p:extLst>
      <p:ext uri="{BB962C8B-B14F-4D97-AF65-F5344CB8AC3E}">
        <p14:creationId xmlns:p14="http://schemas.microsoft.com/office/powerpoint/2010/main" val="6294711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r>
              <a:rPr lang="en-US" dirty="0" smtClean="0"/>
              <a:t>An entity-relationship (E-R diagram) is an graphical representation of data for an organization at conceptual level or logical level.</a:t>
            </a:r>
          </a:p>
          <a:p>
            <a:r>
              <a:rPr lang="en-US" dirty="0" smtClean="0"/>
              <a:t>E-R diagrams are frequently used by database designers to build data models in the process of database development. </a:t>
            </a:r>
          </a:p>
          <a:p>
            <a:r>
              <a:rPr lang="en-US" dirty="0" smtClean="0"/>
              <a:t>A well-drawn E-R diagram can be transformed into relational database tables easily: Entities will be mapped into tables and attributes will be mapped into fields.</a:t>
            </a:r>
          </a:p>
          <a:p>
            <a:r>
              <a:rPr lang="en-US" dirty="0" smtClean="0"/>
              <a:t>There are so many software tools available offline and online to create E-R diagram. </a:t>
            </a:r>
            <a:r>
              <a:rPr lang="en-US" dirty="0" err="1" smtClean="0"/>
              <a:t>Eg</a:t>
            </a:r>
            <a:r>
              <a:rPr lang="en-US" dirty="0" smtClean="0"/>
              <a:t>: Microsoft Visio, </a:t>
            </a:r>
            <a:r>
              <a:rPr lang="en-US" dirty="0" err="1" smtClean="0"/>
              <a:t>Edraw</a:t>
            </a:r>
            <a:r>
              <a:rPr lang="en-US" dirty="0" smtClean="0"/>
              <a:t> Max, </a:t>
            </a:r>
            <a:r>
              <a:rPr lang="en-US" dirty="0" err="1" smtClean="0"/>
              <a:t>SmartDraw</a:t>
            </a:r>
            <a:r>
              <a:rPr lang="en-US" dirty="0" smtClean="0"/>
              <a:t>, </a:t>
            </a:r>
            <a:r>
              <a:rPr lang="en-US" dirty="0" err="1" smtClean="0"/>
              <a:t>Lucidchart</a:t>
            </a:r>
            <a:r>
              <a:rPr lang="en-US" dirty="0" smtClean="0"/>
              <a:t>, app.diagrams.net</a:t>
            </a:r>
            <a:endParaRPr lang="en-US" dirty="0"/>
          </a:p>
        </p:txBody>
      </p:sp>
    </p:spTree>
    <p:extLst>
      <p:ext uri="{BB962C8B-B14F-4D97-AF65-F5344CB8AC3E}">
        <p14:creationId xmlns:p14="http://schemas.microsoft.com/office/powerpoint/2010/main" val="40486927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using ER Diagram</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a:t>
            </a:r>
            <a:r>
              <a:rPr lang="en-US" dirty="0"/>
              <a:t>a preview of how all your tables should connect, what fields are going to be on each table</a:t>
            </a:r>
          </a:p>
          <a:p>
            <a:r>
              <a:rPr lang="en-US" dirty="0"/>
              <a:t>Helps to describe entities, attributes, relationships</a:t>
            </a:r>
          </a:p>
          <a:p>
            <a:r>
              <a:rPr lang="en-US" dirty="0"/>
              <a:t>ER diagrams are translatable into relational tables which allows you to build databases quickly</a:t>
            </a:r>
          </a:p>
          <a:p>
            <a:r>
              <a:rPr lang="en-US" dirty="0"/>
              <a:t>ER diagrams can be used by database designers as a blueprint for implementing data in specific software applications</a:t>
            </a:r>
          </a:p>
          <a:p>
            <a:r>
              <a:rPr lang="en-US" dirty="0"/>
              <a:t>The database designer gains a better understanding of the information to be contained in the database with the help of ERP </a:t>
            </a:r>
            <a:r>
              <a:rPr lang="en-US" dirty="0" smtClean="0"/>
              <a:t>diagram</a:t>
            </a:r>
            <a:endParaRPr lang="en-US" dirty="0"/>
          </a:p>
        </p:txBody>
      </p:sp>
    </p:spTree>
    <p:extLst>
      <p:ext uri="{BB962C8B-B14F-4D97-AF65-F5344CB8AC3E}">
        <p14:creationId xmlns:p14="http://schemas.microsoft.com/office/powerpoint/2010/main" val="89646094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ER Diagram</a:t>
            </a:r>
            <a:endParaRPr lang="en-US" dirty="0"/>
          </a:p>
        </p:txBody>
      </p:sp>
      <p:sp>
        <p:nvSpPr>
          <p:cNvPr id="3" name="Content Placeholder 2"/>
          <p:cNvSpPr>
            <a:spLocks noGrp="1"/>
          </p:cNvSpPr>
          <p:nvPr>
            <p:ph idx="1"/>
          </p:nvPr>
        </p:nvSpPr>
        <p:spPr>
          <a:xfrm>
            <a:off x="838200" y="2945904"/>
            <a:ext cx="5649864" cy="1500809"/>
          </a:xfrm>
        </p:spPr>
        <p:txBody>
          <a:bodyPr/>
          <a:lstStyle/>
          <a:p>
            <a:r>
              <a:rPr lang="en-US" dirty="0" smtClean="0"/>
              <a:t>The basic constructs of ER Diagram are entities, attributes and relationship.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064" y="1620341"/>
            <a:ext cx="4761905" cy="4761905"/>
          </a:xfrm>
          <a:prstGeom prst="rect">
            <a:avLst/>
          </a:prstGeom>
        </p:spPr>
      </p:pic>
    </p:spTree>
    <p:extLst>
      <p:ext uri="{BB962C8B-B14F-4D97-AF65-F5344CB8AC3E}">
        <p14:creationId xmlns:p14="http://schemas.microsoft.com/office/powerpoint/2010/main" val="11831342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Shapes and their meaning in E-R Diagram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a:solidFill>
                  <a:srgbClr val="00B0F0"/>
                </a:solidFill>
              </a:rPr>
              <a:t>Rectangle: </a:t>
            </a:r>
            <a:r>
              <a:rPr lang="en-US" dirty="0"/>
              <a:t>Represents Entity </a:t>
            </a:r>
            <a:r>
              <a:rPr lang="en-US" dirty="0" smtClean="0"/>
              <a:t>sets</a:t>
            </a:r>
          </a:p>
          <a:p>
            <a:r>
              <a:rPr lang="en-US" dirty="0">
                <a:solidFill>
                  <a:srgbClr val="00B0F0"/>
                </a:solidFill>
              </a:rPr>
              <a:t>Double Rectangles:</a:t>
            </a:r>
            <a:r>
              <a:rPr lang="en-US" dirty="0"/>
              <a:t> Weak Entity </a:t>
            </a:r>
            <a:r>
              <a:rPr lang="en-US" dirty="0" smtClean="0"/>
              <a:t>Sets</a:t>
            </a:r>
            <a:endParaRPr lang="en-US" dirty="0"/>
          </a:p>
          <a:p>
            <a:r>
              <a:rPr lang="en-US" dirty="0">
                <a:solidFill>
                  <a:srgbClr val="00B0F0"/>
                </a:solidFill>
              </a:rPr>
              <a:t>Ellipses:</a:t>
            </a:r>
            <a:r>
              <a:rPr lang="en-US" dirty="0"/>
              <a:t> </a:t>
            </a:r>
            <a:r>
              <a:rPr lang="en-US" dirty="0" smtClean="0"/>
              <a:t>Attributes</a:t>
            </a:r>
          </a:p>
          <a:p>
            <a:r>
              <a:rPr lang="en-US" dirty="0">
                <a:solidFill>
                  <a:srgbClr val="00B0F0"/>
                </a:solidFill>
              </a:rPr>
              <a:t>Double Ellipses: </a:t>
            </a:r>
            <a:r>
              <a:rPr lang="en-US" dirty="0"/>
              <a:t>Multivalued Attributes</a:t>
            </a:r>
          </a:p>
          <a:p>
            <a:r>
              <a:rPr lang="en-US" dirty="0">
                <a:solidFill>
                  <a:srgbClr val="00B0F0"/>
                </a:solidFill>
              </a:rPr>
              <a:t>Dashed Ellipses: </a:t>
            </a:r>
            <a:r>
              <a:rPr lang="en-US" dirty="0"/>
              <a:t>Derived Attributes</a:t>
            </a:r>
          </a:p>
          <a:p>
            <a:r>
              <a:rPr lang="en-US" dirty="0" smtClean="0">
                <a:solidFill>
                  <a:srgbClr val="00B0F0"/>
                </a:solidFill>
              </a:rPr>
              <a:t>Ellipses with underlined Attributes: </a:t>
            </a:r>
            <a:r>
              <a:rPr lang="en-US" dirty="0" smtClean="0"/>
              <a:t>Key attributes for any Entity</a:t>
            </a:r>
            <a:endParaRPr lang="en-US" dirty="0"/>
          </a:p>
          <a:p>
            <a:r>
              <a:rPr lang="en-US" dirty="0" smtClean="0">
                <a:solidFill>
                  <a:srgbClr val="00B0F0"/>
                </a:solidFill>
              </a:rPr>
              <a:t>Diamonds or Rhombus:</a:t>
            </a:r>
            <a:r>
              <a:rPr lang="en-US" dirty="0" smtClean="0"/>
              <a:t> </a:t>
            </a:r>
            <a:r>
              <a:rPr lang="en-US" dirty="0"/>
              <a:t>Relationship </a:t>
            </a:r>
            <a:r>
              <a:rPr lang="en-US" dirty="0" smtClean="0"/>
              <a:t>Set</a:t>
            </a:r>
          </a:p>
          <a:p>
            <a:r>
              <a:rPr lang="en-US" dirty="0" smtClean="0">
                <a:solidFill>
                  <a:srgbClr val="00B0F0"/>
                </a:solidFill>
              </a:rPr>
              <a:t>Double Diamonds or Double Rhombus:</a:t>
            </a:r>
            <a:r>
              <a:rPr lang="en-US" dirty="0" smtClean="0"/>
              <a:t> Weak Relationship set</a:t>
            </a:r>
            <a:endParaRPr lang="en-US" dirty="0"/>
          </a:p>
          <a:p>
            <a:r>
              <a:rPr lang="en-US" dirty="0">
                <a:solidFill>
                  <a:srgbClr val="00B0F0"/>
                </a:solidFill>
              </a:rPr>
              <a:t>Lines:</a:t>
            </a:r>
            <a:r>
              <a:rPr lang="en-US" dirty="0"/>
              <a:t> They link attributes to Entity Sets and Entity sets to Relationship Set</a:t>
            </a:r>
          </a:p>
          <a:p>
            <a:r>
              <a:rPr lang="en-US" dirty="0" smtClean="0">
                <a:solidFill>
                  <a:srgbClr val="00B0F0"/>
                </a:solidFill>
              </a:rPr>
              <a:t>Double </a:t>
            </a:r>
            <a:r>
              <a:rPr lang="en-US" dirty="0">
                <a:solidFill>
                  <a:srgbClr val="00B0F0"/>
                </a:solidFill>
              </a:rPr>
              <a:t>Lines: </a:t>
            </a:r>
            <a:r>
              <a:rPr lang="en-US" dirty="0"/>
              <a:t>Total participation of an entity in a relationship set</a:t>
            </a:r>
          </a:p>
        </p:txBody>
      </p:sp>
    </p:spTree>
    <p:extLst>
      <p:ext uri="{BB962C8B-B14F-4D97-AF65-F5344CB8AC3E}">
        <p14:creationId xmlns:p14="http://schemas.microsoft.com/office/powerpoint/2010/main" val="9364818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102" y="4994405"/>
            <a:ext cx="2209800" cy="11620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102" y="3375037"/>
            <a:ext cx="2400300" cy="1352550"/>
          </a:xfrm>
          <a:prstGeom prst="rect">
            <a:avLst/>
          </a:prstGeom>
        </p:spPr>
      </p:pic>
      <p:pic>
        <p:nvPicPr>
          <p:cNvPr id="11" name="Content Placeholder 10"/>
          <p:cNvPicPr>
            <a:picLocks noGrp="1" noChangeAspect="1"/>
          </p:cNvPicPr>
          <p:nvPr>
            <p:ph idx="1"/>
          </p:nvPr>
        </p:nvPicPr>
        <p:blipFill rotWithShape="1">
          <a:blip r:embed="rId4">
            <a:extLst>
              <a:ext uri="{28A0092B-C50C-407E-A947-70E740481C1C}">
                <a14:useLocalDpi xmlns:a14="http://schemas.microsoft.com/office/drawing/2010/main" val="0"/>
              </a:ext>
            </a:extLst>
          </a:blip>
          <a:srcRect b="73344"/>
          <a:stretch/>
        </p:blipFill>
        <p:spPr>
          <a:xfrm>
            <a:off x="2078727" y="2243052"/>
            <a:ext cx="2352675" cy="1101919"/>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6916" y="2212987"/>
            <a:ext cx="2209800" cy="116205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6046" y="4125327"/>
            <a:ext cx="3811541" cy="1905770"/>
          </a:xfrm>
          <a:prstGeom prst="rect">
            <a:avLst/>
          </a:prstGeom>
        </p:spPr>
      </p:pic>
      <p:sp>
        <p:nvSpPr>
          <p:cNvPr id="3" name="TextBox 2"/>
          <p:cNvSpPr txBox="1"/>
          <p:nvPr/>
        </p:nvSpPr>
        <p:spPr>
          <a:xfrm>
            <a:off x="4179404" y="1336796"/>
            <a:ext cx="3833191" cy="523220"/>
          </a:xfrm>
          <a:prstGeom prst="rect">
            <a:avLst/>
          </a:prstGeom>
          <a:noFill/>
        </p:spPr>
        <p:txBody>
          <a:bodyPr wrap="square" rtlCol="0">
            <a:spAutoFit/>
          </a:bodyPr>
          <a:lstStyle/>
          <a:p>
            <a:r>
              <a:rPr lang="en-US" sz="2800" b="1" u="sng" dirty="0" smtClean="0"/>
              <a:t>Identify the symbols</a:t>
            </a:r>
            <a:endParaRPr lang="en-US" sz="2800" b="1" u="sng" dirty="0"/>
          </a:p>
        </p:txBody>
      </p:sp>
    </p:spTree>
    <p:extLst>
      <p:ext uri="{BB962C8B-B14F-4D97-AF65-F5344CB8AC3E}">
        <p14:creationId xmlns:p14="http://schemas.microsoft.com/office/powerpoint/2010/main" val="22274743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yourself!!</a:t>
            </a:r>
            <a:endParaRPr lang="en-US" dirty="0"/>
          </a:p>
        </p:txBody>
      </p:sp>
      <p:sp>
        <p:nvSpPr>
          <p:cNvPr id="3" name="Content Placeholder 2"/>
          <p:cNvSpPr>
            <a:spLocks noGrp="1"/>
          </p:cNvSpPr>
          <p:nvPr>
            <p:ph idx="1"/>
          </p:nvPr>
        </p:nvSpPr>
        <p:spPr/>
        <p:txBody>
          <a:bodyPr/>
          <a:lstStyle/>
          <a:p>
            <a:pPr marL="0" indent="0">
              <a:buNone/>
            </a:pPr>
            <a:r>
              <a:rPr lang="en-US" dirty="0" smtClean="0"/>
              <a:t>What the given ER-Diagram describes? Which type of Entity is Dependents? Which type of relation is shown below?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83868"/>
            <a:ext cx="9448800" cy="2409825"/>
          </a:xfrm>
          <a:prstGeom prst="rect">
            <a:avLst/>
          </a:prstGeom>
        </p:spPr>
      </p:pic>
    </p:spTree>
    <p:extLst>
      <p:ext uri="{BB962C8B-B14F-4D97-AF65-F5344CB8AC3E}">
        <p14:creationId xmlns:p14="http://schemas.microsoft.com/office/powerpoint/2010/main" val="20172064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a:t>
            </a:r>
          </a:p>
        </p:txBody>
      </p:sp>
      <p:sp>
        <p:nvSpPr>
          <p:cNvPr id="3" name="Content Placeholder 2"/>
          <p:cNvSpPr>
            <a:spLocks noGrp="1"/>
          </p:cNvSpPr>
          <p:nvPr>
            <p:ph idx="1"/>
          </p:nvPr>
        </p:nvSpPr>
        <p:spPr/>
        <p:txBody>
          <a:bodyPr/>
          <a:lstStyle/>
          <a:p>
            <a:r>
              <a:rPr lang="en-US" dirty="0" smtClean="0"/>
              <a:t>What does double line represent in ER-Diagram?</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355" y="3047138"/>
            <a:ext cx="9353550" cy="1828800"/>
          </a:xfrm>
          <a:prstGeom prst="rect">
            <a:avLst/>
          </a:prstGeom>
        </p:spPr>
      </p:pic>
    </p:spTree>
    <p:extLst>
      <p:ext uri="{BB962C8B-B14F-4D97-AF65-F5344CB8AC3E}">
        <p14:creationId xmlns:p14="http://schemas.microsoft.com/office/powerpoint/2010/main" val="2795680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t>
            </a:r>
            <a:r>
              <a:rPr lang="en-US" dirty="0" smtClean="0"/>
              <a:t>designing</a:t>
            </a:r>
            <a:endParaRPr lang="en-US" dirty="0"/>
          </a:p>
        </p:txBody>
      </p:sp>
      <p:sp>
        <p:nvSpPr>
          <p:cNvPr id="3" name="Content Placeholder 2"/>
          <p:cNvSpPr>
            <a:spLocks noGrp="1"/>
          </p:cNvSpPr>
          <p:nvPr>
            <p:ph idx="1"/>
          </p:nvPr>
        </p:nvSpPr>
        <p:spPr/>
        <p:txBody>
          <a:bodyPr/>
          <a:lstStyle/>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Logical model</a:t>
            </a:r>
            <a:r>
              <a:rPr lang="en-US" dirty="0">
                <a:latin typeface="Times New Roman" panose="02020603050405020304" pitchFamily="18" charset="0"/>
                <a:cs typeface="Times New Roman" panose="02020603050405020304" pitchFamily="18" charset="0"/>
              </a:rPr>
              <a:t> - This stage is concerned with developing a database model based on requirements. The entire design is on paper without any physical implementations or specific DBMS considerations.</a:t>
            </a:r>
          </a:p>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Physical model</a:t>
            </a:r>
            <a:r>
              <a:rPr lang="en-US" dirty="0">
                <a:latin typeface="Times New Roman" panose="02020603050405020304" pitchFamily="18" charset="0"/>
                <a:cs typeface="Times New Roman" panose="02020603050405020304" pitchFamily="18" charset="0"/>
              </a:rPr>
              <a:t> - This stage implements the logical model of the database taking into account the DBMS and physical implementation factors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8834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ER-Diagram: Symbol &amp; its meaning</a:t>
            </a:r>
            <a:endParaRPr lang="en-US" dirty="0"/>
          </a:p>
        </p:txBody>
      </p:sp>
      <p:pic>
        <p:nvPicPr>
          <p:cNvPr id="4" name="Content Placeholder 3" descr="fig03_1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399" b="47024"/>
          <a:stretch/>
        </p:blipFill>
        <p:spPr bwMode="auto">
          <a:xfrm>
            <a:off x="838200" y="1829083"/>
            <a:ext cx="5148375" cy="439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descr="fig03_14"/>
          <p:cNvPicPr>
            <a:picLocks noChangeAspect="1" noChangeArrowheads="1"/>
          </p:cNvPicPr>
          <p:nvPr/>
        </p:nvPicPr>
        <p:blipFill rotWithShape="1">
          <a:blip r:embed="rId2">
            <a:extLst>
              <a:ext uri="{28A0092B-C50C-407E-A947-70E740481C1C}">
                <a14:useLocalDpi xmlns:a14="http://schemas.microsoft.com/office/drawing/2010/main" val="0"/>
              </a:ext>
            </a:extLst>
          </a:blip>
          <a:srcRect l="10751" t="53133"/>
          <a:stretch/>
        </p:blipFill>
        <p:spPr bwMode="auto">
          <a:xfrm>
            <a:off x="6288157" y="2355574"/>
            <a:ext cx="5065643" cy="353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53328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Describe it yourself!!</a:t>
            </a:r>
            <a:endParaRPr lang="en-US" dirty="0"/>
          </a:p>
        </p:txBody>
      </p:sp>
      <p:pic>
        <p:nvPicPr>
          <p:cNvPr id="4" name="Content Placeholder 3" descr="fig03_08"/>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919" b="52145"/>
          <a:stretch/>
        </p:blipFill>
        <p:spPr bwMode="auto">
          <a:xfrm>
            <a:off x="838200" y="2309056"/>
            <a:ext cx="5663198" cy="3714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descr="fig03_08"/>
          <p:cNvPicPr>
            <a:picLocks noChangeAspect="1" noChangeArrowheads="1"/>
          </p:cNvPicPr>
          <p:nvPr/>
        </p:nvPicPr>
        <p:blipFill rotWithShape="1">
          <a:blip r:embed="rId2">
            <a:extLst>
              <a:ext uri="{28A0092B-C50C-407E-A947-70E740481C1C}">
                <a14:useLocalDpi xmlns:a14="http://schemas.microsoft.com/office/drawing/2010/main" val="0"/>
              </a:ext>
            </a:extLst>
          </a:blip>
          <a:srcRect t="47596" r="28450"/>
          <a:stretch/>
        </p:blipFill>
        <p:spPr bwMode="auto">
          <a:xfrm>
            <a:off x="6432520" y="1899410"/>
            <a:ext cx="5232708" cy="378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920987" y="1561479"/>
            <a:ext cx="4586909" cy="523220"/>
          </a:xfrm>
          <a:prstGeom prst="rect">
            <a:avLst/>
          </a:prstGeom>
          <a:noFill/>
        </p:spPr>
        <p:txBody>
          <a:bodyPr wrap="square" rtlCol="0">
            <a:spAutoFit/>
          </a:bodyPr>
          <a:lstStyle/>
          <a:p>
            <a:r>
              <a:rPr lang="en-US" sz="2800" b="1" u="sng" dirty="0" smtClean="0"/>
              <a:t>Describe Entity &amp; attributes</a:t>
            </a:r>
            <a:endParaRPr lang="en-US" sz="2800" b="1" u="sng" dirty="0"/>
          </a:p>
        </p:txBody>
      </p:sp>
    </p:spTree>
    <p:extLst>
      <p:ext uri="{BB962C8B-B14F-4D97-AF65-F5344CB8AC3E}">
        <p14:creationId xmlns:p14="http://schemas.microsoft.com/office/powerpoint/2010/main" val="8044989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3_0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292"/>
          <a:stretch/>
        </p:blipFill>
        <p:spPr bwMode="auto">
          <a:xfrm>
            <a:off x="4542183" y="226779"/>
            <a:ext cx="7139608" cy="631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0757" y="2472622"/>
            <a:ext cx="4996069" cy="1821484"/>
          </a:xfrm>
        </p:spPr>
        <p:txBody>
          <a:bodyPr>
            <a:normAutofit fontScale="90000"/>
          </a:bodyPr>
          <a:lstStyle/>
          <a:p>
            <a:r>
              <a:rPr lang="en-US" dirty="0" smtClean="0"/>
              <a:t>ER Schema Diagram for the COMPANY Database</a:t>
            </a:r>
            <a:endParaRPr lang="en-US" dirty="0"/>
          </a:p>
        </p:txBody>
      </p:sp>
    </p:spTree>
    <p:extLst>
      <p:ext uri="{BB962C8B-B14F-4D97-AF65-F5344CB8AC3E}">
        <p14:creationId xmlns:p14="http://schemas.microsoft.com/office/powerpoint/2010/main" val="31177973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9504" y="217106"/>
            <a:ext cx="6683927" cy="635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81000" y="2233681"/>
            <a:ext cx="5284303" cy="1811545"/>
          </a:xfrm>
        </p:spPr>
        <p:txBody>
          <a:bodyPr>
            <a:normAutofit fontScale="90000"/>
          </a:bodyPr>
          <a:lstStyle/>
          <a:p>
            <a:r>
              <a:rPr lang="pt-BR" dirty="0"/>
              <a:t>E-R Diagram for a University Enterprise</a:t>
            </a:r>
            <a:endParaRPr lang="en-US" dirty="0"/>
          </a:p>
        </p:txBody>
      </p:sp>
    </p:spTree>
    <p:extLst>
      <p:ext uri="{BB962C8B-B14F-4D97-AF65-F5344CB8AC3E}">
        <p14:creationId xmlns:p14="http://schemas.microsoft.com/office/powerpoint/2010/main" val="3891211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Symbols Used in E-R Notation</a:t>
            </a:r>
            <a:endParaRPr lang="en-US"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53856"/>
          <a:stretch>
            <a:fillRect/>
          </a:stretch>
        </p:blipFill>
        <p:spPr bwMode="auto">
          <a:xfrm>
            <a:off x="2605038" y="1690688"/>
            <a:ext cx="7742533" cy="4441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5190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Symbols Used in E-R </a:t>
            </a:r>
            <a:r>
              <a:rPr lang="en-US" dirty="0" smtClean="0"/>
              <a:t>Notation (Cont..)</a:t>
            </a:r>
            <a:endParaRPr lang="en-US"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5372"/>
          <a:stretch>
            <a:fillRect/>
          </a:stretch>
        </p:blipFill>
        <p:spPr bwMode="auto">
          <a:xfrm>
            <a:off x="2676939" y="1594302"/>
            <a:ext cx="7182678" cy="4878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37877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pPr>
              <a:defRPr/>
            </a:pPr>
            <a:r>
              <a:rPr lang="en-US">
                <a:ea typeface="+mj-ea"/>
              </a:rPr>
              <a:t>Alternative ER Notations</a:t>
            </a:r>
          </a:p>
        </p:txBody>
      </p:sp>
      <p:sp>
        <p:nvSpPr>
          <p:cNvPr id="142339" name="Rectangle 116"/>
          <p:cNvSpPr>
            <a:spLocks noGrp="1" noChangeArrowheads="1"/>
          </p:cNvSpPr>
          <p:nvPr>
            <p:ph type="body" idx="1"/>
          </p:nvPr>
        </p:nvSpPr>
        <p:spPr>
          <a:xfrm>
            <a:off x="1380577" y="1754955"/>
            <a:ext cx="7661275" cy="606425"/>
          </a:xfrm>
        </p:spPr>
        <p:txBody>
          <a:bodyPr/>
          <a:lstStyle/>
          <a:p>
            <a:r>
              <a:rPr lang="en-US" altLang="en-US" sz="2000" dirty="0">
                <a:ea typeface="ＭＳ Ｐゴシック" panose="020B0600070205080204" pitchFamily="34" charset="-128"/>
              </a:rPr>
              <a:t> </a:t>
            </a:r>
            <a:r>
              <a:rPr kumimoji="0" lang="en-US" altLang="en-US" dirty="0" smtClean="0">
                <a:ea typeface="ＭＳ Ｐゴシック" panose="020B0600070205080204" pitchFamily="34" charset="-128"/>
              </a:rPr>
              <a:t>Chen, IDE1FX, …</a:t>
            </a:r>
          </a:p>
        </p:txBody>
      </p:sp>
      <p:pic>
        <p:nvPicPr>
          <p:cNvPr id="142340" name="Picture 5"/>
          <p:cNvPicPr>
            <a:picLocks noChangeAspect="1" noChangeArrowheads="1"/>
          </p:cNvPicPr>
          <p:nvPr/>
        </p:nvPicPr>
        <p:blipFill>
          <a:blip r:embed="rId3">
            <a:extLst>
              <a:ext uri="{28A0092B-C50C-407E-A947-70E740481C1C}">
                <a14:useLocalDpi xmlns:a14="http://schemas.microsoft.com/office/drawing/2010/main" val="0"/>
              </a:ext>
            </a:extLst>
          </a:blip>
          <a:srcRect r="15594" b="76595"/>
          <a:stretch>
            <a:fillRect/>
          </a:stretch>
        </p:blipFill>
        <p:spPr bwMode="auto">
          <a:xfrm>
            <a:off x="2210840" y="2643408"/>
            <a:ext cx="6831012"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41" name="Picture 5"/>
          <p:cNvPicPr>
            <a:picLocks noChangeAspect="1" noChangeArrowheads="1"/>
          </p:cNvPicPr>
          <p:nvPr/>
        </p:nvPicPr>
        <p:blipFill>
          <a:blip r:embed="rId3">
            <a:extLst>
              <a:ext uri="{28A0092B-C50C-407E-A947-70E740481C1C}">
                <a14:useLocalDpi xmlns:a14="http://schemas.microsoft.com/office/drawing/2010/main" val="0"/>
              </a:ext>
            </a:extLst>
          </a:blip>
          <a:srcRect t="87552"/>
          <a:stretch>
            <a:fillRect/>
          </a:stretch>
        </p:blipFill>
        <p:spPr bwMode="auto">
          <a:xfrm>
            <a:off x="1929607" y="5001885"/>
            <a:ext cx="847883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1377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ER-Notations</a:t>
            </a:r>
            <a:endParaRPr lang="en-US" dirty="0"/>
          </a:p>
        </p:txBody>
      </p:sp>
      <p:sp>
        <p:nvSpPr>
          <p:cNvPr id="4" name="Rectangle 3"/>
          <p:cNvSpPr txBox="1">
            <a:spLocks noChangeArrowheads="1"/>
          </p:cNvSpPr>
          <p:nvPr/>
        </p:nvSpPr>
        <p:spPr>
          <a:xfrm>
            <a:off x="1063660" y="1449112"/>
            <a:ext cx="10064680" cy="6223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panose="01010601010101010101" pitchFamily="2" charset="2"/>
              <a:buNone/>
            </a:pPr>
            <a:r>
              <a:rPr lang="en-US" altLang="en-US" b="1" dirty="0" smtClean="0">
                <a:ea typeface="ＭＳ Ｐゴシック" panose="020B0600070205080204" pitchFamily="34" charset="-128"/>
              </a:rPr>
              <a:t>                                             Chen                IDE1FX (Crows feet notation)</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22716" b="11975"/>
          <a:stretch>
            <a:fillRect/>
          </a:stretch>
        </p:blipFill>
        <p:spPr bwMode="auto">
          <a:xfrm>
            <a:off x="1998870" y="1690688"/>
            <a:ext cx="7801114" cy="477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73363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a:t>
            </a:r>
            <a:endParaRPr lang="en-US" dirty="0"/>
          </a:p>
        </p:txBody>
      </p:sp>
      <p:sp>
        <p:nvSpPr>
          <p:cNvPr id="3" name="Content Placeholder 2"/>
          <p:cNvSpPr>
            <a:spLocks noGrp="1"/>
          </p:cNvSpPr>
          <p:nvPr>
            <p:ph idx="1"/>
          </p:nvPr>
        </p:nvSpPr>
        <p:spPr/>
        <p:txBody>
          <a:bodyPr/>
          <a:lstStyle/>
          <a:p>
            <a:r>
              <a:rPr lang="en-US" dirty="0"/>
              <a:t>An entity </a:t>
            </a:r>
            <a:r>
              <a:rPr lang="en-US" dirty="0" smtClean="0"/>
              <a:t>is a real-world </a:t>
            </a:r>
            <a:r>
              <a:rPr lang="en-US" dirty="0"/>
              <a:t>thing either living or non-living that is easily recognizable and </a:t>
            </a:r>
            <a:r>
              <a:rPr lang="en-US" dirty="0" smtClean="0"/>
              <a:t>non-recognizable</a:t>
            </a:r>
            <a:r>
              <a:rPr lang="en-US" dirty="0"/>
              <a:t>. It is anything in the enterprise that is to be represented in our database. It may be a physical thing or simply a fact about the enterprise or an event that happens in the real world</a:t>
            </a:r>
            <a:r>
              <a:rPr lang="en-US" dirty="0" smtClean="0"/>
              <a:t>.</a:t>
            </a:r>
            <a:endParaRPr lang="en-US" dirty="0"/>
          </a:p>
          <a:p>
            <a:r>
              <a:rPr lang="en-US" dirty="0"/>
              <a:t>An entity can be place, person, object, event or a concept, which stores data in the database. The characteristics of entities are must have an attribute, and a unique key. Every entity is made up of some 'attributes' which represent that entity.</a:t>
            </a:r>
          </a:p>
        </p:txBody>
      </p:sp>
    </p:spTree>
    <p:extLst>
      <p:ext uri="{BB962C8B-B14F-4D97-AF65-F5344CB8AC3E}">
        <p14:creationId xmlns:p14="http://schemas.microsoft.com/office/powerpoint/2010/main" val="187226287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entities:</a:t>
            </a:r>
            <a:endParaRPr lang="en-US" dirty="0"/>
          </a:p>
        </p:txBody>
      </p:sp>
      <p:sp>
        <p:nvSpPr>
          <p:cNvPr id="3" name="Content Placeholder 2"/>
          <p:cNvSpPr>
            <a:spLocks noGrp="1"/>
          </p:cNvSpPr>
          <p:nvPr>
            <p:ph idx="1"/>
          </p:nvPr>
        </p:nvSpPr>
        <p:spPr/>
        <p:txBody>
          <a:bodyPr/>
          <a:lstStyle/>
          <a:p>
            <a:r>
              <a:rPr lang="en-US" b="1" dirty="0"/>
              <a:t>Person:</a:t>
            </a:r>
            <a:r>
              <a:rPr lang="en-US" dirty="0"/>
              <a:t> Employee, Student, Patient</a:t>
            </a:r>
          </a:p>
          <a:p>
            <a:r>
              <a:rPr lang="en-US" b="1" dirty="0"/>
              <a:t>Place:</a:t>
            </a:r>
            <a:r>
              <a:rPr lang="en-US" dirty="0"/>
              <a:t> Store, Building</a:t>
            </a:r>
          </a:p>
          <a:p>
            <a:r>
              <a:rPr lang="en-US" b="1" dirty="0"/>
              <a:t>Object:</a:t>
            </a:r>
            <a:r>
              <a:rPr lang="en-US" dirty="0"/>
              <a:t> Machine, product, and Car</a:t>
            </a:r>
          </a:p>
          <a:p>
            <a:r>
              <a:rPr lang="en-US" b="1" dirty="0"/>
              <a:t>Event:</a:t>
            </a:r>
            <a:r>
              <a:rPr lang="en-US" dirty="0"/>
              <a:t> Sale, Registration, Renewal</a:t>
            </a:r>
          </a:p>
          <a:p>
            <a:r>
              <a:rPr lang="en-US" b="1" dirty="0"/>
              <a:t>Concept:</a:t>
            </a:r>
            <a:r>
              <a:rPr lang="en-US" dirty="0"/>
              <a:t> Account, Course</a:t>
            </a:r>
          </a:p>
          <a:p>
            <a:pPr marL="0" indent="0">
              <a:buNone/>
            </a:pPr>
            <a:endParaRPr lang="en-US" dirty="0"/>
          </a:p>
        </p:txBody>
      </p:sp>
    </p:spTree>
    <p:extLst>
      <p:ext uri="{BB962C8B-B14F-4D97-AF65-F5344CB8AC3E}">
        <p14:creationId xmlns:p14="http://schemas.microsoft.com/office/powerpoint/2010/main" val="3592177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Data conversion and loading</a:t>
            </a:r>
            <a:r>
              <a:rPr lang="en-US" dirty="0">
                <a:latin typeface="Times New Roman" panose="02020603050405020304" pitchFamily="18" charset="0"/>
                <a:cs typeface="Times New Roman" panose="02020603050405020304" pitchFamily="18" charset="0"/>
              </a:rPr>
              <a:t> - this stage is concerned with importing and converting data from the old system into the new database.</a:t>
            </a:r>
          </a:p>
          <a:p>
            <a:pPr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 this stage is concerned with the identification of errors  in the newly implemented system .It checks the database against requirement specifications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9212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a:ea typeface="+mj-ea"/>
              </a:rPr>
              <a:t>Weak Entity Sets</a:t>
            </a:r>
          </a:p>
        </p:txBody>
      </p:sp>
      <p:sp>
        <p:nvSpPr>
          <p:cNvPr id="44035" name="Rectangle 3"/>
          <p:cNvSpPr>
            <a:spLocks noGrp="1" noChangeArrowheads="1"/>
          </p:cNvSpPr>
          <p:nvPr>
            <p:ph type="body" idx="1"/>
          </p:nvPr>
        </p:nvSpPr>
        <p:spPr>
          <a:xfrm>
            <a:off x="838200" y="1443093"/>
            <a:ext cx="10197662" cy="4876800"/>
          </a:xfrm>
        </p:spPr>
        <p:txBody>
          <a:bodyPr>
            <a:normAutofit lnSpcReduction="10000"/>
          </a:bodyPr>
          <a:lstStyle/>
          <a:p>
            <a:r>
              <a:rPr lang="en-US" altLang="en-US" dirty="0" smtClean="0">
                <a:ea typeface="ＭＳ Ｐゴシック" panose="020B0600070205080204" pitchFamily="34" charset="-128"/>
              </a:rPr>
              <a:t>Consider a section entity, which is uniquely identified by a </a:t>
            </a:r>
            <a:r>
              <a:rPr lang="en-US" altLang="en-US" i="1" dirty="0" err="1" smtClean="0">
                <a:ea typeface="ＭＳ Ｐゴシック" panose="020B0600070205080204" pitchFamily="34" charset="-128"/>
              </a:rPr>
              <a:t>course_id</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semester, year</a:t>
            </a:r>
            <a:r>
              <a:rPr lang="en-US" altLang="en-US" dirty="0" smtClean="0">
                <a:ea typeface="ＭＳ Ｐゴシック" panose="020B0600070205080204" pitchFamily="34" charset="-128"/>
              </a:rPr>
              <a:t>, and </a:t>
            </a:r>
            <a:r>
              <a:rPr lang="en-US" altLang="en-US" i="1" dirty="0" err="1" smtClean="0">
                <a:ea typeface="ＭＳ Ｐゴシック" panose="020B0600070205080204" pitchFamily="34" charset="-128"/>
              </a:rPr>
              <a:t>sec_id</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Clearly, section entities are related to course entities. Suppose we create a relationship set </a:t>
            </a:r>
            <a:r>
              <a:rPr lang="en-US" altLang="en-US" i="1" dirty="0" err="1" smtClean="0">
                <a:ea typeface="ＭＳ Ｐゴシック" panose="020B0600070205080204" pitchFamily="34" charset="-128"/>
              </a:rPr>
              <a:t>sec_course</a:t>
            </a:r>
            <a:r>
              <a:rPr lang="en-US" altLang="en-US" dirty="0" smtClean="0">
                <a:ea typeface="ＭＳ Ｐゴシック" panose="020B0600070205080204" pitchFamily="34" charset="-128"/>
              </a:rPr>
              <a:t> between entity sets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course</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Note that the information in </a:t>
            </a:r>
            <a:r>
              <a:rPr lang="en-US" altLang="en-US" i="1" dirty="0" err="1" smtClean="0">
                <a:ea typeface="ＭＳ Ｐゴシック" panose="020B0600070205080204" pitchFamily="34" charset="-128"/>
              </a:rPr>
              <a:t>sec_course</a:t>
            </a:r>
            <a:r>
              <a:rPr lang="en-US" altLang="en-US" dirty="0" smtClean="0">
                <a:ea typeface="ＭＳ Ｐゴシック" panose="020B0600070205080204" pitchFamily="34" charset="-128"/>
              </a:rPr>
              <a:t> is redundant, since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already has an attribute </a:t>
            </a:r>
            <a:r>
              <a:rPr lang="en-US" altLang="en-US" i="1" dirty="0" err="1" smtClean="0">
                <a:ea typeface="ＭＳ Ｐゴシック" panose="020B0600070205080204" pitchFamily="34" charset="-128"/>
              </a:rPr>
              <a:t>course_id</a:t>
            </a:r>
            <a:r>
              <a:rPr lang="en-US" altLang="en-US" dirty="0" smtClean="0">
                <a:ea typeface="ＭＳ Ｐゴシック" panose="020B0600070205080204" pitchFamily="34" charset="-128"/>
              </a:rPr>
              <a:t>, which identifies the course with which the section is related. </a:t>
            </a:r>
          </a:p>
          <a:p>
            <a:r>
              <a:rPr lang="en-US" altLang="en-US" dirty="0" smtClean="0">
                <a:ea typeface="ＭＳ Ｐゴシック" panose="020B0600070205080204" pitchFamily="34" charset="-128"/>
              </a:rPr>
              <a:t>One option to deal with this redundancy is to get rid of the relationship </a:t>
            </a:r>
            <a:r>
              <a:rPr lang="en-US" altLang="en-US" dirty="0" err="1" smtClean="0">
                <a:ea typeface="ＭＳ Ｐゴシック" panose="020B0600070205080204" pitchFamily="34" charset="-128"/>
              </a:rPr>
              <a:t>s</a:t>
            </a:r>
            <a:r>
              <a:rPr lang="en-US" altLang="en-US" i="1" dirty="0" err="1" smtClean="0">
                <a:ea typeface="ＭＳ Ｐゴシック" panose="020B0600070205080204" pitchFamily="34" charset="-128"/>
              </a:rPr>
              <a:t>ec_course</a:t>
            </a:r>
            <a:r>
              <a:rPr lang="en-US" altLang="en-US" dirty="0" smtClean="0">
                <a:ea typeface="ＭＳ Ｐゴシック" panose="020B0600070205080204" pitchFamily="34" charset="-128"/>
              </a:rPr>
              <a:t>;  however, by doing so the relationship between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course </a:t>
            </a:r>
            <a:r>
              <a:rPr lang="en-US" altLang="en-US" dirty="0" smtClean="0">
                <a:ea typeface="ＭＳ Ｐゴシック" panose="020B0600070205080204" pitchFamily="34" charset="-128"/>
              </a:rPr>
              <a:t>becomes implicit in an attribute, which is not desirable.</a:t>
            </a:r>
          </a:p>
        </p:txBody>
      </p:sp>
    </p:spTree>
    <p:extLst>
      <p:ext uri="{BB962C8B-B14F-4D97-AF65-F5344CB8AC3E}">
        <p14:creationId xmlns:p14="http://schemas.microsoft.com/office/powerpoint/2010/main" val="3133913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a:ea typeface="+mj-ea"/>
              </a:rPr>
              <a:t>Weak Entity </a:t>
            </a:r>
            <a:r>
              <a:rPr lang="en-US" dirty="0" smtClean="0">
                <a:ea typeface="+mj-ea"/>
              </a:rPr>
              <a:t>Sets (Cont.)</a:t>
            </a:r>
            <a:endParaRPr lang="en-US" dirty="0">
              <a:ea typeface="+mj-ea"/>
            </a:endParaRPr>
          </a:p>
        </p:txBody>
      </p:sp>
      <p:sp>
        <p:nvSpPr>
          <p:cNvPr id="46083" name="Rectangle 3"/>
          <p:cNvSpPr>
            <a:spLocks noGrp="1" noChangeArrowheads="1"/>
          </p:cNvSpPr>
          <p:nvPr>
            <p:ph type="body" idx="1"/>
          </p:nvPr>
        </p:nvSpPr>
        <p:spPr>
          <a:xfrm>
            <a:off x="838200" y="1411562"/>
            <a:ext cx="10515600" cy="4876800"/>
          </a:xfrm>
        </p:spPr>
        <p:txBody>
          <a:bodyPr>
            <a:normAutofit fontScale="92500" lnSpcReduction="20000"/>
          </a:bodyPr>
          <a:lstStyle/>
          <a:p>
            <a:r>
              <a:rPr lang="en-US" altLang="en-US" dirty="0" smtClean="0">
                <a:ea typeface="ＭＳ Ｐゴシック" panose="020B0600070205080204" pitchFamily="34" charset="-128"/>
              </a:rPr>
              <a:t>An alternative way to deal with this redundancy is to not store the attribute </a:t>
            </a:r>
            <a:r>
              <a:rPr lang="en-US" altLang="en-US" i="1" dirty="0" err="1" smtClean="0">
                <a:ea typeface="ＭＳ Ｐゴシック" panose="020B0600070205080204" pitchFamily="34" charset="-128"/>
              </a:rPr>
              <a:t>course_id</a:t>
            </a:r>
            <a:r>
              <a:rPr lang="en-US" altLang="en-US" dirty="0" smtClean="0">
                <a:ea typeface="ＭＳ Ｐゴシック" panose="020B0600070205080204" pitchFamily="34" charset="-128"/>
              </a:rPr>
              <a:t> in the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entity and to only store the remaining attributes </a:t>
            </a:r>
            <a:r>
              <a:rPr lang="en-US" altLang="en-US" i="1" dirty="0" err="1" smtClean="0">
                <a:ea typeface="ＭＳ Ｐゴシック" panose="020B0600070205080204" pitchFamily="34" charset="-128"/>
              </a:rPr>
              <a:t>section_id</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year</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semester. </a:t>
            </a:r>
            <a:r>
              <a:rPr lang="en-US" altLang="en-US" dirty="0" smtClean="0">
                <a:ea typeface="ＭＳ Ｐゴシック" panose="020B0600070205080204" pitchFamily="34" charset="-128"/>
              </a:rPr>
              <a:t>However, the entity set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then does not have enough attributes to identify a particular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entity uniquely; although each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entity is distinct, sections for different courses may share the same </a:t>
            </a:r>
            <a:r>
              <a:rPr lang="en-US" altLang="en-US" dirty="0" err="1" smtClean="0">
                <a:ea typeface="ＭＳ Ｐゴシック" panose="020B0600070205080204" pitchFamily="34" charset="-128"/>
              </a:rPr>
              <a:t>s</a:t>
            </a:r>
            <a:r>
              <a:rPr lang="en-US" altLang="en-US" i="1" dirty="0" err="1" smtClean="0">
                <a:ea typeface="ＭＳ Ｐゴシック" panose="020B0600070205080204" pitchFamily="34" charset="-128"/>
              </a:rPr>
              <a:t>ection_id</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year</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semester</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To deal with this problem, we treat the relationship </a:t>
            </a:r>
            <a:r>
              <a:rPr lang="en-US" altLang="en-US" i="1" dirty="0" err="1" smtClean="0">
                <a:ea typeface="ＭＳ Ｐゴシック" panose="020B0600070205080204" pitchFamily="34" charset="-128"/>
              </a:rPr>
              <a:t>sec_course</a:t>
            </a:r>
            <a:r>
              <a:rPr lang="en-US" altLang="en-US" dirty="0" smtClean="0">
                <a:ea typeface="ＭＳ Ｐゴシック" panose="020B0600070205080204" pitchFamily="34" charset="-128"/>
              </a:rPr>
              <a:t> as a special relationship that provides extra information, in this case, the </a:t>
            </a:r>
            <a:r>
              <a:rPr lang="en-US" altLang="en-US" i="1" dirty="0" err="1" smtClean="0">
                <a:ea typeface="ＭＳ Ｐゴシック" panose="020B0600070205080204" pitchFamily="34" charset="-128"/>
              </a:rPr>
              <a:t>course_id</a:t>
            </a:r>
            <a:r>
              <a:rPr lang="en-US" altLang="en-US" dirty="0" smtClean="0">
                <a:ea typeface="ＭＳ Ｐゴシック" panose="020B0600070205080204" pitchFamily="34" charset="-128"/>
              </a:rPr>
              <a:t>, required to identify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entities uniquely.</a:t>
            </a:r>
          </a:p>
          <a:p>
            <a:r>
              <a:rPr lang="en-US" altLang="en-US" dirty="0" smtClean="0">
                <a:ea typeface="ＭＳ Ｐゴシック" panose="020B0600070205080204" pitchFamily="34" charset="-128"/>
              </a:rPr>
              <a:t>The notion of </a:t>
            </a:r>
            <a:r>
              <a:rPr lang="en-US" altLang="en-US" b="1" dirty="0" smtClean="0">
                <a:solidFill>
                  <a:srgbClr val="000099"/>
                </a:solidFill>
                <a:ea typeface="ＭＳ Ｐゴシック" panose="020B0600070205080204" pitchFamily="34" charset="-128"/>
              </a:rPr>
              <a:t>weak entity set </a:t>
            </a:r>
            <a:r>
              <a:rPr lang="en-US" altLang="en-US" dirty="0" smtClean="0">
                <a:ea typeface="ＭＳ Ｐゴシック" panose="020B0600070205080204" pitchFamily="34" charset="-128"/>
              </a:rPr>
              <a:t>formalizes the above intuition. A weak entity set is one whose existence is dependent on another entity, called its </a:t>
            </a:r>
            <a:r>
              <a:rPr lang="en-US" altLang="en-US" b="1" dirty="0" smtClean="0">
                <a:solidFill>
                  <a:srgbClr val="000099"/>
                </a:solidFill>
                <a:ea typeface="ＭＳ Ｐゴシック" panose="020B0600070205080204" pitchFamily="34" charset="-128"/>
              </a:rPr>
              <a:t>identifying entity</a:t>
            </a:r>
            <a:r>
              <a:rPr lang="en-US" altLang="en-US" dirty="0" smtClean="0">
                <a:ea typeface="ＭＳ Ｐゴシック" panose="020B0600070205080204" pitchFamily="34" charset="-128"/>
              </a:rPr>
              <a:t>; instead of associating a primary key with a weak entity, we use the identifying entity, along with extra attributes called </a:t>
            </a:r>
            <a:r>
              <a:rPr lang="en-US" altLang="en-US" b="1" dirty="0" smtClean="0">
                <a:solidFill>
                  <a:srgbClr val="000099"/>
                </a:solidFill>
                <a:ea typeface="ＭＳ Ｐゴシック" panose="020B0600070205080204" pitchFamily="34" charset="-128"/>
              </a:rPr>
              <a:t>discriminator</a:t>
            </a:r>
            <a:r>
              <a:rPr lang="en-US" altLang="en-US" dirty="0" smtClean="0">
                <a:ea typeface="ＭＳ Ｐゴシック" panose="020B0600070205080204" pitchFamily="34" charset="-128"/>
              </a:rPr>
              <a:t> to uniquely identify a weak entity. An entity set that is not a weak entity set is termed a </a:t>
            </a:r>
            <a:r>
              <a:rPr lang="en-US" altLang="en-US" b="1" dirty="0" smtClean="0">
                <a:solidFill>
                  <a:srgbClr val="000099"/>
                </a:solidFill>
                <a:ea typeface="ＭＳ Ｐゴシック" panose="020B0600070205080204" pitchFamily="34" charset="-128"/>
              </a:rPr>
              <a:t>strong entity set.</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177291840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dirty="0">
                <a:ea typeface="+mj-ea"/>
              </a:rPr>
              <a:t>Weak Entity </a:t>
            </a:r>
            <a:r>
              <a:rPr lang="en-US" dirty="0" smtClean="0">
                <a:ea typeface="+mj-ea"/>
              </a:rPr>
              <a:t>Sets (Cont.)</a:t>
            </a:r>
            <a:endParaRPr lang="en-US" dirty="0">
              <a:ea typeface="+mj-ea"/>
            </a:endParaRPr>
          </a:p>
        </p:txBody>
      </p:sp>
      <p:sp>
        <p:nvSpPr>
          <p:cNvPr id="48131" name="Rectangle 3"/>
          <p:cNvSpPr>
            <a:spLocks noGrp="1" noChangeArrowheads="1"/>
          </p:cNvSpPr>
          <p:nvPr>
            <p:ph type="body" idx="1"/>
          </p:nvPr>
        </p:nvSpPr>
        <p:spPr>
          <a:xfrm>
            <a:off x="838200" y="1506155"/>
            <a:ext cx="10515600" cy="4876800"/>
          </a:xfrm>
        </p:spPr>
        <p:txBody>
          <a:bodyPr>
            <a:normAutofit/>
          </a:bodyPr>
          <a:lstStyle/>
          <a:p>
            <a:r>
              <a:rPr lang="en-US" altLang="en-US" dirty="0" smtClean="0">
                <a:ea typeface="ＭＳ Ｐゴシック" panose="020B0600070205080204" pitchFamily="34" charset="-128"/>
              </a:rPr>
              <a:t>Every weak entity must be associated with an identifying entity; that is, the weak entity set is said to be </a:t>
            </a:r>
            <a:r>
              <a:rPr lang="en-US" altLang="en-US" b="1" dirty="0" smtClean="0">
                <a:solidFill>
                  <a:srgbClr val="000099"/>
                </a:solidFill>
                <a:ea typeface="ＭＳ Ｐゴシック" panose="020B0600070205080204" pitchFamily="34" charset="-128"/>
              </a:rPr>
              <a:t>existence dependent</a:t>
            </a:r>
            <a:r>
              <a:rPr lang="en-US" altLang="en-US" dirty="0" smtClean="0">
                <a:ea typeface="ＭＳ Ｐゴシック" panose="020B0600070205080204" pitchFamily="34" charset="-128"/>
              </a:rPr>
              <a:t> on the identifying entity set. The identifying entity set is said to </a:t>
            </a:r>
            <a:r>
              <a:rPr lang="en-US" altLang="en-US" b="1" dirty="0" smtClean="0">
                <a:solidFill>
                  <a:srgbClr val="000099"/>
                </a:solidFill>
                <a:ea typeface="ＭＳ Ｐゴシック" panose="020B0600070205080204" pitchFamily="34" charset="-128"/>
              </a:rPr>
              <a:t>own</a:t>
            </a:r>
            <a:r>
              <a:rPr lang="en-US" altLang="en-US" dirty="0" smtClean="0">
                <a:ea typeface="ＭＳ Ｐゴシック" panose="020B0600070205080204" pitchFamily="34" charset="-128"/>
              </a:rPr>
              <a:t> the weak entity set that it identifies. The relationship associating the weak entity set with the identifying entity set is called the </a:t>
            </a:r>
            <a:r>
              <a:rPr lang="en-US" altLang="en-US" b="1" dirty="0" smtClean="0">
                <a:solidFill>
                  <a:srgbClr val="000099"/>
                </a:solidFill>
                <a:ea typeface="ＭＳ Ｐゴシック" panose="020B0600070205080204" pitchFamily="34" charset="-128"/>
              </a:rPr>
              <a:t>identifying relationship</a:t>
            </a:r>
            <a:r>
              <a:rPr lang="en-US" altLang="en-US" dirty="0" smtClean="0">
                <a:ea typeface="ＭＳ Ｐゴシック" panose="020B0600070205080204" pitchFamily="34" charset="-128"/>
              </a:rPr>
              <a:t>.</a:t>
            </a:r>
          </a:p>
          <a:p>
            <a:r>
              <a:rPr lang="en-US" altLang="en-US" dirty="0" smtClean="0">
                <a:ea typeface="ＭＳ Ｐゴシック" panose="020B0600070205080204" pitchFamily="34" charset="-128"/>
              </a:rPr>
              <a:t>Note that the relational schema we eventually create from the entity set </a:t>
            </a:r>
            <a:r>
              <a:rPr lang="en-US" altLang="en-US" i="1" dirty="0" smtClean="0">
                <a:ea typeface="ＭＳ Ｐゴシック" panose="020B0600070205080204" pitchFamily="34" charset="-128"/>
              </a:rPr>
              <a:t>section</a:t>
            </a:r>
            <a:r>
              <a:rPr lang="en-US" altLang="en-US" dirty="0" smtClean="0">
                <a:ea typeface="ＭＳ Ｐゴシック" panose="020B0600070205080204" pitchFamily="34" charset="-128"/>
              </a:rPr>
              <a:t> does have the attribute </a:t>
            </a:r>
            <a:r>
              <a:rPr lang="en-US" altLang="en-US" i="1" dirty="0" err="1" smtClean="0">
                <a:ea typeface="ＭＳ Ｐゴシック" panose="020B0600070205080204" pitchFamily="34" charset="-128"/>
              </a:rPr>
              <a:t>course_id</a:t>
            </a:r>
            <a:r>
              <a:rPr lang="en-US" altLang="en-US" dirty="0" smtClean="0">
                <a:ea typeface="ＭＳ Ｐゴシック" panose="020B0600070205080204" pitchFamily="34" charset="-128"/>
              </a:rPr>
              <a:t>, for reasons that will become clear later, even though we have dropped the attribute </a:t>
            </a:r>
            <a:r>
              <a:rPr lang="en-US" altLang="en-US" i="1" dirty="0" err="1" smtClean="0">
                <a:ea typeface="ＭＳ Ｐゴシック" panose="020B0600070205080204" pitchFamily="34" charset="-128"/>
              </a:rPr>
              <a:t>course_id</a:t>
            </a:r>
            <a:r>
              <a:rPr lang="en-US" altLang="en-US" dirty="0" smtClean="0">
                <a:ea typeface="ＭＳ Ｐゴシック" panose="020B0600070205080204" pitchFamily="34" charset="-128"/>
              </a:rPr>
              <a:t>  from the entity set </a:t>
            </a:r>
            <a:r>
              <a:rPr lang="en-US" altLang="en-US" i="1" dirty="0" smtClean="0">
                <a:ea typeface="ＭＳ Ｐゴシック" panose="020B0600070205080204" pitchFamily="34" charset="-128"/>
              </a:rPr>
              <a:t>section.</a:t>
            </a:r>
          </a:p>
        </p:txBody>
      </p:sp>
    </p:spTree>
    <p:extLst>
      <p:ext uri="{BB962C8B-B14F-4D97-AF65-F5344CB8AC3E}">
        <p14:creationId xmlns:p14="http://schemas.microsoft.com/office/powerpoint/2010/main" val="12188208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Associative Entity &amp; Relationship</a:t>
            </a:r>
            <a:endParaRPr lang="en-US" dirty="0"/>
          </a:p>
        </p:txBody>
      </p:sp>
      <p:sp>
        <p:nvSpPr>
          <p:cNvPr id="3" name="Content Placeholder 2"/>
          <p:cNvSpPr>
            <a:spLocks noGrp="1"/>
          </p:cNvSpPr>
          <p:nvPr>
            <p:ph idx="1"/>
          </p:nvPr>
        </p:nvSpPr>
        <p:spPr/>
        <p:txBody>
          <a:bodyPr/>
          <a:lstStyle/>
          <a:p>
            <a:pPr fontAlgn="base"/>
            <a:r>
              <a:rPr lang="en-US" dirty="0" smtClean="0"/>
              <a:t>An</a:t>
            </a:r>
            <a:r>
              <a:rPr lang="en-US" dirty="0"/>
              <a:t> associative entity is the table that associates two other tables in a many to many relationship</a:t>
            </a:r>
            <a:r>
              <a:rPr lang="en-US" dirty="0" smtClean="0"/>
              <a:t>.</a:t>
            </a:r>
            <a:endParaRPr lang="en-US" dirty="0"/>
          </a:p>
          <a:p>
            <a:pPr fontAlgn="base"/>
            <a:r>
              <a:rPr lang="en-US" dirty="0"/>
              <a:t>An associative relationship attribute is an attribute of the associative entity that exists because of the many to many relationship.</a:t>
            </a:r>
          </a:p>
          <a:p>
            <a:pPr marL="0" indent="0">
              <a:buNone/>
            </a:pPr>
            <a:endParaRPr lang="en-US" dirty="0"/>
          </a:p>
        </p:txBody>
      </p:sp>
      <p:sp>
        <p:nvSpPr>
          <p:cNvPr id="4" name="Rectangle 3"/>
          <p:cNvSpPr/>
          <p:nvPr/>
        </p:nvSpPr>
        <p:spPr>
          <a:xfrm>
            <a:off x="2126974" y="4104861"/>
            <a:ext cx="1868556"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Students</a:t>
            </a:r>
            <a:endParaRPr lang="en-US" dirty="0"/>
          </a:p>
        </p:txBody>
      </p:sp>
      <p:sp>
        <p:nvSpPr>
          <p:cNvPr id="5" name="Rectangle 4"/>
          <p:cNvSpPr/>
          <p:nvPr/>
        </p:nvSpPr>
        <p:spPr>
          <a:xfrm>
            <a:off x="8123583" y="4104861"/>
            <a:ext cx="1868556"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Books</a:t>
            </a:r>
            <a:endParaRPr lang="en-US" dirty="0"/>
          </a:p>
        </p:txBody>
      </p:sp>
      <p:grpSp>
        <p:nvGrpSpPr>
          <p:cNvPr id="8" name="Group 7"/>
          <p:cNvGrpSpPr/>
          <p:nvPr/>
        </p:nvGrpSpPr>
        <p:grpSpPr>
          <a:xfrm>
            <a:off x="5085520" y="3911807"/>
            <a:ext cx="1951383" cy="908672"/>
            <a:chOff x="4906617" y="4597606"/>
            <a:chExt cx="1542222" cy="715617"/>
          </a:xfrm>
        </p:grpSpPr>
        <p:sp>
          <p:nvSpPr>
            <p:cNvPr id="7" name="Rectangle 6"/>
            <p:cNvSpPr/>
            <p:nvPr/>
          </p:nvSpPr>
          <p:spPr>
            <a:xfrm>
              <a:off x="4906617" y="4597606"/>
              <a:ext cx="1540565" cy="71561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iamond 5"/>
            <p:cNvSpPr/>
            <p:nvPr/>
          </p:nvSpPr>
          <p:spPr>
            <a:xfrm>
              <a:off x="4908273" y="4597606"/>
              <a:ext cx="1540566" cy="71561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Study</a:t>
              </a:r>
              <a:endParaRPr lang="en-US" dirty="0"/>
            </a:p>
          </p:txBody>
        </p:sp>
      </p:grpSp>
      <p:sp>
        <p:nvSpPr>
          <p:cNvPr id="9" name="Rectangle 8"/>
          <p:cNvSpPr/>
          <p:nvPr/>
        </p:nvSpPr>
        <p:spPr>
          <a:xfrm>
            <a:off x="5166250" y="5469835"/>
            <a:ext cx="1868556" cy="5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Transaction</a:t>
            </a:r>
            <a:endParaRPr lang="en-US" dirty="0"/>
          </a:p>
        </p:txBody>
      </p:sp>
      <p:cxnSp>
        <p:nvCxnSpPr>
          <p:cNvPr id="11" name="Straight Connector 10"/>
          <p:cNvCxnSpPr>
            <a:stCxn id="4" idx="3"/>
            <a:endCxn id="6" idx="1"/>
          </p:cNvCxnSpPr>
          <p:nvPr/>
        </p:nvCxnSpPr>
        <p:spPr>
          <a:xfrm flipV="1">
            <a:off x="3995530" y="4366143"/>
            <a:ext cx="1092085" cy="2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3"/>
            <a:endCxn id="5" idx="1"/>
          </p:cNvCxnSpPr>
          <p:nvPr/>
        </p:nvCxnSpPr>
        <p:spPr>
          <a:xfrm>
            <a:off x="7036903" y="4366143"/>
            <a:ext cx="1086680" cy="2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2"/>
          </p:cNvCxnSpPr>
          <p:nvPr/>
        </p:nvCxnSpPr>
        <p:spPr>
          <a:xfrm flipH="1">
            <a:off x="6060163" y="4820479"/>
            <a:ext cx="2096" cy="6493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8683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Sets</a:t>
            </a:r>
            <a:endParaRPr lang="en-US" dirty="0"/>
          </a:p>
        </p:txBody>
      </p:sp>
      <p:sp>
        <p:nvSpPr>
          <p:cNvPr id="3" name="Content Placeholder 2"/>
          <p:cNvSpPr>
            <a:spLocks noGrp="1"/>
          </p:cNvSpPr>
          <p:nvPr>
            <p:ph idx="1"/>
          </p:nvPr>
        </p:nvSpPr>
        <p:spPr/>
        <p:txBody>
          <a:bodyPr/>
          <a:lstStyle/>
          <a:p>
            <a:pPr>
              <a:tabLst>
                <a:tab pos="1536700" algn="ctr"/>
                <a:tab pos="3543300" algn="ctr"/>
                <a:tab pos="5481638" algn="ctr"/>
              </a:tabLst>
            </a:pPr>
            <a:r>
              <a:rPr lang="en-US" altLang="en-US" dirty="0">
                <a:ea typeface="ＭＳ Ｐゴシック" panose="020B0600070205080204" pitchFamily="34" charset="-128"/>
              </a:rPr>
              <a:t>A </a:t>
            </a:r>
            <a:r>
              <a:rPr lang="en-US" altLang="en-US" b="1" dirty="0">
                <a:solidFill>
                  <a:srgbClr val="000099"/>
                </a:solidFill>
                <a:ea typeface="ＭＳ Ｐゴシック" panose="020B0600070205080204" pitchFamily="34" charset="-128"/>
              </a:rPr>
              <a:t>relationship</a:t>
            </a:r>
            <a:r>
              <a:rPr lang="en-US" altLang="en-US" dirty="0">
                <a:ea typeface="ＭＳ Ｐゴシック" panose="020B0600070205080204" pitchFamily="34" charset="-128"/>
              </a:rPr>
              <a:t> is an association among several entities</a:t>
            </a:r>
          </a:p>
          <a:p>
            <a:pPr>
              <a:buFont typeface="Monotype Sorts" panose="01010601010101010101" pitchFamily="2" charset="2"/>
              <a:buNone/>
              <a:tabLst>
                <a:tab pos="1536700" algn="ctr"/>
                <a:tab pos="3543300" algn="ctr"/>
                <a:tab pos="5481638" algn="ctr"/>
              </a:tabLst>
            </a:pPr>
            <a:r>
              <a:rPr lang="en-US" altLang="en-US" dirty="0">
                <a:ea typeface="ＭＳ Ｐゴシック" panose="020B0600070205080204" pitchFamily="34" charset="-128"/>
              </a:rPr>
              <a:t>	Example:</a:t>
            </a:r>
            <a:br>
              <a:rPr lang="en-US" altLang="en-US" dirty="0">
                <a:ea typeface="ＭＳ Ｐゴシック" panose="020B0600070205080204" pitchFamily="34" charset="-128"/>
              </a:rPr>
            </a:br>
            <a:r>
              <a:rPr lang="en-US" altLang="en-US" dirty="0">
                <a:ea typeface="ＭＳ Ｐゴシック" panose="020B0600070205080204" pitchFamily="34" charset="-128"/>
              </a:rPr>
              <a:t>	 44553 (Peltier</a:t>
            </a:r>
            <a:r>
              <a:rPr lang="en-US" altLang="en-US" u="sng" dirty="0">
                <a:ea typeface="ＭＳ Ｐゴシック" panose="020B0600070205080204" pitchFamily="34" charset="-128"/>
              </a:rPr>
              <a:t>)</a:t>
            </a:r>
            <a:r>
              <a:rPr lang="en-US" altLang="en-US" dirty="0">
                <a:ea typeface="ＭＳ Ｐゴシック" panose="020B0600070205080204" pitchFamily="34" charset="-128"/>
              </a:rPr>
              <a:t> 	</a:t>
            </a:r>
            <a:r>
              <a:rPr lang="en-US" altLang="en-US" i="1" u="sng" dirty="0">
                <a:ea typeface="ＭＳ Ｐゴシック" panose="020B0600070205080204" pitchFamily="34" charset="-128"/>
              </a:rPr>
              <a:t>advisor</a:t>
            </a:r>
            <a:r>
              <a:rPr lang="en-US" altLang="en-US" dirty="0">
                <a:ea typeface="ＭＳ Ｐゴシック" panose="020B0600070205080204" pitchFamily="34" charset="-128"/>
              </a:rPr>
              <a:t>	 22222 (</a:t>
            </a:r>
            <a:r>
              <a:rPr lang="en-US" altLang="en-US" u="sng" dirty="0">
                <a:ea typeface="ＭＳ Ｐゴシック" panose="020B0600070205080204" pitchFamily="34" charset="-128"/>
              </a:rPr>
              <a:t>Einstein)</a:t>
            </a:r>
            <a:r>
              <a:rPr lang="en-US" altLang="en-US" dirty="0">
                <a:ea typeface="ＭＳ Ｐゴシック" panose="020B0600070205080204" pitchFamily="34" charset="-128"/>
              </a:rPr>
              <a:t> </a:t>
            </a:r>
            <a:r>
              <a:rPr lang="en-US" altLang="en-US" u="sng" dirty="0">
                <a:ea typeface="ＭＳ Ｐゴシック" panose="020B0600070205080204" pitchFamily="34" charset="-128"/>
              </a:rPr>
              <a:t/>
            </a:r>
            <a:br>
              <a:rPr lang="en-US" altLang="en-US" u="sng" dirty="0">
                <a:ea typeface="ＭＳ Ｐゴシック" panose="020B0600070205080204" pitchFamily="34" charset="-128"/>
              </a:rPr>
            </a:br>
            <a:r>
              <a:rPr lang="en-US" altLang="en-US" dirty="0">
                <a:ea typeface="ＭＳ Ｐゴシック" panose="020B0600070205080204" pitchFamily="34" charset="-128"/>
              </a:rPr>
              <a:t>	 </a:t>
            </a:r>
            <a:r>
              <a:rPr lang="en-US" altLang="en-US" i="1" dirty="0">
                <a:ea typeface="ＭＳ Ｐゴシック" panose="020B0600070205080204" pitchFamily="34" charset="-128"/>
              </a:rPr>
              <a:t>student</a:t>
            </a:r>
            <a:r>
              <a:rPr lang="en-US" altLang="en-US" dirty="0">
                <a:ea typeface="ＭＳ Ｐゴシック" panose="020B0600070205080204" pitchFamily="34" charset="-128"/>
              </a:rPr>
              <a:t> entity	relationship set	 </a:t>
            </a:r>
            <a:r>
              <a:rPr lang="en-US" altLang="en-US" i="1" dirty="0">
                <a:ea typeface="ＭＳ Ｐゴシック" panose="020B0600070205080204" pitchFamily="34" charset="-128"/>
              </a:rPr>
              <a:t>instructor</a:t>
            </a:r>
            <a:r>
              <a:rPr lang="en-US" altLang="en-US" dirty="0">
                <a:ea typeface="ＭＳ Ｐゴシック" panose="020B0600070205080204" pitchFamily="34" charset="-128"/>
              </a:rPr>
              <a:t> entity</a:t>
            </a:r>
          </a:p>
          <a:p>
            <a:r>
              <a:rPr lang="en-US" altLang="en-US" dirty="0">
                <a:ea typeface="ＭＳ Ｐゴシック" panose="020B0600070205080204" pitchFamily="34" charset="-128"/>
              </a:rPr>
              <a:t>An attribute can also be associated with a relationship set.</a:t>
            </a:r>
          </a:p>
          <a:p>
            <a:r>
              <a:rPr lang="en-US" altLang="en-US" dirty="0">
                <a:ea typeface="ＭＳ Ｐゴシック" panose="020B0600070205080204" pitchFamily="34" charset="-128"/>
              </a:rPr>
              <a:t>For instance, the </a:t>
            </a:r>
            <a:r>
              <a:rPr lang="en-US" altLang="en-US" i="1" dirty="0">
                <a:ea typeface="ＭＳ Ｐゴシック" panose="020B0600070205080204" pitchFamily="34" charset="-128"/>
              </a:rPr>
              <a:t>advisor </a:t>
            </a:r>
            <a:r>
              <a:rPr lang="en-US" altLang="en-US" dirty="0">
                <a:ea typeface="ＭＳ Ｐゴシック" panose="020B0600070205080204" pitchFamily="34" charset="-128"/>
              </a:rPr>
              <a:t>relationship set between entity sets </a:t>
            </a:r>
            <a:r>
              <a:rPr lang="en-US" altLang="en-US" i="1" dirty="0">
                <a:ea typeface="ＭＳ Ｐゴシック" panose="020B0600070205080204" pitchFamily="34" charset="-128"/>
              </a:rPr>
              <a:t>instructor </a:t>
            </a:r>
            <a:r>
              <a:rPr lang="en-US" altLang="en-US" dirty="0">
                <a:ea typeface="ＭＳ Ｐゴシック" panose="020B0600070205080204" pitchFamily="34" charset="-128"/>
              </a:rPr>
              <a:t>and </a:t>
            </a:r>
            <a:r>
              <a:rPr lang="en-US" altLang="en-US" i="1" dirty="0">
                <a:ea typeface="ＭＳ Ｐゴシック" panose="020B0600070205080204" pitchFamily="34" charset="-128"/>
              </a:rPr>
              <a:t>student </a:t>
            </a:r>
            <a:r>
              <a:rPr lang="en-US" altLang="en-US" dirty="0">
                <a:ea typeface="ＭＳ Ｐゴシック" panose="020B0600070205080204" pitchFamily="34" charset="-128"/>
              </a:rPr>
              <a:t>may have the attribute </a:t>
            </a:r>
            <a:r>
              <a:rPr lang="en-US" altLang="en-US" i="1" dirty="0">
                <a:ea typeface="ＭＳ Ｐゴシック" panose="020B0600070205080204" pitchFamily="34" charset="-128"/>
              </a:rPr>
              <a:t>date </a:t>
            </a:r>
            <a:r>
              <a:rPr lang="en-US" altLang="en-US" dirty="0">
                <a:ea typeface="ＭＳ Ｐゴシック" panose="020B0600070205080204" pitchFamily="34" charset="-128"/>
              </a:rPr>
              <a:t>which tracks when the student started being associated with the advisor</a:t>
            </a:r>
          </a:p>
          <a:p>
            <a:pPr marL="0" indent="0">
              <a:buNone/>
            </a:pPr>
            <a:endParaRPr lang="en-US" dirty="0"/>
          </a:p>
        </p:txBody>
      </p:sp>
    </p:spTree>
    <p:extLst>
      <p:ext uri="{BB962C8B-B14F-4D97-AF65-F5344CB8AC3E}">
        <p14:creationId xmlns:p14="http://schemas.microsoft.com/office/powerpoint/2010/main" val="27940481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Sets (Cont..)</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883" y="2018299"/>
            <a:ext cx="8932233" cy="423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2900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a Relationship Set</a:t>
            </a:r>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binary relationship</a:t>
            </a:r>
          </a:p>
          <a:p>
            <a:pPr lvl="1"/>
            <a:r>
              <a:rPr lang="en-US" altLang="en-US" dirty="0">
                <a:ea typeface="ＭＳ Ｐゴシック" panose="020B0600070205080204" pitchFamily="34" charset="-128"/>
              </a:rPr>
              <a:t>involve two entity sets (or degree two). </a:t>
            </a:r>
          </a:p>
          <a:p>
            <a:pPr lvl="1"/>
            <a:r>
              <a:rPr lang="en-US" altLang="en-US" dirty="0">
                <a:ea typeface="ＭＳ Ｐゴシック" panose="020B0600070205080204" pitchFamily="34" charset="-128"/>
              </a:rPr>
              <a:t>most relationship sets in a database system are binary.</a:t>
            </a:r>
          </a:p>
          <a:p>
            <a:r>
              <a:rPr lang="en-US" altLang="en-US" dirty="0">
                <a:ea typeface="ＭＳ Ｐゴシック" panose="020B0600070205080204" pitchFamily="34" charset="-128"/>
              </a:rPr>
              <a:t>Relationships between more than two entity sets are rare.  Most relationships are binary. (More on this later.)</a:t>
            </a:r>
          </a:p>
          <a:p>
            <a:pPr lvl="1">
              <a:buClr>
                <a:srgbClr val="CC6600"/>
              </a:buClr>
              <a:buSzPct val="105000"/>
              <a:buFont typeface="Webdings" panose="05030102010509060703" pitchFamily="18" charset="2"/>
              <a:buChar char="4"/>
            </a:pPr>
            <a:r>
              <a:rPr lang="en-US" altLang="en-US" dirty="0">
                <a:ea typeface="ＭＳ Ｐゴシック" panose="020B0600070205080204" pitchFamily="34" charset="-128"/>
              </a:rPr>
              <a:t>Example: </a:t>
            </a:r>
            <a:r>
              <a:rPr lang="en-US" altLang="en-US" i="1" dirty="0">
                <a:ea typeface="ＭＳ Ｐゴシック" panose="020B0600070205080204" pitchFamily="34" charset="-128"/>
              </a:rPr>
              <a:t>students</a:t>
            </a:r>
            <a:r>
              <a:rPr lang="en-US" altLang="en-US" dirty="0">
                <a:ea typeface="ＭＳ Ｐゴシック" panose="020B0600070205080204" pitchFamily="34" charset="-128"/>
              </a:rPr>
              <a:t> work on research </a:t>
            </a:r>
            <a:r>
              <a:rPr lang="en-US" altLang="en-US" i="1" dirty="0">
                <a:ea typeface="ＭＳ Ｐゴシック" panose="020B0600070205080204" pitchFamily="34" charset="-128"/>
              </a:rPr>
              <a:t>projects</a:t>
            </a:r>
            <a:r>
              <a:rPr lang="en-US" altLang="en-US" dirty="0">
                <a:ea typeface="ＭＳ Ｐゴシック" panose="020B0600070205080204" pitchFamily="34" charset="-128"/>
              </a:rPr>
              <a:t> under the guidance of an </a:t>
            </a:r>
            <a:r>
              <a:rPr lang="en-US" altLang="en-US" i="1" dirty="0">
                <a:ea typeface="ＭＳ Ｐゴシック" panose="020B0600070205080204" pitchFamily="34" charset="-128"/>
              </a:rPr>
              <a:t>instructor</a:t>
            </a:r>
            <a:r>
              <a:rPr lang="en-US" altLang="en-US" dirty="0">
                <a:ea typeface="ＭＳ Ｐゴシック" panose="020B0600070205080204" pitchFamily="34" charset="-128"/>
              </a:rPr>
              <a:t>. </a:t>
            </a:r>
          </a:p>
          <a:p>
            <a:pPr lvl="1">
              <a:buClr>
                <a:srgbClr val="CC6600"/>
              </a:buClr>
              <a:buSzPct val="105000"/>
              <a:buFont typeface="Webdings" panose="05030102010509060703" pitchFamily="18" charset="2"/>
              <a:buChar char="4"/>
            </a:pPr>
            <a:r>
              <a:rPr lang="en-US" altLang="en-US" dirty="0">
                <a:ea typeface="ＭＳ Ｐゴシック" panose="020B0600070205080204" pitchFamily="34" charset="-128"/>
              </a:rPr>
              <a:t>relationship </a:t>
            </a:r>
            <a:r>
              <a:rPr lang="en-US" altLang="en-US" i="1" dirty="0" err="1">
                <a:ea typeface="ＭＳ Ｐゴシック" panose="020B0600070205080204" pitchFamily="34" charset="-128"/>
              </a:rPr>
              <a:t>proj_guide</a:t>
            </a:r>
            <a:r>
              <a:rPr lang="en-US" altLang="en-US" dirty="0">
                <a:ea typeface="ＭＳ Ｐゴシック" panose="020B0600070205080204" pitchFamily="34" charset="-128"/>
              </a:rPr>
              <a:t> is a ternary relationship between </a:t>
            </a:r>
            <a:r>
              <a:rPr lang="en-US" altLang="en-US" i="1" dirty="0">
                <a:ea typeface="ＭＳ Ｐゴシック" panose="020B0600070205080204" pitchFamily="34" charset="-128"/>
              </a:rPr>
              <a:t>instructor, student, </a:t>
            </a:r>
            <a:r>
              <a:rPr lang="en-US" altLang="en-US" dirty="0">
                <a:ea typeface="ＭＳ Ｐゴシック" panose="020B0600070205080204" pitchFamily="34" charset="-128"/>
              </a:rPr>
              <a:t>and </a:t>
            </a:r>
            <a:r>
              <a:rPr lang="en-US" altLang="en-US" i="1" dirty="0">
                <a:ea typeface="ＭＳ Ｐゴシック" panose="020B0600070205080204" pitchFamily="34" charset="-128"/>
              </a:rPr>
              <a:t>project</a:t>
            </a:r>
            <a:endParaRPr lang="en-US" altLang="en-US" dirty="0">
              <a:ea typeface="ＭＳ Ｐゴシック" panose="020B0600070205080204" pitchFamily="34" charset="-128"/>
            </a:endParaRPr>
          </a:p>
          <a:p>
            <a:pPr marL="0" indent="0">
              <a:buNone/>
            </a:pPr>
            <a:endParaRPr lang="en-US" dirty="0"/>
          </a:p>
        </p:txBody>
      </p:sp>
    </p:spTree>
    <p:extLst>
      <p:ext uri="{BB962C8B-B14F-4D97-AF65-F5344CB8AC3E}">
        <p14:creationId xmlns:p14="http://schemas.microsoft.com/office/powerpoint/2010/main" val="4410643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Cardinality Constraints</a:t>
            </a:r>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Express the number of entities to which another entity can be associated via a relationship set.</a:t>
            </a:r>
          </a:p>
          <a:p>
            <a:r>
              <a:rPr lang="en-US" altLang="en-US" dirty="0">
                <a:ea typeface="ＭＳ Ｐゴシック" panose="020B0600070205080204" pitchFamily="34" charset="-128"/>
              </a:rPr>
              <a:t>Most useful in describing binary relationship sets.</a:t>
            </a:r>
          </a:p>
          <a:p>
            <a:r>
              <a:rPr lang="en-US" altLang="en-US" dirty="0">
                <a:ea typeface="ＭＳ Ｐゴシック" panose="020B0600070205080204" pitchFamily="34" charset="-128"/>
              </a:rPr>
              <a:t>For a binary relationship set the mapping cardinality must be one of the following types:</a:t>
            </a:r>
          </a:p>
          <a:p>
            <a:pPr lvl="1"/>
            <a:r>
              <a:rPr lang="en-US" altLang="en-US" dirty="0">
                <a:ea typeface="ＭＳ Ｐゴシック" panose="020B0600070205080204" pitchFamily="34" charset="-128"/>
              </a:rPr>
              <a:t>One to one</a:t>
            </a:r>
          </a:p>
          <a:p>
            <a:pPr lvl="1"/>
            <a:r>
              <a:rPr lang="en-US" altLang="en-US" dirty="0">
                <a:ea typeface="ＭＳ Ｐゴシック" panose="020B0600070205080204" pitchFamily="34" charset="-128"/>
              </a:rPr>
              <a:t>One to many</a:t>
            </a:r>
          </a:p>
          <a:p>
            <a:pPr lvl="1"/>
            <a:r>
              <a:rPr lang="en-US" altLang="en-US" dirty="0">
                <a:ea typeface="ＭＳ Ｐゴシック" panose="020B0600070205080204" pitchFamily="34" charset="-128"/>
              </a:rPr>
              <a:t>Many to one</a:t>
            </a:r>
          </a:p>
          <a:p>
            <a:pPr lvl="1"/>
            <a:r>
              <a:rPr lang="en-US" altLang="en-US" dirty="0">
                <a:ea typeface="ＭＳ Ｐゴシック" panose="020B0600070205080204" pitchFamily="34" charset="-128"/>
              </a:rPr>
              <a:t>Many to many </a:t>
            </a:r>
          </a:p>
        </p:txBody>
      </p:sp>
    </p:spTree>
    <p:extLst>
      <p:ext uri="{BB962C8B-B14F-4D97-AF65-F5344CB8AC3E}">
        <p14:creationId xmlns:p14="http://schemas.microsoft.com/office/powerpoint/2010/main" val="15254465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Cardinalities</a:t>
            </a:r>
          </a:p>
        </p:txBody>
      </p:sp>
      <p:pic>
        <p:nvPicPr>
          <p:cNvPr id="4" name="Picture 7" descr="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014" y="1503690"/>
            <a:ext cx="7283668" cy="363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auto">
          <a:xfrm>
            <a:off x="2951765" y="5196190"/>
            <a:ext cx="19878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2400" dirty="0">
                <a:latin typeface="+mn-lt"/>
              </a:rPr>
              <a:t>One to one</a:t>
            </a:r>
          </a:p>
        </p:txBody>
      </p:sp>
      <p:sp>
        <p:nvSpPr>
          <p:cNvPr id="6" name="Text Box 4"/>
          <p:cNvSpPr txBox="1">
            <a:spLocks noChangeArrowheads="1"/>
          </p:cNvSpPr>
          <p:nvPr/>
        </p:nvSpPr>
        <p:spPr bwMode="auto">
          <a:xfrm>
            <a:off x="7463485" y="5196190"/>
            <a:ext cx="20881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2400" dirty="0">
                <a:latin typeface="+mn-lt"/>
              </a:rPr>
              <a:t>One to many</a:t>
            </a:r>
          </a:p>
        </p:txBody>
      </p:sp>
      <p:sp>
        <p:nvSpPr>
          <p:cNvPr id="7" name="Text Box 5"/>
          <p:cNvSpPr txBox="1">
            <a:spLocks noChangeArrowheads="1"/>
          </p:cNvSpPr>
          <p:nvPr/>
        </p:nvSpPr>
        <p:spPr bwMode="auto">
          <a:xfrm>
            <a:off x="1031710" y="5646795"/>
            <a:ext cx="103282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2800" dirty="0">
                <a:latin typeface="+mn-lt"/>
                <a:cs typeface="Helvetica" panose="020B0604020202020204" pitchFamily="34" charset="0"/>
              </a:rPr>
              <a:t>Note: Some elements in </a:t>
            </a:r>
            <a:r>
              <a:rPr kumimoji="1" lang="en-US" altLang="en-US" sz="2800" i="1" dirty="0">
                <a:latin typeface="+mn-lt"/>
                <a:cs typeface="Helvetica" panose="020B0604020202020204" pitchFamily="34" charset="0"/>
              </a:rPr>
              <a:t>A</a:t>
            </a:r>
            <a:r>
              <a:rPr kumimoji="1" lang="en-US" altLang="en-US" sz="2800" dirty="0">
                <a:latin typeface="+mn-lt"/>
                <a:cs typeface="Helvetica" panose="020B0604020202020204" pitchFamily="34" charset="0"/>
              </a:rPr>
              <a:t> and </a:t>
            </a:r>
            <a:r>
              <a:rPr kumimoji="1" lang="en-US" altLang="en-US" sz="2800" i="1" dirty="0">
                <a:latin typeface="+mn-lt"/>
                <a:cs typeface="Helvetica" panose="020B0604020202020204" pitchFamily="34" charset="0"/>
              </a:rPr>
              <a:t>B</a:t>
            </a:r>
            <a:r>
              <a:rPr kumimoji="1" lang="en-US" altLang="en-US" sz="2800" dirty="0">
                <a:latin typeface="+mn-lt"/>
                <a:cs typeface="Helvetica" panose="020B0604020202020204" pitchFamily="34" charset="0"/>
              </a:rPr>
              <a:t> may not be mapped to any </a:t>
            </a:r>
            <a:r>
              <a:rPr kumimoji="1" lang="en-US" altLang="en-US" sz="2800" dirty="0" smtClean="0">
                <a:latin typeface="+mn-lt"/>
                <a:cs typeface="Helvetica" panose="020B0604020202020204" pitchFamily="34" charset="0"/>
              </a:rPr>
              <a:t>elements </a:t>
            </a:r>
            <a:r>
              <a:rPr kumimoji="1" lang="en-US" altLang="en-US" sz="2800" dirty="0">
                <a:latin typeface="+mn-lt"/>
                <a:cs typeface="Helvetica" panose="020B0604020202020204" pitchFamily="34" charset="0"/>
              </a:rPr>
              <a:t>in the other set</a:t>
            </a:r>
          </a:p>
        </p:txBody>
      </p:sp>
    </p:spTree>
    <p:extLst>
      <p:ext uri="{BB962C8B-B14F-4D97-AF65-F5344CB8AC3E}">
        <p14:creationId xmlns:p14="http://schemas.microsoft.com/office/powerpoint/2010/main" val="17480634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Cardinalities</a:t>
            </a:r>
          </a:p>
        </p:txBody>
      </p:sp>
      <p:sp>
        <p:nvSpPr>
          <p:cNvPr id="5" name="Text Box 3"/>
          <p:cNvSpPr txBox="1">
            <a:spLocks noChangeArrowheads="1"/>
          </p:cNvSpPr>
          <p:nvPr/>
        </p:nvSpPr>
        <p:spPr bwMode="auto">
          <a:xfrm>
            <a:off x="2951765" y="5196190"/>
            <a:ext cx="19878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2400" dirty="0" smtClean="0">
                <a:latin typeface="+mn-lt"/>
              </a:rPr>
              <a:t>Many </a:t>
            </a:r>
            <a:r>
              <a:rPr lang="en-US" altLang="en-US" sz="2400" dirty="0">
                <a:latin typeface="+mn-lt"/>
              </a:rPr>
              <a:t>to one</a:t>
            </a:r>
          </a:p>
        </p:txBody>
      </p:sp>
      <p:sp>
        <p:nvSpPr>
          <p:cNvPr id="6" name="Text Box 4"/>
          <p:cNvSpPr txBox="1">
            <a:spLocks noChangeArrowheads="1"/>
          </p:cNvSpPr>
          <p:nvPr/>
        </p:nvSpPr>
        <p:spPr bwMode="auto">
          <a:xfrm>
            <a:off x="7463485" y="5196190"/>
            <a:ext cx="20881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spcBef>
                <a:spcPct val="50000"/>
              </a:spcBef>
            </a:pPr>
            <a:r>
              <a:rPr lang="en-US" altLang="en-US" sz="2400" dirty="0" smtClean="0">
                <a:latin typeface="+mn-lt"/>
              </a:rPr>
              <a:t>many </a:t>
            </a:r>
            <a:r>
              <a:rPr lang="en-US" altLang="en-US" sz="2400" dirty="0">
                <a:latin typeface="+mn-lt"/>
              </a:rPr>
              <a:t>to many</a:t>
            </a:r>
          </a:p>
        </p:txBody>
      </p:sp>
      <p:sp>
        <p:nvSpPr>
          <p:cNvPr id="7" name="Text Box 5"/>
          <p:cNvSpPr txBox="1">
            <a:spLocks noChangeArrowheads="1"/>
          </p:cNvSpPr>
          <p:nvPr/>
        </p:nvSpPr>
        <p:spPr bwMode="auto">
          <a:xfrm>
            <a:off x="1031710" y="5646795"/>
            <a:ext cx="103282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kumimoji="1" lang="en-US" altLang="en-US" sz="2800" dirty="0">
                <a:latin typeface="+mn-lt"/>
                <a:cs typeface="Helvetica" panose="020B0604020202020204" pitchFamily="34" charset="0"/>
              </a:rPr>
              <a:t>Note: Some elements in </a:t>
            </a:r>
            <a:r>
              <a:rPr kumimoji="1" lang="en-US" altLang="en-US" sz="2800" i="1" dirty="0">
                <a:latin typeface="+mn-lt"/>
                <a:cs typeface="Helvetica" panose="020B0604020202020204" pitchFamily="34" charset="0"/>
              </a:rPr>
              <a:t>A</a:t>
            </a:r>
            <a:r>
              <a:rPr kumimoji="1" lang="en-US" altLang="en-US" sz="2800" dirty="0">
                <a:latin typeface="+mn-lt"/>
                <a:cs typeface="Helvetica" panose="020B0604020202020204" pitchFamily="34" charset="0"/>
              </a:rPr>
              <a:t> and </a:t>
            </a:r>
            <a:r>
              <a:rPr kumimoji="1" lang="en-US" altLang="en-US" sz="2800" i="1" dirty="0">
                <a:latin typeface="+mn-lt"/>
                <a:cs typeface="Helvetica" panose="020B0604020202020204" pitchFamily="34" charset="0"/>
              </a:rPr>
              <a:t>B</a:t>
            </a:r>
            <a:r>
              <a:rPr kumimoji="1" lang="en-US" altLang="en-US" sz="2800" dirty="0">
                <a:latin typeface="+mn-lt"/>
                <a:cs typeface="Helvetica" panose="020B0604020202020204" pitchFamily="34" charset="0"/>
              </a:rPr>
              <a:t> may not be mapped to any </a:t>
            </a:r>
            <a:r>
              <a:rPr kumimoji="1" lang="en-US" altLang="en-US" sz="2800" dirty="0" smtClean="0">
                <a:latin typeface="+mn-lt"/>
                <a:cs typeface="Helvetica" panose="020B0604020202020204" pitchFamily="34" charset="0"/>
              </a:rPr>
              <a:t>elements </a:t>
            </a:r>
            <a:r>
              <a:rPr kumimoji="1" lang="en-US" altLang="en-US" sz="2800" dirty="0">
                <a:latin typeface="+mn-lt"/>
                <a:cs typeface="Helvetica" panose="020B0604020202020204" pitchFamily="34" charset="0"/>
              </a:rPr>
              <a:t>in the other set</a:t>
            </a:r>
          </a:p>
        </p:txBody>
      </p:sp>
      <p:pic>
        <p:nvPicPr>
          <p:cNvPr id="8" name="Picture 7" descr="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8840" y="1388849"/>
            <a:ext cx="7471905" cy="3899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0559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of Data</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A database system is a collection of interrelated data and a set of programs that </a:t>
            </a:r>
            <a:r>
              <a:rPr lang="en-US" sz="2400" dirty="0" smtClean="0">
                <a:latin typeface="Times New Roman" panose="02020603050405020304" pitchFamily="18" charset="0"/>
                <a:cs typeface="Times New Roman" panose="02020603050405020304" pitchFamily="18" charset="0"/>
              </a:rPr>
              <a:t>allow users </a:t>
            </a:r>
            <a:r>
              <a:rPr lang="en-US" sz="2400" dirty="0">
                <a:latin typeface="Times New Roman" panose="02020603050405020304" pitchFamily="18" charset="0"/>
                <a:cs typeface="Times New Roman" panose="02020603050405020304" pitchFamily="18" charset="0"/>
              </a:rPr>
              <a:t>to access and modify these data. </a:t>
            </a:r>
            <a:endParaRPr lang="en-US" sz="2400" dirty="0" smtClean="0">
              <a:latin typeface="Times New Roman" panose="02020603050405020304" pitchFamily="18" charset="0"/>
              <a:cs typeface="Times New Roman" panose="02020603050405020304" pitchFamily="18" charset="0"/>
            </a:endParaRPr>
          </a:p>
          <a:p>
            <a:pPr algn="just">
              <a:lnSpc>
                <a:spcPct val="100000"/>
              </a:lnSpc>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major purpose of a database system is </a:t>
            </a:r>
            <a:r>
              <a:rPr lang="en-US" sz="2400" dirty="0" smtClean="0">
                <a:latin typeface="Times New Roman" panose="02020603050405020304" pitchFamily="18" charset="0"/>
                <a:cs typeface="Times New Roman" panose="02020603050405020304" pitchFamily="18" charset="0"/>
              </a:rPr>
              <a:t>to provide </a:t>
            </a:r>
            <a:r>
              <a:rPr lang="en-US" sz="2400" dirty="0">
                <a:latin typeface="Times New Roman" panose="02020603050405020304" pitchFamily="18" charset="0"/>
                <a:cs typeface="Times New Roman" panose="02020603050405020304" pitchFamily="18" charset="0"/>
              </a:rPr>
              <a:t>users with an abstract view of the data. That is, the system hides certain </a:t>
            </a:r>
            <a:r>
              <a:rPr lang="en-US" sz="2400" dirty="0" smtClean="0">
                <a:latin typeface="Times New Roman" panose="02020603050405020304" pitchFamily="18" charset="0"/>
                <a:cs typeface="Times New Roman" panose="02020603050405020304" pitchFamily="18" charset="0"/>
              </a:rPr>
              <a:t>details of </a:t>
            </a:r>
            <a:r>
              <a:rPr lang="en-US" sz="2400" dirty="0">
                <a:latin typeface="Times New Roman" panose="02020603050405020304" pitchFamily="18" charset="0"/>
                <a:cs typeface="Times New Roman" panose="02020603050405020304" pitchFamily="18" charset="0"/>
              </a:rPr>
              <a:t>how the data are stored and maintained</a:t>
            </a:r>
            <a:r>
              <a:rPr lang="en-US" sz="2400" dirty="0" smtClean="0">
                <a:latin typeface="Times New Roman" panose="02020603050405020304" pitchFamily="18" charset="0"/>
                <a:cs typeface="Times New Roman" panose="02020603050405020304" pitchFamily="18" charset="0"/>
              </a:rPr>
              <a:t>.</a:t>
            </a:r>
          </a:p>
          <a:p>
            <a:pPr lvl="1" algn="just">
              <a:lnSpc>
                <a:spcPct val="100000"/>
              </a:lnSpc>
            </a:pPr>
            <a:r>
              <a:rPr lang="en-US" dirty="0">
                <a:solidFill>
                  <a:srgbClr val="0070C0"/>
                </a:solidFill>
                <a:latin typeface="Times New Roman" panose="02020603050405020304" pitchFamily="18" charset="0"/>
                <a:cs typeface="Times New Roman" panose="02020603050405020304" pitchFamily="18" charset="0"/>
              </a:rPr>
              <a:t>Data models</a:t>
            </a:r>
          </a:p>
          <a:p>
            <a:pPr lvl="2" algn="just">
              <a:lnSpc>
                <a:spcPct val="100000"/>
              </a:lnSpc>
            </a:pPr>
            <a:r>
              <a:rPr lang="en-US" dirty="0">
                <a:latin typeface="Times New Roman" panose="02020603050405020304" pitchFamily="18" charset="0"/>
                <a:cs typeface="Times New Roman" panose="02020603050405020304" pitchFamily="18" charset="0"/>
              </a:rPr>
              <a:t>A collection of conceptual tools for describing data, data relationships, data semantics, and consistency constraints.</a:t>
            </a:r>
          </a:p>
          <a:p>
            <a:pPr lvl="1" algn="just">
              <a:lnSpc>
                <a:spcPct val="100000"/>
              </a:lnSpc>
            </a:pPr>
            <a:r>
              <a:rPr lang="en-US" dirty="0">
                <a:solidFill>
                  <a:srgbClr val="0070C0"/>
                </a:solidFill>
                <a:latin typeface="Times New Roman" panose="02020603050405020304" pitchFamily="18" charset="0"/>
                <a:cs typeface="Times New Roman" panose="02020603050405020304" pitchFamily="18" charset="0"/>
              </a:rPr>
              <a:t>Data abstraction</a:t>
            </a:r>
          </a:p>
          <a:p>
            <a:pPr lvl="2" algn="just">
              <a:lnSpc>
                <a:spcPct val="100000"/>
              </a:lnSpc>
            </a:pPr>
            <a:r>
              <a:rPr lang="en-US" dirty="0">
                <a:latin typeface="Times New Roman" panose="02020603050405020304" pitchFamily="18" charset="0"/>
                <a:cs typeface="Times New Roman" panose="02020603050405020304" pitchFamily="18" charset="0"/>
              </a:rPr>
              <a:t>Hide the complexity  of data structures to represent data in the database from users through several levels of data abstraction</a:t>
            </a:r>
          </a:p>
        </p:txBody>
      </p:sp>
    </p:spTree>
    <p:extLst>
      <p:ext uri="{BB962C8B-B14F-4D97-AF65-F5344CB8AC3E}">
        <p14:creationId xmlns:p14="http://schemas.microsoft.com/office/powerpoint/2010/main" val="16952720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defRPr/>
            </a:pPr>
            <a:r>
              <a:rPr lang="en-US" dirty="0" smtClean="0">
                <a:ea typeface="+mj-ea"/>
              </a:rPr>
              <a:t>Complex Attributes</a:t>
            </a:r>
            <a:endParaRPr lang="en-US" dirty="0">
              <a:ea typeface="+mj-ea"/>
            </a:endParaRPr>
          </a:p>
        </p:txBody>
      </p:sp>
      <p:sp>
        <p:nvSpPr>
          <p:cNvPr id="37891" name="Rectangle 3"/>
          <p:cNvSpPr>
            <a:spLocks noGrp="1" noChangeArrowheads="1"/>
          </p:cNvSpPr>
          <p:nvPr>
            <p:ph type="body" idx="1"/>
          </p:nvPr>
        </p:nvSpPr>
        <p:spPr>
          <a:xfrm>
            <a:off x="838200" y="1690687"/>
            <a:ext cx="10515600" cy="4647051"/>
          </a:xfrm>
        </p:spPr>
        <p:txBody>
          <a:bodyPr/>
          <a:lstStyle/>
          <a:p>
            <a:r>
              <a:rPr lang="en-US" altLang="en-US" dirty="0" smtClean="0">
                <a:ea typeface="ＭＳ Ｐゴシック" panose="020B0600070205080204" pitchFamily="34" charset="-128"/>
              </a:rPr>
              <a:t>Attribute types:</a:t>
            </a:r>
          </a:p>
          <a:p>
            <a:pPr lvl="1"/>
            <a:r>
              <a:rPr lang="en-US" altLang="en-US" b="1" dirty="0" smtClean="0">
                <a:solidFill>
                  <a:srgbClr val="000099"/>
                </a:solidFill>
                <a:ea typeface="ＭＳ Ｐゴシック" panose="020B0600070205080204" pitchFamily="34" charset="-128"/>
              </a:rPr>
              <a:t>Simple</a:t>
            </a:r>
            <a:r>
              <a:rPr lang="en-US" altLang="en-US" dirty="0" smtClean="0">
                <a:ea typeface="ＭＳ Ｐゴシック" panose="020B0600070205080204" pitchFamily="34" charset="-128"/>
              </a:rPr>
              <a:t> and </a:t>
            </a:r>
            <a:r>
              <a:rPr lang="en-US" altLang="en-US" b="1" dirty="0" smtClean="0">
                <a:solidFill>
                  <a:srgbClr val="000099"/>
                </a:solidFill>
                <a:ea typeface="ＭＳ Ｐゴシック" panose="020B0600070205080204" pitchFamily="34" charset="-128"/>
              </a:rPr>
              <a:t>composite</a:t>
            </a:r>
            <a:r>
              <a:rPr lang="en-US" altLang="en-US" dirty="0" smtClean="0">
                <a:ea typeface="ＭＳ Ｐゴシック" panose="020B0600070205080204" pitchFamily="34" charset="-128"/>
              </a:rPr>
              <a:t> attributes.</a:t>
            </a:r>
          </a:p>
          <a:p>
            <a:pPr lvl="1"/>
            <a:r>
              <a:rPr lang="en-US" altLang="en-US" b="1" dirty="0" smtClean="0">
                <a:solidFill>
                  <a:srgbClr val="000099"/>
                </a:solidFill>
                <a:ea typeface="ＭＳ Ｐゴシック" panose="020B0600070205080204" pitchFamily="34" charset="-128"/>
              </a:rPr>
              <a:t>Single-valued</a:t>
            </a:r>
            <a:r>
              <a:rPr lang="en-US" altLang="en-US" dirty="0" smtClean="0">
                <a:ea typeface="ＭＳ Ｐゴシック" panose="020B0600070205080204" pitchFamily="34" charset="-128"/>
              </a:rPr>
              <a:t> and </a:t>
            </a:r>
            <a:r>
              <a:rPr lang="en-US" altLang="en-US" b="1" dirty="0" smtClean="0">
                <a:solidFill>
                  <a:srgbClr val="000099"/>
                </a:solidFill>
                <a:ea typeface="ＭＳ Ｐゴシック" panose="020B0600070205080204" pitchFamily="34" charset="-128"/>
              </a:rPr>
              <a:t>multivalued</a:t>
            </a:r>
            <a:r>
              <a:rPr lang="en-US" altLang="en-US" dirty="0" smtClean="0">
                <a:ea typeface="ＭＳ Ｐゴシック" panose="020B0600070205080204" pitchFamily="34" charset="-128"/>
              </a:rPr>
              <a:t> attributes</a:t>
            </a:r>
          </a:p>
          <a:p>
            <a:pPr lvl="2"/>
            <a:r>
              <a:rPr lang="en-US" altLang="en-US" dirty="0" smtClean="0">
                <a:ea typeface="ＭＳ Ｐゴシック" panose="020B0600070205080204" pitchFamily="34" charset="-128"/>
              </a:rPr>
              <a:t>Example: multivalued attribute: </a:t>
            </a:r>
            <a:r>
              <a:rPr lang="en-US" altLang="en-US" i="1" dirty="0" err="1" smtClean="0">
                <a:ea typeface="ＭＳ Ｐゴシック" panose="020B0600070205080204" pitchFamily="34" charset="-128"/>
              </a:rPr>
              <a:t>phone_numbers</a:t>
            </a:r>
            <a:endParaRPr lang="en-US" altLang="en-US" i="1" dirty="0" smtClean="0">
              <a:ea typeface="ＭＳ Ｐゴシック" panose="020B0600070205080204" pitchFamily="34" charset="-128"/>
            </a:endParaRPr>
          </a:p>
          <a:p>
            <a:pPr lvl="1"/>
            <a:r>
              <a:rPr lang="en-US" altLang="en-US" b="1" dirty="0" smtClean="0">
                <a:solidFill>
                  <a:srgbClr val="000099"/>
                </a:solidFill>
                <a:ea typeface="ＭＳ Ｐゴシック" panose="020B0600070205080204" pitchFamily="34" charset="-128"/>
              </a:rPr>
              <a:t>Derived</a:t>
            </a:r>
            <a:r>
              <a:rPr lang="en-US" altLang="en-US" dirty="0" smtClean="0">
                <a:ea typeface="ＭＳ Ｐゴシック" panose="020B0600070205080204" pitchFamily="34" charset="-128"/>
              </a:rPr>
              <a:t> attributes</a:t>
            </a:r>
          </a:p>
          <a:p>
            <a:pPr lvl="2"/>
            <a:r>
              <a:rPr lang="en-US" altLang="en-US" dirty="0" smtClean="0">
                <a:ea typeface="ＭＳ Ｐゴシック" panose="020B0600070205080204" pitchFamily="34" charset="-128"/>
              </a:rPr>
              <a:t>Can be computed from other attributes</a:t>
            </a:r>
          </a:p>
          <a:p>
            <a:pPr lvl="2"/>
            <a:r>
              <a:rPr lang="en-US" altLang="en-US" dirty="0" smtClean="0">
                <a:ea typeface="ＭＳ Ｐゴシック" panose="020B0600070205080204" pitchFamily="34" charset="-128"/>
              </a:rPr>
              <a:t>Example:  age, given </a:t>
            </a:r>
            <a:r>
              <a:rPr lang="en-US" altLang="en-US" dirty="0" err="1" smtClean="0">
                <a:ea typeface="ＭＳ Ｐゴシック" panose="020B0600070205080204" pitchFamily="34" charset="-128"/>
              </a:rPr>
              <a:t>date_of_birth</a:t>
            </a:r>
            <a:endParaRPr lang="en-US" altLang="en-US" dirty="0" smtClean="0">
              <a:ea typeface="ＭＳ Ｐゴシック" panose="020B0600070205080204" pitchFamily="34" charset="-128"/>
            </a:endParaRPr>
          </a:p>
          <a:p>
            <a:r>
              <a:rPr lang="en-US" altLang="en-US" b="1" dirty="0" smtClean="0">
                <a:solidFill>
                  <a:srgbClr val="000099"/>
                </a:solidFill>
                <a:ea typeface="ＭＳ Ｐゴシック" panose="020B0600070205080204" pitchFamily="34" charset="-128"/>
              </a:rPr>
              <a:t>Domain</a:t>
            </a:r>
            <a:r>
              <a:rPr lang="en-US" altLang="en-US" dirty="0" smtClean="0">
                <a:ea typeface="ＭＳ Ｐゴシック" panose="020B0600070205080204" pitchFamily="34" charset="-128"/>
              </a:rPr>
              <a:t> – the set of permitted values for each attribute </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2604890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pPr>
              <a:defRPr/>
            </a:pPr>
            <a:r>
              <a:rPr lang="en-US" dirty="0"/>
              <a:t>Composite Attributes</a:t>
            </a:r>
            <a:endParaRPr lang="en-US" dirty="0">
              <a:ea typeface="+mj-ea"/>
            </a:endParaRPr>
          </a:p>
        </p:txBody>
      </p:sp>
      <p:pic>
        <p:nvPicPr>
          <p:cNvPr id="5" name="Picture 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94657" y="2242482"/>
            <a:ext cx="9202686" cy="290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450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pPr>
              <a:defRPr/>
            </a:pPr>
            <a:r>
              <a:rPr lang="en-US">
                <a:ea typeface="+mj-ea"/>
              </a:rPr>
              <a:t>Redundant Attributes</a:t>
            </a:r>
          </a:p>
        </p:txBody>
      </p:sp>
      <p:sp>
        <p:nvSpPr>
          <p:cNvPr id="41987" name="Rectangle 3"/>
          <p:cNvSpPr>
            <a:spLocks noGrp="1" noChangeArrowheads="1"/>
          </p:cNvSpPr>
          <p:nvPr>
            <p:ph type="body" idx="1"/>
          </p:nvPr>
        </p:nvSpPr>
        <p:spPr>
          <a:xfrm>
            <a:off x="838200" y="1519458"/>
            <a:ext cx="10515600" cy="4903787"/>
          </a:xfrm>
        </p:spPr>
        <p:txBody>
          <a:bodyPr>
            <a:normAutofit/>
          </a:bodyPr>
          <a:lstStyle/>
          <a:p>
            <a:r>
              <a:rPr lang="en-US" altLang="en-US" dirty="0" smtClean="0">
                <a:ea typeface="ＭＳ Ｐゴシック" panose="020B0600070205080204" pitchFamily="34" charset="-128"/>
              </a:rPr>
              <a:t>Suppose we have entity sets:</a:t>
            </a:r>
          </a:p>
          <a:p>
            <a:pPr lvl="1"/>
            <a:r>
              <a:rPr lang="en-US" altLang="en-US" i="1" dirty="0" smtClean="0">
                <a:ea typeface="ＭＳ Ｐゴシック" panose="020B0600070205080204" pitchFamily="34" charset="-128"/>
              </a:rPr>
              <a:t>instructor</a:t>
            </a:r>
            <a:r>
              <a:rPr lang="en-US" altLang="en-US" dirty="0" smtClean="0">
                <a:ea typeface="ＭＳ Ｐゴシック" panose="020B0600070205080204" pitchFamily="34" charset="-128"/>
              </a:rPr>
              <a:t>, with attributes: </a:t>
            </a:r>
            <a:r>
              <a:rPr lang="en-US" altLang="en-US" i="1" dirty="0" smtClean="0">
                <a:ea typeface="ＭＳ Ｐゴシック" panose="020B0600070205080204" pitchFamily="34" charset="-128"/>
              </a:rPr>
              <a:t>ID</a:t>
            </a:r>
            <a:r>
              <a:rPr lang="en-US" altLang="en-US" dirty="0" smtClean="0">
                <a:ea typeface="ＭＳ Ｐゴシック" panose="020B0600070205080204" pitchFamily="34" charset="-128"/>
              </a:rPr>
              <a:t>, </a:t>
            </a:r>
            <a:r>
              <a:rPr lang="en-US" altLang="en-US" i="1" dirty="0" smtClean="0">
                <a:ea typeface="ＭＳ Ｐゴシック" panose="020B0600070205080204" pitchFamily="34" charset="-128"/>
              </a:rPr>
              <a:t>name</a:t>
            </a:r>
            <a:r>
              <a:rPr lang="en-US" altLang="en-US" dirty="0" smtClean="0">
                <a:ea typeface="ＭＳ Ｐゴシック" panose="020B0600070205080204" pitchFamily="34" charset="-128"/>
              </a:rPr>
              <a:t>, </a:t>
            </a:r>
            <a:r>
              <a:rPr lang="en-US" altLang="en-US" i="1" dirty="0" err="1" smtClean="0">
                <a:ea typeface="ＭＳ Ｐゴシック" panose="020B0600070205080204" pitchFamily="34" charset="-128"/>
              </a:rPr>
              <a:t>dept_name</a:t>
            </a:r>
            <a:r>
              <a:rPr lang="en-US" altLang="en-US" i="1" dirty="0" smtClean="0">
                <a:ea typeface="ＭＳ Ｐゴシック" panose="020B0600070205080204" pitchFamily="34" charset="-128"/>
              </a:rPr>
              <a:t>, salary</a:t>
            </a:r>
          </a:p>
          <a:p>
            <a:pPr lvl="1"/>
            <a:r>
              <a:rPr lang="en-US" altLang="en-US" i="1" dirty="0" smtClean="0">
                <a:ea typeface="ＭＳ Ｐゴシック" panose="020B0600070205080204" pitchFamily="34" charset="-128"/>
              </a:rPr>
              <a:t>department, </a:t>
            </a:r>
            <a:r>
              <a:rPr lang="en-US" altLang="en-US" dirty="0" smtClean="0">
                <a:ea typeface="ＭＳ Ｐゴシック" panose="020B0600070205080204" pitchFamily="34" charset="-128"/>
              </a:rPr>
              <a:t>with attributes: </a:t>
            </a:r>
            <a:r>
              <a:rPr lang="en-US" altLang="en-US" i="1" dirty="0" err="1" smtClean="0">
                <a:ea typeface="ＭＳ Ｐゴシック" panose="020B0600070205080204" pitchFamily="34" charset="-128"/>
              </a:rPr>
              <a:t>dept_name</a:t>
            </a:r>
            <a:r>
              <a:rPr lang="en-US" altLang="en-US" i="1" dirty="0" smtClean="0">
                <a:ea typeface="ＭＳ Ｐゴシック" panose="020B0600070205080204" pitchFamily="34" charset="-128"/>
              </a:rPr>
              <a:t>, building, budget</a:t>
            </a:r>
          </a:p>
          <a:p>
            <a:r>
              <a:rPr lang="en-US" altLang="en-US" dirty="0" smtClean="0">
                <a:ea typeface="ＭＳ Ｐゴシック" panose="020B0600070205080204" pitchFamily="34" charset="-128"/>
              </a:rPr>
              <a:t>We model the fact that each instructor has an associated department</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using a relationship set </a:t>
            </a:r>
            <a:r>
              <a:rPr lang="en-US" altLang="en-US" i="1" dirty="0" err="1" smtClean="0">
                <a:ea typeface="ＭＳ Ｐゴシック" panose="020B0600070205080204" pitchFamily="34" charset="-128"/>
              </a:rPr>
              <a:t>inst_dept</a:t>
            </a:r>
            <a:endParaRPr lang="en-US" altLang="en-US" i="1" dirty="0" smtClean="0">
              <a:ea typeface="ＭＳ Ｐゴシック" panose="020B0600070205080204" pitchFamily="34" charset="-128"/>
            </a:endParaRPr>
          </a:p>
          <a:p>
            <a:r>
              <a:rPr lang="en-US" altLang="en-US" dirty="0" smtClean="0">
                <a:ea typeface="ＭＳ Ｐゴシック" panose="020B0600070205080204" pitchFamily="34" charset="-128"/>
              </a:rPr>
              <a:t>The attribute </a:t>
            </a:r>
            <a:r>
              <a:rPr lang="en-US" altLang="en-US" i="1" dirty="0" err="1" smtClean="0">
                <a:ea typeface="ＭＳ Ｐゴシック" panose="020B0600070205080204" pitchFamily="34" charset="-128"/>
              </a:rPr>
              <a:t>dept_name</a:t>
            </a:r>
            <a:r>
              <a:rPr lang="en-US" altLang="en-US" i="1" dirty="0" smtClean="0">
                <a:ea typeface="ＭＳ Ｐゴシック" panose="020B0600070205080204" pitchFamily="34" charset="-128"/>
              </a:rPr>
              <a:t> </a:t>
            </a:r>
            <a:r>
              <a:rPr lang="en-US" altLang="en-US" dirty="0" smtClean="0">
                <a:ea typeface="ＭＳ Ｐゴシック" panose="020B0600070205080204" pitchFamily="34" charset="-128"/>
              </a:rPr>
              <a:t>appears in both entity sets.  Since it is the  primary key for the entity set </a:t>
            </a:r>
            <a:r>
              <a:rPr lang="en-US" altLang="en-US" i="1" dirty="0" smtClean="0">
                <a:ea typeface="ＭＳ Ｐゴシック" panose="020B0600070205080204" pitchFamily="34" charset="-128"/>
              </a:rPr>
              <a:t>department</a:t>
            </a:r>
            <a:r>
              <a:rPr lang="en-US" altLang="en-US" dirty="0" smtClean="0">
                <a:ea typeface="ＭＳ Ｐゴシック" panose="020B0600070205080204" pitchFamily="34" charset="-128"/>
              </a:rPr>
              <a:t>, it replicates information present in the relationship and is therefore  redundant in the entity set </a:t>
            </a:r>
            <a:r>
              <a:rPr lang="en-US" altLang="en-US" i="1" dirty="0" smtClean="0">
                <a:ea typeface="ＭＳ Ｐゴシック" panose="020B0600070205080204" pitchFamily="34" charset="-128"/>
              </a:rPr>
              <a:t>instructor</a:t>
            </a:r>
            <a:r>
              <a:rPr lang="en-US" altLang="en-US" dirty="0" smtClean="0">
                <a:ea typeface="ＭＳ Ｐゴシック" panose="020B0600070205080204" pitchFamily="34" charset="-128"/>
              </a:rPr>
              <a:t> and needs to be removed.</a:t>
            </a:r>
          </a:p>
          <a:p>
            <a:r>
              <a:rPr lang="en-US" altLang="en-US" dirty="0" smtClean="0">
                <a:ea typeface="ＭＳ Ｐゴシック" panose="020B0600070205080204" pitchFamily="34" charset="-128"/>
              </a:rPr>
              <a:t>BUT: when converting back to tables, in some cases the attribute gets reintroduced.</a:t>
            </a:r>
          </a:p>
        </p:txBody>
      </p:sp>
    </p:spTree>
    <p:extLst>
      <p:ext uri="{BB962C8B-B14F-4D97-AF65-F5344CB8AC3E}">
        <p14:creationId xmlns:p14="http://schemas.microsoft.com/office/powerpoint/2010/main" val="179662821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a:defRPr/>
            </a:pPr>
            <a:r>
              <a:rPr lang="en-US" dirty="0" smtClean="0">
                <a:ea typeface="+mj-ea"/>
              </a:rPr>
              <a:t>Specialization</a:t>
            </a:r>
            <a:endParaRPr lang="en-US" dirty="0">
              <a:ea typeface="+mj-ea"/>
            </a:endParaRPr>
          </a:p>
        </p:txBody>
      </p:sp>
      <p:sp>
        <p:nvSpPr>
          <p:cNvPr id="103427" name="Rectangle 3"/>
          <p:cNvSpPr>
            <a:spLocks noGrp="1" noChangeArrowheads="1"/>
          </p:cNvSpPr>
          <p:nvPr>
            <p:ph type="body" idx="1"/>
          </p:nvPr>
        </p:nvSpPr>
        <p:spPr>
          <a:xfrm>
            <a:off x="838200" y="1496324"/>
            <a:ext cx="10515600" cy="4496972"/>
          </a:xfrm>
        </p:spPr>
        <p:txBody>
          <a:bodyPr>
            <a:normAutofit/>
          </a:bodyPr>
          <a:lstStyle/>
          <a:p>
            <a:r>
              <a:rPr lang="en-US" altLang="en-US" dirty="0" smtClean="0">
                <a:ea typeface="ＭＳ Ｐゴシック" panose="020B0600070205080204" pitchFamily="34" charset="-128"/>
              </a:rPr>
              <a:t>Top-down design process; we designate sub-groupings within an entity set that are distinctive from other entities in the set.</a:t>
            </a:r>
          </a:p>
          <a:p>
            <a:r>
              <a:rPr lang="en-US" altLang="en-US" dirty="0" smtClean="0">
                <a:ea typeface="ＭＳ Ｐゴシック" panose="020B0600070205080204" pitchFamily="34" charset="-128"/>
              </a:rPr>
              <a:t>These sub-groupings become lower-level entity sets that have attributes or participate in relationships that do not apply to the higher-level entity set.</a:t>
            </a:r>
          </a:p>
          <a:p>
            <a:r>
              <a:rPr lang="en-US" altLang="en-US" dirty="0" smtClean="0">
                <a:ea typeface="ＭＳ Ｐゴシック" panose="020B0600070205080204" pitchFamily="34" charset="-128"/>
              </a:rPr>
              <a:t>Depicted by a </a:t>
            </a:r>
            <a:r>
              <a:rPr lang="en-US" altLang="en-US" i="1" dirty="0" smtClean="0">
                <a:ea typeface="ＭＳ Ｐゴシック" panose="020B0600070205080204" pitchFamily="34" charset="-128"/>
              </a:rPr>
              <a:t>triangle</a:t>
            </a:r>
            <a:r>
              <a:rPr lang="en-US" altLang="en-US" dirty="0" smtClean="0">
                <a:ea typeface="ＭＳ Ｐゴシック" panose="020B0600070205080204" pitchFamily="34" charset="-128"/>
              </a:rPr>
              <a:t> component labeled ISA (e.g., </a:t>
            </a:r>
            <a:r>
              <a:rPr lang="en-US" altLang="en-US" i="1" dirty="0" smtClean="0">
                <a:ea typeface="ＭＳ Ｐゴシック" panose="020B0600070205080204" pitchFamily="34" charset="-128"/>
              </a:rPr>
              <a:t>instructor</a:t>
            </a:r>
            <a:r>
              <a:rPr lang="en-US" altLang="en-US" dirty="0" smtClean="0">
                <a:ea typeface="ＭＳ Ｐゴシック" panose="020B0600070205080204" pitchFamily="34" charset="-128"/>
              </a:rPr>
              <a:t> “is a” </a:t>
            </a:r>
            <a:r>
              <a:rPr lang="en-US" altLang="en-US" i="1" dirty="0" smtClean="0">
                <a:ea typeface="ＭＳ Ｐゴシック" panose="020B0600070205080204" pitchFamily="34" charset="-128"/>
              </a:rPr>
              <a:t>person</a:t>
            </a:r>
            <a:r>
              <a:rPr lang="en-US" altLang="en-US" dirty="0" smtClean="0">
                <a:ea typeface="ＭＳ Ｐゴシック" panose="020B0600070205080204" pitchFamily="34" charset="-128"/>
              </a:rPr>
              <a:t>).</a:t>
            </a:r>
          </a:p>
          <a:p>
            <a:r>
              <a:rPr lang="en-US" altLang="en-US" b="1" dirty="0" smtClean="0">
                <a:solidFill>
                  <a:srgbClr val="000099"/>
                </a:solidFill>
                <a:ea typeface="ＭＳ Ｐゴシック" panose="020B0600070205080204" pitchFamily="34" charset="-128"/>
              </a:rPr>
              <a:t>Attribute inheritance</a:t>
            </a:r>
            <a:r>
              <a:rPr lang="en-US" altLang="en-US" dirty="0" smtClean="0">
                <a:ea typeface="ＭＳ Ｐゴシック" panose="020B0600070205080204" pitchFamily="34" charset="-128"/>
              </a:rPr>
              <a:t> – a lower-level entity set inherits all the attributes and relationship participation of the higher-level entity set to which it is linked.</a:t>
            </a:r>
          </a:p>
          <a:p>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9207148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a:defRPr/>
            </a:pPr>
            <a:r>
              <a:rPr lang="en-US" dirty="0" smtClean="0"/>
              <a:t>Specialization Example</a:t>
            </a:r>
            <a:endParaRPr lang="en-US" dirty="0">
              <a:ea typeface="+mj-ea"/>
            </a:endParaRPr>
          </a:p>
        </p:txBody>
      </p:sp>
      <p:sp>
        <p:nvSpPr>
          <p:cNvPr id="105475" name="Rectangle 3"/>
          <p:cNvSpPr>
            <a:spLocks noGrp="1" noChangeArrowheads="1"/>
          </p:cNvSpPr>
          <p:nvPr>
            <p:ph type="body" idx="1"/>
          </p:nvPr>
        </p:nvSpPr>
        <p:spPr>
          <a:xfrm>
            <a:off x="838199" y="1690688"/>
            <a:ext cx="10303565" cy="2674938"/>
          </a:xfrm>
        </p:spPr>
        <p:txBody>
          <a:bodyPr/>
          <a:lstStyle/>
          <a:p>
            <a:r>
              <a:rPr lang="en-US" altLang="en-US" b="1" dirty="0" smtClean="0">
                <a:solidFill>
                  <a:srgbClr val="000099"/>
                </a:solidFill>
                <a:ea typeface="ＭＳ Ｐゴシック" panose="020B0600070205080204" pitchFamily="34" charset="-128"/>
              </a:rPr>
              <a:t>Overlapping</a:t>
            </a:r>
            <a:r>
              <a:rPr lang="en-US" altLang="en-US" dirty="0" smtClean="0">
                <a:ea typeface="ＭＳ Ｐゴシック" panose="020B0600070205080204" pitchFamily="34" charset="-128"/>
              </a:rPr>
              <a:t> – </a:t>
            </a:r>
            <a:r>
              <a:rPr lang="en-US" altLang="en-US" i="1" dirty="0" smtClean="0">
                <a:ea typeface="ＭＳ Ｐゴシック" panose="020B0600070205080204" pitchFamily="34" charset="-128"/>
              </a:rPr>
              <a:t>employee</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student</a:t>
            </a:r>
          </a:p>
          <a:p>
            <a:r>
              <a:rPr lang="en-US" altLang="en-US" b="1" dirty="0" smtClean="0">
                <a:solidFill>
                  <a:srgbClr val="000099"/>
                </a:solidFill>
                <a:ea typeface="ＭＳ Ｐゴシック" panose="020B0600070205080204" pitchFamily="34" charset="-128"/>
              </a:rPr>
              <a:t>Disjoint</a:t>
            </a:r>
            <a:r>
              <a:rPr lang="en-US" altLang="en-US" dirty="0" smtClean="0">
                <a:ea typeface="ＭＳ Ｐゴシック" panose="020B0600070205080204" pitchFamily="34" charset="-128"/>
              </a:rPr>
              <a:t> – </a:t>
            </a:r>
            <a:r>
              <a:rPr lang="en-US" altLang="en-US" i="1" dirty="0" smtClean="0">
                <a:ea typeface="ＭＳ Ｐゴシック" panose="020B0600070205080204" pitchFamily="34" charset="-128"/>
              </a:rPr>
              <a:t>instructor</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secretary</a:t>
            </a:r>
          </a:p>
          <a:p>
            <a:r>
              <a:rPr lang="en-US" altLang="en-US" dirty="0" smtClean="0">
                <a:ea typeface="ＭＳ Ｐゴシック" panose="020B0600070205080204" pitchFamily="34" charset="-128"/>
              </a:rPr>
              <a:t>Total and partial</a:t>
            </a:r>
          </a:p>
        </p:txBody>
      </p:sp>
      <p:pic>
        <p:nvPicPr>
          <p:cNvPr id="1054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96465" y="1474681"/>
            <a:ext cx="4476335" cy="4619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Isosceles Triangle 1"/>
          <p:cNvSpPr/>
          <p:nvPr/>
        </p:nvSpPr>
        <p:spPr>
          <a:xfrm rot="10800000">
            <a:off x="3135588" y="4171504"/>
            <a:ext cx="834887" cy="5764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p:cNvCxnSpPr>
            <a:endCxn id="2" idx="3"/>
          </p:cNvCxnSpPr>
          <p:nvPr/>
        </p:nvCxnSpPr>
        <p:spPr>
          <a:xfrm>
            <a:off x="3543094" y="3783878"/>
            <a:ext cx="9937" cy="387626"/>
          </a:xfrm>
          <a:prstGeom prst="line">
            <a:avLst/>
          </a:prstGeom>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0800000">
            <a:off x="1861929" y="5402954"/>
            <a:ext cx="834887" cy="5764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endCxn id="10" idx="3"/>
          </p:cNvCxnSpPr>
          <p:nvPr/>
        </p:nvCxnSpPr>
        <p:spPr>
          <a:xfrm>
            <a:off x="2269435" y="5015328"/>
            <a:ext cx="9937" cy="387626"/>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862470" y="3484046"/>
            <a:ext cx="1401417" cy="29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Person</a:t>
            </a:r>
            <a:endParaRPr lang="en-US" dirty="0"/>
          </a:p>
        </p:txBody>
      </p:sp>
      <p:sp>
        <p:nvSpPr>
          <p:cNvPr id="13" name="Rectangle 12"/>
          <p:cNvSpPr/>
          <p:nvPr/>
        </p:nvSpPr>
        <p:spPr>
          <a:xfrm>
            <a:off x="1578663" y="4731306"/>
            <a:ext cx="1401417" cy="29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Employee</a:t>
            </a:r>
            <a:endParaRPr lang="en-US" dirty="0"/>
          </a:p>
        </p:txBody>
      </p:sp>
      <p:sp>
        <p:nvSpPr>
          <p:cNvPr id="14" name="Rectangle 13"/>
          <p:cNvSpPr/>
          <p:nvPr/>
        </p:nvSpPr>
        <p:spPr>
          <a:xfrm>
            <a:off x="3970475" y="4715496"/>
            <a:ext cx="1401417" cy="29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15" name="Rectangle 14"/>
          <p:cNvSpPr/>
          <p:nvPr/>
        </p:nvSpPr>
        <p:spPr>
          <a:xfrm>
            <a:off x="598933" y="5944498"/>
            <a:ext cx="1401417" cy="29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Instructor</a:t>
            </a:r>
            <a:endParaRPr lang="en-US" dirty="0"/>
          </a:p>
        </p:txBody>
      </p:sp>
      <p:sp>
        <p:nvSpPr>
          <p:cNvPr id="16" name="Rectangle 15"/>
          <p:cNvSpPr/>
          <p:nvPr/>
        </p:nvSpPr>
        <p:spPr>
          <a:xfrm>
            <a:off x="2636147" y="5961961"/>
            <a:ext cx="1401417" cy="29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Secretary</a:t>
            </a:r>
            <a:endParaRPr lang="en-US" dirty="0"/>
          </a:p>
        </p:txBody>
      </p:sp>
      <p:cxnSp>
        <p:nvCxnSpPr>
          <p:cNvPr id="9" name="Straight Connector 8"/>
          <p:cNvCxnSpPr>
            <a:endCxn id="2" idx="5"/>
          </p:cNvCxnSpPr>
          <p:nvPr/>
        </p:nvCxnSpPr>
        <p:spPr>
          <a:xfrm flipV="1">
            <a:off x="2696816" y="4459738"/>
            <a:ext cx="647494" cy="25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480928" y="5688257"/>
            <a:ext cx="647494" cy="255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783081" y="4392670"/>
            <a:ext cx="626165" cy="314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501035" y="5658957"/>
            <a:ext cx="626165" cy="31435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01655" y="4240738"/>
            <a:ext cx="523046" cy="369332"/>
          </a:xfrm>
          <a:prstGeom prst="rect">
            <a:avLst/>
          </a:prstGeom>
          <a:noFill/>
        </p:spPr>
        <p:txBody>
          <a:bodyPr wrap="square" rtlCol="0">
            <a:spAutoFit/>
          </a:bodyPr>
          <a:lstStyle/>
          <a:p>
            <a:r>
              <a:rPr lang="en-US" dirty="0" smtClean="0"/>
              <a:t>ISA</a:t>
            </a:r>
            <a:endParaRPr lang="en-US" dirty="0"/>
          </a:p>
        </p:txBody>
      </p:sp>
      <p:sp>
        <p:nvSpPr>
          <p:cNvPr id="25" name="TextBox 24"/>
          <p:cNvSpPr txBox="1"/>
          <p:nvPr/>
        </p:nvSpPr>
        <p:spPr>
          <a:xfrm>
            <a:off x="2047357" y="5432764"/>
            <a:ext cx="523046" cy="369332"/>
          </a:xfrm>
          <a:prstGeom prst="rect">
            <a:avLst/>
          </a:prstGeom>
          <a:noFill/>
        </p:spPr>
        <p:txBody>
          <a:bodyPr wrap="square" rtlCol="0">
            <a:spAutoFit/>
          </a:bodyPr>
          <a:lstStyle/>
          <a:p>
            <a:r>
              <a:rPr lang="en-US" dirty="0" smtClean="0"/>
              <a:t>ISA</a:t>
            </a:r>
            <a:endParaRPr lang="en-US" dirty="0"/>
          </a:p>
        </p:txBody>
      </p:sp>
    </p:spTree>
    <p:extLst>
      <p:ext uri="{BB962C8B-B14F-4D97-AF65-F5344CB8AC3E}">
        <p14:creationId xmlns:p14="http://schemas.microsoft.com/office/powerpoint/2010/main" val="200832837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0826" y="847694"/>
            <a:ext cx="5744817" cy="5261730"/>
          </a:xfrm>
        </p:spPr>
      </p:pic>
    </p:spTree>
    <p:extLst>
      <p:ext uri="{BB962C8B-B14F-4D97-AF65-F5344CB8AC3E}">
        <p14:creationId xmlns:p14="http://schemas.microsoft.com/office/powerpoint/2010/main" val="20886330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Representing Specialization via Schemas</a:t>
            </a:r>
            <a:endParaRPr lang="en-US" dirty="0">
              <a:ea typeface="+mj-ea"/>
            </a:endParaRPr>
          </a:p>
        </p:txBody>
      </p:sp>
      <p:sp>
        <p:nvSpPr>
          <p:cNvPr id="6" name="Rectangle 3"/>
          <p:cNvSpPr txBox="1">
            <a:spLocks noChangeArrowheads="1"/>
          </p:cNvSpPr>
          <p:nvPr/>
        </p:nvSpPr>
        <p:spPr>
          <a:xfrm>
            <a:off x="838200" y="1455463"/>
            <a:ext cx="10515600" cy="4726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46075" algn="l"/>
                <a:tab pos="1255713" algn="ctr"/>
                <a:tab pos="2452688" algn="l"/>
                <a:tab pos="3824288" algn="ctr"/>
              </a:tabLst>
            </a:pPr>
            <a:r>
              <a:rPr lang="en-US" altLang="en-US" dirty="0" smtClean="0">
                <a:ea typeface="ＭＳ Ｐゴシック" panose="020B0600070205080204" pitchFamily="34" charset="-128"/>
              </a:rPr>
              <a:t>Method 1: </a:t>
            </a:r>
          </a:p>
          <a:p>
            <a:pPr lvl="1">
              <a:tabLst>
                <a:tab pos="346075" algn="l"/>
                <a:tab pos="1255713" algn="ctr"/>
                <a:tab pos="2452688" algn="l"/>
                <a:tab pos="3824288" algn="ctr"/>
              </a:tabLst>
            </a:pPr>
            <a:r>
              <a:rPr lang="en-US" altLang="en-US" dirty="0" smtClean="0">
                <a:ea typeface="ＭＳ Ｐゴシック" panose="020B0600070205080204" pitchFamily="34" charset="-128"/>
              </a:rPr>
              <a:t>Form a schema for the higher-level entity </a:t>
            </a:r>
          </a:p>
          <a:p>
            <a:pPr lvl="1">
              <a:tabLst>
                <a:tab pos="346075" algn="l"/>
                <a:tab pos="1255713" algn="ctr"/>
                <a:tab pos="2452688" algn="l"/>
                <a:tab pos="3824288" algn="ctr"/>
              </a:tabLst>
            </a:pPr>
            <a:r>
              <a:rPr lang="en-US" altLang="en-US" dirty="0" smtClean="0">
                <a:ea typeface="ＭＳ Ｐゴシック" panose="020B0600070205080204" pitchFamily="34" charset="-128"/>
              </a:rPr>
              <a:t>Form a schema for each lower-level entity set, include primary key of higher-level entity set and local attributes</a:t>
            </a:r>
            <a:br>
              <a:rPr lang="en-US" altLang="en-US" dirty="0" smtClean="0">
                <a:ea typeface="ＭＳ Ｐゴシック" panose="020B0600070205080204" pitchFamily="34" charset="-128"/>
              </a:rPr>
            </a:br>
            <a:r>
              <a:rPr lang="en-US" altLang="en-US" dirty="0" smtClean="0">
                <a:ea typeface="ＭＳ Ｐゴシック" panose="020B0600070205080204" pitchFamily="34" charset="-128"/>
              </a:rPr>
              <a:t/>
            </a:r>
            <a:br>
              <a:rPr lang="en-US" altLang="en-US" dirty="0" smtClean="0">
                <a:ea typeface="ＭＳ Ｐゴシック" panose="020B0600070205080204" pitchFamily="34" charset="-128"/>
              </a:rPr>
            </a:br>
            <a:endParaRPr lang="en-US" altLang="en-US" dirty="0" smtClean="0">
              <a:ea typeface="ＭＳ Ｐゴシック" panose="020B0600070205080204" pitchFamily="34" charset="-128"/>
            </a:endParaRPr>
          </a:p>
          <a:p>
            <a:pPr lvl="1">
              <a:tabLst>
                <a:tab pos="346075" algn="l"/>
                <a:tab pos="1255713" algn="ctr"/>
                <a:tab pos="2452688" algn="l"/>
                <a:tab pos="3824288" algn="ctr"/>
              </a:tabLst>
            </a:pPr>
            <a:endParaRPr lang="en-US" altLang="en-US" dirty="0" smtClean="0">
              <a:ea typeface="ＭＳ Ｐゴシック" panose="020B0600070205080204" pitchFamily="34" charset="-128"/>
            </a:endParaRPr>
          </a:p>
          <a:p>
            <a:pPr lvl="1">
              <a:tabLst>
                <a:tab pos="346075" algn="l"/>
                <a:tab pos="1255713" algn="ctr"/>
                <a:tab pos="2452688" algn="l"/>
                <a:tab pos="3824288" algn="ctr"/>
              </a:tabLst>
            </a:pPr>
            <a:endParaRPr lang="en-US" altLang="en-US" dirty="0" smtClean="0">
              <a:ea typeface="ＭＳ Ｐゴシック" panose="020B0600070205080204" pitchFamily="34" charset="-128"/>
            </a:endParaRPr>
          </a:p>
          <a:p>
            <a:pPr lvl="1">
              <a:tabLst>
                <a:tab pos="346075" algn="l"/>
                <a:tab pos="1255713" algn="ctr"/>
                <a:tab pos="2452688" algn="l"/>
                <a:tab pos="3824288" algn="ctr"/>
              </a:tabLst>
            </a:pPr>
            <a:endParaRPr lang="en-US" altLang="en-US" dirty="0" smtClean="0">
              <a:ea typeface="ＭＳ Ｐゴシック" panose="020B0600070205080204" pitchFamily="34" charset="-128"/>
            </a:endParaRPr>
          </a:p>
          <a:p>
            <a:pPr lvl="1">
              <a:tabLst>
                <a:tab pos="346075" algn="l"/>
                <a:tab pos="1255713" algn="ctr"/>
                <a:tab pos="2452688" algn="l"/>
                <a:tab pos="3824288" algn="ctr"/>
              </a:tabLst>
            </a:pPr>
            <a:r>
              <a:rPr lang="en-US" altLang="en-US" dirty="0" smtClean="0">
                <a:ea typeface="ＭＳ Ｐゴシック" panose="020B0600070205080204" pitchFamily="34" charset="-128"/>
              </a:rPr>
              <a:t>Drawback:  getting information about, an </a:t>
            </a:r>
            <a:r>
              <a:rPr lang="en-US" altLang="en-US" i="1" dirty="0" smtClean="0">
                <a:ea typeface="ＭＳ Ｐゴシック" panose="020B0600070205080204" pitchFamily="34" charset="-128"/>
              </a:rPr>
              <a:t>employee</a:t>
            </a:r>
            <a:r>
              <a:rPr lang="en-US" altLang="en-US" dirty="0" smtClean="0">
                <a:ea typeface="ＭＳ Ｐゴシック" panose="020B0600070205080204" pitchFamily="34" charset="-128"/>
              </a:rPr>
              <a:t> requires accessing two relations, the one corresponding to the low-level schema and the one corresponding to the high-level schema</a:t>
            </a:r>
          </a:p>
        </p:txBody>
      </p:sp>
      <p:grpSp>
        <p:nvGrpSpPr>
          <p:cNvPr id="7" name="Group 2"/>
          <p:cNvGrpSpPr>
            <a:grpSpLocks/>
          </p:cNvGrpSpPr>
          <p:nvPr/>
        </p:nvGrpSpPr>
        <p:grpSpPr bwMode="auto">
          <a:xfrm>
            <a:off x="3499127" y="3194880"/>
            <a:ext cx="5622925" cy="1247842"/>
            <a:chOff x="1931353" y="2917825"/>
            <a:chExt cx="5623133" cy="1247842"/>
          </a:xfrm>
        </p:grpSpPr>
        <p:sp>
          <p:nvSpPr>
            <p:cNvPr id="8" name="Line 4"/>
            <p:cNvSpPr>
              <a:spLocks noChangeShapeType="1"/>
            </p:cNvSpPr>
            <p:nvPr/>
          </p:nvSpPr>
          <p:spPr bwMode="auto">
            <a:xfrm>
              <a:off x="1978025" y="3257550"/>
              <a:ext cx="3797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5"/>
            <p:cNvSpPr>
              <a:spLocks noChangeShapeType="1"/>
            </p:cNvSpPr>
            <p:nvPr/>
          </p:nvSpPr>
          <p:spPr bwMode="auto">
            <a:xfrm>
              <a:off x="3402013" y="2917825"/>
              <a:ext cx="0" cy="1200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TextBox 1"/>
            <p:cNvSpPr txBox="1">
              <a:spLocks noChangeArrowheads="1"/>
            </p:cNvSpPr>
            <p:nvPr/>
          </p:nvSpPr>
          <p:spPr bwMode="auto">
            <a:xfrm>
              <a:off x="1931353" y="2965338"/>
              <a:ext cx="56231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anose="01010601010101010101"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panose="01010601010101010101"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dirty="0">
                  <a:solidFill>
                    <a:srgbClr val="000099"/>
                  </a:solidFill>
                </a:rPr>
                <a:t>schema              attributes</a:t>
              </a:r>
            </a:p>
            <a:p>
              <a:pPr>
                <a:spcBef>
                  <a:spcPct val="0"/>
                </a:spcBef>
                <a:buClrTx/>
                <a:buSzTx/>
                <a:buFontTx/>
                <a:buNone/>
              </a:pPr>
              <a:r>
                <a:rPr kumimoji="0" lang="en-US" altLang="en-US" dirty="0"/>
                <a:t>person	           ID, name, street, city</a:t>
              </a:r>
            </a:p>
            <a:p>
              <a:pPr>
                <a:spcBef>
                  <a:spcPct val="0"/>
                </a:spcBef>
                <a:buClrTx/>
                <a:buSzTx/>
                <a:buFontTx/>
                <a:buNone/>
              </a:pPr>
              <a:r>
                <a:rPr kumimoji="0" lang="en-US" altLang="en-US" dirty="0"/>
                <a:t>student	           ID, </a:t>
              </a:r>
              <a:r>
                <a:rPr kumimoji="0" lang="en-US" altLang="en-US" dirty="0" err="1"/>
                <a:t>tot_cred</a:t>
              </a:r>
              <a:endParaRPr kumimoji="0" lang="en-US" altLang="en-US" dirty="0"/>
            </a:p>
            <a:p>
              <a:pPr>
                <a:spcBef>
                  <a:spcPct val="0"/>
                </a:spcBef>
                <a:buClrTx/>
                <a:buSzTx/>
                <a:buFontTx/>
                <a:buNone/>
              </a:pPr>
              <a:r>
                <a:rPr kumimoji="0" lang="en-US" altLang="en-US" dirty="0" err="1" smtClean="0"/>
                <a:t>Employe</a:t>
              </a:r>
              <a:r>
                <a:rPr kumimoji="0" lang="en-US" altLang="en-US" dirty="0" smtClean="0"/>
                <a:t>	e         ID</a:t>
              </a:r>
              <a:r>
                <a:rPr kumimoji="0" lang="en-US" altLang="en-US" dirty="0"/>
                <a:t>, salary</a:t>
              </a:r>
            </a:p>
          </p:txBody>
        </p:sp>
      </p:grpSp>
    </p:spTree>
    <p:extLst>
      <p:ext uri="{BB962C8B-B14F-4D97-AF65-F5344CB8AC3E}">
        <p14:creationId xmlns:p14="http://schemas.microsoft.com/office/powerpoint/2010/main" val="26070447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Specialization as Schemas (Cont.)</a:t>
            </a:r>
          </a:p>
        </p:txBody>
      </p:sp>
      <p:sp>
        <p:nvSpPr>
          <p:cNvPr id="4" name="Rectangle 3"/>
          <p:cNvSpPr>
            <a:spLocks noGrp="1" noChangeArrowheads="1"/>
          </p:cNvSpPr>
          <p:nvPr>
            <p:ph idx="1"/>
          </p:nvPr>
        </p:nvSpPr>
        <p:spPr/>
        <p:txBody>
          <a:bodyPr/>
          <a:lstStyle/>
          <a:p>
            <a:pPr>
              <a:tabLst>
                <a:tab pos="346075" algn="l"/>
                <a:tab pos="1255713" algn="ctr"/>
                <a:tab pos="2452688" algn="l"/>
                <a:tab pos="3824288" algn="ctr"/>
              </a:tabLst>
            </a:pPr>
            <a:r>
              <a:rPr lang="en-US" altLang="en-US" dirty="0" smtClean="0">
                <a:ea typeface="ＭＳ Ｐゴシック" panose="020B0600070205080204" pitchFamily="34" charset="-128"/>
              </a:rPr>
              <a:t>Method 2:  </a:t>
            </a:r>
          </a:p>
          <a:p>
            <a:pPr lvl="1">
              <a:tabLst>
                <a:tab pos="346075" algn="l"/>
                <a:tab pos="1255713" algn="ctr"/>
                <a:tab pos="2452688" algn="l"/>
                <a:tab pos="3824288" algn="ctr"/>
              </a:tabLst>
            </a:pPr>
            <a:r>
              <a:rPr lang="en-US" altLang="en-US" dirty="0" smtClean="0">
                <a:ea typeface="ＭＳ Ｐゴシック" panose="020B0600070205080204" pitchFamily="34" charset="-128"/>
              </a:rPr>
              <a:t>Form a schema for each entity set with all local and inherited attributes</a:t>
            </a:r>
          </a:p>
          <a:p>
            <a:pPr lvl="1">
              <a:buNone/>
              <a:tabLst>
                <a:tab pos="346075" algn="l"/>
                <a:tab pos="1255713" algn="ctr"/>
                <a:tab pos="2452688" algn="l"/>
                <a:tab pos="3824288" algn="ctr"/>
              </a:tabLst>
            </a:pPr>
            <a:endParaRPr lang="en-US" altLang="en-US" dirty="0" smtClean="0">
              <a:ea typeface="ＭＳ Ｐゴシック" panose="020B0600070205080204" pitchFamily="34" charset="-128"/>
            </a:endParaRPr>
          </a:p>
          <a:p>
            <a:pPr lvl="1">
              <a:buNone/>
              <a:tabLst>
                <a:tab pos="346075" algn="l"/>
                <a:tab pos="1255713" algn="ctr"/>
                <a:tab pos="2452688" algn="l"/>
                <a:tab pos="3824288" algn="ctr"/>
              </a:tabLst>
            </a:pPr>
            <a:endParaRPr lang="en-US" altLang="en-US" dirty="0" smtClean="0">
              <a:ea typeface="ＭＳ Ｐゴシック" panose="020B0600070205080204" pitchFamily="34" charset="-128"/>
            </a:endParaRPr>
          </a:p>
          <a:p>
            <a:pPr lvl="1">
              <a:buNone/>
              <a:tabLst>
                <a:tab pos="346075" algn="l"/>
                <a:tab pos="1255713" algn="ctr"/>
                <a:tab pos="2452688" algn="l"/>
                <a:tab pos="3824288" algn="ctr"/>
              </a:tabLst>
            </a:pPr>
            <a:endParaRPr lang="en-US" altLang="en-US" dirty="0" smtClean="0">
              <a:ea typeface="ＭＳ Ｐゴシック" panose="020B0600070205080204" pitchFamily="34" charset="-128"/>
            </a:endParaRPr>
          </a:p>
          <a:p>
            <a:pPr lvl="1">
              <a:buNone/>
              <a:tabLst>
                <a:tab pos="346075" algn="l"/>
                <a:tab pos="1255713" algn="ctr"/>
                <a:tab pos="2452688" algn="l"/>
                <a:tab pos="3824288" algn="ctr"/>
              </a:tabLst>
            </a:pPr>
            <a:endParaRPr lang="en-US" altLang="en-US" dirty="0" smtClean="0">
              <a:ea typeface="ＭＳ Ｐゴシック" panose="020B0600070205080204" pitchFamily="34" charset="-128"/>
            </a:endParaRPr>
          </a:p>
          <a:p>
            <a:pPr lvl="1">
              <a:tabLst>
                <a:tab pos="346075" algn="l"/>
                <a:tab pos="1255713" algn="ctr"/>
                <a:tab pos="2452688" algn="l"/>
                <a:tab pos="3824288" algn="ctr"/>
              </a:tabLst>
            </a:pPr>
            <a:r>
              <a:rPr lang="en-US" altLang="en-US" dirty="0" smtClean="0">
                <a:ea typeface="ＭＳ Ｐゴシック" panose="020B0600070205080204" pitchFamily="34" charset="-128"/>
              </a:rPr>
              <a:t>Drawback:  </a:t>
            </a:r>
            <a:r>
              <a:rPr lang="en-US" altLang="en-US" i="1" dirty="0" smtClean="0">
                <a:ea typeface="ＭＳ Ｐゴシック" panose="020B0600070205080204" pitchFamily="34" charset="-128"/>
              </a:rPr>
              <a:t>name, street</a:t>
            </a:r>
            <a:r>
              <a:rPr lang="en-US" altLang="en-US" dirty="0" smtClean="0">
                <a:ea typeface="ＭＳ Ｐゴシック" panose="020B0600070205080204" pitchFamily="34" charset="-128"/>
              </a:rPr>
              <a:t> and </a:t>
            </a:r>
            <a:r>
              <a:rPr lang="en-US" altLang="en-US" i="1" dirty="0" smtClean="0">
                <a:ea typeface="ＭＳ Ｐゴシック" panose="020B0600070205080204" pitchFamily="34" charset="-128"/>
              </a:rPr>
              <a:t>city</a:t>
            </a:r>
            <a:r>
              <a:rPr lang="en-US" altLang="en-US" dirty="0" smtClean="0">
                <a:ea typeface="ＭＳ Ｐゴシック" panose="020B0600070205080204" pitchFamily="34" charset="-128"/>
              </a:rPr>
              <a:t> may be stored redundantly for people who are both students and employees</a:t>
            </a:r>
          </a:p>
        </p:txBody>
      </p:sp>
      <p:grpSp>
        <p:nvGrpSpPr>
          <p:cNvPr id="5" name="Group 1"/>
          <p:cNvGrpSpPr>
            <a:grpSpLocks/>
          </p:cNvGrpSpPr>
          <p:nvPr/>
        </p:nvGrpSpPr>
        <p:grpSpPr bwMode="auto">
          <a:xfrm>
            <a:off x="3284537" y="2753452"/>
            <a:ext cx="5622925" cy="1247842"/>
            <a:chOff x="1820258" y="2430715"/>
            <a:chExt cx="5623133" cy="1247842"/>
          </a:xfrm>
        </p:grpSpPr>
        <p:sp>
          <p:nvSpPr>
            <p:cNvPr id="6" name="Line 4"/>
            <p:cNvSpPr>
              <a:spLocks noChangeShapeType="1"/>
            </p:cNvSpPr>
            <p:nvPr/>
          </p:nvSpPr>
          <p:spPr bwMode="auto">
            <a:xfrm>
              <a:off x="1866930" y="2770440"/>
              <a:ext cx="43629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 name="Line 5"/>
            <p:cNvSpPr>
              <a:spLocks noChangeShapeType="1"/>
            </p:cNvSpPr>
            <p:nvPr/>
          </p:nvSpPr>
          <p:spPr bwMode="auto">
            <a:xfrm>
              <a:off x="3290918" y="2430715"/>
              <a:ext cx="0" cy="1200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TextBox 8"/>
            <p:cNvSpPr txBox="1">
              <a:spLocks noChangeArrowheads="1"/>
            </p:cNvSpPr>
            <p:nvPr/>
          </p:nvSpPr>
          <p:spPr bwMode="auto">
            <a:xfrm>
              <a:off x="1820258" y="2478228"/>
              <a:ext cx="562313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anose="01010601010101010101" pitchFamily="2" charset="2"/>
                <a:buChar char="n"/>
                <a:defRPr kumimoji="1">
                  <a:solidFill>
                    <a:schemeClr val="tx1"/>
                  </a:solidFill>
                  <a:latin typeface="Helvetica" panose="020B0604020202020204" pitchFamily="34" charset="0"/>
                  <a:ea typeface="ＭＳ Ｐゴシック" panose="020B0600070205080204" pitchFamily="34" charset="-128"/>
                </a:defRPr>
              </a:lvl1pPr>
              <a:lvl2pPr marL="742950" indent="-285750">
                <a:spcBef>
                  <a:spcPct val="35000"/>
                </a:spcBef>
                <a:buClr>
                  <a:schemeClr val="folHlink"/>
                </a:buClr>
                <a:buSzPct val="80000"/>
                <a:buFont typeface="Monotype Sorts" panose="01010601010101010101" pitchFamily="2" charset="2"/>
                <a:buChar char="l"/>
                <a:defRPr kumimoji="1">
                  <a:solidFill>
                    <a:schemeClr val="tx1"/>
                  </a:solidFill>
                  <a:latin typeface="Helvetica" panose="020B0604020202020204" pitchFamily="34" charset="0"/>
                  <a:ea typeface="ＭＳ Ｐゴシック"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ＭＳ Ｐゴシック"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ＭＳ Ｐゴシック"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ＭＳ Ｐゴシック" panose="020B0600070205080204" pitchFamily="34" charset="-128"/>
                </a:defRPr>
              </a:lvl9pPr>
            </a:lstStyle>
            <a:p>
              <a:pPr>
                <a:spcBef>
                  <a:spcPct val="0"/>
                </a:spcBef>
                <a:buClrTx/>
                <a:buSzTx/>
                <a:buFontTx/>
                <a:buNone/>
              </a:pPr>
              <a:r>
                <a:rPr kumimoji="0" lang="en-US" altLang="en-US" dirty="0">
                  <a:solidFill>
                    <a:srgbClr val="000099"/>
                  </a:solidFill>
                </a:rPr>
                <a:t>schema              attributes</a:t>
              </a:r>
            </a:p>
            <a:p>
              <a:pPr>
                <a:spcBef>
                  <a:spcPct val="0"/>
                </a:spcBef>
                <a:buClrTx/>
                <a:buSzTx/>
                <a:buFontTx/>
                <a:buNone/>
              </a:pPr>
              <a:r>
                <a:rPr kumimoji="0" lang="en-US" altLang="en-US" dirty="0"/>
                <a:t>person	           ID, name, street, city</a:t>
              </a:r>
            </a:p>
            <a:p>
              <a:pPr>
                <a:spcBef>
                  <a:spcPct val="0"/>
                </a:spcBef>
                <a:buClrTx/>
                <a:buSzTx/>
                <a:buFontTx/>
                <a:buNone/>
              </a:pPr>
              <a:r>
                <a:rPr kumimoji="0" lang="en-US" altLang="en-US" dirty="0"/>
                <a:t>student	           </a:t>
              </a:r>
              <a:r>
                <a:rPr kumimoji="0" lang="en-US" altLang="en-US" dirty="0" smtClean="0"/>
                <a:t>ID</a:t>
              </a:r>
              <a:r>
                <a:rPr kumimoji="0" lang="en-US" altLang="en-US" dirty="0"/>
                <a:t>, name, street, city, </a:t>
              </a:r>
              <a:r>
                <a:rPr kumimoji="0" lang="en-US" altLang="en-US" dirty="0" err="1"/>
                <a:t>tot_cred</a:t>
              </a:r>
              <a:endParaRPr kumimoji="0" lang="en-US" altLang="en-US" dirty="0"/>
            </a:p>
            <a:p>
              <a:pPr>
                <a:spcBef>
                  <a:spcPct val="0"/>
                </a:spcBef>
                <a:buClrTx/>
                <a:buSzTx/>
                <a:buFontTx/>
                <a:buNone/>
              </a:pPr>
              <a:r>
                <a:rPr kumimoji="0" lang="en-US" altLang="en-US" dirty="0" smtClean="0"/>
                <a:t>Employee</a:t>
              </a:r>
              <a:r>
                <a:rPr kumimoji="0" lang="en-US" altLang="en-US" dirty="0"/>
                <a:t> </a:t>
              </a:r>
              <a:r>
                <a:rPr kumimoji="0" lang="en-US" altLang="en-US" dirty="0" smtClean="0"/>
                <a:t>        ID</a:t>
              </a:r>
              <a:r>
                <a:rPr kumimoji="0" lang="en-US" altLang="en-US" dirty="0"/>
                <a:t>, name, street, city, salary</a:t>
              </a:r>
            </a:p>
          </p:txBody>
        </p:sp>
      </p:grpSp>
    </p:spTree>
    <p:extLst>
      <p:ext uri="{BB962C8B-B14F-4D97-AF65-F5344CB8AC3E}">
        <p14:creationId xmlns:p14="http://schemas.microsoft.com/office/powerpoint/2010/main" val="128737148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a:defRPr/>
            </a:pPr>
            <a:r>
              <a:rPr lang="en-US" dirty="0" smtClean="0">
                <a:ea typeface="+mj-ea"/>
              </a:rPr>
              <a:t>Generalization</a:t>
            </a:r>
            <a:endParaRPr lang="en-US" dirty="0">
              <a:ea typeface="+mj-ea"/>
            </a:endParaRPr>
          </a:p>
        </p:txBody>
      </p:sp>
      <p:sp>
        <p:nvSpPr>
          <p:cNvPr id="111619" name="Rectangle 3"/>
          <p:cNvSpPr>
            <a:spLocks noGrp="1" noChangeArrowheads="1"/>
          </p:cNvSpPr>
          <p:nvPr>
            <p:ph type="body" idx="1"/>
          </p:nvPr>
        </p:nvSpPr>
        <p:spPr>
          <a:xfrm>
            <a:off x="838200" y="1690688"/>
            <a:ext cx="10515600" cy="3274115"/>
          </a:xfrm>
        </p:spPr>
        <p:txBody>
          <a:bodyPr>
            <a:normAutofit/>
          </a:bodyPr>
          <a:lstStyle/>
          <a:p>
            <a:r>
              <a:rPr lang="en-US" altLang="en-US" b="1" dirty="0" smtClean="0">
                <a:solidFill>
                  <a:srgbClr val="000099"/>
                </a:solidFill>
                <a:ea typeface="ＭＳ Ｐゴシック" panose="020B0600070205080204" pitchFamily="34" charset="-128"/>
              </a:rPr>
              <a:t>A bottom-up design process</a:t>
            </a:r>
            <a:r>
              <a:rPr lang="en-US" altLang="en-US" dirty="0" smtClean="0">
                <a:ea typeface="ＭＳ Ｐゴシック" panose="020B0600070205080204" pitchFamily="34" charset="-128"/>
              </a:rPr>
              <a:t> – combine a number of entity sets that share the same features into a higher-level entity set.</a:t>
            </a:r>
          </a:p>
          <a:p>
            <a:r>
              <a:rPr lang="en-US" altLang="en-US" dirty="0" smtClean="0">
                <a:ea typeface="ＭＳ Ｐゴシック" panose="020B0600070205080204" pitchFamily="34" charset="-128"/>
              </a:rPr>
              <a:t>Specialization and generalization are simple inversions of each other; they are represented in an E-R diagram in the same way.</a:t>
            </a:r>
          </a:p>
          <a:p>
            <a:r>
              <a:rPr lang="en-US" altLang="en-US" dirty="0" smtClean="0">
                <a:ea typeface="ＭＳ Ｐゴシック" panose="020B0600070205080204" pitchFamily="34" charset="-128"/>
              </a:rPr>
              <a:t>The terms specialization and generalization are used interchangeably.</a:t>
            </a:r>
          </a:p>
        </p:txBody>
      </p:sp>
    </p:spTree>
    <p:extLst>
      <p:ext uri="{BB962C8B-B14F-4D97-AF65-F5344CB8AC3E}">
        <p14:creationId xmlns:p14="http://schemas.microsoft.com/office/powerpoint/2010/main" val="393830746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C0C0C0"/>
                  </a:outerShdw>
                </a:effectLst>
              </a:rPr>
              <a:t>Design Constraints on a Specialization/Generalization</a:t>
            </a:r>
            <a:endParaRPr lang="en-US" dirty="0"/>
          </a:p>
        </p:txBody>
      </p:sp>
      <p:sp>
        <p:nvSpPr>
          <p:cNvPr id="4" name="Rectangle 3"/>
          <p:cNvSpPr txBox="1">
            <a:spLocks noChangeArrowheads="1"/>
          </p:cNvSpPr>
          <p:nvPr/>
        </p:nvSpPr>
        <p:spPr>
          <a:xfrm>
            <a:off x="838200" y="1690688"/>
            <a:ext cx="10515600" cy="4587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smtClean="0">
                <a:solidFill>
                  <a:srgbClr val="000099"/>
                </a:solidFill>
                <a:ea typeface="ＭＳ Ｐゴシック" panose="020B0600070205080204" pitchFamily="34" charset="-128"/>
              </a:rPr>
              <a:t>Completeness constraint</a:t>
            </a:r>
            <a:r>
              <a:rPr lang="en-US" altLang="en-US" dirty="0" smtClean="0">
                <a:ea typeface="ＭＳ Ｐゴシック" panose="020B0600070205080204" pitchFamily="34" charset="-128"/>
              </a:rPr>
              <a:t> -- specifies whether or not an entity in the higher-level entity set must belong to at least one of the lower-level entity sets within a generalization.</a:t>
            </a:r>
          </a:p>
          <a:p>
            <a:pPr lvl="1"/>
            <a:r>
              <a:rPr lang="en-US" altLang="en-US" b="1" dirty="0" smtClean="0">
                <a:solidFill>
                  <a:srgbClr val="000099"/>
                </a:solidFill>
                <a:ea typeface="ＭＳ Ｐゴシック" panose="020B0600070205080204" pitchFamily="34" charset="-128"/>
              </a:rPr>
              <a:t>total</a:t>
            </a:r>
            <a:r>
              <a:rPr lang="en-US" altLang="en-US" dirty="0" smtClean="0">
                <a:ea typeface="ＭＳ Ｐゴシック" panose="020B0600070205080204" pitchFamily="34" charset="-128"/>
              </a:rPr>
              <a:t>: an entity must belong to one of the lower-level entity sets</a:t>
            </a:r>
          </a:p>
          <a:p>
            <a:pPr lvl="1"/>
            <a:r>
              <a:rPr lang="en-US" altLang="en-US" b="1" dirty="0" smtClean="0">
                <a:solidFill>
                  <a:srgbClr val="000099"/>
                </a:solidFill>
                <a:ea typeface="ＭＳ Ｐゴシック" panose="020B0600070205080204" pitchFamily="34" charset="-128"/>
              </a:rPr>
              <a:t>partial</a:t>
            </a:r>
            <a:r>
              <a:rPr lang="en-US" altLang="en-US" dirty="0" smtClean="0">
                <a:ea typeface="ＭＳ Ｐゴシック" panose="020B0600070205080204" pitchFamily="34" charset="-128"/>
              </a:rPr>
              <a:t>: an entity need not belong to one of the lower-level entity sets</a:t>
            </a:r>
          </a:p>
          <a:p>
            <a:pPr algn="just"/>
            <a:r>
              <a:rPr lang="en-US" altLang="en-US" sz="2000" dirty="0" smtClean="0">
                <a:ea typeface="ＭＳ Ｐゴシック" panose="020B0600070205080204" pitchFamily="34" charset="-128"/>
              </a:rPr>
              <a:t>Partial generalization is the default.  We can specify total generalization in an ER diagram by adding the keyword </a:t>
            </a:r>
            <a:r>
              <a:rPr lang="en-US" altLang="en-US" sz="2000" b="1" dirty="0" smtClean="0">
                <a:ea typeface="ＭＳ Ｐゴシック" panose="020B0600070205080204" pitchFamily="34" charset="-128"/>
              </a:rPr>
              <a:t>total</a:t>
            </a:r>
            <a:r>
              <a:rPr lang="en-US" altLang="en-US" sz="2000" dirty="0" smtClean="0">
                <a:ea typeface="ＭＳ Ｐゴシック" panose="020B0600070205080204" pitchFamily="34" charset="-128"/>
              </a:rPr>
              <a:t> in the diagram and drawing a dashed line from the keyword to the corresponding hollow arrow-head to which it applies (for a total generalization), or to the set of hollow arrow-heads to which it applies (for an overlapping generalization).</a:t>
            </a:r>
          </a:p>
          <a:p>
            <a:pPr algn="just"/>
            <a:r>
              <a:rPr lang="en-US" altLang="en-US" sz="2000" dirty="0" smtClean="0">
                <a:ea typeface="ＭＳ Ｐゴシック" panose="020B0600070205080204" pitchFamily="34" charset="-128"/>
              </a:rPr>
              <a:t>The </a:t>
            </a:r>
            <a:r>
              <a:rPr lang="en-US" altLang="en-US" sz="2000" i="1" dirty="0" smtClean="0">
                <a:ea typeface="ＭＳ Ｐゴシック" panose="020B0600070205080204" pitchFamily="34" charset="-128"/>
              </a:rPr>
              <a:t>student</a:t>
            </a:r>
            <a:r>
              <a:rPr lang="en-US" altLang="en-US" sz="2000" dirty="0" smtClean="0">
                <a:ea typeface="ＭＳ Ｐゴシック" panose="020B0600070205080204" pitchFamily="34" charset="-128"/>
              </a:rPr>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p>
          <a:p>
            <a:endParaRPr lang="en-US" altLang="en-US" sz="1600" dirty="0" smtClean="0">
              <a:ea typeface="ＭＳ Ｐゴシック" panose="020B0600070205080204" pitchFamily="34" charset="-128"/>
            </a:endParaRPr>
          </a:p>
          <a:p>
            <a:endParaRPr lang="en-US" altLang="en-US" dirty="0" smtClean="0">
              <a:ea typeface="ＭＳ Ｐゴシック" panose="020B0600070205080204" pitchFamily="34" charset="-128"/>
            </a:endParaRPr>
          </a:p>
          <a:p>
            <a:endParaRPr lang="en-US" altLang="en-US" dirty="0" smtClean="0">
              <a:ea typeface="ＭＳ Ｐゴシック" panose="020B0600070205080204" pitchFamily="34" charset="-128"/>
            </a:endParaRPr>
          </a:p>
          <a:p>
            <a:pPr lvl="1"/>
            <a:endParaRPr lang="en-US" altLang="en-US" dirty="0" smtClean="0">
              <a:ea typeface="ＭＳ Ｐゴシック" panose="020B0600070205080204" pitchFamily="34" charset="-128"/>
            </a:endParaRPr>
          </a:p>
        </p:txBody>
      </p:sp>
    </p:spTree>
    <p:extLst>
      <p:ext uri="{BB962C8B-B14F-4D97-AF65-F5344CB8AC3E}">
        <p14:creationId xmlns:p14="http://schemas.microsoft.com/office/powerpoint/2010/main" val="2493539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3163</TotalTime>
  <Words>6002</Words>
  <Application>Microsoft Office PowerPoint</Application>
  <PresentationFormat>Widescreen</PresentationFormat>
  <Paragraphs>607</Paragraphs>
  <Slides>113</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113</vt:i4>
      </vt:variant>
    </vt:vector>
  </HeadingPairs>
  <TitlesOfParts>
    <vt:vector size="124" baseType="lpstr">
      <vt:lpstr>ＭＳ Ｐゴシック</vt:lpstr>
      <vt:lpstr>ＭＳ Ｐゴシック</vt:lpstr>
      <vt:lpstr>Arial</vt:lpstr>
      <vt:lpstr>Calibri</vt:lpstr>
      <vt:lpstr>Calibri Light</vt:lpstr>
      <vt:lpstr>Helvetica</vt:lpstr>
      <vt:lpstr>Monotype Sorts</vt:lpstr>
      <vt:lpstr>Times New Roman</vt:lpstr>
      <vt:lpstr>Webdings</vt:lpstr>
      <vt:lpstr>Wingdings</vt:lpstr>
      <vt:lpstr>Office Theme</vt:lpstr>
      <vt:lpstr>Database Design, Architecture and Model</vt:lpstr>
      <vt:lpstr>Database Design</vt:lpstr>
      <vt:lpstr>Database Design (Cont..)</vt:lpstr>
      <vt:lpstr>Why Database Design is Important ?</vt:lpstr>
      <vt:lpstr>Database development life cycle</vt:lpstr>
      <vt:lpstr>Requirement Analysis</vt:lpstr>
      <vt:lpstr>Database designing</vt:lpstr>
      <vt:lpstr>Implementation</vt:lpstr>
      <vt:lpstr>View of Data</vt:lpstr>
      <vt:lpstr>Data Models</vt:lpstr>
      <vt:lpstr>Data Models (Cont..)</vt:lpstr>
      <vt:lpstr>The Entity-Relationship Model</vt:lpstr>
      <vt:lpstr>The Entity-Relationship Model (Cont..)</vt:lpstr>
      <vt:lpstr>The Entity-Relationship Model (Cont..)</vt:lpstr>
      <vt:lpstr>Relational Model</vt:lpstr>
      <vt:lpstr>Relational Model (Cont..)</vt:lpstr>
      <vt:lpstr>A Sample of Relational Database (Cont..)</vt:lpstr>
      <vt:lpstr>Object-Based Data Model</vt:lpstr>
      <vt:lpstr>Semi-Structured Data Model</vt:lpstr>
      <vt:lpstr>Data Abstraction</vt:lpstr>
      <vt:lpstr>Data Abstraction (Cont..)</vt:lpstr>
      <vt:lpstr>Data Abstraction (Cont..)</vt:lpstr>
      <vt:lpstr>Data Abstraction (Cont..)</vt:lpstr>
      <vt:lpstr>Level Of Abstraction</vt:lpstr>
      <vt:lpstr>Database Schema</vt:lpstr>
      <vt:lpstr>Database Schema (Cont..)</vt:lpstr>
      <vt:lpstr>Database Schema (Cont..)</vt:lpstr>
      <vt:lpstr>Database Schema – Logical (Cont..)</vt:lpstr>
      <vt:lpstr>Database Schema – Logical (Cont..)</vt:lpstr>
      <vt:lpstr>Database Schema – Logical (Cont..)</vt:lpstr>
      <vt:lpstr>Database Instance</vt:lpstr>
      <vt:lpstr>Data Independence</vt:lpstr>
      <vt:lpstr>Data Independence (Cont..)</vt:lpstr>
      <vt:lpstr>Logical Data Independence</vt:lpstr>
      <vt:lpstr>Physical Data Independence</vt:lpstr>
      <vt:lpstr>Database Architecture</vt:lpstr>
      <vt:lpstr>Database Architecture (Centralized/Shared-Memory)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Users</vt:lpstr>
      <vt:lpstr>Database Administrator</vt:lpstr>
      <vt:lpstr>Database Engine</vt:lpstr>
      <vt:lpstr>Query Processor</vt:lpstr>
      <vt:lpstr>Query Processing</vt:lpstr>
      <vt:lpstr>Storage Manager</vt:lpstr>
      <vt:lpstr>Storage Manager (Cont..)</vt:lpstr>
      <vt:lpstr>Transaction Management</vt:lpstr>
      <vt:lpstr>Database Applications</vt:lpstr>
      <vt:lpstr>Two-tier and three-tier architecture</vt:lpstr>
      <vt:lpstr>Why Database Access from Application Program</vt:lpstr>
      <vt:lpstr>Database Languages:</vt:lpstr>
      <vt:lpstr>SQL Categories</vt:lpstr>
      <vt:lpstr>Data Definition Language (DDL)</vt:lpstr>
      <vt:lpstr>Data Manipulation Language (DML)</vt:lpstr>
      <vt:lpstr>Data Query Language (DQL)</vt:lpstr>
      <vt:lpstr>Data Control Language (DCL)</vt:lpstr>
      <vt:lpstr>Transaction Control Language (TCL)</vt:lpstr>
      <vt:lpstr>E-R Diagram</vt:lpstr>
      <vt:lpstr>Reasons for using ER Diagram</vt:lpstr>
      <vt:lpstr>Components of the ER Diagram</vt:lpstr>
      <vt:lpstr>Geometric Shapes and their meaning in E-R Diagram</vt:lpstr>
      <vt:lpstr>Check Yourself!!</vt:lpstr>
      <vt:lpstr>Check yourself!!</vt:lpstr>
      <vt:lpstr>Check yourself!!</vt:lpstr>
      <vt:lpstr>ER-Diagram: Symbol &amp; its meaning</vt:lpstr>
      <vt:lpstr>Describe it yourself!!</vt:lpstr>
      <vt:lpstr>ER Schema Diagram for the COMPANY Database</vt:lpstr>
      <vt:lpstr>E-R Diagram for a University Enterprise</vt:lpstr>
      <vt:lpstr>Summary of Symbols Used in E-R Notation</vt:lpstr>
      <vt:lpstr>Summary of Symbols Used in E-R Notation (Cont..)</vt:lpstr>
      <vt:lpstr>Alternative ER Notations</vt:lpstr>
      <vt:lpstr>Alternative ER-Notations</vt:lpstr>
      <vt:lpstr>Entity</vt:lpstr>
      <vt:lpstr>Example of entities:</vt:lpstr>
      <vt:lpstr>Weak Entity Sets</vt:lpstr>
      <vt:lpstr>Weak Entity Sets (Cont.)</vt:lpstr>
      <vt:lpstr>Weak Entity Sets (Cont.)</vt:lpstr>
      <vt:lpstr>Associative Entity &amp; Relationship</vt:lpstr>
      <vt:lpstr>Relationship Sets</vt:lpstr>
      <vt:lpstr>Relationship Sets (Cont..)</vt:lpstr>
      <vt:lpstr>Degree of a Relationship Set</vt:lpstr>
      <vt:lpstr>Mapping Cardinality Constraints</vt:lpstr>
      <vt:lpstr>Mapping Cardinalities</vt:lpstr>
      <vt:lpstr>Mapping Cardinalities</vt:lpstr>
      <vt:lpstr>Complex Attributes</vt:lpstr>
      <vt:lpstr>Composite Attributes</vt:lpstr>
      <vt:lpstr>Redundant Attributes</vt:lpstr>
      <vt:lpstr>Specialization</vt:lpstr>
      <vt:lpstr>Specialization Example</vt:lpstr>
      <vt:lpstr>PowerPoint Presentation</vt:lpstr>
      <vt:lpstr>Representing Specialization via Schemas</vt:lpstr>
      <vt:lpstr>Representing Specialization as Schemas (Cont.)</vt:lpstr>
      <vt:lpstr>Generalization</vt:lpstr>
      <vt:lpstr>Design Constraints on a Specialization/Generalization</vt:lpstr>
      <vt:lpstr>Aggregation</vt:lpstr>
      <vt:lpstr>Aggregation (Cont.)</vt:lpstr>
      <vt:lpstr>Aggregation (Cont.)</vt:lpstr>
      <vt:lpstr>Representing Aggregation via Schemas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Thank You !!!</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Choudhary</dc:creator>
  <cp:lastModifiedBy>Bishwa Karn</cp:lastModifiedBy>
  <cp:revision>147</cp:revision>
  <dcterms:created xsi:type="dcterms:W3CDTF">2016-04-02T17:39:25Z</dcterms:created>
  <dcterms:modified xsi:type="dcterms:W3CDTF">2022-01-31T15:05:54Z</dcterms:modified>
</cp:coreProperties>
</file>