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1" r:id="rId4"/>
    <p:sldId id="272" r:id="rId5"/>
    <p:sldId id="273" r:id="rId6"/>
    <p:sldId id="260" r:id="rId7"/>
    <p:sldId id="261" r:id="rId8"/>
    <p:sldId id="274" r:id="rId9"/>
    <p:sldId id="281" r:id="rId10"/>
    <p:sldId id="275" r:id="rId11"/>
    <p:sldId id="276" r:id="rId12"/>
    <p:sldId id="277" r:id="rId13"/>
    <p:sldId id="278" r:id="rId14"/>
    <p:sldId id="279" r:id="rId15"/>
    <p:sldId id="280" r:id="rId16"/>
    <p:sldId id="282" r:id="rId17"/>
    <p:sldId id="283" r:id="rId18"/>
    <p:sldId id="298" r:id="rId19"/>
    <p:sldId id="284" r:id="rId20"/>
    <p:sldId id="285" r:id="rId21"/>
    <p:sldId id="286" r:id="rId22"/>
    <p:sldId id="288" r:id="rId23"/>
    <p:sldId id="289" r:id="rId24"/>
    <p:sldId id="287" r:id="rId25"/>
    <p:sldId id="290" r:id="rId26"/>
    <p:sldId id="291" r:id="rId27"/>
    <p:sldId id="292" r:id="rId28"/>
    <p:sldId id="293" r:id="rId29"/>
    <p:sldId id="294" r:id="rId30"/>
    <p:sldId id="295" r:id="rId31"/>
    <p:sldId id="296" r:id="rId32"/>
    <p:sldId id="299" r:id="rId33"/>
    <p:sldId id="297" r:id="rId34"/>
    <p:sldId id="300" r:id="rId35"/>
    <p:sldId id="302" r:id="rId36"/>
    <p:sldId id="303" r:id="rId37"/>
    <p:sldId id="304" r:id="rId38"/>
    <p:sldId id="305" r:id="rId39"/>
    <p:sldId id="301" r:id="rId40"/>
    <p:sldId id="306" r:id="rId41"/>
    <p:sldId id="337" r:id="rId42"/>
    <p:sldId id="338" r:id="rId43"/>
    <p:sldId id="307" r:id="rId44"/>
    <p:sldId id="308" r:id="rId45"/>
    <p:sldId id="309" r:id="rId46"/>
    <p:sldId id="310" r:id="rId47"/>
    <p:sldId id="311" r:id="rId48"/>
    <p:sldId id="312" r:id="rId49"/>
    <p:sldId id="339" r:id="rId50"/>
    <p:sldId id="313" r:id="rId51"/>
    <p:sldId id="314" r:id="rId52"/>
    <p:sldId id="315" r:id="rId53"/>
    <p:sldId id="316" r:id="rId54"/>
    <p:sldId id="340" r:id="rId55"/>
    <p:sldId id="317" r:id="rId56"/>
    <p:sldId id="318" r:id="rId57"/>
    <p:sldId id="341" r:id="rId58"/>
    <p:sldId id="342" r:id="rId59"/>
    <p:sldId id="343" r:id="rId60"/>
    <p:sldId id="319" r:id="rId61"/>
    <p:sldId id="344" r:id="rId62"/>
    <p:sldId id="320" r:id="rId63"/>
    <p:sldId id="348" r:id="rId64"/>
    <p:sldId id="346" r:id="rId65"/>
    <p:sldId id="349" r:id="rId66"/>
    <p:sldId id="350" r:id="rId67"/>
    <p:sldId id="351" r:id="rId68"/>
    <p:sldId id="347" r:id="rId69"/>
    <p:sldId id="345" r:id="rId70"/>
    <p:sldId id="321" r:id="rId71"/>
    <p:sldId id="322" r:id="rId72"/>
    <p:sldId id="352" r:id="rId73"/>
    <p:sldId id="323" r:id="rId74"/>
    <p:sldId id="354" r:id="rId75"/>
    <p:sldId id="355" r:id="rId76"/>
    <p:sldId id="356" r:id="rId77"/>
    <p:sldId id="358" r:id="rId78"/>
    <p:sldId id="359" r:id="rId79"/>
    <p:sldId id="360" r:id="rId80"/>
    <p:sldId id="361" r:id="rId81"/>
    <p:sldId id="363" r:id="rId82"/>
    <p:sldId id="366" r:id="rId83"/>
    <p:sldId id="364" r:id="rId84"/>
    <p:sldId id="365" r:id="rId85"/>
    <p:sldId id="324" r:id="rId86"/>
    <p:sldId id="367" r:id="rId87"/>
    <p:sldId id="368" r:id="rId88"/>
    <p:sldId id="325" r:id="rId89"/>
    <p:sldId id="326" r:id="rId90"/>
    <p:sldId id="389" r:id="rId91"/>
    <p:sldId id="388" r:id="rId92"/>
    <p:sldId id="390" r:id="rId93"/>
    <p:sldId id="369" r:id="rId94"/>
    <p:sldId id="370" r:id="rId95"/>
    <p:sldId id="371" r:id="rId96"/>
    <p:sldId id="372" r:id="rId97"/>
    <p:sldId id="373" r:id="rId98"/>
    <p:sldId id="374" r:id="rId99"/>
    <p:sldId id="391" r:id="rId100"/>
    <p:sldId id="375" r:id="rId101"/>
    <p:sldId id="376" r:id="rId102"/>
    <p:sldId id="377" r:id="rId103"/>
    <p:sldId id="378" r:id="rId104"/>
    <p:sldId id="392" r:id="rId105"/>
    <p:sldId id="393" r:id="rId106"/>
    <p:sldId id="380" r:id="rId107"/>
    <p:sldId id="394" r:id="rId108"/>
    <p:sldId id="379" r:id="rId109"/>
    <p:sldId id="381" r:id="rId110"/>
    <p:sldId id="257" r:id="rId111"/>
    <p:sldId id="258"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3A1D"/>
    <a:srgbClr val="996633"/>
    <a:srgbClr val="C00000"/>
    <a:srgbClr val="C23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1" autoAdjust="0"/>
    <p:restoredTop sz="94660"/>
  </p:normalViewPr>
  <p:slideViewPr>
    <p:cSldViewPr snapToGrid="0">
      <p:cViewPr varScale="1">
        <p:scale>
          <a:sx n="73" d="100"/>
          <a:sy n="73" d="100"/>
        </p:scale>
        <p:origin x="696"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 Id="rId4" Type="http://schemas.openxmlformats.org/officeDocument/2006/relationships/hyperlink" Target="mailto:mno@yahoo.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 Id="rId4" Type="http://schemas.openxmlformats.org/officeDocument/2006/relationships/hyperlink" Target="mailto:mno@yahoo.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 Id="rId4" Type="http://schemas.openxmlformats.org/officeDocument/2006/relationships/hyperlink" Target="mailto:mno@yaho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uru99.com/images/1/100518_0535_RelationalA5.p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Relational Database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4775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r>
              <a:rPr lang="en-US" dirty="0" smtClean="0"/>
              <a:t>Terminology</a:t>
            </a:r>
            <a:r>
              <a:rPr lang="en-US" dirty="0"/>
              <a:t> (Cont..)</a:t>
            </a:r>
          </a:p>
        </p:txBody>
      </p:sp>
      <p:sp>
        <p:nvSpPr>
          <p:cNvPr id="3" name="Content Placeholder 2"/>
          <p:cNvSpPr>
            <a:spLocks noGrp="1"/>
          </p:cNvSpPr>
          <p:nvPr>
            <p:ph idx="1"/>
          </p:nvPr>
        </p:nvSpPr>
        <p:spPr>
          <a:xfrm>
            <a:off x="838200" y="1825625"/>
            <a:ext cx="7048499" cy="4351338"/>
          </a:xfrm>
        </p:spPr>
        <p:txBody>
          <a:bodyPr>
            <a:normAutofit/>
          </a:bodyPr>
          <a:lstStyle/>
          <a:p>
            <a:r>
              <a:rPr lang="en-US" b="1" dirty="0" smtClean="0">
                <a:solidFill>
                  <a:schemeClr val="accent2">
                    <a:lumMod val="75000"/>
                  </a:schemeClr>
                </a:solidFill>
              </a:rPr>
              <a:t>Degree: </a:t>
            </a:r>
            <a:r>
              <a:rPr lang="en-US" dirty="0" smtClean="0"/>
              <a:t>The total number of columns or attributes in the relation</a:t>
            </a:r>
          </a:p>
          <a:p>
            <a:r>
              <a:rPr lang="en-US" b="1" dirty="0" smtClean="0">
                <a:solidFill>
                  <a:srgbClr val="7030A0"/>
                </a:solidFill>
              </a:rPr>
              <a:t>Cardinality:</a:t>
            </a:r>
            <a:r>
              <a:rPr lang="en-US" dirty="0" smtClean="0"/>
              <a:t> Total number of rows present in the table.</a:t>
            </a:r>
          </a:p>
          <a:p>
            <a:r>
              <a:rPr lang="en-US" b="1" dirty="0" smtClean="0">
                <a:solidFill>
                  <a:schemeClr val="accent4">
                    <a:lumMod val="50000"/>
                  </a:schemeClr>
                </a:solidFill>
              </a:rPr>
              <a:t>Relation Key: </a:t>
            </a:r>
            <a:r>
              <a:rPr lang="en-US" dirty="0" smtClean="0"/>
              <a:t>Every row has one or multiple attributes, that can uniquely identify the row in the relation, which is called relation key (Primary key).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7144443"/>
              </p:ext>
            </p:extLst>
          </p:nvPr>
        </p:nvGraphicFramePr>
        <p:xfrm>
          <a:off x="7886699" y="2192866"/>
          <a:ext cx="4140198" cy="2010835"/>
        </p:xfrm>
        <a:graphic>
          <a:graphicData uri="http://schemas.openxmlformats.org/drawingml/2006/table">
            <a:tbl>
              <a:tblPr firstRow="1" bandRow="1">
                <a:tableStyleId>{5C22544A-7EE6-4342-B048-85BDC9FD1C3A}</a:tableStyleId>
              </a:tblPr>
              <a:tblGrid>
                <a:gridCol w="1380066">
                  <a:extLst>
                    <a:ext uri="{9D8B030D-6E8A-4147-A177-3AD203B41FA5}">
                      <a16:colId xmlns:a16="http://schemas.microsoft.com/office/drawing/2014/main" val="2731526206"/>
                    </a:ext>
                  </a:extLst>
                </a:gridCol>
                <a:gridCol w="1380066">
                  <a:extLst>
                    <a:ext uri="{9D8B030D-6E8A-4147-A177-3AD203B41FA5}">
                      <a16:colId xmlns:a16="http://schemas.microsoft.com/office/drawing/2014/main" val="1426344781"/>
                    </a:ext>
                  </a:extLst>
                </a:gridCol>
                <a:gridCol w="1380066">
                  <a:extLst>
                    <a:ext uri="{9D8B030D-6E8A-4147-A177-3AD203B41FA5}">
                      <a16:colId xmlns:a16="http://schemas.microsoft.com/office/drawing/2014/main" val="366954306"/>
                    </a:ext>
                  </a:extLst>
                </a:gridCol>
              </a:tblGrid>
              <a:tr h="402167">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Phone No.</a:t>
                      </a:r>
                      <a:endParaRPr lang="en-US" dirty="0"/>
                    </a:p>
                  </a:txBody>
                  <a:tcPr/>
                </a:tc>
                <a:extLst>
                  <a:ext uri="{0D108BD9-81ED-4DB2-BD59-A6C34878D82A}">
                    <a16:rowId xmlns:a16="http://schemas.microsoft.com/office/drawing/2014/main" val="1060136652"/>
                  </a:ext>
                </a:extLst>
              </a:tr>
              <a:tr h="402167">
                <a:tc>
                  <a:txBody>
                    <a:bodyPr/>
                    <a:lstStyle/>
                    <a:p>
                      <a:r>
                        <a:rPr lang="en-US" dirty="0" smtClean="0"/>
                        <a:t>1</a:t>
                      </a:r>
                      <a:endParaRPr lang="en-US" dirty="0"/>
                    </a:p>
                  </a:txBody>
                  <a:tcPr/>
                </a:tc>
                <a:tc>
                  <a:txBody>
                    <a:bodyPr/>
                    <a:lstStyle/>
                    <a:p>
                      <a:r>
                        <a:rPr lang="en-US" dirty="0" smtClean="0"/>
                        <a:t>Ajay</a:t>
                      </a:r>
                      <a:endParaRPr lang="en-US" dirty="0"/>
                    </a:p>
                  </a:txBody>
                  <a:tcPr/>
                </a:tc>
                <a:tc>
                  <a:txBody>
                    <a:bodyPr/>
                    <a:lstStyle/>
                    <a:p>
                      <a:r>
                        <a:rPr lang="en-US" dirty="0" smtClean="0"/>
                        <a:t>9841984984</a:t>
                      </a:r>
                      <a:endParaRPr lang="en-US" dirty="0"/>
                    </a:p>
                  </a:txBody>
                  <a:tcPr/>
                </a:tc>
                <a:extLst>
                  <a:ext uri="{0D108BD9-81ED-4DB2-BD59-A6C34878D82A}">
                    <a16:rowId xmlns:a16="http://schemas.microsoft.com/office/drawing/2014/main" val="1719186090"/>
                  </a:ext>
                </a:extLst>
              </a:tr>
              <a:tr h="402167">
                <a:tc>
                  <a:txBody>
                    <a:bodyPr/>
                    <a:lstStyle/>
                    <a:p>
                      <a:r>
                        <a:rPr lang="en-US" dirty="0" smtClean="0"/>
                        <a:t>2</a:t>
                      </a:r>
                      <a:endParaRPr lang="en-US" dirty="0"/>
                    </a:p>
                  </a:txBody>
                  <a:tcPr/>
                </a:tc>
                <a:tc>
                  <a:txBody>
                    <a:bodyPr/>
                    <a:lstStyle/>
                    <a:p>
                      <a:r>
                        <a:rPr lang="en-US" dirty="0" smtClean="0"/>
                        <a:t>Raj</a:t>
                      </a:r>
                      <a:endParaRPr lang="en-US" dirty="0"/>
                    </a:p>
                  </a:txBody>
                  <a:tcPr/>
                </a:tc>
                <a:tc>
                  <a:txBody>
                    <a:bodyPr/>
                    <a:lstStyle/>
                    <a:p>
                      <a:r>
                        <a:rPr lang="en-US" dirty="0" smtClean="0"/>
                        <a:t>9841984356</a:t>
                      </a:r>
                      <a:endParaRPr lang="en-US" dirty="0"/>
                    </a:p>
                  </a:txBody>
                  <a:tcPr/>
                </a:tc>
                <a:extLst>
                  <a:ext uri="{0D108BD9-81ED-4DB2-BD59-A6C34878D82A}">
                    <a16:rowId xmlns:a16="http://schemas.microsoft.com/office/drawing/2014/main" val="2560749922"/>
                  </a:ext>
                </a:extLst>
              </a:tr>
              <a:tr h="402167">
                <a:tc>
                  <a:txBody>
                    <a:bodyPr/>
                    <a:lstStyle/>
                    <a:p>
                      <a:r>
                        <a:rPr lang="en-US" dirty="0" smtClean="0"/>
                        <a:t>3</a:t>
                      </a:r>
                      <a:endParaRPr lang="en-US" dirty="0"/>
                    </a:p>
                  </a:txBody>
                  <a:tcPr/>
                </a:tc>
                <a:tc>
                  <a:txBody>
                    <a:bodyPr/>
                    <a:lstStyle/>
                    <a:p>
                      <a:r>
                        <a:rPr lang="en-US" dirty="0" smtClean="0"/>
                        <a:t>Vijay</a:t>
                      </a:r>
                      <a:endParaRPr lang="en-US" dirty="0"/>
                    </a:p>
                  </a:txBody>
                  <a:tcPr/>
                </a:tc>
                <a:tc>
                  <a:txBody>
                    <a:bodyPr/>
                    <a:lstStyle/>
                    <a:p>
                      <a:r>
                        <a:rPr lang="en-US" dirty="0" smtClean="0"/>
                        <a:t>9801025469</a:t>
                      </a:r>
                      <a:endParaRPr lang="en-US" dirty="0"/>
                    </a:p>
                  </a:txBody>
                  <a:tcPr/>
                </a:tc>
                <a:extLst>
                  <a:ext uri="{0D108BD9-81ED-4DB2-BD59-A6C34878D82A}">
                    <a16:rowId xmlns:a16="http://schemas.microsoft.com/office/drawing/2014/main" val="3810622114"/>
                  </a:ext>
                </a:extLst>
              </a:tr>
              <a:tr h="402167">
                <a:tc>
                  <a:txBody>
                    <a:bodyPr/>
                    <a:lstStyle/>
                    <a:p>
                      <a:r>
                        <a:rPr lang="en-US" dirty="0" smtClean="0"/>
                        <a:t>4</a:t>
                      </a:r>
                      <a:endParaRPr lang="en-US" dirty="0"/>
                    </a:p>
                  </a:txBody>
                  <a:tcPr/>
                </a:tc>
                <a:tc>
                  <a:txBody>
                    <a:bodyPr/>
                    <a:lstStyle/>
                    <a:p>
                      <a:r>
                        <a:rPr lang="en-US" dirty="0" err="1" smtClean="0"/>
                        <a:t>Aman</a:t>
                      </a:r>
                      <a:endParaRPr lang="en-US" dirty="0"/>
                    </a:p>
                  </a:txBody>
                  <a:tcPr/>
                </a:tc>
                <a:tc>
                  <a:txBody>
                    <a:bodyPr/>
                    <a:lstStyle/>
                    <a:p>
                      <a:r>
                        <a:rPr lang="en-US" dirty="0" smtClean="0"/>
                        <a:t>9845612385</a:t>
                      </a:r>
                      <a:endParaRPr lang="en-US" dirty="0"/>
                    </a:p>
                  </a:txBody>
                  <a:tcPr/>
                </a:tc>
                <a:extLst>
                  <a:ext uri="{0D108BD9-81ED-4DB2-BD59-A6C34878D82A}">
                    <a16:rowId xmlns:a16="http://schemas.microsoft.com/office/drawing/2014/main" val="2801067781"/>
                  </a:ext>
                </a:extLst>
              </a:tr>
            </a:tbl>
          </a:graphicData>
        </a:graphic>
      </p:graphicFrame>
      <p:sp>
        <p:nvSpPr>
          <p:cNvPr id="5" name="TextBox 4"/>
          <p:cNvSpPr txBox="1"/>
          <p:nvPr/>
        </p:nvSpPr>
        <p:spPr>
          <a:xfrm>
            <a:off x="7886699" y="1742672"/>
            <a:ext cx="1739900" cy="523220"/>
          </a:xfrm>
          <a:prstGeom prst="rect">
            <a:avLst/>
          </a:prstGeom>
          <a:noFill/>
        </p:spPr>
        <p:txBody>
          <a:bodyPr wrap="square" rtlCol="0">
            <a:spAutoFit/>
          </a:bodyPr>
          <a:lstStyle/>
          <a:p>
            <a:r>
              <a:rPr lang="en-US" sz="2800" b="1" dirty="0" smtClean="0"/>
              <a:t>Students</a:t>
            </a:r>
            <a:endParaRPr lang="en-US" sz="2800" b="1" dirty="0"/>
          </a:p>
        </p:txBody>
      </p:sp>
    </p:spTree>
    <p:extLst>
      <p:ext uri="{BB962C8B-B14F-4D97-AF65-F5344CB8AC3E}">
        <p14:creationId xmlns:p14="http://schemas.microsoft.com/office/powerpoint/2010/main" val="288869476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Introduction</a:t>
            </a:r>
            <a:endParaRPr lang="en-US" dirty="0"/>
          </a:p>
        </p:txBody>
      </p:sp>
      <p:sp>
        <p:nvSpPr>
          <p:cNvPr id="3" name="Content Placeholder 2"/>
          <p:cNvSpPr>
            <a:spLocks noGrp="1"/>
          </p:cNvSpPr>
          <p:nvPr>
            <p:ph idx="1"/>
          </p:nvPr>
        </p:nvSpPr>
        <p:spPr/>
        <p:txBody>
          <a:bodyPr/>
          <a:lstStyle/>
          <a:p>
            <a:r>
              <a:rPr lang="en-US" b="1" dirty="0" smtClean="0">
                <a:solidFill>
                  <a:srgbClr val="C00000"/>
                </a:solidFill>
              </a:rPr>
              <a:t>Cartesian product</a:t>
            </a:r>
            <a:r>
              <a:rPr lang="en-US" dirty="0" smtClean="0"/>
              <a:t> of two relation (</a:t>
            </a:r>
            <a:r>
              <a:rPr lang="en-US" dirty="0" err="1" smtClean="0"/>
              <a:t>AxB</a:t>
            </a:r>
            <a:r>
              <a:rPr lang="en-US" dirty="0" smtClean="0"/>
              <a:t>), gives us all the possible tuples that are paired together.</a:t>
            </a:r>
          </a:p>
          <a:p>
            <a:pPr lvl="1"/>
            <a:r>
              <a:rPr lang="en-US" dirty="0" smtClean="0"/>
              <a:t>But it </a:t>
            </a:r>
            <a:r>
              <a:rPr lang="en-US" b="1" dirty="0" smtClean="0"/>
              <a:t>might not be feasible</a:t>
            </a:r>
            <a:r>
              <a:rPr lang="en-US" dirty="0" smtClean="0"/>
              <a:t> in certain cases to take a </a:t>
            </a:r>
            <a:r>
              <a:rPr lang="en-US" b="1" dirty="0"/>
              <a:t>Cartesian product</a:t>
            </a:r>
            <a:r>
              <a:rPr lang="en-US" dirty="0" smtClean="0"/>
              <a:t> where we </a:t>
            </a:r>
            <a:r>
              <a:rPr lang="en-US" b="1" dirty="0"/>
              <a:t>encounter huge relations</a:t>
            </a:r>
            <a:r>
              <a:rPr lang="en-US" dirty="0" smtClean="0"/>
              <a:t> with </a:t>
            </a:r>
            <a:r>
              <a:rPr lang="en-US" b="1" dirty="0"/>
              <a:t>thousands of tuples</a:t>
            </a:r>
            <a:r>
              <a:rPr lang="en-US" dirty="0" smtClean="0"/>
              <a:t> having a considerable </a:t>
            </a:r>
            <a:r>
              <a:rPr lang="en-US" b="1" dirty="0"/>
              <a:t>large number of attributes</a:t>
            </a:r>
            <a:r>
              <a:rPr lang="en-US" dirty="0" smtClean="0"/>
              <a:t>.</a:t>
            </a:r>
          </a:p>
        </p:txBody>
      </p:sp>
    </p:spTree>
    <p:extLst>
      <p:ext uri="{BB962C8B-B14F-4D97-AF65-F5344CB8AC3E}">
        <p14:creationId xmlns:p14="http://schemas.microsoft.com/office/powerpoint/2010/main" val="18650509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Join Operation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Join</a:t>
                </a:r>
                <a:r>
                  <a:rPr lang="en-US" dirty="0" smtClean="0"/>
                  <a:t> is an </a:t>
                </a:r>
                <a:r>
                  <a:rPr lang="en-US" b="1" dirty="0" smtClean="0"/>
                  <a:t>Additional</a:t>
                </a:r>
                <a:r>
                  <a:rPr lang="en-US" dirty="0" smtClean="0"/>
                  <a:t> / </a:t>
                </a:r>
                <a:r>
                  <a:rPr lang="en-US" b="1" dirty="0" smtClean="0"/>
                  <a:t>Derived operato</a:t>
                </a:r>
                <a:r>
                  <a:rPr lang="en-US" dirty="0" smtClean="0"/>
                  <a:t>r which simplify the queries, but does not add any new power to the basic relational algebra.</a:t>
                </a:r>
              </a:p>
              <a:p>
                <a:r>
                  <a:rPr lang="en-US" b="1" u="sng" dirty="0">
                    <a:solidFill>
                      <a:srgbClr val="C00000"/>
                    </a:solidFill>
                  </a:rPr>
                  <a:t>Join</a:t>
                </a:r>
                <a:r>
                  <a:rPr lang="en-US" dirty="0" smtClean="0"/>
                  <a:t> is a </a:t>
                </a:r>
                <a:r>
                  <a:rPr lang="en-US" b="1" dirty="0" smtClean="0">
                    <a:solidFill>
                      <a:srgbClr val="C00000"/>
                    </a:solidFill>
                  </a:rPr>
                  <a:t>combination</a:t>
                </a:r>
                <a:r>
                  <a:rPr lang="en-US" dirty="0" smtClean="0"/>
                  <a:t> of a </a:t>
                </a:r>
                <a:r>
                  <a:rPr lang="en-US" b="1" dirty="0">
                    <a:solidFill>
                      <a:srgbClr val="C00000"/>
                    </a:solidFill>
                  </a:rPr>
                  <a:t>Cartesian product</a:t>
                </a:r>
                <a:r>
                  <a:rPr lang="en-US" dirty="0" smtClean="0"/>
                  <a:t> followed by a </a:t>
                </a:r>
                <a:r>
                  <a:rPr lang="en-US" b="1" dirty="0">
                    <a:solidFill>
                      <a:srgbClr val="C00000"/>
                    </a:solidFill>
                  </a:rPr>
                  <a:t>selection process</a:t>
                </a:r>
                <a:r>
                  <a:rPr lang="en-US" b="1" dirty="0" smtClean="0">
                    <a:solidFill>
                      <a:srgbClr val="C00000"/>
                    </a:solidFill>
                  </a:rPr>
                  <a:t>.</a:t>
                </a:r>
              </a:p>
              <a:p>
                <a:pPr marL="914400" lvl="2" indent="0">
                  <a:buNone/>
                </a:pPr>
                <a:r>
                  <a:rPr lang="en-US" b="1" dirty="0">
                    <a:solidFill>
                      <a:srgbClr val="C00000"/>
                    </a:solidFill>
                  </a:rPr>
                  <a:t>	</a:t>
                </a:r>
                <a:r>
                  <a:rPr lang="en-US" b="1" dirty="0" smtClean="0">
                    <a:solidFill>
                      <a:schemeClr val="accent1">
                        <a:lumMod val="75000"/>
                      </a:schemeClr>
                    </a:solidFill>
                  </a:rPr>
                  <a:t>Join = Cartesian Product + Selection</a:t>
                </a:r>
                <a:endParaRPr lang="en-US" b="1" dirty="0">
                  <a:solidFill>
                    <a:schemeClr val="accent1">
                      <a:lumMod val="75000"/>
                    </a:schemeClr>
                  </a:solidFill>
                </a:endParaRPr>
              </a:p>
              <a:p>
                <a:r>
                  <a:rPr lang="en-US" dirty="0" smtClean="0">
                    <a:solidFill>
                      <a:srgbClr val="C00000"/>
                    </a:solidFill>
                  </a:rPr>
                  <a:t>A</a:t>
                </a:r>
                <a:r>
                  <a:rPr lang="en-US" dirty="0" smtClean="0"/>
                  <a:t> </a:t>
                </a:r>
                <a:r>
                  <a:rPr lang="en-US" b="1" u="sng" dirty="0" smtClean="0">
                    <a:solidFill>
                      <a:srgbClr val="C00000"/>
                    </a:solidFill>
                  </a:rPr>
                  <a:t>join operation</a:t>
                </a:r>
                <a:r>
                  <a:rPr lang="en-US" dirty="0" smtClean="0"/>
                  <a:t> </a:t>
                </a:r>
                <a:r>
                  <a:rPr lang="en-US" dirty="0" smtClean="0">
                    <a:solidFill>
                      <a:srgbClr val="C00000"/>
                    </a:solidFill>
                  </a:rPr>
                  <a:t>pairs two tuples from different relations, if and only if a given join condition is satisfied.</a:t>
                </a:r>
              </a:p>
              <a:p>
                <a:r>
                  <a:rPr lang="en-US" b="1" dirty="0" smtClean="0"/>
                  <a:t>Symbol</a:t>
                </a:r>
                <a:r>
                  <a:rPr lang="en-US" dirty="0" smtClean="0"/>
                  <a:t>: </a:t>
                </a:r>
                <a14:m>
                  <m:oMath xmlns:m="http://schemas.openxmlformats.org/officeDocument/2006/math">
                    <m:r>
                      <a:rPr lang="en-US" b="1" i="1" smtClean="0">
                        <a:solidFill>
                          <a:srgbClr val="C00000"/>
                        </a:solidFill>
                        <a:latin typeface="Cambria Math" panose="02040503050406030204" pitchFamily="18" charset="0"/>
                        <a:ea typeface="Cambria Math" panose="02040503050406030204" pitchFamily="18" charset="0"/>
                      </a:rPr>
                      <m:t>⋈</m:t>
                    </m:r>
                  </m:oMath>
                </a14:m>
                <a:endParaRPr lang="en-US" dirty="0" smtClean="0"/>
              </a:p>
              <a:p>
                <a:r>
                  <a:rPr lang="en-US" b="1" dirty="0" smtClean="0">
                    <a:solidFill>
                      <a:schemeClr val="accent1">
                        <a:lumMod val="75000"/>
                      </a:schemeClr>
                    </a:solidFill>
                  </a:rPr>
                  <a:t>A</a:t>
                </a:r>
                <a14:m>
                  <m:oMath xmlns:m="http://schemas.openxmlformats.org/officeDocument/2006/math">
                    <m:r>
                      <a:rPr lang="en-US" b="1" i="1" smtClean="0">
                        <a:solidFill>
                          <a:schemeClr val="accent1">
                            <a:lumMod val="75000"/>
                          </a:schemeClr>
                        </a:solidFill>
                        <a:latin typeface="Cambria Math" panose="02040503050406030204" pitchFamily="18" charset="0"/>
                        <a:ea typeface="Cambria Math" panose="02040503050406030204" pitchFamily="18" charset="0"/>
                      </a:rPr>
                      <m:t>⋈</m:t>
                    </m:r>
                  </m:oMath>
                </a14:m>
                <a:r>
                  <a:rPr lang="en-US" b="1" baseline="-25000" dirty="0" smtClean="0">
                    <a:solidFill>
                      <a:schemeClr val="accent1">
                        <a:lumMod val="75000"/>
                      </a:schemeClr>
                    </a:solidFill>
                  </a:rPr>
                  <a:t>c</a:t>
                </a:r>
                <a:r>
                  <a:rPr lang="en-US" b="1" dirty="0" smtClean="0">
                    <a:solidFill>
                      <a:schemeClr val="accent1">
                        <a:lumMod val="75000"/>
                      </a:schemeClr>
                    </a:solidFill>
                  </a:rPr>
                  <a:t> B = </a:t>
                </a:r>
                <a14:m>
                  <m:oMath xmlns:m="http://schemas.openxmlformats.org/officeDocument/2006/math">
                    <m:r>
                      <a:rPr lang="en-US" b="1" i="1" dirty="0">
                        <a:solidFill>
                          <a:schemeClr val="accent1">
                            <a:lumMod val="75000"/>
                          </a:schemeClr>
                        </a:solidFill>
                        <a:latin typeface="Cambria Math" panose="02040503050406030204" pitchFamily="18" charset="0"/>
                      </a:rPr>
                      <m:t>𝝈</m:t>
                    </m:r>
                    <m:r>
                      <a:rPr lang="en-US" b="1" i="1" dirty="0">
                        <a:solidFill>
                          <a:schemeClr val="accent1">
                            <a:lumMod val="75000"/>
                          </a:schemeClr>
                        </a:solidFill>
                        <a:latin typeface="Cambria Math" panose="02040503050406030204" pitchFamily="18" charset="0"/>
                      </a:rPr>
                      <m:t> </m:t>
                    </m:r>
                  </m:oMath>
                </a14:m>
                <a:r>
                  <a:rPr lang="en-US" b="1" baseline="-25000" dirty="0" smtClean="0">
                    <a:solidFill>
                      <a:schemeClr val="accent1">
                        <a:lumMod val="75000"/>
                      </a:schemeClr>
                    </a:solidFill>
                  </a:rPr>
                  <a:t>C</a:t>
                </a:r>
                <a:r>
                  <a:rPr lang="en-US" b="1" dirty="0" smtClean="0">
                    <a:solidFill>
                      <a:schemeClr val="accent1">
                        <a:lumMod val="75000"/>
                      </a:schemeClr>
                    </a:solidFill>
                  </a:rPr>
                  <a:t> (</a:t>
                </a:r>
                <a:r>
                  <a:rPr lang="en-US" b="1" dirty="0" err="1" smtClean="0">
                    <a:solidFill>
                      <a:schemeClr val="accent1">
                        <a:lumMod val="75000"/>
                      </a:schemeClr>
                    </a:solidFill>
                  </a:rPr>
                  <a:t>AxB</a:t>
                </a:r>
                <a:r>
                  <a:rPr lang="en-US" b="1" dirty="0" smtClean="0">
                    <a:solidFill>
                      <a:schemeClr val="accent1">
                        <a:lumMod val="75000"/>
                      </a:schemeClr>
                    </a:solidFill>
                  </a:rPr>
                  <a:t>)</a:t>
                </a:r>
                <a:endParaRPr lang="en-US" b="1"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773300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b="1" u="sng" dirty="0" smtClean="0"/>
              <a:t>Difference</a:t>
            </a:r>
            <a:endParaRPr lang="en-US" b="1" u="sng"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a:xfrm>
                <a:off x="839788" y="1681163"/>
                <a:ext cx="5157787" cy="485388"/>
              </a:xfrm>
              <a:solidFill>
                <a:schemeClr val="accent2"/>
              </a:solidFill>
              <a:ln>
                <a:solidFill>
                  <a:schemeClr val="accent2"/>
                </a:solidFill>
              </a:ln>
            </p:spPr>
            <p:txBody>
              <a:bodyPr/>
              <a:lstStyle/>
              <a:p>
                <a:r>
                  <a:rPr lang="en-US" dirty="0" smtClean="0">
                    <a:solidFill>
                      <a:schemeClr val="bg1"/>
                    </a:solidFill>
                  </a:rPr>
                  <a:t>Join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a14:m>
                <a:r>
                  <a:rPr lang="en-US" dirty="0" smtClean="0">
                    <a:solidFill>
                      <a:schemeClr val="bg1"/>
                    </a:solidFill>
                  </a:rPr>
                  <a:t>)</a:t>
                </a:r>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xfrm>
                <a:off x="839788" y="1681163"/>
                <a:ext cx="5157787" cy="485388"/>
              </a:xfrm>
              <a:blipFill>
                <a:blip r:embed="rId2"/>
                <a:stretch>
                  <a:fillRect l="-1769" t="-3704" b="-27160"/>
                </a:stretch>
              </a:blipFill>
              <a:ln>
                <a:solidFill>
                  <a:schemeClr val="accent2"/>
                </a:solidFill>
              </a:ln>
            </p:spPr>
            <p:txBody>
              <a:bodyPr/>
              <a:lstStyle/>
              <a:p>
                <a:r>
                  <a:rPr lang="en-US">
                    <a:noFill/>
                  </a:rPr>
                  <a:t> </a:t>
                </a:r>
              </a:p>
            </p:txBody>
          </p:sp>
        </mc:Fallback>
      </mc:AlternateContent>
      <p:sp>
        <p:nvSpPr>
          <p:cNvPr id="5" name="Content Placeholder 4"/>
          <p:cNvSpPr>
            <a:spLocks noGrp="1"/>
          </p:cNvSpPr>
          <p:nvPr>
            <p:ph sz="half" idx="2"/>
          </p:nvPr>
        </p:nvSpPr>
        <p:spPr>
          <a:xfrm>
            <a:off x="839788" y="2166551"/>
            <a:ext cx="5157787" cy="1087395"/>
          </a:xfrm>
        </p:spPr>
        <p:txBody>
          <a:bodyPr>
            <a:normAutofit fontScale="92500" lnSpcReduction="10000"/>
          </a:bodyPr>
          <a:lstStyle/>
          <a:p>
            <a:pPr lvl="1">
              <a:buFont typeface="Wingdings" panose="05000000000000000000" pitchFamily="2" charset="2"/>
              <a:buChar char="ü"/>
            </a:pPr>
            <a:r>
              <a:rPr lang="en-US" sz="2000" dirty="0" smtClean="0"/>
              <a:t>Combination of tuples that satisfy the filtering/matching conditions</a:t>
            </a:r>
          </a:p>
          <a:p>
            <a:pPr lvl="1">
              <a:buFont typeface="Wingdings" panose="05000000000000000000" pitchFamily="2" charset="2"/>
              <a:buChar char="ü"/>
            </a:pPr>
            <a:r>
              <a:rPr lang="en-US" sz="2000" dirty="0" smtClean="0"/>
              <a:t>Fewer tuples then cross product, might be able to compute efficiency.</a:t>
            </a:r>
            <a:endParaRPr lang="en-US" sz="2000" dirty="0"/>
          </a:p>
        </p:txBody>
      </p:sp>
      <p:sp>
        <p:nvSpPr>
          <p:cNvPr id="6" name="Text Placeholder 5"/>
          <p:cNvSpPr>
            <a:spLocks noGrp="1"/>
          </p:cNvSpPr>
          <p:nvPr>
            <p:ph type="body" sz="quarter" idx="3"/>
          </p:nvPr>
        </p:nvSpPr>
        <p:spPr>
          <a:xfrm>
            <a:off x="6172200" y="1681163"/>
            <a:ext cx="5183188" cy="485388"/>
          </a:xfrm>
          <a:solidFill>
            <a:schemeClr val="accent3">
              <a:lumMod val="75000"/>
            </a:schemeClr>
          </a:solidFill>
        </p:spPr>
        <p:txBody>
          <a:bodyPr>
            <a:normAutofit fontScale="77500" lnSpcReduction="20000"/>
          </a:bodyPr>
          <a:lstStyle/>
          <a:p>
            <a:r>
              <a:rPr lang="en-US" dirty="0" smtClean="0">
                <a:solidFill>
                  <a:schemeClr val="bg1"/>
                </a:solidFill>
              </a:rPr>
              <a:t>Cartesian Product /Cross Product/ Cross Join (X)</a:t>
            </a:r>
            <a:endParaRPr lang="en-US" dirty="0">
              <a:solidFill>
                <a:schemeClr val="bg1"/>
              </a:solidFill>
            </a:endParaRPr>
          </a:p>
        </p:txBody>
      </p:sp>
      <p:sp>
        <p:nvSpPr>
          <p:cNvPr id="7" name="Content Placeholder 6"/>
          <p:cNvSpPr>
            <a:spLocks noGrp="1"/>
          </p:cNvSpPr>
          <p:nvPr>
            <p:ph sz="quarter" idx="4"/>
          </p:nvPr>
        </p:nvSpPr>
        <p:spPr>
          <a:xfrm>
            <a:off x="6172200" y="2166551"/>
            <a:ext cx="5183188" cy="1087395"/>
          </a:xfrm>
        </p:spPr>
        <p:txBody>
          <a:bodyPr>
            <a:normAutofit fontScale="85000" lnSpcReduction="20000"/>
          </a:bodyPr>
          <a:lstStyle/>
          <a:p>
            <a:pPr lvl="1">
              <a:buFont typeface="Wingdings" panose="05000000000000000000" pitchFamily="2" charset="2"/>
              <a:buChar char="ü"/>
            </a:pPr>
            <a:r>
              <a:rPr lang="en-US" dirty="0" smtClean="0"/>
              <a:t>All possible combination of tuples from the relations</a:t>
            </a:r>
          </a:p>
          <a:p>
            <a:pPr lvl="1">
              <a:buFont typeface="Wingdings" panose="05000000000000000000" pitchFamily="2" charset="2"/>
              <a:buChar char="ü"/>
            </a:pPr>
            <a:r>
              <a:rPr lang="en-US" dirty="0" smtClean="0"/>
              <a:t>Huge number of tuples and costly to manage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34222881"/>
              </p:ext>
            </p:extLst>
          </p:nvPr>
        </p:nvGraphicFramePr>
        <p:xfrm>
          <a:off x="4593967" y="3626836"/>
          <a:ext cx="925384" cy="1097280"/>
        </p:xfrm>
        <a:graphic>
          <a:graphicData uri="http://schemas.openxmlformats.org/drawingml/2006/table">
            <a:tbl>
              <a:tblPr firstRow="1" bandRow="1">
                <a:tableStyleId>{5C22544A-7EE6-4342-B048-85BDC9FD1C3A}</a:tableStyleId>
              </a:tblPr>
              <a:tblGrid>
                <a:gridCol w="462692">
                  <a:extLst>
                    <a:ext uri="{9D8B030D-6E8A-4147-A177-3AD203B41FA5}">
                      <a16:colId xmlns:a16="http://schemas.microsoft.com/office/drawing/2014/main" val="1615027637"/>
                    </a:ext>
                  </a:extLst>
                </a:gridCol>
                <a:gridCol w="462692">
                  <a:extLst>
                    <a:ext uri="{9D8B030D-6E8A-4147-A177-3AD203B41FA5}">
                      <a16:colId xmlns:a16="http://schemas.microsoft.com/office/drawing/2014/main" val="3379071277"/>
                    </a:ext>
                  </a:extLst>
                </a:gridCol>
              </a:tblGrid>
              <a:tr h="323674">
                <a:tc>
                  <a:txBody>
                    <a:bodyPr/>
                    <a:lstStyle/>
                    <a:p>
                      <a:r>
                        <a:rPr lang="en-US" dirty="0" smtClean="0"/>
                        <a:t>A</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4116832927"/>
                  </a:ext>
                </a:extLst>
              </a:tr>
              <a:tr h="323674">
                <a:tc>
                  <a:txBody>
                    <a:bodyPr/>
                    <a:lstStyle/>
                    <a:p>
                      <a:r>
                        <a:rPr lang="en-US" dirty="0" smtClean="0"/>
                        <a:t>1</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163372345"/>
                  </a:ext>
                </a:extLst>
              </a:tr>
              <a:tr h="323674">
                <a:tc>
                  <a:txBody>
                    <a:bodyPr/>
                    <a:lstStyle/>
                    <a:p>
                      <a:r>
                        <a:rPr lang="en-US" dirty="0" smtClean="0"/>
                        <a:t>2</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38442042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40324713"/>
              </p:ext>
            </p:extLst>
          </p:nvPr>
        </p:nvGraphicFramePr>
        <p:xfrm>
          <a:off x="6172200" y="3626836"/>
          <a:ext cx="925384" cy="1097280"/>
        </p:xfrm>
        <a:graphic>
          <a:graphicData uri="http://schemas.openxmlformats.org/drawingml/2006/table">
            <a:tbl>
              <a:tblPr firstRow="1" bandRow="1">
                <a:tableStyleId>{5C22544A-7EE6-4342-B048-85BDC9FD1C3A}</a:tableStyleId>
              </a:tblPr>
              <a:tblGrid>
                <a:gridCol w="462692">
                  <a:extLst>
                    <a:ext uri="{9D8B030D-6E8A-4147-A177-3AD203B41FA5}">
                      <a16:colId xmlns:a16="http://schemas.microsoft.com/office/drawing/2014/main" val="1615027637"/>
                    </a:ext>
                  </a:extLst>
                </a:gridCol>
                <a:gridCol w="462692">
                  <a:extLst>
                    <a:ext uri="{9D8B030D-6E8A-4147-A177-3AD203B41FA5}">
                      <a16:colId xmlns:a16="http://schemas.microsoft.com/office/drawing/2014/main" val="3379071277"/>
                    </a:ext>
                  </a:extLst>
                </a:gridCol>
              </a:tblGrid>
              <a:tr h="323674">
                <a:tc>
                  <a:txBody>
                    <a:bodyPr/>
                    <a:lstStyle/>
                    <a:p>
                      <a:r>
                        <a:rPr lang="en-US" dirty="0" smtClean="0"/>
                        <a:t>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4116832927"/>
                  </a:ext>
                </a:extLst>
              </a:tr>
              <a:tr h="323674">
                <a:tc>
                  <a:txBody>
                    <a:bodyPr/>
                    <a:lstStyle/>
                    <a:p>
                      <a:r>
                        <a:rPr lang="en-US" dirty="0" smtClean="0"/>
                        <a:t>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163372345"/>
                  </a:ext>
                </a:extLst>
              </a:tr>
              <a:tr h="323674">
                <a:tc>
                  <a:txBody>
                    <a:bodyPr/>
                    <a:lstStyle/>
                    <a:p>
                      <a:r>
                        <a:rPr lang="en-US" dirty="0" smtClean="0"/>
                        <a:t>b</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384420425"/>
                  </a:ext>
                </a:extLst>
              </a:tr>
            </a:tbl>
          </a:graphicData>
        </a:graphic>
      </p:graphicFrame>
      <p:sp>
        <p:nvSpPr>
          <p:cNvPr id="11" name="TextBox 10"/>
          <p:cNvSpPr txBox="1"/>
          <p:nvPr/>
        </p:nvSpPr>
        <p:spPr>
          <a:xfrm>
            <a:off x="4901515" y="3344562"/>
            <a:ext cx="436605" cy="369332"/>
          </a:xfrm>
          <a:prstGeom prst="rect">
            <a:avLst/>
          </a:prstGeom>
          <a:noFill/>
        </p:spPr>
        <p:txBody>
          <a:bodyPr wrap="square" rtlCol="0">
            <a:spAutoFit/>
          </a:bodyPr>
          <a:lstStyle/>
          <a:p>
            <a:r>
              <a:rPr lang="en-US" b="1" dirty="0" smtClean="0"/>
              <a:t>R</a:t>
            </a:r>
            <a:endParaRPr lang="en-US" b="1" dirty="0"/>
          </a:p>
        </p:txBody>
      </p:sp>
      <p:sp>
        <p:nvSpPr>
          <p:cNvPr id="12" name="TextBox 11"/>
          <p:cNvSpPr txBox="1"/>
          <p:nvPr/>
        </p:nvSpPr>
        <p:spPr>
          <a:xfrm>
            <a:off x="6416589" y="3360477"/>
            <a:ext cx="436605" cy="369332"/>
          </a:xfrm>
          <a:prstGeom prst="rect">
            <a:avLst/>
          </a:prstGeom>
          <a:noFill/>
        </p:spPr>
        <p:txBody>
          <a:bodyPr wrap="square" rtlCol="0">
            <a:spAutoFit/>
          </a:bodyPr>
          <a:lstStyle/>
          <a:p>
            <a:r>
              <a:rPr lang="en-US" b="1" dirty="0"/>
              <a:t>S</a:t>
            </a:r>
          </a:p>
        </p:txBody>
      </p:sp>
      <p:graphicFrame>
        <p:nvGraphicFramePr>
          <p:cNvPr id="13" name="Table 12"/>
          <p:cNvGraphicFramePr>
            <a:graphicFrameLocks noGrp="1"/>
          </p:cNvGraphicFramePr>
          <p:nvPr>
            <p:extLst>
              <p:ext uri="{D42A27DB-BD31-4B8C-83A1-F6EECF244321}">
                <p14:modId xmlns:p14="http://schemas.microsoft.com/office/powerpoint/2010/main" val="760225332"/>
              </p:ext>
            </p:extLst>
          </p:nvPr>
        </p:nvGraphicFramePr>
        <p:xfrm>
          <a:off x="8675410" y="3729809"/>
          <a:ext cx="2055344" cy="1828800"/>
        </p:xfrm>
        <a:graphic>
          <a:graphicData uri="http://schemas.openxmlformats.org/drawingml/2006/table">
            <a:tbl>
              <a:tblPr firstRow="1" bandRow="1">
                <a:tableStyleId>{5C22544A-7EE6-4342-B048-85BDC9FD1C3A}</a:tableStyleId>
              </a:tblPr>
              <a:tblGrid>
                <a:gridCol w="513836">
                  <a:extLst>
                    <a:ext uri="{9D8B030D-6E8A-4147-A177-3AD203B41FA5}">
                      <a16:colId xmlns:a16="http://schemas.microsoft.com/office/drawing/2014/main" val="1615027637"/>
                    </a:ext>
                  </a:extLst>
                </a:gridCol>
                <a:gridCol w="513836">
                  <a:extLst>
                    <a:ext uri="{9D8B030D-6E8A-4147-A177-3AD203B41FA5}">
                      <a16:colId xmlns:a16="http://schemas.microsoft.com/office/drawing/2014/main" val="3379071277"/>
                    </a:ext>
                  </a:extLst>
                </a:gridCol>
                <a:gridCol w="513836">
                  <a:extLst>
                    <a:ext uri="{9D8B030D-6E8A-4147-A177-3AD203B41FA5}">
                      <a16:colId xmlns:a16="http://schemas.microsoft.com/office/drawing/2014/main" val="148574844"/>
                    </a:ext>
                  </a:extLst>
                </a:gridCol>
                <a:gridCol w="513836">
                  <a:extLst>
                    <a:ext uri="{9D8B030D-6E8A-4147-A177-3AD203B41FA5}">
                      <a16:colId xmlns:a16="http://schemas.microsoft.com/office/drawing/2014/main" val="1956197643"/>
                    </a:ext>
                  </a:extLst>
                </a:gridCol>
              </a:tblGrid>
              <a:tr h="323674">
                <a:tc>
                  <a:txBody>
                    <a:bodyPr/>
                    <a:lstStyle/>
                    <a:p>
                      <a:r>
                        <a:rPr lang="en-US" dirty="0" smtClean="0"/>
                        <a:t>A</a:t>
                      </a:r>
                      <a:endParaRPr lang="en-US" dirty="0"/>
                    </a:p>
                  </a:txBody>
                  <a:tcPr/>
                </a:tc>
                <a:tc>
                  <a:txBody>
                    <a:bodyPr/>
                    <a:lstStyle/>
                    <a:p>
                      <a:r>
                        <a:rPr lang="en-US" dirty="0" smtClean="0"/>
                        <a:t>R.B</a:t>
                      </a:r>
                      <a:endParaRPr lang="en-US" dirty="0"/>
                    </a:p>
                  </a:txBody>
                  <a:tcPr/>
                </a:tc>
                <a:tc>
                  <a:txBody>
                    <a:bodyPr/>
                    <a:lstStyle/>
                    <a:p>
                      <a:r>
                        <a:rPr lang="en-US" dirty="0" smtClean="0"/>
                        <a:t>S.C</a:t>
                      </a:r>
                      <a:endParaRPr lang="en-US" dirty="0"/>
                    </a:p>
                  </a:txBody>
                  <a:tcPr/>
                </a:tc>
                <a:tc>
                  <a:txBody>
                    <a:bodyPr/>
                    <a:lstStyle/>
                    <a:p>
                      <a:r>
                        <a:rPr lang="en-US" dirty="0" smtClean="0"/>
                        <a:t>C</a:t>
                      </a:r>
                    </a:p>
                  </a:txBody>
                  <a:tcPr/>
                </a:tc>
                <a:extLst>
                  <a:ext uri="{0D108BD9-81ED-4DB2-BD59-A6C34878D82A}">
                    <a16:rowId xmlns:a16="http://schemas.microsoft.com/office/drawing/2014/main" val="4116832927"/>
                  </a:ext>
                </a:extLst>
              </a:tr>
              <a:tr h="323674">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163372345"/>
                  </a:ext>
                </a:extLst>
              </a:tr>
              <a:tr h="323674">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384420425"/>
                  </a:ext>
                </a:extLst>
              </a:tr>
              <a:tr h="323674">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3631167238"/>
                  </a:ext>
                </a:extLst>
              </a:tr>
              <a:tr h="323674">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4048840978"/>
                  </a:ext>
                </a:extLst>
              </a:tr>
            </a:tbl>
          </a:graphicData>
        </a:graphic>
      </p:graphicFrame>
      <p:sp>
        <p:nvSpPr>
          <p:cNvPr id="14" name="TextBox 13"/>
          <p:cNvSpPr txBox="1"/>
          <p:nvPr/>
        </p:nvSpPr>
        <p:spPr>
          <a:xfrm>
            <a:off x="9337745" y="3399650"/>
            <a:ext cx="862914" cy="369332"/>
          </a:xfrm>
          <a:prstGeom prst="rect">
            <a:avLst/>
          </a:prstGeom>
          <a:noFill/>
        </p:spPr>
        <p:txBody>
          <a:bodyPr wrap="square" rtlCol="0">
            <a:spAutoFit/>
          </a:bodyPr>
          <a:lstStyle/>
          <a:p>
            <a:r>
              <a:rPr lang="en-US" b="1" dirty="0" smtClean="0"/>
              <a:t>R x S</a:t>
            </a:r>
            <a:endParaRPr lang="en-US" b="1" dirty="0"/>
          </a:p>
        </p:txBody>
      </p:sp>
      <p:graphicFrame>
        <p:nvGraphicFramePr>
          <p:cNvPr id="15" name="Table 14"/>
          <p:cNvGraphicFramePr>
            <a:graphicFrameLocks noGrp="1"/>
          </p:cNvGraphicFramePr>
          <p:nvPr>
            <p:extLst>
              <p:ext uri="{D42A27DB-BD31-4B8C-83A1-F6EECF244321}">
                <p14:modId xmlns:p14="http://schemas.microsoft.com/office/powerpoint/2010/main" val="72055269"/>
              </p:ext>
            </p:extLst>
          </p:nvPr>
        </p:nvGraphicFramePr>
        <p:xfrm>
          <a:off x="1637271" y="4445414"/>
          <a:ext cx="1377777" cy="1230456"/>
        </p:xfrm>
        <a:graphic>
          <a:graphicData uri="http://schemas.openxmlformats.org/drawingml/2006/table">
            <a:tbl>
              <a:tblPr firstRow="1" bandRow="1">
                <a:tableStyleId>{5C22544A-7EE6-4342-B048-85BDC9FD1C3A}</a:tableStyleId>
              </a:tblPr>
              <a:tblGrid>
                <a:gridCol w="459259">
                  <a:extLst>
                    <a:ext uri="{9D8B030D-6E8A-4147-A177-3AD203B41FA5}">
                      <a16:colId xmlns:a16="http://schemas.microsoft.com/office/drawing/2014/main" val="858087826"/>
                    </a:ext>
                  </a:extLst>
                </a:gridCol>
                <a:gridCol w="459259">
                  <a:extLst>
                    <a:ext uri="{9D8B030D-6E8A-4147-A177-3AD203B41FA5}">
                      <a16:colId xmlns:a16="http://schemas.microsoft.com/office/drawing/2014/main" val="2660194483"/>
                    </a:ext>
                  </a:extLst>
                </a:gridCol>
                <a:gridCol w="459259">
                  <a:extLst>
                    <a:ext uri="{9D8B030D-6E8A-4147-A177-3AD203B41FA5}">
                      <a16:colId xmlns:a16="http://schemas.microsoft.com/office/drawing/2014/main" val="270273978"/>
                    </a:ext>
                  </a:extLst>
                </a:gridCol>
              </a:tblGrid>
              <a:tr h="410152">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7965553"/>
                  </a:ext>
                </a:extLst>
              </a:tr>
              <a:tr h="410152">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339470109"/>
                  </a:ext>
                </a:extLst>
              </a:tr>
              <a:tr h="410152">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704358053"/>
                  </a:ext>
                </a:extLst>
              </a:tr>
            </a:tbl>
          </a:graphicData>
        </a:graphic>
      </p:graphicFrame>
      <p:sp>
        <p:nvSpPr>
          <p:cNvPr id="17" name="Down Arrow 16"/>
          <p:cNvSpPr/>
          <p:nvPr/>
        </p:nvSpPr>
        <p:spPr>
          <a:xfrm rot="2485664">
            <a:off x="3616752" y="4272558"/>
            <a:ext cx="448275" cy="711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8776069">
            <a:off x="7686525" y="4226152"/>
            <a:ext cx="448275" cy="711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1511267" y="3799083"/>
                <a:ext cx="1591960" cy="646331"/>
              </a:xfrm>
              <a:prstGeom prst="rect">
                <a:avLst/>
              </a:prstGeom>
              <a:noFill/>
            </p:spPr>
            <p:txBody>
              <a:bodyPr wrap="square" rtlCol="0">
                <a:spAutoFit/>
              </a:bodyPr>
              <a:lstStyle/>
              <a:p>
                <a:pPr algn="ctr"/>
                <a:r>
                  <a:rPr lang="en-US" b="1" dirty="0" smtClean="0"/>
                  <a:t>R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m:t>
                    </m:r>
                  </m:oMath>
                </a14:m>
                <a:r>
                  <a:rPr lang="en-US" b="1" dirty="0" smtClean="0"/>
                  <a:t> S</a:t>
                </a:r>
              </a:p>
              <a:p>
                <a:pPr algn="ctr"/>
                <a:r>
                  <a:rPr lang="en-US" b="1" dirty="0" smtClean="0"/>
                  <a:t>(Natural Join)</a:t>
                </a:r>
                <a:endParaRPr 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1511267" y="3799083"/>
                <a:ext cx="1591960" cy="646331"/>
              </a:xfrm>
              <a:prstGeom prst="rect">
                <a:avLst/>
              </a:prstGeom>
              <a:blipFill>
                <a:blip r:embed="rId3"/>
                <a:stretch>
                  <a:fillRect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0433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18" grpId="0" animBg="1"/>
      <p:bldP spid="1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571500" indent="-571500">
              <a:buFont typeface="Wingdings" panose="05000000000000000000" pitchFamily="2" charset="2"/>
              <a:buChar char="q"/>
            </a:pPr>
            <a:r>
              <a:rPr lang="en-US" b="1" u="sng" dirty="0" smtClean="0"/>
              <a:t>Types of JOINS</a:t>
            </a:r>
            <a:endParaRPr lang="en-US" b="1" u="sng" dirty="0"/>
          </a:p>
        </p:txBody>
      </p:sp>
      <p:sp>
        <p:nvSpPr>
          <p:cNvPr id="5" name="Content Placeholder 4"/>
          <p:cNvSpPr>
            <a:spLocks noGrp="1"/>
          </p:cNvSpPr>
          <p:nvPr>
            <p:ph sz="half" idx="1"/>
          </p:nvPr>
        </p:nvSpPr>
        <p:spPr/>
        <p:txBody>
          <a:bodyPr/>
          <a:lstStyle/>
          <a:p>
            <a:pPr marL="514350" indent="-514350">
              <a:buFont typeface="+mj-lt"/>
              <a:buAutoNum type="arabicPeriod"/>
            </a:pPr>
            <a:r>
              <a:rPr lang="en-US" b="1" dirty="0" smtClean="0">
                <a:solidFill>
                  <a:srgbClr val="C00000"/>
                </a:solidFill>
              </a:rPr>
              <a:t>Inner Join (Join):</a:t>
            </a:r>
          </a:p>
          <a:p>
            <a:pPr lvl="1">
              <a:buFont typeface="Wingdings" panose="05000000000000000000" pitchFamily="2" charset="2"/>
              <a:buChar char="§"/>
            </a:pPr>
            <a:r>
              <a:rPr lang="en-US" b="1" dirty="0" smtClean="0"/>
              <a:t>Theta Join</a:t>
            </a:r>
          </a:p>
          <a:p>
            <a:pPr lvl="1">
              <a:buFont typeface="Wingdings" panose="05000000000000000000" pitchFamily="2" charset="2"/>
              <a:buChar char="§"/>
            </a:pPr>
            <a:r>
              <a:rPr lang="en-US" b="1" dirty="0" err="1" smtClean="0"/>
              <a:t>Equi</a:t>
            </a:r>
            <a:r>
              <a:rPr lang="en-US" b="1" dirty="0" smtClean="0"/>
              <a:t> Join</a:t>
            </a:r>
          </a:p>
          <a:p>
            <a:pPr lvl="1">
              <a:buFont typeface="Wingdings" panose="05000000000000000000" pitchFamily="2" charset="2"/>
              <a:buChar char="§"/>
            </a:pPr>
            <a:r>
              <a:rPr lang="en-US" b="1" dirty="0" smtClean="0"/>
              <a:t>Natural Join</a:t>
            </a:r>
            <a:endParaRPr lang="en-US" b="1" dirty="0"/>
          </a:p>
        </p:txBody>
      </p:sp>
      <p:sp>
        <p:nvSpPr>
          <p:cNvPr id="6" name="Content Placeholder 5"/>
          <p:cNvSpPr>
            <a:spLocks noGrp="1"/>
          </p:cNvSpPr>
          <p:nvPr>
            <p:ph sz="half" idx="2"/>
          </p:nvPr>
        </p:nvSpPr>
        <p:spPr/>
        <p:txBody>
          <a:bodyPr/>
          <a:lstStyle/>
          <a:p>
            <a:pPr marL="514350" indent="-514350">
              <a:buFont typeface="+mj-lt"/>
              <a:buAutoNum type="arabicPeriod" startAt="2"/>
            </a:pPr>
            <a:r>
              <a:rPr lang="en-US" b="1" dirty="0" smtClean="0">
                <a:solidFill>
                  <a:srgbClr val="C00000"/>
                </a:solidFill>
              </a:rPr>
              <a:t>Outer Join (Extension of Join):</a:t>
            </a:r>
          </a:p>
          <a:p>
            <a:pPr lvl="1">
              <a:buFont typeface="Wingdings" panose="05000000000000000000" pitchFamily="2" charset="2"/>
              <a:buChar char="§"/>
            </a:pPr>
            <a:r>
              <a:rPr lang="en-US" b="1" dirty="0" smtClean="0"/>
              <a:t>Left Outer Join</a:t>
            </a:r>
          </a:p>
          <a:p>
            <a:pPr lvl="1">
              <a:buFont typeface="Wingdings" panose="05000000000000000000" pitchFamily="2" charset="2"/>
              <a:buChar char="§"/>
            </a:pPr>
            <a:r>
              <a:rPr lang="en-US" b="1" dirty="0" smtClean="0"/>
              <a:t>Right Outer Join</a:t>
            </a:r>
          </a:p>
          <a:p>
            <a:pPr lvl="1">
              <a:buFont typeface="Wingdings" panose="05000000000000000000" pitchFamily="2" charset="2"/>
              <a:buChar char="§"/>
            </a:pPr>
            <a:r>
              <a:rPr lang="en-US" b="1" dirty="0" smtClean="0"/>
              <a:t>Full Outer Join</a:t>
            </a:r>
            <a:endParaRPr lang="en-US" b="1" dirty="0"/>
          </a:p>
        </p:txBody>
      </p:sp>
    </p:spTree>
    <p:extLst>
      <p:ext uri="{BB962C8B-B14F-4D97-AF65-F5344CB8AC3E}">
        <p14:creationId xmlns:p14="http://schemas.microsoft.com/office/powerpoint/2010/main" val="14041190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571500" indent="-571500">
              <a:buFont typeface="Wingdings" panose="05000000000000000000" pitchFamily="2" charset="2"/>
              <a:buChar char="q"/>
            </a:pPr>
            <a:r>
              <a:rPr lang="en-US" b="1" u="sng" dirty="0" smtClean="0"/>
              <a:t>Types of JOINS</a:t>
            </a:r>
            <a:endParaRPr lang="en-US" b="1" u="sng" dirty="0"/>
          </a:p>
        </p:txBody>
      </p:sp>
      <p:sp>
        <p:nvSpPr>
          <p:cNvPr id="5" name="Content Placeholder 4"/>
          <p:cNvSpPr>
            <a:spLocks noGrp="1"/>
          </p:cNvSpPr>
          <p:nvPr>
            <p:ph sz="half" idx="1"/>
          </p:nvPr>
        </p:nvSpPr>
        <p:spPr/>
        <p:txBody>
          <a:bodyPr>
            <a:normAutofit/>
          </a:bodyPr>
          <a:lstStyle/>
          <a:p>
            <a:pPr marL="514350" indent="-514350">
              <a:buFont typeface="+mj-lt"/>
              <a:buAutoNum type="arabicPeriod"/>
            </a:pPr>
            <a:r>
              <a:rPr lang="en-US" b="1" dirty="0" smtClean="0">
                <a:solidFill>
                  <a:srgbClr val="C00000"/>
                </a:solidFill>
              </a:rPr>
              <a:t>Inner Join (Join):</a:t>
            </a:r>
          </a:p>
          <a:p>
            <a:pPr>
              <a:buFont typeface="Wingdings" panose="05000000000000000000" pitchFamily="2" charset="2"/>
              <a:buChar char="Ø"/>
            </a:pPr>
            <a:r>
              <a:rPr lang="en-US" sz="2400" dirty="0" smtClean="0">
                <a:solidFill>
                  <a:schemeClr val="accent2">
                    <a:lumMod val="75000"/>
                  </a:schemeClr>
                </a:solidFill>
              </a:rPr>
              <a:t>Contains only those tuples that satisfy the matching condition</a:t>
            </a:r>
          </a:p>
          <a:p>
            <a:pPr lvl="1">
              <a:buFont typeface="Wingdings" panose="05000000000000000000" pitchFamily="2" charset="2"/>
              <a:buChar char="§"/>
            </a:pPr>
            <a:r>
              <a:rPr lang="en-US" b="1" dirty="0" smtClean="0"/>
              <a:t>Theta Join</a:t>
            </a:r>
          </a:p>
          <a:p>
            <a:pPr lvl="1">
              <a:buFont typeface="Wingdings" panose="05000000000000000000" pitchFamily="2" charset="2"/>
              <a:buChar char="§"/>
            </a:pPr>
            <a:r>
              <a:rPr lang="en-US" b="1" dirty="0" err="1" smtClean="0"/>
              <a:t>Equi</a:t>
            </a:r>
            <a:r>
              <a:rPr lang="en-US" b="1" dirty="0" smtClean="0"/>
              <a:t> Join</a:t>
            </a:r>
          </a:p>
          <a:p>
            <a:pPr lvl="1">
              <a:buFont typeface="Wingdings" panose="05000000000000000000" pitchFamily="2" charset="2"/>
              <a:buChar char="§"/>
            </a:pPr>
            <a:r>
              <a:rPr lang="en-US" b="1" dirty="0" smtClean="0"/>
              <a:t>Natural Join</a:t>
            </a:r>
            <a:endParaRPr lang="en-US" b="1" dirty="0"/>
          </a:p>
        </p:txBody>
      </p:sp>
      <p:sp>
        <p:nvSpPr>
          <p:cNvPr id="6" name="Content Placeholder 5"/>
          <p:cNvSpPr>
            <a:spLocks noGrp="1"/>
          </p:cNvSpPr>
          <p:nvPr>
            <p:ph sz="half" idx="2"/>
          </p:nvPr>
        </p:nvSpPr>
        <p:spPr/>
        <p:txBody>
          <a:bodyPr>
            <a:normAutofit/>
          </a:bodyPr>
          <a:lstStyle/>
          <a:p>
            <a:pPr marL="514350" indent="-514350">
              <a:buFont typeface="+mj-lt"/>
              <a:buAutoNum type="arabicPeriod" startAt="2"/>
            </a:pPr>
            <a:r>
              <a:rPr lang="en-US" b="1" dirty="0" smtClean="0">
                <a:solidFill>
                  <a:srgbClr val="C00000"/>
                </a:solidFill>
              </a:rPr>
              <a:t>Outer Join (Extension of Join):</a:t>
            </a:r>
          </a:p>
          <a:p>
            <a:pPr>
              <a:buFont typeface="Wingdings" panose="05000000000000000000" pitchFamily="2" charset="2"/>
              <a:buChar char="Ø"/>
            </a:pPr>
            <a:r>
              <a:rPr lang="en-US" sz="2400" dirty="0" smtClean="0">
                <a:solidFill>
                  <a:schemeClr val="accent1">
                    <a:lumMod val="75000"/>
                  </a:schemeClr>
                </a:solidFill>
              </a:rPr>
              <a:t>Contains matching tuples that satisfy the matching condition, along with some or all tuples that do not satisfy the matching condition</a:t>
            </a:r>
          </a:p>
          <a:p>
            <a:pPr>
              <a:buFont typeface="Wingdings" panose="05000000000000000000" pitchFamily="2" charset="2"/>
              <a:buChar char="Ø"/>
            </a:pPr>
            <a:r>
              <a:rPr lang="en-US" sz="2400" dirty="0" smtClean="0">
                <a:solidFill>
                  <a:schemeClr val="accent1">
                    <a:lumMod val="75000"/>
                  </a:schemeClr>
                </a:solidFill>
              </a:rPr>
              <a:t>Contains all rows from either one or both relation</a:t>
            </a:r>
          </a:p>
          <a:p>
            <a:pPr lvl="1">
              <a:buFont typeface="Wingdings" panose="05000000000000000000" pitchFamily="2" charset="2"/>
              <a:buChar char="§"/>
            </a:pPr>
            <a:r>
              <a:rPr lang="en-US" b="1" dirty="0" smtClean="0"/>
              <a:t>Left Outer Join</a:t>
            </a:r>
          </a:p>
          <a:p>
            <a:pPr lvl="1">
              <a:buFont typeface="Wingdings" panose="05000000000000000000" pitchFamily="2" charset="2"/>
              <a:buChar char="§"/>
            </a:pPr>
            <a:r>
              <a:rPr lang="en-US" b="1" dirty="0" smtClean="0"/>
              <a:t>Right Outer Join</a:t>
            </a:r>
          </a:p>
          <a:p>
            <a:pPr lvl="1">
              <a:buFont typeface="Wingdings" panose="05000000000000000000" pitchFamily="2" charset="2"/>
              <a:buChar char="§"/>
            </a:pPr>
            <a:r>
              <a:rPr lang="en-US" b="1" dirty="0" smtClean="0"/>
              <a:t>Full Outer Join</a:t>
            </a:r>
            <a:endParaRPr lang="en-US" b="1" dirty="0"/>
          </a:p>
        </p:txBody>
      </p:sp>
    </p:spTree>
    <p:extLst>
      <p:ext uri="{BB962C8B-B14F-4D97-AF65-F5344CB8AC3E}">
        <p14:creationId xmlns:p14="http://schemas.microsoft.com/office/powerpoint/2010/main" val="21273916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571500" indent="-571500">
              <a:buFont typeface="Wingdings" panose="05000000000000000000" pitchFamily="2" charset="2"/>
              <a:buChar char="q"/>
            </a:pPr>
            <a:r>
              <a:rPr lang="en-US" b="1" u="sng" dirty="0" smtClean="0"/>
              <a:t>Types of JOINS</a:t>
            </a:r>
            <a:endParaRPr lang="en-US" b="1" u="sng" dirty="0"/>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p:txBody>
              <a:bodyPr>
                <a:normAutofit fontScale="85000" lnSpcReduction="20000"/>
              </a:bodyPr>
              <a:lstStyle/>
              <a:p>
                <a:pPr marL="514350" indent="-514350">
                  <a:buFont typeface="+mj-lt"/>
                  <a:buAutoNum type="arabicPeriod"/>
                </a:pPr>
                <a:r>
                  <a:rPr lang="en-US" b="1" dirty="0" smtClean="0">
                    <a:solidFill>
                      <a:srgbClr val="C00000"/>
                    </a:solidFill>
                  </a:rPr>
                  <a:t>Inner Join (Join):</a:t>
                </a:r>
              </a:p>
              <a:p>
                <a:pPr>
                  <a:buFont typeface="Wingdings" panose="05000000000000000000" pitchFamily="2" charset="2"/>
                  <a:buChar char="Ø"/>
                </a:pPr>
                <a:r>
                  <a:rPr lang="en-US" sz="2400" dirty="0" smtClean="0">
                    <a:solidFill>
                      <a:schemeClr val="accent2">
                        <a:lumMod val="75000"/>
                      </a:schemeClr>
                    </a:solidFill>
                  </a:rPr>
                  <a:t>Contains only those tuples that satisfy the matching condition</a:t>
                </a:r>
              </a:p>
              <a:p>
                <a:pPr lvl="1">
                  <a:buFont typeface="Wingdings" panose="05000000000000000000" pitchFamily="2" charset="2"/>
                  <a:buChar char="§"/>
                </a:pPr>
                <a:r>
                  <a:rPr lang="en-US" b="1" dirty="0" smtClean="0"/>
                  <a:t>Theta Join</a:t>
                </a:r>
              </a:p>
              <a:p>
                <a:pPr lvl="2">
                  <a:buFont typeface="Wingdings" panose="05000000000000000000" pitchFamily="2" charset="2"/>
                  <a:buChar char="§"/>
                </a:pPr>
                <a:r>
                  <a:rPr lang="en-US" b="1" dirty="0" smtClean="0">
                    <a:solidFill>
                      <a:schemeClr val="accent2">
                        <a:lumMod val="75000"/>
                      </a:schemeClr>
                    </a:solidFill>
                  </a:rPr>
                  <a:t>A </a:t>
                </a:r>
                <a14:m>
                  <m:oMath xmlns:m="http://schemas.openxmlformats.org/officeDocument/2006/math">
                    <m:r>
                      <a:rPr lang="en-US" b="1" i="1" smtClean="0">
                        <a:solidFill>
                          <a:schemeClr val="accent2">
                            <a:lumMod val="75000"/>
                          </a:schemeClr>
                        </a:solidFill>
                        <a:latin typeface="Cambria Math" panose="02040503050406030204" pitchFamily="18" charset="0"/>
                        <a:ea typeface="Cambria Math" panose="02040503050406030204" pitchFamily="18" charset="0"/>
                      </a:rPr>
                      <m:t>⋈</m:t>
                    </m:r>
                  </m:oMath>
                </a14:m>
                <a:r>
                  <a:rPr lang="en-US" b="1" dirty="0" smtClean="0">
                    <a:solidFill>
                      <a:schemeClr val="accent2">
                        <a:lumMod val="75000"/>
                      </a:schemeClr>
                    </a:solidFill>
                  </a:rPr>
                  <a:t> B</a:t>
                </a:r>
              </a:p>
              <a:p>
                <a:pPr lvl="2">
                  <a:buFont typeface="Wingdings" panose="05000000000000000000" pitchFamily="2" charset="2"/>
                  <a:buChar char="§"/>
                </a:pPr>
                <a:r>
                  <a:rPr lang="en-US" b="1" dirty="0" smtClean="0">
                    <a:solidFill>
                      <a:schemeClr val="accent2">
                        <a:lumMod val="75000"/>
                      </a:schemeClr>
                    </a:solidFill>
                  </a:rPr>
                  <a:t>Uses all kinds of comparison operators (&lt;,&gt;,&lt;=,&gt;=,=,</a:t>
                </a:r>
                <a14:m>
                  <m:oMath xmlns:m="http://schemas.openxmlformats.org/officeDocument/2006/math">
                    <m:r>
                      <a:rPr lang="en-US" b="1" i="1" smtClean="0">
                        <a:solidFill>
                          <a:schemeClr val="accent2">
                            <a:lumMod val="75000"/>
                          </a:schemeClr>
                        </a:solidFill>
                        <a:latin typeface="Cambria Math" panose="02040503050406030204" pitchFamily="18" charset="0"/>
                        <a:ea typeface="Cambria Math" panose="02040503050406030204" pitchFamily="18" charset="0"/>
                      </a:rPr>
                      <m:t>≠</m:t>
                    </m:r>
                  </m:oMath>
                </a14:m>
                <a:r>
                  <a:rPr lang="en-US" b="1" dirty="0" smtClean="0">
                    <a:solidFill>
                      <a:schemeClr val="accent2">
                        <a:lumMod val="75000"/>
                      </a:schemeClr>
                    </a:solidFill>
                  </a:rPr>
                  <a:t>)</a:t>
                </a:r>
              </a:p>
              <a:p>
                <a:pPr lvl="1">
                  <a:buFont typeface="Wingdings" panose="05000000000000000000" pitchFamily="2" charset="2"/>
                  <a:buChar char="§"/>
                </a:pPr>
                <a:r>
                  <a:rPr lang="en-US" b="1" dirty="0" err="1" smtClean="0"/>
                  <a:t>Equi</a:t>
                </a:r>
                <a:r>
                  <a:rPr lang="en-US" b="1" dirty="0" smtClean="0"/>
                  <a:t> Join</a:t>
                </a:r>
              </a:p>
              <a:p>
                <a:pPr lvl="2">
                  <a:buFont typeface="Wingdings" panose="05000000000000000000" pitchFamily="2" charset="2"/>
                  <a:buChar char="§"/>
                </a:pPr>
                <a:r>
                  <a:rPr lang="en-US" b="1" dirty="0">
                    <a:solidFill>
                      <a:schemeClr val="accent2">
                        <a:lumMod val="75000"/>
                      </a:schemeClr>
                    </a:solidFill>
                  </a:rPr>
                  <a:t>Special case of theta join</a:t>
                </a:r>
              </a:p>
              <a:p>
                <a:pPr lvl="2">
                  <a:buFont typeface="Wingdings" panose="05000000000000000000" pitchFamily="2" charset="2"/>
                  <a:buChar char="§"/>
                </a:pPr>
                <a:r>
                  <a:rPr lang="en-US" b="1" dirty="0">
                    <a:solidFill>
                      <a:schemeClr val="accent2">
                        <a:lumMod val="75000"/>
                      </a:schemeClr>
                    </a:solidFill>
                  </a:rPr>
                  <a:t>Uses only equality (=) </a:t>
                </a:r>
                <a:r>
                  <a:rPr lang="en-US" b="1" dirty="0" err="1">
                    <a:solidFill>
                      <a:schemeClr val="accent2">
                        <a:lumMod val="75000"/>
                      </a:schemeClr>
                    </a:solidFill>
                  </a:rPr>
                  <a:t>comparision</a:t>
                </a:r>
                <a:r>
                  <a:rPr lang="en-US" b="1" dirty="0">
                    <a:solidFill>
                      <a:schemeClr val="accent2">
                        <a:lumMod val="75000"/>
                      </a:schemeClr>
                    </a:solidFill>
                  </a:rPr>
                  <a:t> operator</a:t>
                </a:r>
              </a:p>
              <a:p>
                <a:pPr lvl="1">
                  <a:buFont typeface="Wingdings" panose="05000000000000000000" pitchFamily="2" charset="2"/>
                  <a:buChar char="§"/>
                </a:pPr>
                <a:r>
                  <a:rPr lang="en-US" b="1" dirty="0" smtClean="0"/>
                  <a:t>Natural Join</a:t>
                </a:r>
              </a:p>
              <a:p>
                <a:pPr lvl="2">
                  <a:buFont typeface="Wingdings" panose="05000000000000000000" pitchFamily="2" charset="2"/>
                  <a:buChar char="§"/>
                </a:pPr>
                <a:r>
                  <a:rPr lang="en-US" b="1" dirty="0">
                    <a:solidFill>
                      <a:schemeClr val="accent2">
                        <a:lumMod val="75000"/>
                      </a:schemeClr>
                    </a:solidFill>
                  </a:rPr>
                  <a:t>A </a:t>
                </a:r>
                <a14:m>
                  <m:oMath xmlns:m="http://schemas.openxmlformats.org/officeDocument/2006/math">
                    <m:r>
                      <a:rPr lang="en-US" b="1" i="1">
                        <a:solidFill>
                          <a:schemeClr val="accent2">
                            <a:lumMod val="75000"/>
                          </a:schemeClr>
                        </a:solidFill>
                        <a:latin typeface="Cambria Math" panose="02040503050406030204" pitchFamily="18" charset="0"/>
                        <a:ea typeface="Cambria Math" panose="02040503050406030204" pitchFamily="18" charset="0"/>
                      </a:rPr>
                      <m:t>⋈</m:t>
                    </m:r>
                  </m:oMath>
                </a14:m>
                <a:r>
                  <a:rPr lang="en-US" b="1" dirty="0">
                    <a:solidFill>
                      <a:schemeClr val="accent2">
                        <a:lumMod val="75000"/>
                      </a:schemeClr>
                    </a:solidFill>
                  </a:rPr>
                  <a:t> B</a:t>
                </a:r>
              </a:p>
              <a:p>
                <a:pPr lvl="2">
                  <a:buFont typeface="Wingdings" panose="05000000000000000000" pitchFamily="2" charset="2"/>
                  <a:buChar char="§"/>
                </a:pPr>
                <a:r>
                  <a:rPr lang="en-US" b="1" dirty="0">
                    <a:solidFill>
                      <a:schemeClr val="accent2">
                        <a:lumMod val="75000"/>
                      </a:schemeClr>
                    </a:solidFill>
                  </a:rPr>
                  <a:t>Based on common attributes in both relation</a:t>
                </a:r>
              </a:p>
              <a:p>
                <a:pPr lvl="2">
                  <a:buFont typeface="Wingdings" panose="05000000000000000000" pitchFamily="2" charset="2"/>
                  <a:buChar char="§"/>
                </a:pPr>
                <a:r>
                  <a:rPr lang="en-US" b="1" dirty="0">
                    <a:solidFill>
                      <a:schemeClr val="accent2">
                        <a:lumMod val="75000"/>
                      </a:schemeClr>
                    </a:solidFill>
                  </a:rPr>
                  <a:t>Does not use any comparison operator</a:t>
                </a:r>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blipFill>
                <a:blip r:embed="rId2"/>
                <a:stretch>
                  <a:fillRect l="-1882" t="-336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85000" lnSpcReduction="20000"/>
          </a:bodyPr>
          <a:lstStyle/>
          <a:p>
            <a:pPr marL="514350" indent="-514350">
              <a:buFont typeface="+mj-lt"/>
              <a:buAutoNum type="arabicPeriod" startAt="2"/>
            </a:pPr>
            <a:r>
              <a:rPr lang="en-US" b="1" dirty="0" smtClean="0">
                <a:solidFill>
                  <a:srgbClr val="C00000"/>
                </a:solidFill>
              </a:rPr>
              <a:t>Outer Join (Extension of Join):</a:t>
            </a:r>
          </a:p>
          <a:p>
            <a:pPr>
              <a:buFont typeface="Wingdings" panose="05000000000000000000" pitchFamily="2" charset="2"/>
              <a:buChar char="Ø"/>
            </a:pPr>
            <a:r>
              <a:rPr lang="en-US" sz="2400" dirty="0" smtClean="0">
                <a:solidFill>
                  <a:schemeClr val="accent1">
                    <a:lumMod val="75000"/>
                  </a:schemeClr>
                </a:solidFill>
              </a:rPr>
              <a:t>Contains matching tuples that satisfy the matching condition, along with some or all tuples that do not satisfy the matching condition</a:t>
            </a:r>
          </a:p>
          <a:p>
            <a:pPr>
              <a:buFont typeface="Wingdings" panose="05000000000000000000" pitchFamily="2" charset="2"/>
              <a:buChar char="Ø"/>
            </a:pPr>
            <a:r>
              <a:rPr lang="en-US" sz="2400" dirty="0" smtClean="0">
                <a:solidFill>
                  <a:schemeClr val="accent1">
                    <a:lumMod val="75000"/>
                  </a:schemeClr>
                </a:solidFill>
              </a:rPr>
              <a:t>Contains all rows from either one or both relation</a:t>
            </a:r>
          </a:p>
          <a:p>
            <a:pPr lvl="1">
              <a:buFont typeface="Wingdings" panose="05000000000000000000" pitchFamily="2" charset="2"/>
              <a:buChar char="§"/>
            </a:pPr>
            <a:r>
              <a:rPr lang="en-US" b="1" dirty="0" smtClean="0"/>
              <a:t>Left Outer Join</a:t>
            </a:r>
          </a:p>
          <a:p>
            <a:pPr lvl="2">
              <a:buFont typeface="Wingdings" panose="05000000000000000000" pitchFamily="2" charset="2"/>
              <a:buChar char="§"/>
            </a:pPr>
            <a:r>
              <a:rPr lang="en-US" b="1" dirty="0" smtClean="0">
                <a:solidFill>
                  <a:schemeClr val="accent1">
                    <a:lumMod val="75000"/>
                  </a:schemeClr>
                </a:solidFill>
              </a:rPr>
              <a:t>Left relation tuples always be in result whether the value is matched or not</a:t>
            </a:r>
          </a:p>
          <a:p>
            <a:pPr lvl="1">
              <a:buFont typeface="Wingdings" panose="05000000000000000000" pitchFamily="2" charset="2"/>
              <a:buChar char="§"/>
            </a:pPr>
            <a:r>
              <a:rPr lang="en-US" b="1" dirty="0" smtClean="0"/>
              <a:t>Right Outer Join</a:t>
            </a:r>
          </a:p>
          <a:p>
            <a:pPr lvl="2">
              <a:buFont typeface="Wingdings" panose="05000000000000000000" pitchFamily="2" charset="2"/>
              <a:buChar char="§"/>
            </a:pPr>
            <a:r>
              <a:rPr lang="en-US" b="1" dirty="0">
                <a:solidFill>
                  <a:schemeClr val="accent1">
                    <a:lumMod val="75000"/>
                  </a:schemeClr>
                </a:solidFill>
              </a:rPr>
              <a:t>Right relation tuples will always be in result whether the value is matched or not.</a:t>
            </a:r>
          </a:p>
          <a:p>
            <a:pPr lvl="1">
              <a:buFont typeface="Wingdings" panose="05000000000000000000" pitchFamily="2" charset="2"/>
              <a:buChar char="§"/>
            </a:pPr>
            <a:r>
              <a:rPr lang="en-US" b="1" dirty="0" smtClean="0"/>
              <a:t>Full Outer Join</a:t>
            </a:r>
          </a:p>
          <a:p>
            <a:pPr lvl="2">
              <a:buFont typeface="Wingdings" panose="05000000000000000000" pitchFamily="2" charset="2"/>
              <a:buChar char="§"/>
            </a:pPr>
            <a:r>
              <a:rPr lang="en-US" b="1" dirty="0">
                <a:solidFill>
                  <a:schemeClr val="accent1">
                    <a:lumMod val="75000"/>
                  </a:schemeClr>
                </a:solidFill>
              </a:rPr>
              <a:t>Tuples from relations are present in result, whether the value is matched or not.</a:t>
            </a:r>
          </a:p>
        </p:txBody>
      </p:sp>
    </p:spTree>
    <p:extLst>
      <p:ext uri="{BB962C8B-B14F-4D97-AF65-F5344CB8AC3E}">
        <p14:creationId xmlns:p14="http://schemas.microsoft.com/office/powerpoint/2010/main" val="13203067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Theta (</a:t>
                </a:r>
                <a14:m>
                  <m:oMath xmlns:m="http://schemas.openxmlformats.org/officeDocument/2006/math">
                    <m:r>
                      <a:rPr lang="en-US" i="1" smtClean="0">
                        <a:latin typeface="Cambria Math" panose="02040503050406030204" pitchFamily="18" charset="0"/>
                        <a:ea typeface="Cambria Math" panose="02040503050406030204" pitchFamily="18" charset="0"/>
                      </a:rPr>
                      <m:t>𝜽</m:t>
                    </m:r>
                  </m:oMath>
                </a14:m>
                <a:r>
                  <a:rPr lang="en-US" dirty="0" smtClean="0"/>
                  <a:t>) / Conditional Join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b="1" dirty="0" smtClean="0">
                    <a:solidFill>
                      <a:srgbClr val="C00000"/>
                    </a:solidFill>
                  </a:rPr>
                  <a:t>Theta join / Conditional Join</a:t>
                </a:r>
              </a:p>
              <a:p>
                <a:pPr lvl="1"/>
                <a:r>
                  <a:rPr lang="en-US" dirty="0" smtClean="0"/>
                  <a:t>It combines tuples from different relations provided they satisfy the </a:t>
                </a:r>
                <a:r>
                  <a:rPr lang="en-US" b="1" dirty="0" smtClean="0"/>
                  <a:t>theta (</a:t>
                </a:r>
                <a14:m>
                  <m:oMath xmlns:m="http://schemas.openxmlformats.org/officeDocument/2006/math">
                    <m:r>
                      <a:rPr lang="en-US" b="1" i="1">
                        <a:latin typeface="Cambria Math" panose="02040503050406030204" pitchFamily="18" charset="0"/>
                        <a:ea typeface="Cambria Math" panose="02040503050406030204" pitchFamily="18" charset="0"/>
                      </a:rPr>
                      <m:t>𝜽</m:t>
                    </m:r>
                  </m:oMath>
                </a14:m>
                <a:r>
                  <a:rPr lang="en-US" b="1" dirty="0" smtClean="0"/>
                  <a:t>)</a:t>
                </a:r>
                <a:r>
                  <a:rPr lang="en-US" b="1" dirty="0"/>
                  <a:t> </a:t>
                </a:r>
                <a:r>
                  <a:rPr lang="en-US" b="1" dirty="0" smtClean="0"/>
                  <a:t>condition.</a:t>
                </a:r>
              </a:p>
              <a:p>
                <a:pPr lvl="1"/>
                <a:r>
                  <a:rPr lang="en-US" dirty="0" smtClean="0"/>
                  <a:t>It is a </a:t>
                </a:r>
                <a:r>
                  <a:rPr lang="en-US" b="1" dirty="0"/>
                  <a:t>general case of join</a:t>
                </a:r>
                <a:r>
                  <a:rPr lang="en-US" dirty="0" smtClean="0"/>
                  <a:t>. And it is </a:t>
                </a:r>
                <a:r>
                  <a:rPr lang="en-US" b="1" dirty="0"/>
                  <a:t>used</a:t>
                </a:r>
                <a:r>
                  <a:rPr lang="en-US" dirty="0" smtClean="0"/>
                  <a:t> when we want to </a:t>
                </a:r>
                <a:r>
                  <a:rPr lang="en-US" b="1" dirty="0"/>
                  <a:t>join</a:t>
                </a:r>
                <a:r>
                  <a:rPr lang="en-US" dirty="0" smtClean="0"/>
                  <a:t> two or more relation based on some </a:t>
                </a:r>
                <a:r>
                  <a:rPr lang="en-US" b="1" dirty="0"/>
                  <a:t>conditions.</a:t>
                </a:r>
              </a:p>
              <a:p>
                <a:pPr lvl="1"/>
                <a:r>
                  <a:rPr lang="en-US" dirty="0" smtClean="0"/>
                  <a:t>The </a:t>
                </a:r>
                <a:r>
                  <a:rPr lang="en-US" b="1" dirty="0" smtClean="0">
                    <a:solidFill>
                      <a:srgbClr val="C00000"/>
                    </a:solidFill>
                  </a:rPr>
                  <a:t>join condition</a:t>
                </a:r>
                <a:r>
                  <a:rPr lang="en-US" dirty="0" smtClean="0"/>
                  <a:t> is denoted by the symbol </a:t>
                </a:r>
                <a14:m>
                  <m:oMath xmlns:m="http://schemas.openxmlformats.org/officeDocument/2006/math">
                    <m:r>
                      <a:rPr lang="en-US" b="1">
                        <a:solidFill>
                          <a:srgbClr val="C00000"/>
                        </a:solidFill>
                        <a:latin typeface="Cambria Math" panose="02040503050406030204" pitchFamily="18" charset="0"/>
                      </a:rPr>
                      <m:t>𝜽</m:t>
                    </m:r>
                  </m:oMath>
                </a14:m>
                <a:r>
                  <a:rPr lang="en-US" dirty="0" smtClean="0"/>
                  <a:t>.</a:t>
                </a:r>
              </a:p>
              <a:p>
                <a:pPr lvl="1"/>
                <a:r>
                  <a:rPr lang="en-US" dirty="0" smtClean="0"/>
                  <a:t>It </a:t>
                </a:r>
                <a:r>
                  <a:rPr lang="en-US" b="1" dirty="0">
                    <a:solidFill>
                      <a:srgbClr val="C00000"/>
                    </a:solidFill>
                  </a:rPr>
                  <a:t>uses</a:t>
                </a:r>
                <a:r>
                  <a:rPr lang="en-US" dirty="0" smtClean="0"/>
                  <a:t> all kinds of </a:t>
                </a:r>
                <a:r>
                  <a:rPr lang="en-US" b="1" dirty="0">
                    <a:solidFill>
                      <a:srgbClr val="C00000"/>
                    </a:solidFill>
                  </a:rPr>
                  <a:t>comparison operators</a:t>
                </a:r>
                <a:r>
                  <a:rPr lang="en-US" dirty="0" smtClean="0"/>
                  <a:t> like &lt;,&gt;,&lt;=,&gt;=,=,</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smtClean="0"/>
              </a:p>
              <a:p>
                <a:r>
                  <a:rPr lang="en-US" dirty="0" smtClean="0"/>
                  <a:t>Notation: </a:t>
                </a:r>
                <a:r>
                  <a:rPr lang="en-US" b="1" dirty="0" smtClean="0">
                    <a:solidFill>
                      <a:srgbClr val="C00000"/>
                    </a:solidFill>
                  </a:rPr>
                  <a:t>A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rPr>
                      <m:t>⋈</m:t>
                    </m:r>
                  </m:oMath>
                </a14:m>
                <a:r>
                  <a:rPr lang="en-US" b="1" baseline="-25000" dirty="0">
                    <a:solidFill>
                      <a:srgbClr val="C00000"/>
                    </a:solidFill>
                    <a:ea typeface="Cambria Math" panose="02040503050406030204" pitchFamily="18" charset="0"/>
                  </a:rPr>
                  <a:t> </a:t>
                </a:r>
                <a14:m>
                  <m:oMath xmlns:m="http://schemas.openxmlformats.org/officeDocument/2006/math">
                    <m:r>
                      <a:rPr lang="en-US" b="1" i="1" baseline="-25000" dirty="0">
                        <a:solidFill>
                          <a:srgbClr val="C00000"/>
                        </a:solidFill>
                        <a:latin typeface="Cambria Math" panose="02040503050406030204" pitchFamily="18" charset="0"/>
                        <a:ea typeface="Cambria Math" panose="02040503050406030204" pitchFamily="18" charset="0"/>
                      </a:rPr>
                      <m:t>𝜽</m:t>
                    </m:r>
                  </m:oMath>
                </a14:m>
                <a:r>
                  <a:rPr lang="en-US" b="1" dirty="0" smtClean="0">
                    <a:solidFill>
                      <a:srgbClr val="C00000"/>
                    </a:solidFill>
                  </a:rPr>
                  <a:t> B</a:t>
                </a:r>
              </a:p>
              <a:p>
                <a:pPr marL="457200" lvl="1" indent="0">
                  <a:buNone/>
                </a:pPr>
                <a:r>
                  <a:rPr lang="en-US" dirty="0" smtClean="0">
                    <a:solidFill>
                      <a:srgbClr val="C00000"/>
                    </a:solidFill>
                  </a:rPr>
                  <a:t> </a:t>
                </a:r>
                <a:r>
                  <a:rPr lang="en-US" dirty="0"/>
                  <a:t>where</a:t>
                </a:r>
                <a14:m>
                  <m:oMath xmlns:m="http://schemas.openxmlformats.org/officeDocument/2006/math">
                    <m:r>
                      <a:rPr lang="en-US">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oMath>
                </a14:m>
                <a:r>
                  <a:rPr lang="en-US" dirty="0"/>
                  <a:t> is a </a:t>
                </a:r>
                <a:r>
                  <a:rPr lang="en-US" b="1" i="1" dirty="0">
                    <a:latin typeface="Cambria Math" panose="02040503050406030204" pitchFamily="18" charset="0"/>
                    <a:ea typeface="Cambria Math" panose="02040503050406030204" pitchFamily="18" charset="0"/>
                  </a:rPr>
                  <a:t>predicate/condition</a:t>
                </a:r>
                <a:r>
                  <a:rPr lang="en-US" dirty="0"/>
                  <a:t>. It can use any comparison operator (&lt;,&gt;,&lt;=,&gt;=,=,</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a:t>
                </a:r>
                <a:endParaRPr lang="en-US" dirty="0" smtClean="0">
                  <a:solidFill>
                    <a:srgbClr val="C00000"/>
                  </a:solidFill>
                </a:endParaRPr>
              </a:p>
              <a:p>
                <a:r>
                  <a:rPr lang="en-US" b="1" dirty="0">
                    <a:solidFill>
                      <a:schemeClr val="accent1">
                        <a:lumMod val="75000"/>
                      </a:schemeClr>
                    </a:solidFill>
                  </a:rPr>
                  <a:t>A</a:t>
                </a:r>
                <a14:m>
                  <m:oMath xmlns:m="http://schemas.openxmlformats.org/officeDocument/2006/math">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baseline="-25000" dirty="0" smtClean="0">
                        <a:solidFill>
                          <a:schemeClr val="accent1">
                            <a:lumMod val="75000"/>
                          </a:schemeClr>
                        </a:solidFill>
                        <a:latin typeface="Cambria Math" panose="02040503050406030204" pitchFamily="18" charset="0"/>
                        <a:ea typeface="Cambria Math" panose="02040503050406030204" pitchFamily="18" charset="0"/>
                      </a:rPr>
                      <m:t>𝜽</m:t>
                    </m:r>
                  </m:oMath>
                </a14:m>
                <a:r>
                  <a:rPr lang="en-US" b="1" dirty="0">
                    <a:solidFill>
                      <a:schemeClr val="accent1">
                        <a:lumMod val="75000"/>
                      </a:schemeClr>
                    </a:solidFill>
                  </a:rPr>
                  <a:t> B = </a:t>
                </a:r>
                <a14:m>
                  <m:oMath xmlns:m="http://schemas.openxmlformats.org/officeDocument/2006/math">
                    <m:r>
                      <a:rPr lang="en-US" b="1" i="1" dirty="0">
                        <a:solidFill>
                          <a:schemeClr val="accent1">
                            <a:lumMod val="75000"/>
                          </a:schemeClr>
                        </a:solidFill>
                        <a:latin typeface="Cambria Math" panose="02040503050406030204" pitchFamily="18" charset="0"/>
                      </a:rPr>
                      <m:t>𝝈</m:t>
                    </m:r>
                    <m:r>
                      <a:rPr lang="en-US" b="1" i="1" dirty="0">
                        <a:solidFill>
                          <a:schemeClr val="accent1">
                            <a:lumMod val="75000"/>
                          </a:schemeClr>
                        </a:solidFill>
                        <a:latin typeface="Cambria Math" panose="02040503050406030204" pitchFamily="18" charset="0"/>
                      </a:rPr>
                      <m:t> </m:t>
                    </m:r>
                    <m:r>
                      <a:rPr lang="en-US" b="1" i="1" baseline="-25000" dirty="0" smtClean="0">
                        <a:solidFill>
                          <a:schemeClr val="accent1">
                            <a:lumMod val="75000"/>
                          </a:schemeClr>
                        </a:solidFill>
                        <a:latin typeface="Cambria Math" panose="02040503050406030204" pitchFamily="18" charset="0"/>
                        <a:ea typeface="Cambria Math" panose="02040503050406030204" pitchFamily="18" charset="0"/>
                      </a:rPr>
                      <m:t>𝜽</m:t>
                    </m:r>
                  </m:oMath>
                </a14:m>
                <a:r>
                  <a:rPr lang="en-US" b="1" dirty="0">
                    <a:solidFill>
                      <a:schemeClr val="accent1">
                        <a:lumMod val="75000"/>
                      </a:schemeClr>
                    </a:solidFill>
                  </a:rPr>
                  <a:t> (</a:t>
                </a:r>
                <a:r>
                  <a:rPr lang="en-US" b="1" dirty="0" err="1">
                    <a:solidFill>
                      <a:schemeClr val="accent1">
                        <a:lumMod val="75000"/>
                      </a:schemeClr>
                    </a:solidFill>
                  </a:rPr>
                  <a:t>AxB</a:t>
                </a:r>
                <a:r>
                  <a:rPr lang="en-US" b="1" dirty="0" smtClean="0">
                    <a:solidFill>
                      <a:schemeClr val="accent1">
                        <a:lumMod val="75000"/>
                      </a:schemeClr>
                    </a:solidFill>
                  </a:rPr>
                  <a:t>)</a:t>
                </a:r>
                <a:endParaRPr lang="en-US" dirty="0" smtClean="0"/>
              </a:p>
              <a:p>
                <a:pPr marL="457200" lvl="1" indent="0">
                  <a:buNone/>
                </a:pPr>
                <a:r>
                  <a:rPr lang="en-US" dirty="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101" r="-174"/>
                </a:stretch>
              </a:blipFill>
            </p:spPr>
            <p:txBody>
              <a:bodyPr/>
              <a:lstStyle/>
              <a:p>
                <a:r>
                  <a:rPr lang="en-US">
                    <a:noFill/>
                  </a:rPr>
                  <a:t> </a:t>
                </a:r>
              </a:p>
            </p:txBody>
          </p:sp>
        </mc:Fallback>
      </mc:AlternateContent>
    </p:spTree>
    <p:extLst>
      <p:ext uri="{BB962C8B-B14F-4D97-AF65-F5344CB8AC3E}">
        <p14:creationId xmlns:p14="http://schemas.microsoft.com/office/powerpoint/2010/main" val="42450925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a:t>
            </a:r>
            <a:r>
              <a:rPr lang="en-US" dirty="0" smtClean="0"/>
              <a:t> Join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When a theta join uses only equivalence (=) condition, it becomes a </a:t>
                </a:r>
                <a:r>
                  <a:rPr lang="en-US" b="1" dirty="0" err="1">
                    <a:solidFill>
                      <a:srgbClr val="C00000"/>
                    </a:solidFill>
                  </a:rPr>
                  <a:t>Equi</a:t>
                </a:r>
                <a:r>
                  <a:rPr lang="en-US" b="1" dirty="0">
                    <a:solidFill>
                      <a:srgbClr val="C00000"/>
                    </a:solidFill>
                  </a:rPr>
                  <a:t> Join</a:t>
                </a:r>
                <a:r>
                  <a:rPr lang="en-US" dirty="0" smtClean="0"/>
                  <a:t>.</a:t>
                </a:r>
              </a:p>
              <a:p>
                <a:r>
                  <a:rPr lang="en-US" b="1" dirty="0" err="1" smtClean="0">
                    <a:solidFill>
                      <a:srgbClr val="C00000"/>
                    </a:solidFill>
                  </a:rPr>
                  <a:t>Equi</a:t>
                </a:r>
                <a:r>
                  <a:rPr lang="en-US" b="1" dirty="0" smtClean="0">
                    <a:solidFill>
                      <a:srgbClr val="C00000"/>
                    </a:solidFill>
                  </a:rPr>
                  <a:t> Join</a:t>
                </a:r>
                <a:r>
                  <a:rPr lang="en-US" dirty="0" smtClean="0"/>
                  <a:t> is a </a:t>
                </a:r>
                <a:r>
                  <a:rPr lang="en-US" b="1" dirty="0"/>
                  <a:t>special case of theta ( or conditional) join</a:t>
                </a:r>
                <a:r>
                  <a:rPr lang="en-US" dirty="0" smtClean="0"/>
                  <a:t> where condition contains </a:t>
                </a:r>
                <a:r>
                  <a:rPr lang="en-US" b="1" dirty="0" smtClean="0"/>
                  <a:t>equalities (=)</a:t>
                </a:r>
                <a:r>
                  <a:rPr lang="en-US" dirty="0" smtClean="0"/>
                  <a:t>.</a:t>
                </a:r>
              </a:p>
              <a:p>
                <a:r>
                  <a:rPr lang="en-US" b="1" u="sng" dirty="0" smtClean="0"/>
                  <a:t>Notation</a:t>
                </a:r>
                <a:r>
                  <a:rPr lang="en-US" dirty="0" smtClean="0"/>
                  <a:t>: </a:t>
                </a:r>
                <a:r>
                  <a:rPr lang="en-US" b="1" dirty="0" smtClean="0">
                    <a:solidFill>
                      <a:srgbClr val="C00000"/>
                    </a:solidFill>
                  </a:rPr>
                  <a:t>A </a:t>
                </a:r>
                <a14:m>
                  <m:oMath xmlns:m="http://schemas.openxmlformats.org/officeDocument/2006/math">
                    <m:r>
                      <a:rPr lang="en-US" b="1" i="1" smtClean="0">
                        <a:solidFill>
                          <a:srgbClr val="C00000"/>
                        </a:solidFill>
                        <a:latin typeface="Cambria Math" panose="02040503050406030204" pitchFamily="18" charset="0"/>
                        <a:ea typeface="Cambria Math" panose="02040503050406030204" pitchFamily="18" charset="0"/>
                      </a:rPr>
                      <m:t>⋈</m:t>
                    </m:r>
                  </m:oMath>
                </a14:m>
                <a:r>
                  <a:rPr lang="en-US" b="1" baseline="-25000" dirty="0" smtClean="0">
                    <a:solidFill>
                      <a:srgbClr val="C00000"/>
                    </a:solidFill>
                  </a:rPr>
                  <a:t>A.a1=B.b1 </a:t>
                </a:r>
                <a14:m>
                  <m:oMath xmlns:m="http://schemas.openxmlformats.org/officeDocument/2006/math">
                    <m:r>
                      <a:rPr lang="en-US" b="1" i="1" baseline="-25000" dirty="0" smtClean="0">
                        <a:solidFill>
                          <a:srgbClr val="C00000"/>
                        </a:solidFill>
                        <a:latin typeface="Cambria Math" panose="02040503050406030204" pitchFamily="18" charset="0"/>
                        <a:ea typeface="Cambria Math" panose="02040503050406030204" pitchFamily="18" charset="0"/>
                      </a:rPr>
                      <m:t>⋀</m:t>
                    </m:r>
                  </m:oMath>
                </a14:m>
                <a:r>
                  <a:rPr lang="en-US" b="1" baseline="-25000" dirty="0" smtClean="0">
                    <a:solidFill>
                      <a:srgbClr val="C00000"/>
                    </a:solidFill>
                  </a:rPr>
                  <a:t> ……….</a:t>
                </a:r>
                <a:r>
                  <a:rPr lang="en-US" b="1" baseline="-25000" dirty="0">
                    <a:solidFill>
                      <a:srgbClr val="C00000"/>
                    </a:solidFill>
                    <a:ea typeface="Cambria Math" panose="02040503050406030204" pitchFamily="18" charset="0"/>
                  </a:rPr>
                  <a:t> </a:t>
                </a:r>
                <a14:m>
                  <m:oMath xmlns:m="http://schemas.openxmlformats.org/officeDocument/2006/math">
                    <m:r>
                      <a:rPr lang="en-US" b="1" i="1" baseline="-25000" dirty="0">
                        <a:solidFill>
                          <a:srgbClr val="C00000"/>
                        </a:solidFill>
                        <a:latin typeface="Cambria Math" panose="02040503050406030204" pitchFamily="18" charset="0"/>
                        <a:ea typeface="Cambria Math" panose="02040503050406030204" pitchFamily="18" charset="0"/>
                      </a:rPr>
                      <m:t>⋀ </m:t>
                    </m:r>
                  </m:oMath>
                </a14:m>
                <a:r>
                  <a:rPr lang="en-US" b="1" baseline="-25000" dirty="0" smtClean="0">
                    <a:solidFill>
                      <a:srgbClr val="C00000"/>
                    </a:solidFill>
                  </a:rPr>
                  <a:t> A.an=B.bn</a:t>
                </a:r>
                <a:r>
                  <a:rPr lang="en-US" b="1" dirty="0" smtClean="0">
                    <a:solidFill>
                      <a:srgbClr val="C00000"/>
                    </a:solidFill>
                  </a:rPr>
                  <a:t> B</a:t>
                </a:r>
                <a:endParaRPr lang="en-US"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46403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US" b="1" dirty="0" smtClean="0">
                    <a:solidFill>
                      <a:srgbClr val="C00000"/>
                    </a:solidFill>
                  </a:rPr>
                  <a:t>Natural join</a:t>
                </a:r>
                <a:r>
                  <a:rPr lang="en-US" dirty="0" smtClean="0"/>
                  <a:t> can only be performed </a:t>
                </a:r>
                <a:r>
                  <a:rPr lang="en-US" b="1" dirty="0"/>
                  <a:t>if there is at least</a:t>
                </a:r>
                <a:r>
                  <a:rPr lang="en-US" dirty="0" smtClean="0"/>
                  <a:t> </a:t>
                </a:r>
                <a:r>
                  <a:rPr lang="en-US" b="1" dirty="0">
                    <a:solidFill>
                      <a:srgbClr val="C00000"/>
                    </a:solidFill>
                  </a:rPr>
                  <a:t>one common attribute</a:t>
                </a:r>
                <a:r>
                  <a:rPr lang="en-US" dirty="0" smtClean="0"/>
                  <a:t> (column) that exist between two relations. In addition, the </a:t>
                </a:r>
                <a:r>
                  <a:rPr lang="en-US" b="1" dirty="0">
                    <a:solidFill>
                      <a:srgbClr val="C00000"/>
                    </a:solidFill>
                  </a:rPr>
                  <a:t>attributes</a:t>
                </a:r>
                <a:r>
                  <a:rPr lang="en-US" dirty="0" smtClean="0"/>
                  <a:t> must have the </a:t>
                </a:r>
                <a:r>
                  <a:rPr lang="en-US" b="1" dirty="0">
                    <a:solidFill>
                      <a:srgbClr val="C00000"/>
                    </a:solidFill>
                  </a:rPr>
                  <a:t>same name and domain</a:t>
                </a:r>
                <a:r>
                  <a:rPr lang="en-US" dirty="0" smtClean="0"/>
                  <a:t>.</a:t>
                </a:r>
              </a:p>
              <a:p>
                <a:r>
                  <a:rPr lang="en-US" dirty="0"/>
                  <a:t>Natural join does not use any comparison </a:t>
                </a:r>
                <a:r>
                  <a:rPr lang="en-US" dirty="0" smtClean="0"/>
                  <a:t>operator</a:t>
                </a:r>
              </a:p>
              <a:p>
                <a:r>
                  <a:rPr lang="en-US" b="1" i="1" dirty="0" smtClean="0"/>
                  <a:t>It is same as </a:t>
                </a:r>
                <a:r>
                  <a:rPr lang="en-US" b="1" i="1" dirty="0" err="1" smtClean="0"/>
                  <a:t>equi</a:t>
                </a:r>
                <a:r>
                  <a:rPr lang="en-US" b="1" i="1" dirty="0" smtClean="0"/>
                  <a:t> join which occurs </a:t>
                </a:r>
                <a:r>
                  <a:rPr lang="en-US" b="1" i="1" dirty="0" err="1" smtClean="0"/>
                  <a:t>implicity</a:t>
                </a:r>
                <a:r>
                  <a:rPr lang="en-US" i="1" dirty="0" smtClean="0"/>
                  <a:t> by comparing all the </a:t>
                </a:r>
                <a:r>
                  <a:rPr lang="en-US" b="1" i="1" dirty="0" smtClean="0"/>
                  <a:t>common attributes (columns)</a:t>
                </a:r>
                <a:r>
                  <a:rPr lang="en-US" i="1" dirty="0" smtClean="0"/>
                  <a:t> in both relation, </a:t>
                </a:r>
                <a:r>
                  <a:rPr lang="en-US" b="1" i="1" dirty="0" smtClean="0"/>
                  <a:t>but</a:t>
                </a:r>
                <a:r>
                  <a:rPr lang="en-US" i="1" dirty="0" smtClean="0"/>
                  <a:t> difference is that </a:t>
                </a:r>
                <a:r>
                  <a:rPr lang="en-US" b="1" i="1" u="sng" dirty="0" smtClean="0">
                    <a:solidFill>
                      <a:srgbClr val="C00000"/>
                    </a:solidFill>
                  </a:rPr>
                  <a:t>in Natural Join the common attributes appears only once.</a:t>
                </a:r>
                <a:r>
                  <a:rPr lang="en-US" i="1" dirty="0" smtClean="0"/>
                  <a:t> The resulting schema will change.</a:t>
                </a:r>
              </a:p>
              <a:p>
                <a:r>
                  <a:rPr lang="en-US" b="1" u="sng" dirty="0" smtClean="0"/>
                  <a:t>Notation</a:t>
                </a:r>
                <a:r>
                  <a:rPr lang="en-US" dirty="0" smtClean="0"/>
                  <a:t>: </a:t>
                </a:r>
                <a:r>
                  <a:rPr lang="en-US" b="1" dirty="0">
                    <a:solidFill>
                      <a:srgbClr val="C00000"/>
                    </a:solidFill>
                  </a:rPr>
                  <a:t>A </a:t>
                </a:r>
                <a14:m>
                  <m:oMath xmlns:m="http://schemas.openxmlformats.org/officeDocument/2006/math">
                    <m:r>
                      <a:rPr lang="en-US" b="1" i="1" smtClean="0">
                        <a:solidFill>
                          <a:srgbClr val="C00000"/>
                        </a:solidFill>
                        <a:latin typeface="Cambria Math" panose="02040503050406030204" pitchFamily="18" charset="0"/>
                        <a:ea typeface="Cambria Math" panose="02040503050406030204" pitchFamily="18" charset="0"/>
                      </a:rPr>
                      <m:t>⋈</m:t>
                    </m:r>
                  </m:oMath>
                </a14:m>
                <a:r>
                  <a:rPr lang="en-US" b="1" dirty="0">
                    <a:solidFill>
                      <a:srgbClr val="C00000"/>
                    </a:solidFill>
                  </a:rPr>
                  <a:t> B </a:t>
                </a:r>
                <a:r>
                  <a:rPr lang="en-US" dirty="0" smtClean="0"/>
                  <a:t>	</a:t>
                </a:r>
              </a:p>
              <a:p>
                <a:r>
                  <a:rPr lang="en-US" dirty="0" smtClean="0"/>
                  <a:t>The </a:t>
                </a:r>
                <a:r>
                  <a:rPr lang="en-US" b="1" dirty="0">
                    <a:solidFill>
                      <a:srgbClr val="C00000"/>
                    </a:solidFill>
                  </a:rPr>
                  <a:t>result of the natural join</a:t>
                </a:r>
                <a:r>
                  <a:rPr lang="en-US" dirty="0" smtClean="0"/>
                  <a:t> is the set of all combination of tuples in two relations </a:t>
                </a:r>
                <a:r>
                  <a:rPr lang="en-US" b="1" dirty="0"/>
                  <a:t>A</a:t>
                </a:r>
                <a:r>
                  <a:rPr lang="en-US" dirty="0" smtClean="0"/>
                  <a:t> and </a:t>
                </a:r>
                <a:r>
                  <a:rPr lang="en-US" b="1" dirty="0"/>
                  <a:t>B</a:t>
                </a:r>
                <a:r>
                  <a:rPr lang="en-US" dirty="0" smtClean="0"/>
                  <a:t> that are </a:t>
                </a:r>
                <a:r>
                  <a:rPr lang="en-US" b="1" i="1" u="sng" dirty="0"/>
                  <a:t>equal on their common attributes names</a:t>
                </a:r>
                <a:r>
                  <a:rPr lang="en-US" dirty="0" smtClean="0"/>
                  <a:t>.</a:t>
                </a:r>
              </a:p>
              <a:p>
                <a:r>
                  <a:rPr lang="en-US" dirty="0" smtClean="0"/>
                  <a:t>The </a:t>
                </a:r>
                <a:r>
                  <a:rPr lang="en-US" b="1" dirty="0" smtClean="0"/>
                  <a:t>Natural join</a:t>
                </a:r>
                <a:r>
                  <a:rPr lang="en-US" dirty="0" smtClean="0"/>
                  <a:t> of two relations can be </a:t>
                </a:r>
                <a:r>
                  <a:rPr lang="en-US" b="1" i="1" dirty="0"/>
                  <a:t>obtained</a:t>
                </a:r>
                <a:r>
                  <a:rPr lang="en-US" i="1" dirty="0" smtClean="0"/>
                  <a:t> by applying a </a:t>
                </a:r>
                <a:r>
                  <a:rPr lang="en-US" b="1" i="1" dirty="0">
                    <a:solidFill>
                      <a:srgbClr val="C00000"/>
                    </a:solidFill>
                  </a:rPr>
                  <a:t>projection operation to </a:t>
                </a:r>
                <a:r>
                  <a:rPr lang="en-US" b="1" i="1" dirty="0" err="1">
                    <a:solidFill>
                      <a:srgbClr val="C00000"/>
                    </a:solidFill>
                  </a:rPr>
                  <a:t>equi</a:t>
                </a:r>
                <a:r>
                  <a:rPr lang="en-US" b="1" i="1" dirty="0">
                    <a:solidFill>
                      <a:srgbClr val="C00000"/>
                    </a:solidFill>
                  </a:rPr>
                  <a:t> join</a:t>
                </a:r>
                <a:r>
                  <a:rPr lang="en-US" i="1" dirty="0" smtClean="0"/>
                  <a:t> of two relations.</a:t>
                </a:r>
                <a:r>
                  <a:rPr lang="en-US" dirty="0" smtClean="0"/>
                  <a:t> And in terms of basic operators:</a:t>
                </a:r>
                <a:endParaRPr lang="en-US" dirty="0"/>
              </a:p>
              <a:p>
                <a:pPr marL="457200" lvl="1" indent="0">
                  <a:buNone/>
                </a:pPr>
                <a:r>
                  <a:rPr lang="en-US" dirty="0"/>
                  <a:t>	</a:t>
                </a:r>
                <a:r>
                  <a:rPr lang="en-US" dirty="0" smtClean="0"/>
                  <a:t>	</a:t>
                </a:r>
              </a:p>
              <a:p>
                <a:pPr marL="457200" lvl="1" indent="0">
                  <a:buNone/>
                </a:pPr>
                <a:r>
                  <a:rPr lang="en-US" b="1" dirty="0">
                    <a:solidFill>
                      <a:schemeClr val="accent2">
                        <a:lumMod val="75000"/>
                      </a:schemeClr>
                    </a:solidFill>
                  </a:rPr>
                  <a:t>	</a:t>
                </a:r>
                <a:r>
                  <a:rPr lang="en-US" b="1" dirty="0" smtClean="0">
                    <a:solidFill>
                      <a:schemeClr val="accent2">
                        <a:lumMod val="75000"/>
                      </a:schemeClr>
                    </a:solidFill>
                  </a:rPr>
                  <a:t>	Natural join = Cartesian product + Selection + Projection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812" t="-3125"/>
                </a:stretch>
              </a:blipFill>
            </p:spPr>
            <p:txBody>
              <a:bodyPr/>
              <a:lstStyle/>
              <a:p>
                <a:r>
                  <a:rPr lang="en-US">
                    <a:noFill/>
                  </a:rPr>
                  <a:t> </a:t>
                </a:r>
              </a:p>
            </p:txBody>
          </p:sp>
        </mc:Fallback>
      </mc:AlternateContent>
    </p:spTree>
    <p:extLst>
      <p:ext uri="{BB962C8B-B14F-4D97-AF65-F5344CB8AC3E}">
        <p14:creationId xmlns:p14="http://schemas.microsoft.com/office/powerpoint/2010/main" val="3363002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chemeClr val="accent1">
                    <a:lumMod val="75000"/>
                  </a:schemeClr>
                </a:solidFill>
              </a:rPr>
              <a:t>An </a:t>
            </a:r>
            <a:r>
              <a:rPr lang="en-US" b="1" i="1" dirty="0" smtClean="0">
                <a:solidFill>
                  <a:schemeClr val="accent1">
                    <a:lumMod val="75000"/>
                  </a:schemeClr>
                </a:solidFill>
              </a:rPr>
              <a:t>Inner join</a:t>
            </a:r>
            <a:r>
              <a:rPr lang="en-US" i="1" dirty="0" smtClean="0">
                <a:solidFill>
                  <a:schemeClr val="accent1">
                    <a:lumMod val="75000"/>
                  </a:schemeClr>
                </a:solidFill>
              </a:rPr>
              <a:t> includes only those tuples with matching attributes and the rest are discarded in the resulting relation. Therefore, we need to use </a:t>
            </a:r>
            <a:r>
              <a:rPr lang="en-US" b="1" i="1" dirty="0" smtClean="0">
                <a:solidFill>
                  <a:srgbClr val="C00000"/>
                </a:solidFill>
              </a:rPr>
              <a:t>outer joins</a:t>
            </a:r>
            <a:r>
              <a:rPr lang="en-US" i="1" dirty="0" smtClean="0">
                <a:solidFill>
                  <a:schemeClr val="accent1">
                    <a:lumMod val="75000"/>
                  </a:schemeClr>
                </a:solidFill>
              </a:rPr>
              <a:t> to include all the rest of the tuples form the participating relations in the resulting relation.</a:t>
            </a:r>
          </a:p>
          <a:p>
            <a:r>
              <a:rPr lang="en-US" dirty="0" smtClean="0"/>
              <a:t>The </a:t>
            </a:r>
            <a:r>
              <a:rPr lang="en-US" b="1" dirty="0" smtClean="0">
                <a:solidFill>
                  <a:srgbClr val="C00000"/>
                </a:solidFill>
              </a:rPr>
              <a:t>outer join</a:t>
            </a:r>
            <a:r>
              <a:rPr lang="en-US" dirty="0" smtClean="0"/>
              <a:t> operation is an </a:t>
            </a:r>
            <a:r>
              <a:rPr lang="en-US" b="1" dirty="0" smtClean="0"/>
              <a:t>extension of the join operation</a:t>
            </a:r>
            <a:r>
              <a:rPr lang="en-US" dirty="0" smtClean="0"/>
              <a:t> that </a:t>
            </a:r>
            <a:r>
              <a:rPr lang="en-US" b="1" dirty="0" smtClean="0"/>
              <a:t>avoids loss of information</a:t>
            </a:r>
            <a:r>
              <a:rPr lang="en-US" dirty="0" smtClean="0"/>
              <a:t>.</a:t>
            </a:r>
          </a:p>
          <a:p>
            <a:r>
              <a:rPr lang="en-US" b="1" u="sng" dirty="0">
                <a:solidFill>
                  <a:srgbClr val="C00000"/>
                </a:solidFill>
              </a:rPr>
              <a:t>Outer join</a:t>
            </a:r>
            <a:r>
              <a:rPr lang="en-US" dirty="0" smtClean="0">
                <a:solidFill>
                  <a:srgbClr val="C00000"/>
                </a:solidFill>
              </a:rPr>
              <a:t> contains matching tuples that satisfy the matching condition, along with some or all tuples that do not satisfy the matching condition.</a:t>
            </a:r>
          </a:p>
          <a:p>
            <a:pPr lvl="1"/>
            <a:r>
              <a:rPr lang="en-US" dirty="0" smtClean="0"/>
              <a:t>It is based on both matched or unmatched tuple.</a:t>
            </a:r>
          </a:p>
          <a:p>
            <a:pPr lvl="1"/>
            <a:r>
              <a:rPr lang="en-US" dirty="0" smtClean="0"/>
              <a:t>It contains all rows from either one or both relations are present</a:t>
            </a:r>
          </a:p>
          <a:p>
            <a:r>
              <a:rPr lang="en-US" i="1" dirty="0" smtClean="0"/>
              <a:t>It uses </a:t>
            </a:r>
            <a:r>
              <a:rPr lang="en-US" b="1" i="1" dirty="0">
                <a:solidFill>
                  <a:srgbClr val="C00000"/>
                </a:solidFill>
              </a:rPr>
              <a:t>NULL</a:t>
            </a:r>
            <a:r>
              <a:rPr lang="en-US" i="1" dirty="0" smtClean="0"/>
              <a:t> values.</a:t>
            </a:r>
          </a:p>
          <a:p>
            <a:pPr lvl="1"/>
            <a:r>
              <a:rPr lang="en-US" dirty="0" smtClean="0"/>
              <a:t>NULL signifies that the value is unknown or does not exist.</a:t>
            </a:r>
          </a:p>
          <a:p>
            <a:r>
              <a:rPr lang="en-US" b="1" dirty="0" smtClean="0">
                <a:solidFill>
                  <a:schemeClr val="accent1">
                    <a:lumMod val="75000"/>
                  </a:schemeClr>
                </a:solidFill>
              </a:rPr>
              <a:t>Outer Join = Natural Join + Extra Information</a:t>
            </a:r>
            <a:endParaRPr lang="en-US" b="1" dirty="0">
              <a:solidFill>
                <a:schemeClr val="accent1">
                  <a:lumMod val="75000"/>
                </a:schemeClr>
              </a:solidFill>
            </a:endParaRPr>
          </a:p>
        </p:txBody>
      </p:sp>
    </p:spTree>
    <p:extLst>
      <p:ext uri="{BB962C8B-B14F-4D97-AF65-F5344CB8AC3E}">
        <p14:creationId xmlns:p14="http://schemas.microsoft.com/office/powerpoint/2010/main" val="2284151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r>
              <a:rPr lang="en-US" dirty="0" smtClean="0"/>
              <a:t>Terminology (Cont..)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91721606"/>
              </p:ext>
            </p:extLst>
          </p:nvPr>
        </p:nvGraphicFramePr>
        <p:xfrm>
          <a:off x="3111501" y="2880126"/>
          <a:ext cx="4902198" cy="1854200"/>
        </p:xfrm>
        <a:graphic>
          <a:graphicData uri="http://schemas.openxmlformats.org/drawingml/2006/table">
            <a:tbl>
              <a:tblPr firstRow="1" bandRow="1">
                <a:tableStyleId>{5C22544A-7EE6-4342-B048-85BDC9FD1C3A}</a:tableStyleId>
              </a:tblPr>
              <a:tblGrid>
                <a:gridCol w="1634066">
                  <a:extLst>
                    <a:ext uri="{9D8B030D-6E8A-4147-A177-3AD203B41FA5}">
                      <a16:colId xmlns:a16="http://schemas.microsoft.com/office/drawing/2014/main" val="2731526206"/>
                    </a:ext>
                  </a:extLst>
                </a:gridCol>
                <a:gridCol w="1634066">
                  <a:extLst>
                    <a:ext uri="{9D8B030D-6E8A-4147-A177-3AD203B41FA5}">
                      <a16:colId xmlns:a16="http://schemas.microsoft.com/office/drawing/2014/main" val="1426344781"/>
                    </a:ext>
                  </a:extLst>
                </a:gridCol>
                <a:gridCol w="1634066">
                  <a:extLst>
                    <a:ext uri="{9D8B030D-6E8A-4147-A177-3AD203B41FA5}">
                      <a16:colId xmlns:a16="http://schemas.microsoft.com/office/drawing/2014/main" val="366954306"/>
                    </a:ext>
                  </a:extLst>
                </a:gridCol>
              </a:tblGrid>
              <a:tr h="370840">
                <a:tc>
                  <a:txBody>
                    <a:bodyPr/>
                    <a:lstStyle/>
                    <a:p>
                      <a:r>
                        <a:rPr lang="en-US" b="1" u="sng" dirty="0" smtClean="0"/>
                        <a:t>Roll No.</a:t>
                      </a:r>
                      <a:endParaRPr lang="en-US" b="1" u="sng" dirty="0"/>
                    </a:p>
                  </a:txBody>
                  <a:tcPr/>
                </a:tc>
                <a:tc>
                  <a:txBody>
                    <a:bodyPr/>
                    <a:lstStyle/>
                    <a:p>
                      <a:r>
                        <a:rPr lang="en-US" b="1" dirty="0" smtClean="0"/>
                        <a:t>Name</a:t>
                      </a:r>
                      <a:endParaRPr lang="en-US" b="1" dirty="0"/>
                    </a:p>
                  </a:txBody>
                  <a:tcPr/>
                </a:tc>
                <a:tc>
                  <a:txBody>
                    <a:bodyPr/>
                    <a:lstStyle/>
                    <a:p>
                      <a:r>
                        <a:rPr lang="en-US" b="1" dirty="0" smtClean="0"/>
                        <a:t>Phone No.</a:t>
                      </a:r>
                      <a:endParaRPr lang="en-US" b="1" dirty="0"/>
                    </a:p>
                  </a:txBody>
                  <a:tcPr/>
                </a:tc>
                <a:extLst>
                  <a:ext uri="{0D108BD9-81ED-4DB2-BD59-A6C34878D82A}">
                    <a16:rowId xmlns:a16="http://schemas.microsoft.com/office/drawing/2014/main" val="1060136652"/>
                  </a:ext>
                </a:extLst>
              </a:tr>
              <a:tr h="370840">
                <a:tc>
                  <a:txBody>
                    <a:bodyPr/>
                    <a:lstStyle/>
                    <a:p>
                      <a:r>
                        <a:rPr lang="en-US" b="1" dirty="0" smtClean="0"/>
                        <a:t>1</a:t>
                      </a:r>
                      <a:endParaRPr lang="en-US" b="1" dirty="0"/>
                    </a:p>
                  </a:txBody>
                  <a:tcPr/>
                </a:tc>
                <a:tc>
                  <a:txBody>
                    <a:bodyPr/>
                    <a:lstStyle/>
                    <a:p>
                      <a:r>
                        <a:rPr lang="en-US" b="1" dirty="0" smtClean="0"/>
                        <a:t>Ajay</a:t>
                      </a:r>
                      <a:endParaRPr lang="en-US" b="1" dirty="0"/>
                    </a:p>
                  </a:txBody>
                  <a:tcPr/>
                </a:tc>
                <a:tc>
                  <a:txBody>
                    <a:bodyPr/>
                    <a:lstStyle/>
                    <a:p>
                      <a:r>
                        <a:rPr lang="en-US" b="1" dirty="0" smtClean="0"/>
                        <a:t>9841984984</a:t>
                      </a:r>
                      <a:endParaRPr lang="en-US" b="1" dirty="0"/>
                    </a:p>
                  </a:txBody>
                  <a:tcPr/>
                </a:tc>
                <a:extLst>
                  <a:ext uri="{0D108BD9-81ED-4DB2-BD59-A6C34878D82A}">
                    <a16:rowId xmlns:a16="http://schemas.microsoft.com/office/drawing/2014/main" val="1719186090"/>
                  </a:ext>
                </a:extLst>
              </a:tr>
              <a:tr h="370840">
                <a:tc>
                  <a:txBody>
                    <a:bodyPr/>
                    <a:lstStyle/>
                    <a:p>
                      <a:r>
                        <a:rPr lang="en-US" b="1" dirty="0" smtClean="0"/>
                        <a:t>2</a:t>
                      </a:r>
                      <a:endParaRPr lang="en-US" b="1" dirty="0"/>
                    </a:p>
                  </a:txBody>
                  <a:tcPr/>
                </a:tc>
                <a:tc>
                  <a:txBody>
                    <a:bodyPr/>
                    <a:lstStyle/>
                    <a:p>
                      <a:r>
                        <a:rPr lang="en-US" b="1" dirty="0" smtClean="0"/>
                        <a:t>Raj</a:t>
                      </a:r>
                      <a:endParaRPr lang="en-US" b="1" dirty="0"/>
                    </a:p>
                  </a:txBody>
                  <a:tcPr/>
                </a:tc>
                <a:tc>
                  <a:txBody>
                    <a:bodyPr/>
                    <a:lstStyle/>
                    <a:p>
                      <a:r>
                        <a:rPr lang="en-US" b="1" dirty="0" smtClean="0"/>
                        <a:t>9841984356</a:t>
                      </a:r>
                      <a:endParaRPr lang="en-US" b="1" dirty="0"/>
                    </a:p>
                  </a:txBody>
                  <a:tcPr/>
                </a:tc>
                <a:extLst>
                  <a:ext uri="{0D108BD9-81ED-4DB2-BD59-A6C34878D82A}">
                    <a16:rowId xmlns:a16="http://schemas.microsoft.com/office/drawing/2014/main" val="2560749922"/>
                  </a:ext>
                </a:extLst>
              </a:tr>
              <a:tr h="370840">
                <a:tc>
                  <a:txBody>
                    <a:bodyPr/>
                    <a:lstStyle/>
                    <a:p>
                      <a:r>
                        <a:rPr lang="en-US" b="1" dirty="0" smtClean="0"/>
                        <a:t>3</a:t>
                      </a:r>
                      <a:endParaRPr lang="en-US" b="1" dirty="0"/>
                    </a:p>
                  </a:txBody>
                  <a:tcPr/>
                </a:tc>
                <a:tc>
                  <a:txBody>
                    <a:bodyPr/>
                    <a:lstStyle/>
                    <a:p>
                      <a:r>
                        <a:rPr lang="en-US" b="1" dirty="0" smtClean="0"/>
                        <a:t>Vijay</a:t>
                      </a:r>
                      <a:endParaRPr lang="en-US" b="1" dirty="0"/>
                    </a:p>
                  </a:txBody>
                  <a:tcPr/>
                </a:tc>
                <a:tc>
                  <a:txBody>
                    <a:bodyPr/>
                    <a:lstStyle/>
                    <a:p>
                      <a:r>
                        <a:rPr lang="en-US" b="1" dirty="0" smtClean="0"/>
                        <a:t>9801025469</a:t>
                      </a:r>
                      <a:endParaRPr lang="en-US" b="1" dirty="0"/>
                    </a:p>
                  </a:txBody>
                  <a:tcPr/>
                </a:tc>
                <a:extLst>
                  <a:ext uri="{0D108BD9-81ED-4DB2-BD59-A6C34878D82A}">
                    <a16:rowId xmlns:a16="http://schemas.microsoft.com/office/drawing/2014/main" val="3810622114"/>
                  </a:ext>
                </a:extLst>
              </a:tr>
              <a:tr h="370840">
                <a:tc>
                  <a:txBody>
                    <a:bodyPr/>
                    <a:lstStyle/>
                    <a:p>
                      <a:r>
                        <a:rPr lang="en-US" b="1" dirty="0" smtClean="0"/>
                        <a:t>4</a:t>
                      </a:r>
                      <a:endParaRPr lang="en-US" b="1" dirty="0"/>
                    </a:p>
                  </a:txBody>
                  <a:tcPr/>
                </a:tc>
                <a:tc>
                  <a:txBody>
                    <a:bodyPr/>
                    <a:lstStyle/>
                    <a:p>
                      <a:r>
                        <a:rPr lang="en-US" b="1" dirty="0" err="1" smtClean="0"/>
                        <a:t>Aman</a:t>
                      </a:r>
                      <a:endParaRPr lang="en-US" b="1" dirty="0"/>
                    </a:p>
                  </a:txBody>
                  <a:tcPr/>
                </a:tc>
                <a:tc>
                  <a:txBody>
                    <a:bodyPr/>
                    <a:lstStyle/>
                    <a:p>
                      <a:r>
                        <a:rPr lang="en-US" b="1" dirty="0" smtClean="0"/>
                        <a:t>9845612385</a:t>
                      </a:r>
                      <a:endParaRPr lang="en-US" b="1" dirty="0"/>
                    </a:p>
                  </a:txBody>
                  <a:tcPr/>
                </a:tc>
                <a:extLst>
                  <a:ext uri="{0D108BD9-81ED-4DB2-BD59-A6C34878D82A}">
                    <a16:rowId xmlns:a16="http://schemas.microsoft.com/office/drawing/2014/main" val="2801067781"/>
                  </a:ext>
                </a:extLst>
              </a:tr>
            </a:tbl>
          </a:graphicData>
        </a:graphic>
      </p:graphicFrame>
      <p:sp>
        <p:nvSpPr>
          <p:cNvPr id="7" name="TextBox 6"/>
          <p:cNvSpPr txBox="1"/>
          <p:nvPr/>
        </p:nvSpPr>
        <p:spPr>
          <a:xfrm>
            <a:off x="3111501" y="2394944"/>
            <a:ext cx="1739900" cy="523220"/>
          </a:xfrm>
          <a:prstGeom prst="rect">
            <a:avLst/>
          </a:prstGeom>
          <a:noFill/>
        </p:spPr>
        <p:txBody>
          <a:bodyPr wrap="square" rtlCol="0">
            <a:spAutoFit/>
          </a:bodyPr>
          <a:lstStyle/>
          <a:p>
            <a:r>
              <a:rPr lang="en-US" sz="2800" b="1" dirty="0" smtClean="0"/>
              <a:t>Students</a:t>
            </a:r>
            <a:endParaRPr lang="en-US" sz="2800" b="1" dirty="0"/>
          </a:p>
        </p:txBody>
      </p:sp>
      <p:sp>
        <p:nvSpPr>
          <p:cNvPr id="8" name="TextBox 7"/>
          <p:cNvSpPr txBox="1"/>
          <p:nvPr/>
        </p:nvSpPr>
        <p:spPr>
          <a:xfrm>
            <a:off x="2847976" y="1690688"/>
            <a:ext cx="2266949" cy="461665"/>
          </a:xfrm>
          <a:prstGeom prst="rect">
            <a:avLst/>
          </a:prstGeom>
          <a:noFill/>
        </p:spPr>
        <p:txBody>
          <a:bodyPr wrap="square" rtlCol="0">
            <a:spAutoFit/>
          </a:bodyPr>
          <a:lstStyle/>
          <a:p>
            <a:r>
              <a:rPr lang="en-US" sz="2400" b="1" u="sng" dirty="0" smtClean="0">
                <a:solidFill>
                  <a:srgbClr val="C00000"/>
                </a:solidFill>
              </a:rPr>
              <a:t>Table / Relation</a:t>
            </a:r>
            <a:endParaRPr lang="en-US" sz="2400" b="1" u="sng" dirty="0">
              <a:solidFill>
                <a:srgbClr val="C00000"/>
              </a:solidFill>
            </a:endParaRPr>
          </a:p>
        </p:txBody>
      </p:sp>
      <p:sp>
        <p:nvSpPr>
          <p:cNvPr id="9" name="TextBox 8"/>
          <p:cNvSpPr txBox="1"/>
          <p:nvPr/>
        </p:nvSpPr>
        <p:spPr>
          <a:xfrm>
            <a:off x="5114925" y="2175870"/>
            <a:ext cx="2505074" cy="400110"/>
          </a:xfrm>
          <a:prstGeom prst="rect">
            <a:avLst/>
          </a:prstGeom>
          <a:noFill/>
        </p:spPr>
        <p:txBody>
          <a:bodyPr wrap="square" rtlCol="0">
            <a:spAutoFit/>
          </a:bodyPr>
          <a:lstStyle/>
          <a:p>
            <a:r>
              <a:rPr lang="en-US" sz="2000" b="1" dirty="0" smtClean="0">
                <a:solidFill>
                  <a:schemeClr val="accent5">
                    <a:lumMod val="75000"/>
                  </a:schemeClr>
                </a:solidFill>
              </a:rPr>
              <a:t>Attribute/Column</a:t>
            </a:r>
            <a:endParaRPr lang="en-US" sz="2000" b="1" dirty="0">
              <a:solidFill>
                <a:schemeClr val="accent5">
                  <a:lumMod val="75000"/>
                </a:schemeClr>
              </a:solidFill>
            </a:endParaRPr>
          </a:p>
        </p:txBody>
      </p:sp>
      <p:sp>
        <p:nvSpPr>
          <p:cNvPr id="10" name="TextBox 9"/>
          <p:cNvSpPr txBox="1"/>
          <p:nvPr/>
        </p:nvSpPr>
        <p:spPr>
          <a:xfrm>
            <a:off x="8404224" y="3607171"/>
            <a:ext cx="3317875" cy="400110"/>
          </a:xfrm>
          <a:prstGeom prst="rect">
            <a:avLst/>
          </a:prstGeom>
          <a:noFill/>
          <a:ln>
            <a:solidFill>
              <a:srgbClr val="FF0000"/>
            </a:solidFill>
          </a:ln>
        </p:spPr>
        <p:txBody>
          <a:bodyPr wrap="square" rtlCol="0">
            <a:spAutoFit/>
          </a:bodyPr>
          <a:lstStyle/>
          <a:p>
            <a:r>
              <a:rPr lang="en-US" sz="2000" b="1" dirty="0" smtClean="0">
                <a:solidFill>
                  <a:srgbClr val="FF0000"/>
                </a:solidFill>
              </a:rPr>
              <a:t>Cardinality (no. of rows) = 4</a:t>
            </a:r>
            <a:endParaRPr lang="en-US" sz="2000" b="1" dirty="0">
              <a:solidFill>
                <a:srgbClr val="FF0000"/>
              </a:solidFill>
            </a:endParaRPr>
          </a:p>
        </p:txBody>
      </p:sp>
      <p:cxnSp>
        <p:nvCxnSpPr>
          <p:cNvPr id="12" name="Straight Arrow Connector 11"/>
          <p:cNvCxnSpPr/>
          <p:nvPr/>
        </p:nvCxnSpPr>
        <p:spPr>
          <a:xfrm>
            <a:off x="8216900" y="2880064"/>
            <a:ext cx="0" cy="181616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1" y="2880189"/>
            <a:ext cx="2505074" cy="400110"/>
          </a:xfrm>
          <a:prstGeom prst="rect">
            <a:avLst/>
          </a:prstGeom>
          <a:noFill/>
        </p:spPr>
        <p:txBody>
          <a:bodyPr wrap="square" rtlCol="0">
            <a:spAutoFit/>
          </a:bodyPr>
          <a:lstStyle/>
          <a:p>
            <a:r>
              <a:rPr lang="en-US" sz="2000" b="1" dirty="0" smtClean="0">
                <a:solidFill>
                  <a:schemeClr val="accent4">
                    <a:lumMod val="75000"/>
                  </a:schemeClr>
                </a:solidFill>
              </a:rPr>
              <a:t>Primary Key: </a:t>
            </a:r>
            <a:r>
              <a:rPr lang="en-US" sz="2000" b="1" u="sng" dirty="0" smtClean="0">
                <a:solidFill>
                  <a:schemeClr val="accent4">
                    <a:lumMod val="75000"/>
                  </a:schemeClr>
                </a:solidFill>
              </a:rPr>
              <a:t>Roll No</a:t>
            </a:r>
            <a:endParaRPr lang="en-US" sz="2000" b="1" u="sng" dirty="0">
              <a:solidFill>
                <a:schemeClr val="accent4">
                  <a:lumMod val="75000"/>
                </a:schemeClr>
              </a:solidFill>
            </a:endParaRPr>
          </a:p>
        </p:txBody>
      </p:sp>
      <p:sp>
        <p:nvSpPr>
          <p:cNvPr id="14" name="TextBox 13"/>
          <p:cNvSpPr txBox="1"/>
          <p:nvPr/>
        </p:nvSpPr>
        <p:spPr>
          <a:xfrm>
            <a:off x="838200" y="3607171"/>
            <a:ext cx="2505074" cy="400110"/>
          </a:xfrm>
          <a:prstGeom prst="rect">
            <a:avLst/>
          </a:prstGeom>
          <a:noFill/>
        </p:spPr>
        <p:txBody>
          <a:bodyPr wrap="square" rtlCol="0">
            <a:spAutoFit/>
          </a:bodyPr>
          <a:lstStyle/>
          <a:p>
            <a:r>
              <a:rPr lang="en-US" sz="2000" b="1" dirty="0" smtClean="0">
                <a:solidFill>
                  <a:schemeClr val="accent6">
                    <a:lumMod val="50000"/>
                  </a:schemeClr>
                </a:solidFill>
              </a:rPr>
              <a:t>Tuple/Row</a:t>
            </a:r>
            <a:endParaRPr lang="en-US" sz="2000" b="1" dirty="0">
              <a:solidFill>
                <a:schemeClr val="accent6">
                  <a:lumMod val="50000"/>
                </a:schemeClr>
              </a:solidFill>
            </a:endParaRPr>
          </a:p>
        </p:txBody>
      </p:sp>
      <p:sp>
        <p:nvSpPr>
          <p:cNvPr id="15" name="TextBox 14"/>
          <p:cNvSpPr txBox="1"/>
          <p:nvPr/>
        </p:nvSpPr>
        <p:spPr>
          <a:xfrm>
            <a:off x="504827" y="4897793"/>
            <a:ext cx="2838447" cy="400110"/>
          </a:xfrm>
          <a:prstGeom prst="rect">
            <a:avLst/>
          </a:prstGeom>
          <a:noFill/>
        </p:spPr>
        <p:txBody>
          <a:bodyPr wrap="square" rtlCol="0">
            <a:spAutoFit/>
          </a:bodyPr>
          <a:lstStyle/>
          <a:p>
            <a:r>
              <a:rPr lang="en-US" sz="2000" b="1" dirty="0" smtClean="0">
                <a:solidFill>
                  <a:srgbClr val="FFC000"/>
                </a:solidFill>
              </a:rPr>
              <a:t>Domain (</a:t>
            </a:r>
            <a:r>
              <a:rPr lang="en-US" sz="2000" b="1" dirty="0" err="1" smtClean="0">
                <a:solidFill>
                  <a:srgbClr val="FFC000"/>
                </a:solidFill>
              </a:rPr>
              <a:t>Eg</a:t>
            </a:r>
            <a:r>
              <a:rPr lang="en-US" sz="2000" b="1" dirty="0" smtClean="0">
                <a:solidFill>
                  <a:srgbClr val="FFC000"/>
                </a:solidFill>
              </a:rPr>
              <a:t>: </a:t>
            </a:r>
            <a:r>
              <a:rPr lang="en-US" sz="2000" b="1" dirty="0" err="1" smtClean="0">
                <a:solidFill>
                  <a:srgbClr val="FFC000"/>
                </a:solidFill>
              </a:rPr>
              <a:t>Interger</a:t>
            </a:r>
            <a:r>
              <a:rPr lang="en-US" sz="2000" b="1" dirty="0" smtClean="0">
                <a:solidFill>
                  <a:srgbClr val="FFC000"/>
                </a:solidFill>
              </a:rPr>
              <a:t> 0-9)</a:t>
            </a:r>
            <a:endParaRPr lang="en-US" sz="2000" b="1" dirty="0">
              <a:solidFill>
                <a:srgbClr val="FFC000"/>
              </a:solidFill>
            </a:endParaRPr>
          </a:p>
        </p:txBody>
      </p:sp>
      <p:sp>
        <p:nvSpPr>
          <p:cNvPr id="16" name="TextBox 15"/>
          <p:cNvSpPr txBox="1"/>
          <p:nvPr/>
        </p:nvSpPr>
        <p:spPr>
          <a:xfrm>
            <a:off x="4627563" y="4897793"/>
            <a:ext cx="1870074" cy="400110"/>
          </a:xfrm>
          <a:prstGeom prst="rect">
            <a:avLst/>
          </a:prstGeom>
          <a:noFill/>
        </p:spPr>
        <p:txBody>
          <a:bodyPr wrap="square" rtlCol="0">
            <a:spAutoFit/>
          </a:bodyPr>
          <a:lstStyle/>
          <a:p>
            <a:r>
              <a:rPr lang="en-US" sz="2000" b="1" dirty="0" smtClean="0">
                <a:solidFill>
                  <a:schemeClr val="tx2">
                    <a:lumMod val="75000"/>
                  </a:schemeClr>
                </a:solidFill>
              </a:rPr>
              <a:t>Tuple variable</a:t>
            </a:r>
            <a:endParaRPr lang="en-US" sz="2000" b="1" dirty="0">
              <a:solidFill>
                <a:schemeClr val="tx2">
                  <a:lumMod val="75000"/>
                </a:schemeClr>
              </a:solidFill>
            </a:endParaRPr>
          </a:p>
        </p:txBody>
      </p:sp>
      <p:sp>
        <p:nvSpPr>
          <p:cNvPr id="17" name="TextBox 16"/>
          <p:cNvSpPr txBox="1"/>
          <p:nvPr/>
        </p:nvSpPr>
        <p:spPr>
          <a:xfrm>
            <a:off x="3981450" y="5523654"/>
            <a:ext cx="3317875" cy="400110"/>
          </a:xfrm>
          <a:prstGeom prst="rect">
            <a:avLst/>
          </a:prstGeom>
          <a:noFill/>
          <a:ln>
            <a:solidFill>
              <a:srgbClr val="FF0000"/>
            </a:solidFill>
          </a:ln>
        </p:spPr>
        <p:txBody>
          <a:bodyPr wrap="square" rtlCol="0">
            <a:spAutoFit/>
          </a:bodyPr>
          <a:lstStyle/>
          <a:p>
            <a:r>
              <a:rPr lang="en-US" sz="2000" b="1" dirty="0" smtClean="0">
                <a:solidFill>
                  <a:srgbClr val="FF0000"/>
                </a:solidFill>
              </a:rPr>
              <a:t>Degree (no. of columns) =3</a:t>
            </a:r>
            <a:endParaRPr lang="en-US" sz="2000" b="1" dirty="0">
              <a:solidFill>
                <a:srgbClr val="FF0000"/>
              </a:solidFill>
            </a:endParaRPr>
          </a:p>
        </p:txBody>
      </p:sp>
      <p:sp>
        <p:nvSpPr>
          <p:cNvPr id="18" name="TextBox 17"/>
          <p:cNvSpPr txBox="1"/>
          <p:nvPr/>
        </p:nvSpPr>
        <p:spPr>
          <a:xfrm>
            <a:off x="2847976" y="6179230"/>
            <a:ext cx="6067424" cy="400110"/>
          </a:xfrm>
          <a:prstGeom prst="rect">
            <a:avLst/>
          </a:prstGeom>
          <a:noFill/>
          <a:ln>
            <a:noFill/>
          </a:ln>
        </p:spPr>
        <p:txBody>
          <a:bodyPr wrap="square" rtlCol="0">
            <a:spAutoFit/>
          </a:bodyPr>
          <a:lstStyle/>
          <a:p>
            <a:r>
              <a:rPr lang="en-US" sz="2000" b="1" u="sng" dirty="0" smtClean="0">
                <a:solidFill>
                  <a:srgbClr val="C230C2"/>
                </a:solidFill>
              </a:rPr>
              <a:t>Relation Schema: </a:t>
            </a:r>
            <a:r>
              <a:rPr lang="en-US" sz="2000" b="1" dirty="0" smtClean="0"/>
              <a:t>Students (</a:t>
            </a:r>
            <a:r>
              <a:rPr lang="en-US" sz="2000" b="1" dirty="0" err="1" smtClean="0"/>
              <a:t>Roll_No</a:t>
            </a:r>
            <a:r>
              <a:rPr lang="en-US" sz="2000" b="1" dirty="0" smtClean="0"/>
              <a:t>, Name, </a:t>
            </a:r>
            <a:r>
              <a:rPr lang="en-US" sz="2000" b="1" dirty="0" err="1" smtClean="0"/>
              <a:t>Phone_No</a:t>
            </a:r>
            <a:r>
              <a:rPr lang="en-US" sz="2000" b="1" dirty="0"/>
              <a:t>)</a:t>
            </a:r>
          </a:p>
        </p:txBody>
      </p:sp>
      <p:cxnSp>
        <p:nvCxnSpPr>
          <p:cNvPr id="20" name="Straight Arrow Connector 19"/>
          <p:cNvCxnSpPr/>
          <p:nvPr/>
        </p:nvCxnSpPr>
        <p:spPr>
          <a:xfrm flipV="1">
            <a:off x="3619500" y="2175870"/>
            <a:ext cx="0" cy="21907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4302124" y="2575980"/>
            <a:ext cx="1069976" cy="304084"/>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flipV="1">
            <a:off x="6497637" y="2551671"/>
            <a:ext cx="587374" cy="317030"/>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5767387" y="2551671"/>
            <a:ext cx="111126" cy="352764"/>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7" name="Rounded Rectangle 26"/>
          <p:cNvSpPr/>
          <p:nvPr/>
        </p:nvSpPr>
        <p:spPr>
          <a:xfrm>
            <a:off x="3149598" y="3272980"/>
            <a:ext cx="406399" cy="1416052"/>
          </a:xfrm>
          <a:prstGeom prst="round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882900" y="4710950"/>
            <a:ext cx="258764" cy="21665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V="1">
            <a:off x="2243137" y="3458209"/>
            <a:ext cx="881064" cy="361717"/>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V="1">
            <a:off x="2230437" y="3807227"/>
            <a:ext cx="860427" cy="14754"/>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2243137" y="3826830"/>
            <a:ext cx="885029" cy="321971"/>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2249487" y="3819926"/>
            <a:ext cx="841377" cy="662324"/>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847976" y="3075142"/>
            <a:ext cx="276225" cy="0"/>
          </a:xfrm>
          <a:prstGeom prst="straightConnector1">
            <a:avLst/>
          </a:prstGeom>
          <a:ln>
            <a:solidFill>
              <a:schemeClr val="accent4">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55" name="Rounded Rectangle 54"/>
          <p:cNvSpPr/>
          <p:nvPr/>
        </p:nvSpPr>
        <p:spPr>
          <a:xfrm>
            <a:off x="3144838" y="3324972"/>
            <a:ext cx="4691062" cy="231028"/>
          </a:xfrm>
          <a:prstGeom prst="roundRect">
            <a:avLst/>
          </a:prstGeom>
          <a:noFill/>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56" name="Rounded Rectangle 55"/>
          <p:cNvSpPr/>
          <p:nvPr/>
        </p:nvSpPr>
        <p:spPr>
          <a:xfrm>
            <a:off x="4737099" y="4387439"/>
            <a:ext cx="1295401" cy="323510"/>
          </a:xfrm>
          <a:prstGeom prst="round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cxnSp>
        <p:nvCxnSpPr>
          <p:cNvPr id="57" name="Straight Arrow Connector 56"/>
          <p:cNvCxnSpPr/>
          <p:nvPr/>
        </p:nvCxnSpPr>
        <p:spPr>
          <a:xfrm>
            <a:off x="5372100" y="4758016"/>
            <a:ext cx="0" cy="262649"/>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3238500" y="5397500"/>
            <a:ext cx="4775199"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3" grpId="0"/>
      <p:bldP spid="14" grpId="0"/>
      <p:bldP spid="15" grpId="0"/>
      <p:bldP spid="16" grpId="0"/>
      <p:bldP spid="17" grpId="0" animBg="1"/>
      <p:bldP spid="18" grpId="0"/>
      <p:bldP spid="27" grpId="0" animBg="1"/>
      <p:bldP spid="55" grpId="0" animBg="1"/>
      <p:bldP spid="5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Relational Model</a:t>
            </a:r>
            <a:endParaRPr lang="en-US" dirty="0"/>
          </a:p>
        </p:txBody>
      </p:sp>
      <p:sp>
        <p:nvSpPr>
          <p:cNvPr id="3" name="Content Placeholder 2"/>
          <p:cNvSpPr>
            <a:spLocks noGrp="1"/>
          </p:cNvSpPr>
          <p:nvPr>
            <p:ph idx="1"/>
          </p:nvPr>
        </p:nvSpPr>
        <p:spPr>
          <a:xfrm>
            <a:off x="838200" y="1825625"/>
            <a:ext cx="7048500" cy="4351338"/>
          </a:xfrm>
        </p:spPr>
        <p:txBody>
          <a:bodyPr/>
          <a:lstStyle/>
          <a:p>
            <a:r>
              <a:rPr lang="en-US" dirty="0" smtClean="0"/>
              <a:t>Each Relation has unique name</a:t>
            </a:r>
          </a:p>
          <a:p>
            <a:r>
              <a:rPr lang="en-US" dirty="0" smtClean="0"/>
              <a:t>Each tuple/Row is unique: No duplicate row</a:t>
            </a:r>
          </a:p>
          <a:p>
            <a:r>
              <a:rPr lang="en-US" dirty="0" smtClean="0"/>
              <a:t>Entries in any column have the same domain.</a:t>
            </a:r>
          </a:p>
          <a:p>
            <a:r>
              <a:rPr lang="en-US" dirty="0" smtClean="0"/>
              <a:t>Each attribute/column has a unique name.</a:t>
            </a:r>
          </a:p>
          <a:p>
            <a:r>
              <a:rPr lang="en-US" dirty="0" smtClean="0"/>
              <a:t>Order of the columns or rows is irrelevant </a:t>
            </a:r>
            <a:r>
              <a:rPr lang="en-US" dirty="0" err="1" smtClean="0"/>
              <a:t>i.e</a:t>
            </a:r>
            <a:r>
              <a:rPr lang="en-US" dirty="0" smtClean="0"/>
              <a:t> relations are unordered.</a:t>
            </a:r>
          </a:p>
          <a:p>
            <a:r>
              <a:rPr lang="en-US" dirty="0" smtClean="0"/>
              <a:t>Each cell of relation contains exactly one value </a:t>
            </a:r>
            <a:r>
              <a:rPr lang="en-US" dirty="0" err="1" smtClean="0"/>
              <a:t>i.e</a:t>
            </a:r>
            <a:r>
              <a:rPr lang="en-US" dirty="0" smtClean="0"/>
              <a:t> attribute values are required to be atomic.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9254319"/>
              </p:ext>
            </p:extLst>
          </p:nvPr>
        </p:nvGraphicFramePr>
        <p:xfrm>
          <a:off x="7886699" y="2192866"/>
          <a:ext cx="4140198" cy="2010835"/>
        </p:xfrm>
        <a:graphic>
          <a:graphicData uri="http://schemas.openxmlformats.org/drawingml/2006/table">
            <a:tbl>
              <a:tblPr firstRow="1" bandRow="1">
                <a:tableStyleId>{5C22544A-7EE6-4342-B048-85BDC9FD1C3A}</a:tableStyleId>
              </a:tblPr>
              <a:tblGrid>
                <a:gridCol w="1380066">
                  <a:extLst>
                    <a:ext uri="{9D8B030D-6E8A-4147-A177-3AD203B41FA5}">
                      <a16:colId xmlns:a16="http://schemas.microsoft.com/office/drawing/2014/main" val="2731526206"/>
                    </a:ext>
                  </a:extLst>
                </a:gridCol>
                <a:gridCol w="1380066">
                  <a:extLst>
                    <a:ext uri="{9D8B030D-6E8A-4147-A177-3AD203B41FA5}">
                      <a16:colId xmlns:a16="http://schemas.microsoft.com/office/drawing/2014/main" val="1426344781"/>
                    </a:ext>
                  </a:extLst>
                </a:gridCol>
                <a:gridCol w="1380066">
                  <a:extLst>
                    <a:ext uri="{9D8B030D-6E8A-4147-A177-3AD203B41FA5}">
                      <a16:colId xmlns:a16="http://schemas.microsoft.com/office/drawing/2014/main" val="366954306"/>
                    </a:ext>
                  </a:extLst>
                </a:gridCol>
              </a:tblGrid>
              <a:tr h="402167">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Phone No.</a:t>
                      </a:r>
                      <a:endParaRPr lang="en-US" dirty="0"/>
                    </a:p>
                  </a:txBody>
                  <a:tcPr/>
                </a:tc>
                <a:extLst>
                  <a:ext uri="{0D108BD9-81ED-4DB2-BD59-A6C34878D82A}">
                    <a16:rowId xmlns:a16="http://schemas.microsoft.com/office/drawing/2014/main" val="1060136652"/>
                  </a:ext>
                </a:extLst>
              </a:tr>
              <a:tr h="402167">
                <a:tc>
                  <a:txBody>
                    <a:bodyPr/>
                    <a:lstStyle/>
                    <a:p>
                      <a:r>
                        <a:rPr lang="en-US" dirty="0" smtClean="0"/>
                        <a:t>1</a:t>
                      </a:r>
                      <a:endParaRPr lang="en-US" dirty="0"/>
                    </a:p>
                  </a:txBody>
                  <a:tcPr/>
                </a:tc>
                <a:tc>
                  <a:txBody>
                    <a:bodyPr/>
                    <a:lstStyle/>
                    <a:p>
                      <a:r>
                        <a:rPr lang="en-US" dirty="0" smtClean="0"/>
                        <a:t>Ajay</a:t>
                      </a:r>
                      <a:endParaRPr lang="en-US" dirty="0"/>
                    </a:p>
                  </a:txBody>
                  <a:tcPr/>
                </a:tc>
                <a:tc>
                  <a:txBody>
                    <a:bodyPr/>
                    <a:lstStyle/>
                    <a:p>
                      <a:r>
                        <a:rPr lang="en-US" dirty="0" smtClean="0"/>
                        <a:t>9841984984</a:t>
                      </a:r>
                      <a:endParaRPr lang="en-US" dirty="0"/>
                    </a:p>
                  </a:txBody>
                  <a:tcPr/>
                </a:tc>
                <a:extLst>
                  <a:ext uri="{0D108BD9-81ED-4DB2-BD59-A6C34878D82A}">
                    <a16:rowId xmlns:a16="http://schemas.microsoft.com/office/drawing/2014/main" val="1719186090"/>
                  </a:ext>
                </a:extLst>
              </a:tr>
              <a:tr h="402167">
                <a:tc>
                  <a:txBody>
                    <a:bodyPr/>
                    <a:lstStyle/>
                    <a:p>
                      <a:r>
                        <a:rPr lang="en-US" dirty="0" smtClean="0"/>
                        <a:t>2</a:t>
                      </a:r>
                      <a:endParaRPr lang="en-US" dirty="0"/>
                    </a:p>
                  </a:txBody>
                  <a:tcPr/>
                </a:tc>
                <a:tc>
                  <a:txBody>
                    <a:bodyPr/>
                    <a:lstStyle/>
                    <a:p>
                      <a:r>
                        <a:rPr lang="en-US" dirty="0" smtClean="0"/>
                        <a:t>Raj</a:t>
                      </a:r>
                      <a:endParaRPr lang="en-US" dirty="0"/>
                    </a:p>
                  </a:txBody>
                  <a:tcPr/>
                </a:tc>
                <a:tc>
                  <a:txBody>
                    <a:bodyPr/>
                    <a:lstStyle/>
                    <a:p>
                      <a:r>
                        <a:rPr lang="en-US" dirty="0" smtClean="0"/>
                        <a:t>9841984356</a:t>
                      </a:r>
                      <a:endParaRPr lang="en-US" dirty="0"/>
                    </a:p>
                  </a:txBody>
                  <a:tcPr/>
                </a:tc>
                <a:extLst>
                  <a:ext uri="{0D108BD9-81ED-4DB2-BD59-A6C34878D82A}">
                    <a16:rowId xmlns:a16="http://schemas.microsoft.com/office/drawing/2014/main" val="2560749922"/>
                  </a:ext>
                </a:extLst>
              </a:tr>
              <a:tr h="402167">
                <a:tc>
                  <a:txBody>
                    <a:bodyPr/>
                    <a:lstStyle/>
                    <a:p>
                      <a:r>
                        <a:rPr lang="en-US" dirty="0" smtClean="0"/>
                        <a:t>3</a:t>
                      </a:r>
                      <a:endParaRPr lang="en-US" dirty="0"/>
                    </a:p>
                  </a:txBody>
                  <a:tcPr/>
                </a:tc>
                <a:tc>
                  <a:txBody>
                    <a:bodyPr/>
                    <a:lstStyle/>
                    <a:p>
                      <a:r>
                        <a:rPr lang="en-US" dirty="0" smtClean="0"/>
                        <a:t>Vijay</a:t>
                      </a:r>
                      <a:endParaRPr lang="en-US" dirty="0"/>
                    </a:p>
                  </a:txBody>
                  <a:tcPr/>
                </a:tc>
                <a:tc>
                  <a:txBody>
                    <a:bodyPr/>
                    <a:lstStyle/>
                    <a:p>
                      <a:r>
                        <a:rPr lang="en-US" dirty="0" smtClean="0"/>
                        <a:t>9801025469</a:t>
                      </a:r>
                      <a:endParaRPr lang="en-US" dirty="0"/>
                    </a:p>
                  </a:txBody>
                  <a:tcPr/>
                </a:tc>
                <a:extLst>
                  <a:ext uri="{0D108BD9-81ED-4DB2-BD59-A6C34878D82A}">
                    <a16:rowId xmlns:a16="http://schemas.microsoft.com/office/drawing/2014/main" val="3810622114"/>
                  </a:ext>
                </a:extLst>
              </a:tr>
              <a:tr h="402167">
                <a:tc>
                  <a:txBody>
                    <a:bodyPr/>
                    <a:lstStyle/>
                    <a:p>
                      <a:r>
                        <a:rPr lang="en-US" dirty="0" smtClean="0"/>
                        <a:t>4</a:t>
                      </a:r>
                      <a:endParaRPr lang="en-US" dirty="0"/>
                    </a:p>
                  </a:txBody>
                  <a:tcPr/>
                </a:tc>
                <a:tc>
                  <a:txBody>
                    <a:bodyPr/>
                    <a:lstStyle/>
                    <a:p>
                      <a:r>
                        <a:rPr lang="en-US" dirty="0" err="1" smtClean="0"/>
                        <a:t>Aman</a:t>
                      </a:r>
                      <a:endParaRPr lang="en-US" dirty="0"/>
                    </a:p>
                  </a:txBody>
                  <a:tcPr/>
                </a:tc>
                <a:tc>
                  <a:txBody>
                    <a:bodyPr/>
                    <a:lstStyle/>
                    <a:p>
                      <a:r>
                        <a:rPr lang="en-US" dirty="0" smtClean="0"/>
                        <a:t>9845612385</a:t>
                      </a:r>
                      <a:endParaRPr lang="en-US" dirty="0"/>
                    </a:p>
                  </a:txBody>
                  <a:tcPr/>
                </a:tc>
                <a:extLst>
                  <a:ext uri="{0D108BD9-81ED-4DB2-BD59-A6C34878D82A}">
                    <a16:rowId xmlns:a16="http://schemas.microsoft.com/office/drawing/2014/main" val="2801067781"/>
                  </a:ext>
                </a:extLst>
              </a:tr>
            </a:tbl>
          </a:graphicData>
        </a:graphic>
      </p:graphicFrame>
      <p:sp>
        <p:nvSpPr>
          <p:cNvPr id="5" name="TextBox 4"/>
          <p:cNvSpPr txBox="1"/>
          <p:nvPr/>
        </p:nvSpPr>
        <p:spPr>
          <a:xfrm>
            <a:off x="7886699" y="1742672"/>
            <a:ext cx="1739900" cy="523220"/>
          </a:xfrm>
          <a:prstGeom prst="rect">
            <a:avLst/>
          </a:prstGeom>
          <a:noFill/>
        </p:spPr>
        <p:txBody>
          <a:bodyPr wrap="square" rtlCol="0">
            <a:spAutoFit/>
          </a:bodyPr>
          <a:lstStyle/>
          <a:p>
            <a:r>
              <a:rPr lang="en-US" sz="2800" b="1" dirty="0" smtClean="0"/>
              <a:t>Students</a:t>
            </a:r>
            <a:endParaRPr lang="en-US" sz="2800" b="1" dirty="0"/>
          </a:p>
        </p:txBody>
      </p:sp>
    </p:spTree>
    <p:extLst>
      <p:ext uri="{BB962C8B-B14F-4D97-AF65-F5344CB8AC3E}">
        <p14:creationId xmlns:p14="http://schemas.microsoft.com/office/powerpoint/2010/main" val="3444009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Alternative Terminology for Relational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9083638"/>
              </p:ext>
            </p:extLst>
          </p:nvPr>
        </p:nvGraphicFramePr>
        <p:xfrm>
          <a:off x="2032000" y="27008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14561610"/>
                    </a:ext>
                  </a:extLst>
                </a:gridCol>
                <a:gridCol w="2709333">
                  <a:extLst>
                    <a:ext uri="{9D8B030D-6E8A-4147-A177-3AD203B41FA5}">
                      <a16:colId xmlns:a16="http://schemas.microsoft.com/office/drawing/2014/main" val="2679379743"/>
                    </a:ext>
                  </a:extLst>
                </a:gridCol>
                <a:gridCol w="2709333">
                  <a:extLst>
                    <a:ext uri="{9D8B030D-6E8A-4147-A177-3AD203B41FA5}">
                      <a16:colId xmlns:a16="http://schemas.microsoft.com/office/drawing/2014/main" val="130894821"/>
                    </a:ext>
                  </a:extLst>
                </a:gridCol>
              </a:tblGrid>
              <a:tr h="370840">
                <a:tc>
                  <a:txBody>
                    <a:bodyPr/>
                    <a:lstStyle/>
                    <a:p>
                      <a:r>
                        <a:rPr lang="en-US" dirty="0" smtClean="0"/>
                        <a:t>Formal terms</a:t>
                      </a:r>
                      <a:endParaRPr lang="en-US" dirty="0"/>
                    </a:p>
                  </a:txBody>
                  <a:tcPr/>
                </a:tc>
                <a:tc>
                  <a:txBody>
                    <a:bodyPr/>
                    <a:lstStyle/>
                    <a:p>
                      <a:r>
                        <a:rPr lang="en-US" dirty="0" smtClean="0"/>
                        <a:t>Alternative 1</a:t>
                      </a:r>
                      <a:endParaRPr lang="en-US" dirty="0"/>
                    </a:p>
                  </a:txBody>
                  <a:tcPr/>
                </a:tc>
                <a:tc>
                  <a:txBody>
                    <a:bodyPr/>
                    <a:lstStyle/>
                    <a:p>
                      <a:r>
                        <a:rPr lang="en-US" dirty="0" smtClean="0"/>
                        <a:t>Alternative 2</a:t>
                      </a:r>
                      <a:endParaRPr lang="en-US" dirty="0"/>
                    </a:p>
                  </a:txBody>
                  <a:tcPr/>
                </a:tc>
                <a:extLst>
                  <a:ext uri="{0D108BD9-81ED-4DB2-BD59-A6C34878D82A}">
                    <a16:rowId xmlns:a16="http://schemas.microsoft.com/office/drawing/2014/main" val="2161191362"/>
                  </a:ext>
                </a:extLst>
              </a:tr>
              <a:tr h="370840">
                <a:tc>
                  <a:txBody>
                    <a:bodyPr/>
                    <a:lstStyle/>
                    <a:p>
                      <a:r>
                        <a:rPr lang="en-US" b="1" dirty="0" smtClean="0"/>
                        <a:t>Relation</a:t>
                      </a:r>
                      <a:endParaRPr lang="en-US" b="1" dirty="0"/>
                    </a:p>
                  </a:txBody>
                  <a:tcPr/>
                </a:tc>
                <a:tc>
                  <a:txBody>
                    <a:bodyPr/>
                    <a:lstStyle/>
                    <a:p>
                      <a:r>
                        <a:rPr lang="en-US" dirty="0" smtClean="0"/>
                        <a:t>Table</a:t>
                      </a:r>
                      <a:endParaRPr lang="en-US" dirty="0"/>
                    </a:p>
                  </a:txBody>
                  <a:tcPr/>
                </a:tc>
                <a:tc>
                  <a:txBody>
                    <a:bodyPr/>
                    <a:lstStyle/>
                    <a:p>
                      <a:r>
                        <a:rPr lang="en-US" dirty="0" smtClean="0"/>
                        <a:t>File</a:t>
                      </a:r>
                      <a:endParaRPr lang="en-US" dirty="0"/>
                    </a:p>
                  </a:txBody>
                  <a:tcPr/>
                </a:tc>
                <a:extLst>
                  <a:ext uri="{0D108BD9-81ED-4DB2-BD59-A6C34878D82A}">
                    <a16:rowId xmlns:a16="http://schemas.microsoft.com/office/drawing/2014/main" val="1662202415"/>
                  </a:ext>
                </a:extLst>
              </a:tr>
              <a:tr h="370840">
                <a:tc>
                  <a:txBody>
                    <a:bodyPr/>
                    <a:lstStyle/>
                    <a:p>
                      <a:r>
                        <a:rPr lang="en-US" b="1" dirty="0" smtClean="0"/>
                        <a:t>Tuple</a:t>
                      </a:r>
                      <a:endParaRPr lang="en-US" b="1" dirty="0"/>
                    </a:p>
                  </a:txBody>
                  <a:tcPr/>
                </a:tc>
                <a:tc>
                  <a:txBody>
                    <a:bodyPr/>
                    <a:lstStyle/>
                    <a:p>
                      <a:r>
                        <a:rPr lang="en-US" dirty="0" smtClean="0"/>
                        <a:t>Row</a:t>
                      </a:r>
                      <a:endParaRPr lang="en-US" dirty="0"/>
                    </a:p>
                  </a:txBody>
                  <a:tcPr/>
                </a:tc>
                <a:tc>
                  <a:txBody>
                    <a:bodyPr/>
                    <a:lstStyle/>
                    <a:p>
                      <a:r>
                        <a:rPr lang="en-US" dirty="0" smtClean="0"/>
                        <a:t>Record</a:t>
                      </a:r>
                      <a:endParaRPr lang="en-US" dirty="0"/>
                    </a:p>
                  </a:txBody>
                  <a:tcPr/>
                </a:tc>
                <a:extLst>
                  <a:ext uri="{0D108BD9-81ED-4DB2-BD59-A6C34878D82A}">
                    <a16:rowId xmlns:a16="http://schemas.microsoft.com/office/drawing/2014/main" val="2747645678"/>
                  </a:ext>
                </a:extLst>
              </a:tr>
              <a:tr h="370840">
                <a:tc>
                  <a:txBody>
                    <a:bodyPr/>
                    <a:lstStyle/>
                    <a:p>
                      <a:r>
                        <a:rPr lang="en-US" b="1" dirty="0" smtClean="0"/>
                        <a:t>Attribute</a:t>
                      </a:r>
                      <a:endParaRPr lang="en-US" b="1" dirty="0"/>
                    </a:p>
                  </a:txBody>
                  <a:tcPr/>
                </a:tc>
                <a:tc>
                  <a:txBody>
                    <a:bodyPr/>
                    <a:lstStyle/>
                    <a:p>
                      <a:r>
                        <a:rPr lang="en-US" dirty="0" smtClean="0"/>
                        <a:t>Column</a:t>
                      </a:r>
                      <a:endParaRPr lang="en-US" dirty="0"/>
                    </a:p>
                  </a:txBody>
                  <a:tcPr/>
                </a:tc>
                <a:tc>
                  <a:txBody>
                    <a:bodyPr/>
                    <a:lstStyle/>
                    <a:p>
                      <a:r>
                        <a:rPr lang="en-US" dirty="0" smtClean="0"/>
                        <a:t>Field</a:t>
                      </a:r>
                      <a:endParaRPr lang="en-US" dirty="0"/>
                    </a:p>
                  </a:txBody>
                  <a:tcPr/>
                </a:tc>
                <a:extLst>
                  <a:ext uri="{0D108BD9-81ED-4DB2-BD59-A6C34878D82A}">
                    <a16:rowId xmlns:a16="http://schemas.microsoft.com/office/drawing/2014/main" val="1786529266"/>
                  </a:ext>
                </a:extLst>
              </a:tr>
            </a:tbl>
          </a:graphicData>
        </a:graphic>
      </p:graphicFrame>
    </p:spTree>
    <p:extLst>
      <p:ext uri="{BB962C8B-B14F-4D97-AF65-F5344CB8AC3E}">
        <p14:creationId xmlns:p14="http://schemas.microsoft.com/office/powerpoint/2010/main" val="373474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in DBMS</a:t>
            </a:r>
            <a:endParaRPr lang="en-US" dirty="0"/>
          </a:p>
        </p:txBody>
      </p:sp>
      <p:sp>
        <p:nvSpPr>
          <p:cNvPr id="3" name="Content Placeholder 2"/>
          <p:cNvSpPr>
            <a:spLocks noGrp="1"/>
          </p:cNvSpPr>
          <p:nvPr>
            <p:ph idx="1"/>
          </p:nvPr>
        </p:nvSpPr>
        <p:spPr/>
        <p:txBody>
          <a:bodyPr/>
          <a:lstStyle/>
          <a:p>
            <a:r>
              <a:rPr lang="en-US" dirty="0" smtClean="0">
                <a:solidFill>
                  <a:srgbClr val="00B0F0"/>
                </a:solidFill>
              </a:rPr>
              <a:t>KEYS in DBMS</a:t>
            </a:r>
            <a:r>
              <a:rPr lang="en-US" dirty="0" smtClean="0"/>
              <a:t> is an attribute or set of attributes which helps you to identify </a:t>
            </a:r>
            <a:r>
              <a:rPr lang="en-US" dirty="0"/>
              <a:t>a row(tuple) in a relation(table). They allow you to find the relation between two tables. Keys help you uniquely identify a row in a table by a combination of one or more columns in that table. Key is also helpful for finding unique record or row from the table. Database key is also helpful for finding unique record or row from the table.</a:t>
            </a:r>
          </a:p>
        </p:txBody>
      </p:sp>
    </p:spTree>
    <p:extLst>
      <p:ext uri="{BB962C8B-B14F-4D97-AF65-F5344CB8AC3E}">
        <p14:creationId xmlns:p14="http://schemas.microsoft.com/office/powerpoint/2010/main" val="273815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Keys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5948103"/>
              </p:ext>
            </p:extLst>
          </p:nvPr>
        </p:nvGraphicFramePr>
        <p:xfrm>
          <a:off x="1051740" y="2161373"/>
          <a:ext cx="10220325" cy="1706880"/>
        </p:xfrm>
        <a:graphic>
          <a:graphicData uri="http://schemas.openxmlformats.org/drawingml/2006/table">
            <a:tbl>
              <a:tblPr firstRow="1">
                <a:tableStyleId>{5C22544A-7EE6-4342-B048-85BDC9FD1C3A}</a:tableStyleId>
              </a:tblPr>
              <a:tblGrid>
                <a:gridCol w="3406775">
                  <a:extLst>
                    <a:ext uri="{9D8B030D-6E8A-4147-A177-3AD203B41FA5}">
                      <a16:colId xmlns:a16="http://schemas.microsoft.com/office/drawing/2014/main" val="2105753679"/>
                    </a:ext>
                  </a:extLst>
                </a:gridCol>
                <a:gridCol w="3406775">
                  <a:extLst>
                    <a:ext uri="{9D8B030D-6E8A-4147-A177-3AD203B41FA5}">
                      <a16:colId xmlns:a16="http://schemas.microsoft.com/office/drawing/2014/main" val="4248465879"/>
                    </a:ext>
                  </a:extLst>
                </a:gridCol>
                <a:gridCol w="3406775">
                  <a:extLst>
                    <a:ext uri="{9D8B030D-6E8A-4147-A177-3AD203B41FA5}">
                      <a16:colId xmlns:a16="http://schemas.microsoft.com/office/drawing/2014/main" val="923548890"/>
                    </a:ext>
                  </a:extLst>
                </a:gridCol>
              </a:tblGrid>
              <a:tr h="0">
                <a:tc>
                  <a:txBody>
                    <a:bodyPr/>
                    <a:lstStyle/>
                    <a:p>
                      <a:pPr algn="l" fontAlgn="t"/>
                      <a:r>
                        <a:rPr lang="en-US" dirty="0">
                          <a:effectLst/>
                        </a:rPr>
                        <a:t>Employee ID</a:t>
                      </a:r>
                      <a:endParaRPr lang="en-US" b="1" dirty="0">
                        <a:effectLst/>
                      </a:endParaRPr>
                    </a:p>
                  </a:txBody>
                  <a:tcPr marL="76200" marR="76200" marT="76200" marB="76200"/>
                </a:tc>
                <a:tc>
                  <a:txBody>
                    <a:bodyPr/>
                    <a:lstStyle/>
                    <a:p>
                      <a:pPr algn="l" fontAlgn="t"/>
                      <a:r>
                        <a:rPr lang="en-US" dirty="0" err="1">
                          <a:effectLst/>
                        </a:rPr>
                        <a:t>FirstName</a:t>
                      </a:r>
                      <a:endParaRPr lang="en-US" b="1" dirty="0">
                        <a:effectLst/>
                      </a:endParaRPr>
                    </a:p>
                  </a:txBody>
                  <a:tcPr marL="76200" marR="76200" marT="76200" marB="76200"/>
                </a:tc>
                <a:tc>
                  <a:txBody>
                    <a:bodyPr/>
                    <a:lstStyle/>
                    <a:p>
                      <a:pPr algn="l" fontAlgn="t"/>
                      <a:r>
                        <a:rPr lang="en-US" dirty="0" err="1">
                          <a:effectLst/>
                        </a:rPr>
                        <a:t>LastName</a:t>
                      </a:r>
                      <a:endParaRPr lang="en-US" b="1" dirty="0">
                        <a:effectLst/>
                      </a:endParaRPr>
                    </a:p>
                  </a:txBody>
                  <a:tcPr marL="76200" marR="76200" marT="76200" marB="76200"/>
                </a:tc>
                <a:extLst>
                  <a:ext uri="{0D108BD9-81ED-4DB2-BD59-A6C34878D82A}">
                    <a16:rowId xmlns:a16="http://schemas.microsoft.com/office/drawing/2014/main" val="2995059222"/>
                  </a:ext>
                </a:extLst>
              </a:tr>
              <a:tr h="0">
                <a:tc>
                  <a:txBody>
                    <a:bodyPr/>
                    <a:lstStyle/>
                    <a:p>
                      <a:pPr algn="l" fontAlgn="t"/>
                      <a:r>
                        <a:rPr lang="en-US" dirty="0">
                          <a:effectLst/>
                        </a:rPr>
                        <a:t>11</a:t>
                      </a:r>
                    </a:p>
                  </a:txBody>
                  <a:tcPr marL="76200" marR="76200" marT="76200" marB="76200"/>
                </a:tc>
                <a:tc>
                  <a:txBody>
                    <a:bodyPr/>
                    <a:lstStyle/>
                    <a:p>
                      <a:pPr algn="l" fontAlgn="t"/>
                      <a:r>
                        <a:rPr lang="en-US" dirty="0">
                          <a:effectLst/>
                        </a:rPr>
                        <a:t>Andrew</a:t>
                      </a:r>
                    </a:p>
                  </a:txBody>
                  <a:tcPr marL="76200" marR="76200" marT="76200" marB="76200"/>
                </a:tc>
                <a:tc>
                  <a:txBody>
                    <a:bodyPr/>
                    <a:lstStyle/>
                    <a:p>
                      <a:pPr algn="l" fontAlgn="t"/>
                      <a:r>
                        <a:rPr lang="en-US">
                          <a:effectLst/>
                        </a:rPr>
                        <a:t>Johnson</a:t>
                      </a:r>
                    </a:p>
                  </a:txBody>
                  <a:tcPr marL="76200" marR="76200" marT="76200" marB="76200"/>
                </a:tc>
                <a:extLst>
                  <a:ext uri="{0D108BD9-81ED-4DB2-BD59-A6C34878D82A}">
                    <a16:rowId xmlns:a16="http://schemas.microsoft.com/office/drawing/2014/main" val="184055210"/>
                  </a:ext>
                </a:extLst>
              </a:tr>
              <a:tr h="0">
                <a:tc>
                  <a:txBody>
                    <a:bodyPr/>
                    <a:lstStyle/>
                    <a:p>
                      <a:pPr algn="l" fontAlgn="t"/>
                      <a:r>
                        <a:rPr lang="en-US">
                          <a:effectLst/>
                        </a:rPr>
                        <a:t>22</a:t>
                      </a:r>
                    </a:p>
                  </a:txBody>
                  <a:tcPr marL="76200" marR="76200" marT="76200" marB="76200"/>
                </a:tc>
                <a:tc>
                  <a:txBody>
                    <a:bodyPr/>
                    <a:lstStyle/>
                    <a:p>
                      <a:pPr algn="l" fontAlgn="t"/>
                      <a:r>
                        <a:rPr lang="en-US" dirty="0">
                          <a:effectLst/>
                        </a:rPr>
                        <a:t>Tom</a:t>
                      </a:r>
                    </a:p>
                  </a:txBody>
                  <a:tcPr marL="76200" marR="76200" marT="76200" marB="76200"/>
                </a:tc>
                <a:tc>
                  <a:txBody>
                    <a:bodyPr/>
                    <a:lstStyle/>
                    <a:p>
                      <a:pPr algn="l" fontAlgn="t"/>
                      <a:r>
                        <a:rPr lang="en-US" dirty="0">
                          <a:effectLst/>
                        </a:rPr>
                        <a:t>Wood</a:t>
                      </a:r>
                    </a:p>
                  </a:txBody>
                  <a:tcPr marL="76200" marR="76200" marT="76200" marB="76200"/>
                </a:tc>
                <a:extLst>
                  <a:ext uri="{0D108BD9-81ED-4DB2-BD59-A6C34878D82A}">
                    <a16:rowId xmlns:a16="http://schemas.microsoft.com/office/drawing/2014/main" val="927270857"/>
                  </a:ext>
                </a:extLst>
              </a:tr>
              <a:tr h="0">
                <a:tc>
                  <a:txBody>
                    <a:bodyPr/>
                    <a:lstStyle/>
                    <a:p>
                      <a:pPr algn="l" fontAlgn="t"/>
                      <a:r>
                        <a:rPr lang="en-US" dirty="0">
                          <a:effectLst/>
                        </a:rPr>
                        <a:t>33</a:t>
                      </a:r>
                    </a:p>
                  </a:txBody>
                  <a:tcPr marL="76200" marR="76200" marT="76200" marB="76200"/>
                </a:tc>
                <a:tc>
                  <a:txBody>
                    <a:bodyPr/>
                    <a:lstStyle/>
                    <a:p>
                      <a:pPr algn="l" fontAlgn="t"/>
                      <a:r>
                        <a:rPr lang="en-US" dirty="0" smtClean="0">
                          <a:effectLst/>
                        </a:rPr>
                        <a:t>Andrew</a:t>
                      </a:r>
                      <a:endParaRPr lang="en-US" dirty="0">
                        <a:effectLst/>
                      </a:endParaRPr>
                    </a:p>
                  </a:txBody>
                  <a:tcPr marL="76200" marR="76200" marT="76200" marB="76200"/>
                </a:tc>
                <a:tc>
                  <a:txBody>
                    <a:bodyPr/>
                    <a:lstStyle/>
                    <a:p>
                      <a:pPr algn="l" fontAlgn="t"/>
                      <a:r>
                        <a:rPr lang="en-US" dirty="0">
                          <a:effectLst/>
                        </a:rPr>
                        <a:t>Hale</a:t>
                      </a:r>
                    </a:p>
                  </a:txBody>
                  <a:tcPr marL="76200" marR="76200" marT="76200" marB="76200"/>
                </a:tc>
                <a:extLst>
                  <a:ext uri="{0D108BD9-81ED-4DB2-BD59-A6C34878D82A}">
                    <a16:rowId xmlns:a16="http://schemas.microsoft.com/office/drawing/2014/main" val="4233772132"/>
                  </a:ext>
                </a:extLst>
              </a:tr>
            </a:tbl>
          </a:graphicData>
        </a:graphic>
      </p:graphicFrame>
      <p:sp>
        <p:nvSpPr>
          <p:cNvPr id="7" name="TextBox 6"/>
          <p:cNvSpPr txBox="1"/>
          <p:nvPr/>
        </p:nvSpPr>
        <p:spPr>
          <a:xfrm>
            <a:off x="952884" y="4573373"/>
            <a:ext cx="9986963" cy="646331"/>
          </a:xfrm>
          <a:prstGeom prst="rect">
            <a:avLst/>
          </a:prstGeom>
          <a:noFill/>
        </p:spPr>
        <p:txBody>
          <a:bodyPr wrap="square" rtlCol="0">
            <a:spAutoFit/>
          </a:bodyPr>
          <a:lstStyle/>
          <a:p>
            <a:r>
              <a:rPr lang="en-US" dirty="0"/>
              <a:t>In the above-given example, employee ID is a primary key because it uniquely identifies an employee record. In this table, no other employee can have the same employee ID.</a:t>
            </a:r>
          </a:p>
        </p:txBody>
      </p:sp>
    </p:spTree>
    <p:extLst>
      <p:ext uri="{BB962C8B-B14F-4D97-AF65-F5344CB8AC3E}">
        <p14:creationId xmlns:p14="http://schemas.microsoft.com/office/powerpoint/2010/main" val="1265400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of Key</a:t>
            </a:r>
            <a:endParaRPr lang="en-US" dirty="0"/>
          </a:p>
        </p:txBody>
      </p:sp>
      <p:sp>
        <p:nvSpPr>
          <p:cNvPr id="3" name="Content Placeholder 2"/>
          <p:cNvSpPr>
            <a:spLocks noGrp="1"/>
          </p:cNvSpPr>
          <p:nvPr>
            <p:ph idx="1"/>
          </p:nvPr>
        </p:nvSpPr>
        <p:spPr/>
        <p:txBody>
          <a:bodyPr/>
          <a:lstStyle/>
          <a:p>
            <a:r>
              <a:rPr lang="en-US" dirty="0"/>
              <a:t>Keys help you to identify any row of data in a table. In a real-world application, a table could contain thousands of records. Moreover, the records could be duplicated. Keys ensure that you can uniquely identify a table record despite these challenges.</a:t>
            </a:r>
          </a:p>
          <a:p>
            <a:r>
              <a:rPr lang="en-US" dirty="0"/>
              <a:t>Allows you to establish a relationship between and identify the relation between tables</a:t>
            </a:r>
          </a:p>
          <a:p>
            <a:r>
              <a:rPr lang="en-US" dirty="0"/>
              <a:t>Help you to enforce identity and integrity in the relationship.</a:t>
            </a:r>
          </a:p>
        </p:txBody>
      </p:sp>
    </p:spTree>
    <p:extLst>
      <p:ext uri="{BB962C8B-B14F-4D97-AF65-F5344CB8AC3E}">
        <p14:creationId xmlns:p14="http://schemas.microsoft.com/office/powerpoint/2010/main" val="4074511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Keys</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buNone/>
            </a:pPr>
            <a:r>
              <a:rPr lang="en-US" dirty="0"/>
              <a:t>There are mainly seven different types of Keys in DBMS and each key has it’s different functionality</a:t>
            </a:r>
            <a:r>
              <a:rPr lang="en-US" dirty="0" smtClean="0"/>
              <a:t>:</a:t>
            </a:r>
          </a:p>
          <a:p>
            <a:r>
              <a:rPr lang="en-US" b="1" dirty="0">
                <a:solidFill>
                  <a:srgbClr val="00B0F0"/>
                </a:solidFill>
              </a:rPr>
              <a:t>Super Key </a:t>
            </a:r>
            <a:r>
              <a:rPr lang="en-US" dirty="0"/>
              <a:t>-  A super key is a set of one of more columns (attributes) to uniquely identify rows in a table</a:t>
            </a:r>
            <a:r>
              <a:rPr lang="en-US" dirty="0" smtClean="0"/>
              <a:t>.</a:t>
            </a:r>
          </a:p>
          <a:p>
            <a:r>
              <a:rPr lang="en-US" b="1" dirty="0" smtClean="0">
                <a:solidFill>
                  <a:srgbClr val="00B0F0"/>
                </a:solidFill>
              </a:rPr>
              <a:t>Primary </a:t>
            </a:r>
            <a:r>
              <a:rPr lang="en-US" b="1" dirty="0">
                <a:solidFill>
                  <a:srgbClr val="00B0F0"/>
                </a:solidFill>
              </a:rPr>
              <a:t>Key </a:t>
            </a:r>
            <a:r>
              <a:rPr lang="en-US" dirty="0"/>
              <a:t>-  A primary is a column or set of columns in a table that uniquely identifies tuples (rows) in that table</a:t>
            </a:r>
            <a:r>
              <a:rPr lang="en-US" dirty="0" smtClean="0"/>
              <a:t>.</a:t>
            </a:r>
          </a:p>
          <a:p>
            <a:r>
              <a:rPr lang="en-US" b="1" dirty="0" smtClean="0">
                <a:solidFill>
                  <a:srgbClr val="00B0F0"/>
                </a:solidFill>
              </a:rPr>
              <a:t>Candidate </a:t>
            </a:r>
            <a:r>
              <a:rPr lang="en-US" b="1" dirty="0">
                <a:solidFill>
                  <a:srgbClr val="00B0F0"/>
                </a:solidFill>
              </a:rPr>
              <a:t>Key </a:t>
            </a:r>
            <a:r>
              <a:rPr lang="en-US" dirty="0"/>
              <a:t>-  A super key with no redundant attribute is known as candidate </a:t>
            </a:r>
            <a:r>
              <a:rPr lang="en-US" dirty="0" smtClean="0"/>
              <a:t>key</a:t>
            </a:r>
          </a:p>
          <a:p>
            <a:r>
              <a:rPr lang="en-US" b="1" dirty="0" smtClean="0">
                <a:solidFill>
                  <a:srgbClr val="00B0F0"/>
                </a:solidFill>
              </a:rPr>
              <a:t>Alternate </a:t>
            </a:r>
            <a:r>
              <a:rPr lang="en-US" b="1" dirty="0">
                <a:solidFill>
                  <a:srgbClr val="00B0F0"/>
                </a:solidFill>
              </a:rPr>
              <a:t>Key </a:t>
            </a:r>
            <a:r>
              <a:rPr lang="en-US" dirty="0"/>
              <a:t>-  Out of all candidate keys, only one gets selected as primary key, remaining keys are known as alternate or secondary keys.</a:t>
            </a:r>
          </a:p>
        </p:txBody>
      </p:sp>
    </p:spTree>
    <p:extLst>
      <p:ext uri="{BB962C8B-B14F-4D97-AF65-F5344CB8AC3E}">
        <p14:creationId xmlns:p14="http://schemas.microsoft.com/office/powerpoint/2010/main" val="2369587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Keys (Cont..)</a:t>
            </a:r>
            <a:endParaRPr lang="en-US" dirty="0"/>
          </a:p>
        </p:txBody>
      </p:sp>
      <p:sp>
        <p:nvSpPr>
          <p:cNvPr id="3" name="Content Placeholder 2"/>
          <p:cNvSpPr>
            <a:spLocks noGrp="1"/>
          </p:cNvSpPr>
          <p:nvPr>
            <p:ph idx="1"/>
          </p:nvPr>
        </p:nvSpPr>
        <p:spPr>
          <a:xfrm>
            <a:off x="838200" y="1690688"/>
            <a:ext cx="10515600" cy="4739933"/>
          </a:xfrm>
        </p:spPr>
        <p:txBody>
          <a:bodyPr>
            <a:normAutofit fontScale="92500" lnSpcReduction="10000"/>
          </a:bodyPr>
          <a:lstStyle/>
          <a:p>
            <a:r>
              <a:rPr lang="en-US" sz="3000" b="1" dirty="0">
                <a:solidFill>
                  <a:srgbClr val="00B0F0"/>
                </a:solidFill>
              </a:rPr>
              <a:t>Foreign Key </a:t>
            </a:r>
            <a:r>
              <a:rPr lang="en-US" dirty="0" smtClean="0"/>
              <a:t>- It </a:t>
            </a:r>
            <a:r>
              <a:rPr lang="en-US" dirty="0"/>
              <a:t>is a column that creates a relationship between two tables. The purpose of Foreign keys is to maintain data integrity and allow navigation between two different instances of an entity. They act as a cross-reference between tables.</a:t>
            </a:r>
            <a:endParaRPr lang="en-US" dirty="0" smtClean="0"/>
          </a:p>
          <a:p>
            <a:r>
              <a:rPr lang="en-US" sz="3000" b="1" dirty="0">
                <a:solidFill>
                  <a:srgbClr val="00B0F0"/>
                </a:solidFill>
              </a:rPr>
              <a:t>Compound Key </a:t>
            </a:r>
            <a:r>
              <a:rPr lang="en-US" dirty="0"/>
              <a:t>-  has two or more attributes that allow you to uniquely recognize a specific record. It is possible that each column may not be unique by itself within the database.</a:t>
            </a:r>
          </a:p>
          <a:p>
            <a:r>
              <a:rPr lang="en-US" sz="3000" b="1" dirty="0">
                <a:solidFill>
                  <a:srgbClr val="00B0F0"/>
                </a:solidFill>
              </a:rPr>
              <a:t>Composite Key </a:t>
            </a:r>
            <a:r>
              <a:rPr lang="en-US" dirty="0"/>
              <a:t>-  A key that consists of more than one attribute to uniquely identify rows (also known as records &amp; tuples) in a table is called composite key</a:t>
            </a:r>
            <a:r>
              <a:rPr lang="en-US" dirty="0" smtClean="0"/>
              <a:t>.</a:t>
            </a:r>
          </a:p>
          <a:p>
            <a:r>
              <a:rPr lang="en-US" sz="3000" b="1" dirty="0" smtClean="0">
                <a:solidFill>
                  <a:srgbClr val="00B0F0"/>
                </a:solidFill>
              </a:rPr>
              <a:t>Surrogate </a:t>
            </a:r>
            <a:r>
              <a:rPr lang="en-US" sz="3000" b="1" dirty="0">
                <a:solidFill>
                  <a:srgbClr val="00B0F0"/>
                </a:solidFill>
              </a:rPr>
              <a:t>Key </a:t>
            </a:r>
            <a:r>
              <a:rPr lang="en-US" dirty="0"/>
              <a:t>-  An artificial key which aims to uniquely identify each record is called a surrogate key. These kind of key are unique because they are created when you don't have any natural primary key</a:t>
            </a:r>
            <a:r>
              <a:rPr lang="en-US" dirty="0" smtClean="0"/>
              <a:t>.</a:t>
            </a:r>
            <a:endParaRPr lang="en-US" dirty="0"/>
          </a:p>
        </p:txBody>
      </p:sp>
    </p:spTree>
    <p:extLst>
      <p:ext uri="{BB962C8B-B14F-4D97-AF65-F5344CB8AC3E}">
        <p14:creationId xmlns:p14="http://schemas.microsoft.com/office/powerpoint/2010/main" val="1486790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a:t>
            </a:r>
            <a:endParaRPr lang="en-US" dirty="0"/>
          </a:p>
        </p:txBody>
      </p:sp>
      <p:sp>
        <p:nvSpPr>
          <p:cNvPr id="3" name="Content Placeholder 2"/>
          <p:cNvSpPr>
            <a:spLocks noGrp="1"/>
          </p:cNvSpPr>
          <p:nvPr>
            <p:ph idx="1"/>
          </p:nvPr>
        </p:nvSpPr>
        <p:spPr/>
        <p:txBody>
          <a:bodyPr/>
          <a:lstStyle/>
          <a:p>
            <a:r>
              <a:rPr lang="en-US" dirty="0" smtClean="0"/>
              <a:t>A </a:t>
            </a:r>
            <a:r>
              <a:rPr lang="en-US" b="1" dirty="0" err="1" smtClean="0">
                <a:solidFill>
                  <a:srgbClr val="00B0F0"/>
                </a:solidFill>
              </a:rPr>
              <a:t>superkey</a:t>
            </a:r>
            <a:r>
              <a:rPr lang="en-US" dirty="0" smtClean="0"/>
              <a:t> is a group of single or multiple keys which identifies rows in a table. A Super key may have additional attributes that are not needed for unique identification.</a:t>
            </a:r>
          </a:p>
          <a:p>
            <a:endParaRPr lang="en-US" dirty="0"/>
          </a:p>
          <a:p>
            <a:endParaRPr lang="en-US" dirty="0" smtClean="0"/>
          </a:p>
          <a:p>
            <a:endParaRPr lang="en-US" dirty="0"/>
          </a:p>
          <a:p>
            <a:endParaRPr lang="en-US" dirty="0" smtClean="0"/>
          </a:p>
          <a:p>
            <a:r>
              <a:rPr lang="en-US" dirty="0"/>
              <a:t>In the above-given example, </a:t>
            </a:r>
            <a:r>
              <a:rPr lang="en-US" dirty="0" err="1"/>
              <a:t>EmpSSN</a:t>
            </a:r>
            <a:r>
              <a:rPr lang="en-US" dirty="0"/>
              <a:t> and </a:t>
            </a:r>
            <a:r>
              <a:rPr lang="en-US" dirty="0" err="1"/>
              <a:t>EmpNum</a:t>
            </a:r>
            <a:r>
              <a:rPr lang="en-US" dirty="0"/>
              <a:t> name are </a:t>
            </a:r>
            <a:r>
              <a:rPr lang="en-US" dirty="0" err="1"/>
              <a:t>superkeys</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647925295"/>
              </p:ext>
            </p:extLst>
          </p:nvPr>
        </p:nvGraphicFramePr>
        <p:xfrm>
          <a:off x="985837" y="3147854"/>
          <a:ext cx="10220325" cy="1706880"/>
        </p:xfrm>
        <a:graphic>
          <a:graphicData uri="http://schemas.openxmlformats.org/drawingml/2006/table">
            <a:tbl>
              <a:tblPr firstRow="1">
                <a:tableStyleId>{5C22544A-7EE6-4342-B048-85BDC9FD1C3A}</a:tableStyleId>
              </a:tblPr>
              <a:tblGrid>
                <a:gridCol w="3406775">
                  <a:extLst>
                    <a:ext uri="{9D8B030D-6E8A-4147-A177-3AD203B41FA5}">
                      <a16:colId xmlns:a16="http://schemas.microsoft.com/office/drawing/2014/main" val="581501601"/>
                    </a:ext>
                  </a:extLst>
                </a:gridCol>
                <a:gridCol w="3406775">
                  <a:extLst>
                    <a:ext uri="{9D8B030D-6E8A-4147-A177-3AD203B41FA5}">
                      <a16:colId xmlns:a16="http://schemas.microsoft.com/office/drawing/2014/main" val="2283028243"/>
                    </a:ext>
                  </a:extLst>
                </a:gridCol>
                <a:gridCol w="3406775">
                  <a:extLst>
                    <a:ext uri="{9D8B030D-6E8A-4147-A177-3AD203B41FA5}">
                      <a16:colId xmlns:a16="http://schemas.microsoft.com/office/drawing/2014/main" val="1894222390"/>
                    </a:ext>
                  </a:extLst>
                </a:gridCol>
              </a:tblGrid>
              <a:tr h="0">
                <a:tc>
                  <a:txBody>
                    <a:bodyPr/>
                    <a:lstStyle/>
                    <a:p>
                      <a:pPr algn="l" fontAlgn="t"/>
                      <a:r>
                        <a:rPr lang="en-US">
                          <a:effectLst/>
                        </a:rPr>
                        <a:t>EmpSSN</a:t>
                      </a:r>
                    </a:p>
                  </a:txBody>
                  <a:tcPr marL="76200" marR="76200" marT="76200" marB="76200"/>
                </a:tc>
                <a:tc>
                  <a:txBody>
                    <a:bodyPr/>
                    <a:lstStyle/>
                    <a:p>
                      <a:pPr algn="l" fontAlgn="t"/>
                      <a:r>
                        <a:rPr lang="en-US">
                          <a:effectLst/>
                        </a:rPr>
                        <a:t>EmpNum</a:t>
                      </a:r>
                    </a:p>
                  </a:txBody>
                  <a:tcPr marL="76200" marR="76200" marT="76200" marB="76200"/>
                </a:tc>
                <a:tc>
                  <a:txBody>
                    <a:bodyPr/>
                    <a:lstStyle/>
                    <a:p>
                      <a:pPr algn="l" fontAlgn="t"/>
                      <a:r>
                        <a:rPr lang="en-US">
                          <a:effectLst/>
                        </a:rPr>
                        <a:t>Empname</a:t>
                      </a:r>
                    </a:p>
                  </a:txBody>
                  <a:tcPr marL="76200" marR="76200" marT="76200" marB="76200"/>
                </a:tc>
                <a:extLst>
                  <a:ext uri="{0D108BD9-81ED-4DB2-BD59-A6C34878D82A}">
                    <a16:rowId xmlns:a16="http://schemas.microsoft.com/office/drawing/2014/main" val="984110661"/>
                  </a:ext>
                </a:extLst>
              </a:tr>
              <a:tr h="0">
                <a:tc>
                  <a:txBody>
                    <a:bodyPr/>
                    <a:lstStyle/>
                    <a:p>
                      <a:pPr algn="l" fontAlgn="t"/>
                      <a:r>
                        <a:rPr lang="en-US">
                          <a:effectLst/>
                        </a:rPr>
                        <a:t>9812345098</a:t>
                      </a:r>
                    </a:p>
                  </a:txBody>
                  <a:tcPr marL="76200" marR="76200" marT="76200" marB="76200"/>
                </a:tc>
                <a:tc>
                  <a:txBody>
                    <a:bodyPr/>
                    <a:lstStyle/>
                    <a:p>
                      <a:pPr algn="l" fontAlgn="t"/>
                      <a:r>
                        <a:rPr lang="en-US">
                          <a:effectLst/>
                        </a:rPr>
                        <a:t>AB05</a:t>
                      </a:r>
                    </a:p>
                  </a:txBody>
                  <a:tcPr marL="76200" marR="76200" marT="76200" marB="76200"/>
                </a:tc>
                <a:tc>
                  <a:txBody>
                    <a:bodyPr/>
                    <a:lstStyle/>
                    <a:p>
                      <a:pPr algn="l" fontAlgn="t"/>
                      <a:r>
                        <a:rPr lang="en-US">
                          <a:effectLst/>
                        </a:rPr>
                        <a:t>Shown</a:t>
                      </a:r>
                    </a:p>
                  </a:txBody>
                  <a:tcPr marL="76200" marR="76200" marT="76200" marB="76200"/>
                </a:tc>
                <a:extLst>
                  <a:ext uri="{0D108BD9-81ED-4DB2-BD59-A6C34878D82A}">
                    <a16:rowId xmlns:a16="http://schemas.microsoft.com/office/drawing/2014/main" val="410877621"/>
                  </a:ext>
                </a:extLst>
              </a:tr>
              <a:tr h="0">
                <a:tc>
                  <a:txBody>
                    <a:bodyPr/>
                    <a:lstStyle/>
                    <a:p>
                      <a:pPr algn="l" fontAlgn="t"/>
                      <a:r>
                        <a:rPr lang="en-US">
                          <a:effectLst/>
                        </a:rPr>
                        <a:t>9876512345</a:t>
                      </a:r>
                    </a:p>
                  </a:txBody>
                  <a:tcPr marL="76200" marR="76200" marT="76200" marB="76200"/>
                </a:tc>
                <a:tc>
                  <a:txBody>
                    <a:bodyPr/>
                    <a:lstStyle/>
                    <a:p>
                      <a:pPr algn="l" fontAlgn="t"/>
                      <a:r>
                        <a:rPr lang="en-US">
                          <a:effectLst/>
                        </a:rPr>
                        <a:t>AB06</a:t>
                      </a:r>
                    </a:p>
                  </a:txBody>
                  <a:tcPr marL="76200" marR="76200" marT="76200" marB="76200"/>
                </a:tc>
                <a:tc>
                  <a:txBody>
                    <a:bodyPr/>
                    <a:lstStyle/>
                    <a:p>
                      <a:pPr algn="l" fontAlgn="t"/>
                      <a:r>
                        <a:rPr lang="en-US">
                          <a:effectLst/>
                        </a:rPr>
                        <a:t>Roslyn</a:t>
                      </a:r>
                    </a:p>
                  </a:txBody>
                  <a:tcPr marL="76200" marR="76200" marT="76200" marB="76200"/>
                </a:tc>
                <a:extLst>
                  <a:ext uri="{0D108BD9-81ED-4DB2-BD59-A6C34878D82A}">
                    <a16:rowId xmlns:a16="http://schemas.microsoft.com/office/drawing/2014/main" val="3461458206"/>
                  </a:ext>
                </a:extLst>
              </a:tr>
              <a:tr h="0">
                <a:tc>
                  <a:txBody>
                    <a:bodyPr/>
                    <a:lstStyle/>
                    <a:p>
                      <a:pPr algn="l" fontAlgn="t"/>
                      <a:r>
                        <a:rPr lang="en-US" dirty="0">
                          <a:effectLst/>
                        </a:rPr>
                        <a:t>199937890</a:t>
                      </a:r>
                    </a:p>
                  </a:txBody>
                  <a:tcPr marL="76200" marR="76200" marT="76200" marB="76200"/>
                </a:tc>
                <a:tc>
                  <a:txBody>
                    <a:bodyPr/>
                    <a:lstStyle/>
                    <a:p>
                      <a:pPr algn="l" fontAlgn="t"/>
                      <a:r>
                        <a:rPr lang="en-US">
                          <a:effectLst/>
                        </a:rPr>
                        <a:t>AB07</a:t>
                      </a:r>
                    </a:p>
                  </a:txBody>
                  <a:tcPr marL="76200" marR="76200" marT="76200" marB="76200"/>
                </a:tc>
                <a:tc>
                  <a:txBody>
                    <a:bodyPr/>
                    <a:lstStyle/>
                    <a:p>
                      <a:pPr algn="l" fontAlgn="t"/>
                      <a:r>
                        <a:rPr lang="en-US" dirty="0">
                          <a:effectLst/>
                        </a:rPr>
                        <a:t>James</a:t>
                      </a:r>
                    </a:p>
                  </a:txBody>
                  <a:tcPr marL="76200" marR="76200" marT="76200" marB="76200"/>
                </a:tc>
                <a:extLst>
                  <a:ext uri="{0D108BD9-81ED-4DB2-BD59-A6C34878D82A}">
                    <a16:rowId xmlns:a16="http://schemas.microsoft.com/office/drawing/2014/main" val="57028743"/>
                  </a:ext>
                </a:extLst>
              </a:tr>
            </a:tbl>
          </a:graphicData>
        </a:graphic>
      </p:graphicFrame>
    </p:spTree>
    <p:extLst>
      <p:ext uri="{BB962C8B-B14F-4D97-AF65-F5344CB8AC3E}">
        <p14:creationId xmlns:p14="http://schemas.microsoft.com/office/powerpoint/2010/main" val="2190342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Syallabus</a:t>
            </a:r>
            <a:endParaRPr lang="en-US" b="1" u="sng" dirty="0"/>
          </a:p>
        </p:txBody>
      </p:sp>
      <p:sp>
        <p:nvSpPr>
          <p:cNvPr id="3" name="Content Placeholder 2"/>
          <p:cNvSpPr>
            <a:spLocks noGrp="1"/>
          </p:cNvSpPr>
          <p:nvPr>
            <p:ph idx="1"/>
          </p:nvPr>
        </p:nvSpPr>
        <p:spPr/>
        <p:txBody>
          <a:bodyPr/>
          <a:lstStyle/>
          <a:p>
            <a:r>
              <a:rPr lang="en-US" dirty="0"/>
              <a:t>Structure of RDBMS and Terminology</a:t>
            </a:r>
          </a:p>
          <a:p>
            <a:r>
              <a:rPr lang="en-US" dirty="0"/>
              <a:t>Database Schema and Schema Diagram</a:t>
            </a:r>
          </a:p>
          <a:p>
            <a:r>
              <a:rPr lang="en-US" dirty="0"/>
              <a:t>Keys: Super, Candidates, Primary, Foreign, Composite etc. and Relationship;</a:t>
            </a:r>
          </a:p>
          <a:p>
            <a:r>
              <a:rPr lang="en-US" dirty="0"/>
              <a:t>Introduction to Relational Algebra</a:t>
            </a:r>
          </a:p>
          <a:p>
            <a:r>
              <a:rPr lang="en-US" dirty="0"/>
              <a:t>Relational Algebra Operations: Select, Project, Cartesian Product, Union, Set Difference, Natural Join, Outer Join</a:t>
            </a:r>
          </a:p>
          <a:p>
            <a:pPr marL="0" indent="0">
              <a:buNone/>
            </a:pPr>
            <a:endParaRPr lang="en-US" dirty="0"/>
          </a:p>
        </p:txBody>
      </p:sp>
    </p:spTree>
    <p:extLst>
      <p:ext uri="{BB962C8B-B14F-4D97-AF65-F5344CB8AC3E}">
        <p14:creationId xmlns:p14="http://schemas.microsoft.com/office/powerpoint/2010/main" val="711361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normAutofit/>
          </a:bodyPr>
          <a:lstStyle/>
          <a:p>
            <a:r>
              <a:rPr lang="en-US" b="1" dirty="0">
                <a:solidFill>
                  <a:srgbClr val="00B0F0"/>
                </a:solidFill>
              </a:rPr>
              <a:t>PRIMARY KEY</a:t>
            </a:r>
            <a:r>
              <a:rPr lang="en-US" dirty="0"/>
              <a:t> is a column </a:t>
            </a:r>
            <a:r>
              <a:rPr lang="en-US" dirty="0" smtClean="0"/>
              <a:t>in </a:t>
            </a:r>
            <a:r>
              <a:rPr lang="en-US" dirty="0"/>
              <a:t>a table that uniquely identify every row in that table. The Primary Key can't be a duplicate meaning the same value can't appear more than once in the table. A table cannot have more than one primary key</a:t>
            </a:r>
            <a:r>
              <a:rPr lang="en-US" dirty="0" smtClean="0"/>
              <a:t>.</a:t>
            </a:r>
          </a:p>
          <a:p>
            <a:r>
              <a:rPr lang="en-US" b="1" dirty="0"/>
              <a:t>Rules for defining Primary key:</a:t>
            </a:r>
          </a:p>
          <a:p>
            <a:pPr lvl="1"/>
            <a:r>
              <a:rPr lang="en-US" dirty="0"/>
              <a:t>Two rows can't have the same primary key value</a:t>
            </a:r>
          </a:p>
          <a:p>
            <a:pPr lvl="1"/>
            <a:r>
              <a:rPr lang="en-US" dirty="0"/>
              <a:t>It must for every row to have a primary key value.</a:t>
            </a:r>
          </a:p>
          <a:p>
            <a:pPr lvl="1"/>
            <a:r>
              <a:rPr lang="en-US" dirty="0"/>
              <a:t>The primary key field cannot be null.</a:t>
            </a:r>
          </a:p>
          <a:p>
            <a:pPr lvl="1"/>
            <a:r>
              <a:rPr lang="en-US" dirty="0"/>
              <a:t>The value in a primary key column can never be modified or updated if any foreign key refers to that primary key.</a:t>
            </a:r>
          </a:p>
          <a:p>
            <a:endParaRPr lang="en-US" dirty="0"/>
          </a:p>
        </p:txBody>
      </p:sp>
    </p:spTree>
    <p:extLst>
      <p:ext uri="{BB962C8B-B14F-4D97-AF65-F5344CB8AC3E}">
        <p14:creationId xmlns:p14="http://schemas.microsoft.com/office/powerpoint/2010/main" val="803820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Primary Key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180811"/>
              </p:ext>
            </p:extLst>
          </p:nvPr>
        </p:nvGraphicFramePr>
        <p:xfrm>
          <a:off x="1133475" y="2601754"/>
          <a:ext cx="10220325" cy="1706880"/>
        </p:xfrm>
        <a:graphic>
          <a:graphicData uri="http://schemas.openxmlformats.org/drawingml/2006/table">
            <a:tbl>
              <a:tblPr firstRow="1">
                <a:tableStyleId>{5C22544A-7EE6-4342-B048-85BDC9FD1C3A}</a:tableStyleId>
              </a:tblPr>
              <a:tblGrid>
                <a:gridCol w="2044065">
                  <a:extLst>
                    <a:ext uri="{9D8B030D-6E8A-4147-A177-3AD203B41FA5}">
                      <a16:colId xmlns:a16="http://schemas.microsoft.com/office/drawing/2014/main" val="3338450978"/>
                    </a:ext>
                  </a:extLst>
                </a:gridCol>
                <a:gridCol w="2044065">
                  <a:extLst>
                    <a:ext uri="{9D8B030D-6E8A-4147-A177-3AD203B41FA5}">
                      <a16:colId xmlns:a16="http://schemas.microsoft.com/office/drawing/2014/main" val="3017122519"/>
                    </a:ext>
                  </a:extLst>
                </a:gridCol>
                <a:gridCol w="2044065">
                  <a:extLst>
                    <a:ext uri="{9D8B030D-6E8A-4147-A177-3AD203B41FA5}">
                      <a16:colId xmlns:a16="http://schemas.microsoft.com/office/drawing/2014/main" val="265320646"/>
                    </a:ext>
                  </a:extLst>
                </a:gridCol>
                <a:gridCol w="2044065">
                  <a:extLst>
                    <a:ext uri="{9D8B030D-6E8A-4147-A177-3AD203B41FA5}">
                      <a16:colId xmlns:a16="http://schemas.microsoft.com/office/drawing/2014/main" val="1958070903"/>
                    </a:ext>
                  </a:extLst>
                </a:gridCol>
                <a:gridCol w="2044065">
                  <a:extLst>
                    <a:ext uri="{9D8B030D-6E8A-4147-A177-3AD203B41FA5}">
                      <a16:colId xmlns:a16="http://schemas.microsoft.com/office/drawing/2014/main" val="1427799737"/>
                    </a:ext>
                  </a:extLst>
                </a:gridCol>
              </a:tblGrid>
              <a:tr h="0">
                <a:tc>
                  <a:txBody>
                    <a:bodyPr/>
                    <a:lstStyle/>
                    <a:p>
                      <a:pPr algn="l" fontAlgn="t"/>
                      <a:r>
                        <a:rPr lang="en-US">
                          <a:effectLst/>
                        </a:rPr>
                        <a:t>StudID</a:t>
                      </a:r>
                    </a:p>
                  </a:txBody>
                  <a:tcPr marL="76200" marR="76200" marT="76200" marB="76200"/>
                </a:tc>
                <a:tc>
                  <a:txBody>
                    <a:bodyPr/>
                    <a:lstStyle/>
                    <a:p>
                      <a:pPr algn="l" fontAlgn="t"/>
                      <a:r>
                        <a:rPr lang="en-US">
                          <a:effectLst/>
                        </a:rPr>
                        <a:t>Roll No</a:t>
                      </a:r>
                    </a:p>
                  </a:txBody>
                  <a:tcPr marL="76200" marR="76200" marT="76200" marB="76200"/>
                </a:tc>
                <a:tc>
                  <a:txBody>
                    <a:bodyPr/>
                    <a:lstStyle/>
                    <a:p>
                      <a:pPr algn="l" fontAlgn="t"/>
                      <a:r>
                        <a:rPr lang="en-US">
                          <a:effectLst/>
                        </a:rPr>
                        <a:t>First Name</a:t>
                      </a:r>
                    </a:p>
                  </a:txBody>
                  <a:tcPr marL="76200" marR="76200" marT="76200" marB="76200"/>
                </a:tc>
                <a:tc>
                  <a:txBody>
                    <a:bodyPr/>
                    <a:lstStyle/>
                    <a:p>
                      <a:pPr algn="l" fontAlgn="t"/>
                      <a:r>
                        <a:rPr lang="en-US">
                          <a:effectLst/>
                        </a:rPr>
                        <a:t>LastName</a:t>
                      </a:r>
                    </a:p>
                  </a:txBody>
                  <a:tcPr marL="76200" marR="76200" marT="76200" marB="76200"/>
                </a:tc>
                <a:tc>
                  <a:txBody>
                    <a:bodyPr/>
                    <a:lstStyle/>
                    <a:p>
                      <a:pPr algn="l" fontAlgn="t"/>
                      <a:r>
                        <a:rPr lang="en-US">
                          <a:effectLst/>
                        </a:rPr>
                        <a:t>Email</a:t>
                      </a:r>
                    </a:p>
                  </a:txBody>
                  <a:tcPr marL="76200" marR="76200" marT="76200" marB="76200"/>
                </a:tc>
                <a:extLst>
                  <a:ext uri="{0D108BD9-81ED-4DB2-BD59-A6C34878D82A}">
                    <a16:rowId xmlns:a16="http://schemas.microsoft.com/office/drawing/2014/main" val="3647520079"/>
                  </a:ext>
                </a:extLst>
              </a:tr>
              <a:tr h="0">
                <a:tc>
                  <a:txBody>
                    <a:bodyPr/>
                    <a:lstStyle/>
                    <a:p>
                      <a:pPr algn="l" fontAlgn="t"/>
                      <a:r>
                        <a:rPr lang="en-US">
                          <a:effectLst/>
                        </a:rPr>
                        <a:t>1</a:t>
                      </a:r>
                    </a:p>
                  </a:txBody>
                  <a:tcPr marL="76200" marR="76200" marT="76200" marB="76200"/>
                </a:tc>
                <a:tc>
                  <a:txBody>
                    <a:bodyPr/>
                    <a:lstStyle/>
                    <a:p>
                      <a:pPr algn="l" fontAlgn="t"/>
                      <a:r>
                        <a:rPr lang="en-US">
                          <a:effectLst/>
                        </a:rPr>
                        <a:t>11</a:t>
                      </a:r>
                    </a:p>
                  </a:txBody>
                  <a:tcPr marL="76200" marR="76200" marT="76200" marB="76200"/>
                </a:tc>
                <a:tc>
                  <a:txBody>
                    <a:bodyPr/>
                    <a:lstStyle/>
                    <a:p>
                      <a:pPr algn="l" fontAlgn="t"/>
                      <a:r>
                        <a:rPr lang="en-US">
                          <a:effectLst/>
                        </a:rPr>
                        <a:t>Tom</a:t>
                      </a:r>
                    </a:p>
                  </a:txBody>
                  <a:tcPr marL="76200" marR="76200" marT="76200" marB="76200"/>
                </a:tc>
                <a:tc>
                  <a:txBody>
                    <a:bodyPr/>
                    <a:lstStyle/>
                    <a:p>
                      <a:pPr algn="l" fontAlgn="t"/>
                      <a:r>
                        <a:rPr lang="en-US">
                          <a:effectLst/>
                        </a:rPr>
                        <a:t>Price</a:t>
                      </a:r>
                    </a:p>
                  </a:txBody>
                  <a:tcPr marL="76200" marR="76200" marT="76200" marB="76200"/>
                </a:tc>
                <a:tc>
                  <a:txBody>
                    <a:bodyPr/>
                    <a:lstStyle/>
                    <a:p>
                      <a:pPr algn="l" fontAlgn="t"/>
                      <a:r>
                        <a:rPr lang="en-US" u="none" strike="noStrike">
                          <a:effectLst/>
                          <a:hlinkClick r:id="rId2"/>
                        </a:rPr>
                        <a:t>abc@gmail.com</a:t>
                      </a:r>
                      <a:endParaRPr lang="en-US">
                        <a:effectLst/>
                      </a:endParaRPr>
                    </a:p>
                  </a:txBody>
                  <a:tcPr marL="76200" marR="76200" marT="76200" marB="76200"/>
                </a:tc>
                <a:extLst>
                  <a:ext uri="{0D108BD9-81ED-4DB2-BD59-A6C34878D82A}">
                    <a16:rowId xmlns:a16="http://schemas.microsoft.com/office/drawing/2014/main" val="4020769876"/>
                  </a:ext>
                </a:extLst>
              </a:tr>
              <a:tr h="0">
                <a:tc>
                  <a:txBody>
                    <a:bodyPr/>
                    <a:lstStyle/>
                    <a:p>
                      <a:pPr algn="l" fontAlgn="t"/>
                      <a:r>
                        <a:rPr lang="en-US">
                          <a:effectLst/>
                        </a:rPr>
                        <a:t>2</a:t>
                      </a:r>
                    </a:p>
                  </a:txBody>
                  <a:tcPr marL="76200" marR="76200" marT="76200" marB="76200"/>
                </a:tc>
                <a:tc>
                  <a:txBody>
                    <a:bodyPr/>
                    <a:lstStyle/>
                    <a:p>
                      <a:pPr algn="l" fontAlgn="t"/>
                      <a:r>
                        <a:rPr lang="en-US">
                          <a:effectLst/>
                        </a:rPr>
                        <a:t>12</a:t>
                      </a:r>
                    </a:p>
                  </a:txBody>
                  <a:tcPr marL="76200" marR="76200" marT="76200" marB="76200"/>
                </a:tc>
                <a:tc>
                  <a:txBody>
                    <a:bodyPr/>
                    <a:lstStyle/>
                    <a:p>
                      <a:pPr algn="l" fontAlgn="t"/>
                      <a:r>
                        <a:rPr lang="en-US">
                          <a:effectLst/>
                        </a:rPr>
                        <a:t>Nick</a:t>
                      </a:r>
                    </a:p>
                  </a:txBody>
                  <a:tcPr marL="76200" marR="76200" marT="76200" marB="76200"/>
                </a:tc>
                <a:tc>
                  <a:txBody>
                    <a:bodyPr/>
                    <a:lstStyle/>
                    <a:p>
                      <a:pPr algn="l" fontAlgn="t"/>
                      <a:r>
                        <a:rPr lang="en-US">
                          <a:effectLst/>
                        </a:rPr>
                        <a:t>Wright</a:t>
                      </a:r>
                    </a:p>
                  </a:txBody>
                  <a:tcPr marL="76200" marR="76200" marT="76200" marB="76200"/>
                </a:tc>
                <a:tc>
                  <a:txBody>
                    <a:bodyPr/>
                    <a:lstStyle/>
                    <a:p>
                      <a:pPr algn="l" fontAlgn="t"/>
                      <a:r>
                        <a:rPr lang="en-US" u="none" strike="noStrike">
                          <a:effectLst/>
                          <a:hlinkClick r:id="rId3"/>
                        </a:rPr>
                        <a:t>xyz@gmail.com</a:t>
                      </a:r>
                      <a:endParaRPr lang="en-US">
                        <a:effectLst/>
                      </a:endParaRPr>
                    </a:p>
                  </a:txBody>
                  <a:tcPr marL="76200" marR="76200" marT="76200" marB="76200"/>
                </a:tc>
                <a:extLst>
                  <a:ext uri="{0D108BD9-81ED-4DB2-BD59-A6C34878D82A}">
                    <a16:rowId xmlns:a16="http://schemas.microsoft.com/office/drawing/2014/main" val="2924437433"/>
                  </a:ext>
                </a:extLst>
              </a:tr>
              <a:tr h="0">
                <a:tc>
                  <a:txBody>
                    <a:bodyPr/>
                    <a:lstStyle/>
                    <a:p>
                      <a:pPr algn="l" fontAlgn="t"/>
                      <a:r>
                        <a:rPr lang="en-US">
                          <a:effectLst/>
                        </a:rPr>
                        <a:t>3</a:t>
                      </a:r>
                    </a:p>
                  </a:txBody>
                  <a:tcPr marL="76200" marR="76200" marT="76200" marB="76200"/>
                </a:tc>
                <a:tc>
                  <a:txBody>
                    <a:bodyPr/>
                    <a:lstStyle/>
                    <a:p>
                      <a:pPr algn="l" fontAlgn="t"/>
                      <a:r>
                        <a:rPr lang="en-US">
                          <a:effectLst/>
                        </a:rPr>
                        <a:t>13</a:t>
                      </a:r>
                    </a:p>
                  </a:txBody>
                  <a:tcPr marL="76200" marR="76200" marT="76200" marB="76200"/>
                </a:tc>
                <a:tc>
                  <a:txBody>
                    <a:bodyPr/>
                    <a:lstStyle/>
                    <a:p>
                      <a:pPr algn="l" fontAlgn="t"/>
                      <a:r>
                        <a:rPr lang="en-US">
                          <a:effectLst/>
                        </a:rPr>
                        <a:t>Dana</a:t>
                      </a:r>
                    </a:p>
                  </a:txBody>
                  <a:tcPr marL="76200" marR="76200" marT="76200" marB="76200"/>
                </a:tc>
                <a:tc>
                  <a:txBody>
                    <a:bodyPr/>
                    <a:lstStyle/>
                    <a:p>
                      <a:pPr algn="l" fontAlgn="t"/>
                      <a:r>
                        <a:rPr lang="en-US">
                          <a:effectLst/>
                        </a:rPr>
                        <a:t>Natan</a:t>
                      </a:r>
                    </a:p>
                  </a:txBody>
                  <a:tcPr marL="76200" marR="76200" marT="76200" marB="76200"/>
                </a:tc>
                <a:tc>
                  <a:txBody>
                    <a:bodyPr/>
                    <a:lstStyle/>
                    <a:p>
                      <a:pPr algn="l" fontAlgn="t"/>
                      <a:r>
                        <a:rPr lang="en-US" u="none" strike="noStrike" dirty="0">
                          <a:effectLst/>
                          <a:hlinkClick r:id="rId4"/>
                        </a:rPr>
                        <a:t>mno@yahoo.com</a:t>
                      </a:r>
                      <a:endParaRPr lang="en-US" dirty="0">
                        <a:effectLst/>
                      </a:endParaRPr>
                    </a:p>
                  </a:txBody>
                  <a:tcPr marL="76200" marR="76200" marT="76200" marB="76200"/>
                </a:tc>
                <a:extLst>
                  <a:ext uri="{0D108BD9-81ED-4DB2-BD59-A6C34878D82A}">
                    <a16:rowId xmlns:a16="http://schemas.microsoft.com/office/drawing/2014/main" val="2181501463"/>
                  </a:ext>
                </a:extLst>
              </a:tr>
            </a:tbl>
          </a:graphicData>
        </a:graphic>
      </p:graphicFrame>
      <p:sp>
        <p:nvSpPr>
          <p:cNvPr id="6" name="TextBox 5"/>
          <p:cNvSpPr txBox="1"/>
          <p:nvPr/>
        </p:nvSpPr>
        <p:spPr>
          <a:xfrm>
            <a:off x="1257300" y="4978400"/>
            <a:ext cx="9855200" cy="369332"/>
          </a:xfrm>
          <a:prstGeom prst="rect">
            <a:avLst/>
          </a:prstGeom>
          <a:noFill/>
        </p:spPr>
        <p:txBody>
          <a:bodyPr wrap="square" rtlCol="0">
            <a:spAutoFit/>
          </a:bodyPr>
          <a:lstStyle/>
          <a:p>
            <a:r>
              <a:rPr lang="en-US" dirty="0" smtClean="0"/>
              <a:t>Here, </a:t>
            </a:r>
            <a:r>
              <a:rPr lang="en-US" dirty="0" err="1" smtClean="0"/>
              <a:t>StudID</a:t>
            </a:r>
            <a:r>
              <a:rPr lang="en-US" dirty="0" smtClean="0"/>
              <a:t> is considered as Primary Key.</a:t>
            </a:r>
            <a:endParaRPr lang="en-US" dirty="0"/>
          </a:p>
        </p:txBody>
      </p:sp>
    </p:spTree>
    <p:extLst>
      <p:ext uri="{BB962C8B-B14F-4D97-AF65-F5344CB8AC3E}">
        <p14:creationId xmlns:p14="http://schemas.microsoft.com/office/powerpoint/2010/main" val="625073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Key</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00B0F0"/>
                </a:solidFill>
              </a:rPr>
              <a:t>CANDIDATE KEY</a:t>
            </a:r>
            <a:r>
              <a:rPr lang="en-US" dirty="0"/>
              <a:t> is a set of attributes that uniquely identify tuples in a table. Candidate Key is a super key with no repeated attributes. The Primary key should be selected from the candidate keys. Every table must have at least a single candidate key. A table can have multiple candidate keys but only a single primary key</a:t>
            </a:r>
            <a:r>
              <a:rPr lang="en-US" dirty="0" smtClean="0"/>
              <a:t>.</a:t>
            </a:r>
          </a:p>
          <a:p>
            <a:r>
              <a:rPr lang="en-US" b="1" dirty="0"/>
              <a:t>Properties of Candidate key:</a:t>
            </a:r>
            <a:endParaRPr lang="en-US" dirty="0"/>
          </a:p>
          <a:p>
            <a:pPr lvl="1"/>
            <a:r>
              <a:rPr lang="en-US" dirty="0"/>
              <a:t>It must contain unique values</a:t>
            </a:r>
          </a:p>
          <a:p>
            <a:pPr lvl="1"/>
            <a:r>
              <a:rPr lang="en-US" dirty="0"/>
              <a:t>Candidate key may have multiple attributes</a:t>
            </a:r>
          </a:p>
          <a:p>
            <a:pPr lvl="1"/>
            <a:r>
              <a:rPr lang="en-US" dirty="0"/>
              <a:t>Must not contain null values</a:t>
            </a:r>
          </a:p>
          <a:p>
            <a:pPr lvl="1"/>
            <a:r>
              <a:rPr lang="en-US" dirty="0"/>
              <a:t>It should contain minimum fields to ensure uniqueness</a:t>
            </a:r>
          </a:p>
          <a:p>
            <a:pPr lvl="1"/>
            <a:r>
              <a:rPr lang="en-US" dirty="0"/>
              <a:t>Uniquely identify each record in a table</a:t>
            </a:r>
          </a:p>
          <a:p>
            <a:endParaRPr lang="en-US" dirty="0"/>
          </a:p>
        </p:txBody>
      </p:sp>
    </p:spTree>
    <p:extLst>
      <p:ext uri="{BB962C8B-B14F-4D97-AF65-F5344CB8AC3E}">
        <p14:creationId xmlns:p14="http://schemas.microsoft.com/office/powerpoint/2010/main" val="169846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Candidate Key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4094066"/>
              </p:ext>
            </p:extLst>
          </p:nvPr>
        </p:nvGraphicFramePr>
        <p:xfrm>
          <a:off x="838200" y="2157412"/>
          <a:ext cx="10220325" cy="1706880"/>
        </p:xfrm>
        <a:graphic>
          <a:graphicData uri="http://schemas.openxmlformats.org/drawingml/2006/table">
            <a:tbl>
              <a:tblPr firstRow="1">
                <a:tableStyleId>{5C22544A-7EE6-4342-B048-85BDC9FD1C3A}</a:tableStyleId>
              </a:tblPr>
              <a:tblGrid>
                <a:gridCol w="2044065">
                  <a:extLst>
                    <a:ext uri="{9D8B030D-6E8A-4147-A177-3AD203B41FA5}">
                      <a16:colId xmlns:a16="http://schemas.microsoft.com/office/drawing/2014/main" val="3611043983"/>
                    </a:ext>
                  </a:extLst>
                </a:gridCol>
                <a:gridCol w="2044065">
                  <a:extLst>
                    <a:ext uri="{9D8B030D-6E8A-4147-A177-3AD203B41FA5}">
                      <a16:colId xmlns:a16="http://schemas.microsoft.com/office/drawing/2014/main" val="932761792"/>
                    </a:ext>
                  </a:extLst>
                </a:gridCol>
                <a:gridCol w="2044065">
                  <a:extLst>
                    <a:ext uri="{9D8B030D-6E8A-4147-A177-3AD203B41FA5}">
                      <a16:colId xmlns:a16="http://schemas.microsoft.com/office/drawing/2014/main" val="4107059120"/>
                    </a:ext>
                  </a:extLst>
                </a:gridCol>
                <a:gridCol w="2044065">
                  <a:extLst>
                    <a:ext uri="{9D8B030D-6E8A-4147-A177-3AD203B41FA5}">
                      <a16:colId xmlns:a16="http://schemas.microsoft.com/office/drawing/2014/main" val="4251637054"/>
                    </a:ext>
                  </a:extLst>
                </a:gridCol>
                <a:gridCol w="2044065">
                  <a:extLst>
                    <a:ext uri="{9D8B030D-6E8A-4147-A177-3AD203B41FA5}">
                      <a16:colId xmlns:a16="http://schemas.microsoft.com/office/drawing/2014/main" val="3195290027"/>
                    </a:ext>
                  </a:extLst>
                </a:gridCol>
              </a:tblGrid>
              <a:tr h="0">
                <a:tc>
                  <a:txBody>
                    <a:bodyPr/>
                    <a:lstStyle/>
                    <a:p>
                      <a:pPr algn="l" fontAlgn="t"/>
                      <a:r>
                        <a:rPr lang="en-US">
                          <a:effectLst/>
                        </a:rPr>
                        <a:t>StudID</a:t>
                      </a:r>
                    </a:p>
                  </a:txBody>
                  <a:tcPr marL="76200" marR="76200" marT="76200" marB="76200"/>
                </a:tc>
                <a:tc>
                  <a:txBody>
                    <a:bodyPr/>
                    <a:lstStyle/>
                    <a:p>
                      <a:pPr algn="l" fontAlgn="t"/>
                      <a:r>
                        <a:rPr lang="en-US">
                          <a:effectLst/>
                        </a:rPr>
                        <a:t>Roll No</a:t>
                      </a:r>
                    </a:p>
                  </a:txBody>
                  <a:tcPr marL="76200" marR="76200" marT="76200" marB="76200"/>
                </a:tc>
                <a:tc>
                  <a:txBody>
                    <a:bodyPr/>
                    <a:lstStyle/>
                    <a:p>
                      <a:pPr algn="l" fontAlgn="t"/>
                      <a:r>
                        <a:rPr lang="en-US">
                          <a:effectLst/>
                        </a:rPr>
                        <a:t>First Name</a:t>
                      </a:r>
                    </a:p>
                  </a:txBody>
                  <a:tcPr marL="76200" marR="76200" marT="76200" marB="76200"/>
                </a:tc>
                <a:tc>
                  <a:txBody>
                    <a:bodyPr/>
                    <a:lstStyle/>
                    <a:p>
                      <a:pPr algn="l" fontAlgn="t"/>
                      <a:r>
                        <a:rPr lang="en-US">
                          <a:effectLst/>
                        </a:rPr>
                        <a:t>LastName</a:t>
                      </a:r>
                    </a:p>
                  </a:txBody>
                  <a:tcPr marL="76200" marR="76200" marT="76200" marB="76200"/>
                </a:tc>
                <a:tc>
                  <a:txBody>
                    <a:bodyPr/>
                    <a:lstStyle/>
                    <a:p>
                      <a:pPr algn="l" fontAlgn="t"/>
                      <a:r>
                        <a:rPr lang="en-US">
                          <a:effectLst/>
                        </a:rPr>
                        <a:t>Email</a:t>
                      </a:r>
                    </a:p>
                  </a:txBody>
                  <a:tcPr marL="76200" marR="76200" marT="76200" marB="76200"/>
                </a:tc>
                <a:extLst>
                  <a:ext uri="{0D108BD9-81ED-4DB2-BD59-A6C34878D82A}">
                    <a16:rowId xmlns:a16="http://schemas.microsoft.com/office/drawing/2014/main" val="4275897510"/>
                  </a:ext>
                </a:extLst>
              </a:tr>
              <a:tr h="0">
                <a:tc>
                  <a:txBody>
                    <a:bodyPr/>
                    <a:lstStyle/>
                    <a:p>
                      <a:pPr algn="l" fontAlgn="t"/>
                      <a:r>
                        <a:rPr lang="en-US">
                          <a:effectLst/>
                        </a:rPr>
                        <a:t>1</a:t>
                      </a:r>
                    </a:p>
                  </a:txBody>
                  <a:tcPr marL="76200" marR="76200" marT="76200" marB="76200"/>
                </a:tc>
                <a:tc>
                  <a:txBody>
                    <a:bodyPr/>
                    <a:lstStyle/>
                    <a:p>
                      <a:pPr algn="l" fontAlgn="t"/>
                      <a:r>
                        <a:rPr lang="en-US">
                          <a:effectLst/>
                        </a:rPr>
                        <a:t>11</a:t>
                      </a:r>
                    </a:p>
                  </a:txBody>
                  <a:tcPr marL="76200" marR="76200" marT="76200" marB="76200"/>
                </a:tc>
                <a:tc>
                  <a:txBody>
                    <a:bodyPr/>
                    <a:lstStyle/>
                    <a:p>
                      <a:pPr algn="l" fontAlgn="t"/>
                      <a:r>
                        <a:rPr lang="en-US">
                          <a:effectLst/>
                        </a:rPr>
                        <a:t>Tom</a:t>
                      </a:r>
                    </a:p>
                  </a:txBody>
                  <a:tcPr marL="76200" marR="76200" marT="76200" marB="76200"/>
                </a:tc>
                <a:tc>
                  <a:txBody>
                    <a:bodyPr/>
                    <a:lstStyle/>
                    <a:p>
                      <a:pPr algn="l" fontAlgn="t"/>
                      <a:r>
                        <a:rPr lang="en-US">
                          <a:effectLst/>
                        </a:rPr>
                        <a:t>Price</a:t>
                      </a:r>
                    </a:p>
                  </a:txBody>
                  <a:tcPr marL="76200" marR="76200" marT="76200" marB="76200"/>
                </a:tc>
                <a:tc>
                  <a:txBody>
                    <a:bodyPr/>
                    <a:lstStyle/>
                    <a:p>
                      <a:pPr algn="l" fontAlgn="t"/>
                      <a:r>
                        <a:rPr lang="en-US" u="none" strike="noStrike">
                          <a:effectLst/>
                          <a:hlinkClick r:id="rId2"/>
                        </a:rPr>
                        <a:t>abc@gmail.com</a:t>
                      </a:r>
                      <a:endParaRPr lang="en-US">
                        <a:effectLst/>
                      </a:endParaRPr>
                    </a:p>
                  </a:txBody>
                  <a:tcPr marL="76200" marR="76200" marT="76200" marB="76200"/>
                </a:tc>
                <a:extLst>
                  <a:ext uri="{0D108BD9-81ED-4DB2-BD59-A6C34878D82A}">
                    <a16:rowId xmlns:a16="http://schemas.microsoft.com/office/drawing/2014/main" val="3769595215"/>
                  </a:ext>
                </a:extLst>
              </a:tr>
              <a:tr h="0">
                <a:tc>
                  <a:txBody>
                    <a:bodyPr/>
                    <a:lstStyle/>
                    <a:p>
                      <a:pPr algn="l" fontAlgn="t"/>
                      <a:r>
                        <a:rPr lang="en-US">
                          <a:effectLst/>
                        </a:rPr>
                        <a:t>2</a:t>
                      </a:r>
                    </a:p>
                  </a:txBody>
                  <a:tcPr marL="76200" marR="76200" marT="76200" marB="76200"/>
                </a:tc>
                <a:tc>
                  <a:txBody>
                    <a:bodyPr/>
                    <a:lstStyle/>
                    <a:p>
                      <a:pPr algn="l" fontAlgn="t"/>
                      <a:r>
                        <a:rPr lang="en-US">
                          <a:effectLst/>
                        </a:rPr>
                        <a:t>12</a:t>
                      </a:r>
                    </a:p>
                  </a:txBody>
                  <a:tcPr marL="76200" marR="76200" marT="76200" marB="76200"/>
                </a:tc>
                <a:tc>
                  <a:txBody>
                    <a:bodyPr/>
                    <a:lstStyle/>
                    <a:p>
                      <a:pPr algn="l" fontAlgn="t"/>
                      <a:r>
                        <a:rPr lang="en-US">
                          <a:effectLst/>
                        </a:rPr>
                        <a:t>Nick</a:t>
                      </a:r>
                    </a:p>
                  </a:txBody>
                  <a:tcPr marL="76200" marR="76200" marT="76200" marB="76200"/>
                </a:tc>
                <a:tc>
                  <a:txBody>
                    <a:bodyPr/>
                    <a:lstStyle/>
                    <a:p>
                      <a:pPr algn="l" fontAlgn="t"/>
                      <a:r>
                        <a:rPr lang="en-US">
                          <a:effectLst/>
                        </a:rPr>
                        <a:t>Wright</a:t>
                      </a:r>
                    </a:p>
                  </a:txBody>
                  <a:tcPr marL="76200" marR="76200" marT="76200" marB="76200"/>
                </a:tc>
                <a:tc>
                  <a:txBody>
                    <a:bodyPr/>
                    <a:lstStyle/>
                    <a:p>
                      <a:pPr algn="l" fontAlgn="t"/>
                      <a:r>
                        <a:rPr lang="en-US" u="none" strike="noStrike">
                          <a:effectLst/>
                          <a:hlinkClick r:id="rId3"/>
                        </a:rPr>
                        <a:t>xyz@gmail.com</a:t>
                      </a:r>
                      <a:endParaRPr lang="en-US">
                        <a:effectLst/>
                      </a:endParaRPr>
                    </a:p>
                  </a:txBody>
                  <a:tcPr marL="76200" marR="76200" marT="76200" marB="76200"/>
                </a:tc>
                <a:extLst>
                  <a:ext uri="{0D108BD9-81ED-4DB2-BD59-A6C34878D82A}">
                    <a16:rowId xmlns:a16="http://schemas.microsoft.com/office/drawing/2014/main" val="2698306288"/>
                  </a:ext>
                </a:extLst>
              </a:tr>
              <a:tr h="0">
                <a:tc>
                  <a:txBody>
                    <a:bodyPr/>
                    <a:lstStyle/>
                    <a:p>
                      <a:pPr algn="l" fontAlgn="t"/>
                      <a:r>
                        <a:rPr lang="en-US">
                          <a:effectLst/>
                        </a:rPr>
                        <a:t>3</a:t>
                      </a:r>
                    </a:p>
                  </a:txBody>
                  <a:tcPr marL="76200" marR="76200" marT="76200" marB="76200"/>
                </a:tc>
                <a:tc>
                  <a:txBody>
                    <a:bodyPr/>
                    <a:lstStyle/>
                    <a:p>
                      <a:pPr algn="l" fontAlgn="t"/>
                      <a:r>
                        <a:rPr lang="en-US">
                          <a:effectLst/>
                        </a:rPr>
                        <a:t>13</a:t>
                      </a:r>
                    </a:p>
                  </a:txBody>
                  <a:tcPr marL="76200" marR="76200" marT="76200" marB="76200"/>
                </a:tc>
                <a:tc>
                  <a:txBody>
                    <a:bodyPr/>
                    <a:lstStyle/>
                    <a:p>
                      <a:pPr algn="l" fontAlgn="t"/>
                      <a:r>
                        <a:rPr lang="en-US">
                          <a:effectLst/>
                        </a:rPr>
                        <a:t>Dana</a:t>
                      </a:r>
                    </a:p>
                  </a:txBody>
                  <a:tcPr marL="76200" marR="76200" marT="76200" marB="76200"/>
                </a:tc>
                <a:tc>
                  <a:txBody>
                    <a:bodyPr/>
                    <a:lstStyle/>
                    <a:p>
                      <a:pPr algn="l" fontAlgn="t"/>
                      <a:r>
                        <a:rPr lang="en-US">
                          <a:effectLst/>
                        </a:rPr>
                        <a:t>Natan</a:t>
                      </a:r>
                    </a:p>
                  </a:txBody>
                  <a:tcPr marL="76200" marR="76200" marT="76200" marB="76200"/>
                </a:tc>
                <a:tc>
                  <a:txBody>
                    <a:bodyPr/>
                    <a:lstStyle/>
                    <a:p>
                      <a:pPr algn="l" fontAlgn="t"/>
                      <a:r>
                        <a:rPr lang="en-US" u="none" strike="noStrike" dirty="0">
                          <a:effectLst/>
                          <a:hlinkClick r:id="rId4"/>
                        </a:rPr>
                        <a:t>mno@yahoo.com</a:t>
                      </a:r>
                      <a:endParaRPr lang="en-US" dirty="0">
                        <a:effectLst/>
                      </a:endParaRPr>
                    </a:p>
                  </a:txBody>
                  <a:tcPr marL="76200" marR="76200" marT="76200" marB="76200"/>
                </a:tc>
                <a:extLst>
                  <a:ext uri="{0D108BD9-81ED-4DB2-BD59-A6C34878D82A}">
                    <a16:rowId xmlns:a16="http://schemas.microsoft.com/office/drawing/2014/main" val="2539216708"/>
                  </a:ext>
                </a:extLst>
              </a:tr>
            </a:tbl>
          </a:graphicData>
        </a:graphic>
      </p:graphicFrame>
      <p:sp>
        <p:nvSpPr>
          <p:cNvPr id="5" name="Rectangle 1"/>
          <p:cNvSpPr>
            <a:spLocks noChangeArrowheads="1"/>
          </p:cNvSpPr>
          <p:nvPr/>
        </p:nvSpPr>
        <p:spPr bwMode="auto">
          <a:xfrm>
            <a:off x="-254000" y="-1104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22222"/>
                </a:solidFill>
                <a:effectLst/>
                <a:latin typeface="Source Sans Pro"/>
              </a:rPr>
              <a:t>Example: In the given table Stud ID, Roll No, and email are candidate keys which help us to uniquely identify the student record in the table.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31837" y="4495800"/>
            <a:ext cx="10160000" cy="646331"/>
          </a:xfrm>
          <a:prstGeom prst="rect">
            <a:avLst/>
          </a:prstGeom>
          <a:noFill/>
        </p:spPr>
        <p:txBody>
          <a:bodyPr wrap="square" rtlCol="0">
            <a:spAutoFit/>
          </a:bodyPr>
          <a:lstStyle/>
          <a:p>
            <a:r>
              <a:rPr lang="en-US"/>
              <a:t>In the given table Stud ID, Roll No, and email are candidate keys which help us to uniquely identify the student record in the table.</a:t>
            </a:r>
          </a:p>
        </p:txBody>
      </p:sp>
    </p:spTree>
    <p:extLst>
      <p:ext uri="{BB962C8B-B14F-4D97-AF65-F5344CB8AC3E}">
        <p14:creationId xmlns:p14="http://schemas.microsoft.com/office/powerpoint/2010/main" val="379939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Key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rgbClr val="00B0F0"/>
                </a:solidFill>
              </a:rPr>
              <a:t>ALTERNATE KEYS</a:t>
            </a:r>
            <a:r>
              <a:rPr lang="en-US" dirty="0"/>
              <a:t> is a column or group of columns in a table that uniquely identify every row in that table. A table can have multiple choices for a primary key but only one can be set as the primary key. All the keys which are not primary key are called an Alternate Key</a:t>
            </a:r>
            <a:r>
              <a:rPr lang="en-US" dirty="0" smtClean="0"/>
              <a:t>.</a:t>
            </a:r>
          </a:p>
          <a:p>
            <a:endParaRPr lang="en-US" dirty="0"/>
          </a:p>
          <a:p>
            <a:endParaRPr lang="en-US" dirty="0" smtClean="0"/>
          </a:p>
          <a:p>
            <a:endParaRPr lang="en-US" dirty="0"/>
          </a:p>
          <a:p>
            <a:endParaRPr lang="en-US" dirty="0" smtClean="0"/>
          </a:p>
          <a:p>
            <a:r>
              <a:rPr lang="en-US" dirty="0"/>
              <a:t>In this table, </a:t>
            </a:r>
            <a:r>
              <a:rPr lang="en-US" dirty="0" err="1"/>
              <a:t>StudID</a:t>
            </a:r>
            <a:r>
              <a:rPr lang="en-US" dirty="0"/>
              <a:t>, Roll No, Email are qualified to become a primary key. But since </a:t>
            </a:r>
            <a:r>
              <a:rPr lang="en-US" dirty="0" err="1"/>
              <a:t>StudID</a:t>
            </a:r>
            <a:r>
              <a:rPr lang="en-US" dirty="0"/>
              <a:t> is the primary key, Roll No, Email becomes the alternative key.</a:t>
            </a:r>
          </a:p>
        </p:txBody>
      </p:sp>
      <p:graphicFrame>
        <p:nvGraphicFramePr>
          <p:cNvPr id="4" name="Table 3"/>
          <p:cNvGraphicFramePr>
            <a:graphicFrameLocks noGrp="1"/>
          </p:cNvGraphicFramePr>
          <p:nvPr>
            <p:extLst>
              <p:ext uri="{D42A27DB-BD31-4B8C-83A1-F6EECF244321}">
                <p14:modId xmlns:p14="http://schemas.microsoft.com/office/powerpoint/2010/main" val="2125779662"/>
              </p:ext>
            </p:extLst>
          </p:nvPr>
        </p:nvGraphicFramePr>
        <p:xfrm>
          <a:off x="985837" y="3147854"/>
          <a:ext cx="10220325" cy="1706880"/>
        </p:xfrm>
        <a:graphic>
          <a:graphicData uri="http://schemas.openxmlformats.org/drawingml/2006/table">
            <a:tbl>
              <a:tblPr firstRow="1">
                <a:tableStyleId>{5C22544A-7EE6-4342-B048-85BDC9FD1C3A}</a:tableStyleId>
              </a:tblPr>
              <a:tblGrid>
                <a:gridCol w="2044065">
                  <a:extLst>
                    <a:ext uri="{9D8B030D-6E8A-4147-A177-3AD203B41FA5}">
                      <a16:colId xmlns:a16="http://schemas.microsoft.com/office/drawing/2014/main" val="3269378992"/>
                    </a:ext>
                  </a:extLst>
                </a:gridCol>
                <a:gridCol w="2044065">
                  <a:extLst>
                    <a:ext uri="{9D8B030D-6E8A-4147-A177-3AD203B41FA5}">
                      <a16:colId xmlns:a16="http://schemas.microsoft.com/office/drawing/2014/main" val="1890553182"/>
                    </a:ext>
                  </a:extLst>
                </a:gridCol>
                <a:gridCol w="2044065">
                  <a:extLst>
                    <a:ext uri="{9D8B030D-6E8A-4147-A177-3AD203B41FA5}">
                      <a16:colId xmlns:a16="http://schemas.microsoft.com/office/drawing/2014/main" val="1642265820"/>
                    </a:ext>
                  </a:extLst>
                </a:gridCol>
                <a:gridCol w="2044065">
                  <a:extLst>
                    <a:ext uri="{9D8B030D-6E8A-4147-A177-3AD203B41FA5}">
                      <a16:colId xmlns:a16="http://schemas.microsoft.com/office/drawing/2014/main" val="149948557"/>
                    </a:ext>
                  </a:extLst>
                </a:gridCol>
                <a:gridCol w="2044065">
                  <a:extLst>
                    <a:ext uri="{9D8B030D-6E8A-4147-A177-3AD203B41FA5}">
                      <a16:colId xmlns:a16="http://schemas.microsoft.com/office/drawing/2014/main" val="4183932515"/>
                    </a:ext>
                  </a:extLst>
                </a:gridCol>
              </a:tblGrid>
              <a:tr h="0">
                <a:tc>
                  <a:txBody>
                    <a:bodyPr/>
                    <a:lstStyle/>
                    <a:p>
                      <a:pPr algn="l" fontAlgn="t"/>
                      <a:r>
                        <a:rPr lang="en-US">
                          <a:effectLst/>
                        </a:rPr>
                        <a:t>StudID</a:t>
                      </a:r>
                    </a:p>
                  </a:txBody>
                  <a:tcPr marL="76200" marR="76200" marT="76200" marB="76200"/>
                </a:tc>
                <a:tc>
                  <a:txBody>
                    <a:bodyPr/>
                    <a:lstStyle/>
                    <a:p>
                      <a:pPr algn="l" fontAlgn="t"/>
                      <a:r>
                        <a:rPr lang="en-US">
                          <a:effectLst/>
                        </a:rPr>
                        <a:t>Roll No</a:t>
                      </a:r>
                    </a:p>
                  </a:txBody>
                  <a:tcPr marL="76200" marR="76200" marT="76200" marB="76200"/>
                </a:tc>
                <a:tc>
                  <a:txBody>
                    <a:bodyPr/>
                    <a:lstStyle/>
                    <a:p>
                      <a:pPr algn="l" fontAlgn="t"/>
                      <a:r>
                        <a:rPr lang="en-US">
                          <a:effectLst/>
                        </a:rPr>
                        <a:t>First Name</a:t>
                      </a:r>
                    </a:p>
                  </a:txBody>
                  <a:tcPr marL="76200" marR="76200" marT="76200" marB="76200"/>
                </a:tc>
                <a:tc>
                  <a:txBody>
                    <a:bodyPr/>
                    <a:lstStyle/>
                    <a:p>
                      <a:pPr algn="l" fontAlgn="t"/>
                      <a:r>
                        <a:rPr lang="en-US">
                          <a:effectLst/>
                        </a:rPr>
                        <a:t>LastName</a:t>
                      </a:r>
                    </a:p>
                  </a:txBody>
                  <a:tcPr marL="76200" marR="76200" marT="76200" marB="76200"/>
                </a:tc>
                <a:tc>
                  <a:txBody>
                    <a:bodyPr/>
                    <a:lstStyle/>
                    <a:p>
                      <a:pPr algn="l" fontAlgn="t"/>
                      <a:r>
                        <a:rPr lang="en-US">
                          <a:effectLst/>
                        </a:rPr>
                        <a:t>Email</a:t>
                      </a:r>
                    </a:p>
                  </a:txBody>
                  <a:tcPr marL="76200" marR="76200" marT="76200" marB="76200"/>
                </a:tc>
                <a:extLst>
                  <a:ext uri="{0D108BD9-81ED-4DB2-BD59-A6C34878D82A}">
                    <a16:rowId xmlns:a16="http://schemas.microsoft.com/office/drawing/2014/main" val="1032417684"/>
                  </a:ext>
                </a:extLst>
              </a:tr>
              <a:tr h="0">
                <a:tc>
                  <a:txBody>
                    <a:bodyPr/>
                    <a:lstStyle/>
                    <a:p>
                      <a:pPr algn="l" fontAlgn="t"/>
                      <a:r>
                        <a:rPr lang="en-US">
                          <a:effectLst/>
                        </a:rPr>
                        <a:t>1</a:t>
                      </a:r>
                    </a:p>
                  </a:txBody>
                  <a:tcPr marL="76200" marR="76200" marT="76200" marB="76200"/>
                </a:tc>
                <a:tc>
                  <a:txBody>
                    <a:bodyPr/>
                    <a:lstStyle/>
                    <a:p>
                      <a:pPr algn="l" fontAlgn="t"/>
                      <a:r>
                        <a:rPr lang="en-US">
                          <a:effectLst/>
                        </a:rPr>
                        <a:t>11</a:t>
                      </a:r>
                    </a:p>
                  </a:txBody>
                  <a:tcPr marL="76200" marR="76200" marT="76200" marB="76200"/>
                </a:tc>
                <a:tc>
                  <a:txBody>
                    <a:bodyPr/>
                    <a:lstStyle/>
                    <a:p>
                      <a:pPr algn="l" fontAlgn="t"/>
                      <a:r>
                        <a:rPr lang="en-US">
                          <a:effectLst/>
                        </a:rPr>
                        <a:t>Tom</a:t>
                      </a:r>
                    </a:p>
                  </a:txBody>
                  <a:tcPr marL="76200" marR="76200" marT="76200" marB="76200"/>
                </a:tc>
                <a:tc>
                  <a:txBody>
                    <a:bodyPr/>
                    <a:lstStyle/>
                    <a:p>
                      <a:pPr algn="l" fontAlgn="t"/>
                      <a:r>
                        <a:rPr lang="en-US">
                          <a:effectLst/>
                        </a:rPr>
                        <a:t>Price</a:t>
                      </a:r>
                    </a:p>
                  </a:txBody>
                  <a:tcPr marL="76200" marR="76200" marT="76200" marB="76200"/>
                </a:tc>
                <a:tc>
                  <a:txBody>
                    <a:bodyPr/>
                    <a:lstStyle/>
                    <a:p>
                      <a:pPr algn="l" fontAlgn="t"/>
                      <a:r>
                        <a:rPr lang="en-US" u="none" strike="noStrike">
                          <a:effectLst/>
                          <a:hlinkClick r:id="rId2"/>
                        </a:rPr>
                        <a:t>abc@gmail.com</a:t>
                      </a:r>
                      <a:endParaRPr lang="en-US">
                        <a:effectLst/>
                      </a:endParaRPr>
                    </a:p>
                  </a:txBody>
                  <a:tcPr marL="76200" marR="76200" marT="76200" marB="76200"/>
                </a:tc>
                <a:extLst>
                  <a:ext uri="{0D108BD9-81ED-4DB2-BD59-A6C34878D82A}">
                    <a16:rowId xmlns:a16="http://schemas.microsoft.com/office/drawing/2014/main" val="1444812470"/>
                  </a:ext>
                </a:extLst>
              </a:tr>
              <a:tr h="0">
                <a:tc>
                  <a:txBody>
                    <a:bodyPr/>
                    <a:lstStyle/>
                    <a:p>
                      <a:pPr algn="l" fontAlgn="t"/>
                      <a:r>
                        <a:rPr lang="en-US">
                          <a:effectLst/>
                        </a:rPr>
                        <a:t>2</a:t>
                      </a:r>
                    </a:p>
                  </a:txBody>
                  <a:tcPr marL="76200" marR="76200" marT="76200" marB="76200"/>
                </a:tc>
                <a:tc>
                  <a:txBody>
                    <a:bodyPr/>
                    <a:lstStyle/>
                    <a:p>
                      <a:pPr algn="l" fontAlgn="t"/>
                      <a:r>
                        <a:rPr lang="en-US">
                          <a:effectLst/>
                        </a:rPr>
                        <a:t>12</a:t>
                      </a:r>
                    </a:p>
                  </a:txBody>
                  <a:tcPr marL="76200" marR="76200" marT="76200" marB="76200"/>
                </a:tc>
                <a:tc>
                  <a:txBody>
                    <a:bodyPr/>
                    <a:lstStyle/>
                    <a:p>
                      <a:pPr algn="l" fontAlgn="t"/>
                      <a:r>
                        <a:rPr lang="en-US">
                          <a:effectLst/>
                        </a:rPr>
                        <a:t>Nick</a:t>
                      </a:r>
                    </a:p>
                  </a:txBody>
                  <a:tcPr marL="76200" marR="76200" marT="76200" marB="76200"/>
                </a:tc>
                <a:tc>
                  <a:txBody>
                    <a:bodyPr/>
                    <a:lstStyle/>
                    <a:p>
                      <a:pPr algn="l" fontAlgn="t"/>
                      <a:r>
                        <a:rPr lang="en-US">
                          <a:effectLst/>
                        </a:rPr>
                        <a:t>Wright</a:t>
                      </a:r>
                    </a:p>
                  </a:txBody>
                  <a:tcPr marL="76200" marR="76200" marT="76200" marB="76200"/>
                </a:tc>
                <a:tc>
                  <a:txBody>
                    <a:bodyPr/>
                    <a:lstStyle/>
                    <a:p>
                      <a:pPr algn="l" fontAlgn="t"/>
                      <a:r>
                        <a:rPr lang="en-US" u="none" strike="noStrike">
                          <a:effectLst/>
                          <a:hlinkClick r:id="rId3"/>
                        </a:rPr>
                        <a:t>xyz@gmail.com</a:t>
                      </a:r>
                      <a:endParaRPr lang="en-US">
                        <a:effectLst/>
                      </a:endParaRPr>
                    </a:p>
                  </a:txBody>
                  <a:tcPr marL="76200" marR="76200" marT="76200" marB="76200"/>
                </a:tc>
                <a:extLst>
                  <a:ext uri="{0D108BD9-81ED-4DB2-BD59-A6C34878D82A}">
                    <a16:rowId xmlns:a16="http://schemas.microsoft.com/office/drawing/2014/main" val="3750313634"/>
                  </a:ext>
                </a:extLst>
              </a:tr>
              <a:tr h="0">
                <a:tc>
                  <a:txBody>
                    <a:bodyPr/>
                    <a:lstStyle/>
                    <a:p>
                      <a:pPr algn="l" fontAlgn="t"/>
                      <a:r>
                        <a:rPr lang="en-US" dirty="0">
                          <a:effectLst/>
                        </a:rPr>
                        <a:t>3</a:t>
                      </a:r>
                    </a:p>
                  </a:txBody>
                  <a:tcPr marL="76200" marR="76200" marT="76200" marB="76200"/>
                </a:tc>
                <a:tc>
                  <a:txBody>
                    <a:bodyPr/>
                    <a:lstStyle/>
                    <a:p>
                      <a:pPr algn="l" fontAlgn="t"/>
                      <a:r>
                        <a:rPr lang="en-US">
                          <a:effectLst/>
                        </a:rPr>
                        <a:t>13</a:t>
                      </a:r>
                    </a:p>
                  </a:txBody>
                  <a:tcPr marL="76200" marR="76200" marT="76200" marB="76200"/>
                </a:tc>
                <a:tc>
                  <a:txBody>
                    <a:bodyPr/>
                    <a:lstStyle/>
                    <a:p>
                      <a:pPr algn="l" fontAlgn="t"/>
                      <a:r>
                        <a:rPr lang="en-US">
                          <a:effectLst/>
                        </a:rPr>
                        <a:t>Dana</a:t>
                      </a:r>
                    </a:p>
                  </a:txBody>
                  <a:tcPr marL="76200" marR="76200" marT="76200" marB="76200"/>
                </a:tc>
                <a:tc>
                  <a:txBody>
                    <a:bodyPr/>
                    <a:lstStyle/>
                    <a:p>
                      <a:pPr algn="l" fontAlgn="t"/>
                      <a:r>
                        <a:rPr lang="en-US">
                          <a:effectLst/>
                        </a:rPr>
                        <a:t>Natan</a:t>
                      </a:r>
                    </a:p>
                  </a:txBody>
                  <a:tcPr marL="76200" marR="76200" marT="76200" marB="76200"/>
                </a:tc>
                <a:tc>
                  <a:txBody>
                    <a:bodyPr/>
                    <a:lstStyle/>
                    <a:p>
                      <a:pPr algn="l" fontAlgn="t"/>
                      <a:r>
                        <a:rPr lang="en-US" u="none" strike="noStrike" dirty="0">
                          <a:effectLst/>
                          <a:hlinkClick r:id="rId4"/>
                        </a:rPr>
                        <a:t>mno@yahoo.com</a:t>
                      </a:r>
                      <a:endParaRPr lang="en-US" dirty="0">
                        <a:effectLst/>
                      </a:endParaRPr>
                    </a:p>
                  </a:txBody>
                  <a:tcPr marL="76200" marR="76200" marT="76200" marB="76200"/>
                </a:tc>
                <a:extLst>
                  <a:ext uri="{0D108BD9-81ED-4DB2-BD59-A6C34878D82A}">
                    <a16:rowId xmlns:a16="http://schemas.microsoft.com/office/drawing/2014/main" val="3550122353"/>
                  </a:ext>
                </a:extLst>
              </a:tr>
            </a:tbl>
          </a:graphicData>
        </a:graphic>
      </p:graphicFrame>
    </p:spTree>
    <p:extLst>
      <p:ext uri="{BB962C8B-B14F-4D97-AF65-F5344CB8AC3E}">
        <p14:creationId xmlns:p14="http://schemas.microsoft.com/office/powerpoint/2010/main" val="4185331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p:txBody>
          <a:bodyPr/>
          <a:lstStyle/>
          <a:p>
            <a:r>
              <a:rPr lang="en-US" b="1" dirty="0">
                <a:solidFill>
                  <a:srgbClr val="00B0F0"/>
                </a:solidFill>
              </a:rPr>
              <a:t>FOREIGN KEY</a:t>
            </a:r>
            <a:r>
              <a:rPr lang="en-US" dirty="0"/>
              <a:t> 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p>
        </p:txBody>
      </p:sp>
    </p:spTree>
    <p:extLst>
      <p:ext uri="{BB962C8B-B14F-4D97-AF65-F5344CB8AC3E}">
        <p14:creationId xmlns:p14="http://schemas.microsoft.com/office/powerpoint/2010/main" val="3491788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Foreign Key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0344565"/>
              </p:ext>
            </p:extLst>
          </p:nvPr>
        </p:nvGraphicFramePr>
        <p:xfrm>
          <a:off x="6095999" y="2530016"/>
          <a:ext cx="5097463" cy="1706880"/>
        </p:xfrm>
        <a:graphic>
          <a:graphicData uri="http://schemas.openxmlformats.org/drawingml/2006/table">
            <a:tbl>
              <a:tblPr firstRow="1">
                <a:tableStyleId>{5C22544A-7EE6-4342-B048-85BDC9FD1C3A}</a:tableStyleId>
              </a:tblPr>
              <a:tblGrid>
                <a:gridCol w="2235201">
                  <a:extLst>
                    <a:ext uri="{9D8B030D-6E8A-4147-A177-3AD203B41FA5}">
                      <a16:colId xmlns:a16="http://schemas.microsoft.com/office/drawing/2014/main" val="3447760799"/>
                    </a:ext>
                  </a:extLst>
                </a:gridCol>
                <a:gridCol w="2862262">
                  <a:extLst>
                    <a:ext uri="{9D8B030D-6E8A-4147-A177-3AD203B41FA5}">
                      <a16:colId xmlns:a16="http://schemas.microsoft.com/office/drawing/2014/main" val="848760481"/>
                    </a:ext>
                  </a:extLst>
                </a:gridCol>
              </a:tblGrid>
              <a:tr h="0">
                <a:tc>
                  <a:txBody>
                    <a:bodyPr/>
                    <a:lstStyle/>
                    <a:p>
                      <a:pPr algn="l" fontAlgn="t"/>
                      <a:r>
                        <a:rPr lang="en-US" dirty="0" err="1">
                          <a:effectLst/>
                        </a:rPr>
                        <a:t>DeptCode</a:t>
                      </a:r>
                      <a:endParaRPr lang="en-US" dirty="0">
                        <a:effectLst/>
                      </a:endParaRPr>
                    </a:p>
                  </a:txBody>
                  <a:tcPr marL="76200" marR="76200" marT="76200" marB="76200"/>
                </a:tc>
                <a:tc>
                  <a:txBody>
                    <a:bodyPr/>
                    <a:lstStyle/>
                    <a:p>
                      <a:pPr algn="l" fontAlgn="t"/>
                      <a:r>
                        <a:rPr lang="en-US" dirty="0" err="1">
                          <a:effectLst/>
                        </a:rPr>
                        <a:t>DeptName</a:t>
                      </a:r>
                      <a:endParaRPr lang="en-US" dirty="0">
                        <a:effectLst/>
                      </a:endParaRPr>
                    </a:p>
                  </a:txBody>
                  <a:tcPr marL="76200" marR="76200" marT="76200" marB="76200"/>
                </a:tc>
                <a:extLst>
                  <a:ext uri="{0D108BD9-81ED-4DB2-BD59-A6C34878D82A}">
                    <a16:rowId xmlns:a16="http://schemas.microsoft.com/office/drawing/2014/main" val="2577446085"/>
                  </a:ext>
                </a:extLst>
              </a:tr>
              <a:tr h="0">
                <a:tc>
                  <a:txBody>
                    <a:bodyPr/>
                    <a:lstStyle/>
                    <a:p>
                      <a:pPr algn="l" fontAlgn="t"/>
                      <a:r>
                        <a:rPr lang="en-US">
                          <a:effectLst/>
                        </a:rPr>
                        <a:t>001</a:t>
                      </a:r>
                    </a:p>
                  </a:txBody>
                  <a:tcPr marL="76200" marR="76200" marT="76200" marB="76200"/>
                </a:tc>
                <a:tc>
                  <a:txBody>
                    <a:bodyPr/>
                    <a:lstStyle/>
                    <a:p>
                      <a:pPr algn="l" fontAlgn="t"/>
                      <a:r>
                        <a:rPr lang="en-US">
                          <a:effectLst/>
                        </a:rPr>
                        <a:t>Science</a:t>
                      </a:r>
                    </a:p>
                  </a:txBody>
                  <a:tcPr marL="76200" marR="76200" marT="76200" marB="76200"/>
                </a:tc>
                <a:extLst>
                  <a:ext uri="{0D108BD9-81ED-4DB2-BD59-A6C34878D82A}">
                    <a16:rowId xmlns:a16="http://schemas.microsoft.com/office/drawing/2014/main" val="2671031417"/>
                  </a:ext>
                </a:extLst>
              </a:tr>
              <a:tr h="0">
                <a:tc>
                  <a:txBody>
                    <a:bodyPr/>
                    <a:lstStyle/>
                    <a:p>
                      <a:pPr algn="l" fontAlgn="t"/>
                      <a:r>
                        <a:rPr lang="en-US" dirty="0">
                          <a:effectLst/>
                        </a:rPr>
                        <a:t>002</a:t>
                      </a:r>
                    </a:p>
                  </a:txBody>
                  <a:tcPr marL="76200" marR="76200" marT="76200" marB="76200"/>
                </a:tc>
                <a:tc>
                  <a:txBody>
                    <a:bodyPr/>
                    <a:lstStyle/>
                    <a:p>
                      <a:pPr algn="l" fontAlgn="t"/>
                      <a:r>
                        <a:rPr lang="en-US">
                          <a:effectLst/>
                        </a:rPr>
                        <a:t>English</a:t>
                      </a:r>
                    </a:p>
                  </a:txBody>
                  <a:tcPr marL="76200" marR="76200" marT="76200" marB="76200"/>
                </a:tc>
                <a:extLst>
                  <a:ext uri="{0D108BD9-81ED-4DB2-BD59-A6C34878D82A}">
                    <a16:rowId xmlns:a16="http://schemas.microsoft.com/office/drawing/2014/main" val="881059192"/>
                  </a:ext>
                </a:extLst>
              </a:tr>
              <a:tr h="0">
                <a:tc>
                  <a:txBody>
                    <a:bodyPr/>
                    <a:lstStyle/>
                    <a:p>
                      <a:pPr algn="l" fontAlgn="t"/>
                      <a:r>
                        <a:rPr lang="en-US">
                          <a:effectLst/>
                        </a:rPr>
                        <a:t>005</a:t>
                      </a:r>
                    </a:p>
                  </a:txBody>
                  <a:tcPr marL="76200" marR="76200" marT="76200" marB="76200"/>
                </a:tc>
                <a:tc>
                  <a:txBody>
                    <a:bodyPr/>
                    <a:lstStyle/>
                    <a:p>
                      <a:pPr algn="l" fontAlgn="t"/>
                      <a:r>
                        <a:rPr lang="en-US" dirty="0">
                          <a:effectLst/>
                        </a:rPr>
                        <a:t>Computer</a:t>
                      </a:r>
                    </a:p>
                  </a:txBody>
                  <a:tcPr marL="76200" marR="76200" marT="76200" marB="76200"/>
                </a:tc>
                <a:extLst>
                  <a:ext uri="{0D108BD9-81ED-4DB2-BD59-A6C34878D82A}">
                    <a16:rowId xmlns:a16="http://schemas.microsoft.com/office/drawing/2014/main" val="412013764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7408184"/>
              </p:ext>
            </p:extLst>
          </p:nvPr>
        </p:nvGraphicFramePr>
        <p:xfrm>
          <a:off x="998537" y="2538254"/>
          <a:ext cx="4983163" cy="1706880"/>
        </p:xfrm>
        <a:graphic>
          <a:graphicData uri="http://schemas.openxmlformats.org/drawingml/2006/table">
            <a:tbl>
              <a:tblPr firstRow="1">
                <a:tableStyleId>{5C22544A-7EE6-4342-B048-85BDC9FD1C3A}</a:tableStyleId>
              </a:tblPr>
              <a:tblGrid>
                <a:gridCol w="1808163">
                  <a:extLst>
                    <a:ext uri="{9D8B030D-6E8A-4147-A177-3AD203B41FA5}">
                      <a16:colId xmlns:a16="http://schemas.microsoft.com/office/drawing/2014/main" val="794838600"/>
                    </a:ext>
                  </a:extLst>
                </a:gridCol>
                <a:gridCol w="1536700">
                  <a:extLst>
                    <a:ext uri="{9D8B030D-6E8A-4147-A177-3AD203B41FA5}">
                      <a16:colId xmlns:a16="http://schemas.microsoft.com/office/drawing/2014/main" val="897568066"/>
                    </a:ext>
                  </a:extLst>
                </a:gridCol>
                <a:gridCol w="1638300">
                  <a:extLst>
                    <a:ext uri="{9D8B030D-6E8A-4147-A177-3AD203B41FA5}">
                      <a16:colId xmlns:a16="http://schemas.microsoft.com/office/drawing/2014/main" val="4024790925"/>
                    </a:ext>
                  </a:extLst>
                </a:gridCol>
              </a:tblGrid>
              <a:tr h="0">
                <a:tc>
                  <a:txBody>
                    <a:bodyPr/>
                    <a:lstStyle/>
                    <a:p>
                      <a:pPr algn="l" fontAlgn="t"/>
                      <a:r>
                        <a:rPr lang="en-US" dirty="0">
                          <a:effectLst/>
                        </a:rPr>
                        <a:t>Teacher ID</a:t>
                      </a:r>
                    </a:p>
                  </a:txBody>
                  <a:tcPr marL="76200" marR="76200" marT="76200" marB="76200"/>
                </a:tc>
                <a:tc>
                  <a:txBody>
                    <a:bodyPr/>
                    <a:lstStyle/>
                    <a:p>
                      <a:pPr algn="l" fontAlgn="t"/>
                      <a:r>
                        <a:rPr lang="en-US">
                          <a:effectLst/>
                        </a:rPr>
                        <a:t>Fname</a:t>
                      </a:r>
                    </a:p>
                  </a:txBody>
                  <a:tcPr marL="76200" marR="76200" marT="76200" marB="76200"/>
                </a:tc>
                <a:tc>
                  <a:txBody>
                    <a:bodyPr/>
                    <a:lstStyle/>
                    <a:p>
                      <a:pPr algn="l" fontAlgn="t"/>
                      <a:r>
                        <a:rPr lang="en-US">
                          <a:effectLst/>
                        </a:rPr>
                        <a:t>Lname</a:t>
                      </a:r>
                    </a:p>
                  </a:txBody>
                  <a:tcPr marL="76200" marR="76200" marT="76200" marB="76200"/>
                </a:tc>
                <a:extLst>
                  <a:ext uri="{0D108BD9-81ED-4DB2-BD59-A6C34878D82A}">
                    <a16:rowId xmlns:a16="http://schemas.microsoft.com/office/drawing/2014/main" val="1931302980"/>
                  </a:ext>
                </a:extLst>
              </a:tr>
              <a:tr h="0">
                <a:tc>
                  <a:txBody>
                    <a:bodyPr/>
                    <a:lstStyle/>
                    <a:p>
                      <a:pPr algn="l" fontAlgn="t"/>
                      <a:r>
                        <a:rPr lang="en-US">
                          <a:effectLst/>
                        </a:rPr>
                        <a:t>B002</a:t>
                      </a:r>
                    </a:p>
                  </a:txBody>
                  <a:tcPr marL="76200" marR="76200" marT="76200" marB="76200"/>
                </a:tc>
                <a:tc>
                  <a:txBody>
                    <a:bodyPr/>
                    <a:lstStyle/>
                    <a:p>
                      <a:pPr algn="l" fontAlgn="t"/>
                      <a:r>
                        <a:rPr lang="en-US">
                          <a:effectLst/>
                        </a:rPr>
                        <a:t>David</a:t>
                      </a:r>
                    </a:p>
                  </a:txBody>
                  <a:tcPr marL="76200" marR="76200" marT="76200" marB="76200"/>
                </a:tc>
                <a:tc>
                  <a:txBody>
                    <a:bodyPr/>
                    <a:lstStyle/>
                    <a:p>
                      <a:pPr algn="l" fontAlgn="t"/>
                      <a:r>
                        <a:rPr lang="en-US">
                          <a:effectLst/>
                        </a:rPr>
                        <a:t>Warner</a:t>
                      </a:r>
                    </a:p>
                  </a:txBody>
                  <a:tcPr marL="76200" marR="76200" marT="76200" marB="76200"/>
                </a:tc>
                <a:extLst>
                  <a:ext uri="{0D108BD9-81ED-4DB2-BD59-A6C34878D82A}">
                    <a16:rowId xmlns:a16="http://schemas.microsoft.com/office/drawing/2014/main" val="4155257588"/>
                  </a:ext>
                </a:extLst>
              </a:tr>
              <a:tr h="0">
                <a:tc>
                  <a:txBody>
                    <a:bodyPr/>
                    <a:lstStyle/>
                    <a:p>
                      <a:pPr algn="l" fontAlgn="t"/>
                      <a:r>
                        <a:rPr lang="en-US">
                          <a:effectLst/>
                        </a:rPr>
                        <a:t>B017</a:t>
                      </a:r>
                    </a:p>
                  </a:txBody>
                  <a:tcPr marL="76200" marR="76200" marT="76200" marB="76200"/>
                </a:tc>
                <a:tc>
                  <a:txBody>
                    <a:bodyPr/>
                    <a:lstStyle/>
                    <a:p>
                      <a:pPr algn="l" fontAlgn="t"/>
                      <a:r>
                        <a:rPr lang="en-US">
                          <a:effectLst/>
                        </a:rPr>
                        <a:t>Sara</a:t>
                      </a:r>
                    </a:p>
                  </a:txBody>
                  <a:tcPr marL="76200" marR="76200" marT="76200" marB="76200"/>
                </a:tc>
                <a:tc>
                  <a:txBody>
                    <a:bodyPr/>
                    <a:lstStyle/>
                    <a:p>
                      <a:pPr algn="l" fontAlgn="t"/>
                      <a:r>
                        <a:rPr lang="en-US">
                          <a:effectLst/>
                        </a:rPr>
                        <a:t>Joseph</a:t>
                      </a:r>
                    </a:p>
                  </a:txBody>
                  <a:tcPr marL="76200" marR="76200" marT="76200" marB="76200"/>
                </a:tc>
                <a:extLst>
                  <a:ext uri="{0D108BD9-81ED-4DB2-BD59-A6C34878D82A}">
                    <a16:rowId xmlns:a16="http://schemas.microsoft.com/office/drawing/2014/main" val="3464101202"/>
                  </a:ext>
                </a:extLst>
              </a:tr>
              <a:tr h="0">
                <a:tc>
                  <a:txBody>
                    <a:bodyPr/>
                    <a:lstStyle/>
                    <a:p>
                      <a:pPr algn="l" fontAlgn="t"/>
                      <a:r>
                        <a:rPr lang="en-US">
                          <a:effectLst/>
                        </a:rPr>
                        <a:t>B009</a:t>
                      </a:r>
                    </a:p>
                  </a:txBody>
                  <a:tcPr marL="76200" marR="76200" marT="76200" marB="76200"/>
                </a:tc>
                <a:tc>
                  <a:txBody>
                    <a:bodyPr/>
                    <a:lstStyle/>
                    <a:p>
                      <a:pPr algn="l" fontAlgn="t"/>
                      <a:r>
                        <a:rPr lang="en-US">
                          <a:effectLst/>
                        </a:rPr>
                        <a:t>Mike</a:t>
                      </a:r>
                    </a:p>
                  </a:txBody>
                  <a:tcPr marL="76200" marR="76200" marT="76200" marB="76200"/>
                </a:tc>
                <a:tc>
                  <a:txBody>
                    <a:bodyPr/>
                    <a:lstStyle/>
                    <a:p>
                      <a:pPr algn="l" fontAlgn="t"/>
                      <a:r>
                        <a:rPr lang="en-US" dirty="0" err="1">
                          <a:effectLst/>
                        </a:rPr>
                        <a:t>Brunton</a:t>
                      </a:r>
                      <a:endParaRPr lang="en-US" dirty="0">
                        <a:effectLst/>
                      </a:endParaRPr>
                    </a:p>
                  </a:txBody>
                  <a:tcPr marL="76200" marR="76200" marT="76200" marB="76200"/>
                </a:tc>
                <a:extLst>
                  <a:ext uri="{0D108BD9-81ED-4DB2-BD59-A6C34878D82A}">
                    <a16:rowId xmlns:a16="http://schemas.microsoft.com/office/drawing/2014/main" val="805971405"/>
                  </a:ext>
                </a:extLst>
              </a:tr>
            </a:tbl>
          </a:graphicData>
        </a:graphic>
      </p:graphicFrame>
      <p:sp>
        <p:nvSpPr>
          <p:cNvPr id="6" name="TextBox 5"/>
          <p:cNvSpPr txBox="1"/>
          <p:nvPr/>
        </p:nvSpPr>
        <p:spPr>
          <a:xfrm>
            <a:off x="838200" y="1804194"/>
            <a:ext cx="10355263" cy="671354"/>
          </a:xfrm>
          <a:prstGeom prst="rect">
            <a:avLst/>
          </a:prstGeom>
          <a:noFill/>
        </p:spPr>
        <p:txBody>
          <a:bodyPr wrap="square" rtlCol="0">
            <a:spAutoFit/>
          </a:bodyPr>
          <a:lstStyle/>
          <a:p>
            <a:r>
              <a:rPr lang="en-US" dirty="0" smtClean="0"/>
              <a:t>We have 2 </a:t>
            </a:r>
            <a:r>
              <a:rPr lang="en-US" dirty="0"/>
              <a:t>table, </a:t>
            </a:r>
            <a:r>
              <a:rPr lang="en-US" b="1" dirty="0" smtClean="0"/>
              <a:t>teacher</a:t>
            </a:r>
            <a:r>
              <a:rPr lang="en-US" dirty="0" smtClean="0"/>
              <a:t> </a:t>
            </a:r>
            <a:r>
              <a:rPr lang="en-US" dirty="0"/>
              <a:t>and </a:t>
            </a:r>
            <a:r>
              <a:rPr lang="en-US" b="1" dirty="0"/>
              <a:t>department</a:t>
            </a:r>
            <a:r>
              <a:rPr lang="en-US" dirty="0"/>
              <a:t> in a school. However, there is no way to see which </a:t>
            </a:r>
            <a:r>
              <a:rPr lang="en-US" dirty="0" smtClean="0"/>
              <a:t>teacher </a:t>
            </a:r>
            <a:r>
              <a:rPr lang="en-US" dirty="0"/>
              <a:t>work in which department.</a:t>
            </a:r>
          </a:p>
        </p:txBody>
      </p:sp>
      <p:graphicFrame>
        <p:nvGraphicFramePr>
          <p:cNvPr id="7" name="Table 6"/>
          <p:cNvGraphicFramePr>
            <a:graphicFrameLocks noGrp="1"/>
          </p:cNvGraphicFramePr>
          <p:nvPr>
            <p:extLst>
              <p:ext uri="{D42A27DB-BD31-4B8C-83A1-F6EECF244321}">
                <p14:modId xmlns:p14="http://schemas.microsoft.com/office/powerpoint/2010/main" val="398532493"/>
              </p:ext>
            </p:extLst>
          </p:nvPr>
        </p:nvGraphicFramePr>
        <p:xfrm>
          <a:off x="985838" y="4307840"/>
          <a:ext cx="10220324" cy="1706880"/>
        </p:xfrm>
        <a:graphic>
          <a:graphicData uri="http://schemas.openxmlformats.org/drawingml/2006/table">
            <a:tbl>
              <a:tblPr firstRow="1">
                <a:tableStyleId>{5C22544A-7EE6-4342-B048-85BDC9FD1C3A}</a:tableStyleId>
              </a:tblPr>
              <a:tblGrid>
                <a:gridCol w="2555081">
                  <a:extLst>
                    <a:ext uri="{9D8B030D-6E8A-4147-A177-3AD203B41FA5}">
                      <a16:colId xmlns:a16="http://schemas.microsoft.com/office/drawing/2014/main" val="2738741753"/>
                    </a:ext>
                  </a:extLst>
                </a:gridCol>
                <a:gridCol w="2504281">
                  <a:extLst>
                    <a:ext uri="{9D8B030D-6E8A-4147-A177-3AD203B41FA5}">
                      <a16:colId xmlns:a16="http://schemas.microsoft.com/office/drawing/2014/main" val="386018336"/>
                    </a:ext>
                  </a:extLst>
                </a:gridCol>
                <a:gridCol w="2605881">
                  <a:extLst>
                    <a:ext uri="{9D8B030D-6E8A-4147-A177-3AD203B41FA5}">
                      <a16:colId xmlns:a16="http://schemas.microsoft.com/office/drawing/2014/main" val="2320790552"/>
                    </a:ext>
                  </a:extLst>
                </a:gridCol>
                <a:gridCol w="2555081">
                  <a:extLst>
                    <a:ext uri="{9D8B030D-6E8A-4147-A177-3AD203B41FA5}">
                      <a16:colId xmlns:a16="http://schemas.microsoft.com/office/drawing/2014/main" val="3517378438"/>
                    </a:ext>
                  </a:extLst>
                </a:gridCol>
              </a:tblGrid>
              <a:tr h="0">
                <a:tc>
                  <a:txBody>
                    <a:bodyPr/>
                    <a:lstStyle/>
                    <a:p>
                      <a:pPr algn="l" fontAlgn="t"/>
                      <a:r>
                        <a:rPr lang="en-US">
                          <a:effectLst/>
                        </a:rPr>
                        <a:t>Teacher ID</a:t>
                      </a:r>
                    </a:p>
                  </a:txBody>
                  <a:tcPr marL="76200" marR="76200" marT="76200" marB="76200"/>
                </a:tc>
                <a:tc>
                  <a:txBody>
                    <a:bodyPr/>
                    <a:lstStyle/>
                    <a:p>
                      <a:pPr algn="l" fontAlgn="t"/>
                      <a:r>
                        <a:rPr lang="en-US">
                          <a:effectLst/>
                        </a:rPr>
                        <a:t>DeptCode</a:t>
                      </a:r>
                    </a:p>
                  </a:txBody>
                  <a:tcPr marL="76200" marR="76200" marT="76200" marB="76200"/>
                </a:tc>
                <a:tc>
                  <a:txBody>
                    <a:bodyPr/>
                    <a:lstStyle/>
                    <a:p>
                      <a:pPr algn="l" fontAlgn="t"/>
                      <a:r>
                        <a:rPr lang="en-US">
                          <a:effectLst/>
                        </a:rPr>
                        <a:t>Fname</a:t>
                      </a:r>
                    </a:p>
                  </a:txBody>
                  <a:tcPr marL="76200" marR="76200" marT="76200" marB="76200"/>
                </a:tc>
                <a:tc>
                  <a:txBody>
                    <a:bodyPr/>
                    <a:lstStyle/>
                    <a:p>
                      <a:pPr algn="l" fontAlgn="t"/>
                      <a:r>
                        <a:rPr lang="en-US">
                          <a:effectLst/>
                        </a:rPr>
                        <a:t>Lname</a:t>
                      </a:r>
                    </a:p>
                  </a:txBody>
                  <a:tcPr marL="76200" marR="76200" marT="76200" marB="76200"/>
                </a:tc>
                <a:extLst>
                  <a:ext uri="{0D108BD9-81ED-4DB2-BD59-A6C34878D82A}">
                    <a16:rowId xmlns:a16="http://schemas.microsoft.com/office/drawing/2014/main" val="3829610503"/>
                  </a:ext>
                </a:extLst>
              </a:tr>
              <a:tr h="0">
                <a:tc>
                  <a:txBody>
                    <a:bodyPr/>
                    <a:lstStyle/>
                    <a:p>
                      <a:pPr algn="l" fontAlgn="t"/>
                      <a:r>
                        <a:rPr lang="en-US">
                          <a:effectLst/>
                        </a:rPr>
                        <a:t>B002</a:t>
                      </a:r>
                    </a:p>
                  </a:txBody>
                  <a:tcPr marL="76200" marR="76200" marT="76200" marB="76200"/>
                </a:tc>
                <a:tc>
                  <a:txBody>
                    <a:bodyPr/>
                    <a:lstStyle/>
                    <a:p>
                      <a:pPr algn="l" fontAlgn="t"/>
                      <a:r>
                        <a:rPr lang="en-US">
                          <a:effectLst/>
                        </a:rPr>
                        <a:t>002</a:t>
                      </a:r>
                    </a:p>
                  </a:txBody>
                  <a:tcPr marL="76200" marR="76200" marT="76200" marB="76200"/>
                </a:tc>
                <a:tc>
                  <a:txBody>
                    <a:bodyPr/>
                    <a:lstStyle/>
                    <a:p>
                      <a:pPr algn="l" fontAlgn="t"/>
                      <a:r>
                        <a:rPr lang="en-US">
                          <a:effectLst/>
                        </a:rPr>
                        <a:t>David</a:t>
                      </a:r>
                    </a:p>
                  </a:txBody>
                  <a:tcPr marL="76200" marR="76200" marT="76200" marB="76200"/>
                </a:tc>
                <a:tc>
                  <a:txBody>
                    <a:bodyPr/>
                    <a:lstStyle/>
                    <a:p>
                      <a:pPr algn="l" fontAlgn="t"/>
                      <a:r>
                        <a:rPr lang="en-US">
                          <a:effectLst/>
                        </a:rPr>
                        <a:t>Warner</a:t>
                      </a:r>
                    </a:p>
                  </a:txBody>
                  <a:tcPr marL="76200" marR="76200" marT="76200" marB="76200"/>
                </a:tc>
                <a:extLst>
                  <a:ext uri="{0D108BD9-81ED-4DB2-BD59-A6C34878D82A}">
                    <a16:rowId xmlns:a16="http://schemas.microsoft.com/office/drawing/2014/main" val="1792669377"/>
                  </a:ext>
                </a:extLst>
              </a:tr>
              <a:tr h="0">
                <a:tc>
                  <a:txBody>
                    <a:bodyPr/>
                    <a:lstStyle/>
                    <a:p>
                      <a:pPr algn="l" fontAlgn="t"/>
                      <a:r>
                        <a:rPr lang="en-US">
                          <a:effectLst/>
                        </a:rPr>
                        <a:t>B017</a:t>
                      </a:r>
                    </a:p>
                  </a:txBody>
                  <a:tcPr marL="76200" marR="76200" marT="76200" marB="76200"/>
                </a:tc>
                <a:tc>
                  <a:txBody>
                    <a:bodyPr/>
                    <a:lstStyle/>
                    <a:p>
                      <a:pPr algn="l" fontAlgn="t"/>
                      <a:r>
                        <a:rPr lang="en-US">
                          <a:effectLst/>
                        </a:rPr>
                        <a:t>002</a:t>
                      </a:r>
                    </a:p>
                  </a:txBody>
                  <a:tcPr marL="76200" marR="76200" marT="76200" marB="76200"/>
                </a:tc>
                <a:tc>
                  <a:txBody>
                    <a:bodyPr/>
                    <a:lstStyle/>
                    <a:p>
                      <a:pPr algn="l" fontAlgn="t"/>
                      <a:r>
                        <a:rPr lang="en-US">
                          <a:effectLst/>
                        </a:rPr>
                        <a:t>Sara</a:t>
                      </a:r>
                    </a:p>
                  </a:txBody>
                  <a:tcPr marL="76200" marR="76200" marT="76200" marB="76200"/>
                </a:tc>
                <a:tc>
                  <a:txBody>
                    <a:bodyPr/>
                    <a:lstStyle/>
                    <a:p>
                      <a:pPr algn="l" fontAlgn="t"/>
                      <a:r>
                        <a:rPr lang="en-US">
                          <a:effectLst/>
                        </a:rPr>
                        <a:t>Joseph</a:t>
                      </a:r>
                    </a:p>
                  </a:txBody>
                  <a:tcPr marL="76200" marR="76200" marT="76200" marB="76200"/>
                </a:tc>
                <a:extLst>
                  <a:ext uri="{0D108BD9-81ED-4DB2-BD59-A6C34878D82A}">
                    <a16:rowId xmlns:a16="http://schemas.microsoft.com/office/drawing/2014/main" val="3054541388"/>
                  </a:ext>
                </a:extLst>
              </a:tr>
              <a:tr h="0">
                <a:tc>
                  <a:txBody>
                    <a:bodyPr/>
                    <a:lstStyle/>
                    <a:p>
                      <a:pPr algn="l" fontAlgn="t"/>
                      <a:r>
                        <a:rPr lang="en-US">
                          <a:effectLst/>
                        </a:rPr>
                        <a:t>B009</a:t>
                      </a:r>
                    </a:p>
                  </a:txBody>
                  <a:tcPr marL="76200" marR="76200" marT="76200" marB="76200"/>
                </a:tc>
                <a:tc>
                  <a:txBody>
                    <a:bodyPr/>
                    <a:lstStyle/>
                    <a:p>
                      <a:pPr algn="l" fontAlgn="t"/>
                      <a:r>
                        <a:rPr lang="en-US">
                          <a:effectLst/>
                        </a:rPr>
                        <a:t>001</a:t>
                      </a:r>
                    </a:p>
                  </a:txBody>
                  <a:tcPr marL="76200" marR="76200" marT="76200" marB="76200"/>
                </a:tc>
                <a:tc>
                  <a:txBody>
                    <a:bodyPr/>
                    <a:lstStyle/>
                    <a:p>
                      <a:pPr algn="l" fontAlgn="t"/>
                      <a:r>
                        <a:rPr lang="en-US">
                          <a:effectLst/>
                        </a:rPr>
                        <a:t>Mike</a:t>
                      </a:r>
                    </a:p>
                  </a:txBody>
                  <a:tcPr marL="76200" marR="76200" marT="76200" marB="76200"/>
                </a:tc>
                <a:tc>
                  <a:txBody>
                    <a:bodyPr/>
                    <a:lstStyle/>
                    <a:p>
                      <a:pPr algn="l" fontAlgn="t"/>
                      <a:r>
                        <a:rPr lang="en-US" dirty="0" err="1">
                          <a:effectLst/>
                        </a:rPr>
                        <a:t>Brunton</a:t>
                      </a:r>
                      <a:endParaRPr lang="en-US" dirty="0">
                        <a:effectLst/>
                      </a:endParaRPr>
                    </a:p>
                  </a:txBody>
                  <a:tcPr marL="76200" marR="76200" marT="76200" marB="76200"/>
                </a:tc>
                <a:extLst>
                  <a:ext uri="{0D108BD9-81ED-4DB2-BD59-A6C34878D82A}">
                    <a16:rowId xmlns:a16="http://schemas.microsoft.com/office/drawing/2014/main" val="888685170"/>
                  </a:ext>
                </a:extLst>
              </a:tr>
            </a:tbl>
          </a:graphicData>
        </a:graphic>
      </p:graphicFrame>
      <p:sp>
        <p:nvSpPr>
          <p:cNvPr id="8" name="TextBox 7"/>
          <p:cNvSpPr txBox="1"/>
          <p:nvPr/>
        </p:nvSpPr>
        <p:spPr>
          <a:xfrm>
            <a:off x="985838" y="6014720"/>
            <a:ext cx="10220324" cy="646331"/>
          </a:xfrm>
          <a:prstGeom prst="rect">
            <a:avLst/>
          </a:prstGeom>
          <a:noFill/>
        </p:spPr>
        <p:txBody>
          <a:bodyPr wrap="square" rtlCol="0">
            <a:spAutoFit/>
          </a:bodyPr>
          <a:lstStyle/>
          <a:p>
            <a:r>
              <a:rPr lang="en-US" dirty="0" smtClean="0"/>
              <a:t>Adding the </a:t>
            </a:r>
            <a:r>
              <a:rPr lang="en-US" dirty="0"/>
              <a:t>foreign key </a:t>
            </a:r>
            <a:r>
              <a:rPr lang="en-US" dirty="0" smtClean="0"/>
              <a:t>as </a:t>
            </a:r>
            <a:r>
              <a:rPr lang="en-US" dirty="0" err="1"/>
              <a:t>Deptcode</a:t>
            </a:r>
            <a:r>
              <a:rPr lang="en-US" dirty="0"/>
              <a:t> to the t</a:t>
            </a:r>
            <a:r>
              <a:rPr lang="en-US" dirty="0" smtClean="0"/>
              <a:t>eacher table, </a:t>
            </a:r>
            <a:r>
              <a:rPr lang="en-US" dirty="0"/>
              <a:t>we can create a relationship between the two tables</a:t>
            </a:r>
            <a:r>
              <a:rPr lang="en-US" dirty="0" smtClean="0"/>
              <a:t>. </a:t>
            </a:r>
            <a:r>
              <a:rPr lang="en-US" dirty="0"/>
              <a:t>This concept is also known as Referential Integrity.</a:t>
            </a:r>
          </a:p>
        </p:txBody>
      </p:sp>
    </p:spTree>
    <p:extLst>
      <p:ext uri="{BB962C8B-B14F-4D97-AF65-F5344CB8AC3E}">
        <p14:creationId xmlns:p14="http://schemas.microsoft.com/office/powerpoint/2010/main" val="4009835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Key</a:t>
            </a:r>
            <a:endParaRPr lang="en-US" dirty="0"/>
          </a:p>
        </p:txBody>
      </p:sp>
      <p:sp>
        <p:nvSpPr>
          <p:cNvPr id="3" name="Content Placeholder 2"/>
          <p:cNvSpPr>
            <a:spLocks noGrp="1"/>
          </p:cNvSpPr>
          <p:nvPr>
            <p:ph idx="1"/>
          </p:nvPr>
        </p:nvSpPr>
        <p:spPr>
          <a:xfrm>
            <a:off x="838200" y="1825625"/>
            <a:ext cx="10515600" cy="1323975"/>
          </a:xfrm>
        </p:spPr>
        <p:txBody>
          <a:bodyPr>
            <a:normAutofit fontScale="77500" lnSpcReduction="20000"/>
          </a:bodyPr>
          <a:lstStyle/>
          <a:p>
            <a:r>
              <a:rPr lang="en-US" b="1" dirty="0">
                <a:solidFill>
                  <a:srgbClr val="00B0F0"/>
                </a:solidFill>
              </a:rPr>
              <a:t>COMPOUND KEY</a:t>
            </a:r>
            <a:r>
              <a:rPr lang="en-US" dirty="0"/>
              <a:t> has two or more attributes that allow you to uniquely recognize a specific record. It is possible that each column may not be unique by itself within the database. However, when combined with the other column or columns the combination of composite keys become unique. The purpose of the compound key in database is to uniquely identify each record in the table</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1141277"/>
              </p:ext>
            </p:extLst>
          </p:nvPr>
        </p:nvGraphicFramePr>
        <p:xfrm>
          <a:off x="985838" y="3149600"/>
          <a:ext cx="10220324" cy="2560320"/>
        </p:xfrm>
        <a:graphic>
          <a:graphicData uri="http://schemas.openxmlformats.org/drawingml/2006/table">
            <a:tbl>
              <a:tblPr firstRow="1">
                <a:tableStyleId>{5C22544A-7EE6-4342-B048-85BDC9FD1C3A}</a:tableStyleId>
              </a:tblPr>
              <a:tblGrid>
                <a:gridCol w="2555081">
                  <a:extLst>
                    <a:ext uri="{9D8B030D-6E8A-4147-A177-3AD203B41FA5}">
                      <a16:colId xmlns:a16="http://schemas.microsoft.com/office/drawing/2014/main" val="2874991620"/>
                    </a:ext>
                  </a:extLst>
                </a:gridCol>
                <a:gridCol w="2555081">
                  <a:extLst>
                    <a:ext uri="{9D8B030D-6E8A-4147-A177-3AD203B41FA5}">
                      <a16:colId xmlns:a16="http://schemas.microsoft.com/office/drawing/2014/main" val="1378950749"/>
                    </a:ext>
                  </a:extLst>
                </a:gridCol>
                <a:gridCol w="2555081">
                  <a:extLst>
                    <a:ext uri="{9D8B030D-6E8A-4147-A177-3AD203B41FA5}">
                      <a16:colId xmlns:a16="http://schemas.microsoft.com/office/drawing/2014/main" val="1486439023"/>
                    </a:ext>
                  </a:extLst>
                </a:gridCol>
                <a:gridCol w="2555081">
                  <a:extLst>
                    <a:ext uri="{9D8B030D-6E8A-4147-A177-3AD203B41FA5}">
                      <a16:colId xmlns:a16="http://schemas.microsoft.com/office/drawing/2014/main" val="4092113688"/>
                    </a:ext>
                  </a:extLst>
                </a:gridCol>
              </a:tblGrid>
              <a:tr h="0">
                <a:tc>
                  <a:txBody>
                    <a:bodyPr/>
                    <a:lstStyle/>
                    <a:p>
                      <a:pPr algn="l" fontAlgn="t"/>
                      <a:r>
                        <a:rPr lang="en-US">
                          <a:effectLst/>
                        </a:rPr>
                        <a:t>OrderNo</a:t>
                      </a:r>
                    </a:p>
                  </a:txBody>
                  <a:tcPr marL="76200" marR="76200" marT="76200" marB="76200"/>
                </a:tc>
                <a:tc>
                  <a:txBody>
                    <a:bodyPr/>
                    <a:lstStyle/>
                    <a:p>
                      <a:pPr algn="l" fontAlgn="t"/>
                      <a:r>
                        <a:rPr lang="en-US">
                          <a:effectLst/>
                        </a:rPr>
                        <a:t>PorductID</a:t>
                      </a:r>
                    </a:p>
                  </a:txBody>
                  <a:tcPr marL="76200" marR="76200" marT="76200" marB="76200"/>
                </a:tc>
                <a:tc>
                  <a:txBody>
                    <a:bodyPr/>
                    <a:lstStyle/>
                    <a:p>
                      <a:pPr algn="l" fontAlgn="t"/>
                      <a:r>
                        <a:rPr lang="en-US">
                          <a:effectLst/>
                        </a:rPr>
                        <a:t>Product Name</a:t>
                      </a:r>
                    </a:p>
                  </a:txBody>
                  <a:tcPr marL="76200" marR="76200" marT="76200" marB="76200"/>
                </a:tc>
                <a:tc>
                  <a:txBody>
                    <a:bodyPr/>
                    <a:lstStyle/>
                    <a:p>
                      <a:pPr algn="l" fontAlgn="t"/>
                      <a:r>
                        <a:rPr lang="en-US">
                          <a:effectLst/>
                        </a:rPr>
                        <a:t>Quantity</a:t>
                      </a:r>
                    </a:p>
                  </a:txBody>
                  <a:tcPr marL="76200" marR="76200" marT="76200" marB="76200"/>
                </a:tc>
                <a:extLst>
                  <a:ext uri="{0D108BD9-81ED-4DB2-BD59-A6C34878D82A}">
                    <a16:rowId xmlns:a16="http://schemas.microsoft.com/office/drawing/2014/main" val="2262770770"/>
                  </a:ext>
                </a:extLst>
              </a:tr>
              <a:tr h="0">
                <a:tc>
                  <a:txBody>
                    <a:bodyPr/>
                    <a:lstStyle/>
                    <a:p>
                      <a:pPr algn="l" fontAlgn="t"/>
                      <a:r>
                        <a:rPr lang="en-US">
                          <a:effectLst/>
                        </a:rPr>
                        <a:t>B005</a:t>
                      </a:r>
                    </a:p>
                  </a:txBody>
                  <a:tcPr marL="76200" marR="76200" marT="76200" marB="76200"/>
                </a:tc>
                <a:tc>
                  <a:txBody>
                    <a:bodyPr/>
                    <a:lstStyle/>
                    <a:p>
                      <a:pPr algn="l" fontAlgn="t"/>
                      <a:r>
                        <a:rPr lang="en-US">
                          <a:effectLst/>
                        </a:rPr>
                        <a:t>JAP102459</a:t>
                      </a:r>
                    </a:p>
                  </a:txBody>
                  <a:tcPr marL="76200" marR="76200" marT="76200" marB="76200"/>
                </a:tc>
                <a:tc>
                  <a:txBody>
                    <a:bodyPr/>
                    <a:lstStyle/>
                    <a:p>
                      <a:pPr algn="l" fontAlgn="t"/>
                      <a:r>
                        <a:rPr lang="en-US">
                          <a:effectLst/>
                        </a:rPr>
                        <a:t>Mouse</a:t>
                      </a:r>
                    </a:p>
                  </a:txBody>
                  <a:tcPr marL="76200" marR="76200" marT="76200" marB="76200"/>
                </a:tc>
                <a:tc>
                  <a:txBody>
                    <a:bodyPr/>
                    <a:lstStyle/>
                    <a:p>
                      <a:pPr algn="l" fontAlgn="t"/>
                      <a:r>
                        <a:rPr lang="en-US">
                          <a:effectLst/>
                        </a:rPr>
                        <a:t>5</a:t>
                      </a:r>
                    </a:p>
                  </a:txBody>
                  <a:tcPr marL="76200" marR="76200" marT="76200" marB="76200"/>
                </a:tc>
                <a:extLst>
                  <a:ext uri="{0D108BD9-81ED-4DB2-BD59-A6C34878D82A}">
                    <a16:rowId xmlns:a16="http://schemas.microsoft.com/office/drawing/2014/main" val="3015222353"/>
                  </a:ext>
                </a:extLst>
              </a:tr>
              <a:tr h="0">
                <a:tc>
                  <a:txBody>
                    <a:bodyPr/>
                    <a:lstStyle/>
                    <a:p>
                      <a:pPr algn="l" fontAlgn="t"/>
                      <a:r>
                        <a:rPr lang="en-US">
                          <a:effectLst/>
                        </a:rPr>
                        <a:t>B005</a:t>
                      </a:r>
                    </a:p>
                  </a:txBody>
                  <a:tcPr marL="76200" marR="76200" marT="76200" marB="76200"/>
                </a:tc>
                <a:tc>
                  <a:txBody>
                    <a:bodyPr/>
                    <a:lstStyle/>
                    <a:p>
                      <a:pPr algn="l" fontAlgn="t"/>
                      <a:r>
                        <a:rPr lang="en-US" dirty="0">
                          <a:effectLst/>
                        </a:rPr>
                        <a:t>DKT321573</a:t>
                      </a:r>
                    </a:p>
                  </a:txBody>
                  <a:tcPr marL="76200" marR="76200" marT="76200" marB="76200"/>
                </a:tc>
                <a:tc>
                  <a:txBody>
                    <a:bodyPr/>
                    <a:lstStyle/>
                    <a:p>
                      <a:pPr algn="l" fontAlgn="t"/>
                      <a:r>
                        <a:rPr lang="en-US">
                          <a:effectLst/>
                        </a:rPr>
                        <a:t>USB</a:t>
                      </a:r>
                    </a:p>
                  </a:txBody>
                  <a:tcPr marL="76200" marR="76200" marT="76200" marB="76200"/>
                </a:tc>
                <a:tc>
                  <a:txBody>
                    <a:bodyPr/>
                    <a:lstStyle/>
                    <a:p>
                      <a:pPr algn="l" fontAlgn="t"/>
                      <a:r>
                        <a:rPr lang="en-US">
                          <a:effectLst/>
                        </a:rPr>
                        <a:t>10</a:t>
                      </a:r>
                    </a:p>
                  </a:txBody>
                  <a:tcPr marL="76200" marR="76200" marT="76200" marB="76200"/>
                </a:tc>
                <a:extLst>
                  <a:ext uri="{0D108BD9-81ED-4DB2-BD59-A6C34878D82A}">
                    <a16:rowId xmlns:a16="http://schemas.microsoft.com/office/drawing/2014/main" val="712193960"/>
                  </a:ext>
                </a:extLst>
              </a:tr>
              <a:tr h="0">
                <a:tc>
                  <a:txBody>
                    <a:bodyPr/>
                    <a:lstStyle/>
                    <a:p>
                      <a:pPr algn="l" fontAlgn="t"/>
                      <a:r>
                        <a:rPr lang="en-US">
                          <a:effectLst/>
                        </a:rPr>
                        <a:t>B005</a:t>
                      </a:r>
                    </a:p>
                  </a:txBody>
                  <a:tcPr marL="76200" marR="76200" marT="76200" marB="76200"/>
                </a:tc>
                <a:tc>
                  <a:txBody>
                    <a:bodyPr/>
                    <a:lstStyle/>
                    <a:p>
                      <a:pPr algn="l" fontAlgn="t"/>
                      <a:r>
                        <a:rPr lang="en-US">
                          <a:effectLst/>
                        </a:rPr>
                        <a:t>OMG446789</a:t>
                      </a:r>
                    </a:p>
                  </a:txBody>
                  <a:tcPr marL="76200" marR="76200" marT="76200" marB="76200"/>
                </a:tc>
                <a:tc>
                  <a:txBody>
                    <a:bodyPr/>
                    <a:lstStyle/>
                    <a:p>
                      <a:pPr algn="l" fontAlgn="t"/>
                      <a:r>
                        <a:rPr lang="en-US">
                          <a:effectLst/>
                        </a:rPr>
                        <a:t>LCD Monitor</a:t>
                      </a:r>
                    </a:p>
                  </a:txBody>
                  <a:tcPr marL="76200" marR="76200" marT="76200" marB="76200"/>
                </a:tc>
                <a:tc>
                  <a:txBody>
                    <a:bodyPr/>
                    <a:lstStyle/>
                    <a:p>
                      <a:pPr algn="l" fontAlgn="t"/>
                      <a:r>
                        <a:rPr lang="en-US">
                          <a:effectLst/>
                        </a:rPr>
                        <a:t>20</a:t>
                      </a:r>
                    </a:p>
                  </a:txBody>
                  <a:tcPr marL="76200" marR="76200" marT="76200" marB="76200"/>
                </a:tc>
                <a:extLst>
                  <a:ext uri="{0D108BD9-81ED-4DB2-BD59-A6C34878D82A}">
                    <a16:rowId xmlns:a16="http://schemas.microsoft.com/office/drawing/2014/main" val="383202380"/>
                  </a:ext>
                </a:extLst>
              </a:tr>
              <a:tr h="0">
                <a:tc>
                  <a:txBody>
                    <a:bodyPr/>
                    <a:lstStyle/>
                    <a:p>
                      <a:pPr algn="l" fontAlgn="t"/>
                      <a:r>
                        <a:rPr lang="en-US">
                          <a:effectLst/>
                        </a:rPr>
                        <a:t>B004</a:t>
                      </a:r>
                    </a:p>
                  </a:txBody>
                  <a:tcPr marL="76200" marR="76200" marT="76200" marB="76200"/>
                </a:tc>
                <a:tc>
                  <a:txBody>
                    <a:bodyPr/>
                    <a:lstStyle/>
                    <a:p>
                      <a:pPr algn="l" fontAlgn="t"/>
                      <a:r>
                        <a:rPr lang="en-US">
                          <a:effectLst/>
                        </a:rPr>
                        <a:t>DKT321573</a:t>
                      </a:r>
                    </a:p>
                  </a:txBody>
                  <a:tcPr marL="76200" marR="76200" marT="76200" marB="76200"/>
                </a:tc>
                <a:tc>
                  <a:txBody>
                    <a:bodyPr/>
                    <a:lstStyle/>
                    <a:p>
                      <a:pPr algn="l" fontAlgn="t"/>
                      <a:r>
                        <a:rPr lang="en-US">
                          <a:effectLst/>
                        </a:rPr>
                        <a:t>USB</a:t>
                      </a:r>
                    </a:p>
                  </a:txBody>
                  <a:tcPr marL="76200" marR="76200" marT="76200" marB="76200"/>
                </a:tc>
                <a:tc>
                  <a:txBody>
                    <a:bodyPr/>
                    <a:lstStyle/>
                    <a:p>
                      <a:pPr algn="l" fontAlgn="t"/>
                      <a:r>
                        <a:rPr lang="en-US">
                          <a:effectLst/>
                        </a:rPr>
                        <a:t>15</a:t>
                      </a:r>
                    </a:p>
                  </a:txBody>
                  <a:tcPr marL="76200" marR="76200" marT="76200" marB="76200"/>
                </a:tc>
                <a:extLst>
                  <a:ext uri="{0D108BD9-81ED-4DB2-BD59-A6C34878D82A}">
                    <a16:rowId xmlns:a16="http://schemas.microsoft.com/office/drawing/2014/main" val="4109116159"/>
                  </a:ext>
                </a:extLst>
              </a:tr>
              <a:tr h="0">
                <a:tc>
                  <a:txBody>
                    <a:bodyPr/>
                    <a:lstStyle/>
                    <a:p>
                      <a:pPr algn="l" fontAlgn="t"/>
                      <a:r>
                        <a:rPr lang="en-US">
                          <a:effectLst/>
                        </a:rPr>
                        <a:t>B002</a:t>
                      </a:r>
                    </a:p>
                  </a:txBody>
                  <a:tcPr marL="76200" marR="76200" marT="76200" marB="76200"/>
                </a:tc>
                <a:tc>
                  <a:txBody>
                    <a:bodyPr/>
                    <a:lstStyle/>
                    <a:p>
                      <a:pPr algn="l" fontAlgn="t"/>
                      <a:r>
                        <a:rPr lang="en-US">
                          <a:effectLst/>
                        </a:rPr>
                        <a:t>OMG446789</a:t>
                      </a:r>
                    </a:p>
                  </a:txBody>
                  <a:tcPr marL="76200" marR="76200" marT="76200" marB="76200"/>
                </a:tc>
                <a:tc>
                  <a:txBody>
                    <a:bodyPr/>
                    <a:lstStyle/>
                    <a:p>
                      <a:pPr algn="l" fontAlgn="t"/>
                      <a:r>
                        <a:rPr lang="en-US">
                          <a:effectLst/>
                        </a:rPr>
                        <a:t>Laser Printer</a:t>
                      </a:r>
                    </a:p>
                  </a:txBody>
                  <a:tcPr marL="76200" marR="76200" marT="76200" marB="76200"/>
                </a:tc>
                <a:tc>
                  <a:txBody>
                    <a:bodyPr/>
                    <a:lstStyle/>
                    <a:p>
                      <a:pPr algn="l" fontAlgn="t"/>
                      <a:r>
                        <a:rPr lang="en-US" dirty="0">
                          <a:effectLst/>
                        </a:rPr>
                        <a:t>3</a:t>
                      </a:r>
                    </a:p>
                  </a:txBody>
                  <a:tcPr marL="76200" marR="76200" marT="76200" marB="76200"/>
                </a:tc>
                <a:extLst>
                  <a:ext uri="{0D108BD9-81ED-4DB2-BD59-A6C34878D82A}">
                    <a16:rowId xmlns:a16="http://schemas.microsoft.com/office/drawing/2014/main" val="3002252013"/>
                  </a:ext>
                </a:extLst>
              </a:tr>
            </a:tbl>
          </a:graphicData>
        </a:graphic>
      </p:graphicFrame>
      <p:sp>
        <p:nvSpPr>
          <p:cNvPr id="5" name="TextBox 4"/>
          <p:cNvSpPr txBox="1"/>
          <p:nvPr/>
        </p:nvSpPr>
        <p:spPr>
          <a:xfrm>
            <a:off x="985838" y="5803900"/>
            <a:ext cx="10367962" cy="646331"/>
          </a:xfrm>
          <a:prstGeom prst="rect">
            <a:avLst/>
          </a:prstGeom>
          <a:noFill/>
        </p:spPr>
        <p:txBody>
          <a:bodyPr wrap="square" rtlCol="0">
            <a:spAutoFit/>
          </a:bodyPr>
          <a:lstStyle/>
          <a:p>
            <a:r>
              <a:rPr lang="en-US" dirty="0"/>
              <a:t>In this example, </a:t>
            </a:r>
            <a:r>
              <a:rPr lang="en-US" dirty="0" err="1"/>
              <a:t>OrderNo</a:t>
            </a:r>
            <a:r>
              <a:rPr lang="en-US" dirty="0"/>
              <a:t> and </a:t>
            </a:r>
            <a:r>
              <a:rPr lang="en-US" dirty="0" err="1"/>
              <a:t>ProductID</a:t>
            </a:r>
            <a:r>
              <a:rPr lang="en-US" dirty="0"/>
              <a:t> can't be a primary key as it does not uniquely identify a record. However, a compound key of Order ID and Product ID could be used as it uniquely identified each record.</a:t>
            </a:r>
          </a:p>
        </p:txBody>
      </p:sp>
    </p:spTree>
    <p:extLst>
      <p:ext uri="{BB962C8B-B14F-4D97-AF65-F5344CB8AC3E}">
        <p14:creationId xmlns:p14="http://schemas.microsoft.com/office/powerpoint/2010/main" val="1188552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lstStyle/>
          <a:p>
            <a:r>
              <a:rPr lang="en-US" b="1" dirty="0">
                <a:solidFill>
                  <a:srgbClr val="00B0F0"/>
                </a:solidFill>
              </a:rPr>
              <a:t>COMPOSITE KEY</a:t>
            </a:r>
            <a:r>
              <a:rPr lang="en-US" dirty="0"/>
              <a:t> is a combination of two or more columns that uniquely identify rows in a table. The combination of columns guarantees uniqueness, though individually uniqueness is not guaranteed. Hence, they are combined to uniquely identify records in a table.</a:t>
            </a:r>
          </a:p>
          <a:p>
            <a:r>
              <a:rPr lang="en-US" dirty="0"/>
              <a:t>The difference between compound and the composite key is that any part of the compound key can be a foreign key, but the composite key may or maybe not a part of the foreign key.</a:t>
            </a:r>
          </a:p>
          <a:p>
            <a:pPr marL="0" indent="0">
              <a:buNone/>
            </a:pPr>
            <a:endParaRPr lang="en-US" dirty="0"/>
          </a:p>
        </p:txBody>
      </p:sp>
    </p:spTree>
    <p:extLst>
      <p:ext uri="{BB962C8B-B14F-4D97-AF65-F5344CB8AC3E}">
        <p14:creationId xmlns:p14="http://schemas.microsoft.com/office/powerpoint/2010/main" val="802911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Key</a:t>
            </a:r>
            <a:endParaRPr lang="en-US" dirty="0"/>
          </a:p>
        </p:txBody>
      </p:sp>
      <p:sp>
        <p:nvSpPr>
          <p:cNvPr id="3" name="Content Placeholder 2"/>
          <p:cNvSpPr>
            <a:spLocks noGrp="1"/>
          </p:cNvSpPr>
          <p:nvPr>
            <p:ph idx="1"/>
          </p:nvPr>
        </p:nvSpPr>
        <p:spPr>
          <a:xfrm>
            <a:off x="838200" y="1825625"/>
            <a:ext cx="10515600" cy="1692275"/>
          </a:xfrm>
        </p:spPr>
        <p:txBody>
          <a:bodyPr>
            <a:normAutofit fontScale="92500" lnSpcReduction="10000"/>
          </a:bodyPr>
          <a:lstStyle/>
          <a:p>
            <a:r>
              <a:rPr lang="en-US" b="1" dirty="0">
                <a:solidFill>
                  <a:srgbClr val="00B0F0"/>
                </a:solidFill>
              </a:rPr>
              <a:t>SURROGATE KEYS</a:t>
            </a:r>
            <a:r>
              <a:rPr lang="en-US" dirty="0"/>
              <a:t> is </a:t>
            </a:r>
            <a:r>
              <a:rPr lang="en-US" dirty="0" smtClean="0"/>
              <a:t>an </a:t>
            </a:r>
            <a:r>
              <a:rPr lang="en-US" dirty="0"/>
              <a:t>artificial key which aims to uniquely identify each </a:t>
            </a:r>
            <a:r>
              <a:rPr lang="en-US" dirty="0" smtClean="0"/>
              <a:t>record. </a:t>
            </a:r>
            <a:r>
              <a:rPr lang="en-US" dirty="0"/>
              <a:t>This kind of partial key in </a:t>
            </a:r>
            <a:r>
              <a:rPr lang="en-US" dirty="0" err="1"/>
              <a:t>dbms</a:t>
            </a:r>
            <a:r>
              <a:rPr lang="en-US" dirty="0"/>
              <a:t> is unique because it is created when you don't have any natural primary key. They do not lend any meaning to the data in the table. Surrogate key is usually an integer. A surrogate key is a value generated right before the record is inserted into a table.</a:t>
            </a:r>
          </a:p>
        </p:txBody>
      </p:sp>
      <p:graphicFrame>
        <p:nvGraphicFramePr>
          <p:cNvPr id="4" name="Table 3"/>
          <p:cNvGraphicFramePr>
            <a:graphicFrameLocks noGrp="1"/>
          </p:cNvGraphicFramePr>
          <p:nvPr>
            <p:extLst>
              <p:ext uri="{D42A27DB-BD31-4B8C-83A1-F6EECF244321}">
                <p14:modId xmlns:p14="http://schemas.microsoft.com/office/powerpoint/2010/main" val="1281370159"/>
              </p:ext>
            </p:extLst>
          </p:nvPr>
        </p:nvGraphicFramePr>
        <p:xfrm>
          <a:off x="985838" y="3592157"/>
          <a:ext cx="10220324" cy="2133600"/>
        </p:xfrm>
        <a:graphic>
          <a:graphicData uri="http://schemas.openxmlformats.org/drawingml/2006/table">
            <a:tbl>
              <a:tblPr firstRow="1">
                <a:tableStyleId>{5C22544A-7EE6-4342-B048-85BDC9FD1C3A}</a:tableStyleId>
              </a:tblPr>
              <a:tblGrid>
                <a:gridCol w="2555081">
                  <a:extLst>
                    <a:ext uri="{9D8B030D-6E8A-4147-A177-3AD203B41FA5}">
                      <a16:colId xmlns:a16="http://schemas.microsoft.com/office/drawing/2014/main" val="2463397884"/>
                    </a:ext>
                  </a:extLst>
                </a:gridCol>
                <a:gridCol w="2555081">
                  <a:extLst>
                    <a:ext uri="{9D8B030D-6E8A-4147-A177-3AD203B41FA5}">
                      <a16:colId xmlns:a16="http://schemas.microsoft.com/office/drawing/2014/main" val="2390316933"/>
                    </a:ext>
                  </a:extLst>
                </a:gridCol>
                <a:gridCol w="2555081">
                  <a:extLst>
                    <a:ext uri="{9D8B030D-6E8A-4147-A177-3AD203B41FA5}">
                      <a16:colId xmlns:a16="http://schemas.microsoft.com/office/drawing/2014/main" val="258114243"/>
                    </a:ext>
                  </a:extLst>
                </a:gridCol>
                <a:gridCol w="2555081">
                  <a:extLst>
                    <a:ext uri="{9D8B030D-6E8A-4147-A177-3AD203B41FA5}">
                      <a16:colId xmlns:a16="http://schemas.microsoft.com/office/drawing/2014/main" val="3454276934"/>
                    </a:ext>
                  </a:extLst>
                </a:gridCol>
              </a:tblGrid>
              <a:tr h="0">
                <a:tc>
                  <a:txBody>
                    <a:bodyPr/>
                    <a:lstStyle/>
                    <a:p>
                      <a:pPr algn="l" fontAlgn="t"/>
                      <a:r>
                        <a:rPr lang="en-US">
                          <a:effectLst/>
                        </a:rPr>
                        <a:t>Fname</a:t>
                      </a:r>
                    </a:p>
                  </a:txBody>
                  <a:tcPr marL="76200" marR="76200" marT="76200" marB="76200"/>
                </a:tc>
                <a:tc>
                  <a:txBody>
                    <a:bodyPr/>
                    <a:lstStyle/>
                    <a:p>
                      <a:pPr algn="l" fontAlgn="t"/>
                      <a:r>
                        <a:rPr lang="en-US">
                          <a:effectLst/>
                        </a:rPr>
                        <a:t>Lastname</a:t>
                      </a:r>
                    </a:p>
                  </a:txBody>
                  <a:tcPr marL="76200" marR="76200" marT="76200" marB="76200"/>
                </a:tc>
                <a:tc>
                  <a:txBody>
                    <a:bodyPr/>
                    <a:lstStyle/>
                    <a:p>
                      <a:pPr algn="l" fontAlgn="t"/>
                      <a:r>
                        <a:rPr lang="en-US">
                          <a:effectLst/>
                        </a:rPr>
                        <a:t>Start Time</a:t>
                      </a:r>
                    </a:p>
                  </a:txBody>
                  <a:tcPr marL="76200" marR="76200" marT="76200" marB="76200"/>
                </a:tc>
                <a:tc>
                  <a:txBody>
                    <a:bodyPr/>
                    <a:lstStyle/>
                    <a:p>
                      <a:pPr algn="l" fontAlgn="t"/>
                      <a:r>
                        <a:rPr lang="en-US">
                          <a:effectLst/>
                        </a:rPr>
                        <a:t>End Time</a:t>
                      </a:r>
                    </a:p>
                  </a:txBody>
                  <a:tcPr marL="76200" marR="76200" marT="76200" marB="76200"/>
                </a:tc>
                <a:extLst>
                  <a:ext uri="{0D108BD9-81ED-4DB2-BD59-A6C34878D82A}">
                    <a16:rowId xmlns:a16="http://schemas.microsoft.com/office/drawing/2014/main" val="310199245"/>
                  </a:ext>
                </a:extLst>
              </a:tr>
              <a:tr h="0">
                <a:tc>
                  <a:txBody>
                    <a:bodyPr/>
                    <a:lstStyle/>
                    <a:p>
                      <a:pPr algn="l" fontAlgn="t"/>
                      <a:r>
                        <a:rPr lang="en-US">
                          <a:effectLst/>
                        </a:rPr>
                        <a:t>Anne</a:t>
                      </a:r>
                    </a:p>
                  </a:txBody>
                  <a:tcPr marL="76200" marR="76200" marT="76200" marB="76200"/>
                </a:tc>
                <a:tc>
                  <a:txBody>
                    <a:bodyPr/>
                    <a:lstStyle/>
                    <a:p>
                      <a:pPr algn="l" fontAlgn="t"/>
                      <a:r>
                        <a:rPr lang="en-US">
                          <a:effectLst/>
                        </a:rPr>
                        <a:t>Smith</a:t>
                      </a:r>
                    </a:p>
                  </a:txBody>
                  <a:tcPr marL="76200" marR="76200" marT="76200" marB="76200"/>
                </a:tc>
                <a:tc>
                  <a:txBody>
                    <a:bodyPr/>
                    <a:lstStyle/>
                    <a:p>
                      <a:pPr algn="l" fontAlgn="t"/>
                      <a:r>
                        <a:rPr lang="en-US" dirty="0">
                          <a:effectLst/>
                        </a:rPr>
                        <a:t>09:00</a:t>
                      </a:r>
                    </a:p>
                  </a:txBody>
                  <a:tcPr marL="76200" marR="76200" marT="76200" marB="76200"/>
                </a:tc>
                <a:tc>
                  <a:txBody>
                    <a:bodyPr/>
                    <a:lstStyle/>
                    <a:p>
                      <a:pPr algn="l" fontAlgn="t"/>
                      <a:r>
                        <a:rPr lang="en-US">
                          <a:effectLst/>
                        </a:rPr>
                        <a:t>18:00</a:t>
                      </a:r>
                    </a:p>
                  </a:txBody>
                  <a:tcPr marL="76200" marR="76200" marT="76200" marB="76200"/>
                </a:tc>
                <a:extLst>
                  <a:ext uri="{0D108BD9-81ED-4DB2-BD59-A6C34878D82A}">
                    <a16:rowId xmlns:a16="http://schemas.microsoft.com/office/drawing/2014/main" val="2829756492"/>
                  </a:ext>
                </a:extLst>
              </a:tr>
              <a:tr h="0">
                <a:tc>
                  <a:txBody>
                    <a:bodyPr/>
                    <a:lstStyle/>
                    <a:p>
                      <a:pPr algn="l" fontAlgn="t"/>
                      <a:r>
                        <a:rPr lang="en-US">
                          <a:effectLst/>
                        </a:rPr>
                        <a:t>Jack</a:t>
                      </a:r>
                    </a:p>
                  </a:txBody>
                  <a:tcPr marL="76200" marR="76200" marT="76200" marB="76200"/>
                </a:tc>
                <a:tc>
                  <a:txBody>
                    <a:bodyPr/>
                    <a:lstStyle/>
                    <a:p>
                      <a:pPr algn="l" fontAlgn="t"/>
                      <a:r>
                        <a:rPr lang="en-US">
                          <a:effectLst/>
                        </a:rPr>
                        <a:t>Francis</a:t>
                      </a:r>
                    </a:p>
                  </a:txBody>
                  <a:tcPr marL="76200" marR="76200" marT="76200" marB="76200"/>
                </a:tc>
                <a:tc>
                  <a:txBody>
                    <a:bodyPr/>
                    <a:lstStyle/>
                    <a:p>
                      <a:pPr algn="l" fontAlgn="t"/>
                      <a:r>
                        <a:rPr lang="en-US">
                          <a:effectLst/>
                        </a:rPr>
                        <a:t>08:00</a:t>
                      </a:r>
                    </a:p>
                  </a:txBody>
                  <a:tcPr marL="76200" marR="76200" marT="76200" marB="76200"/>
                </a:tc>
                <a:tc>
                  <a:txBody>
                    <a:bodyPr/>
                    <a:lstStyle/>
                    <a:p>
                      <a:pPr algn="l" fontAlgn="t"/>
                      <a:r>
                        <a:rPr lang="en-US">
                          <a:effectLst/>
                        </a:rPr>
                        <a:t>17:00</a:t>
                      </a:r>
                    </a:p>
                  </a:txBody>
                  <a:tcPr marL="76200" marR="76200" marT="76200" marB="76200"/>
                </a:tc>
                <a:extLst>
                  <a:ext uri="{0D108BD9-81ED-4DB2-BD59-A6C34878D82A}">
                    <a16:rowId xmlns:a16="http://schemas.microsoft.com/office/drawing/2014/main" val="267565001"/>
                  </a:ext>
                </a:extLst>
              </a:tr>
              <a:tr h="0">
                <a:tc>
                  <a:txBody>
                    <a:bodyPr/>
                    <a:lstStyle/>
                    <a:p>
                      <a:pPr algn="l" fontAlgn="t"/>
                      <a:r>
                        <a:rPr lang="en-US">
                          <a:effectLst/>
                        </a:rPr>
                        <a:t>Anna</a:t>
                      </a:r>
                    </a:p>
                  </a:txBody>
                  <a:tcPr marL="76200" marR="76200" marT="76200" marB="76200"/>
                </a:tc>
                <a:tc>
                  <a:txBody>
                    <a:bodyPr/>
                    <a:lstStyle/>
                    <a:p>
                      <a:pPr algn="l" fontAlgn="t"/>
                      <a:r>
                        <a:rPr lang="en-US">
                          <a:effectLst/>
                        </a:rPr>
                        <a:t>McLean</a:t>
                      </a:r>
                    </a:p>
                  </a:txBody>
                  <a:tcPr marL="76200" marR="76200" marT="76200" marB="76200"/>
                </a:tc>
                <a:tc>
                  <a:txBody>
                    <a:bodyPr/>
                    <a:lstStyle/>
                    <a:p>
                      <a:pPr algn="l" fontAlgn="t"/>
                      <a:r>
                        <a:rPr lang="en-US">
                          <a:effectLst/>
                        </a:rPr>
                        <a:t>11:00</a:t>
                      </a:r>
                    </a:p>
                  </a:txBody>
                  <a:tcPr marL="76200" marR="76200" marT="76200" marB="76200"/>
                </a:tc>
                <a:tc>
                  <a:txBody>
                    <a:bodyPr/>
                    <a:lstStyle/>
                    <a:p>
                      <a:pPr algn="l" fontAlgn="t"/>
                      <a:r>
                        <a:rPr lang="en-US">
                          <a:effectLst/>
                        </a:rPr>
                        <a:t>20:00</a:t>
                      </a:r>
                    </a:p>
                  </a:txBody>
                  <a:tcPr marL="76200" marR="76200" marT="76200" marB="76200"/>
                </a:tc>
                <a:extLst>
                  <a:ext uri="{0D108BD9-81ED-4DB2-BD59-A6C34878D82A}">
                    <a16:rowId xmlns:a16="http://schemas.microsoft.com/office/drawing/2014/main" val="3435055642"/>
                  </a:ext>
                </a:extLst>
              </a:tr>
              <a:tr h="0">
                <a:tc>
                  <a:txBody>
                    <a:bodyPr/>
                    <a:lstStyle/>
                    <a:p>
                      <a:pPr algn="l" fontAlgn="t"/>
                      <a:r>
                        <a:rPr lang="en-US">
                          <a:effectLst/>
                        </a:rPr>
                        <a:t>Shown</a:t>
                      </a:r>
                    </a:p>
                  </a:txBody>
                  <a:tcPr marL="76200" marR="76200" marT="76200" marB="76200"/>
                </a:tc>
                <a:tc>
                  <a:txBody>
                    <a:bodyPr/>
                    <a:lstStyle/>
                    <a:p>
                      <a:pPr algn="l" fontAlgn="t"/>
                      <a:r>
                        <a:rPr lang="en-US">
                          <a:effectLst/>
                        </a:rPr>
                        <a:t>Willam</a:t>
                      </a:r>
                    </a:p>
                  </a:txBody>
                  <a:tcPr marL="76200" marR="76200" marT="76200" marB="76200"/>
                </a:tc>
                <a:tc>
                  <a:txBody>
                    <a:bodyPr/>
                    <a:lstStyle/>
                    <a:p>
                      <a:pPr algn="l" fontAlgn="t"/>
                      <a:r>
                        <a:rPr lang="en-US">
                          <a:effectLst/>
                        </a:rPr>
                        <a:t>14:00</a:t>
                      </a:r>
                    </a:p>
                  </a:txBody>
                  <a:tcPr marL="76200" marR="76200" marT="76200" marB="76200"/>
                </a:tc>
                <a:tc>
                  <a:txBody>
                    <a:bodyPr/>
                    <a:lstStyle/>
                    <a:p>
                      <a:pPr algn="l" fontAlgn="t"/>
                      <a:r>
                        <a:rPr lang="en-US" dirty="0">
                          <a:effectLst/>
                        </a:rPr>
                        <a:t>23:00</a:t>
                      </a:r>
                    </a:p>
                  </a:txBody>
                  <a:tcPr marL="76200" marR="76200" marT="76200" marB="76200"/>
                </a:tc>
                <a:extLst>
                  <a:ext uri="{0D108BD9-81ED-4DB2-BD59-A6C34878D82A}">
                    <a16:rowId xmlns:a16="http://schemas.microsoft.com/office/drawing/2014/main" val="4144103434"/>
                  </a:ext>
                </a:extLst>
              </a:tr>
            </a:tbl>
          </a:graphicData>
        </a:graphic>
      </p:graphicFrame>
      <p:sp>
        <p:nvSpPr>
          <p:cNvPr id="5" name="Rectangle 1"/>
          <p:cNvSpPr>
            <a:spLocks noChangeArrowheads="1"/>
          </p:cNvSpPr>
          <p:nvPr/>
        </p:nvSpPr>
        <p:spPr bwMode="auto">
          <a:xfrm>
            <a:off x="985838" y="35186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985838" y="5816600"/>
            <a:ext cx="10220324" cy="646331"/>
          </a:xfrm>
          <a:prstGeom prst="rect">
            <a:avLst/>
          </a:prstGeom>
          <a:noFill/>
        </p:spPr>
        <p:txBody>
          <a:bodyPr wrap="square" rtlCol="0">
            <a:spAutoFit/>
          </a:bodyPr>
          <a:lstStyle/>
          <a:p>
            <a:r>
              <a:rPr lang="en-US" dirty="0"/>
              <a:t>Above, given example, shown shift timings of the different employee. In this example, a surrogate key is needed to uniquely identify each employee.</a:t>
            </a:r>
          </a:p>
        </p:txBody>
      </p:sp>
    </p:spTree>
    <p:extLst>
      <p:ext uri="{BB962C8B-B14F-4D97-AF65-F5344CB8AC3E}">
        <p14:creationId xmlns:p14="http://schemas.microsoft.com/office/powerpoint/2010/main" val="130448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Relational Model</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relational model</a:t>
            </a:r>
            <a:r>
              <a:rPr lang="en-US" dirty="0" smtClean="0"/>
              <a:t> is the </a:t>
            </a:r>
            <a:r>
              <a:rPr lang="en-US" b="1" dirty="0" smtClean="0"/>
              <a:t>theoretical</a:t>
            </a:r>
            <a:r>
              <a:rPr lang="en-US" dirty="0" smtClean="0"/>
              <a:t> basis of </a:t>
            </a:r>
            <a:r>
              <a:rPr lang="en-US" b="1" dirty="0" smtClean="0"/>
              <a:t>relational databases</a:t>
            </a:r>
            <a:r>
              <a:rPr lang="en-US" dirty="0" smtClean="0"/>
              <a:t>.</a:t>
            </a:r>
          </a:p>
          <a:p>
            <a:r>
              <a:rPr lang="en-US" dirty="0" smtClean="0"/>
              <a:t>The relational model of data is based on the </a:t>
            </a:r>
            <a:r>
              <a:rPr lang="en-US" b="1" dirty="0" smtClean="0">
                <a:solidFill>
                  <a:srgbClr val="FF0000"/>
                </a:solidFill>
              </a:rPr>
              <a:t>concept or theory of relations.</a:t>
            </a:r>
          </a:p>
          <a:p>
            <a:r>
              <a:rPr lang="en-US" dirty="0" smtClean="0"/>
              <a:t>A “</a:t>
            </a:r>
            <a:r>
              <a:rPr lang="en-US" b="1" dirty="0" smtClean="0">
                <a:solidFill>
                  <a:srgbClr val="FF0000"/>
                </a:solidFill>
              </a:rPr>
              <a:t>Relation</a:t>
            </a:r>
            <a:r>
              <a:rPr lang="en-US" dirty="0" smtClean="0"/>
              <a:t>” is a mathematical concept based on the ideas of </a:t>
            </a:r>
            <a:r>
              <a:rPr lang="en-US" b="1" dirty="0" smtClean="0">
                <a:solidFill>
                  <a:srgbClr val="FF0000"/>
                </a:solidFill>
              </a:rPr>
              <a:t>sets</a:t>
            </a:r>
            <a:r>
              <a:rPr lang="en-US" dirty="0" smtClean="0"/>
              <a:t>.</a:t>
            </a:r>
          </a:p>
          <a:p>
            <a:r>
              <a:rPr lang="en-US" dirty="0" smtClean="0"/>
              <a:t>The </a:t>
            </a:r>
            <a:r>
              <a:rPr lang="en-US" b="1" dirty="0" smtClean="0"/>
              <a:t>Relational Model</a:t>
            </a:r>
            <a:r>
              <a:rPr lang="en-US" dirty="0" smtClean="0"/>
              <a:t> was proposed by </a:t>
            </a:r>
            <a:r>
              <a:rPr lang="en-US" b="1" dirty="0" smtClean="0"/>
              <a:t>E. F. </a:t>
            </a:r>
            <a:r>
              <a:rPr lang="en-US" b="1" dirty="0" err="1" smtClean="0"/>
              <a:t>Codd</a:t>
            </a:r>
            <a:r>
              <a:rPr lang="en-US" dirty="0" smtClean="0"/>
              <a:t> for IBM in 1970 </a:t>
            </a:r>
            <a:r>
              <a:rPr lang="en-US" b="1" dirty="0" smtClean="0"/>
              <a:t>to model data in the form of relations or tables.</a:t>
            </a:r>
          </a:p>
        </p:txBody>
      </p:sp>
    </p:spTree>
    <p:extLst>
      <p:ext uri="{BB962C8B-B14F-4D97-AF65-F5344CB8AC3E}">
        <p14:creationId xmlns:p14="http://schemas.microsoft.com/office/powerpoint/2010/main" val="1801008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Key</a:t>
            </a:r>
            <a:endParaRPr lang="en-US" dirty="0"/>
          </a:p>
        </p:txBody>
      </p:sp>
      <p:sp>
        <p:nvSpPr>
          <p:cNvPr id="3" name="Content Placeholder 2"/>
          <p:cNvSpPr>
            <a:spLocks noGrp="1"/>
          </p:cNvSpPr>
          <p:nvPr>
            <p:ph idx="1"/>
          </p:nvPr>
        </p:nvSpPr>
        <p:spPr/>
        <p:txBody>
          <a:bodyPr/>
          <a:lstStyle/>
          <a:p>
            <a:r>
              <a:rPr lang="en-US" dirty="0"/>
              <a:t>Surrogate keys in </a:t>
            </a:r>
            <a:r>
              <a:rPr lang="en-US" dirty="0" err="1"/>
              <a:t>sql</a:t>
            </a:r>
            <a:r>
              <a:rPr lang="en-US" dirty="0"/>
              <a:t> are allowed when</a:t>
            </a:r>
          </a:p>
          <a:p>
            <a:pPr lvl="1"/>
            <a:r>
              <a:rPr lang="en-US" dirty="0"/>
              <a:t>No property has the parameter of the primary key.</a:t>
            </a:r>
          </a:p>
          <a:p>
            <a:pPr lvl="1"/>
            <a:r>
              <a:rPr lang="en-US" dirty="0"/>
              <a:t>In the table when the primary key is too big or complicated.</a:t>
            </a:r>
          </a:p>
          <a:p>
            <a:endParaRPr lang="en-US" dirty="0"/>
          </a:p>
        </p:txBody>
      </p:sp>
    </p:spTree>
    <p:extLst>
      <p:ext uri="{BB962C8B-B14F-4D97-AF65-F5344CB8AC3E}">
        <p14:creationId xmlns:p14="http://schemas.microsoft.com/office/powerpoint/2010/main" val="3064159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Primary Key &amp; Foreign Key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6986788"/>
              </p:ext>
            </p:extLst>
          </p:nvPr>
        </p:nvGraphicFramePr>
        <p:xfrm>
          <a:off x="985837" y="2192814"/>
          <a:ext cx="10220326" cy="2956560"/>
        </p:xfrm>
        <a:graphic>
          <a:graphicData uri="http://schemas.openxmlformats.org/drawingml/2006/table">
            <a:tbl>
              <a:tblPr firstRow="1">
                <a:tableStyleId>{5C22544A-7EE6-4342-B048-85BDC9FD1C3A}</a:tableStyleId>
              </a:tblPr>
              <a:tblGrid>
                <a:gridCol w="5110163">
                  <a:extLst>
                    <a:ext uri="{9D8B030D-6E8A-4147-A177-3AD203B41FA5}">
                      <a16:colId xmlns:a16="http://schemas.microsoft.com/office/drawing/2014/main" val="3903403006"/>
                    </a:ext>
                  </a:extLst>
                </a:gridCol>
                <a:gridCol w="5110163">
                  <a:extLst>
                    <a:ext uri="{9D8B030D-6E8A-4147-A177-3AD203B41FA5}">
                      <a16:colId xmlns:a16="http://schemas.microsoft.com/office/drawing/2014/main" val="951551154"/>
                    </a:ext>
                  </a:extLst>
                </a:gridCol>
              </a:tblGrid>
              <a:tr h="0">
                <a:tc>
                  <a:txBody>
                    <a:bodyPr/>
                    <a:lstStyle/>
                    <a:p>
                      <a:pPr algn="l" fontAlgn="t"/>
                      <a:r>
                        <a:rPr lang="en-US">
                          <a:effectLst/>
                        </a:rPr>
                        <a:t>Primary Key</a:t>
                      </a:r>
                    </a:p>
                  </a:txBody>
                  <a:tcPr marL="76200" marR="76200" marT="76200" marB="76200"/>
                </a:tc>
                <a:tc>
                  <a:txBody>
                    <a:bodyPr/>
                    <a:lstStyle/>
                    <a:p>
                      <a:pPr algn="l" fontAlgn="t"/>
                      <a:r>
                        <a:rPr lang="en-US">
                          <a:effectLst/>
                        </a:rPr>
                        <a:t>Foreign Key</a:t>
                      </a:r>
                    </a:p>
                  </a:txBody>
                  <a:tcPr marL="76200" marR="76200" marT="76200" marB="76200"/>
                </a:tc>
                <a:extLst>
                  <a:ext uri="{0D108BD9-81ED-4DB2-BD59-A6C34878D82A}">
                    <a16:rowId xmlns:a16="http://schemas.microsoft.com/office/drawing/2014/main" val="144210465"/>
                  </a:ext>
                </a:extLst>
              </a:tr>
              <a:tr h="0">
                <a:tc>
                  <a:txBody>
                    <a:bodyPr/>
                    <a:lstStyle/>
                    <a:p>
                      <a:pPr algn="l" fontAlgn="t"/>
                      <a:r>
                        <a:rPr lang="en-US">
                          <a:effectLst/>
                        </a:rPr>
                        <a:t>Helps you to uniquely identify a record in the table.</a:t>
                      </a:r>
                    </a:p>
                  </a:txBody>
                  <a:tcPr marL="76200" marR="76200" marT="76200" marB="76200"/>
                </a:tc>
                <a:tc>
                  <a:txBody>
                    <a:bodyPr/>
                    <a:lstStyle/>
                    <a:p>
                      <a:pPr algn="l" fontAlgn="t"/>
                      <a:r>
                        <a:rPr lang="en-US">
                          <a:effectLst/>
                        </a:rPr>
                        <a:t>It is a field in the table that is the primary key of another table.</a:t>
                      </a:r>
                    </a:p>
                  </a:txBody>
                  <a:tcPr marL="76200" marR="76200" marT="76200" marB="76200"/>
                </a:tc>
                <a:extLst>
                  <a:ext uri="{0D108BD9-81ED-4DB2-BD59-A6C34878D82A}">
                    <a16:rowId xmlns:a16="http://schemas.microsoft.com/office/drawing/2014/main" val="636581921"/>
                  </a:ext>
                </a:extLst>
              </a:tr>
              <a:tr h="0">
                <a:tc>
                  <a:txBody>
                    <a:bodyPr/>
                    <a:lstStyle/>
                    <a:p>
                      <a:pPr algn="l" fontAlgn="t"/>
                      <a:r>
                        <a:rPr lang="en-US">
                          <a:effectLst/>
                        </a:rPr>
                        <a:t>Primary Key never accept null values.</a:t>
                      </a:r>
                    </a:p>
                  </a:txBody>
                  <a:tcPr marL="76200" marR="76200" marT="76200" marB="76200"/>
                </a:tc>
                <a:tc>
                  <a:txBody>
                    <a:bodyPr/>
                    <a:lstStyle/>
                    <a:p>
                      <a:pPr algn="l" fontAlgn="t"/>
                      <a:r>
                        <a:rPr lang="en-US">
                          <a:effectLst/>
                        </a:rPr>
                        <a:t>A foreign key may accept multiple null values.</a:t>
                      </a:r>
                    </a:p>
                  </a:txBody>
                  <a:tcPr marL="76200" marR="76200" marT="76200" marB="76200"/>
                </a:tc>
                <a:extLst>
                  <a:ext uri="{0D108BD9-81ED-4DB2-BD59-A6C34878D82A}">
                    <a16:rowId xmlns:a16="http://schemas.microsoft.com/office/drawing/2014/main" val="802039273"/>
                  </a:ext>
                </a:extLst>
              </a:tr>
              <a:tr h="0">
                <a:tc>
                  <a:txBody>
                    <a:bodyPr/>
                    <a:lstStyle/>
                    <a:p>
                      <a:pPr algn="l" fontAlgn="t"/>
                      <a:r>
                        <a:rPr lang="en-US">
                          <a:effectLst/>
                        </a:rPr>
                        <a:t>Primary key is a clustered index and data in the DBMS table are physically organized in the sequence of the clustered index.</a:t>
                      </a:r>
                    </a:p>
                  </a:txBody>
                  <a:tcPr marL="76200" marR="76200" marT="76200" marB="76200"/>
                </a:tc>
                <a:tc>
                  <a:txBody>
                    <a:bodyPr/>
                    <a:lstStyle/>
                    <a:p>
                      <a:pPr algn="l" fontAlgn="t"/>
                      <a:r>
                        <a:rPr lang="en-US">
                          <a:effectLst/>
                        </a:rPr>
                        <a:t>A foreign key cannot automatically create an index, clustered or non-clustered. However, you can manually create an index on the foreign key.</a:t>
                      </a:r>
                    </a:p>
                  </a:txBody>
                  <a:tcPr marL="76200" marR="76200" marT="76200" marB="76200"/>
                </a:tc>
                <a:extLst>
                  <a:ext uri="{0D108BD9-81ED-4DB2-BD59-A6C34878D82A}">
                    <a16:rowId xmlns:a16="http://schemas.microsoft.com/office/drawing/2014/main" val="1362486651"/>
                  </a:ext>
                </a:extLst>
              </a:tr>
              <a:tr h="0">
                <a:tc>
                  <a:txBody>
                    <a:bodyPr/>
                    <a:lstStyle/>
                    <a:p>
                      <a:pPr algn="l" fontAlgn="t"/>
                      <a:r>
                        <a:rPr lang="en-US">
                          <a:effectLst/>
                        </a:rPr>
                        <a:t>You can have the single Primary key in a table.</a:t>
                      </a:r>
                    </a:p>
                  </a:txBody>
                  <a:tcPr marL="76200" marR="76200" marT="76200" marB="76200"/>
                </a:tc>
                <a:tc>
                  <a:txBody>
                    <a:bodyPr/>
                    <a:lstStyle/>
                    <a:p>
                      <a:pPr algn="l" fontAlgn="t"/>
                      <a:r>
                        <a:rPr lang="en-US" dirty="0">
                          <a:effectLst/>
                        </a:rPr>
                        <a:t>You can have multiple foreign keys in a table.</a:t>
                      </a:r>
                    </a:p>
                  </a:txBody>
                  <a:tcPr marL="76200" marR="76200" marT="76200" marB="76200"/>
                </a:tc>
                <a:extLst>
                  <a:ext uri="{0D108BD9-81ED-4DB2-BD59-A6C34878D82A}">
                    <a16:rowId xmlns:a16="http://schemas.microsoft.com/office/drawing/2014/main" val="2012300300"/>
                  </a:ext>
                </a:extLst>
              </a:tr>
            </a:tbl>
          </a:graphicData>
        </a:graphic>
      </p:graphicFrame>
    </p:spTree>
    <p:extLst>
      <p:ext uri="{BB962C8B-B14F-4D97-AF65-F5344CB8AC3E}">
        <p14:creationId xmlns:p14="http://schemas.microsoft.com/office/powerpoint/2010/main" val="2299245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Relational Model</a:t>
            </a:r>
            <a:endParaRPr lang="en-US" dirty="0"/>
          </a:p>
        </p:txBody>
      </p:sp>
      <p:sp>
        <p:nvSpPr>
          <p:cNvPr id="3" name="Subtitle 2"/>
          <p:cNvSpPr>
            <a:spLocks noGrp="1"/>
          </p:cNvSpPr>
          <p:nvPr>
            <p:ph type="subTitle" idx="1"/>
          </p:nvPr>
        </p:nvSpPr>
        <p:spPr/>
        <p:txBody>
          <a:bodyPr/>
          <a:lstStyle/>
          <a:p>
            <a:r>
              <a:rPr lang="en-US" sz="3200" dirty="0" smtClean="0">
                <a:solidFill>
                  <a:srgbClr val="00B0F0"/>
                </a:solidFill>
                <a:latin typeface="+mj-lt"/>
              </a:rPr>
              <a:t>Mathematical Structure</a:t>
            </a:r>
            <a:endParaRPr lang="en-US" sz="3200" dirty="0">
              <a:solidFill>
                <a:srgbClr val="00B0F0"/>
              </a:solidFill>
              <a:latin typeface="+mj-lt"/>
            </a:endParaRPr>
          </a:p>
        </p:txBody>
      </p:sp>
    </p:spTree>
    <p:extLst>
      <p:ext uri="{BB962C8B-B14F-4D97-AF65-F5344CB8AC3E}">
        <p14:creationId xmlns:p14="http://schemas.microsoft.com/office/powerpoint/2010/main" val="3527750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 Mathematical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Relation</a:t>
                </a:r>
                <a:r>
                  <a:rPr lang="en-US" dirty="0" smtClean="0"/>
                  <a:t> is a relationship between different types of entities.</a:t>
                </a:r>
              </a:p>
              <a:p>
                <a:r>
                  <a:rPr lang="en-US" b="1" dirty="0" smtClean="0"/>
                  <a:t>Relation</a:t>
                </a:r>
                <a:r>
                  <a:rPr lang="en-US" dirty="0" smtClean="0"/>
                  <a:t> is define as a n-</a:t>
                </a:r>
                <a:r>
                  <a:rPr lang="en-US" dirty="0" err="1" smtClean="0"/>
                  <a:t>ary</a:t>
                </a:r>
                <a:r>
                  <a:rPr lang="en-US" dirty="0" smtClean="0"/>
                  <a:t> tuple, its </a:t>
                </a:r>
                <a:r>
                  <a:rPr lang="en-US" b="1" dirty="0" smtClean="0"/>
                  <a:t>n attributes</a:t>
                </a:r>
                <a:r>
                  <a:rPr lang="en-US" dirty="0" smtClean="0"/>
                  <a:t>, </a:t>
                </a:r>
                <a:r>
                  <a:rPr lang="en-US" i="1" dirty="0" smtClean="0"/>
                  <a:t>a1, a2, …., an</a:t>
                </a:r>
                <a:r>
                  <a:rPr lang="en-US" dirty="0" smtClean="0"/>
                  <a:t>. Each </a:t>
                </a:r>
                <a:r>
                  <a:rPr lang="en-US" b="1" dirty="0" smtClean="0"/>
                  <a:t>attribute </a:t>
                </a:r>
                <a:r>
                  <a:rPr lang="en-US" b="1" i="1" dirty="0" err="1" smtClean="0"/>
                  <a:t>ai</a:t>
                </a:r>
                <a:r>
                  <a:rPr lang="en-US" dirty="0" smtClean="0"/>
                  <a:t> comes from a </a:t>
                </a:r>
                <a:r>
                  <a:rPr lang="en-US" b="1" dirty="0" smtClean="0"/>
                  <a:t>domain </a:t>
                </a:r>
                <a:r>
                  <a:rPr lang="en-US" b="1" i="1" dirty="0" smtClean="0"/>
                  <a:t>Di</a:t>
                </a:r>
                <a:r>
                  <a:rPr lang="en-US" dirty="0" smtClean="0"/>
                  <a:t>.</a:t>
                </a:r>
              </a:p>
              <a:p>
                <a:r>
                  <a:rPr lang="en-US" dirty="0" smtClean="0"/>
                  <a:t>It means a particular </a:t>
                </a:r>
                <a:r>
                  <a:rPr lang="en-US" b="1" dirty="0" smtClean="0"/>
                  <a:t>relation</a:t>
                </a:r>
                <a:r>
                  <a:rPr lang="en-US" dirty="0" smtClean="0"/>
                  <a:t> is formed of n attributes , </a:t>
                </a:r>
                <a:r>
                  <a:rPr lang="en-US" b="1" i="1" dirty="0" smtClean="0"/>
                  <a:t>a1 to an</a:t>
                </a:r>
                <a:r>
                  <a:rPr lang="en-US" dirty="0" smtClean="0"/>
                  <a:t>. Each attribute </a:t>
                </a:r>
                <a:r>
                  <a:rPr lang="en-US" dirty="0" err="1" smtClean="0"/>
                  <a:t>ai</a:t>
                </a:r>
                <a:r>
                  <a:rPr lang="en-US" dirty="0" smtClean="0"/>
                  <a:t> comes form a domain </a:t>
                </a:r>
                <a:r>
                  <a:rPr lang="en-US" b="1" i="1" dirty="0" smtClean="0"/>
                  <a:t>Di </a:t>
                </a:r>
                <a:r>
                  <a:rPr lang="en-US" b="1" i="1" dirty="0" err="1" smtClean="0"/>
                  <a:t>i.e</a:t>
                </a:r>
                <a:r>
                  <a:rPr lang="en-US" b="1" i="1" dirty="0" smtClean="0"/>
                  <a:t> </a:t>
                </a:r>
                <a:r>
                  <a:rPr lang="en-US" b="1" i="1" dirty="0" err="1" smtClean="0"/>
                  <a:t>ai</a:t>
                </a:r>
                <a:r>
                  <a:rPr lang="en-US" b="1" i="1" dirty="0" smtClean="0"/>
                  <a:t> </a:t>
                </a:r>
                <a14:m>
                  <m:oMath xmlns:m="http://schemas.openxmlformats.org/officeDocument/2006/math">
                    <m:r>
                      <a:rPr lang="en-US" b="1" i="1" dirty="0" smtClean="0">
                        <a:latin typeface="Cambria Math" panose="02040503050406030204" pitchFamily="18" charset="0"/>
                      </a:rPr>
                      <m:t>∈</m:t>
                    </m:r>
                  </m:oMath>
                </a14:m>
                <a:r>
                  <a:rPr lang="en-US" b="1" i="1" dirty="0" smtClean="0"/>
                  <a:t> Di</a:t>
                </a:r>
                <a:endParaRPr lang="en-US" b="1" i="1" dirty="0"/>
              </a:p>
              <a:p>
                <a:r>
                  <a:rPr lang="en-US" dirty="0" smtClean="0"/>
                  <a:t>So, a </a:t>
                </a:r>
                <a:r>
                  <a:rPr lang="en-US" b="1" dirty="0" smtClean="0"/>
                  <a:t>relation r</a:t>
                </a:r>
                <a:r>
                  <a:rPr lang="en-US" dirty="0" smtClean="0"/>
                  <a:t> is a subset of the </a:t>
                </a:r>
                <a:r>
                  <a:rPr lang="en-US" b="1" dirty="0" smtClean="0"/>
                  <a:t>cross (Cartesian) product of the sets of </a:t>
                </a:r>
                <a:r>
                  <a:rPr lang="en-US" b="1" i="1" dirty="0" smtClean="0"/>
                  <a:t>Di</a:t>
                </a:r>
                <a:r>
                  <a:rPr lang="en-US" b="1" dirty="0" smtClean="0"/>
                  <a:t>.</a:t>
                </a:r>
              </a:p>
              <a:p>
                <a:pPr marL="0" indent="0" algn="ctr">
                  <a:buNone/>
                </a:pPr>
                <a:r>
                  <a:rPr lang="en-US" dirty="0" smtClean="0"/>
                  <a:t>D1 x D2 x … </a:t>
                </a:r>
                <a:r>
                  <a:rPr lang="en-US" dirty="0" err="1" smtClean="0"/>
                  <a:t>xDn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913"/>
                </a:stretch>
              </a:blipFill>
            </p:spPr>
            <p:txBody>
              <a:bodyPr/>
              <a:lstStyle/>
              <a:p>
                <a:r>
                  <a:rPr lang="en-US">
                    <a:noFill/>
                  </a:rPr>
                  <a:t> </a:t>
                </a:r>
              </a:p>
            </p:txBody>
          </p:sp>
        </mc:Fallback>
      </mc:AlternateContent>
      <p:pic>
        <p:nvPicPr>
          <p:cNvPr id="1026" name="Picture 2" descr="Product symbol in PowerPoint 2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71450"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03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Relations</a:t>
            </a:r>
            <a:endParaRPr lang="en-US" dirty="0"/>
          </a:p>
        </p:txBody>
      </p:sp>
      <p:sp>
        <p:nvSpPr>
          <p:cNvPr id="3" name="Content Placeholder 2"/>
          <p:cNvSpPr>
            <a:spLocks noGrp="1"/>
          </p:cNvSpPr>
          <p:nvPr>
            <p:ph idx="1"/>
          </p:nvPr>
        </p:nvSpPr>
        <p:spPr/>
        <p:txBody>
          <a:bodyPr>
            <a:normAutofit/>
          </a:bodyPr>
          <a:lstStyle/>
          <a:p>
            <a:r>
              <a:rPr lang="en-US" dirty="0" smtClean="0"/>
              <a:t>Suppose we have two sets D1 and D2,</a:t>
            </a:r>
          </a:p>
          <a:p>
            <a:pPr marL="457200" lvl="1" indent="0">
              <a:buNone/>
            </a:pPr>
            <a:r>
              <a:rPr lang="en-US" dirty="0"/>
              <a:t>	</a:t>
            </a:r>
            <a:r>
              <a:rPr lang="en-US" dirty="0" smtClean="0"/>
              <a:t>where 	D1={2,4}</a:t>
            </a:r>
          </a:p>
          <a:p>
            <a:pPr marL="457200" lvl="1" indent="0">
              <a:buNone/>
            </a:pPr>
            <a:r>
              <a:rPr lang="en-US" dirty="0"/>
              <a:t>	</a:t>
            </a:r>
            <a:r>
              <a:rPr lang="en-US" dirty="0" smtClean="0"/>
              <a:t>and 	D2</a:t>
            </a:r>
            <a:r>
              <a:rPr lang="en-US" smtClean="0"/>
              <a:t>={1,3,5}</a:t>
            </a:r>
            <a:endParaRPr lang="en-US" dirty="0" smtClean="0"/>
          </a:p>
          <a:p>
            <a:r>
              <a:rPr lang="en-US" dirty="0" smtClean="0"/>
              <a:t>The </a:t>
            </a:r>
            <a:r>
              <a:rPr lang="en-US" b="1" i="1" dirty="0" err="1"/>
              <a:t>c</a:t>
            </a:r>
            <a:r>
              <a:rPr lang="en-US" b="1" i="1" dirty="0" err="1" smtClean="0"/>
              <a:t>artesian</a:t>
            </a:r>
            <a:r>
              <a:rPr lang="en-US" b="1" i="1" dirty="0" smtClean="0"/>
              <a:t> product </a:t>
            </a:r>
            <a:r>
              <a:rPr lang="en-US" dirty="0" smtClean="0"/>
              <a:t>of these two sets, written as </a:t>
            </a:r>
            <a:r>
              <a:rPr lang="en-US" b="1" dirty="0" smtClean="0"/>
              <a:t>D1x D2, is the set of all ordered pairs</a:t>
            </a:r>
            <a:r>
              <a:rPr lang="en-US" dirty="0" smtClean="0"/>
              <a:t> such that the first element is a member of set D1 and second element is a member of set D2.</a:t>
            </a:r>
          </a:p>
          <a:p>
            <a:pPr marL="0" indent="0">
              <a:buNone/>
            </a:pPr>
            <a:r>
              <a:rPr lang="en-US" dirty="0"/>
              <a:t>	</a:t>
            </a:r>
            <a:r>
              <a:rPr lang="en-US" dirty="0" smtClean="0"/>
              <a:t>D1 x D2 = {(2,1),(2,3),(2,5),(4,1),(4,3),(4,5)}</a:t>
            </a:r>
          </a:p>
          <a:p>
            <a:pPr marL="0" indent="0">
              <a:buNone/>
            </a:pPr>
            <a:endParaRPr lang="en-US" dirty="0"/>
          </a:p>
          <a:p>
            <a:pPr marL="0" indent="0">
              <a:buNone/>
            </a:pPr>
            <a:r>
              <a:rPr lang="en-US" dirty="0" smtClean="0"/>
              <a:t>	So, </a:t>
            </a:r>
            <a:r>
              <a:rPr lang="en-US" b="1" dirty="0" smtClean="0">
                <a:solidFill>
                  <a:srgbClr val="FF0000"/>
                </a:solidFill>
              </a:rPr>
              <a:t>r = {</a:t>
            </a:r>
            <a:r>
              <a:rPr lang="en-US" dirty="0" smtClean="0">
                <a:solidFill>
                  <a:srgbClr val="FF0000"/>
                </a:solidFill>
              </a:rPr>
              <a:t>(</a:t>
            </a:r>
            <a:r>
              <a:rPr lang="en-US" b="1" dirty="0" smtClean="0">
                <a:solidFill>
                  <a:srgbClr val="FF0000"/>
                </a:solidFill>
              </a:rPr>
              <a:t>2,1</a:t>
            </a:r>
            <a:r>
              <a:rPr lang="en-US" dirty="0" smtClean="0">
                <a:solidFill>
                  <a:srgbClr val="FF0000"/>
                </a:solidFill>
              </a:rPr>
              <a:t>)</a:t>
            </a:r>
            <a:r>
              <a:rPr lang="en-US" b="1" dirty="0" smtClean="0">
                <a:solidFill>
                  <a:srgbClr val="FF0000"/>
                </a:solidFill>
              </a:rPr>
              <a:t>, </a:t>
            </a:r>
            <a:r>
              <a:rPr lang="en-US" dirty="0" smtClean="0">
                <a:solidFill>
                  <a:srgbClr val="FF0000"/>
                </a:solidFill>
              </a:rPr>
              <a:t>(</a:t>
            </a:r>
            <a:r>
              <a:rPr lang="en-US" b="1" dirty="0" smtClean="0">
                <a:solidFill>
                  <a:srgbClr val="FF0000"/>
                </a:solidFill>
              </a:rPr>
              <a:t>4,1</a:t>
            </a:r>
            <a:r>
              <a:rPr lang="en-US" dirty="0" smtClean="0">
                <a:solidFill>
                  <a:srgbClr val="FF0000"/>
                </a:solidFill>
              </a:rPr>
              <a:t>)</a:t>
            </a:r>
            <a:r>
              <a:rPr lang="en-US" b="1" dirty="0" smtClean="0">
                <a:solidFill>
                  <a:srgbClr val="FF0000"/>
                </a:solidFill>
              </a:rPr>
              <a:t>}</a:t>
            </a:r>
            <a:r>
              <a:rPr lang="en-US" dirty="0" smtClean="0"/>
              <a:t> is a </a:t>
            </a:r>
            <a:r>
              <a:rPr lang="en-US" b="1" dirty="0" smtClean="0">
                <a:solidFill>
                  <a:srgbClr val="FF0000"/>
                </a:solidFill>
              </a:rPr>
              <a:t>relation</a:t>
            </a:r>
            <a:r>
              <a:rPr lang="en-US" dirty="0" smtClean="0"/>
              <a:t> over </a:t>
            </a:r>
            <a:r>
              <a:rPr lang="en-US" b="1" dirty="0" smtClean="0"/>
              <a:t>D1 x D2</a:t>
            </a:r>
            <a:endParaRPr lang="en-US" b="1" dirty="0"/>
          </a:p>
        </p:txBody>
      </p:sp>
    </p:spTree>
    <p:extLst>
      <p:ext uri="{BB962C8B-B14F-4D97-AF65-F5344CB8AC3E}">
        <p14:creationId xmlns:p14="http://schemas.microsoft.com/office/powerpoint/2010/main" val="2230738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 Mathematical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Mathematics</a:t>
                </a:r>
                <a:r>
                  <a:rPr lang="en-US" dirty="0" smtClean="0"/>
                  <a:t> define a </a:t>
                </a:r>
                <a:r>
                  <a:rPr lang="en-US" i="1" dirty="0" smtClean="0">
                    <a:solidFill>
                      <a:srgbClr val="FF0000"/>
                    </a:solidFill>
                  </a:rPr>
                  <a:t>relation</a:t>
                </a:r>
                <a:r>
                  <a:rPr lang="en-US" dirty="0" smtClean="0"/>
                  <a:t> </a:t>
                </a:r>
                <a:r>
                  <a:rPr lang="en-US" i="1" dirty="0" smtClean="0"/>
                  <a:t>to be a subset of a Cartesian product of a list of domain.</a:t>
                </a:r>
              </a:p>
              <a:p>
                <a:r>
                  <a:rPr lang="en-US" dirty="0" smtClean="0"/>
                  <a:t>Formally, given sets D1, D2, …. </a:t>
                </a:r>
                <a:r>
                  <a:rPr lang="en-US" dirty="0" err="1" smtClean="0"/>
                  <a:t>Dn</a:t>
                </a:r>
                <a:r>
                  <a:rPr lang="en-US" dirty="0" smtClean="0"/>
                  <a:t> a </a:t>
                </a:r>
                <a:r>
                  <a:rPr lang="en-US" b="1" dirty="0" smtClean="0">
                    <a:solidFill>
                      <a:srgbClr val="FF0000"/>
                    </a:solidFill>
                  </a:rPr>
                  <a:t>relation r</a:t>
                </a:r>
                <a:r>
                  <a:rPr lang="en-US" dirty="0" smtClean="0"/>
                  <a:t> is a subset of </a:t>
                </a:r>
              </a:p>
              <a:p>
                <a:pPr marL="0" indent="0">
                  <a:buNone/>
                </a:pPr>
                <a:r>
                  <a:rPr lang="en-US" dirty="0"/>
                  <a:t>	</a:t>
                </a:r>
                <a:endParaRPr lang="en-US" dirty="0" smtClean="0"/>
              </a:p>
              <a:p>
                <a:pPr marL="0" indent="0">
                  <a:buNone/>
                </a:pPr>
                <a:r>
                  <a:rPr lang="en-US" dirty="0"/>
                  <a:t>	</a:t>
                </a:r>
                <a:r>
                  <a:rPr lang="en-US" dirty="0" smtClean="0"/>
                  <a:t>	D1 </a:t>
                </a:r>
                <a:r>
                  <a:rPr lang="en-US" dirty="0"/>
                  <a:t>x D2 x </a:t>
                </a:r>
                <a:r>
                  <a:rPr lang="en-US" dirty="0" smtClean="0"/>
                  <a:t>… x </a:t>
                </a:r>
                <a:r>
                  <a:rPr lang="en-US" dirty="0" err="1" smtClean="0"/>
                  <a:t>Dn</a:t>
                </a:r>
                <a:endParaRPr lang="en-US" dirty="0" smtClean="0"/>
              </a:p>
              <a:p>
                <a:pPr marL="0" indent="0">
                  <a:buNone/>
                </a:pPr>
                <a:r>
                  <a:rPr lang="en-US" dirty="0" smtClean="0"/>
                  <a:t>   </a:t>
                </a:r>
              </a:p>
              <a:p>
                <a:pPr marL="0" indent="0">
                  <a:buNone/>
                </a:pPr>
                <a:r>
                  <a:rPr lang="en-US" dirty="0"/>
                  <a:t> </a:t>
                </a:r>
                <a:r>
                  <a:rPr lang="en-US" dirty="0" smtClean="0"/>
                  <a:t>  Thus, a </a:t>
                </a:r>
                <a:r>
                  <a:rPr lang="en-US" b="1" dirty="0" smtClean="0">
                    <a:solidFill>
                      <a:srgbClr val="FF0000"/>
                    </a:solidFill>
                  </a:rPr>
                  <a:t>relation</a:t>
                </a:r>
                <a:r>
                  <a:rPr lang="en-US" dirty="0" smtClean="0"/>
                  <a:t> is a set of n-tuples (a1, a2, …., an) where </a:t>
                </a:r>
                <a:r>
                  <a:rPr lang="en-US" dirty="0" err="1" smtClean="0"/>
                  <a:t>ai</a:t>
                </a:r>
                <a:r>
                  <a:rPr lang="en-US" dirty="0" smtClean="0"/>
                  <a:t> </a:t>
                </a:r>
                <a14:m>
                  <m:oMath xmlns:m="http://schemas.openxmlformats.org/officeDocument/2006/math">
                    <m:r>
                      <a:rPr lang="en-US" b="1" i="1" dirty="0">
                        <a:latin typeface="Cambria Math" panose="02040503050406030204" pitchFamily="18" charset="0"/>
                      </a:rPr>
                      <m:t>∈</m:t>
                    </m:r>
                  </m:oMath>
                </a14:m>
                <a:r>
                  <a:rPr lang="en-US" dirty="0" smtClean="0"/>
                  <a:t> Di.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38519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Relational Model </a:t>
            </a:r>
          </a:p>
        </p:txBody>
      </p:sp>
      <p:sp>
        <p:nvSpPr>
          <p:cNvPr id="3" name="Content Placeholder 2"/>
          <p:cNvSpPr>
            <a:spLocks noGrp="1"/>
          </p:cNvSpPr>
          <p:nvPr>
            <p:ph idx="1"/>
          </p:nvPr>
        </p:nvSpPr>
        <p:spPr/>
        <p:txBody>
          <a:bodyPr>
            <a:normAutofit/>
          </a:bodyPr>
          <a:lstStyle/>
          <a:p>
            <a:r>
              <a:rPr lang="en-US" dirty="0" smtClean="0"/>
              <a:t>For example: if 	</a:t>
            </a:r>
            <a:r>
              <a:rPr lang="en-US" b="1" dirty="0" smtClean="0"/>
              <a:t>a1</a:t>
            </a:r>
            <a:r>
              <a:rPr lang="en-US" dirty="0" smtClean="0"/>
              <a:t>: customer-name = {Jones, Smith, Curry, Lindsay}</a:t>
            </a:r>
          </a:p>
          <a:p>
            <a:pPr marL="0" indent="0">
              <a:buNone/>
            </a:pPr>
            <a:r>
              <a:rPr lang="en-US" dirty="0"/>
              <a:t>	</a:t>
            </a:r>
            <a:r>
              <a:rPr lang="en-US" dirty="0" smtClean="0"/>
              <a:t>		</a:t>
            </a:r>
            <a:r>
              <a:rPr lang="en-US" b="1" dirty="0"/>
              <a:t>a2</a:t>
            </a:r>
            <a:r>
              <a:rPr lang="en-US" dirty="0" smtClean="0"/>
              <a:t>: customer-street= {Main, North, Park}</a:t>
            </a:r>
          </a:p>
          <a:p>
            <a:pPr marL="0" indent="0">
              <a:buNone/>
            </a:pPr>
            <a:r>
              <a:rPr lang="en-US" dirty="0"/>
              <a:t>	</a:t>
            </a:r>
            <a:r>
              <a:rPr lang="en-US" dirty="0" smtClean="0"/>
              <a:t>		</a:t>
            </a:r>
            <a:r>
              <a:rPr lang="en-US" b="1" dirty="0"/>
              <a:t>a3</a:t>
            </a:r>
            <a:r>
              <a:rPr lang="en-US" dirty="0" smtClean="0"/>
              <a:t>: customer-city = {Harrison, Rye, Pittsfield}</a:t>
            </a:r>
          </a:p>
          <a:p>
            <a:pPr marL="0" indent="0">
              <a:buNone/>
            </a:pPr>
            <a:r>
              <a:rPr lang="en-US" dirty="0"/>
              <a:t>	</a:t>
            </a:r>
            <a:r>
              <a:rPr lang="en-US" dirty="0" smtClean="0"/>
              <a:t>	Then </a:t>
            </a:r>
            <a:r>
              <a:rPr lang="en-US" b="1" dirty="0">
                <a:solidFill>
                  <a:srgbClr val="FF0000"/>
                </a:solidFill>
              </a:rPr>
              <a:t>r</a:t>
            </a:r>
            <a:r>
              <a:rPr lang="en-US" dirty="0" smtClean="0"/>
              <a:t> = {(Jones, Main, Harrison),</a:t>
            </a:r>
          </a:p>
          <a:p>
            <a:pPr marL="0" indent="0">
              <a:buNone/>
            </a:pPr>
            <a:r>
              <a:rPr lang="en-US" dirty="0"/>
              <a:t>	</a:t>
            </a:r>
            <a:r>
              <a:rPr lang="en-US" dirty="0" smtClean="0"/>
              <a:t>		       (Smith, North, Rye),</a:t>
            </a:r>
            <a:endParaRPr lang="en-US" dirty="0"/>
          </a:p>
          <a:p>
            <a:pPr marL="0" indent="0">
              <a:buNone/>
            </a:pPr>
            <a:r>
              <a:rPr lang="en-US" dirty="0"/>
              <a:t>			       </a:t>
            </a:r>
            <a:r>
              <a:rPr lang="en-US" dirty="0" smtClean="0"/>
              <a:t>(Curry, </a:t>
            </a:r>
            <a:r>
              <a:rPr lang="en-US" dirty="0"/>
              <a:t>North, Rye</a:t>
            </a:r>
            <a:r>
              <a:rPr lang="en-US" dirty="0" smtClean="0"/>
              <a:t>),</a:t>
            </a:r>
          </a:p>
          <a:p>
            <a:pPr marL="0" indent="0">
              <a:buNone/>
            </a:pPr>
            <a:r>
              <a:rPr lang="en-US" dirty="0"/>
              <a:t>	</a:t>
            </a:r>
            <a:r>
              <a:rPr lang="en-US" dirty="0" smtClean="0"/>
              <a:t>		       (Lindsay, Park, Pittsfield)}</a:t>
            </a:r>
          </a:p>
          <a:p>
            <a:pPr marL="0" indent="0">
              <a:buNone/>
            </a:pPr>
            <a:r>
              <a:rPr lang="en-US" b="1" dirty="0">
                <a:solidFill>
                  <a:srgbClr val="FF0000"/>
                </a:solidFill>
              </a:rPr>
              <a:t>r</a:t>
            </a:r>
            <a:r>
              <a:rPr lang="en-US" dirty="0" smtClean="0"/>
              <a:t> is a </a:t>
            </a:r>
            <a:r>
              <a:rPr lang="en-US" b="1" dirty="0" smtClean="0">
                <a:solidFill>
                  <a:srgbClr val="FF0000"/>
                </a:solidFill>
              </a:rPr>
              <a:t>relation</a:t>
            </a:r>
            <a:r>
              <a:rPr lang="en-US" dirty="0" smtClean="0"/>
              <a:t> over </a:t>
            </a:r>
            <a:r>
              <a:rPr lang="en-US" b="1" dirty="0"/>
              <a:t>customer-name x customer-street x customer-city</a:t>
            </a:r>
          </a:p>
        </p:txBody>
      </p:sp>
      <p:grpSp>
        <p:nvGrpSpPr>
          <p:cNvPr id="7" name="Group 6"/>
          <p:cNvGrpSpPr/>
          <p:nvPr/>
        </p:nvGrpSpPr>
        <p:grpSpPr>
          <a:xfrm>
            <a:off x="7988300" y="3435350"/>
            <a:ext cx="2755900" cy="368300"/>
            <a:chOff x="7988300" y="3435350"/>
            <a:chExt cx="2755900" cy="368300"/>
          </a:xfrm>
        </p:grpSpPr>
        <p:cxnSp>
          <p:nvCxnSpPr>
            <p:cNvPr id="5" name="Straight Arrow Connector 4"/>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9118600" y="3435350"/>
              <a:ext cx="1625600" cy="368300"/>
            </a:xfrm>
            <a:prstGeom prst="rect">
              <a:avLst/>
            </a:prstGeom>
            <a:noFill/>
          </p:spPr>
          <p:txBody>
            <a:bodyPr wrap="square" rtlCol="0">
              <a:spAutoFit/>
            </a:bodyPr>
            <a:lstStyle/>
            <a:p>
              <a:r>
                <a:rPr lang="en-US" dirty="0" smtClean="0"/>
                <a:t>1</a:t>
              </a:r>
              <a:r>
                <a:rPr lang="en-US" baseline="30000" dirty="0" smtClean="0"/>
                <a:t>st</a:t>
              </a:r>
              <a:r>
                <a:rPr lang="en-US" dirty="0" smtClean="0"/>
                <a:t> tuple</a:t>
              </a:r>
              <a:endParaRPr lang="en-US" dirty="0"/>
            </a:p>
          </p:txBody>
        </p:sp>
      </p:grpSp>
      <p:grpSp>
        <p:nvGrpSpPr>
          <p:cNvPr id="8" name="Group 7"/>
          <p:cNvGrpSpPr/>
          <p:nvPr/>
        </p:nvGrpSpPr>
        <p:grpSpPr>
          <a:xfrm>
            <a:off x="7988300" y="3894137"/>
            <a:ext cx="2755900" cy="368300"/>
            <a:chOff x="7988300" y="3435350"/>
            <a:chExt cx="2755900" cy="368300"/>
          </a:xfrm>
        </p:grpSpPr>
        <p:cxnSp>
          <p:nvCxnSpPr>
            <p:cNvPr id="9" name="Straight Arrow Connector 8"/>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9118600" y="3435350"/>
              <a:ext cx="1625600" cy="368300"/>
            </a:xfrm>
            <a:prstGeom prst="rect">
              <a:avLst/>
            </a:prstGeom>
            <a:noFill/>
          </p:spPr>
          <p:txBody>
            <a:bodyPr wrap="square" rtlCol="0">
              <a:spAutoFit/>
            </a:bodyPr>
            <a:lstStyle/>
            <a:p>
              <a:r>
                <a:rPr lang="en-US" dirty="0" smtClean="0"/>
                <a:t>2</a:t>
              </a:r>
              <a:r>
                <a:rPr lang="en-US" baseline="30000" dirty="0" smtClean="0"/>
                <a:t>st</a:t>
              </a:r>
              <a:r>
                <a:rPr lang="en-US" dirty="0" smtClean="0"/>
                <a:t> tuple</a:t>
              </a:r>
              <a:endParaRPr lang="en-US" dirty="0"/>
            </a:p>
          </p:txBody>
        </p:sp>
      </p:grpSp>
      <p:grpSp>
        <p:nvGrpSpPr>
          <p:cNvPr id="11" name="Group 10"/>
          <p:cNvGrpSpPr/>
          <p:nvPr/>
        </p:nvGrpSpPr>
        <p:grpSpPr>
          <a:xfrm>
            <a:off x="7988300" y="4352924"/>
            <a:ext cx="2755900" cy="368300"/>
            <a:chOff x="7988300" y="3435350"/>
            <a:chExt cx="2755900" cy="368300"/>
          </a:xfrm>
        </p:grpSpPr>
        <p:cxnSp>
          <p:nvCxnSpPr>
            <p:cNvPr id="12" name="Straight Arrow Connector 11"/>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9118600" y="3435350"/>
              <a:ext cx="1625600" cy="368300"/>
            </a:xfrm>
            <a:prstGeom prst="rect">
              <a:avLst/>
            </a:prstGeom>
            <a:noFill/>
          </p:spPr>
          <p:txBody>
            <a:bodyPr wrap="square" rtlCol="0">
              <a:spAutoFit/>
            </a:bodyPr>
            <a:lstStyle/>
            <a:p>
              <a:r>
                <a:rPr lang="en-US" dirty="0" smtClean="0"/>
                <a:t>3</a:t>
              </a:r>
              <a:r>
                <a:rPr lang="en-US" baseline="30000" dirty="0" smtClean="0"/>
                <a:t>st</a:t>
              </a:r>
              <a:r>
                <a:rPr lang="en-US" dirty="0" smtClean="0"/>
                <a:t> tuple</a:t>
              </a:r>
              <a:endParaRPr lang="en-US" dirty="0"/>
            </a:p>
          </p:txBody>
        </p:sp>
      </p:grpSp>
      <p:grpSp>
        <p:nvGrpSpPr>
          <p:cNvPr id="14" name="Group 13"/>
          <p:cNvGrpSpPr/>
          <p:nvPr/>
        </p:nvGrpSpPr>
        <p:grpSpPr>
          <a:xfrm>
            <a:off x="7988300" y="4856161"/>
            <a:ext cx="2755900" cy="368300"/>
            <a:chOff x="7988300" y="3435350"/>
            <a:chExt cx="2755900" cy="368300"/>
          </a:xfrm>
        </p:grpSpPr>
        <p:cxnSp>
          <p:nvCxnSpPr>
            <p:cNvPr id="15" name="Straight Arrow Connector 14"/>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9118600" y="3435350"/>
              <a:ext cx="1625600" cy="368300"/>
            </a:xfrm>
            <a:prstGeom prst="rect">
              <a:avLst/>
            </a:prstGeom>
            <a:noFill/>
          </p:spPr>
          <p:txBody>
            <a:bodyPr wrap="square" rtlCol="0">
              <a:spAutoFit/>
            </a:bodyPr>
            <a:lstStyle/>
            <a:p>
              <a:r>
                <a:rPr lang="en-US" dirty="0" smtClean="0"/>
                <a:t>4</a:t>
              </a:r>
              <a:r>
                <a:rPr lang="en-US" baseline="30000" dirty="0" smtClean="0"/>
                <a:t>st</a:t>
              </a:r>
              <a:r>
                <a:rPr lang="en-US" dirty="0" smtClean="0"/>
                <a:t> tuple</a:t>
              </a:r>
              <a:endParaRPr lang="en-US" dirty="0"/>
            </a:p>
          </p:txBody>
        </p:sp>
      </p:grpSp>
    </p:spTree>
    <p:extLst>
      <p:ext uri="{BB962C8B-B14F-4D97-AF65-F5344CB8AC3E}">
        <p14:creationId xmlns:p14="http://schemas.microsoft.com/office/powerpoint/2010/main" val="93311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are Unordered</a:t>
            </a:r>
            <a:endParaRPr lang="en-US" dirty="0"/>
          </a:p>
        </p:txBody>
      </p:sp>
      <p:sp>
        <p:nvSpPr>
          <p:cNvPr id="3" name="Content Placeholder 2"/>
          <p:cNvSpPr>
            <a:spLocks noGrp="1"/>
          </p:cNvSpPr>
          <p:nvPr>
            <p:ph idx="1"/>
          </p:nvPr>
        </p:nvSpPr>
        <p:spPr/>
        <p:txBody>
          <a:bodyPr/>
          <a:lstStyle/>
          <a:p>
            <a:r>
              <a:rPr lang="en-US" dirty="0" smtClean="0"/>
              <a:t>In relational model relation is depicted as table</a:t>
            </a:r>
          </a:p>
          <a:p>
            <a:r>
              <a:rPr lang="en-US" dirty="0" smtClean="0"/>
              <a:t>In relation (or table),</a:t>
            </a:r>
          </a:p>
          <a:p>
            <a:pPr lvl="1"/>
            <a:r>
              <a:rPr lang="en-US" dirty="0" smtClean="0"/>
              <a:t>Order of tuples is irrelevant (tuples may be stored in an arbitrary order)</a:t>
            </a:r>
          </a:p>
          <a:p>
            <a:pPr lvl="2"/>
            <a:r>
              <a:rPr lang="en-US" sz="2400" dirty="0" smtClean="0"/>
              <a:t>i.e. Relation are unordered</a:t>
            </a:r>
            <a:endParaRPr lang="en-US" sz="2400" dirty="0"/>
          </a:p>
        </p:txBody>
      </p:sp>
      <p:sp>
        <p:nvSpPr>
          <p:cNvPr id="4" name="TextBox 3"/>
          <p:cNvSpPr txBox="1"/>
          <p:nvPr/>
        </p:nvSpPr>
        <p:spPr>
          <a:xfrm>
            <a:off x="838200" y="4127500"/>
            <a:ext cx="3911600" cy="1846659"/>
          </a:xfrm>
          <a:prstGeom prst="rect">
            <a:avLst/>
          </a:prstGeom>
          <a:noFill/>
        </p:spPr>
        <p:txBody>
          <a:bodyPr wrap="square" rtlCol="0">
            <a:spAutoFit/>
          </a:bodyPr>
          <a:lstStyle/>
          <a:p>
            <a:r>
              <a:rPr lang="en-US" sz="2400" b="1" dirty="0">
                <a:solidFill>
                  <a:srgbClr val="FF0000"/>
                </a:solidFill>
              </a:rPr>
              <a:t>r</a:t>
            </a:r>
            <a:r>
              <a:rPr lang="en-US" sz="2400" dirty="0"/>
              <a:t> = {(Jones, Main, Harrison</a:t>
            </a:r>
            <a:r>
              <a:rPr lang="en-US" sz="2400" dirty="0" smtClean="0"/>
              <a:t>),</a:t>
            </a:r>
          </a:p>
          <a:p>
            <a:r>
              <a:rPr lang="en-US" sz="2400" dirty="0" smtClean="0"/>
              <a:t>       (</a:t>
            </a:r>
            <a:r>
              <a:rPr lang="en-US" sz="2400" dirty="0"/>
              <a:t>Smith, North, Rye),</a:t>
            </a:r>
          </a:p>
          <a:p>
            <a:r>
              <a:rPr lang="en-US" sz="2400" dirty="0" smtClean="0"/>
              <a:t>       (</a:t>
            </a:r>
            <a:r>
              <a:rPr lang="en-US" sz="2400" dirty="0"/>
              <a:t>Curry, North, Rye),</a:t>
            </a:r>
          </a:p>
          <a:p>
            <a:r>
              <a:rPr lang="en-US" sz="2400" dirty="0" smtClean="0"/>
              <a:t>       (</a:t>
            </a:r>
            <a:r>
              <a:rPr lang="en-US" sz="2400" dirty="0"/>
              <a:t>Lindsay, Park, Pittsfield)}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269952"/>
              </p:ext>
            </p:extLst>
          </p:nvPr>
        </p:nvGraphicFramePr>
        <p:xfrm>
          <a:off x="5143501" y="4001294"/>
          <a:ext cx="6032499" cy="1854200"/>
        </p:xfrm>
        <a:graphic>
          <a:graphicData uri="http://schemas.openxmlformats.org/drawingml/2006/table">
            <a:tbl>
              <a:tblPr firstRow="1" bandRow="1">
                <a:tableStyleId>{5C22544A-7EE6-4342-B048-85BDC9FD1C3A}</a:tableStyleId>
              </a:tblPr>
              <a:tblGrid>
                <a:gridCol w="2010833">
                  <a:extLst>
                    <a:ext uri="{9D8B030D-6E8A-4147-A177-3AD203B41FA5}">
                      <a16:colId xmlns:a16="http://schemas.microsoft.com/office/drawing/2014/main" val="155239046"/>
                    </a:ext>
                  </a:extLst>
                </a:gridCol>
                <a:gridCol w="2010833">
                  <a:extLst>
                    <a:ext uri="{9D8B030D-6E8A-4147-A177-3AD203B41FA5}">
                      <a16:colId xmlns:a16="http://schemas.microsoft.com/office/drawing/2014/main" val="1025250498"/>
                    </a:ext>
                  </a:extLst>
                </a:gridCol>
                <a:gridCol w="2010833">
                  <a:extLst>
                    <a:ext uri="{9D8B030D-6E8A-4147-A177-3AD203B41FA5}">
                      <a16:colId xmlns:a16="http://schemas.microsoft.com/office/drawing/2014/main" val="3103108563"/>
                    </a:ext>
                  </a:extLst>
                </a:gridCol>
              </a:tblGrid>
              <a:tr h="370840">
                <a:tc>
                  <a:txBody>
                    <a:bodyPr/>
                    <a:lstStyle/>
                    <a:p>
                      <a:r>
                        <a:rPr lang="en-US" dirty="0" smtClean="0"/>
                        <a:t>Customer-name</a:t>
                      </a:r>
                      <a:endParaRPr lang="en-US" dirty="0"/>
                    </a:p>
                  </a:txBody>
                  <a:tcPr/>
                </a:tc>
                <a:tc>
                  <a:txBody>
                    <a:bodyPr/>
                    <a:lstStyle/>
                    <a:p>
                      <a:r>
                        <a:rPr lang="en-US" dirty="0" smtClean="0"/>
                        <a:t>Customer-street</a:t>
                      </a:r>
                      <a:endParaRPr lang="en-US" dirty="0"/>
                    </a:p>
                  </a:txBody>
                  <a:tcPr/>
                </a:tc>
                <a:tc>
                  <a:txBody>
                    <a:bodyPr/>
                    <a:lstStyle/>
                    <a:p>
                      <a:r>
                        <a:rPr lang="en-US" dirty="0" smtClean="0"/>
                        <a:t>Customer-city</a:t>
                      </a:r>
                      <a:endParaRPr lang="en-US" dirty="0"/>
                    </a:p>
                  </a:txBody>
                  <a:tcPr/>
                </a:tc>
                <a:extLst>
                  <a:ext uri="{0D108BD9-81ED-4DB2-BD59-A6C34878D82A}">
                    <a16:rowId xmlns:a16="http://schemas.microsoft.com/office/drawing/2014/main" val="3185502325"/>
                  </a:ext>
                </a:extLst>
              </a:tr>
              <a:tr h="370840">
                <a:tc>
                  <a:txBody>
                    <a:bodyPr/>
                    <a:lstStyle/>
                    <a:p>
                      <a:r>
                        <a:rPr lang="en-US" dirty="0" smtClean="0"/>
                        <a:t>Jones</a:t>
                      </a:r>
                      <a:endParaRPr lang="en-US" dirty="0"/>
                    </a:p>
                  </a:txBody>
                  <a:tcPr/>
                </a:tc>
                <a:tc>
                  <a:txBody>
                    <a:bodyPr/>
                    <a:lstStyle/>
                    <a:p>
                      <a:r>
                        <a:rPr lang="en-US" dirty="0" smtClean="0"/>
                        <a:t>Main</a:t>
                      </a:r>
                      <a:endParaRPr lang="en-US" dirty="0"/>
                    </a:p>
                  </a:txBody>
                  <a:tcPr/>
                </a:tc>
                <a:tc>
                  <a:txBody>
                    <a:bodyPr/>
                    <a:lstStyle/>
                    <a:p>
                      <a:r>
                        <a:rPr lang="en-US" dirty="0" smtClean="0"/>
                        <a:t>Harrison</a:t>
                      </a:r>
                      <a:endParaRPr lang="en-US" dirty="0"/>
                    </a:p>
                  </a:txBody>
                  <a:tcPr/>
                </a:tc>
                <a:extLst>
                  <a:ext uri="{0D108BD9-81ED-4DB2-BD59-A6C34878D82A}">
                    <a16:rowId xmlns:a16="http://schemas.microsoft.com/office/drawing/2014/main" val="2527433441"/>
                  </a:ext>
                </a:extLst>
              </a:tr>
              <a:tr h="370840">
                <a:tc>
                  <a:txBody>
                    <a:bodyPr/>
                    <a:lstStyle/>
                    <a:p>
                      <a:r>
                        <a:rPr lang="en-US" dirty="0" smtClean="0"/>
                        <a:t>Smith</a:t>
                      </a:r>
                      <a:endParaRPr lang="en-US" dirty="0"/>
                    </a:p>
                  </a:txBody>
                  <a:tcPr/>
                </a:tc>
                <a:tc>
                  <a:txBody>
                    <a:bodyPr/>
                    <a:lstStyle/>
                    <a:p>
                      <a:r>
                        <a:rPr lang="en-US" dirty="0" smtClean="0"/>
                        <a:t>North</a:t>
                      </a:r>
                      <a:endParaRPr lang="en-US" dirty="0"/>
                    </a:p>
                  </a:txBody>
                  <a:tcPr/>
                </a:tc>
                <a:tc>
                  <a:txBody>
                    <a:bodyPr/>
                    <a:lstStyle/>
                    <a:p>
                      <a:r>
                        <a:rPr lang="en-US" dirty="0" smtClean="0"/>
                        <a:t>Rye</a:t>
                      </a:r>
                      <a:endParaRPr lang="en-US" dirty="0"/>
                    </a:p>
                  </a:txBody>
                  <a:tcPr/>
                </a:tc>
                <a:extLst>
                  <a:ext uri="{0D108BD9-81ED-4DB2-BD59-A6C34878D82A}">
                    <a16:rowId xmlns:a16="http://schemas.microsoft.com/office/drawing/2014/main" val="672803596"/>
                  </a:ext>
                </a:extLst>
              </a:tr>
              <a:tr h="370840">
                <a:tc>
                  <a:txBody>
                    <a:bodyPr/>
                    <a:lstStyle/>
                    <a:p>
                      <a:r>
                        <a:rPr lang="en-US" dirty="0" smtClean="0"/>
                        <a:t>Curry</a:t>
                      </a:r>
                      <a:endParaRPr lang="en-US" dirty="0"/>
                    </a:p>
                  </a:txBody>
                  <a:tcPr/>
                </a:tc>
                <a:tc>
                  <a:txBody>
                    <a:bodyPr/>
                    <a:lstStyle/>
                    <a:p>
                      <a:r>
                        <a:rPr lang="en-US" dirty="0" smtClean="0"/>
                        <a:t>North</a:t>
                      </a:r>
                      <a:endParaRPr lang="en-US" dirty="0"/>
                    </a:p>
                  </a:txBody>
                  <a:tcPr/>
                </a:tc>
                <a:tc>
                  <a:txBody>
                    <a:bodyPr/>
                    <a:lstStyle/>
                    <a:p>
                      <a:r>
                        <a:rPr lang="en-US" dirty="0" smtClean="0"/>
                        <a:t>Rye</a:t>
                      </a:r>
                      <a:endParaRPr lang="en-US" dirty="0"/>
                    </a:p>
                  </a:txBody>
                  <a:tcPr/>
                </a:tc>
                <a:extLst>
                  <a:ext uri="{0D108BD9-81ED-4DB2-BD59-A6C34878D82A}">
                    <a16:rowId xmlns:a16="http://schemas.microsoft.com/office/drawing/2014/main" val="1098606047"/>
                  </a:ext>
                </a:extLst>
              </a:tr>
              <a:tr h="370840">
                <a:tc>
                  <a:txBody>
                    <a:bodyPr/>
                    <a:lstStyle/>
                    <a:p>
                      <a:r>
                        <a:rPr lang="en-US" dirty="0" smtClean="0"/>
                        <a:t>Lindsay</a:t>
                      </a:r>
                      <a:endParaRPr lang="en-US" dirty="0"/>
                    </a:p>
                  </a:txBody>
                  <a:tcPr/>
                </a:tc>
                <a:tc>
                  <a:txBody>
                    <a:bodyPr/>
                    <a:lstStyle/>
                    <a:p>
                      <a:r>
                        <a:rPr lang="en-US" dirty="0" smtClean="0"/>
                        <a:t>Park</a:t>
                      </a:r>
                      <a:endParaRPr lang="en-US" dirty="0"/>
                    </a:p>
                  </a:txBody>
                  <a:tcPr/>
                </a:tc>
                <a:tc>
                  <a:txBody>
                    <a:bodyPr/>
                    <a:lstStyle/>
                    <a:p>
                      <a:r>
                        <a:rPr lang="en-US" dirty="0" smtClean="0"/>
                        <a:t>Pittsfield</a:t>
                      </a:r>
                      <a:endParaRPr lang="en-US" dirty="0"/>
                    </a:p>
                  </a:txBody>
                  <a:tcPr/>
                </a:tc>
                <a:extLst>
                  <a:ext uri="{0D108BD9-81ED-4DB2-BD59-A6C34878D82A}">
                    <a16:rowId xmlns:a16="http://schemas.microsoft.com/office/drawing/2014/main" val="1384027349"/>
                  </a:ext>
                </a:extLst>
              </a:tr>
            </a:tbl>
          </a:graphicData>
        </a:graphic>
      </p:graphicFrame>
    </p:spTree>
    <p:extLst>
      <p:ext uri="{BB962C8B-B14F-4D97-AF65-F5344CB8AC3E}">
        <p14:creationId xmlns:p14="http://schemas.microsoft.com/office/powerpoint/2010/main" val="2839075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Types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Name:</a:t>
            </a:r>
            <a:r>
              <a:rPr lang="en-US" dirty="0" smtClean="0"/>
              <a:t> Each </a:t>
            </a:r>
            <a:r>
              <a:rPr lang="en-US" b="1" dirty="0" smtClean="0"/>
              <a:t>attribute</a:t>
            </a:r>
            <a:r>
              <a:rPr lang="en-US" dirty="0" smtClean="0"/>
              <a:t> of a relation has a </a:t>
            </a:r>
            <a:r>
              <a:rPr lang="en-US" b="1" i="1" dirty="0" smtClean="0"/>
              <a:t>name</a:t>
            </a:r>
          </a:p>
          <a:p>
            <a:r>
              <a:rPr lang="en-US" b="1" dirty="0">
                <a:solidFill>
                  <a:srgbClr val="FF0000"/>
                </a:solidFill>
              </a:rPr>
              <a:t>Domain:</a:t>
            </a:r>
            <a:r>
              <a:rPr lang="en-US" dirty="0" smtClean="0"/>
              <a:t> The set of allowed values for each attribute is called the </a:t>
            </a:r>
            <a:r>
              <a:rPr lang="en-US" b="1" i="1" dirty="0" smtClean="0"/>
              <a:t>domain of the attribute</a:t>
            </a:r>
          </a:p>
          <a:p>
            <a:pPr lvl="1"/>
            <a:r>
              <a:rPr lang="en-US" b="1" dirty="0" err="1" smtClean="0"/>
              <a:t>Roll_No</a:t>
            </a:r>
            <a:r>
              <a:rPr lang="en-US" b="1" dirty="0" smtClean="0"/>
              <a:t>:</a:t>
            </a:r>
            <a:r>
              <a:rPr lang="en-US" dirty="0" smtClean="0"/>
              <a:t> Numeric (of 10 digit)</a:t>
            </a:r>
          </a:p>
          <a:p>
            <a:pPr lvl="1"/>
            <a:r>
              <a:rPr lang="en-US" dirty="0" smtClean="0"/>
              <a:t>Name: Character (of 1-30)</a:t>
            </a:r>
          </a:p>
          <a:p>
            <a:pPr lvl="1"/>
            <a:r>
              <a:rPr lang="en-US" dirty="0" smtClean="0"/>
              <a:t>DOB: Date </a:t>
            </a:r>
            <a:r>
              <a:rPr lang="en-US" dirty="0" err="1" smtClean="0"/>
              <a:t>ddmmyyyy</a:t>
            </a:r>
            <a:endParaRPr lang="en-US" dirty="0" smtClean="0"/>
          </a:p>
          <a:p>
            <a:r>
              <a:rPr lang="en-US" b="1" dirty="0">
                <a:solidFill>
                  <a:srgbClr val="FF0000"/>
                </a:solidFill>
              </a:rPr>
              <a:t>Atomic:</a:t>
            </a:r>
            <a:r>
              <a:rPr lang="en-US" dirty="0" smtClean="0"/>
              <a:t> Attribute values are required to be </a:t>
            </a:r>
            <a:r>
              <a:rPr lang="en-US" b="1" dirty="0" smtClean="0"/>
              <a:t>atomic</a:t>
            </a:r>
            <a:r>
              <a:rPr lang="en-US" dirty="0" smtClean="0"/>
              <a:t>, that is, indivisible (</a:t>
            </a:r>
            <a:r>
              <a:rPr lang="en-US" b="1" i="1" dirty="0" smtClean="0"/>
              <a:t>atomic</a:t>
            </a:r>
            <a:r>
              <a:rPr lang="en-US" dirty="0" smtClean="0"/>
              <a:t> means cannot be subdivided any further)</a:t>
            </a:r>
          </a:p>
          <a:p>
            <a:pPr lvl="1"/>
            <a:r>
              <a:rPr lang="en-US" dirty="0" smtClean="0"/>
              <a:t>E.g. multivalued attribute values are not atomic</a:t>
            </a:r>
          </a:p>
          <a:p>
            <a:pPr lvl="1"/>
            <a:r>
              <a:rPr lang="en-US" dirty="0" smtClean="0"/>
              <a:t>E.g. composite attribute values are not atomic</a:t>
            </a:r>
          </a:p>
          <a:p>
            <a:r>
              <a:rPr lang="en-US" b="1" dirty="0">
                <a:solidFill>
                  <a:srgbClr val="FF0000"/>
                </a:solidFill>
              </a:rPr>
              <a:t>NULL:</a:t>
            </a:r>
            <a:r>
              <a:rPr lang="en-US" dirty="0" smtClean="0"/>
              <a:t> The special value </a:t>
            </a:r>
            <a:r>
              <a:rPr lang="en-US" b="1" i="1" dirty="0" smtClean="0"/>
              <a:t>null</a:t>
            </a:r>
            <a:r>
              <a:rPr lang="en-US" dirty="0" smtClean="0"/>
              <a:t> is a member of every domain</a:t>
            </a:r>
          </a:p>
          <a:p>
            <a:pPr lvl="1"/>
            <a:r>
              <a:rPr lang="en-US" b="1" dirty="0"/>
              <a:t>n</a:t>
            </a:r>
            <a:r>
              <a:rPr lang="en-US" b="1" dirty="0" smtClean="0"/>
              <a:t>ull</a:t>
            </a:r>
            <a:r>
              <a:rPr lang="en-US" dirty="0" smtClean="0"/>
              <a:t> value can be used for unknown values or not applicable (NA) values</a:t>
            </a:r>
          </a:p>
          <a:p>
            <a:pPr lvl="1"/>
            <a:r>
              <a:rPr lang="en-US" dirty="0" smtClean="0"/>
              <a:t>The </a:t>
            </a:r>
            <a:r>
              <a:rPr lang="en-US" b="1" dirty="0"/>
              <a:t>null</a:t>
            </a:r>
            <a:r>
              <a:rPr lang="en-US" dirty="0" smtClean="0"/>
              <a:t> value cause complications in the definition of may operations</a:t>
            </a:r>
            <a:endParaRPr lang="en-US" dirty="0"/>
          </a:p>
        </p:txBody>
      </p:sp>
    </p:spTree>
    <p:extLst>
      <p:ext uri="{BB962C8B-B14F-4D97-AF65-F5344CB8AC3E}">
        <p14:creationId xmlns:p14="http://schemas.microsoft.com/office/powerpoint/2010/main" val="2426744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Schema</a:t>
            </a:r>
            <a:endParaRPr lang="en-US" dirty="0"/>
          </a:p>
        </p:txBody>
      </p:sp>
      <p:sp>
        <p:nvSpPr>
          <p:cNvPr id="3" name="Content Placeholder 2"/>
          <p:cNvSpPr>
            <a:spLocks noGrp="1"/>
          </p:cNvSpPr>
          <p:nvPr>
            <p:ph idx="1"/>
          </p:nvPr>
        </p:nvSpPr>
        <p:spPr/>
        <p:txBody>
          <a:bodyPr/>
          <a:lstStyle/>
          <a:p>
            <a:r>
              <a:rPr lang="en-US" b="1" dirty="0" smtClean="0"/>
              <a:t>Schema</a:t>
            </a:r>
            <a:r>
              <a:rPr lang="en-US" dirty="0" smtClean="0"/>
              <a:t> means that this is the description of the relation</a:t>
            </a:r>
          </a:p>
          <a:p>
            <a:r>
              <a:rPr lang="en-US" dirty="0" smtClean="0"/>
              <a:t>A</a:t>
            </a:r>
            <a:r>
              <a:rPr lang="en-US" baseline="-25000" dirty="0" smtClean="0"/>
              <a:t>1</a:t>
            </a:r>
            <a:r>
              <a:rPr lang="en-US" dirty="0" smtClean="0"/>
              <a:t>, A</a:t>
            </a:r>
            <a:r>
              <a:rPr lang="en-US" baseline="-25000" dirty="0" smtClean="0"/>
              <a:t>2</a:t>
            </a:r>
            <a:r>
              <a:rPr lang="en-US" dirty="0" smtClean="0"/>
              <a:t>, …, A</a:t>
            </a:r>
            <a:r>
              <a:rPr lang="en-US" baseline="-25000" dirty="0"/>
              <a:t>n</a:t>
            </a:r>
            <a:r>
              <a:rPr lang="en-US" dirty="0" smtClean="0"/>
              <a:t> are </a:t>
            </a:r>
            <a:r>
              <a:rPr lang="en-US" b="1" i="1" dirty="0">
                <a:solidFill>
                  <a:srgbClr val="FF0000"/>
                </a:solidFill>
              </a:rPr>
              <a:t>attributes</a:t>
            </a:r>
          </a:p>
          <a:p>
            <a:r>
              <a:rPr lang="en-US" b="1" i="1" dirty="0">
                <a:solidFill>
                  <a:srgbClr val="FF0000"/>
                </a:solidFill>
              </a:rPr>
              <a:t>R</a:t>
            </a:r>
            <a:r>
              <a:rPr lang="en-US" dirty="0" smtClean="0"/>
              <a:t>= </a:t>
            </a:r>
            <a:r>
              <a:rPr lang="en-US" b="1" dirty="0" smtClean="0"/>
              <a:t>(A</a:t>
            </a:r>
            <a:r>
              <a:rPr lang="en-US" b="1" baseline="-25000" dirty="0"/>
              <a:t>1</a:t>
            </a:r>
            <a:r>
              <a:rPr lang="en-US" b="1" dirty="0" smtClean="0"/>
              <a:t>, A</a:t>
            </a:r>
            <a:r>
              <a:rPr lang="en-US" b="1" baseline="-25000" dirty="0"/>
              <a:t>2</a:t>
            </a:r>
            <a:r>
              <a:rPr lang="en-US" b="1" dirty="0" smtClean="0"/>
              <a:t>, …, A</a:t>
            </a:r>
            <a:r>
              <a:rPr lang="en-US" b="1" baseline="-25000" dirty="0" smtClean="0"/>
              <a:t>n</a:t>
            </a:r>
            <a:r>
              <a:rPr lang="en-US" b="1" dirty="0" smtClean="0"/>
              <a:t> ) </a:t>
            </a:r>
            <a:r>
              <a:rPr lang="en-US" dirty="0" smtClean="0"/>
              <a:t>is a </a:t>
            </a:r>
            <a:r>
              <a:rPr lang="en-US" b="1" i="1" dirty="0">
                <a:solidFill>
                  <a:srgbClr val="FF0000"/>
                </a:solidFill>
              </a:rPr>
              <a:t>relation schema</a:t>
            </a:r>
          </a:p>
          <a:p>
            <a:pPr marL="457200" lvl="1" indent="0">
              <a:buNone/>
            </a:pPr>
            <a:r>
              <a:rPr lang="en-US" dirty="0" smtClean="0"/>
              <a:t>E.g. Customer-schema = (customer-name, customer-street, customer-city)</a:t>
            </a:r>
          </a:p>
          <a:p>
            <a:r>
              <a:rPr lang="en-US" dirty="0" smtClean="0"/>
              <a:t>A relation is defined over a schema </a:t>
            </a:r>
            <a:r>
              <a:rPr lang="en-US" dirty="0" err="1" smtClean="0"/>
              <a:t>i.e</a:t>
            </a:r>
            <a:r>
              <a:rPr lang="en-US" dirty="0" smtClean="0"/>
              <a:t> r(R)</a:t>
            </a:r>
          </a:p>
          <a:p>
            <a:r>
              <a:rPr lang="en-US" b="1" dirty="0" smtClean="0"/>
              <a:t>r(R)</a:t>
            </a:r>
            <a:r>
              <a:rPr lang="en-US" dirty="0" smtClean="0"/>
              <a:t> is a </a:t>
            </a:r>
            <a:r>
              <a:rPr lang="en-US" b="1" i="1" dirty="0">
                <a:solidFill>
                  <a:srgbClr val="FF0000"/>
                </a:solidFill>
              </a:rPr>
              <a:t>relation r</a:t>
            </a:r>
            <a:r>
              <a:rPr lang="en-US" dirty="0" smtClean="0"/>
              <a:t> on the </a:t>
            </a:r>
            <a:r>
              <a:rPr lang="en-US" b="1" i="1" dirty="0">
                <a:solidFill>
                  <a:srgbClr val="FF0000"/>
                </a:solidFill>
              </a:rPr>
              <a:t>relation schema R</a:t>
            </a:r>
          </a:p>
          <a:p>
            <a:pPr marL="457200" lvl="1" indent="0">
              <a:buNone/>
            </a:pPr>
            <a:r>
              <a:rPr lang="en-US" dirty="0" smtClean="0"/>
              <a:t>		</a:t>
            </a:r>
            <a:r>
              <a:rPr lang="en-US" dirty="0" err="1" smtClean="0"/>
              <a:t>E.g</a:t>
            </a:r>
            <a:r>
              <a:rPr lang="en-US" dirty="0" smtClean="0"/>
              <a:t> customer (Customer-schema)</a:t>
            </a:r>
            <a:endParaRPr lang="en-US" dirty="0"/>
          </a:p>
        </p:txBody>
      </p:sp>
    </p:spTree>
    <p:extLst>
      <p:ext uri="{BB962C8B-B14F-4D97-AF65-F5344CB8AC3E}">
        <p14:creationId xmlns:p14="http://schemas.microsoft.com/office/powerpoint/2010/main" val="9400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Relational Model</a:t>
            </a:r>
            <a:endParaRPr lang="en-US" dirty="0"/>
          </a:p>
        </p:txBody>
      </p:sp>
      <p:sp>
        <p:nvSpPr>
          <p:cNvPr id="3" name="Content Placeholder 2"/>
          <p:cNvSpPr>
            <a:spLocks noGrp="1"/>
          </p:cNvSpPr>
          <p:nvPr>
            <p:ph idx="1"/>
          </p:nvPr>
        </p:nvSpPr>
        <p:spPr/>
        <p:txBody>
          <a:bodyPr/>
          <a:lstStyle/>
          <a:p>
            <a:r>
              <a:rPr lang="en-US" b="1" dirty="0" smtClean="0"/>
              <a:t>Relational Model represents how data is stored in Relational Databases. A relational database stores data in the form of relations (tables).</a:t>
            </a:r>
          </a:p>
          <a:p>
            <a:pPr lvl="1"/>
            <a:r>
              <a:rPr lang="en-US" dirty="0" smtClean="0"/>
              <a:t>After designing the conceptual model of Database using ER diagram, we need to convert the conceptual model in the relational model which can be implemented using any RDBMS applications.</a:t>
            </a:r>
          </a:p>
          <a:p>
            <a:pPr lvl="1"/>
            <a:r>
              <a:rPr lang="en-US" dirty="0" smtClean="0"/>
              <a:t>RDBMS Applications: Oracle, SQL , MySQL etc.</a:t>
            </a:r>
            <a:endParaRPr lang="en-US" dirty="0"/>
          </a:p>
        </p:txBody>
      </p:sp>
    </p:spTree>
    <p:extLst>
      <p:ext uri="{BB962C8B-B14F-4D97-AF65-F5344CB8AC3E}">
        <p14:creationId xmlns:p14="http://schemas.microsoft.com/office/powerpoint/2010/main" val="1765761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Instance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current values (</a:t>
            </a:r>
            <a:r>
              <a:rPr lang="en-US" b="1" i="1" dirty="0" smtClean="0">
                <a:solidFill>
                  <a:srgbClr val="FF0000"/>
                </a:solidFill>
              </a:rPr>
              <a:t>relation instance</a:t>
            </a:r>
            <a:r>
              <a:rPr lang="en-US" dirty="0" smtClean="0"/>
              <a:t>) of a relation are specified by a </a:t>
            </a:r>
            <a:r>
              <a:rPr lang="en-US" b="1" dirty="0" smtClean="0"/>
              <a:t>table</a:t>
            </a:r>
          </a:p>
          <a:p>
            <a:pPr marL="0" indent="0">
              <a:buNone/>
            </a:pPr>
            <a:r>
              <a:rPr lang="en-US" dirty="0"/>
              <a:t>		</a:t>
            </a:r>
            <a:r>
              <a:rPr lang="en-US" dirty="0" smtClean="0"/>
              <a:t>	</a:t>
            </a:r>
            <a:r>
              <a:rPr lang="en-US" b="1" dirty="0" smtClean="0">
                <a:solidFill>
                  <a:srgbClr val="FF0000"/>
                </a:solidFill>
              </a:rPr>
              <a:t>r</a:t>
            </a:r>
            <a:r>
              <a:rPr lang="en-US" dirty="0" smtClean="0"/>
              <a:t> </a:t>
            </a:r>
            <a:r>
              <a:rPr lang="en-US" dirty="0"/>
              <a:t>= {(Jones, Main, Harrison),</a:t>
            </a:r>
          </a:p>
          <a:p>
            <a:pPr marL="0" indent="0">
              <a:buNone/>
            </a:pPr>
            <a:r>
              <a:rPr lang="en-US" dirty="0"/>
              <a:t>			       (Smith, North, Rye),</a:t>
            </a:r>
          </a:p>
          <a:p>
            <a:pPr marL="0" indent="0">
              <a:buNone/>
            </a:pPr>
            <a:r>
              <a:rPr lang="en-US" dirty="0"/>
              <a:t>			       (Curry, North, Rye),</a:t>
            </a:r>
          </a:p>
          <a:p>
            <a:pPr marL="0" indent="0">
              <a:buNone/>
            </a:pPr>
            <a:r>
              <a:rPr lang="en-US" dirty="0"/>
              <a:t>			       (Lindsay, Park, Pittsfield</a:t>
            </a:r>
            <a:r>
              <a:rPr lang="en-US" dirty="0" smtClean="0"/>
              <a:t>)}</a:t>
            </a:r>
          </a:p>
          <a:p>
            <a:pPr marL="0" indent="0">
              <a:buNone/>
            </a:pPr>
            <a:endParaRPr lang="en-US" dirty="0" smtClean="0"/>
          </a:p>
          <a:p>
            <a:r>
              <a:rPr lang="en-US" dirty="0" smtClean="0"/>
              <a:t>An </a:t>
            </a:r>
            <a:r>
              <a:rPr lang="en-US" b="1" dirty="0" smtClean="0"/>
              <a:t>element</a:t>
            </a:r>
            <a:r>
              <a:rPr lang="en-US" dirty="0" smtClean="0"/>
              <a:t> </a:t>
            </a:r>
            <a:r>
              <a:rPr lang="en-US" b="1" i="1" dirty="0" smtClean="0"/>
              <a:t>t</a:t>
            </a:r>
            <a:r>
              <a:rPr lang="en-US" dirty="0" smtClean="0"/>
              <a:t> of </a:t>
            </a:r>
            <a:r>
              <a:rPr lang="en-US" b="1" i="1" dirty="0" smtClean="0"/>
              <a:t>r</a:t>
            </a:r>
            <a:r>
              <a:rPr lang="en-US" dirty="0" smtClean="0"/>
              <a:t> is a </a:t>
            </a:r>
            <a:r>
              <a:rPr lang="en-US" b="1" i="1" dirty="0">
                <a:solidFill>
                  <a:srgbClr val="FF0000"/>
                </a:solidFill>
              </a:rPr>
              <a:t>tuple</a:t>
            </a:r>
            <a:r>
              <a:rPr lang="en-US" dirty="0" smtClean="0"/>
              <a:t>, represented by a </a:t>
            </a:r>
            <a:r>
              <a:rPr lang="en-US" b="1" i="1" dirty="0">
                <a:solidFill>
                  <a:srgbClr val="FF0000"/>
                </a:solidFill>
              </a:rPr>
              <a:t>row</a:t>
            </a:r>
            <a:r>
              <a:rPr lang="en-US" dirty="0" smtClean="0"/>
              <a:t> in a table</a:t>
            </a:r>
          </a:p>
          <a:p>
            <a:r>
              <a:rPr lang="en-US" b="1" dirty="0" smtClean="0">
                <a:solidFill>
                  <a:srgbClr val="FF0000"/>
                </a:solidFill>
              </a:rPr>
              <a:t>Attribute</a:t>
            </a:r>
            <a:r>
              <a:rPr lang="en-US" dirty="0" smtClean="0"/>
              <a:t> Ai represents </a:t>
            </a:r>
            <a:r>
              <a:rPr lang="en-US" b="1" dirty="0" smtClean="0">
                <a:solidFill>
                  <a:srgbClr val="FF0000"/>
                </a:solidFill>
              </a:rPr>
              <a:t>columns</a:t>
            </a:r>
            <a:r>
              <a:rPr lang="en-US" dirty="0" smtClean="0"/>
              <a:t> in a table</a:t>
            </a:r>
          </a:p>
          <a:p>
            <a:endParaRPr lang="en-US" dirty="0"/>
          </a:p>
          <a:p>
            <a:pPr marL="0" indent="0" algn="ctr">
              <a:buNone/>
            </a:pPr>
            <a:r>
              <a:rPr lang="en-US" sz="3500" dirty="0" smtClean="0"/>
              <a:t>“</a:t>
            </a:r>
            <a:r>
              <a:rPr lang="en-US" sz="3500" b="1" dirty="0" smtClean="0"/>
              <a:t>Database is a multiple interrelated relations</a:t>
            </a:r>
            <a:r>
              <a:rPr lang="en-US" sz="3500" dirty="0" smtClean="0"/>
              <a:t>”</a:t>
            </a:r>
            <a:endParaRPr lang="en-US" sz="3500" dirty="0"/>
          </a:p>
        </p:txBody>
      </p:sp>
      <p:grpSp>
        <p:nvGrpSpPr>
          <p:cNvPr id="4" name="Group 3"/>
          <p:cNvGrpSpPr/>
          <p:nvPr/>
        </p:nvGrpSpPr>
        <p:grpSpPr>
          <a:xfrm>
            <a:off x="7905408" y="2176162"/>
            <a:ext cx="2755900" cy="368300"/>
            <a:chOff x="7988300" y="3435350"/>
            <a:chExt cx="2755900" cy="368300"/>
          </a:xfrm>
        </p:grpSpPr>
        <p:cxnSp>
          <p:nvCxnSpPr>
            <p:cNvPr id="5" name="Straight Arrow Connector 4"/>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9118600" y="3435350"/>
              <a:ext cx="1625600" cy="368300"/>
            </a:xfrm>
            <a:prstGeom prst="rect">
              <a:avLst/>
            </a:prstGeom>
            <a:noFill/>
          </p:spPr>
          <p:txBody>
            <a:bodyPr wrap="square" rtlCol="0">
              <a:spAutoFit/>
            </a:bodyPr>
            <a:lstStyle/>
            <a:p>
              <a:r>
                <a:rPr lang="en-US" dirty="0" smtClean="0"/>
                <a:t>1</a:t>
              </a:r>
              <a:r>
                <a:rPr lang="en-US" baseline="30000" dirty="0" smtClean="0"/>
                <a:t>st</a:t>
              </a:r>
              <a:r>
                <a:rPr lang="en-US" dirty="0" smtClean="0"/>
                <a:t> tuple</a:t>
              </a:r>
              <a:endParaRPr lang="en-US" dirty="0"/>
            </a:p>
          </p:txBody>
        </p:sp>
      </p:grpSp>
      <p:grpSp>
        <p:nvGrpSpPr>
          <p:cNvPr id="7" name="Group 6"/>
          <p:cNvGrpSpPr/>
          <p:nvPr/>
        </p:nvGrpSpPr>
        <p:grpSpPr>
          <a:xfrm>
            <a:off x="7905408" y="2599232"/>
            <a:ext cx="2755900" cy="368300"/>
            <a:chOff x="7988300" y="3435350"/>
            <a:chExt cx="2755900" cy="368300"/>
          </a:xfrm>
        </p:grpSpPr>
        <p:cxnSp>
          <p:nvCxnSpPr>
            <p:cNvPr id="8" name="Straight Arrow Connector 7"/>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9118600" y="3435350"/>
              <a:ext cx="1625600" cy="368300"/>
            </a:xfrm>
            <a:prstGeom prst="rect">
              <a:avLst/>
            </a:prstGeom>
            <a:noFill/>
          </p:spPr>
          <p:txBody>
            <a:bodyPr wrap="square" rtlCol="0">
              <a:spAutoFit/>
            </a:bodyPr>
            <a:lstStyle/>
            <a:p>
              <a:r>
                <a:rPr lang="en-US" dirty="0" smtClean="0"/>
                <a:t>2</a:t>
              </a:r>
              <a:r>
                <a:rPr lang="en-US" baseline="30000" dirty="0" smtClean="0"/>
                <a:t>st</a:t>
              </a:r>
              <a:r>
                <a:rPr lang="en-US" dirty="0" smtClean="0"/>
                <a:t> tuple</a:t>
              </a:r>
              <a:endParaRPr lang="en-US" dirty="0"/>
            </a:p>
          </p:txBody>
        </p:sp>
      </p:grpSp>
      <p:grpSp>
        <p:nvGrpSpPr>
          <p:cNvPr id="10" name="Group 9"/>
          <p:cNvGrpSpPr/>
          <p:nvPr/>
        </p:nvGrpSpPr>
        <p:grpSpPr>
          <a:xfrm>
            <a:off x="7905408" y="3003789"/>
            <a:ext cx="2755900" cy="368300"/>
            <a:chOff x="7988300" y="3435350"/>
            <a:chExt cx="2755900" cy="368300"/>
          </a:xfrm>
        </p:grpSpPr>
        <p:cxnSp>
          <p:nvCxnSpPr>
            <p:cNvPr id="11" name="Straight Arrow Connector 10"/>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9118600" y="3435350"/>
              <a:ext cx="1625600" cy="368300"/>
            </a:xfrm>
            <a:prstGeom prst="rect">
              <a:avLst/>
            </a:prstGeom>
            <a:noFill/>
          </p:spPr>
          <p:txBody>
            <a:bodyPr wrap="square" rtlCol="0">
              <a:spAutoFit/>
            </a:bodyPr>
            <a:lstStyle/>
            <a:p>
              <a:r>
                <a:rPr lang="en-US" dirty="0" smtClean="0"/>
                <a:t>3</a:t>
              </a:r>
              <a:r>
                <a:rPr lang="en-US" baseline="30000" dirty="0" smtClean="0"/>
                <a:t>st</a:t>
              </a:r>
              <a:r>
                <a:rPr lang="en-US" dirty="0" smtClean="0"/>
                <a:t> tuple</a:t>
              </a:r>
              <a:endParaRPr lang="en-US" dirty="0"/>
            </a:p>
          </p:txBody>
        </p:sp>
      </p:grpSp>
      <p:grpSp>
        <p:nvGrpSpPr>
          <p:cNvPr id="13" name="Group 12"/>
          <p:cNvGrpSpPr/>
          <p:nvPr/>
        </p:nvGrpSpPr>
        <p:grpSpPr>
          <a:xfrm>
            <a:off x="7905408" y="3359389"/>
            <a:ext cx="2755900" cy="368300"/>
            <a:chOff x="7988300" y="3435350"/>
            <a:chExt cx="2755900" cy="368300"/>
          </a:xfrm>
        </p:grpSpPr>
        <p:cxnSp>
          <p:nvCxnSpPr>
            <p:cNvPr id="14" name="Straight Arrow Connector 13"/>
            <p:cNvCxnSpPr/>
            <p:nvPr/>
          </p:nvCxnSpPr>
          <p:spPr>
            <a:xfrm flipV="1">
              <a:off x="7988300" y="3619500"/>
              <a:ext cx="1130300" cy="12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9118600" y="3435350"/>
              <a:ext cx="1625600" cy="368300"/>
            </a:xfrm>
            <a:prstGeom prst="rect">
              <a:avLst/>
            </a:prstGeom>
            <a:noFill/>
          </p:spPr>
          <p:txBody>
            <a:bodyPr wrap="square" rtlCol="0">
              <a:spAutoFit/>
            </a:bodyPr>
            <a:lstStyle/>
            <a:p>
              <a:r>
                <a:rPr lang="en-US" dirty="0" smtClean="0"/>
                <a:t>4</a:t>
              </a:r>
              <a:r>
                <a:rPr lang="en-US" baseline="30000" dirty="0" smtClean="0"/>
                <a:t>st</a:t>
              </a:r>
              <a:r>
                <a:rPr lang="en-US" dirty="0" smtClean="0"/>
                <a:t> tuple</a:t>
              </a:r>
              <a:endParaRPr lang="en-US" dirty="0"/>
            </a:p>
          </p:txBody>
        </p:sp>
      </p:grpSp>
    </p:spTree>
    <p:extLst>
      <p:ext uri="{BB962C8B-B14F-4D97-AF65-F5344CB8AC3E}">
        <p14:creationId xmlns:p14="http://schemas.microsoft.com/office/powerpoint/2010/main" val="1041855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r>
              <a:rPr lang="en-US" dirty="0" smtClean="0"/>
              <a:t>Terminology (Cont..)</a:t>
            </a:r>
            <a:endParaRPr lang="en-US" dirty="0"/>
          </a:p>
        </p:txBody>
      </p:sp>
      <p:graphicFrame>
        <p:nvGraphicFramePr>
          <p:cNvPr id="6" name="Table 5"/>
          <p:cNvGraphicFramePr>
            <a:graphicFrameLocks noGrp="1"/>
          </p:cNvGraphicFramePr>
          <p:nvPr>
            <p:extLst/>
          </p:nvPr>
        </p:nvGraphicFramePr>
        <p:xfrm>
          <a:off x="3111501" y="2880126"/>
          <a:ext cx="4902198" cy="1854200"/>
        </p:xfrm>
        <a:graphic>
          <a:graphicData uri="http://schemas.openxmlformats.org/drawingml/2006/table">
            <a:tbl>
              <a:tblPr firstRow="1" bandRow="1">
                <a:tableStyleId>{5C22544A-7EE6-4342-B048-85BDC9FD1C3A}</a:tableStyleId>
              </a:tblPr>
              <a:tblGrid>
                <a:gridCol w="1634066">
                  <a:extLst>
                    <a:ext uri="{9D8B030D-6E8A-4147-A177-3AD203B41FA5}">
                      <a16:colId xmlns:a16="http://schemas.microsoft.com/office/drawing/2014/main" val="2731526206"/>
                    </a:ext>
                  </a:extLst>
                </a:gridCol>
                <a:gridCol w="1634066">
                  <a:extLst>
                    <a:ext uri="{9D8B030D-6E8A-4147-A177-3AD203B41FA5}">
                      <a16:colId xmlns:a16="http://schemas.microsoft.com/office/drawing/2014/main" val="1426344781"/>
                    </a:ext>
                  </a:extLst>
                </a:gridCol>
                <a:gridCol w="1634066">
                  <a:extLst>
                    <a:ext uri="{9D8B030D-6E8A-4147-A177-3AD203B41FA5}">
                      <a16:colId xmlns:a16="http://schemas.microsoft.com/office/drawing/2014/main" val="366954306"/>
                    </a:ext>
                  </a:extLst>
                </a:gridCol>
              </a:tblGrid>
              <a:tr h="370840">
                <a:tc>
                  <a:txBody>
                    <a:bodyPr/>
                    <a:lstStyle/>
                    <a:p>
                      <a:r>
                        <a:rPr lang="en-US" b="1" u="sng" dirty="0" smtClean="0"/>
                        <a:t>Roll No.</a:t>
                      </a:r>
                      <a:endParaRPr lang="en-US" b="1" u="sng" dirty="0"/>
                    </a:p>
                  </a:txBody>
                  <a:tcPr/>
                </a:tc>
                <a:tc>
                  <a:txBody>
                    <a:bodyPr/>
                    <a:lstStyle/>
                    <a:p>
                      <a:r>
                        <a:rPr lang="en-US" b="1" dirty="0" smtClean="0"/>
                        <a:t>Name</a:t>
                      </a:r>
                      <a:endParaRPr lang="en-US" b="1" dirty="0"/>
                    </a:p>
                  </a:txBody>
                  <a:tcPr/>
                </a:tc>
                <a:tc>
                  <a:txBody>
                    <a:bodyPr/>
                    <a:lstStyle/>
                    <a:p>
                      <a:r>
                        <a:rPr lang="en-US" b="1" dirty="0" smtClean="0"/>
                        <a:t>Phone No.</a:t>
                      </a:r>
                      <a:endParaRPr lang="en-US" b="1" dirty="0"/>
                    </a:p>
                  </a:txBody>
                  <a:tcPr/>
                </a:tc>
                <a:extLst>
                  <a:ext uri="{0D108BD9-81ED-4DB2-BD59-A6C34878D82A}">
                    <a16:rowId xmlns:a16="http://schemas.microsoft.com/office/drawing/2014/main" val="1060136652"/>
                  </a:ext>
                </a:extLst>
              </a:tr>
              <a:tr h="370840">
                <a:tc>
                  <a:txBody>
                    <a:bodyPr/>
                    <a:lstStyle/>
                    <a:p>
                      <a:r>
                        <a:rPr lang="en-US" b="1" dirty="0" smtClean="0"/>
                        <a:t>1</a:t>
                      </a:r>
                      <a:endParaRPr lang="en-US" b="1" dirty="0"/>
                    </a:p>
                  </a:txBody>
                  <a:tcPr/>
                </a:tc>
                <a:tc>
                  <a:txBody>
                    <a:bodyPr/>
                    <a:lstStyle/>
                    <a:p>
                      <a:r>
                        <a:rPr lang="en-US" b="1" dirty="0" smtClean="0"/>
                        <a:t>Ajay</a:t>
                      </a:r>
                      <a:endParaRPr lang="en-US" b="1" dirty="0"/>
                    </a:p>
                  </a:txBody>
                  <a:tcPr/>
                </a:tc>
                <a:tc>
                  <a:txBody>
                    <a:bodyPr/>
                    <a:lstStyle/>
                    <a:p>
                      <a:r>
                        <a:rPr lang="en-US" b="1" dirty="0" smtClean="0"/>
                        <a:t>9841984984</a:t>
                      </a:r>
                      <a:endParaRPr lang="en-US" b="1" dirty="0"/>
                    </a:p>
                  </a:txBody>
                  <a:tcPr/>
                </a:tc>
                <a:extLst>
                  <a:ext uri="{0D108BD9-81ED-4DB2-BD59-A6C34878D82A}">
                    <a16:rowId xmlns:a16="http://schemas.microsoft.com/office/drawing/2014/main" val="1719186090"/>
                  </a:ext>
                </a:extLst>
              </a:tr>
              <a:tr h="370840">
                <a:tc>
                  <a:txBody>
                    <a:bodyPr/>
                    <a:lstStyle/>
                    <a:p>
                      <a:r>
                        <a:rPr lang="en-US" b="1" dirty="0" smtClean="0"/>
                        <a:t>2</a:t>
                      </a:r>
                      <a:endParaRPr lang="en-US" b="1" dirty="0"/>
                    </a:p>
                  </a:txBody>
                  <a:tcPr/>
                </a:tc>
                <a:tc>
                  <a:txBody>
                    <a:bodyPr/>
                    <a:lstStyle/>
                    <a:p>
                      <a:r>
                        <a:rPr lang="en-US" b="1" dirty="0" smtClean="0"/>
                        <a:t>Raj</a:t>
                      </a:r>
                      <a:endParaRPr lang="en-US" b="1" dirty="0"/>
                    </a:p>
                  </a:txBody>
                  <a:tcPr/>
                </a:tc>
                <a:tc>
                  <a:txBody>
                    <a:bodyPr/>
                    <a:lstStyle/>
                    <a:p>
                      <a:r>
                        <a:rPr lang="en-US" b="1" dirty="0" smtClean="0"/>
                        <a:t>9841984356</a:t>
                      </a:r>
                      <a:endParaRPr lang="en-US" b="1" dirty="0"/>
                    </a:p>
                  </a:txBody>
                  <a:tcPr/>
                </a:tc>
                <a:extLst>
                  <a:ext uri="{0D108BD9-81ED-4DB2-BD59-A6C34878D82A}">
                    <a16:rowId xmlns:a16="http://schemas.microsoft.com/office/drawing/2014/main" val="2560749922"/>
                  </a:ext>
                </a:extLst>
              </a:tr>
              <a:tr h="370840">
                <a:tc>
                  <a:txBody>
                    <a:bodyPr/>
                    <a:lstStyle/>
                    <a:p>
                      <a:r>
                        <a:rPr lang="en-US" b="1" dirty="0" smtClean="0"/>
                        <a:t>3</a:t>
                      </a:r>
                      <a:endParaRPr lang="en-US" b="1" dirty="0"/>
                    </a:p>
                  </a:txBody>
                  <a:tcPr/>
                </a:tc>
                <a:tc>
                  <a:txBody>
                    <a:bodyPr/>
                    <a:lstStyle/>
                    <a:p>
                      <a:r>
                        <a:rPr lang="en-US" b="1" dirty="0" smtClean="0"/>
                        <a:t>Vijay</a:t>
                      </a:r>
                      <a:endParaRPr lang="en-US" b="1" dirty="0"/>
                    </a:p>
                  </a:txBody>
                  <a:tcPr/>
                </a:tc>
                <a:tc>
                  <a:txBody>
                    <a:bodyPr/>
                    <a:lstStyle/>
                    <a:p>
                      <a:r>
                        <a:rPr lang="en-US" b="1" dirty="0" smtClean="0"/>
                        <a:t>9801025469</a:t>
                      </a:r>
                      <a:endParaRPr lang="en-US" b="1" dirty="0"/>
                    </a:p>
                  </a:txBody>
                  <a:tcPr/>
                </a:tc>
                <a:extLst>
                  <a:ext uri="{0D108BD9-81ED-4DB2-BD59-A6C34878D82A}">
                    <a16:rowId xmlns:a16="http://schemas.microsoft.com/office/drawing/2014/main" val="3810622114"/>
                  </a:ext>
                </a:extLst>
              </a:tr>
              <a:tr h="370840">
                <a:tc>
                  <a:txBody>
                    <a:bodyPr/>
                    <a:lstStyle/>
                    <a:p>
                      <a:r>
                        <a:rPr lang="en-US" b="1" dirty="0" smtClean="0"/>
                        <a:t>4</a:t>
                      </a:r>
                      <a:endParaRPr lang="en-US" b="1" dirty="0"/>
                    </a:p>
                  </a:txBody>
                  <a:tcPr/>
                </a:tc>
                <a:tc>
                  <a:txBody>
                    <a:bodyPr/>
                    <a:lstStyle/>
                    <a:p>
                      <a:r>
                        <a:rPr lang="en-US" b="1" dirty="0" err="1" smtClean="0"/>
                        <a:t>Aman</a:t>
                      </a:r>
                      <a:endParaRPr lang="en-US" b="1" dirty="0"/>
                    </a:p>
                  </a:txBody>
                  <a:tcPr/>
                </a:tc>
                <a:tc>
                  <a:txBody>
                    <a:bodyPr/>
                    <a:lstStyle/>
                    <a:p>
                      <a:r>
                        <a:rPr lang="en-US" b="1" dirty="0" smtClean="0"/>
                        <a:t>9845612385</a:t>
                      </a:r>
                      <a:endParaRPr lang="en-US" b="1" dirty="0"/>
                    </a:p>
                  </a:txBody>
                  <a:tcPr/>
                </a:tc>
                <a:extLst>
                  <a:ext uri="{0D108BD9-81ED-4DB2-BD59-A6C34878D82A}">
                    <a16:rowId xmlns:a16="http://schemas.microsoft.com/office/drawing/2014/main" val="2801067781"/>
                  </a:ext>
                </a:extLst>
              </a:tr>
            </a:tbl>
          </a:graphicData>
        </a:graphic>
      </p:graphicFrame>
      <p:sp>
        <p:nvSpPr>
          <p:cNvPr id="7" name="TextBox 6"/>
          <p:cNvSpPr txBox="1"/>
          <p:nvPr/>
        </p:nvSpPr>
        <p:spPr>
          <a:xfrm>
            <a:off x="3111501" y="2394944"/>
            <a:ext cx="1739900" cy="523220"/>
          </a:xfrm>
          <a:prstGeom prst="rect">
            <a:avLst/>
          </a:prstGeom>
          <a:noFill/>
        </p:spPr>
        <p:txBody>
          <a:bodyPr wrap="square" rtlCol="0">
            <a:spAutoFit/>
          </a:bodyPr>
          <a:lstStyle/>
          <a:p>
            <a:r>
              <a:rPr lang="en-US" sz="2800" b="1" dirty="0" smtClean="0"/>
              <a:t>Students</a:t>
            </a:r>
            <a:endParaRPr lang="en-US" sz="2800" b="1" dirty="0"/>
          </a:p>
        </p:txBody>
      </p:sp>
      <p:sp>
        <p:nvSpPr>
          <p:cNvPr id="8" name="TextBox 7"/>
          <p:cNvSpPr txBox="1"/>
          <p:nvPr/>
        </p:nvSpPr>
        <p:spPr>
          <a:xfrm>
            <a:off x="2847976" y="1690688"/>
            <a:ext cx="2266949" cy="461665"/>
          </a:xfrm>
          <a:prstGeom prst="rect">
            <a:avLst/>
          </a:prstGeom>
          <a:noFill/>
        </p:spPr>
        <p:txBody>
          <a:bodyPr wrap="square" rtlCol="0">
            <a:spAutoFit/>
          </a:bodyPr>
          <a:lstStyle/>
          <a:p>
            <a:r>
              <a:rPr lang="en-US" sz="2400" b="1" u="sng" dirty="0" smtClean="0">
                <a:solidFill>
                  <a:srgbClr val="C00000"/>
                </a:solidFill>
              </a:rPr>
              <a:t>Table / Relation</a:t>
            </a:r>
            <a:endParaRPr lang="en-US" sz="2400" b="1" u="sng" dirty="0">
              <a:solidFill>
                <a:srgbClr val="C00000"/>
              </a:solidFill>
            </a:endParaRPr>
          </a:p>
        </p:txBody>
      </p:sp>
      <p:sp>
        <p:nvSpPr>
          <p:cNvPr id="9" name="TextBox 8"/>
          <p:cNvSpPr txBox="1"/>
          <p:nvPr/>
        </p:nvSpPr>
        <p:spPr>
          <a:xfrm>
            <a:off x="5114925" y="2175870"/>
            <a:ext cx="2505074" cy="400110"/>
          </a:xfrm>
          <a:prstGeom prst="rect">
            <a:avLst/>
          </a:prstGeom>
          <a:noFill/>
        </p:spPr>
        <p:txBody>
          <a:bodyPr wrap="square" rtlCol="0">
            <a:spAutoFit/>
          </a:bodyPr>
          <a:lstStyle/>
          <a:p>
            <a:r>
              <a:rPr lang="en-US" sz="2000" b="1" dirty="0" smtClean="0">
                <a:solidFill>
                  <a:schemeClr val="accent5">
                    <a:lumMod val="75000"/>
                  </a:schemeClr>
                </a:solidFill>
              </a:rPr>
              <a:t>Attribute/Column</a:t>
            </a:r>
            <a:endParaRPr lang="en-US" sz="2000" b="1" dirty="0">
              <a:solidFill>
                <a:schemeClr val="accent5">
                  <a:lumMod val="75000"/>
                </a:schemeClr>
              </a:solidFill>
            </a:endParaRPr>
          </a:p>
        </p:txBody>
      </p:sp>
      <p:sp>
        <p:nvSpPr>
          <p:cNvPr id="10" name="TextBox 9"/>
          <p:cNvSpPr txBox="1"/>
          <p:nvPr/>
        </p:nvSpPr>
        <p:spPr>
          <a:xfrm>
            <a:off x="8404224" y="3607171"/>
            <a:ext cx="3317875" cy="400110"/>
          </a:xfrm>
          <a:prstGeom prst="rect">
            <a:avLst/>
          </a:prstGeom>
          <a:noFill/>
          <a:ln>
            <a:solidFill>
              <a:srgbClr val="FF0000"/>
            </a:solidFill>
          </a:ln>
        </p:spPr>
        <p:txBody>
          <a:bodyPr wrap="square" rtlCol="0">
            <a:spAutoFit/>
          </a:bodyPr>
          <a:lstStyle/>
          <a:p>
            <a:r>
              <a:rPr lang="en-US" sz="2000" b="1" dirty="0" smtClean="0">
                <a:solidFill>
                  <a:srgbClr val="FF0000"/>
                </a:solidFill>
              </a:rPr>
              <a:t>Cardinality (no. of rows) = 4</a:t>
            </a:r>
            <a:endParaRPr lang="en-US" sz="2000" b="1" dirty="0">
              <a:solidFill>
                <a:srgbClr val="FF0000"/>
              </a:solidFill>
            </a:endParaRPr>
          </a:p>
        </p:txBody>
      </p:sp>
      <p:cxnSp>
        <p:nvCxnSpPr>
          <p:cNvPr id="12" name="Straight Arrow Connector 11"/>
          <p:cNvCxnSpPr/>
          <p:nvPr/>
        </p:nvCxnSpPr>
        <p:spPr>
          <a:xfrm>
            <a:off x="8216900" y="2880064"/>
            <a:ext cx="0" cy="181616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1" y="2880189"/>
            <a:ext cx="2505074" cy="400110"/>
          </a:xfrm>
          <a:prstGeom prst="rect">
            <a:avLst/>
          </a:prstGeom>
          <a:noFill/>
        </p:spPr>
        <p:txBody>
          <a:bodyPr wrap="square" rtlCol="0">
            <a:spAutoFit/>
          </a:bodyPr>
          <a:lstStyle/>
          <a:p>
            <a:r>
              <a:rPr lang="en-US" sz="2000" b="1" dirty="0" smtClean="0">
                <a:solidFill>
                  <a:schemeClr val="accent4">
                    <a:lumMod val="75000"/>
                  </a:schemeClr>
                </a:solidFill>
              </a:rPr>
              <a:t>Primary Key: </a:t>
            </a:r>
            <a:r>
              <a:rPr lang="en-US" sz="2000" b="1" u="sng" dirty="0" smtClean="0">
                <a:solidFill>
                  <a:schemeClr val="accent4">
                    <a:lumMod val="75000"/>
                  </a:schemeClr>
                </a:solidFill>
              </a:rPr>
              <a:t>Roll No</a:t>
            </a:r>
            <a:endParaRPr lang="en-US" sz="2000" b="1" u="sng" dirty="0">
              <a:solidFill>
                <a:schemeClr val="accent4">
                  <a:lumMod val="75000"/>
                </a:schemeClr>
              </a:solidFill>
            </a:endParaRPr>
          </a:p>
        </p:txBody>
      </p:sp>
      <p:sp>
        <p:nvSpPr>
          <p:cNvPr id="14" name="TextBox 13"/>
          <p:cNvSpPr txBox="1"/>
          <p:nvPr/>
        </p:nvSpPr>
        <p:spPr>
          <a:xfrm>
            <a:off x="838200" y="3607171"/>
            <a:ext cx="2505074" cy="400110"/>
          </a:xfrm>
          <a:prstGeom prst="rect">
            <a:avLst/>
          </a:prstGeom>
          <a:noFill/>
        </p:spPr>
        <p:txBody>
          <a:bodyPr wrap="square" rtlCol="0">
            <a:spAutoFit/>
          </a:bodyPr>
          <a:lstStyle/>
          <a:p>
            <a:r>
              <a:rPr lang="en-US" sz="2000" b="1" dirty="0" smtClean="0">
                <a:solidFill>
                  <a:schemeClr val="accent6">
                    <a:lumMod val="50000"/>
                  </a:schemeClr>
                </a:solidFill>
              </a:rPr>
              <a:t>Tuple/Row</a:t>
            </a:r>
            <a:endParaRPr lang="en-US" sz="2000" b="1" dirty="0">
              <a:solidFill>
                <a:schemeClr val="accent6">
                  <a:lumMod val="50000"/>
                </a:schemeClr>
              </a:solidFill>
            </a:endParaRPr>
          </a:p>
        </p:txBody>
      </p:sp>
      <p:sp>
        <p:nvSpPr>
          <p:cNvPr id="15" name="TextBox 14"/>
          <p:cNvSpPr txBox="1"/>
          <p:nvPr/>
        </p:nvSpPr>
        <p:spPr>
          <a:xfrm>
            <a:off x="504827" y="4897793"/>
            <a:ext cx="2838447" cy="400110"/>
          </a:xfrm>
          <a:prstGeom prst="rect">
            <a:avLst/>
          </a:prstGeom>
          <a:noFill/>
        </p:spPr>
        <p:txBody>
          <a:bodyPr wrap="square" rtlCol="0">
            <a:spAutoFit/>
          </a:bodyPr>
          <a:lstStyle/>
          <a:p>
            <a:r>
              <a:rPr lang="en-US" sz="2000" b="1" dirty="0" smtClean="0">
                <a:solidFill>
                  <a:srgbClr val="FFC000"/>
                </a:solidFill>
              </a:rPr>
              <a:t>Domain (</a:t>
            </a:r>
            <a:r>
              <a:rPr lang="en-US" sz="2000" b="1" dirty="0" err="1" smtClean="0">
                <a:solidFill>
                  <a:srgbClr val="FFC000"/>
                </a:solidFill>
              </a:rPr>
              <a:t>Eg</a:t>
            </a:r>
            <a:r>
              <a:rPr lang="en-US" sz="2000" b="1" dirty="0" smtClean="0">
                <a:solidFill>
                  <a:srgbClr val="FFC000"/>
                </a:solidFill>
              </a:rPr>
              <a:t>: </a:t>
            </a:r>
            <a:r>
              <a:rPr lang="en-US" sz="2000" b="1" dirty="0" err="1" smtClean="0">
                <a:solidFill>
                  <a:srgbClr val="FFC000"/>
                </a:solidFill>
              </a:rPr>
              <a:t>Interger</a:t>
            </a:r>
            <a:r>
              <a:rPr lang="en-US" sz="2000" b="1" dirty="0" smtClean="0">
                <a:solidFill>
                  <a:srgbClr val="FFC000"/>
                </a:solidFill>
              </a:rPr>
              <a:t> 0-9)</a:t>
            </a:r>
            <a:endParaRPr lang="en-US" sz="2000" b="1" dirty="0">
              <a:solidFill>
                <a:srgbClr val="FFC000"/>
              </a:solidFill>
            </a:endParaRPr>
          </a:p>
        </p:txBody>
      </p:sp>
      <p:sp>
        <p:nvSpPr>
          <p:cNvPr id="16" name="TextBox 15"/>
          <p:cNvSpPr txBox="1"/>
          <p:nvPr/>
        </p:nvSpPr>
        <p:spPr>
          <a:xfrm>
            <a:off x="4627563" y="4897793"/>
            <a:ext cx="1870074" cy="400110"/>
          </a:xfrm>
          <a:prstGeom prst="rect">
            <a:avLst/>
          </a:prstGeom>
          <a:noFill/>
        </p:spPr>
        <p:txBody>
          <a:bodyPr wrap="square" rtlCol="0">
            <a:spAutoFit/>
          </a:bodyPr>
          <a:lstStyle/>
          <a:p>
            <a:r>
              <a:rPr lang="en-US" sz="2000" b="1" dirty="0" smtClean="0">
                <a:solidFill>
                  <a:schemeClr val="tx2">
                    <a:lumMod val="75000"/>
                  </a:schemeClr>
                </a:solidFill>
              </a:rPr>
              <a:t>Tuple variable</a:t>
            </a:r>
            <a:endParaRPr lang="en-US" sz="2000" b="1" dirty="0">
              <a:solidFill>
                <a:schemeClr val="tx2">
                  <a:lumMod val="75000"/>
                </a:schemeClr>
              </a:solidFill>
            </a:endParaRPr>
          </a:p>
        </p:txBody>
      </p:sp>
      <p:sp>
        <p:nvSpPr>
          <p:cNvPr id="17" name="TextBox 16"/>
          <p:cNvSpPr txBox="1"/>
          <p:nvPr/>
        </p:nvSpPr>
        <p:spPr>
          <a:xfrm>
            <a:off x="3981450" y="5523654"/>
            <a:ext cx="3317875" cy="400110"/>
          </a:xfrm>
          <a:prstGeom prst="rect">
            <a:avLst/>
          </a:prstGeom>
          <a:noFill/>
          <a:ln>
            <a:solidFill>
              <a:srgbClr val="FF0000"/>
            </a:solidFill>
          </a:ln>
        </p:spPr>
        <p:txBody>
          <a:bodyPr wrap="square" rtlCol="0">
            <a:spAutoFit/>
          </a:bodyPr>
          <a:lstStyle/>
          <a:p>
            <a:r>
              <a:rPr lang="en-US" sz="2000" b="1" dirty="0" smtClean="0">
                <a:solidFill>
                  <a:srgbClr val="FF0000"/>
                </a:solidFill>
              </a:rPr>
              <a:t>Degree (no. of columns) =3</a:t>
            </a:r>
            <a:endParaRPr lang="en-US" sz="2000" b="1" dirty="0">
              <a:solidFill>
                <a:srgbClr val="FF0000"/>
              </a:solidFill>
            </a:endParaRPr>
          </a:p>
        </p:txBody>
      </p:sp>
      <p:sp>
        <p:nvSpPr>
          <p:cNvPr id="18" name="TextBox 17"/>
          <p:cNvSpPr txBox="1"/>
          <p:nvPr/>
        </p:nvSpPr>
        <p:spPr>
          <a:xfrm>
            <a:off x="2847976" y="6179230"/>
            <a:ext cx="6067424" cy="400110"/>
          </a:xfrm>
          <a:prstGeom prst="rect">
            <a:avLst/>
          </a:prstGeom>
          <a:noFill/>
          <a:ln>
            <a:noFill/>
          </a:ln>
        </p:spPr>
        <p:txBody>
          <a:bodyPr wrap="square" rtlCol="0">
            <a:spAutoFit/>
          </a:bodyPr>
          <a:lstStyle/>
          <a:p>
            <a:r>
              <a:rPr lang="en-US" sz="2000" b="1" u="sng" dirty="0" smtClean="0">
                <a:solidFill>
                  <a:srgbClr val="C230C2"/>
                </a:solidFill>
              </a:rPr>
              <a:t>Relation Schema: </a:t>
            </a:r>
            <a:r>
              <a:rPr lang="en-US" sz="2000" b="1" dirty="0" smtClean="0"/>
              <a:t>Students (</a:t>
            </a:r>
            <a:r>
              <a:rPr lang="en-US" sz="2000" b="1" dirty="0" err="1" smtClean="0"/>
              <a:t>Roll_No</a:t>
            </a:r>
            <a:r>
              <a:rPr lang="en-US" sz="2000" b="1" dirty="0" smtClean="0"/>
              <a:t>, Name, </a:t>
            </a:r>
            <a:r>
              <a:rPr lang="en-US" sz="2000" b="1" dirty="0" err="1" smtClean="0"/>
              <a:t>Phone_No</a:t>
            </a:r>
            <a:r>
              <a:rPr lang="en-US" sz="2000" b="1" dirty="0"/>
              <a:t>)</a:t>
            </a:r>
          </a:p>
        </p:txBody>
      </p:sp>
      <p:cxnSp>
        <p:nvCxnSpPr>
          <p:cNvPr id="20" name="Straight Arrow Connector 19"/>
          <p:cNvCxnSpPr/>
          <p:nvPr/>
        </p:nvCxnSpPr>
        <p:spPr>
          <a:xfrm flipV="1">
            <a:off x="3619500" y="2175870"/>
            <a:ext cx="0" cy="21907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4302124" y="2575980"/>
            <a:ext cx="1069976" cy="304084"/>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flipV="1">
            <a:off x="6497637" y="2551671"/>
            <a:ext cx="587374" cy="317030"/>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5767387" y="2551671"/>
            <a:ext cx="111126" cy="352764"/>
          </a:xfrm>
          <a:prstGeom prst="straightConnector1">
            <a:avLst/>
          </a:prstGeom>
          <a:ln>
            <a:solidFill>
              <a:schemeClr val="accent5">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7" name="Rounded Rectangle 26"/>
          <p:cNvSpPr/>
          <p:nvPr/>
        </p:nvSpPr>
        <p:spPr>
          <a:xfrm>
            <a:off x="3149598" y="3272980"/>
            <a:ext cx="406399" cy="1416052"/>
          </a:xfrm>
          <a:prstGeom prst="round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882900" y="4710950"/>
            <a:ext cx="258764" cy="21665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V="1">
            <a:off x="2243137" y="3458209"/>
            <a:ext cx="881064" cy="361717"/>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V="1">
            <a:off x="2230437" y="3807227"/>
            <a:ext cx="860427" cy="14754"/>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2243137" y="3826830"/>
            <a:ext cx="885029" cy="321971"/>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2249487" y="3819926"/>
            <a:ext cx="841377" cy="662324"/>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847976" y="3075142"/>
            <a:ext cx="276225" cy="0"/>
          </a:xfrm>
          <a:prstGeom prst="straightConnector1">
            <a:avLst/>
          </a:prstGeom>
          <a:ln>
            <a:solidFill>
              <a:schemeClr val="accent4">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55" name="Rounded Rectangle 54"/>
          <p:cNvSpPr/>
          <p:nvPr/>
        </p:nvSpPr>
        <p:spPr>
          <a:xfrm>
            <a:off x="3144838" y="3324972"/>
            <a:ext cx="4691062" cy="231028"/>
          </a:xfrm>
          <a:prstGeom prst="roundRect">
            <a:avLst/>
          </a:prstGeom>
          <a:noFill/>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56" name="Rounded Rectangle 55"/>
          <p:cNvSpPr/>
          <p:nvPr/>
        </p:nvSpPr>
        <p:spPr>
          <a:xfrm>
            <a:off x="4737099" y="4387439"/>
            <a:ext cx="1295401" cy="323510"/>
          </a:xfrm>
          <a:prstGeom prst="round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cxnSp>
        <p:nvCxnSpPr>
          <p:cNvPr id="57" name="Straight Arrow Connector 56"/>
          <p:cNvCxnSpPr/>
          <p:nvPr/>
        </p:nvCxnSpPr>
        <p:spPr>
          <a:xfrm>
            <a:off x="5372100" y="4758016"/>
            <a:ext cx="0" cy="262649"/>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3238500" y="5397500"/>
            <a:ext cx="4775199"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56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3" grpId="0"/>
      <p:bldP spid="14" grpId="0"/>
      <p:bldP spid="15" grpId="0"/>
      <p:bldP spid="16" grpId="0"/>
      <p:bldP spid="17" grpId="0" animBg="1"/>
      <p:bldP spid="18" grpId="0"/>
      <p:bldP spid="27" grpId="0" animBg="1"/>
      <p:bldP spid="55" grpId="0" animBg="1"/>
      <p:bldP spid="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091" y="1666060"/>
            <a:ext cx="9144000" cy="2387600"/>
          </a:xfrm>
        </p:spPr>
        <p:txBody>
          <a:bodyPr/>
          <a:lstStyle/>
          <a:p>
            <a:r>
              <a:rPr lang="en-US" dirty="0" smtClean="0"/>
              <a:t>Relational Query Language</a:t>
            </a:r>
            <a:endParaRPr lang="en-US" dirty="0"/>
          </a:p>
        </p:txBody>
      </p:sp>
    </p:spTree>
    <p:extLst>
      <p:ext uri="{BB962C8B-B14F-4D97-AF65-F5344CB8AC3E}">
        <p14:creationId xmlns:p14="http://schemas.microsoft.com/office/powerpoint/2010/main" val="7448138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Query Languages</a:t>
            </a:r>
            <a:endParaRPr lang="en-US" dirty="0"/>
          </a:p>
        </p:txBody>
      </p:sp>
      <p:sp>
        <p:nvSpPr>
          <p:cNvPr id="3" name="Content Placeholder 2"/>
          <p:cNvSpPr>
            <a:spLocks noGrp="1"/>
          </p:cNvSpPr>
          <p:nvPr>
            <p:ph idx="1"/>
          </p:nvPr>
        </p:nvSpPr>
        <p:spPr/>
        <p:txBody>
          <a:bodyPr/>
          <a:lstStyle/>
          <a:p>
            <a:r>
              <a:rPr lang="en-US" dirty="0" smtClean="0"/>
              <a:t>Relational database systems are expected be equipped with a query language that assist its users to query the database instances.</a:t>
            </a:r>
          </a:p>
          <a:p>
            <a:r>
              <a:rPr lang="en-US" b="1" dirty="0" smtClean="0">
                <a:solidFill>
                  <a:srgbClr val="C00000"/>
                </a:solidFill>
              </a:rPr>
              <a:t>Query Language</a:t>
            </a:r>
            <a:r>
              <a:rPr lang="en-US" dirty="0" smtClean="0"/>
              <a:t> is a Language in which user requests information from the database. </a:t>
            </a:r>
            <a:r>
              <a:rPr lang="en-US" dirty="0" err="1" smtClean="0"/>
              <a:t>Eg</a:t>
            </a:r>
            <a:r>
              <a:rPr lang="en-US" dirty="0" smtClean="0"/>
              <a:t>: SQL</a:t>
            </a:r>
          </a:p>
          <a:p>
            <a:r>
              <a:rPr lang="en-US" b="1" dirty="0" smtClean="0">
                <a:solidFill>
                  <a:srgbClr val="C00000"/>
                </a:solidFill>
              </a:rPr>
              <a:t>Query</a:t>
            </a:r>
            <a:r>
              <a:rPr lang="en-US" dirty="0" smtClean="0"/>
              <a:t> = “</a:t>
            </a:r>
            <a:r>
              <a:rPr lang="en-US" dirty="0" err="1" smtClean="0"/>
              <a:t>Retrival</a:t>
            </a:r>
            <a:r>
              <a:rPr lang="en-US" dirty="0" smtClean="0"/>
              <a:t> Program”</a:t>
            </a:r>
          </a:p>
          <a:p>
            <a:r>
              <a:rPr lang="en-US" b="1" dirty="0" smtClean="0">
                <a:solidFill>
                  <a:srgbClr val="C00000"/>
                </a:solidFill>
              </a:rPr>
              <a:t>Two types of Query Language:</a:t>
            </a:r>
          </a:p>
          <a:p>
            <a:pPr marL="914400" lvl="1" indent="-457200">
              <a:buAutoNum type="arabicPeriod"/>
            </a:pPr>
            <a:r>
              <a:rPr lang="en-US" b="1" dirty="0" smtClean="0"/>
              <a:t>Procedural Query Language</a:t>
            </a:r>
          </a:p>
          <a:p>
            <a:pPr marL="914400" lvl="1" indent="-457200">
              <a:buAutoNum type="arabicPeriod"/>
            </a:pPr>
            <a:r>
              <a:rPr lang="en-US" b="1" dirty="0" smtClean="0"/>
              <a:t>Non-Procedural Query Language</a:t>
            </a:r>
            <a:endParaRPr lang="en-US" b="1" dirty="0"/>
          </a:p>
        </p:txBody>
      </p:sp>
      <p:grpSp>
        <p:nvGrpSpPr>
          <p:cNvPr id="12" name="Group 11"/>
          <p:cNvGrpSpPr/>
          <p:nvPr/>
        </p:nvGrpSpPr>
        <p:grpSpPr>
          <a:xfrm>
            <a:off x="5404023" y="4654377"/>
            <a:ext cx="6128950" cy="1429266"/>
            <a:chOff x="5404023" y="4654377"/>
            <a:chExt cx="6128950" cy="1429266"/>
          </a:xfrm>
        </p:grpSpPr>
        <p:sp>
          <p:nvSpPr>
            <p:cNvPr id="4" name="Rectangle 3"/>
            <p:cNvSpPr/>
            <p:nvPr/>
          </p:nvSpPr>
          <p:spPr>
            <a:xfrm>
              <a:off x="7372865" y="4654377"/>
              <a:ext cx="2347784" cy="42836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Query Language</a:t>
              </a:r>
              <a:endParaRPr lang="en-US" b="1" dirty="0"/>
            </a:p>
          </p:txBody>
        </p:sp>
        <p:sp>
          <p:nvSpPr>
            <p:cNvPr id="5" name="Rectangle 4"/>
            <p:cNvSpPr/>
            <p:nvPr/>
          </p:nvSpPr>
          <p:spPr>
            <a:xfrm>
              <a:off x="5404023" y="5655275"/>
              <a:ext cx="2658761" cy="428368"/>
            </a:xfrm>
            <a:prstGeom prst="rect">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Procedural Language</a:t>
              </a:r>
              <a:endParaRPr lang="en-US" dirty="0"/>
            </a:p>
          </p:txBody>
        </p:sp>
        <p:sp>
          <p:nvSpPr>
            <p:cNvPr id="6" name="Rectangle 5"/>
            <p:cNvSpPr/>
            <p:nvPr/>
          </p:nvSpPr>
          <p:spPr>
            <a:xfrm>
              <a:off x="8925697" y="5647037"/>
              <a:ext cx="2607276" cy="42836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Non-Procedural Language</a:t>
              </a:r>
              <a:endParaRPr lang="en-US" dirty="0"/>
            </a:p>
          </p:txBody>
        </p:sp>
        <p:cxnSp>
          <p:nvCxnSpPr>
            <p:cNvPr id="8" name="Straight Arrow Connector 7"/>
            <p:cNvCxnSpPr/>
            <p:nvPr/>
          </p:nvCxnSpPr>
          <p:spPr>
            <a:xfrm flipH="1">
              <a:off x="7092778" y="5082745"/>
              <a:ext cx="1359244" cy="5642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a:off x="8476735" y="5082745"/>
              <a:ext cx="1606379" cy="5642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690442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vs. Non-Procedural</a:t>
            </a:r>
            <a:endParaRPr lang="en-US" dirty="0"/>
          </a:p>
        </p:txBody>
      </p:sp>
      <p:sp>
        <p:nvSpPr>
          <p:cNvPr id="3" name="Content Placeholder 2"/>
          <p:cNvSpPr>
            <a:spLocks noGrp="1"/>
          </p:cNvSpPr>
          <p:nvPr>
            <p:ph idx="1"/>
          </p:nvPr>
        </p:nvSpPr>
        <p:spPr/>
        <p:txBody>
          <a:bodyPr/>
          <a:lstStyle/>
          <a:p>
            <a:r>
              <a:rPr lang="en-US" b="1" dirty="0" smtClean="0">
                <a:solidFill>
                  <a:srgbClr val="C00000"/>
                </a:solidFill>
              </a:rPr>
              <a:t>Procedural Query Language:</a:t>
            </a:r>
          </a:p>
          <a:p>
            <a:pPr lvl="1"/>
            <a:r>
              <a:rPr lang="en-US" dirty="0" smtClean="0"/>
              <a:t>In </a:t>
            </a:r>
            <a:r>
              <a:rPr lang="en-US" b="1" i="1" dirty="0" smtClean="0"/>
              <a:t>Procedural query language</a:t>
            </a:r>
            <a:r>
              <a:rPr lang="en-US" dirty="0" smtClean="0"/>
              <a:t>, user instructs the system to perform a series of operations to produce the desired results.</a:t>
            </a:r>
          </a:p>
          <a:p>
            <a:pPr lvl="1"/>
            <a:r>
              <a:rPr lang="en-US" b="1" dirty="0" smtClean="0"/>
              <a:t>User</a:t>
            </a:r>
            <a:r>
              <a:rPr lang="en-US" dirty="0" smtClean="0"/>
              <a:t> tells </a:t>
            </a:r>
            <a:r>
              <a:rPr lang="en-US" b="1" i="1" u="sng" dirty="0"/>
              <a:t>what</a:t>
            </a:r>
            <a:r>
              <a:rPr lang="en-US" b="1" i="1" dirty="0"/>
              <a:t> data to be </a:t>
            </a:r>
            <a:r>
              <a:rPr lang="en-US" b="1" i="1" dirty="0" err="1"/>
              <a:t>retrived</a:t>
            </a:r>
            <a:r>
              <a:rPr lang="en-US" b="1" i="1" dirty="0"/>
              <a:t> from database and </a:t>
            </a:r>
            <a:r>
              <a:rPr lang="en-US" b="1" i="1" u="sng" dirty="0"/>
              <a:t>how</a:t>
            </a:r>
            <a:r>
              <a:rPr lang="en-US" b="1" i="1" dirty="0"/>
              <a:t> to retrieve it.</a:t>
            </a:r>
          </a:p>
          <a:p>
            <a:r>
              <a:rPr lang="en-US" b="1" dirty="0" smtClean="0">
                <a:solidFill>
                  <a:srgbClr val="C00000"/>
                </a:solidFill>
              </a:rPr>
              <a:t>Non-procedural (or Declarative) Query Language:</a:t>
            </a:r>
          </a:p>
          <a:p>
            <a:pPr lvl="1"/>
            <a:r>
              <a:rPr lang="en-US" dirty="0" smtClean="0"/>
              <a:t>In </a:t>
            </a:r>
            <a:r>
              <a:rPr lang="en-US" b="1" i="1" dirty="0"/>
              <a:t>Non-procedural query language</a:t>
            </a:r>
            <a:r>
              <a:rPr lang="en-US" dirty="0" smtClean="0"/>
              <a:t>, user instructs the system to produce the desired result without telling the step by step process.</a:t>
            </a:r>
          </a:p>
          <a:p>
            <a:pPr lvl="1"/>
            <a:r>
              <a:rPr lang="en-US" b="1" dirty="0" smtClean="0"/>
              <a:t>User</a:t>
            </a:r>
            <a:r>
              <a:rPr lang="en-US" dirty="0" smtClean="0"/>
              <a:t> tells </a:t>
            </a:r>
            <a:r>
              <a:rPr lang="en-US" b="1" i="1" u="sng" dirty="0"/>
              <a:t>what</a:t>
            </a:r>
            <a:r>
              <a:rPr lang="en-US" b="1" i="1" dirty="0"/>
              <a:t> data to be retrieved from database </a:t>
            </a:r>
            <a:r>
              <a:rPr lang="en-US" b="1" i="1" u="sng" dirty="0"/>
              <a:t>but doesn’t tell how</a:t>
            </a:r>
            <a:r>
              <a:rPr lang="en-US" b="1" i="1" dirty="0"/>
              <a:t> to retrieve it.</a:t>
            </a:r>
          </a:p>
        </p:txBody>
      </p:sp>
    </p:spTree>
    <p:extLst>
      <p:ext uri="{BB962C8B-B14F-4D97-AF65-F5344CB8AC3E}">
        <p14:creationId xmlns:p14="http://schemas.microsoft.com/office/powerpoint/2010/main" val="3660051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“Pure” Query Languages</a:t>
            </a:r>
            <a:endParaRPr lang="en-US" dirty="0"/>
          </a:p>
        </p:txBody>
      </p:sp>
      <p:sp>
        <p:nvSpPr>
          <p:cNvPr id="3" name="Content Placeholder 2"/>
          <p:cNvSpPr>
            <a:spLocks noGrp="1"/>
          </p:cNvSpPr>
          <p:nvPr>
            <p:ph idx="1"/>
          </p:nvPr>
        </p:nvSpPr>
        <p:spPr/>
        <p:txBody>
          <a:bodyPr/>
          <a:lstStyle/>
          <a:p>
            <a:r>
              <a:rPr lang="en-US" dirty="0" smtClean="0"/>
              <a:t>Two “Pure” Query languages or Two Mathematical Query Language:</a:t>
            </a:r>
          </a:p>
          <a:p>
            <a:pPr marL="914400" lvl="1" indent="-457200">
              <a:buAutoNum type="arabicPeriod"/>
            </a:pPr>
            <a:r>
              <a:rPr lang="en-US" b="1" dirty="0" smtClean="0">
                <a:solidFill>
                  <a:srgbClr val="C00000"/>
                </a:solidFill>
              </a:rPr>
              <a:t>Relational Algebra</a:t>
            </a:r>
          </a:p>
          <a:p>
            <a:pPr marL="914400" lvl="1" indent="-457200">
              <a:buAutoNum type="arabicPeriod"/>
            </a:pPr>
            <a:r>
              <a:rPr lang="en-US" b="1" dirty="0" smtClean="0">
                <a:solidFill>
                  <a:srgbClr val="C00000"/>
                </a:solidFill>
              </a:rPr>
              <a:t>Relational Calculus</a:t>
            </a:r>
          </a:p>
          <a:p>
            <a:pPr marL="1371600" lvl="2" indent="-457200">
              <a:buAutoNum type="arabicPeriod"/>
            </a:pPr>
            <a:r>
              <a:rPr lang="en-US" i="1" dirty="0" smtClean="0">
                <a:solidFill>
                  <a:schemeClr val="accent1">
                    <a:lumMod val="75000"/>
                  </a:schemeClr>
                </a:solidFill>
              </a:rPr>
              <a:t>Tuple Relational Calculus</a:t>
            </a:r>
          </a:p>
          <a:p>
            <a:pPr marL="1371600" lvl="2" indent="-457200">
              <a:buFont typeface="Wingdings" panose="05000000000000000000" pitchFamily="2" charset="2"/>
              <a:buAutoNum type="arabicPeriod"/>
            </a:pPr>
            <a:r>
              <a:rPr lang="en-US" i="1" dirty="0">
                <a:solidFill>
                  <a:schemeClr val="accent1">
                    <a:lumMod val="75000"/>
                  </a:schemeClr>
                </a:solidFill>
              </a:rPr>
              <a:t>Domain Relational Calculus</a:t>
            </a:r>
          </a:p>
        </p:txBody>
      </p:sp>
    </p:spTree>
    <p:extLst>
      <p:ext uri="{BB962C8B-B14F-4D97-AF65-F5344CB8AC3E}">
        <p14:creationId xmlns:p14="http://schemas.microsoft.com/office/powerpoint/2010/main" val="221833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Algebra vs. Relational Calculus</a:t>
            </a:r>
            <a:endParaRPr lang="en-US" dirty="0"/>
          </a:p>
        </p:txBody>
      </p:sp>
      <p:sp>
        <p:nvSpPr>
          <p:cNvPr id="3" name="Content Placeholder 2"/>
          <p:cNvSpPr>
            <a:spLocks noGrp="1"/>
          </p:cNvSpPr>
          <p:nvPr>
            <p:ph idx="1"/>
          </p:nvPr>
        </p:nvSpPr>
        <p:spPr/>
        <p:txBody>
          <a:bodyPr/>
          <a:lstStyle/>
          <a:p>
            <a:r>
              <a:rPr lang="en-US" b="1" dirty="0" smtClean="0">
                <a:solidFill>
                  <a:srgbClr val="C00000"/>
                </a:solidFill>
              </a:rPr>
              <a:t>Relational Algebra:</a:t>
            </a:r>
          </a:p>
          <a:p>
            <a:pPr lvl="1"/>
            <a:r>
              <a:rPr lang="en-US" dirty="0" smtClean="0"/>
              <a:t>Relational algebra is a </a:t>
            </a:r>
            <a:r>
              <a:rPr lang="en-US" b="1" dirty="0" smtClean="0"/>
              <a:t>procedural</a:t>
            </a:r>
            <a:r>
              <a:rPr lang="en-US" dirty="0" smtClean="0"/>
              <a:t> query language</a:t>
            </a:r>
          </a:p>
          <a:p>
            <a:pPr lvl="1"/>
            <a:r>
              <a:rPr lang="en-US" dirty="0" smtClean="0"/>
              <a:t>It is more operational, very useful for representing execution plan.</a:t>
            </a:r>
          </a:p>
          <a:p>
            <a:pPr lvl="1"/>
            <a:r>
              <a:rPr lang="en-US" b="1" i="1" dirty="0" smtClean="0"/>
              <a:t>Procedural: What </a:t>
            </a:r>
            <a:r>
              <a:rPr lang="en-US" dirty="0" smtClean="0"/>
              <a:t>data is required and </a:t>
            </a:r>
            <a:r>
              <a:rPr lang="en-US" b="1" i="1" dirty="0" smtClean="0"/>
              <a:t>How</a:t>
            </a:r>
            <a:r>
              <a:rPr lang="en-US" dirty="0" smtClean="0"/>
              <a:t> to get those data.</a:t>
            </a:r>
          </a:p>
          <a:p>
            <a:r>
              <a:rPr lang="en-US" b="1" dirty="0" smtClean="0">
                <a:solidFill>
                  <a:srgbClr val="C00000"/>
                </a:solidFill>
              </a:rPr>
              <a:t>Relation Calculus:</a:t>
            </a:r>
          </a:p>
          <a:p>
            <a:pPr marL="1371600" lvl="2" indent="-457200">
              <a:buAutoNum type="arabicPeriod"/>
            </a:pPr>
            <a:r>
              <a:rPr lang="en-US" i="1" dirty="0" smtClean="0">
                <a:solidFill>
                  <a:schemeClr val="accent1">
                    <a:lumMod val="75000"/>
                  </a:schemeClr>
                </a:solidFill>
              </a:rPr>
              <a:t>Tuple </a:t>
            </a:r>
            <a:r>
              <a:rPr lang="en-US" i="1" dirty="0">
                <a:solidFill>
                  <a:schemeClr val="accent1">
                    <a:lumMod val="75000"/>
                  </a:schemeClr>
                </a:solidFill>
              </a:rPr>
              <a:t>Relational Calculus</a:t>
            </a:r>
          </a:p>
          <a:p>
            <a:pPr marL="1371600" lvl="2" indent="-457200">
              <a:buFont typeface="Wingdings" panose="05000000000000000000" pitchFamily="2" charset="2"/>
              <a:buAutoNum type="arabicPeriod"/>
            </a:pPr>
            <a:r>
              <a:rPr lang="en-US" i="1" dirty="0">
                <a:solidFill>
                  <a:schemeClr val="accent1">
                    <a:lumMod val="75000"/>
                  </a:schemeClr>
                </a:solidFill>
              </a:rPr>
              <a:t>Domain Relational </a:t>
            </a:r>
            <a:r>
              <a:rPr lang="en-US" i="1" dirty="0" smtClean="0">
                <a:solidFill>
                  <a:schemeClr val="accent1">
                    <a:lumMod val="75000"/>
                  </a:schemeClr>
                </a:solidFill>
              </a:rPr>
              <a:t>Calculus</a:t>
            </a:r>
            <a:endParaRPr lang="en-US" dirty="0" smtClean="0"/>
          </a:p>
          <a:p>
            <a:pPr lvl="1"/>
            <a:r>
              <a:rPr lang="en-US" dirty="0" smtClean="0"/>
              <a:t>Relation calculus is a non-procedural query language</a:t>
            </a:r>
          </a:p>
          <a:p>
            <a:pPr lvl="1"/>
            <a:r>
              <a:rPr lang="en-US" dirty="0" smtClean="0"/>
              <a:t>It is non-operational or declarative</a:t>
            </a:r>
          </a:p>
          <a:p>
            <a:pPr lvl="1"/>
            <a:r>
              <a:rPr lang="en-US" b="1" i="1" dirty="0"/>
              <a:t>Non-Procedural: What </a:t>
            </a:r>
            <a:r>
              <a:rPr lang="en-US" dirty="0" smtClean="0"/>
              <a:t>data they want without specifying how to get those data.</a:t>
            </a:r>
            <a:endParaRPr lang="en-US" dirty="0"/>
          </a:p>
        </p:txBody>
      </p:sp>
    </p:spTree>
    <p:extLst>
      <p:ext uri="{BB962C8B-B14F-4D97-AF65-F5344CB8AC3E}">
        <p14:creationId xmlns:p14="http://schemas.microsoft.com/office/powerpoint/2010/main" val="2621359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982097" y="1771134"/>
            <a:ext cx="6128951" cy="3481710"/>
            <a:chOff x="2677297" y="1334529"/>
            <a:chExt cx="6128951" cy="3481710"/>
          </a:xfrm>
        </p:grpSpPr>
        <p:grpSp>
          <p:nvGrpSpPr>
            <p:cNvPr id="4" name="Group 3"/>
            <p:cNvGrpSpPr/>
            <p:nvPr/>
          </p:nvGrpSpPr>
          <p:grpSpPr>
            <a:xfrm>
              <a:off x="2677298" y="1334529"/>
              <a:ext cx="6128950" cy="1429266"/>
              <a:chOff x="5404023" y="4654377"/>
              <a:chExt cx="6128950" cy="1429266"/>
            </a:xfrm>
          </p:grpSpPr>
          <p:sp>
            <p:nvSpPr>
              <p:cNvPr id="5" name="Rectangle 4"/>
              <p:cNvSpPr/>
              <p:nvPr/>
            </p:nvSpPr>
            <p:spPr>
              <a:xfrm>
                <a:off x="7372865" y="4654377"/>
                <a:ext cx="2347784" cy="42836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Query Language</a:t>
                </a:r>
                <a:endParaRPr lang="en-US" b="1" dirty="0"/>
              </a:p>
            </p:txBody>
          </p:sp>
          <p:sp>
            <p:nvSpPr>
              <p:cNvPr id="6" name="Rectangle 5"/>
              <p:cNvSpPr/>
              <p:nvPr/>
            </p:nvSpPr>
            <p:spPr>
              <a:xfrm>
                <a:off x="5404023" y="5655275"/>
                <a:ext cx="2658761" cy="428368"/>
              </a:xfrm>
              <a:prstGeom prst="rect">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Procedural Language</a:t>
                </a:r>
                <a:endParaRPr lang="en-US" dirty="0"/>
              </a:p>
            </p:txBody>
          </p:sp>
          <p:sp>
            <p:nvSpPr>
              <p:cNvPr id="7" name="Rectangle 6"/>
              <p:cNvSpPr/>
              <p:nvPr/>
            </p:nvSpPr>
            <p:spPr>
              <a:xfrm>
                <a:off x="8925697" y="5647037"/>
                <a:ext cx="2607276" cy="42836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Non-Procedural Language</a:t>
                </a:r>
                <a:endParaRPr lang="en-US" dirty="0"/>
              </a:p>
            </p:txBody>
          </p:sp>
          <p:cxnSp>
            <p:nvCxnSpPr>
              <p:cNvPr id="8" name="Straight Arrow Connector 7"/>
              <p:cNvCxnSpPr>
                <a:stCxn id="5" idx="2"/>
              </p:cNvCxnSpPr>
              <p:nvPr/>
            </p:nvCxnSpPr>
            <p:spPr>
              <a:xfrm flipH="1">
                <a:off x="6829167" y="5082745"/>
                <a:ext cx="1717590" cy="5642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5" idx="2"/>
                <a:endCxn id="7" idx="0"/>
              </p:cNvCxnSpPr>
              <p:nvPr/>
            </p:nvCxnSpPr>
            <p:spPr>
              <a:xfrm>
                <a:off x="8546757" y="5082745"/>
                <a:ext cx="1682578" cy="5642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1" name="Rectangle 10"/>
            <p:cNvSpPr/>
            <p:nvPr/>
          </p:nvSpPr>
          <p:spPr>
            <a:xfrm>
              <a:off x="2677297" y="3301441"/>
              <a:ext cx="2658761" cy="428368"/>
            </a:xfrm>
            <a:prstGeom prst="rect">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Relational Algebra</a:t>
              </a:r>
              <a:endParaRPr lang="en-US" dirty="0"/>
            </a:p>
          </p:txBody>
        </p:sp>
        <p:sp>
          <p:nvSpPr>
            <p:cNvPr id="12" name="Rectangle 11"/>
            <p:cNvSpPr/>
            <p:nvPr/>
          </p:nvSpPr>
          <p:spPr>
            <a:xfrm>
              <a:off x="6198972" y="3301441"/>
              <a:ext cx="2607276" cy="42836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Relational Calculus</a:t>
              </a:r>
              <a:endParaRPr lang="en-US" dirty="0"/>
            </a:p>
          </p:txBody>
        </p:sp>
        <p:cxnSp>
          <p:nvCxnSpPr>
            <p:cNvPr id="14" name="Straight Arrow Connector 13"/>
            <p:cNvCxnSpPr>
              <a:stCxn id="6" idx="2"/>
              <a:endCxn id="11" idx="0"/>
            </p:cNvCxnSpPr>
            <p:nvPr/>
          </p:nvCxnSpPr>
          <p:spPr>
            <a:xfrm flipH="1">
              <a:off x="4006678" y="2763795"/>
              <a:ext cx="1" cy="5376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flipH="1">
              <a:off x="7660159" y="2755557"/>
              <a:ext cx="1" cy="5376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p:cNvSpPr/>
            <p:nvPr/>
          </p:nvSpPr>
          <p:spPr>
            <a:xfrm>
              <a:off x="4646140" y="4387871"/>
              <a:ext cx="2347784" cy="42836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SQL</a:t>
              </a:r>
              <a:endParaRPr lang="en-US" b="1" dirty="0"/>
            </a:p>
          </p:txBody>
        </p:sp>
        <p:cxnSp>
          <p:nvCxnSpPr>
            <p:cNvPr id="20" name="Straight Arrow Connector 19"/>
            <p:cNvCxnSpPr>
              <a:stCxn id="12" idx="2"/>
              <a:endCxn id="16" idx="0"/>
            </p:cNvCxnSpPr>
            <p:nvPr/>
          </p:nvCxnSpPr>
          <p:spPr>
            <a:xfrm flipH="1">
              <a:off x="5820032" y="3729809"/>
              <a:ext cx="1682578" cy="658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cxnSp>
        <p:nvCxnSpPr>
          <p:cNvPr id="30" name="Straight Arrow Connector 29"/>
          <p:cNvCxnSpPr>
            <a:stCxn id="11" idx="2"/>
            <a:endCxn id="16" idx="0"/>
          </p:cNvCxnSpPr>
          <p:nvPr/>
        </p:nvCxnSpPr>
        <p:spPr>
          <a:xfrm>
            <a:off x="4311478" y="4166414"/>
            <a:ext cx="1813354" cy="658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6551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Algebra, Calculus, RDBMS &amp; SQL:</a:t>
            </a:r>
            <a:endParaRPr lang="en-US" dirty="0"/>
          </a:p>
        </p:txBody>
      </p:sp>
      <p:sp>
        <p:nvSpPr>
          <p:cNvPr id="3" name="Content Placeholder 2"/>
          <p:cNvSpPr>
            <a:spLocks noGrp="1"/>
          </p:cNvSpPr>
          <p:nvPr>
            <p:ph idx="1"/>
          </p:nvPr>
        </p:nvSpPr>
        <p:spPr>
          <a:xfrm>
            <a:off x="838200" y="1751484"/>
            <a:ext cx="10515600" cy="4351338"/>
          </a:xfrm>
        </p:spPr>
        <p:txBody>
          <a:bodyPr>
            <a:normAutofit fontScale="85000" lnSpcReduction="10000"/>
          </a:bodyPr>
          <a:lstStyle/>
          <a:p>
            <a:r>
              <a:rPr lang="en-US" b="1" dirty="0" smtClean="0">
                <a:solidFill>
                  <a:srgbClr val="0070C0"/>
                </a:solidFill>
              </a:rPr>
              <a:t>Relational Model</a:t>
            </a:r>
            <a:r>
              <a:rPr lang="en-US" b="1" dirty="0" smtClean="0"/>
              <a:t> </a:t>
            </a:r>
            <a:r>
              <a:rPr lang="en-US" dirty="0" smtClean="0"/>
              <a:t>is a </a:t>
            </a:r>
            <a:r>
              <a:rPr lang="en-US" b="1" u="sng" dirty="0" smtClean="0"/>
              <a:t>theoretical concept</a:t>
            </a:r>
            <a:r>
              <a:rPr lang="en-US" dirty="0" smtClean="0"/>
              <a:t>.</a:t>
            </a:r>
          </a:p>
          <a:p>
            <a:r>
              <a:rPr lang="en-US" b="1" dirty="0" smtClean="0">
                <a:solidFill>
                  <a:srgbClr val="C230C2"/>
                </a:solidFill>
              </a:rPr>
              <a:t>RDBMS</a:t>
            </a:r>
            <a:r>
              <a:rPr lang="en-US" dirty="0" smtClean="0"/>
              <a:t> is a </a:t>
            </a:r>
            <a:r>
              <a:rPr lang="en-US" b="1" u="sng" dirty="0"/>
              <a:t>practical implementation</a:t>
            </a:r>
            <a:r>
              <a:rPr lang="en-US" dirty="0" smtClean="0"/>
              <a:t> of </a:t>
            </a:r>
            <a:r>
              <a:rPr lang="en-US" dirty="0">
                <a:solidFill>
                  <a:srgbClr val="0070C0"/>
                </a:solidFill>
              </a:rPr>
              <a:t>relational model</a:t>
            </a:r>
            <a:r>
              <a:rPr lang="en-US" dirty="0" smtClean="0"/>
              <a:t>.</a:t>
            </a:r>
          </a:p>
          <a:p>
            <a:r>
              <a:rPr lang="en-US" b="1" dirty="0" smtClean="0">
                <a:solidFill>
                  <a:schemeClr val="accent6">
                    <a:lumMod val="50000"/>
                  </a:schemeClr>
                </a:solidFill>
              </a:rPr>
              <a:t>SQL</a:t>
            </a:r>
            <a:r>
              <a:rPr lang="en-US" dirty="0" smtClean="0"/>
              <a:t> (Structured Query Language) is </a:t>
            </a:r>
            <a:r>
              <a:rPr lang="en-US" b="1" u="sng" dirty="0"/>
              <a:t>used to write query</a:t>
            </a:r>
            <a:r>
              <a:rPr lang="en-US" dirty="0" smtClean="0"/>
              <a:t> on RDBMS</a:t>
            </a:r>
          </a:p>
          <a:p>
            <a:r>
              <a:rPr lang="en-US" b="1" dirty="0" smtClean="0">
                <a:solidFill>
                  <a:srgbClr val="C00000"/>
                </a:solidFill>
              </a:rPr>
              <a:t>Relational algebra and </a:t>
            </a:r>
            <a:r>
              <a:rPr lang="en-US" b="1" dirty="0" err="1" smtClean="0">
                <a:solidFill>
                  <a:srgbClr val="C00000"/>
                </a:solidFill>
              </a:rPr>
              <a:t>calculas</a:t>
            </a:r>
            <a:r>
              <a:rPr lang="en-US" dirty="0" smtClean="0"/>
              <a:t> are the </a:t>
            </a:r>
            <a:r>
              <a:rPr lang="en-US" b="1" u="sng" dirty="0"/>
              <a:t>Mathematical system</a:t>
            </a:r>
            <a:r>
              <a:rPr lang="en-US" dirty="0" smtClean="0"/>
              <a:t> or </a:t>
            </a:r>
            <a:r>
              <a:rPr lang="en-US" b="1" u="sng" dirty="0"/>
              <a:t>Query language</a:t>
            </a:r>
            <a:r>
              <a:rPr lang="en-US" dirty="0" smtClean="0"/>
              <a:t> used on </a:t>
            </a:r>
            <a:r>
              <a:rPr lang="en-US" dirty="0">
                <a:solidFill>
                  <a:srgbClr val="0070C0"/>
                </a:solidFill>
              </a:rPr>
              <a:t>relational model</a:t>
            </a:r>
            <a:r>
              <a:rPr lang="en-US" dirty="0" smtClean="0"/>
              <a:t>.</a:t>
            </a:r>
          </a:p>
          <a:p>
            <a:pPr lvl="1"/>
            <a:r>
              <a:rPr lang="en-US" dirty="0" smtClean="0"/>
              <a:t>Understanding Relational Algebra and Calculus is key to understand </a:t>
            </a:r>
            <a:r>
              <a:rPr lang="en-US" b="1" dirty="0" smtClean="0"/>
              <a:t>SQL Query Language</a:t>
            </a:r>
            <a:r>
              <a:rPr lang="en-US" dirty="0" smtClean="0"/>
              <a:t>.</a:t>
            </a:r>
          </a:p>
          <a:p>
            <a:r>
              <a:rPr lang="en-US" b="1" dirty="0" smtClean="0">
                <a:solidFill>
                  <a:schemeClr val="accent6">
                    <a:lumMod val="75000"/>
                  </a:schemeClr>
                </a:solidFill>
              </a:rPr>
              <a:t>SQL</a:t>
            </a:r>
            <a:r>
              <a:rPr lang="en-US" dirty="0" smtClean="0"/>
              <a:t> is a </a:t>
            </a:r>
            <a:r>
              <a:rPr lang="en-US" b="1" u="sng" dirty="0"/>
              <a:t>practical implementation</a:t>
            </a:r>
            <a:r>
              <a:rPr lang="en-US" dirty="0" smtClean="0"/>
              <a:t> of </a:t>
            </a:r>
            <a:r>
              <a:rPr lang="en-US" b="1" dirty="0" smtClean="0">
                <a:solidFill>
                  <a:srgbClr val="C00000"/>
                </a:solidFill>
              </a:rPr>
              <a:t>relational algebra and calculus</a:t>
            </a:r>
            <a:r>
              <a:rPr lang="en-US" dirty="0" smtClean="0"/>
              <a:t>.</a:t>
            </a:r>
          </a:p>
          <a:p>
            <a:endParaRPr lang="en-US" dirty="0"/>
          </a:p>
          <a:p>
            <a:endParaRPr lang="en-US" dirty="0" smtClean="0"/>
          </a:p>
          <a:p>
            <a:endParaRPr lang="en-US" dirty="0"/>
          </a:p>
          <a:p>
            <a:pPr marL="0" indent="0">
              <a:buNone/>
            </a:pPr>
            <a:r>
              <a:rPr lang="en-US" dirty="0"/>
              <a:t>	</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43196801"/>
              </p:ext>
            </p:extLst>
          </p:nvPr>
        </p:nvGraphicFramePr>
        <p:xfrm>
          <a:off x="2324441" y="4588476"/>
          <a:ext cx="7543118" cy="1849120"/>
        </p:xfrm>
        <a:graphic>
          <a:graphicData uri="http://schemas.openxmlformats.org/drawingml/2006/table">
            <a:tbl>
              <a:tblPr firstRow="1" bandRow="1">
                <a:tableStyleId>{5C22544A-7EE6-4342-B048-85BDC9FD1C3A}</a:tableStyleId>
              </a:tblPr>
              <a:tblGrid>
                <a:gridCol w="3771559">
                  <a:extLst>
                    <a:ext uri="{9D8B030D-6E8A-4147-A177-3AD203B41FA5}">
                      <a16:colId xmlns:a16="http://schemas.microsoft.com/office/drawing/2014/main" val="866490319"/>
                    </a:ext>
                  </a:extLst>
                </a:gridCol>
                <a:gridCol w="3771559">
                  <a:extLst>
                    <a:ext uri="{9D8B030D-6E8A-4147-A177-3AD203B41FA5}">
                      <a16:colId xmlns:a16="http://schemas.microsoft.com/office/drawing/2014/main" val="817365964"/>
                    </a:ext>
                  </a:extLst>
                </a:gridCol>
              </a:tblGrid>
              <a:tr h="283197">
                <a:tc>
                  <a:txBody>
                    <a:bodyPr/>
                    <a:lstStyle/>
                    <a:p>
                      <a:r>
                        <a:rPr lang="en-US" dirty="0" smtClean="0"/>
                        <a:t>Relational Model</a:t>
                      </a:r>
                      <a:endParaRPr lang="en-US" dirty="0"/>
                    </a:p>
                  </a:txBody>
                  <a:tcPr/>
                </a:tc>
                <a:tc>
                  <a:txBody>
                    <a:bodyPr/>
                    <a:lstStyle/>
                    <a:p>
                      <a:r>
                        <a:rPr lang="en-US" dirty="0" smtClean="0"/>
                        <a:t>RDBMS</a:t>
                      </a:r>
                      <a:endParaRPr lang="en-US" dirty="0"/>
                    </a:p>
                  </a:txBody>
                  <a:tcPr/>
                </a:tc>
                <a:extLst>
                  <a:ext uri="{0D108BD9-81ED-4DB2-BD59-A6C34878D82A}">
                    <a16:rowId xmlns:a16="http://schemas.microsoft.com/office/drawing/2014/main" val="4155937318"/>
                  </a:ext>
                </a:extLst>
              </a:tr>
              <a:tr h="370840">
                <a:tc>
                  <a:txBody>
                    <a:bodyPr/>
                    <a:lstStyle/>
                    <a:p>
                      <a:r>
                        <a:rPr lang="en-US" dirty="0" smtClean="0"/>
                        <a:t>Relational Algebra, Relational Calculus</a:t>
                      </a:r>
                      <a:endParaRPr lang="en-US" dirty="0"/>
                    </a:p>
                  </a:txBody>
                  <a:tcPr/>
                </a:tc>
                <a:tc>
                  <a:txBody>
                    <a:bodyPr/>
                    <a:lstStyle/>
                    <a:p>
                      <a:r>
                        <a:rPr lang="en-US" dirty="0" smtClean="0"/>
                        <a:t>SQL</a:t>
                      </a:r>
                      <a:endParaRPr lang="en-US" dirty="0"/>
                    </a:p>
                  </a:txBody>
                  <a:tcPr/>
                </a:tc>
                <a:extLst>
                  <a:ext uri="{0D108BD9-81ED-4DB2-BD59-A6C34878D82A}">
                    <a16:rowId xmlns:a16="http://schemas.microsoft.com/office/drawing/2014/main" val="2765376306"/>
                  </a:ext>
                </a:extLst>
              </a:tr>
              <a:tr h="370840">
                <a:tc>
                  <a:txBody>
                    <a:bodyPr/>
                    <a:lstStyle/>
                    <a:p>
                      <a:r>
                        <a:rPr lang="en-US" dirty="0" smtClean="0"/>
                        <a:t>Algorithm</a:t>
                      </a:r>
                      <a:endParaRPr lang="en-US" dirty="0"/>
                    </a:p>
                  </a:txBody>
                  <a:tcPr/>
                </a:tc>
                <a:tc>
                  <a:txBody>
                    <a:bodyPr/>
                    <a:lstStyle/>
                    <a:p>
                      <a:r>
                        <a:rPr lang="en-US" dirty="0" smtClean="0"/>
                        <a:t>Code</a:t>
                      </a:r>
                      <a:endParaRPr lang="en-US" dirty="0"/>
                    </a:p>
                  </a:txBody>
                  <a:tcPr/>
                </a:tc>
                <a:extLst>
                  <a:ext uri="{0D108BD9-81ED-4DB2-BD59-A6C34878D82A}">
                    <a16:rowId xmlns:a16="http://schemas.microsoft.com/office/drawing/2014/main" val="4207647607"/>
                  </a:ext>
                </a:extLst>
              </a:tr>
              <a:tr h="370840">
                <a:tc>
                  <a:txBody>
                    <a:bodyPr/>
                    <a:lstStyle/>
                    <a:p>
                      <a:r>
                        <a:rPr lang="en-US" dirty="0" smtClean="0"/>
                        <a:t>Conceptual</a:t>
                      </a:r>
                      <a:endParaRPr lang="en-US" dirty="0"/>
                    </a:p>
                  </a:txBody>
                  <a:tcPr/>
                </a:tc>
                <a:tc>
                  <a:txBody>
                    <a:bodyPr/>
                    <a:lstStyle/>
                    <a:p>
                      <a:r>
                        <a:rPr lang="en-US" dirty="0" smtClean="0"/>
                        <a:t>Reality</a:t>
                      </a:r>
                      <a:endParaRPr lang="en-US" dirty="0"/>
                    </a:p>
                  </a:txBody>
                  <a:tcPr/>
                </a:tc>
                <a:extLst>
                  <a:ext uri="{0D108BD9-81ED-4DB2-BD59-A6C34878D82A}">
                    <a16:rowId xmlns:a16="http://schemas.microsoft.com/office/drawing/2014/main" val="3479075108"/>
                  </a:ext>
                </a:extLst>
              </a:tr>
              <a:tr h="370840">
                <a:tc>
                  <a:txBody>
                    <a:bodyPr/>
                    <a:lstStyle/>
                    <a:p>
                      <a:r>
                        <a:rPr lang="en-US" dirty="0" smtClean="0"/>
                        <a:t>Theoretical</a:t>
                      </a:r>
                      <a:endParaRPr lang="en-US" dirty="0"/>
                    </a:p>
                  </a:txBody>
                  <a:tcPr/>
                </a:tc>
                <a:tc>
                  <a:txBody>
                    <a:bodyPr/>
                    <a:lstStyle/>
                    <a:p>
                      <a:r>
                        <a:rPr lang="en-US" dirty="0" smtClean="0"/>
                        <a:t>Practical</a:t>
                      </a:r>
                      <a:endParaRPr lang="en-US" dirty="0"/>
                    </a:p>
                  </a:txBody>
                  <a:tcPr/>
                </a:tc>
                <a:extLst>
                  <a:ext uri="{0D108BD9-81ED-4DB2-BD59-A6C34878D82A}">
                    <a16:rowId xmlns:a16="http://schemas.microsoft.com/office/drawing/2014/main" val="2743784802"/>
                  </a:ext>
                </a:extLst>
              </a:tr>
            </a:tbl>
          </a:graphicData>
        </a:graphic>
      </p:graphicFrame>
    </p:spTree>
    <p:extLst>
      <p:ext uri="{BB962C8B-B14F-4D97-AF65-F5344CB8AC3E}">
        <p14:creationId xmlns:p14="http://schemas.microsoft.com/office/powerpoint/2010/main" val="3409095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091" y="1666060"/>
            <a:ext cx="9144000" cy="2387600"/>
          </a:xfrm>
        </p:spPr>
        <p:txBody>
          <a:bodyPr/>
          <a:lstStyle/>
          <a:p>
            <a:r>
              <a:rPr lang="en-US" dirty="0" smtClean="0"/>
              <a:t>Relational Algebra</a:t>
            </a:r>
            <a:endParaRPr lang="en-US" dirty="0"/>
          </a:p>
        </p:txBody>
      </p:sp>
    </p:spTree>
    <p:extLst>
      <p:ext uri="{BB962C8B-B14F-4D97-AF65-F5344CB8AC3E}">
        <p14:creationId xmlns:p14="http://schemas.microsoft.com/office/powerpoint/2010/main" val="125093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smtClean="0"/>
              <a:t>is RDBMS?</a:t>
            </a:r>
            <a:endParaRPr lang="en-US" dirty="0"/>
          </a:p>
        </p:txBody>
      </p:sp>
      <p:sp>
        <p:nvSpPr>
          <p:cNvPr id="3" name="Content Placeholder 2"/>
          <p:cNvSpPr>
            <a:spLocks noGrp="1"/>
          </p:cNvSpPr>
          <p:nvPr>
            <p:ph idx="1"/>
          </p:nvPr>
        </p:nvSpPr>
        <p:spPr/>
        <p:txBody>
          <a:bodyPr/>
          <a:lstStyle/>
          <a:p>
            <a:r>
              <a:rPr lang="en-US" dirty="0" smtClean="0"/>
              <a:t>RDBMS stands for </a:t>
            </a:r>
            <a:r>
              <a:rPr lang="en-US" b="1" dirty="0" smtClean="0">
                <a:solidFill>
                  <a:srgbClr val="00B0F0"/>
                </a:solidFill>
              </a:rPr>
              <a:t>R</a:t>
            </a:r>
            <a:r>
              <a:rPr lang="en-US" dirty="0" smtClean="0"/>
              <a:t>elational </a:t>
            </a:r>
            <a:r>
              <a:rPr lang="en-US" b="1" dirty="0" smtClean="0">
                <a:solidFill>
                  <a:srgbClr val="00B0F0"/>
                </a:solidFill>
              </a:rPr>
              <a:t>D</a:t>
            </a:r>
            <a:r>
              <a:rPr lang="en-US" dirty="0" smtClean="0"/>
              <a:t>atabase </a:t>
            </a:r>
            <a:r>
              <a:rPr lang="en-US" b="1" dirty="0" smtClean="0">
                <a:solidFill>
                  <a:srgbClr val="00B0F0"/>
                </a:solidFill>
              </a:rPr>
              <a:t>M</a:t>
            </a:r>
            <a:r>
              <a:rPr lang="en-US" dirty="0" smtClean="0"/>
              <a:t>anagement </a:t>
            </a:r>
            <a:r>
              <a:rPr lang="en-US" b="1" dirty="0" smtClean="0">
                <a:solidFill>
                  <a:srgbClr val="00B0F0"/>
                </a:solidFill>
              </a:rPr>
              <a:t>S</a:t>
            </a:r>
            <a:r>
              <a:rPr lang="en-US" dirty="0" smtClean="0"/>
              <a:t>ystem. RDBMS is the basis for SQL, and for all modern database systems like MSSQL Server, IBM DB2, Oracle, MySQL, and Microsoft Access.</a:t>
            </a:r>
          </a:p>
          <a:p>
            <a:r>
              <a:rPr lang="en-US" dirty="0" smtClean="0"/>
              <a:t>A </a:t>
            </a:r>
            <a:r>
              <a:rPr lang="en-US" dirty="0" smtClean="0">
                <a:solidFill>
                  <a:srgbClr val="00B0F0"/>
                </a:solidFill>
              </a:rPr>
              <a:t>Relational database management system (RDBMS)</a:t>
            </a:r>
            <a:r>
              <a:rPr lang="en-US" dirty="0" smtClean="0"/>
              <a:t> is a database management system (DBMS) that is based on the relational model as introduced by E. F. </a:t>
            </a:r>
            <a:r>
              <a:rPr lang="en-US" dirty="0" err="1" smtClean="0"/>
              <a:t>Codd</a:t>
            </a:r>
            <a:r>
              <a:rPr lang="en-US" dirty="0" smtClean="0"/>
              <a:t>.</a:t>
            </a:r>
          </a:p>
          <a:p>
            <a:r>
              <a:rPr lang="en-US" dirty="0" smtClean="0"/>
              <a:t>Current popular </a:t>
            </a:r>
            <a:r>
              <a:rPr lang="en-US" b="1" dirty="0" smtClean="0"/>
              <a:t>RDBMS</a:t>
            </a:r>
            <a:r>
              <a:rPr lang="en-US" dirty="0" smtClean="0"/>
              <a:t> include:</a:t>
            </a:r>
          </a:p>
          <a:p>
            <a:pPr lvl="1"/>
            <a:r>
              <a:rPr lang="en-US" dirty="0" smtClean="0"/>
              <a:t>DB2 &amp; Informix Dynamic Server – from IBM</a:t>
            </a:r>
          </a:p>
          <a:p>
            <a:pPr lvl="1"/>
            <a:r>
              <a:rPr lang="en-US" dirty="0" smtClean="0"/>
              <a:t>Oracle &amp; </a:t>
            </a:r>
            <a:r>
              <a:rPr lang="en-US" dirty="0" err="1" smtClean="0"/>
              <a:t>Rdb</a:t>
            </a:r>
            <a:r>
              <a:rPr lang="en-US" dirty="0" smtClean="0"/>
              <a:t> – from Oracle</a:t>
            </a:r>
          </a:p>
          <a:p>
            <a:pPr lvl="1"/>
            <a:r>
              <a:rPr lang="en-US" dirty="0" smtClean="0"/>
              <a:t>SQL Server &amp; MS Access – from Microsoft</a:t>
            </a:r>
            <a:endParaRPr lang="en-US" dirty="0"/>
          </a:p>
        </p:txBody>
      </p:sp>
    </p:spTree>
    <p:extLst>
      <p:ext uri="{BB962C8B-B14F-4D97-AF65-F5344CB8AC3E}">
        <p14:creationId xmlns:p14="http://schemas.microsoft.com/office/powerpoint/2010/main" val="3722267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Algebra</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Relational Algebra</a:t>
            </a:r>
            <a:r>
              <a:rPr lang="en-US" dirty="0" smtClean="0"/>
              <a:t> is a </a:t>
            </a:r>
            <a:r>
              <a:rPr lang="en-US" b="1" dirty="0" smtClean="0">
                <a:solidFill>
                  <a:srgbClr val="C00000"/>
                </a:solidFill>
              </a:rPr>
              <a:t>procedural query language</a:t>
            </a:r>
            <a:r>
              <a:rPr lang="en-US" dirty="0" smtClean="0"/>
              <a:t> which takes a relation as on input an generates a relation as an output</a:t>
            </a:r>
          </a:p>
          <a:p>
            <a:r>
              <a:rPr lang="en-US" dirty="0" smtClean="0"/>
              <a:t>Relational Algebra is a language for expressing </a:t>
            </a:r>
            <a:r>
              <a:rPr lang="en-US" b="1" dirty="0" smtClean="0"/>
              <a:t>relational database queries</a:t>
            </a:r>
            <a:r>
              <a:rPr lang="en-US" dirty="0" smtClean="0"/>
              <a:t>.</a:t>
            </a:r>
          </a:p>
          <a:p>
            <a:r>
              <a:rPr lang="en-US" dirty="0" smtClean="0"/>
              <a:t>It uses </a:t>
            </a:r>
            <a:r>
              <a:rPr lang="en-US" b="1" dirty="0">
                <a:solidFill>
                  <a:srgbClr val="C00000"/>
                </a:solidFill>
              </a:rPr>
              <a:t>operators</a:t>
            </a:r>
            <a:r>
              <a:rPr lang="en-US" dirty="0" smtClean="0"/>
              <a:t> to perform </a:t>
            </a:r>
            <a:r>
              <a:rPr lang="en-US" b="1" dirty="0" smtClean="0"/>
              <a:t>queries</a:t>
            </a:r>
            <a:r>
              <a:rPr lang="en-US" dirty="0" smtClean="0"/>
              <a:t>. An operator can be either </a:t>
            </a:r>
            <a:r>
              <a:rPr lang="en-US" b="1" dirty="0" smtClean="0"/>
              <a:t>unary</a:t>
            </a:r>
            <a:r>
              <a:rPr lang="en-US" dirty="0" smtClean="0"/>
              <a:t> or </a:t>
            </a:r>
            <a:r>
              <a:rPr lang="en-US" b="1" dirty="0" smtClean="0"/>
              <a:t>binary</a:t>
            </a:r>
            <a:r>
              <a:rPr lang="en-US" dirty="0" smtClean="0"/>
              <a:t>.</a:t>
            </a:r>
          </a:p>
          <a:p>
            <a:r>
              <a:rPr lang="en-US" b="1" dirty="0" smtClean="0"/>
              <a:t>Types of operators in relational algebra:</a:t>
            </a:r>
          </a:p>
          <a:p>
            <a:pPr marL="914400" lvl="1" indent="-457200">
              <a:buAutoNum type="arabicPeriod"/>
            </a:pPr>
            <a:r>
              <a:rPr lang="en-US" dirty="0" smtClean="0"/>
              <a:t>Basic/Fundamental Operators</a:t>
            </a:r>
          </a:p>
          <a:p>
            <a:pPr marL="914400" lvl="1" indent="-457200">
              <a:buAutoNum type="arabicPeriod"/>
            </a:pPr>
            <a:r>
              <a:rPr lang="en-US" dirty="0" smtClean="0"/>
              <a:t>Additional/</a:t>
            </a:r>
            <a:r>
              <a:rPr lang="en-US" dirty="0" err="1" smtClean="0"/>
              <a:t>Drived</a:t>
            </a:r>
            <a:r>
              <a:rPr lang="en-US" dirty="0" smtClean="0"/>
              <a:t> Operators</a:t>
            </a:r>
          </a:p>
          <a:p>
            <a:r>
              <a:rPr lang="en-US" dirty="0" smtClean="0"/>
              <a:t>Relational algebra operations work on one or more relations to define another relation without changing the original relations.</a:t>
            </a:r>
          </a:p>
          <a:p>
            <a:r>
              <a:rPr lang="en-US" dirty="0" smtClean="0"/>
              <a:t>Relation algebra operations are performed recursively on a relation</a:t>
            </a:r>
            <a:endParaRPr lang="en-US" dirty="0"/>
          </a:p>
        </p:txBody>
      </p:sp>
    </p:spTree>
    <p:extLst>
      <p:ext uri="{BB962C8B-B14F-4D97-AF65-F5344CB8AC3E}">
        <p14:creationId xmlns:p14="http://schemas.microsoft.com/office/powerpoint/2010/main" val="1231586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t>
            </a:r>
            <a:r>
              <a:rPr lang="en-US" dirty="0" smtClean="0"/>
              <a:t>Algebra (Cont..)</a:t>
            </a:r>
            <a:endParaRPr lang="en-US" dirty="0"/>
          </a:p>
        </p:txBody>
      </p:sp>
      <p:sp>
        <p:nvSpPr>
          <p:cNvPr id="3" name="Content Placeholder 2"/>
          <p:cNvSpPr>
            <a:spLocks noGrp="1"/>
          </p:cNvSpPr>
          <p:nvPr>
            <p:ph idx="1"/>
          </p:nvPr>
        </p:nvSpPr>
        <p:spPr/>
        <p:txBody>
          <a:bodyPr/>
          <a:lstStyle/>
          <a:p>
            <a:r>
              <a:rPr lang="en-US" dirty="0" smtClean="0"/>
              <a:t>In relational algebra, input is a relation (table from which data has to be accessed) and output is also a relation (a temporary table holding the data asked for by the user).</a:t>
            </a:r>
          </a:p>
          <a:p>
            <a:r>
              <a:rPr lang="en-US" dirty="0" smtClean="0"/>
              <a:t>Relational algebra is performed recursively on a relation an intermediate results are also considered relations. </a:t>
            </a:r>
            <a:r>
              <a:rPr lang="en-US" dirty="0" err="1" smtClean="0"/>
              <a:t>i.e</a:t>
            </a:r>
            <a:r>
              <a:rPr lang="en-US" dirty="0" smtClean="0"/>
              <a:t> Relation Algebra works on the whole table at once, so we do not have to use loops </a:t>
            </a:r>
            <a:r>
              <a:rPr lang="en-US" dirty="0" err="1" smtClean="0"/>
              <a:t>etc</a:t>
            </a:r>
            <a:r>
              <a:rPr lang="en-US" dirty="0" smtClean="0"/>
              <a:t> to iterate over all the rows (tuples) of data one by one.</a:t>
            </a:r>
          </a:p>
          <a:p>
            <a:r>
              <a:rPr lang="en-US" dirty="0" smtClean="0"/>
              <a:t>All we have to do is to specify the table name from which we need the data, and in a single line of command, relational algebra will transverse the entire given table to fetch data for you.</a:t>
            </a:r>
            <a:endParaRPr lang="en-US" dirty="0"/>
          </a:p>
        </p:txBody>
      </p:sp>
    </p:spTree>
    <p:extLst>
      <p:ext uri="{BB962C8B-B14F-4D97-AF65-F5344CB8AC3E}">
        <p14:creationId xmlns:p14="http://schemas.microsoft.com/office/powerpoint/2010/main" val="24525030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89269878"/>
              </p:ext>
            </p:extLst>
          </p:nvPr>
        </p:nvGraphicFramePr>
        <p:xfrm>
          <a:off x="3935625" y="1103526"/>
          <a:ext cx="4516395" cy="1854200"/>
        </p:xfrm>
        <a:graphic>
          <a:graphicData uri="http://schemas.openxmlformats.org/drawingml/2006/table">
            <a:tbl>
              <a:tblPr firstRow="1" bandRow="1">
                <a:tableStyleId>{93296810-A885-4BE3-A3E7-6D5BEEA58F35}</a:tableStyleId>
              </a:tblPr>
              <a:tblGrid>
                <a:gridCol w="1505465">
                  <a:extLst>
                    <a:ext uri="{9D8B030D-6E8A-4147-A177-3AD203B41FA5}">
                      <a16:colId xmlns:a16="http://schemas.microsoft.com/office/drawing/2014/main" val="4224019458"/>
                    </a:ext>
                  </a:extLst>
                </a:gridCol>
                <a:gridCol w="1505465">
                  <a:extLst>
                    <a:ext uri="{9D8B030D-6E8A-4147-A177-3AD203B41FA5}">
                      <a16:colId xmlns:a16="http://schemas.microsoft.com/office/drawing/2014/main" val="291854594"/>
                    </a:ext>
                  </a:extLst>
                </a:gridCol>
                <a:gridCol w="1505465">
                  <a:extLst>
                    <a:ext uri="{9D8B030D-6E8A-4147-A177-3AD203B41FA5}">
                      <a16:colId xmlns:a16="http://schemas.microsoft.com/office/drawing/2014/main" val="3502133027"/>
                    </a:ext>
                  </a:extLst>
                </a:gridCol>
              </a:tblGrid>
              <a:tr h="37084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c>
                  <a:txBody>
                    <a:bodyPr/>
                    <a:lstStyle/>
                    <a:p>
                      <a:pPr algn="ctr"/>
                      <a:r>
                        <a:rPr lang="en-US" dirty="0" smtClean="0"/>
                        <a:t>Age</a:t>
                      </a:r>
                      <a:endParaRPr lang="en-US" dirty="0"/>
                    </a:p>
                  </a:txBody>
                  <a:tcPr/>
                </a:tc>
                <a:extLst>
                  <a:ext uri="{0D108BD9-81ED-4DB2-BD59-A6C34878D82A}">
                    <a16:rowId xmlns:a16="http://schemas.microsoft.com/office/drawing/2014/main" val="2077113492"/>
                  </a:ext>
                </a:extLst>
              </a:tr>
              <a:tr h="370840">
                <a:tc>
                  <a:txBody>
                    <a:bodyPr/>
                    <a:lstStyle/>
                    <a:p>
                      <a:pPr algn="ctr"/>
                      <a:r>
                        <a:rPr lang="en-US" dirty="0" smtClean="0"/>
                        <a:t>1</a:t>
                      </a:r>
                      <a:endParaRPr lang="en-US" dirty="0"/>
                    </a:p>
                  </a:txBody>
                  <a:tcPr/>
                </a:tc>
                <a:tc>
                  <a:txBody>
                    <a:bodyPr/>
                    <a:lstStyle/>
                    <a:p>
                      <a:pPr algn="ctr"/>
                      <a:r>
                        <a:rPr lang="en-US" dirty="0" smtClean="0"/>
                        <a:t>Akon</a:t>
                      </a:r>
                      <a:endParaRPr lang="en-US" dirty="0"/>
                    </a:p>
                  </a:txBody>
                  <a:tcPr/>
                </a:tc>
                <a:tc>
                  <a:txBody>
                    <a:bodyPr/>
                    <a:lstStyle/>
                    <a:p>
                      <a:pPr algn="ctr"/>
                      <a:r>
                        <a:rPr lang="en-US" dirty="0" smtClean="0"/>
                        <a:t>17</a:t>
                      </a:r>
                      <a:endParaRPr lang="en-US" dirty="0"/>
                    </a:p>
                  </a:txBody>
                  <a:tcPr/>
                </a:tc>
                <a:extLst>
                  <a:ext uri="{0D108BD9-81ED-4DB2-BD59-A6C34878D82A}">
                    <a16:rowId xmlns:a16="http://schemas.microsoft.com/office/drawing/2014/main" val="3143478729"/>
                  </a:ext>
                </a:extLst>
              </a:tr>
              <a:tr h="370840">
                <a:tc>
                  <a:txBody>
                    <a:bodyPr/>
                    <a:lstStyle/>
                    <a:p>
                      <a:pPr algn="ctr"/>
                      <a:r>
                        <a:rPr lang="en-US" dirty="0" smtClean="0"/>
                        <a:t>2</a:t>
                      </a:r>
                      <a:endParaRPr lang="en-US" dirty="0"/>
                    </a:p>
                  </a:txBody>
                  <a:tcPr/>
                </a:tc>
                <a:tc>
                  <a:txBody>
                    <a:bodyPr/>
                    <a:lstStyle/>
                    <a:p>
                      <a:pPr algn="ctr"/>
                      <a:r>
                        <a:rPr lang="en-US" dirty="0" err="1" smtClean="0"/>
                        <a:t>Bkon</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val="645251878"/>
                  </a:ext>
                </a:extLst>
              </a:tr>
              <a:tr h="370840">
                <a:tc>
                  <a:txBody>
                    <a:bodyPr/>
                    <a:lstStyle/>
                    <a:p>
                      <a:pPr algn="ctr"/>
                      <a:r>
                        <a:rPr lang="en-US" dirty="0" smtClean="0"/>
                        <a:t>3</a:t>
                      </a:r>
                      <a:endParaRPr lang="en-US" dirty="0"/>
                    </a:p>
                  </a:txBody>
                  <a:tcPr/>
                </a:tc>
                <a:tc>
                  <a:txBody>
                    <a:bodyPr/>
                    <a:lstStyle/>
                    <a:p>
                      <a:pPr algn="ctr"/>
                      <a:r>
                        <a:rPr lang="en-US" dirty="0" err="1" smtClean="0"/>
                        <a:t>Ckon</a:t>
                      </a:r>
                      <a:endParaRPr lang="en-US" dirty="0"/>
                    </a:p>
                  </a:txBody>
                  <a:tcPr/>
                </a:tc>
                <a:tc>
                  <a:txBody>
                    <a:bodyPr/>
                    <a:lstStyle/>
                    <a:p>
                      <a:pPr algn="ctr"/>
                      <a:r>
                        <a:rPr lang="en-US" dirty="0" smtClean="0"/>
                        <a:t>15</a:t>
                      </a:r>
                      <a:endParaRPr lang="en-US" dirty="0"/>
                    </a:p>
                  </a:txBody>
                  <a:tcPr/>
                </a:tc>
                <a:extLst>
                  <a:ext uri="{0D108BD9-81ED-4DB2-BD59-A6C34878D82A}">
                    <a16:rowId xmlns:a16="http://schemas.microsoft.com/office/drawing/2014/main" val="2324012323"/>
                  </a:ext>
                </a:extLst>
              </a:tr>
              <a:tr h="370840">
                <a:tc>
                  <a:txBody>
                    <a:bodyPr/>
                    <a:lstStyle/>
                    <a:p>
                      <a:pPr algn="ctr"/>
                      <a:r>
                        <a:rPr lang="en-US" dirty="0" smtClean="0"/>
                        <a:t>4</a:t>
                      </a:r>
                      <a:endParaRPr lang="en-US" dirty="0"/>
                    </a:p>
                  </a:txBody>
                  <a:tcPr/>
                </a:tc>
                <a:tc>
                  <a:txBody>
                    <a:bodyPr/>
                    <a:lstStyle/>
                    <a:p>
                      <a:pPr algn="ctr"/>
                      <a:r>
                        <a:rPr lang="en-US" dirty="0" err="1" smtClean="0"/>
                        <a:t>Dkon</a:t>
                      </a:r>
                      <a:endParaRPr lang="en-US" dirty="0"/>
                    </a:p>
                  </a:txBody>
                  <a:tcPr/>
                </a:tc>
                <a:tc>
                  <a:txBody>
                    <a:bodyPr/>
                    <a:lstStyle/>
                    <a:p>
                      <a:pPr algn="ctr"/>
                      <a:r>
                        <a:rPr lang="en-US" dirty="0" smtClean="0"/>
                        <a:t>13</a:t>
                      </a:r>
                      <a:endParaRPr lang="en-US" dirty="0"/>
                    </a:p>
                  </a:txBody>
                  <a:tcPr/>
                </a:tc>
                <a:extLst>
                  <a:ext uri="{0D108BD9-81ED-4DB2-BD59-A6C34878D82A}">
                    <a16:rowId xmlns:a16="http://schemas.microsoft.com/office/drawing/2014/main" val="3510606710"/>
                  </a:ext>
                </a:extLst>
              </a:tr>
            </a:tbl>
          </a:graphicData>
        </a:graphic>
      </p:graphicFrame>
      <p:sp>
        <p:nvSpPr>
          <p:cNvPr id="5" name="TextBox 4"/>
          <p:cNvSpPr txBox="1"/>
          <p:nvPr/>
        </p:nvSpPr>
        <p:spPr>
          <a:xfrm>
            <a:off x="321274" y="1639330"/>
            <a:ext cx="3614351" cy="646331"/>
          </a:xfrm>
          <a:prstGeom prst="rect">
            <a:avLst/>
          </a:prstGeom>
          <a:noFill/>
        </p:spPr>
        <p:txBody>
          <a:bodyPr wrap="square" rtlCol="0">
            <a:spAutoFit/>
          </a:bodyPr>
          <a:lstStyle/>
          <a:p>
            <a:r>
              <a:rPr lang="en-US" dirty="0" smtClean="0"/>
              <a:t>We can use Relation Algebra to fetch data from this table (relation)</a:t>
            </a:r>
            <a:endParaRPr lang="en-US" dirty="0"/>
          </a:p>
        </p:txBody>
      </p:sp>
      <p:cxnSp>
        <p:nvCxnSpPr>
          <p:cNvPr id="7" name="Straight Arrow Connector 6"/>
          <p:cNvCxnSpPr/>
          <p:nvPr/>
        </p:nvCxnSpPr>
        <p:spPr>
          <a:xfrm>
            <a:off x="2817341" y="2492291"/>
            <a:ext cx="9308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935625" y="3493530"/>
            <a:ext cx="4617311" cy="369332"/>
          </a:xfrm>
          <a:prstGeom prst="rect">
            <a:avLst/>
          </a:prstGeom>
          <a:noFill/>
        </p:spPr>
        <p:txBody>
          <a:bodyPr wrap="square" rtlCol="0">
            <a:spAutoFit/>
          </a:bodyPr>
          <a:lstStyle/>
          <a:p>
            <a:r>
              <a:rPr lang="en-US" dirty="0" smtClean="0"/>
              <a:t>Select Name of students with age less than 17</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061067555"/>
              </p:ext>
            </p:extLst>
          </p:nvPr>
        </p:nvGraphicFramePr>
        <p:xfrm>
          <a:off x="5491547" y="4478208"/>
          <a:ext cx="1505465" cy="1112520"/>
        </p:xfrm>
        <a:graphic>
          <a:graphicData uri="http://schemas.openxmlformats.org/drawingml/2006/table">
            <a:tbl>
              <a:tblPr firstRow="1" bandRow="1">
                <a:tableStyleId>{93296810-A885-4BE3-A3E7-6D5BEEA58F35}</a:tableStyleId>
              </a:tblPr>
              <a:tblGrid>
                <a:gridCol w="1505465">
                  <a:extLst>
                    <a:ext uri="{9D8B030D-6E8A-4147-A177-3AD203B41FA5}">
                      <a16:colId xmlns:a16="http://schemas.microsoft.com/office/drawing/2014/main" val="1323273277"/>
                    </a:ext>
                  </a:extLst>
                </a:gridCol>
              </a:tblGrid>
              <a:tr h="370840">
                <a:tc>
                  <a:txBody>
                    <a:bodyPr/>
                    <a:lstStyle/>
                    <a:p>
                      <a:pPr algn="ctr"/>
                      <a:r>
                        <a:rPr lang="en-US" dirty="0" smtClean="0"/>
                        <a:t>Name</a:t>
                      </a:r>
                      <a:endParaRPr lang="en-US" dirty="0"/>
                    </a:p>
                  </a:txBody>
                  <a:tcPr/>
                </a:tc>
                <a:extLst>
                  <a:ext uri="{0D108BD9-81ED-4DB2-BD59-A6C34878D82A}">
                    <a16:rowId xmlns:a16="http://schemas.microsoft.com/office/drawing/2014/main" val="3594101415"/>
                  </a:ext>
                </a:extLst>
              </a:tr>
              <a:tr h="370840">
                <a:tc>
                  <a:txBody>
                    <a:bodyPr/>
                    <a:lstStyle/>
                    <a:p>
                      <a:pPr algn="ctr"/>
                      <a:r>
                        <a:rPr lang="en-US" dirty="0" err="1" smtClean="0"/>
                        <a:t>Ckon</a:t>
                      </a:r>
                      <a:endParaRPr lang="en-US" dirty="0"/>
                    </a:p>
                  </a:txBody>
                  <a:tcPr/>
                </a:tc>
                <a:extLst>
                  <a:ext uri="{0D108BD9-81ED-4DB2-BD59-A6C34878D82A}">
                    <a16:rowId xmlns:a16="http://schemas.microsoft.com/office/drawing/2014/main" val="2800263905"/>
                  </a:ext>
                </a:extLst>
              </a:tr>
              <a:tr h="370840">
                <a:tc>
                  <a:txBody>
                    <a:bodyPr/>
                    <a:lstStyle/>
                    <a:p>
                      <a:pPr algn="ctr"/>
                      <a:r>
                        <a:rPr lang="en-US" dirty="0" err="1" smtClean="0"/>
                        <a:t>Dkon</a:t>
                      </a:r>
                      <a:endParaRPr lang="en-US" dirty="0"/>
                    </a:p>
                  </a:txBody>
                  <a:tcPr/>
                </a:tc>
                <a:extLst>
                  <a:ext uri="{0D108BD9-81ED-4DB2-BD59-A6C34878D82A}">
                    <a16:rowId xmlns:a16="http://schemas.microsoft.com/office/drawing/2014/main" val="2530990847"/>
                  </a:ext>
                </a:extLst>
              </a:tr>
            </a:tbl>
          </a:graphicData>
        </a:graphic>
      </p:graphicFrame>
      <p:cxnSp>
        <p:nvCxnSpPr>
          <p:cNvPr id="10" name="Straight Arrow Connector 9"/>
          <p:cNvCxnSpPr>
            <a:endCxn id="9" idx="0"/>
          </p:cNvCxnSpPr>
          <p:nvPr/>
        </p:nvCxnSpPr>
        <p:spPr>
          <a:xfrm>
            <a:off x="6244279" y="3900446"/>
            <a:ext cx="0" cy="577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854777" y="4678745"/>
            <a:ext cx="3614351" cy="923330"/>
          </a:xfrm>
          <a:prstGeom prst="rect">
            <a:avLst/>
          </a:prstGeom>
          <a:noFill/>
        </p:spPr>
        <p:txBody>
          <a:bodyPr wrap="square" rtlCol="0">
            <a:spAutoFit/>
          </a:bodyPr>
          <a:lstStyle/>
          <a:p>
            <a:r>
              <a:rPr lang="en-US" dirty="0" smtClean="0"/>
              <a:t>The output of query is also in form of a table(relation), with results in different columns</a:t>
            </a:r>
            <a:endParaRPr lang="en-US" dirty="0"/>
          </a:p>
        </p:txBody>
      </p:sp>
      <p:cxnSp>
        <p:nvCxnSpPr>
          <p:cNvPr id="16" name="Straight Arrow Connector 15"/>
          <p:cNvCxnSpPr/>
          <p:nvPr/>
        </p:nvCxnSpPr>
        <p:spPr>
          <a:xfrm flipH="1">
            <a:off x="7007823" y="5140410"/>
            <a:ext cx="836143" cy="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864606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b="1" u="sng" dirty="0"/>
              <a:t>Relation Algebra Operations</a:t>
            </a: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fontScale="92500" lnSpcReduction="10000"/>
              </a:bodyPr>
              <a:lstStyle/>
              <a:p>
                <a:pPr marL="0" indent="0">
                  <a:buNone/>
                </a:pPr>
                <a:r>
                  <a:rPr lang="en-US" sz="2600" b="1" dirty="0" smtClean="0">
                    <a:solidFill>
                      <a:srgbClr val="C00000"/>
                    </a:solidFill>
                  </a:rPr>
                  <a:t>Basic/Fundamental Operations:</a:t>
                </a:r>
              </a:p>
              <a:p>
                <a:pPr marL="971550" lvl="1" indent="-514350">
                  <a:buAutoNum type="arabicPeriod"/>
                </a:pPr>
                <a:r>
                  <a:rPr lang="en-US" dirty="0" smtClean="0"/>
                  <a:t>Selection (</a:t>
                </a:r>
                <a14:m>
                  <m:oMath xmlns:m="http://schemas.openxmlformats.org/officeDocument/2006/math">
                    <m:r>
                      <a:rPr lang="en-US" i="1" dirty="0">
                        <a:latin typeface="Cambria Math" panose="02040503050406030204" pitchFamily="18" charset="0"/>
                      </a:rPr>
                      <m:t>𝜎</m:t>
                    </m:r>
                  </m:oMath>
                </a14:m>
                <a:r>
                  <a:rPr lang="en-US" dirty="0" smtClean="0"/>
                  <a:t>)</a:t>
                </a:r>
              </a:p>
              <a:p>
                <a:pPr marL="971550" lvl="1" indent="-514350">
                  <a:buAutoNum type="arabicPeriod"/>
                </a:pPr>
                <a:r>
                  <a:rPr lang="en-US" dirty="0" smtClean="0"/>
                  <a:t>Projection(</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a:t>
                </a:r>
              </a:p>
              <a:p>
                <a:pPr marL="971550" lvl="1" indent="-514350">
                  <a:buAutoNum type="arabicPeriod"/>
                </a:pPr>
                <a:r>
                  <a:rPr lang="en-US" dirty="0" smtClean="0"/>
                  <a:t>Union(</a:t>
                </a:r>
                <a14:m>
                  <m:oMath xmlns:m="http://schemas.openxmlformats.org/officeDocument/2006/math">
                    <m:r>
                      <a:rPr lang="en-US" dirty="0" smtClean="0">
                        <a:latin typeface="Cambria Math" panose="02040503050406030204" pitchFamily="18" charset="0"/>
                      </a:rPr>
                      <m:t>∪</m:t>
                    </m:r>
                  </m:oMath>
                </a14:m>
                <a:r>
                  <a:rPr lang="en-US" dirty="0" smtClean="0"/>
                  <a:t>)</a:t>
                </a:r>
              </a:p>
              <a:p>
                <a:pPr marL="971550" lvl="1" indent="-514350">
                  <a:buAutoNum type="arabicPeriod"/>
                </a:pPr>
                <a:r>
                  <a:rPr lang="en-US" dirty="0" smtClean="0"/>
                  <a:t>Set Difference(-)</a:t>
                </a:r>
              </a:p>
              <a:p>
                <a:pPr marL="971550" lvl="1" indent="-514350">
                  <a:buAutoNum type="arabicPeriod"/>
                </a:pPr>
                <a:r>
                  <a:rPr lang="en-US" dirty="0" smtClean="0"/>
                  <a:t>Cartesian product (X)</a:t>
                </a:r>
              </a:p>
              <a:p>
                <a:pPr marL="971550" lvl="1" indent="-514350">
                  <a:buAutoNum type="arabicPeriod"/>
                </a:pPr>
                <a:r>
                  <a:rPr lang="en-US" dirty="0" smtClean="0"/>
                  <a:t>Rename (</a:t>
                </a:r>
                <a14:m>
                  <m:oMath xmlns:m="http://schemas.openxmlformats.org/officeDocument/2006/math">
                    <m:r>
                      <a:rPr lang="en-US" i="1" dirty="0" smtClean="0">
                        <a:latin typeface="Cambria Math" panose="02040503050406030204" pitchFamily="18" charset="0"/>
                      </a:rPr>
                      <m:t>𝜌</m:t>
                    </m:r>
                  </m:oMath>
                </a14:m>
                <a:r>
                  <a:rPr lang="en-US" dirty="0" smtClean="0"/>
                  <a:t>)</a:t>
                </a:r>
              </a:p>
              <a:p>
                <a:pPr marL="457200" lvl="1" indent="0">
                  <a:buNone/>
                </a:pPr>
                <a:endParaRPr lang="en-US" dirty="0"/>
              </a:p>
              <a:p>
                <a:pPr>
                  <a:buFont typeface="Wingdings" panose="05000000000000000000" pitchFamily="2" charset="2"/>
                  <a:buChar char="Ø"/>
                </a:pPr>
                <a:r>
                  <a:rPr lang="en-US" sz="2000" b="1" i="1" dirty="0" smtClean="0"/>
                  <a:t>Select, Project and Rename </a:t>
                </a:r>
                <a:r>
                  <a:rPr lang="en-US" sz="2000" dirty="0" smtClean="0"/>
                  <a:t>are </a:t>
                </a:r>
                <a:r>
                  <a:rPr lang="en-US" sz="2100" b="1" i="1" dirty="0"/>
                  <a:t>Unary</a:t>
                </a:r>
                <a:r>
                  <a:rPr lang="en-US" sz="2000" dirty="0" smtClean="0"/>
                  <a:t> operators because they operate on one relation</a:t>
                </a:r>
              </a:p>
              <a:p>
                <a:pPr>
                  <a:buFont typeface="Wingdings" panose="05000000000000000000" pitchFamily="2" charset="2"/>
                  <a:buChar char="Ø"/>
                </a:pPr>
                <a:r>
                  <a:rPr lang="en-US" sz="2100" b="1" i="1" dirty="0"/>
                  <a:t>Union, Difference and Cartesian product</a:t>
                </a:r>
                <a:r>
                  <a:rPr lang="en-US" sz="2000" dirty="0" smtClean="0"/>
                  <a:t> are </a:t>
                </a:r>
                <a:r>
                  <a:rPr lang="en-US" sz="2100" b="1" i="1" dirty="0"/>
                  <a:t>Binary</a:t>
                </a:r>
                <a:r>
                  <a:rPr lang="en-US" sz="2000" dirty="0" smtClean="0"/>
                  <a:t> operators because they operate on two relation</a:t>
                </a: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a:blip r:embed="rId2"/>
                <a:stretch>
                  <a:fillRect l="-1882" t="-2661" r="-1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fontScale="92500" lnSpcReduction="10000"/>
              </a:bodyPr>
              <a:lstStyle/>
              <a:p>
                <a:pPr marL="0" indent="0">
                  <a:buNone/>
                </a:pPr>
                <a:r>
                  <a:rPr lang="en-US" sz="2400" b="1" dirty="0" smtClean="0">
                    <a:solidFill>
                      <a:srgbClr val="00B0F0"/>
                    </a:solidFill>
                  </a:rPr>
                  <a:t>Additional/Derived Operations:</a:t>
                </a:r>
              </a:p>
              <a:p>
                <a:pPr marL="457200" indent="-457200">
                  <a:buAutoNum type="arabicPeriod"/>
                </a:pPr>
                <a:r>
                  <a:rPr lang="en-US" sz="2400" dirty="0" smtClean="0"/>
                  <a:t>Natural Join (</a:t>
                </a:r>
                <a14:m>
                  <m:oMath xmlns:m="http://schemas.openxmlformats.org/officeDocument/2006/math">
                    <m:r>
                      <m:rPr>
                        <m:nor/>
                      </m:rPr>
                      <a:rPr lang="en-US" sz="2400" dirty="0"/>
                      <m:t>⋈</m:t>
                    </m:r>
                  </m:oMath>
                </a14:m>
                <a:r>
                  <a:rPr lang="en-US" sz="2400" dirty="0" smtClean="0"/>
                  <a:t>)</a:t>
                </a:r>
              </a:p>
              <a:p>
                <a:pPr marL="457200" indent="-457200">
                  <a:buAutoNum type="arabicPeriod"/>
                </a:pPr>
                <a:r>
                  <a:rPr lang="en-US" sz="2400" dirty="0" smtClean="0"/>
                  <a:t>Left, Right, Full Outer </a:t>
                </a:r>
                <a:r>
                  <a:rPr lang="en-US" sz="2400" dirty="0"/>
                  <a:t>Join </a:t>
                </a:r>
                <a:r>
                  <a:rPr lang="en-US" sz="2400" dirty="0" smtClean="0"/>
                  <a:t>(    ,     ,     )</a:t>
                </a:r>
              </a:p>
              <a:p>
                <a:pPr marL="457200" indent="-457200">
                  <a:buAutoNum type="arabicPeriod"/>
                </a:pPr>
                <a:r>
                  <a:rPr lang="en-US" sz="2400" dirty="0" smtClean="0"/>
                  <a:t>Set Intersection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a:t>
                </a:r>
              </a:p>
              <a:p>
                <a:pPr marL="457200" indent="-457200">
                  <a:buAutoNum type="arabicPeriod"/>
                </a:pPr>
                <a:r>
                  <a:rPr lang="en-US" sz="2400" dirty="0" smtClean="0"/>
                  <a:t>Division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a:t>
                </a:r>
              </a:p>
              <a:p>
                <a:pPr marL="457200" indent="-457200">
                  <a:buAutoNum type="arabicPeriod"/>
                </a:pPr>
                <a:r>
                  <a:rPr lang="en-US" sz="2400" dirty="0" smtClean="0"/>
                  <a:t>Assignment(</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a:t>
                </a:r>
              </a:p>
              <a:p>
                <a:pPr marL="0" indent="0">
                  <a:buNone/>
                </a:pPr>
                <a:endParaRPr lang="en-US" sz="2400" dirty="0"/>
              </a:p>
              <a:p>
                <a:pPr>
                  <a:buFont typeface="Wingdings" panose="05000000000000000000" pitchFamily="2" charset="2"/>
                  <a:buChar char="Ø"/>
                </a:pPr>
                <a:r>
                  <a:rPr lang="en-US" sz="2100" dirty="0" smtClean="0"/>
                  <a:t>All are Binary operators because they operate on two relations</a:t>
                </a:r>
                <a:endParaRPr lang="en-US" sz="21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a:blip r:embed="rId3"/>
                <a:stretch>
                  <a:fillRect l="-1647" t="-2241"/>
                </a:stretch>
              </a:blipFill>
            </p:spPr>
            <p:txBody>
              <a:bodyPr/>
              <a:lstStyle/>
              <a:p>
                <a:r>
                  <a:rPr lang="en-US">
                    <a:noFill/>
                  </a:rPr>
                  <a:t> </a:t>
                </a:r>
              </a:p>
            </p:txBody>
          </p:sp>
        </mc:Fallback>
      </mc:AlternateContent>
      <p:pic>
        <p:nvPicPr>
          <p:cNvPr id="2051" name="Picture 3" descr="https://www.guru99.com/images/1/100518_0535_RelationalA5.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 y="-60325"/>
            <a:ext cx="228600" cy="11799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Left Outer Joi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98908" y="2696561"/>
            <a:ext cx="228600" cy="15240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Right Outer Joi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64464" y="2682273"/>
            <a:ext cx="228600" cy="180976"/>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Full Outer Jo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7254" y="2704799"/>
            <a:ext cx="259148" cy="16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880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7567" y="2028525"/>
            <a:ext cx="9144000" cy="2387600"/>
          </a:xfrm>
        </p:spPr>
        <p:txBody>
          <a:bodyPr/>
          <a:lstStyle/>
          <a:p>
            <a:r>
              <a:rPr lang="en-US" dirty="0" smtClean="0"/>
              <a:t>Selection Operator</a:t>
            </a:r>
            <a:br>
              <a:rPr lang="en-US" dirty="0" smtClean="0"/>
            </a:br>
            <a:r>
              <a:rPr lang="en-US" dirty="0" smtClean="0"/>
              <a:t>In Relational Algebra</a:t>
            </a:r>
            <a:endParaRPr lang="en-US" dirty="0"/>
          </a:p>
        </p:txBody>
      </p:sp>
    </p:spTree>
    <p:extLst>
      <p:ext uri="{BB962C8B-B14F-4D97-AF65-F5344CB8AC3E}">
        <p14:creationId xmlns:p14="http://schemas.microsoft.com/office/powerpoint/2010/main" val="2122741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Selection (</a:t>
                </a:r>
                <a14:m>
                  <m:oMath xmlns:m="http://schemas.openxmlformats.org/officeDocument/2006/math">
                    <m:r>
                      <a:rPr lang="en-US" i="1" dirty="0">
                        <a:latin typeface="Cambria Math" panose="02040503050406030204" pitchFamily="18" charset="0"/>
                      </a:rPr>
                      <m:t>𝜎</m:t>
                    </m:r>
                  </m:oMath>
                </a14:m>
                <a:r>
                  <a:rPr lang="en-US" dirty="0" smtClean="0"/>
                  <a:t>)Operator</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b="1" dirty="0" smtClean="0"/>
                  <a:t>Selection Operator (</a:t>
                </a:r>
                <a14:m>
                  <m:oMath xmlns:m="http://schemas.openxmlformats.org/officeDocument/2006/math">
                    <m:r>
                      <a:rPr lang="en-US" b="1" i="1" dirty="0">
                        <a:latin typeface="Cambria Math" panose="02040503050406030204" pitchFamily="18" charset="0"/>
                      </a:rPr>
                      <m:t>𝝈</m:t>
                    </m:r>
                  </m:oMath>
                </a14:m>
                <a:r>
                  <a:rPr lang="en-US" b="1" dirty="0" smtClean="0"/>
                  <a:t>) </a:t>
                </a:r>
                <a:r>
                  <a:rPr lang="en-US" dirty="0" smtClean="0"/>
                  <a:t>is a </a:t>
                </a:r>
                <a:r>
                  <a:rPr lang="en-US" dirty="0" smtClean="0">
                    <a:solidFill>
                      <a:srgbClr val="C00000"/>
                    </a:solidFill>
                  </a:rPr>
                  <a:t>unary operator</a:t>
                </a:r>
                <a:r>
                  <a:rPr lang="en-US" dirty="0" smtClean="0"/>
                  <a:t> in relational algebra that performs a selection operation.</a:t>
                </a:r>
              </a:p>
              <a:p>
                <a:r>
                  <a:rPr lang="en-US" dirty="0" smtClean="0"/>
                  <a:t>It selects </a:t>
                </a:r>
                <a:r>
                  <a:rPr lang="en-US" dirty="0">
                    <a:solidFill>
                      <a:srgbClr val="C00000"/>
                    </a:solidFill>
                  </a:rPr>
                  <a:t>tuples (or rows) </a:t>
                </a:r>
                <a:r>
                  <a:rPr lang="en-US" dirty="0" smtClean="0"/>
                  <a:t>that satisfy the </a:t>
                </a:r>
                <a:r>
                  <a:rPr lang="en-US" dirty="0">
                    <a:solidFill>
                      <a:srgbClr val="C00000"/>
                    </a:solidFill>
                  </a:rPr>
                  <a:t>given condition (or predicate) </a:t>
                </a:r>
                <a:r>
                  <a:rPr lang="en-US" dirty="0" smtClean="0"/>
                  <a:t>from a </a:t>
                </a:r>
                <a:r>
                  <a:rPr lang="en-US" dirty="0">
                    <a:solidFill>
                      <a:srgbClr val="C00000"/>
                    </a:solidFill>
                  </a:rPr>
                  <a:t>relation</a:t>
                </a:r>
                <a:r>
                  <a:rPr lang="en-US" dirty="0" smtClean="0"/>
                  <a:t>.</a:t>
                </a:r>
              </a:p>
              <a:p>
                <a:r>
                  <a:rPr lang="en-US" dirty="0" smtClean="0"/>
                  <a:t>It is denoted by </a:t>
                </a:r>
                <a:r>
                  <a:rPr lang="en-US" b="1" dirty="0" smtClean="0"/>
                  <a:t>sigma</a:t>
                </a:r>
                <a:r>
                  <a:rPr lang="en-US" dirty="0" smtClean="0"/>
                  <a:t> (</a:t>
                </a:r>
                <a14:m>
                  <m:oMath xmlns:m="http://schemas.openxmlformats.org/officeDocument/2006/math">
                    <m:r>
                      <a:rPr lang="en-US" b="1" i="1" dirty="0">
                        <a:solidFill>
                          <a:srgbClr val="C00000"/>
                        </a:solidFill>
                        <a:latin typeface="Cambria Math" panose="02040503050406030204" pitchFamily="18" charset="0"/>
                      </a:rPr>
                      <m:t>𝛔</m:t>
                    </m:r>
                  </m:oMath>
                </a14:m>
                <a:r>
                  <a:rPr lang="en-US" dirty="0" smtClean="0"/>
                  <a:t>).</a:t>
                </a:r>
              </a:p>
              <a:p>
                <a:r>
                  <a:rPr lang="en-US" b="1" dirty="0"/>
                  <a:t>Notation</a:t>
                </a:r>
                <a:r>
                  <a:rPr lang="en-US" dirty="0"/>
                  <a:t> - </a:t>
                </a:r>
                <a14:m>
                  <m:oMath xmlns:m="http://schemas.openxmlformats.org/officeDocument/2006/math">
                    <m:r>
                      <a:rPr lang="en-US" b="1" i="1" dirty="0">
                        <a:solidFill>
                          <a:srgbClr val="C00000"/>
                        </a:solidFill>
                        <a:latin typeface="Cambria Math" panose="02040503050406030204" pitchFamily="18" charset="0"/>
                      </a:rPr>
                      <m:t>𝝈</m:t>
                    </m:r>
                  </m:oMath>
                </a14:m>
                <a:r>
                  <a:rPr lang="en-US" b="1" baseline="-25000" dirty="0">
                    <a:solidFill>
                      <a:srgbClr val="C00000"/>
                    </a:solidFill>
                  </a:rPr>
                  <a:t>p</a:t>
                </a:r>
                <a:r>
                  <a:rPr lang="en-US" b="1" dirty="0">
                    <a:solidFill>
                      <a:srgbClr val="C00000"/>
                    </a:solidFill>
                  </a:rPr>
                  <a:t>(r) </a:t>
                </a:r>
                <a:r>
                  <a:rPr lang="en-US" dirty="0"/>
                  <a:t>or </a:t>
                </a:r>
                <a14:m>
                  <m:oMath xmlns:m="http://schemas.openxmlformats.org/officeDocument/2006/math">
                    <m:r>
                      <a:rPr lang="en-US" b="1" i="1" dirty="0">
                        <a:solidFill>
                          <a:srgbClr val="C00000"/>
                        </a:solidFill>
                        <a:latin typeface="Cambria Math" panose="02040503050406030204" pitchFamily="18" charset="0"/>
                      </a:rPr>
                      <m:t>𝝈</m:t>
                    </m:r>
                  </m:oMath>
                </a14:m>
                <a:r>
                  <a:rPr lang="en-US" b="1" baseline="-25000" dirty="0">
                    <a:solidFill>
                      <a:srgbClr val="C00000"/>
                    </a:solidFill>
                  </a:rPr>
                  <a:t>(condition)</a:t>
                </a:r>
                <a:r>
                  <a:rPr lang="en-US" b="1" dirty="0">
                    <a:solidFill>
                      <a:srgbClr val="C00000"/>
                    </a:solidFill>
                  </a:rPr>
                  <a:t>(Relation Name) </a:t>
                </a:r>
              </a:p>
              <a:p>
                <a:pPr lvl="1"/>
                <a:r>
                  <a:rPr lang="en-US" sz="2800" b="1" dirty="0"/>
                  <a:t>p</a:t>
                </a:r>
                <a:r>
                  <a:rPr lang="en-US" dirty="0" smtClean="0"/>
                  <a:t> is used as a propositional logic formula which may use logical connectives: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smtClean="0"/>
                  <a:t>(AND),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(OR), ! (NOT) and relational operators like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 &lt;, &gt;,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to form the condition.</a:t>
                </a:r>
              </a:p>
              <a:p>
                <a:r>
                  <a:rPr lang="en-US" dirty="0" smtClean="0"/>
                  <a:t>The </a:t>
                </a:r>
                <a:r>
                  <a:rPr lang="en-US" b="1" dirty="0">
                    <a:solidFill>
                      <a:srgbClr val="C00000"/>
                    </a:solidFill>
                  </a:rPr>
                  <a:t>WHERE</a:t>
                </a:r>
                <a:r>
                  <a:rPr lang="en-US" dirty="0">
                    <a:solidFill>
                      <a:srgbClr val="C00000"/>
                    </a:solidFill>
                  </a:rPr>
                  <a:t> clause </a:t>
                </a:r>
                <a:r>
                  <a:rPr lang="en-US" dirty="0" smtClean="0"/>
                  <a:t>of a SQL command </a:t>
                </a:r>
                <a:r>
                  <a:rPr lang="en-US" b="1" dirty="0"/>
                  <a:t>corresponds</a:t>
                </a:r>
                <a:r>
                  <a:rPr lang="en-US" dirty="0" smtClean="0"/>
                  <a:t> to relational </a:t>
                </a:r>
                <a:r>
                  <a:rPr lang="en-US" dirty="0">
                    <a:solidFill>
                      <a:srgbClr val="C00000"/>
                    </a:solidFill>
                  </a:rPr>
                  <a:t>select</a:t>
                </a:r>
                <a:r>
                  <a:rPr lang="en-US" dirty="0" smtClean="0"/>
                  <a:t> </a:t>
                </a:r>
                <a14:m>
                  <m:oMath xmlns:m="http://schemas.openxmlformats.org/officeDocument/2006/math">
                    <m:r>
                      <a:rPr lang="en-US" i="1" dirty="0">
                        <a:solidFill>
                          <a:srgbClr val="C00000"/>
                        </a:solidFill>
                        <a:latin typeface="Cambria Math" panose="02040503050406030204" pitchFamily="18" charset="0"/>
                      </a:rPr>
                      <m:t>𝜎</m:t>
                    </m:r>
                  </m:oMath>
                </a14:m>
                <a:r>
                  <a:rPr lang="en-US" dirty="0">
                    <a:solidFill>
                      <a:srgbClr val="C00000"/>
                    </a:solidFill>
                  </a:rPr>
                  <a:t>( </a:t>
                </a:r>
                <a:r>
                  <a:rPr lang="en-US" dirty="0" smtClean="0">
                    <a:solidFill>
                      <a:srgbClr val="C00000"/>
                    </a:solidFill>
                  </a:rPr>
                  <a:t>). </a:t>
                </a:r>
                <a:endParaRPr lang="en-US" dirty="0" smtClean="0"/>
              </a:p>
              <a:p>
                <a:pPr lvl="1"/>
                <a:r>
                  <a:rPr lang="en-US" sz="2800" b="1" dirty="0">
                    <a:solidFill>
                      <a:srgbClr val="C00000"/>
                    </a:solidFill>
                  </a:rPr>
                  <a:t>SQL</a:t>
                </a:r>
                <a:r>
                  <a:rPr lang="en-US" dirty="0" smtClean="0"/>
                  <a:t>: SELECT * FROM R WHERE C;</a:t>
                </a:r>
              </a:p>
              <a:p>
                <a:r>
                  <a:rPr lang="en-US" b="1" dirty="0"/>
                  <a:t>Example</a:t>
                </a:r>
                <a:r>
                  <a:rPr lang="en-US" dirty="0" smtClean="0"/>
                  <a:t>: Select tuples from student table whose age is greater than 17.</a:t>
                </a:r>
              </a:p>
              <a:p>
                <a:pPr marL="0" indent="0">
                  <a:buNone/>
                </a:pPr>
                <a:r>
                  <a:rPr lang="en-US" dirty="0"/>
                  <a:t>	</a:t>
                </a:r>
                <a:r>
                  <a:rPr lang="en-US" dirty="0" smtClean="0"/>
                  <a:t>			</a:t>
                </a:r>
                <a:r>
                  <a:rPr lang="en-US" b="1" dirty="0" smtClean="0">
                    <a:solidFill>
                      <a:srgbClr val="C00000"/>
                    </a:solidFill>
                  </a:rPr>
                  <a:t> </a:t>
                </a:r>
                <a14:m>
                  <m:oMath xmlns:m="http://schemas.openxmlformats.org/officeDocument/2006/math">
                    <m:r>
                      <a:rPr lang="en-US" b="1" i="1" dirty="0" smtClean="0">
                        <a:solidFill>
                          <a:schemeClr val="tx1"/>
                        </a:solidFill>
                        <a:latin typeface="Cambria Math" panose="02040503050406030204" pitchFamily="18" charset="0"/>
                      </a:rPr>
                      <m:t>𝝈</m:t>
                    </m:r>
                  </m:oMath>
                </a14:m>
                <a:r>
                  <a:rPr lang="en-US" b="1" baseline="-25000" dirty="0" smtClean="0">
                    <a:solidFill>
                      <a:schemeClr val="tx1"/>
                    </a:solidFill>
                  </a:rPr>
                  <a:t>age&gt;17</a:t>
                </a:r>
                <a:r>
                  <a:rPr lang="en-US" b="1" dirty="0" smtClean="0">
                    <a:solidFill>
                      <a:schemeClr val="tx1"/>
                    </a:solidFill>
                  </a:rPr>
                  <a:t>(Student) </a:t>
                </a:r>
                <a:endParaRPr lang="en-US" dirty="0" smtClean="0"/>
              </a:p>
              <a:p>
                <a:pPr marL="0" indent="0">
                  <a:buNone/>
                </a:pPr>
                <a:endParaRPr lang="en-US" b="1" baseline="30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t="-3221" r="-1043"/>
                </a:stretch>
              </a:blipFill>
            </p:spPr>
            <p:txBody>
              <a:bodyPr/>
              <a:lstStyle/>
              <a:p>
                <a:r>
                  <a:rPr lang="en-US">
                    <a:noFill/>
                  </a:rPr>
                  <a:t> </a:t>
                </a:r>
              </a:p>
            </p:txBody>
          </p:sp>
        </mc:Fallback>
      </mc:AlternateContent>
    </p:spTree>
    <p:extLst>
      <p:ext uri="{BB962C8B-B14F-4D97-AF65-F5344CB8AC3E}">
        <p14:creationId xmlns:p14="http://schemas.microsoft.com/office/powerpoint/2010/main" val="2444126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7803191"/>
              </p:ext>
            </p:extLst>
          </p:nvPr>
        </p:nvGraphicFramePr>
        <p:xfrm>
          <a:off x="705708" y="917374"/>
          <a:ext cx="4484132" cy="222504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369332"/>
          </a:xfrm>
          <a:prstGeom prst="rect">
            <a:avLst/>
          </a:prstGeom>
          <a:noFill/>
        </p:spPr>
        <p:txBody>
          <a:bodyPr wrap="square" rtlCol="0">
            <a:spAutoFit/>
          </a:bodyPr>
          <a:lstStyle/>
          <a:p>
            <a:r>
              <a:rPr lang="en-US" b="1" u="sng" dirty="0" smtClean="0">
                <a:solidFill>
                  <a:srgbClr val="0070C0"/>
                </a:solidFill>
              </a:rPr>
              <a:t>Query 1:</a:t>
            </a:r>
            <a:r>
              <a:rPr lang="en-US" b="1" dirty="0" smtClean="0"/>
              <a:t> Select student whose roll no. is 2</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7205361" y="2487828"/>
                <a:ext cx="1897449" cy="369332"/>
              </a:xfrm>
              <a:prstGeom prst="rect">
                <a:avLst/>
              </a:prstGeom>
              <a:noFill/>
            </p:spPr>
            <p:txBody>
              <a:bodyPr wrap="square" rtlCol="0">
                <a:spAutoFit/>
              </a:bodyPr>
              <a:lstStyle/>
              <a:p>
                <a14:m>
                  <m:oMath xmlns:m="http://schemas.openxmlformats.org/officeDocument/2006/math">
                    <m:r>
                      <a:rPr lang="en-US" b="1" i="1" dirty="0" smtClean="0">
                        <a:solidFill>
                          <a:srgbClr val="0070C0"/>
                        </a:solidFill>
                        <a:latin typeface="Cambria Math" panose="02040503050406030204" pitchFamily="18" charset="0"/>
                      </a:rPr>
                      <m:t>𝝈</m:t>
                    </m:r>
                  </m:oMath>
                </a14:m>
                <a:r>
                  <a:rPr lang="en-US" b="1" baseline="-25000" dirty="0" smtClean="0">
                    <a:solidFill>
                      <a:srgbClr val="0070C0"/>
                    </a:solidFill>
                  </a:rPr>
                  <a:t>roll_no=2</a:t>
                </a:r>
                <a:r>
                  <a:rPr lang="en-US" b="1" dirty="0" smtClean="0">
                    <a:solidFill>
                      <a:srgbClr val="0070C0"/>
                    </a:solidFill>
                  </a:rPr>
                  <a:t>(Student</a:t>
                </a:r>
                <a:r>
                  <a:rPr lang="en-US" b="1" dirty="0">
                    <a:solidFill>
                      <a:srgbClr val="0070C0"/>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7205361" y="2487828"/>
                <a:ext cx="1897449" cy="369332"/>
              </a:xfrm>
              <a:prstGeom prst="rect">
                <a:avLst/>
              </a:prstGeom>
              <a:blipFill>
                <a:blip r:embed="rId2"/>
                <a:stretch>
                  <a:fillRect t="-8197" b="-24590"/>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57678193"/>
              </p:ext>
            </p:extLst>
          </p:nvPr>
        </p:nvGraphicFramePr>
        <p:xfrm>
          <a:off x="5912019" y="3612294"/>
          <a:ext cx="4484132" cy="7416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18424667"/>
                    </a:ext>
                  </a:extLst>
                </a:gridCol>
                <a:gridCol w="1121033">
                  <a:extLst>
                    <a:ext uri="{9D8B030D-6E8A-4147-A177-3AD203B41FA5}">
                      <a16:colId xmlns:a16="http://schemas.microsoft.com/office/drawing/2014/main" val="2429822028"/>
                    </a:ext>
                  </a:extLst>
                </a:gridCol>
                <a:gridCol w="1121033">
                  <a:extLst>
                    <a:ext uri="{9D8B030D-6E8A-4147-A177-3AD203B41FA5}">
                      <a16:colId xmlns:a16="http://schemas.microsoft.com/office/drawing/2014/main" val="2433514437"/>
                    </a:ext>
                  </a:extLst>
                </a:gridCol>
                <a:gridCol w="1121033">
                  <a:extLst>
                    <a:ext uri="{9D8B030D-6E8A-4147-A177-3AD203B41FA5}">
                      <a16:colId xmlns:a16="http://schemas.microsoft.com/office/drawing/2014/main" val="3712123427"/>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557326800"/>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138346127"/>
                  </a:ext>
                </a:extLst>
              </a:tr>
            </a:tbl>
          </a:graphicData>
        </a:graphic>
      </p:graphicFrame>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12019" y="4767923"/>
            <a:ext cx="4484132" cy="923330"/>
          </a:xfrm>
          <a:prstGeom prst="rect">
            <a:avLst/>
          </a:prstGeom>
          <a:noFill/>
        </p:spPr>
        <p:txBody>
          <a:bodyPr wrap="square" rtlCol="0">
            <a:spAutoFit/>
          </a:bodyPr>
          <a:lstStyle/>
          <a:p>
            <a:r>
              <a:rPr lang="en-US" i="1" dirty="0" smtClean="0"/>
              <a:t>Note: In Selection operator, schema of resulting relation is identical to schema of input relation</a:t>
            </a:r>
            <a:endParaRPr lang="en-US" i="1" dirty="0"/>
          </a:p>
        </p:txBody>
      </p:sp>
    </p:spTree>
    <p:extLst>
      <p:ext uri="{BB962C8B-B14F-4D97-AF65-F5344CB8AC3E}">
        <p14:creationId xmlns:p14="http://schemas.microsoft.com/office/powerpoint/2010/main" val="2283250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5708" y="917374"/>
          <a:ext cx="4484132" cy="222504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369332"/>
          </a:xfrm>
          <a:prstGeom prst="rect">
            <a:avLst/>
          </a:prstGeom>
          <a:noFill/>
        </p:spPr>
        <p:txBody>
          <a:bodyPr wrap="square" rtlCol="0">
            <a:spAutoFit/>
          </a:bodyPr>
          <a:lstStyle/>
          <a:p>
            <a:r>
              <a:rPr lang="en-US" b="1" u="sng" dirty="0" smtClean="0">
                <a:solidFill>
                  <a:srgbClr val="0070C0"/>
                </a:solidFill>
              </a:rPr>
              <a:t>Query 2:</a:t>
            </a:r>
            <a:r>
              <a:rPr lang="en-US" b="1" dirty="0" smtClean="0"/>
              <a:t> Select student whose name is D</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7205361" y="2487828"/>
                <a:ext cx="2095158" cy="369332"/>
              </a:xfrm>
              <a:prstGeom prst="rect">
                <a:avLst/>
              </a:prstGeom>
              <a:noFill/>
            </p:spPr>
            <p:txBody>
              <a:bodyPr wrap="square" rtlCol="0">
                <a:spAutoFit/>
              </a:bodyPr>
              <a:lstStyle/>
              <a:p>
                <a14:m>
                  <m:oMath xmlns:m="http://schemas.openxmlformats.org/officeDocument/2006/math">
                    <m:r>
                      <a:rPr lang="en-US" b="1" i="1" dirty="0" smtClean="0">
                        <a:solidFill>
                          <a:srgbClr val="0070C0"/>
                        </a:solidFill>
                        <a:latin typeface="Cambria Math" panose="02040503050406030204" pitchFamily="18" charset="0"/>
                      </a:rPr>
                      <m:t>𝝈</m:t>
                    </m:r>
                  </m:oMath>
                </a14:m>
                <a:r>
                  <a:rPr lang="en-US" b="1" baseline="-25000" dirty="0" err="1" smtClean="0">
                    <a:solidFill>
                      <a:srgbClr val="0070C0"/>
                    </a:solidFill>
                  </a:rPr>
                  <a:t>name</a:t>
                </a:r>
                <a:r>
                  <a:rPr lang="en-US" b="1" baseline="-25000" dirty="0" smtClean="0">
                    <a:solidFill>
                      <a:srgbClr val="0070C0"/>
                    </a:solidFill>
                  </a:rPr>
                  <a:t>=“D”</a:t>
                </a:r>
                <a:r>
                  <a:rPr lang="en-US" b="1" dirty="0" smtClean="0">
                    <a:solidFill>
                      <a:srgbClr val="0070C0"/>
                    </a:solidFill>
                  </a:rPr>
                  <a:t>(Student</a:t>
                </a:r>
                <a:r>
                  <a:rPr lang="en-US" b="1" dirty="0">
                    <a:solidFill>
                      <a:srgbClr val="0070C0"/>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7205361" y="2487828"/>
                <a:ext cx="2095158" cy="369332"/>
              </a:xfrm>
              <a:prstGeom prst="rect">
                <a:avLst/>
              </a:prstGeom>
              <a:blipFill>
                <a:blip r:embed="rId2"/>
                <a:stretch>
                  <a:fillRect t="-8197" b="-24590"/>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256665346"/>
              </p:ext>
            </p:extLst>
          </p:nvPr>
        </p:nvGraphicFramePr>
        <p:xfrm>
          <a:off x="5912019" y="3612294"/>
          <a:ext cx="4484132" cy="7416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18424667"/>
                    </a:ext>
                  </a:extLst>
                </a:gridCol>
                <a:gridCol w="1121033">
                  <a:extLst>
                    <a:ext uri="{9D8B030D-6E8A-4147-A177-3AD203B41FA5}">
                      <a16:colId xmlns:a16="http://schemas.microsoft.com/office/drawing/2014/main" val="2429822028"/>
                    </a:ext>
                  </a:extLst>
                </a:gridCol>
                <a:gridCol w="1121033">
                  <a:extLst>
                    <a:ext uri="{9D8B030D-6E8A-4147-A177-3AD203B41FA5}">
                      <a16:colId xmlns:a16="http://schemas.microsoft.com/office/drawing/2014/main" val="2433514437"/>
                    </a:ext>
                  </a:extLst>
                </a:gridCol>
                <a:gridCol w="1121033">
                  <a:extLst>
                    <a:ext uri="{9D8B030D-6E8A-4147-A177-3AD203B41FA5}">
                      <a16:colId xmlns:a16="http://schemas.microsoft.com/office/drawing/2014/main" val="3712123427"/>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557326800"/>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138346127"/>
                  </a:ext>
                </a:extLst>
              </a:tr>
            </a:tbl>
          </a:graphicData>
        </a:graphic>
      </p:graphicFrame>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736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5708" y="917374"/>
          <a:ext cx="4484132" cy="222504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369332"/>
          </a:xfrm>
          <a:prstGeom prst="rect">
            <a:avLst/>
          </a:prstGeom>
          <a:noFill/>
        </p:spPr>
        <p:txBody>
          <a:bodyPr wrap="square" rtlCol="0">
            <a:spAutoFit/>
          </a:bodyPr>
          <a:lstStyle/>
          <a:p>
            <a:r>
              <a:rPr lang="en-US" b="1" u="sng" dirty="0" smtClean="0">
                <a:solidFill>
                  <a:srgbClr val="0070C0"/>
                </a:solidFill>
              </a:rPr>
              <a:t>Query 3:</a:t>
            </a:r>
            <a:r>
              <a:rPr lang="en-US" b="1" dirty="0" smtClean="0"/>
              <a:t> Select student whose age is greater than 17</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7205361" y="2487828"/>
                <a:ext cx="2095158" cy="369332"/>
              </a:xfrm>
              <a:prstGeom prst="rect">
                <a:avLst/>
              </a:prstGeom>
              <a:noFill/>
            </p:spPr>
            <p:txBody>
              <a:bodyPr wrap="square" rtlCol="0">
                <a:spAutoFit/>
              </a:bodyPr>
              <a:lstStyle/>
              <a:p>
                <a14:m>
                  <m:oMath xmlns:m="http://schemas.openxmlformats.org/officeDocument/2006/math">
                    <m:r>
                      <a:rPr lang="en-US" b="1" i="1" dirty="0" smtClean="0">
                        <a:solidFill>
                          <a:srgbClr val="0070C0"/>
                        </a:solidFill>
                        <a:latin typeface="Cambria Math" panose="02040503050406030204" pitchFamily="18" charset="0"/>
                      </a:rPr>
                      <m:t>𝝈</m:t>
                    </m:r>
                  </m:oMath>
                </a14:m>
                <a:r>
                  <a:rPr lang="en-US" b="1" baseline="-25000" dirty="0" smtClean="0">
                    <a:solidFill>
                      <a:srgbClr val="0070C0"/>
                    </a:solidFill>
                  </a:rPr>
                  <a:t>age&gt;17 </a:t>
                </a:r>
                <a:r>
                  <a:rPr lang="en-US" b="1" dirty="0" smtClean="0">
                    <a:solidFill>
                      <a:srgbClr val="0070C0"/>
                    </a:solidFill>
                  </a:rPr>
                  <a:t>(Student</a:t>
                </a:r>
                <a:r>
                  <a:rPr lang="en-US" b="1" dirty="0">
                    <a:solidFill>
                      <a:srgbClr val="0070C0"/>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7205361" y="2487828"/>
                <a:ext cx="2095158" cy="369332"/>
              </a:xfrm>
              <a:prstGeom prst="rect">
                <a:avLst/>
              </a:prstGeom>
              <a:blipFill>
                <a:blip r:embed="rId2"/>
                <a:stretch>
                  <a:fillRect t="-8197" b="-24590"/>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761293972"/>
              </p:ext>
            </p:extLst>
          </p:nvPr>
        </p:nvGraphicFramePr>
        <p:xfrm>
          <a:off x="5912019" y="3612294"/>
          <a:ext cx="4484132" cy="148336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18424667"/>
                    </a:ext>
                  </a:extLst>
                </a:gridCol>
                <a:gridCol w="1121033">
                  <a:extLst>
                    <a:ext uri="{9D8B030D-6E8A-4147-A177-3AD203B41FA5}">
                      <a16:colId xmlns:a16="http://schemas.microsoft.com/office/drawing/2014/main" val="2429822028"/>
                    </a:ext>
                  </a:extLst>
                </a:gridCol>
                <a:gridCol w="1121033">
                  <a:extLst>
                    <a:ext uri="{9D8B030D-6E8A-4147-A177-3AD203B41FA5}">
                      <a16:colId xmlns:a16="http://schemas.microsoft.com/office/drawing/2014/main" val="2433514437"/>
                    </a:ext>
                  </a:extLst>
                </a:gridCol>
                <a:gridCol w="1121033">
                  <a:extLst>
                    <a:ext uri="{9D8B030D-6E8A-4147-A177-3AD203B41FA5}">
                      <a16:colId xmlns:a16="http://schemas.microsoft.com/office/drawing/2014/main" val="3712123427"/>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5573268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138346127"/>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1252957989"/>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1791768777"/>
                  </a:ext>
                </a:extLst>
              </a:tr>
            </a:tbl>
          </a:graphicData>
        </a:graphic>
      </p:graphicFrame>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6231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5708" y="917374"/>
          <a:ext cx="4484132" cy="222504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646331"/>
          </a:xfrm>
          <a:prstGeom prst="rect">
            <a:avLst/>
          </a:prstGeom>
          <a:noFill/>
        </p:spPr>
        <p:txBody>
          <a:bodyPr wrap="square" rtlCol="0">
            <a:spAutoFit/>
          </a:bodyPr>
          <a:lstStyle/>
          <a:p>
            <a:r>
              <a:rPr lang="en-US" b="1" u="sng" dirty="0" smtClean="0">
                <a:solidFill>
                  <a:srgbClr val="0070C0"/>
                </a:solidFill>
              </a:rPr>
              <a:t>Query 4:</a:t>
            </a:r>
            <a:r>
              <a:rPr lang="en-US" b="1" dirty="0" smtClean="0"/>
              <a:t> Select student whose age is greater than 17 and who lives in Delhi.</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6733059" y="2528691"/>
                <a:ext cx="3190790" cy="369332"/>
              </a:xfrm>
              <a:prstGeom prst="rect">
                <a:avLst/>
              </a:prstGeom>
              <a:noFill/>
            </p:spPr>
            <p:txBody>
              <a:bodyPr wrap="square" rtlCol="0">
                <a:spAutoFit/>
              </a:bodyPr>
              <a:lstStyle/>
              <a:p>
                <a14:m>
                  <m:oMath xmlns:m="http://schemas.openxmlformats.org/officeDocument/2006/math">
                    <m:r>
                      <a:rPr lang="en-US" b="1" i="1" dirty="0" smtClean="0">
                        <a:solidFill>
                          <a:srgbClr val="0070C0"/>
                        </a:solidFill>
                        <a:latin typeface="Cambria Math" panose="02040503050406030204" pitchFamily="18" charset="0"/>
                      </a:rPr>
                      <m:t>𝝈</m:t>
                    </m:r>
                  </m:oMath>
                </a14:m>
                <a:r>
                  <a:rPr lang="en-US" b="1" baseline="-25000" dirty="0">
                    <a:solidFill>
                      <a:srgbClr val="0070C0"/>
                    </a:solidFill>
                  </a:rPr>
                  <a:t>age&gt;17  ⋀ </a:t>
                </a:r>
                <a:r>
                  <a:rPr lang="en-US" b="1" baseline="-25000" dirty="0" smtClean="0">
                    <a:solidFill>
                      <a:srgbClr val="0070C0"/>
                    </a:solidFill>
                  </a:rPr>
                  <a:t> address = “Delhi” </a:t>
                </a:r>
                <a:r>
                  <a:rPr lang="en-US" b="1" dirty="0" smtClean="0">
                    <a:solidFill>
                      <a:srgbClr val="0070C0"/>
                    </a:solidFill>
                  </a:rPr>
                  <a:t>(Student</a:t>
                </a:r>
                <a:r>
                  <a:rPr lang="en-US" b="1" dirty="0">
                    <a:solidFill>
                      <a:srgbClr val="0070C0"/>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6733059" y="2528691"/>
                <a:ext cx="3190790" cy="369332"/>
              </a:xfrm>
              <a:prstGeom prst="rect">
                <a:avLst/>
              </a:prstGeom>
              <a:blipFill>
                <a:blip r:embed="rId2"/>
                <a:stretch>
                  <a:fillRect t="-10000" b="-26667"/>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876420487"/>
              </p:ext>
            </p:extLst>
          </p:nvPr>
        </p:nvGraphicFramePr>
        <p:xfrm>
          <a:off x="5912019" y="3702912"/>
          <a:ext cx="4484132" cy="111252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18424667"/>
                    </a:ext>
                  </a:extLst>
                </a:gridCol>
                <a:gridCol w="1121033">
                  <a:extLst>
                    <a:ext uri="{9D8B030D-6E8A-4147-A177-3AD203B41FA5}">
                      <a16:colId xmlns:a16="http://schemas.microsoft.com/office/drawing/2014/main" val="2429822028"/>
                    </a:ext>
                  </a:extLst>
                </a:gridCol>
                <a:gridCol w="1121033">
                  <a:extLst>
                    <a:ext uri="{9D8B030D-6E8A-4147-A177-3AD203B41FA5}">
                      <a16:colId xmlns:a16="http://schemas.microsoft.com/office/drawing/2014/main" val="2433514437"/>
                    </a:ext>
                  </a:extLst>
                </a:gridCol>
                <a:gridCol w="1121033">
                  <a:extLst>
                    <a:ext uri="{9D8B030D-6E8A-4147-A177-3AD203B41FA5}">
                      <a16:colId xmlns:a16="http://schemas.microsoft.com/office/drawing/2014/main" val="3712123427"/>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557326800"/>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1252957989"/>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1791768777"/>
                  </a:ext>
                </a:extLst>
              </a:tr>
            </a:tbl>
          </a:graphicData>
        </a:graphic>
      </p:graphicFrame>
      <p:sp>
        <p:nvSpPr>
          <p:cNvPr id="9" name="Down Arrow 8"/>
          <p:cNvSpPr/>
          <p:nvPr/>
        </p:nvSpPr>
        <p:spPr>
          <a:xfrm>
            <a:off x="7957751" y="3142414"/>
            <a:ext cx="370703" cy="441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35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dirty="0"/>
              <a:t>relational database refers to a database that stores data in a structured format, using </a:t>
            </a:r>
            <a:r>
              <a:rPr lang="en-US" dirty="0">
                <a:solidFill>
                  <a:srgbClr val="00B0F0"/>
                </a:solidFill>
              </a:rPr>
              <a:t>rows</a:t>
            </a:r>
            <a:r>
              <a:rPr lang="en-US" dirty="0"/>
              <a:t> and </a:t>
            </a:r>
            <a:r>
              <a:rPr lang="en-US" dirty="0">
                <a:solidFill>
                  <a:srgbClr val="00B0F0"/>
                </a:solidFill>
              </a:rPr>
              <a:t>columns</a:t>
            </a:r>
            <a:r>
              <a:rPr lang="en-US" dirty="0"/>
              <a:t>. This makes it easy to locate and access specific values within the database. It is "relational" because the values within each table are related to each other. Tables may also be related to other tables. The relational structure makes it possible to run queries across multiple tables at once</a:t>
            </a:r>
            <a:r>
              <a:rPr lang="en-US" dirty="0" smtClean="0"/>
              <a:t>.</a:t>
            </a:r>
          </a:p>
          <a:p>
            <a:pPr marL="0" indent="0">
              <a:buNone/>
            </a:pPr>
            <a:endParaRPr lang="en-US" dirty="0"/>
          </a:p>
          <a:p>
            <a:r>
              <a:rPr lang="en-US" dirty="0"/>
              <a:t>While a relational database describes the type of database an RDMBS manages, the RDBMS refers to the database program itself. It is the software that executes queries on the data, including adding, updating, and searching for values. An RDBMS may also provide a visual representation of the data. For example, it may display data in a tables like a spreadsheet, allowing you to view and even edit individual values in the table. Some RDMBS programs allow you to create forms that can streamline entering, editing, and deleting data</a:t>
            </a:r>
            <a:r>
              <a:rPr lang="en-US" dirty="0" smtClean="0"/>
              <a:t>.</a:t>
            </a:r>
            <a:endParaRPr lang="en-US" dirty="0"/>
          </a:p>
        </p:txBody>
      </p:sp>
    </p:spTree>
    <p:extLst>
      <p:ext uri="{BB962C8B-B14F-4D97-AF65-F5344CB8AC3E}">
        <p14:creationId xmlns:p14="http://schemas.microsoft.com/office/powerpoint/2010/main" val="35890252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Select tuples from a relation “</a:t>
                </a:r>
                <a:r>
                  <a:rPr lang="en-US" b="1" dirty="0" smtClean="0"/>
                  <a:t>Books</a:t>
                </a:r>
                <a:r>
                  <a:rPr lang="en-US" dirty="0" smtClean="0"/>
                  <a:t>” Where subject is “</a:t>
                </a:r>
                <a:r>
                  <a:rPr lang="en-US" b="1" dirty="0" smtClean="0"/>
                  <a:t>database</a:t>
                </a:r>
                <a:r>
                  <a:rPr lang="en-US" dirty="0" smtClean="0"/>
                  <a:t>”</a:t>
                </a:r>
              </a:p>
              <a:p>
                <a:pPr marL="0" indent="0" algn="ctr">
                  <a:buNone/>
                </a:pP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smtClean="0">
                    <a:solidFill>
                      <a:srgbClr val="0070C0"/>
                    </a:solidFill>
                  </a:rPr>
                  <a:t>subject=“database” </a:t>
                </a:r>
                <a:r>
                  <a:rPr lang="en-US" b="1" dirty="0" smtClean="0">
                    <a:solidFill>
                      <a:srgbClr val="0070C0"/>
                    </a:solidFill>
                  </a:rPr>
                  <a:t>(Books)</a:t>
                </a:r>
              </a:p>
              <a:p>
                <a:pPr marL="0" indent="0" algn="ctr">
                  <a:buNone/>
                </a:pPr>
                <a:endParaRPr lang="en-US" dirty="0"/>
              </a:p>
              <a:p>
                <a:r>
                  <a:rPr lang="en-US" dirty="0"/>
                  <a:t>Select tuples from a relation “</a:t>
                </a:r>
                <a:r>
                  <a:rPr lang="en-US" b="1" dirty="0"/>
                  <a:t>Books</a:t>
                </a:r>
                <a:r>
                  <a:rPr lang="en-US" dirty="0"/>
                  <a:t>” Where subject is “</a:t>
                </a:r>
                <a:r>
                  <a:rPr lang="en-US" b="1" dirty="0"/>
                  <a:t>database</a:t>
                </a:r>
                <a:r>
                  <a:rPr lang="en-US" dirty="0" smtClean="0"/>
                  <a:t>” and price is “</a:t>
                </a:r>
                <a:r>
                  <a:rPr lang="en-US" b="1" dirty="0" smtClean="0"/>
                  <a:t>450</a:t>
                </a:r>
                <a:r>
                  <a:rPr lang="en-US" dirty="0" smtClean="0"/>
                  <a:t>”</a:t>
                </a:r>
              </a:p>
              <a:p>
                <a:pPr marL="0" indent="0" algn="ctr">
                  <a:buNone/>
                </a:pP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smtClean="0">
                    <a:solidFill>
                      <a:srgbClr val="0070C0"/>
                    </a:solidFill>
                  </a:rPr>
                  <a:t>subject=“database” ⋀ price </a:t>
                </a:r>
                <a:r>
                  <a:rPr lang="en-US" b="1" baseline="-25000" dirty="0">
                    <a:solidFill>
                      <a:srgbClr val="0070C0"/>
                    </a:solidFill>
                  </a:rPr>
                  <a:t>= </a:t>
                </a:r>
                <a:r>
                  <a:rPr lang="en-US" b="1" baseline="-25000" dirty="0" smtClean="0">
                    <a:solidFill>
                      <a:srgbClr val="0070C0"/>
                    </a:solidFill>
                  </a:rPr>
                  <a:t>450 </a:t>
                </a:r>
                <a:r>
                  <a:rPr lang="en-US" b="1" dirty="0">
                    <a:solidFill>
                      <a:srgbClr val="0070C0"/>
                    </a:solidFill>
                  </a:rPr>
                  <a:t>(Books</a:t>
                </a:r>
                <a:r>
                  <a:rPr lang="en-US" b="1" dirty="0" smtClean="0">
                    <a:solidFill>
                      <a:srgbClr val="0070C0"/>
                    </a:solidFill>
                  </a:rPr>
                  <a:t>)</a:t>
                </a:r>
              </a:p>
              <a:p>
                <a:pPr marL="0" indent="0" algn="ctr">
                  <a:buNone/>
                </a:pPr>
                <a:endParaRPr lang="en-US" dirty="0"/>
              </a:p>
              <a:p>
                <a:r>
                  <a:rPr lang="en-US" dirty="0"/>
                  <a:t>Select tuples from a relation “</a:t>
                </a:r>
                <a:r>
                  <a:rPr lang="en-US" b="1" dirty="0"/>
                  <a:t>Books</a:t>
                </a:r>
                <a:r>
                  <a:rPr lang="en-US" dirty="0"/>
                  <a:t>” Where subject is “</a:t>
                </a:r>
                <a:r>
                  <a:rPr lang="en-US" b="1" dirty="0"/>
                  <a:t>database</a:t>
                </a:r>
                <a:r>
                  <a:rPr lang="en-US" dirty="0"/>
                  <a:t>” and price is “</a:t>
                </a:r>
                <a:r>
                  <a:rPr lang="en-US" b="1" dirty="0"/>
                  <a:t>450</a:t>
                </a:r>
                <a:r>
                  <a:rPr lang="en-US" dirty="0" smtClean="0"/>
                  <a:t>” or have a publication year after 2010</a:t>
                </a:r>
              </a:p>
              <a:p>
                <a:pPr marL="0" indent="0">
                  <a:buNone/>
                </a:pPr>
                <a:endParaRPr lang="en-US" dirty="0"/>
              </a:p>
              <a:p>
                <a:pPr marL="0" indent="0" algn="ctr">
                  <a:buNone/>
                </a:pP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a:solidFill>
                      <a:srgbClr val="0070C0"/>
                    </a:solidFill>
                  </a:rPr>
                  <a:t>subject=“database” ⋀ price = 450  ⋁ </a:t>
                </a:r>
                <a:r>
                  <a:rPr lang="en-US" b="1" baseline="-25000" dirty="0" smtClean="0">
                    <a:solidFill>
                      <a:srgbClr val="0070C0"/>
                    </a:solidFill>
                  </a:rPr>
                  <a:t> year &gt; 2010</a:t>
                </a:r>
                <a:r>
                  <a:rPr lang="en-US" b="1" dirty="0" smtClean="0">
                    <a:solidFill>
                      <a:srgbClr val="0070C0"/>
                    </a:solidFill>
                  </a:rPr>
                  <a:t>(Books)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59711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7567" y="2028525"/>
            <a:ext cx="9144000" cy="2387600"/>
          </a:xfrm>
        </p:spPr>
        <p:txBody>
          <a:bodyPr/>
          <a:lstStyle/>
          <a:p>
            <a:r>
              <a:rPr lang="en-US" dirty="0" smtClean="0"/>
              <a:t>Projection Operator</a:t>
            </a:r>
            <a:br>
              <a:rPr lang="en-US" dirty="0" smtClean="0"/>
            </a:br>
            <a:r>
              <a:rPr lang="en-US" dirty="0" smtClean="0"/>
              <a:t>In Relational Algebra</a:t>
            </a:r>
            <a:endParaRPr lang="en-US" dirty="0"/>
          </a:p>
        </p:txBody>
      </p:sp>
    </p:spTree>
    <p:extLst>
      <p:ext uri="{BB962C8B-B14F-4D97-AF65-F5344CB8AC3E}">
        <p14:creationId xmlns:p14="http://schemas.microsoft.com/office/powerpoint/2010/main" val="3993847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Projection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Operator</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710112"/>
              </a:xfrm>
            </p:spPr>
            <p:txBody>
              <a:bodyPr>
                <a:normAutofit fontScale="85000" lnSpcReduction="20000"/>
              </a:bodyPr>
              <a:lstStyle/>
              <a:p>
                <a:r>
                  <a:rPr lang="en-US" b="1" u="sng" dirty="0" smtClean="0"/>
                  <a:t>Projection Operator (</a:t>
                </a:r>
                <a14:m>
                  <m:oMath xmlns:m="http://schemas.openxmlformats.org/officeDocument/2006/math">
                    <m:r>
                      <a:rPr lang="en-US" b="1" i="1" u="sng">
                        <a:latin typeface="Cambria Math" panose="02040503050406030204" pitchFamily="18" charset="0"/>
                        <a:ea typeface="Cambria Math" panose="02040503050406030204" pitchFamily="18" charset="0"/>
                      </a:rPr>
                      <m:t>∏</m:t>
                    </m:r>
                  </m:oMath>
                </a14:m>
                <a:r>
                  <a:rPr lang="en-US" b="1" u="sng" dirty="0" smtClean="0"/>
                  <a:t>)</a:t>
                </a:r>
                <a:r>
                  <a:rPr lang="en-US" b="1" dirty="0" smtClean="0"/>
                  <a:t> </a:t>
                </a:r>
                <a:r>
                  <a:rPr lang="en-US" dirty="0" smtClean="0"/>
                  <a:t>is a </a:t>
                </a:r>
                <a:r>
                  <a:rPr lang="en-US" b="1" dirty="0" smtClean="0">
                    <a:solidFill>
                      <a:srgbClr val="C00000"/>
                    </a:solidFill>
                  </a:rPr>
                  <a:t>unary operator</a:t>
                </a:r>
                <a:r>
                  <a:rPr lang="en-US" dirty="0" smtClean="0"/>
                  <a:t> in relational algebra that performs a projection operation.</a:t>
                </a:r>
              </a:p>
              <a:p>
                <a:r>
                  <a:rPr lang="en-US" dirty="0" smtClean="0"/>
                  <a:t>It </a:t>
                </a:r>
                <a:r>
                  <a:rPr lang="en-US" b="1" dirty="0" smtClean="0">
                    <a:solidFill>
                      <a:srgbClr val="C00000"/>
                    </a:solidFill>
                  </a:rPr>
                  <a:t>projects</a:t>
                </a:r>
                <a:r>
                  <a:rPr lang="en-US" dirty="0" smtClean="0"/>
                  <a:t> (or displays) the particular </a:t>
                </a:r>
                <a:r>
                  <a:rPr lang="en-US" b="1" dirty="0" smtClean="0">
                    <a:solidFill>
                      <a:srgbClr val="C00000"/>
                    </a:solidFill>
                  </a:rPr>
                  <a:t>columns</a:t>
                </a:r>
                <a:r>
                  <a:rPr lang="en-US" dirty="0" smtClean="0"/>
                  <a:t> (or attributes) from a relation and</a:t>
                </a:r>
              </a:p>
              <a:p>
                <a:r>
                  <a:rPr lang="en-US" dirty="0" smtClean="0"/>
                  <a:t>It delete column(s) that are not in the projection list.</a:t>
                </a:r>
              </a:p>
              <a:p>
                <a:r>
                  <a:rPr lang="en-US" dirty="0" smtClean="0"/>
                  <a:t>It is denoted by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smtClean="0"/>
                  <a:t>.</a:t>
                </a:r>
              </a:p>
              <a:p>
                <a:r>
                  <a:rPr lang="en-US" b="1" dirty="0" smtClean="0"/>
                  <a:t>Notation -</a:t>
                </a:r>
                <a:r>
                  <a:rPr lang="en-US" dirty="0" smtClean="0"/>
                  <a:t>		</a:t>
                </a:r>
                <a:r>
                  <a:rPr lang="en-US" b="1" dirty="0" smtClean="0">
                    <a:solidFill>
                      <a:srgbClr val="C00000"/>
                    </a:solidFill>
                    <a:ea typeface="Cambria Math" panose="02040503050406030204" pitchFamily="18" charset="0"/>
                  </a:rPr>
                  <a:t>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rPr>
                      <m:t>∏</m:t>
                    </m:r>
                  </m:oMath>
                </a14:m>
                <a:r>
                  <a:rPr lang="en-US" b="1" baseline="-25000" dirty="0" smtClean="0">
                    <a:solidFill>
                      <a:srgbClr val="C00000"/>
                    </a:solidFill>
                  </a:rPr>
                  <a:t>A1, A2, …., An (r)	or	</a:t>
                </a:r>
                <a:r>
                  <a:rPr lang="en-US" b="1" dirty="0">
                    <a:solidFill>
                      <a:srgbClr val="C00000"/>
                    </a:solidFill>
                    <a:ea typeface="Cambria Math" panose="02040503050406030204" pitchFamily="18" charset="0"/>
                  </a:rPr>
                  <a:t>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rPr>
                      <m:t>∏</m:t>
                    </m:r>
                  </m:oMath>
                </a14:m>
                <a:r>
                  <a:rPr lang="en-US" b="1" baseline="-25000" dirty="0" err="1" smtClean="0">
                    <a:solidFill>
                      <a:srgbClr val="C00000"/>
                    </a:solidFill>
                  </a:rPr>
                  <a:t>Attribute_list</a:t>
                </a:r>
                <a:r>
                  <a:rPr lang="en-US" b="1" dirty="0" smtClean="0">
                    <a:solidFill>
                      <a:srgbClr val="C00000"/>
                    </a:solidFill>
                  </a:rPr>
                  <a:t> (relation name/table name)</a:t>
                </a:r>
                <a:endParaRPr lang="en-US" b="1" dirty="0" smtClean="0"/>
              </a:p>
              <a:p>
                <a:pPr lvl="1"/>
                <a:r>
                  <a:rPr lang="en-US" dirty="0" smtClean="0"/>
                  <a:t>Where </a:t>
                </a:r>
                <a:r>
                  <a:rPr lang="en-US" b="1" dirty="0" smtClean="0"/>
                  <a:t>A1, A2, An </a:t>
                </a:r>
                <a:r>
                  <a:rPr lang="en-US" dirty="0" smtClean="0"/>
                  <a:t>are attribute names of relation r.</a:t>
                </a:r>
              </a:p>
              <a:p>
                <a:r>
                  <a:rPr lang="en-US" dirty="0" smtClean="0"/>
                  <a:t>Duplicate rows are automatically eliminated from result.</a:t>
                </a:r>
              </a:p>
              <a:p>
                <a:r>
                  <a:rPr lang="en-US" dirty="0" smtClean="0"/>
                  <a:t>The SQL </a:t>
                </a:r>
                <a:r>
                  <a:rPr lang="en-US" b="1" dirty="0" smtClean="0">
                    <a:solidFill>
                      <a:srgbClr val="C00000"/>
                    </a:solidFill>
                  </a:rPr>
                  <a:t>SELECT command</a:t>
                </a:r>
                <a:r>
                  <a:rPr lang="en-US" dirty="0" smtClean="0"/>
                  <a:t> corresponds to relation </a:t>
                </a:r>
                <a:r>
                  <a:rPr lang="en-US" b="1" dirty="0" smtClean="0">
                    <a:solidFill>
                      <a:srgbClr val="C00000"/>
                    </a:solidFill>
                  </a:rPr>
                  <a:t>project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rPr>
                      <m:t>∏</m:t>
                    </m:r>
                  </m:oMath>
                </a14:m>
                <a:r>
                  <a:rPr lang="en-US" b="1" dirty="0" smtClean="0">
                    <a:solidFill>
                      <a:srgbClr val="C00000"/>
                    </a:solidFill>
                  </a:rPr>
                  <a:t>().</a:t>
                </a:r>
              </a:p>
              <a:p>
                <a:pPr lvl="1"/>
                <a:r>
                  <a:rPr lang="en-US" sz="2800" b="1" dirty="0">
                    <a:solidFill>
                      <a:srgbClr val="C00000"/>
                    </a:solidFill>
                  </a:rPr>
                  <a:t>SQL</a:t>
                </a:r>
                <a:r>
                  <a:rPr lang="en-US" dirty="0" smtClean="0"/>
                  <a:t>: SELECT A1, A2, … An FROM R;</a:t>
                </a:r>
              </a:p>
              <a:p>
                <a:r>
                  <a:rPr lang="en-US" b="1" dirty="0" smtClean="0"/>
                  <a:t>Example:</a:t>
                </a:r>
                <a:r>
                  <a:rPr lang="en-US" dirty="0" smtClean="0"/>
                  <a:t> Display the columns </a:t>
                </a:r>
                <a:r>
                  <a:rPr lang="en-US" dirty="0" err="1" smtClean="0"/>
                  <a:t>roll_no</a:t>
                </a:r>
                <a:r>
                  <a:rPr lang="en-US" dirty="0" smtClean="0"/>
                  <a:t> and name from the relation Student.</a:t>
                </a:r>
                <a:endParaRPr lang="en-US" dirty="0"/>
              </a:p>
              <a:p>
                <a:pPr marL="0" indent="0">
                  <a:buNone/>
                </a:pPr>
                <a:r>
                  <a:rPr lang="en-US" dirty="0"/>
                  <a:t>	</a:t>
                </a:r>
                <a:r>
                  <a:rPr lang="en-US" dirty="0" smtClean="0"/>
                  <a:t>		</a:t>
                </a:r>
                <a:r>
                  <a:rPr lang="en-US" b="1" dirty="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baseline="-25000" dirty="0" smtClean="0"/>
                  <a:t>roll no, name</a:t>
                </a:r>
                <a:r>
                  <a:rPr lang="en-US" b="1" dirty="0" smtClean="0"/>
                  <a:t> (Student)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710112"/>
              </a:xfrm>
              <a:blipFill>
                <a:blip r:embed="rId3"/>
                <a:stretch>
                  <a:fillRect l="-812" t="-2975" r="-406"/>
                </a:stretch>
              </a:blipFill>
            </p:spPr>
            <p:txBody>
              <a:bodyPr/>
              <a:lstStyle/>
              <a:p>
                <a:r>
                  <a:rPr lang="en-US">
                    <a:noFill/>
                  </a:rPr>
                  <a:t> </a:t>
                </a:r>
              </a:p>
            </p:txBody>
          </p:sp>
        </mc:Fallback>
      </mc:AlternateContent>
    </p:spTree>
    <p:extLst>
      <p:ext uri="{BB962C8B-B14F-4D97-AF65-F5344CB8AC3E}">
        <p14:creationId xmlns:p14="http://schemas.microsoft.com/office/powerpoint/2010/main" val="24631727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05708" y="917374"/>
          <a:ext cx="4484132"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tc>
                  <a:txBody>
                    <a:bodyPr/>
                    <a:lstStyle/>
                    <a:p>
                      <a:r>
                        <a:rPr lang="en-US" dirty="0" smtClean="0"/>
                        <a:t>18</a:t>
                      </a:r>
                      <a:endParaRPr lang="en-US" dirty="0"/>
                    </a:p>
                  </a:txBody>
                  <a:tcPr/>
                </a:tc>
                <a:tc>
                  <a:txBody>
                    <a:bodyPr/>
                    <a:lstStyle/>
                    <a:p>
                      <a:r>
                        <a:rPr lang="en-US" dirty="0" smtClean="0"/>
                        <a:t>Goa</a:t>
                      </a:r>
                      <a:endParaRPr lang="en-US" dirty="0"/>
                    </a:p>
                  </a:txBody>
                  <a:tcPr/>
                </a:tc>
                <a:extLst>
                  <a:ext uri="{0D108BD9-81ED-4DB2-BD59-A6C34878D82A}">
                    <a16:rowId xmlns:a16="http://schemas.microsoft.com/office/drawing/2014/main" val="185820086"/>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646331"/>
          </a:xfrm>
          <a:prstGeom prst="rect">
            <a:avLst/>
          </a:prstGeom>
          <a:noFill/>
        </p:spPr>
        <p:txBody>
          <a:bodyPr wrap="square" rtlCol="0">
            <a:spAutoFit/>
          </a:bodyPr>
          <a:lstStyle/>
          <a:p>
            <a:r>
              <a:rPr lang="en-US" b="1" u="sng" dirty="0" smtClean="0">
                <a:solidFill>
                  <a:srgbClr val="0070C0"/>
                </a:solidFill>
              </a:rPr>
              <a:t>Query 1:</a:t>
            </a:r>
            <a:r>
              <a:rPr lang="en-US" b="1" dirty="0" smtClean="0"/>
              <a:t> Display (or project) the name of students in the student table</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6790746" y="2440935"/>
                <a:ext cx="2726677" cy="369332"/>
              </a:xfrm>
              <a:prstGeom prst="rect">
                <a:avLst/>
              </a:prstGeom>
              <a:noFill/>
            </p:spPr>
            <p:txBody>
              <a:bodyPr wrap="square" rtlCol="0">
                <a:spAutoFit/>
              </a:bodyPr>
              <a:lstStyle>
                <a:defPPr>
                  <a:defRPr lang="en-US"/>
                </a:defPPr>
                <a:lvl1pPr>
                  <a:defRPr b="1" i="1">
                    <a:solidFill>
                      <a:srgbClr val="0070C0"/>
                    </a:solidFill>
                    <a:latin typeface="Cambria Math" panose="02040503050406030204" pitchFamily="18" charset="0"/>
                  </a:defRPr>
                </a:lvl1pPr>
              </a:lstStyle>
              <a:p>
                <a:pPr algn="ctr"/>
                <a14:m>
                  <m:oMath xmlns:m="http://schemas.openxmlformats.org/officeDocument/2006/math">
                    <m:r>
                      <a:rPr lang="en-US" i="0">
                        <a:latin typeface="Cambria Math" panose="02040503050406030204" pitchFamily="18" charset="0"/>
                      </a:rPr>
                      <m:t>∏</m:t>
                    </m:r>
                  </m:oMath>
                </a14:m>
                <a:r>
                  <a:rPr lang="en-US" i="0" baseline="-25000" dirty="0" smtClean="0"/>
                  <a:t> name </a:t>
                </a:r>
                <a:r>
                  <a:rPr lang="en-US" i="0" dirty="0"/>
                  <a:t>(Student)</a:t>
                </a:r>
              </a:p>
            </p:txBody>
          </p:sp>
        </mc:Choice>
        <mc:Fallback xmlns="">
          <p:sp>
            <p:nvSpPr>
              <p:cNvPr id="7" name="TextBox 6"/>
              <p:cNvSpPr txBox="1">
                <a:spLocks noRot="1" noChangeAspect="1" noMove="1" noResize="1" noEditPoints="1" noAdjustHandles="1" noChangeArrowheads="1" noChangeShapeType="1" noTextEdit="1"/>
              </p:cNvSpPr>
              <p:nvPr/>
            </p:nvSpPr>
            <p:spPr>
              <a:xfrm>
                <a:off x="6790746" y="2440935"/>
                <a:ext cx="2726677" cy="369332"/>
              </a:xfrm>
              <a:prstGeom prst="rect">
                <a:avLst/>
              </a:prstGeom>
              <a:blipFill>
                <a:blip r:embed="rId2"/>
                <a:stretch>
                  <a:fillRect t="-9836" b="-22951"/>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7582585" y="3677609"/>
          <a:ext cx="1121033"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2429822028"/>
                    </a:ext>
                  </a:extLst>
                </a:gridCol>
              </a:tblGrid>
              <a:tr h="370840">
                <a:tc>
                  <a:txBody>
                    <a:bodyPr/>
                    <a:lstStyle/>
                    <a:p>
                      <a:r>
                        <a:rPr lang="en-US" dirty="0" smtClean="0"/>
                        <a:t>name</a:t>
                      </a:r>
                      <a:endParaRPr lang="en-US" dirty="0"/>
                    </a:p>
                  </a:txBody>
                  <a:tcPr/>
                </a:tc>
                <a:extLst>
                  <a:ext uri="{0D108BD9-81ED-4DB2-BD59-A6C34878D82A}">
                    <a16:rowId xmlns:a16="http://schemas.microsoft.com/office/drawing/2014/main" val="2557326800"/>
                  </a:ext>
                </a:extLst>
              </a:tr>
              <a:tr h="370840">
                <a:tc>
                  <a:txBody>
                    <a:bodyPr/>
                    <a:lstStyle/>
                    <a:p>
                      <a:r>
                        <a:rPr lang="en-US" dirty="0" smtClean="0"/>
                        <a:t>A</a:t>
                      </a:r>
                      <a:endParaRPr lang="en-US" dirty="0"/>
                    </a:p>
                  </a:txBody>
                  <a:tcPr/>
                </a:tc>
                <a:extLst>
                  <a:ext uri="{0D108BD9-81ED-4DB2-BD59-A6C34878D82A}">
                    <a16:rowId xmlns:a16="http://schemas.microsoft.com/office/drawing/2014/main" val="138346127"/>
                  </a:ext>
                </a:extLst>
              </a:tr>
              <a:tr h="370840">
                <a:tc>
                  <a:txBody>
                    <a:bodyPr/>
                    <a:lstStyle/>
                    <a:p>
                      <a:r>
                        <a:rPr lang="en-US" dirty="0" smtClean="0"/>
                        <a:t>B</a:t>
                      </a:r>
                      <a:endParaRPr lang="en-US" dirty="0"/>
                    </a:p>
                  </a:txBody>
                  <a:tcPr/>
                </a:tc>
                <a:extLst>
                  <a:ext uri="{0D108BD9-81ED-4DB2-BD59-A6C34878D82A}">
                    <a16:rowId xmlns:a16="http://schemas.microsoft.com/office/drawing/2014/main" val="3402261211"/>
                  </a:ext>
                </a:extLst>
              </a:tr>
              <a:tr h="370840">
                <a:tc>
                  <a:txBody>
                    <a:bodyPr/>
                    <a:lstStyle/>
                    <a:p>
                      <a:r>
                        <a:rPr lang="en-US" dirty="0" smtClean="0"/>
                        <a:t>C</a:t>
                      </a:r>
                      <a:endParaRPr lang="en-US" dirty="0"/>
                    </a:p>
                  </a:txBody>
                  <a:tcPr/>
                </a:tc>
                <a:extLst>
                  <a:ext uri="{0D108BD9-81ED-4DB2-BD59-A6C34878D82A}">
                    <a16:rowId xmlns:a16="http://schemas.microsoft.com/office/drawing/2014/main" val="4237116711"/>
                  </a:ext>
                </a:extLst>
              </a:tr>
              <a:tr h="370840">
                <a:tc>
                  <a:txBody>
                    <a:bodyPr/>
                    <a:lstStyle/>
                    <a:p>
                      <a:r>
                        <a:rPr lang="en-US" dirty="0" smtClean="0"/>
                        <a:t>D</a:t>
                      </a:r>
                      <a:endParaRPr lang="en-US" dirty="0"/>
                    </a:p>
                  </a:txBody>
                  <a:tcPr/>
                </a:tc>
                <a:extLst>
                  <a:ext uri="{0D108BD9-81ED-4DB2-BD59-A6C34878D82A}">
                    <a16:rowId xmlns:a16="http://schemas.microsoft.com/office/drawing/2014/main" val="2652893174"/>
                  </a:ext>
                </a:extLst>
              </a:tr>
              <a:tr h="370840">
                <a:tc>
                  <a:txBody>
                    <a:bodyPr/>
                    <a:lstStyle/>
                    <a:p>
                      <a:r>
                        <a:rPr lang="en-US" dirty="0" smtClean="0"/>
                        <a:t>E</a:t>
                      </a:r>
                      <a:endParaRPr lang="en-US" dirty="0"/>
                    </a:p>
                  </a:txBody>
                  <a:tcPr/>
                </a:tc>
                <a:extLst>
                  <a:ext uri="{0D108BD9-81ED-4DB2-BD59-A6C34878D82A}">
                    <a16:rowId xmlns:a16="http://schemas.microsoft.com/office/drawing/2014/main" val="3907614352"/>
                  </a:ext>
                </a:extLst>
              </a:tr>
              <a:tr h="370840">
                <a:tc>
                  <a:txBody>
                    <a:bodyPr/>
                    <a:lstStyle/>
                    <a:p>
                      <a:r>
                        <a:rPr lang="en-US" dirty="0" smtClean="0"/>
                        <a:t>F</a:t>
                      </a:r>
                      <a:endParaRPr lang="en-US" dirty="0"/>
                    </a:p>
                  </a:txBody>
                  <a:tcPr/>
                </a:tc>
                <a:extLst>
                  <a:ext uri="{0D108BD9-81ED-4DB2-BD59-A6C34878D82A}">
                    <a16:rowId xmlns:a16="http://schemas.microsoft.com/office/drawing/2014/main" val="1083346172"/>
                  </a:ext>
                </a:extLst>
              </a:tr>
            </a:tbl>
          </a:graphicData>
        </a:graphic>
      </p:graphicFrame>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3570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6569720"/>
              </p:ext>
            </p:extLst>
          </p:nvPr>
        </p:nvGraphicFramePr>
        <p:xfrm>
          <a:off x="705708" y="917374"/>
          <a:ext cx="4484132"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tc>
                  <a:txBody>
                    <a:bodyPr/>
                    <a:lstStyle/>
                    <a:p>
                      <a:r>
                        <a:rPr lang="en-US" dirty="0" smtClean="0"/>
                        <a:t>18</a:t>
                      </a:r>
                      <a:endParaRPr lang="en-US" dirty="0"/>
                    </a:p>
                  </a:txBody>
                  <a:tcPr/>
                </a:tc>
                <a:tc>
                  <a:txBody>
                    <a:bodyPr/>
                    <a:lstStyle/>
                    <a:p>
                      <a:r>
                        <a:rPr lang="en-US" dirty="0" smtClean="0"/>
                        <a:t>Goa</a:t>
                      </a:r>
                      <a:endParaRPr lang="en-US" dirty="0"/>
                    </a:p>
                  </a:txBody>
                  <a:tcPr/>
                </a:tc>
                <a:extLst>
                  <a:ext uri="{0D108BD9-81ED-4DB2-BD59-A6C34878D82A}">
                    <a16:rowId xmlns:a16="http://schemas.microsoft.com/office/drawing/2014/main" val="185820086"/>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646331"/>
          </a:xfrm>
          <a:prstGeom prst="rect">
            <a:avLst/>
          </a:prstGeom>
          <a:noFill/>
        </p:spPr>
        <p:txBody>
          <a:bodyPr wrap="square" rtlCol="0">
            <a:spAutoFit/>
          </a:bodyPr>
          <a:lstStyle/>
          <a:p>
            <a:r>
              <a:rPr lang="en-US" b="1" u="sng" dirty="0" smtClean="0">
                <a:solidFill>
                  <a:srgbClr val="0070C0"/>
                </a:solidFill>
              </a:rPr>
              <a:t>Query 2:</a:t>
            </a:r>
            <a:r>
              <a:rPr lang="en-US" b="1" dirty="0" smtClean="0"/>
              <a:t> Display the </a:t>
            </a:r>
            <a:r>
              <a:rPr lang="en-US" b="1" dirty="0" err="1" smtClean="0"/>
              <a:t>roll_no</a:t>
            </a:r>
            <a:r>
              <a:rPr lang="en-US" b="1" dirty="0" smtClean="0"/>
              <a:t> and name of students in the student table</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6790746" y="2440935"/>
                <a:ext cx="2726677" cy="369332"/>
              </a:xfrm>
              <a:prstGeom prst="rect">
                <a:avLst/>
              </a:prstGeom>
              <a:noFill/>
            </p:spPr>
            <p:txBody>
              <a:bodyPr wrap="square" rtlCol="0">
                <a:spAutoFit/>
              </a:bodyPr>
              <a:lstStyle>
                <a:defPPr>
                  <a:defRPr lang="en-US"/>
                </a:defPPr>
                <a:lvl1pPr>
                  <a:defRPr b="1" i="1">
                    <a:solidFill>
                      <a:srgbClr val="0070C0"/>
                    </a:solidFill>
                    <a:latin typeface="Cambria Math" panose="02040503050406030204" pitchFamily="18" charset="0"/>
                  </a:defRPr>
                </a:lvl1pPr>
              </a:lstStyle>
              <a:p>
                <a:pPr algn="ctr"/>
                <a14:m>
                  <m:oMath xmlns:m="http://schemas.openxmlformats.org/officeDocument/2006/math">
                    <m:r>
                      <a:rPr lang="en-US" i="0">
                        <a:latin typeface="Cambria Math" panose="02040503050406030204" pitchFamily="18" charset="0"/>
                      </a:rPr>
                      <m:t>∏</m:t>
                    </m:r>
                  </m:oMath>
                </a14:m>
                <a:r>
                  <a:rPr lang="en-US" i="0" baseline="-25000" dirty="0" smtClean="0"/>
                  <a:t> </a:t>
                </a:r>
                <a:r>
                  <a:rPr lang="en-US" i="0" baseline="-25000" dirty="0" err="1" smtClean="0"/>
                  <a:t>roll_no</a:t>
                </a:r>
                <a:r>
                  <a:rPr lang="en-US" i="0" baseline="-25000" dirty="0" smtClean="0"/>
                  <a:t>, name </a:t>
                </a:r>
                <a:r>
                  <a:rPr lang="en-US" i="0" dirty="0"/>
                  <a:t>(Student)</a:t>
                </a:r>
              </a:p>
            </p:txBody>
          </p:sp>
        </mc:Choice>
        <mc:Fallback xmlns="">
          <p:sp>
            <p:nvSpPr>
              <p:cNvPr id="7" name="TextBox 6"/>
              <p:cNvSpPr txBox="1">
                <a:spLocks noRot="1" noChangeAspect="1" noMove="1" noResize="1" noEditPoints="1" noAdjustHandles="1" noChangeArrowheads="1" noChangeShapeType="1" noTextEdit="1"/>
              </p:cNvSpPr>
              <p:nvPr/>
            </p:nvSpPr>
            <p:spPr>
              <a:xfrm>
                <a:off x="6790746" y="2440935"/>
                <a:ext cx="2726677" cy="369332"/>
              </a:xfrm>
              <a:prstGeom prst="rect">
                <a:avLst/>
              </a:prstGeom>
              <a:blipFill>
                <a:blip r:embed="rId2"/>
                <a:stretch>
                  <a:fillRect t="-9836" b="-22951"/>
                </a:stretch>
              </a:blipFill>
            </p:spPr>
            <p:txBody>
              <a:bodyPr/>
              <a:lstStyle/>
              <a:p>
                <a:r>
                  <a:rPr lang="en-US">
                    <a:noFill/>
                  </a:rPr>
                  <a:t> </a:t>
                </a:r>
              </a:p>
            </p:txBody>
          </p:sp>
        </mc:Fallback>
      </mc:AlternateContent>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137596561"/>
              </p:ext>
            </p:extLst>
          </p:nvPr>
        </p:nvGraphicFramePr>
        <p:xfrm>
          <a:off x="7022069" y="3824990"/>
          <a:ext cx="2242066"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84382695"/>
                    </a:ext>
                  </a:extLst>
                </a:gridCol>
                <a:gridCol w="1121033">
                  <a:extLst>
                    <a:ext uri="{9D8B030D-6E8A-4147-A177-3AD203B41FA5}">
                      <a16:colId xmlns:a16="http://schemas.microsoft.com/office/drawing/2014/main" val="3438557973"/>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extLst>
                  <a:ext uri="{0D108BD9-81ED-4DB2-BD59-A6C34878D82A}">
                    <a16:rowId xmlns:a16="http://schemas.microsoft.com/office/drawing/2014/main" val="1919902356"/>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2126110973"/>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986939395"/>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425113354"/>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2937565854"/>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2631866317"/>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813726307"/>
                  </a:ext>
                </a:extLst>
              </a:tr>
            </a:tbl>
          </a:graphicData>
        </a:graphic>
      </p:graphicFrame>
    </p:spTree>
    <p:extLst>
      <p:ext uri="{BB962C8B-B14F-4D97-AF65-F5344CB8AC3E}">
        <p14:creationId xmlns:p14="http://schemas.microsoft.com/office/powerpoint/2010/main" val="34583194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05708" y="917374"/>
          <a:ext cx="4484132"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tc>
                  <a:txBody>
                    <a:bodyPr/>
                    <a:lstStyle/>
                    <a:p>
                      <a:r>
                        <a:rPr lang="en-US" dirty="0" smtClean="0"/>
                        <a:t>18</a:t>
                      </a:r>
                      <a:endParaRPr lang="en-US" dirty="0"/>
                    </a:p>
                  </a:txBody>
                  <a:tcPr/>
                </a:tc>
                <a:tc>
                  <a:txBody>
                    <a:bodyPr/>
                    <a:lstStyle/>
                    <a:p>
                      <a:r>
                        <a:rPr lang="en-US" dirty="0" smtClean="0"/>
                        <a:t>Goa</a:t>
                      </a:r>
                      <a:endParaRPr lang="en-US" dirty="0"/>
                    </a:p>
                  </a:txBody>
                  <a:tcPr/>
                </a:tc>
                <a:extLst>
                  <a:ext uri="{0D108BD9-81ED-4DB2-BD59-A6C34878D82A}">
                    <a16:rowId xmlns:a16="http://schemas.microsoft.com/office/drawing/2014/main" val="185820086"/>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369332"/>
          </a:xfrm>
          <a:prstGeom prst="rect">
            <a:avLst/>
          </a:prstGeom>
          <a:noFill/>
        </p:spPr>
        <p:txBody>
          <a:bodyPr wrap="square" rtlCol="0">
            <a:spAutoFit/>
          </a:bodyPr>
          <a:lstStyle/>
          <a:p>
            <a:r>
              <a:rPr lang="en-US" b="1" u="sng" dirty="0" smtClean="0">
                <a:solidFill>
                  <a:srgbClr val="0070C0"/>
                </a:solidFill>
              </a:rPr>
              <a:t>Query 3:</a:t>
            </a:r>
            <a:r>
              <a:rPr lang="en-US" b="1" dirty="0" smtClean="0"/>
              <a:t> Display the age of students in the student table</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6790746" y="2440935"/>
                <a:ext cx="2726677" cy="369332"/>
              </a:xfrm>
              <a:prstGeom prst="rect">
                <a:avLst/>
              </a:prstGeom>
              <a:noFill/>
            </p:spPr>
            <p:txBody>
              <a:bodyPr wrap="square" rtlCol="0">
                <a:spAutoFit/>
              </a:bodyPr>
              <a:lstStyle>
                <a:defPPr>
                  <a:defRPr lang="en-US"/>
                </a:defPPr>
                <a:lvl1pPr>
                  <a:defRPr b="1" i="1">
                    <a:solidFill>
                      <a:srgbClr val="0070C0"/>
                    </a:solidFill>
                    <a:latin typeface="Cambria Math" panose="02040503050406030204" pitchFamily="18" charset="0"/>
                  </a:defRPr>
                </a:lvl1pPr>
              </a:lstStyle>
              <a:p>
                <a:pPr algn="ctr"/>
                <a14:m>
                  <m:oMath xmlns:m="http://schemas.openxmlformats.org/officeDocument/2006/math">
                    <m:r>
                      <a:rPr lang="en-US" i="0">
                        <a:latin typeface="Cambria Math" panose="02040503050406030204" pitchFamily="18" charset="0"/>
                      </a:rPr>
                      <m:t>∏</m:t>
                    </m:r>
                  </m:oMath>
                </a14:m>
                <a:r>
                  <a:rPr lang="en-US" i="0" baseline="-25000" dirty="0" smtClean="0"/>
                  <a:t> age </a:t>
                </a:r>
                <a:r>
                  <a:rPr lang="en-US" i="0" dirty="0"/>
                  <a:t>(Student)</a:t>
                </a:r>
              </a:p>
            </p:txBody>
          </p:sp>
        </mc:Choice>
        <mc:Fallback xmlns="">
          <p:sp>
            <p:nvSpPr>
              <p:cNvPr id="7" name="TextBox 6"/>
              <p:cNvSpPr txBox="1">
                <a:spLocks noRot="1" noChangeAspect="1" noMove="1" noResize="1" noEditPoints="1" noAdjustHandles="1" noChangeArrowheads="1" noChangeShapeType="1" noTextEdit="1"/>
              </p:cNvSpPr>
              <p:nvPr/>
            </p:nvSpPr>
            <p:spPr>
              <a:xfrm>
                <a:off x="6790746" y="2440935"/>
                <a:ext cx="2726677" cy="369332"/>
              </a:xfrm>
              <a:prstGeom prst="rect">
                <a:avLst/>
              </a:prstGeom>
              <a:blipFill>
                <a:blip r:embed="rId2"/>
                <a:stretch>
                  <a:fillRect t="-9836" b="-22951"/>
                </a:stretch>
              </a:blipFill>
            </p:spPr>
            <p:txBody>
              <a:bodyPr/>
              <a:lstStyle/>
              <a:p>
                <a:r>
                  <a:rPr lang="en-US">
                    <a:noFill/>
                  </a:rPr>
                  <a:t> </a:t>
                </a:r>
              </a:p>
            </p:txBody>
          </p:sp>
        </mc:Fallback>
      </mc:AlternateContent>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843889246"/>
              </p:ext>
            </p:extLst>
          </p:nvPr>
        </p:nvGraphicFramePr>
        <p:xfrm>
          <a:off x="7593567" y="3654425"/>
          <a:ext cx="1121033" cy="222504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205422428"/>
                    </a:ext>
                  </a:extLst>
                </a:gridCol>
              </a:tblGrid>
              <a:tr h="370840">
                <a:tc>
                  <a:txBody>
                    <a:bodyPr/>
                    <a:lstStyle/>
                    <a:p>
                      <a:r>
                        <a:rPr lang="en-US" dirty="0" smtClean="0"/>
                        <a:t>age</a:t>
                      </a:r>
                      <a:endParaRPr lang="en-US" dirty="0"/>
                    </a:p>
                  </a:txBody>
                  <a:tcPr/>
                </a:tc>
                <a:extLst>
                  <a:ext uri="{0D108BD9-81ED-4DB2-BD59-A6C34878D82A}">
                    <a16:rowId xmlns:a16="http://schemas.microsoft.com/office/drawing/2014/main" val="321800467"/>
                  </a:ext>
                </a:extLst>
              </a:tr>
              <a:tr h="370840">
                <a:tc>
                  <a:txBody>
                    <a:bodyPr/>
                    <a:lstStyle/>
                    <a:p>
                      <a:r>
                        <a:rPr lang="en-US" dirty="0" smtClean="0"/>
                        <a:t>20</a:t>
                      </a:r>
                      <a:endParaRPr lang="en-US" dirty="0"/>
                    </a:p>
                  </a:txBody>
                  <a:tcPr/>
                </a:tc>
                <a:extLst>
                  <a:ext uri="{0D108BD9-81ED-4DB2-BD59-A6C34878D82A}">
                    <a16:rowId xmlns:a16="http://schemas.microsoft.com/office/drawing/2014/main" val="4203805729"/>
                  </a:ext>
                </a:extLst>
              </a:tr>
              <a:tr h="370840">
                <a:tc>
                  <a:txBody>
                    <a:bodyPr/>
                    <a:lstStyle/>
                    <a:p>
                      <a:r>
                        <a:rPr lang="en-US" dirty="0" smtClean="0"/>
                        <a:t>17</a:t>
                      </a:r>
                      <a:endParaRPr lang="en-US" dirty="0"/>
                    </a:p>
                  </a:txBody>
                  <a:tcPr/>
                </a:tc>
                <a:extLst>
                  <a:ext uri="{0D108BD9-81ED-4DB2-BD59-A6C34878D82A}">
                    <a16:rowId xmlns:a16="http://schemas.microsoft.com/office/drawing/2014/main" val="464030037"/>
                  </a:ext>
                </a:extLst>
              </a:tr>
              <a:tr h="370840">
                <a:tc>
                  <a:txBody>
                    <a:bodyPr/>
                    <a:lstStyle/>
                    <a:p>
                      <a:r>
                        <a:rPr lang="en-US" dirty="0" smtClean="0"/>
                        <a:t>16</a:t>
                      </a:r>
                      <a:endParaRPr lang="en-US" dirty="0"/>
                    </a:p>
                  </a:txBody>
                  <a:tcPr/>
                </a:tc>
                <a:extLst>
                  <a:ext uri="{0D108BD9-81ED-4DB2-BD59-A6C34878D82A}">
                    <a16:rowId xmlns:a16="http://schemas.microsoft.com/office/drawing/2014/main" val="1201885859"/>
                  </a:ext>
                </a:extLst>
              </a:tr>
              <a:tr h="370840">
                <a:tc>
                  <a:txBody>
                    <a:bodyPr/>
                    <a:lstStyle/>
                    <a:p>
                      <a:r>
                        <a:rPr lang="en-US" dirty="0" smtClean="0"/>
                        <a:t>19</a:t>
                      </a:r>
                      <a:endParaRPr lang="en-US" dirty="0"/>
                    </a:p>
                  </a:txBody>
                  <a:tcPr/>
                </a:tc>
                <a:extLst>
                  <a:ext uri="{0D108BD9-81ED-4DB2-BD59-A6C34878D82A}">
                    <a16:rowId xmlns:a16="http://schemas.microsoft.com/office/drawing/2014/main" val="3828283444"/>
                  </a:ext>
                </a:extLst>
              </a:tr>
              <a:tr h="370840">
                <a:tc>
                  <a:txBody>
                    <a:bodyPr/>
                    <a:lstStyle/>
                    <a:p>
                      <a:r>
                        <a:rPr lang="en-US" dirty="0" smtClean="0"/>
                        <a:t>18</a:t>
                      </a:r>
                      <a:endParaRPr lang="en-US" dirty="0"/>
                    </a:p>
                  </a:txBody>
                  <a:tcPr/>
                </a:tc>
                <a:extLst>
                  <a:ext uri="{0D108BD9-81ED-4DB2-BD59-A6C34878D82A}">
                    <a16:rowId xmlns:a16="http://schemas.microsoft.com/office/drawing/2014/main" val="997570106"/>
                  </a:ext>
                </a:extLst>
              </a:tr>
            </a:tbl>
          </a:graphicData>
        </a:graphic>
      </p:graphicFrame>
      <p:sp>
        <p:nvSpPr>
          <p:cNvPr id="10" name="TextBox 9"/>
          <p:cNvSpPr txBox="1"/>
          <p:nvPr/>
        </p:nvSpPr>
        <p:spPr>
          <a:xfrm>
            <a:off x="5454135" y="6054189"/>
            <a:ext cx="5748638" cy="369332"/>
          </a:xfrm>
          <a:prstGeom prst="rect">
            <a:avLst/>
          </a:prstGeom>
          <a:noFill/>
        </p:spPr>
        <p:txBody>
          <a:bodyPr wrap="square" rtlCol="0">
            <a:spAutoFit/>
          </a:bodyPr>
          <a:lstStyle/>
          <a:p>
            <a:r>
              <a:rPr lang="en-US" b="1" u="sng" dirty="0" smtClean="0">
                <a:solidFill>
                  <a:srgbClr val="0070C0"/>
                </a:solidFill>
              </a:rPr>
              <a:t>Note:</a:t>
            </a:r>
            <a:r>
              <a:rPr lang="en-US" b="1" dirty="0" smtClean="0"/>
              <a:t> By default, projection removes duplicate values</a:t>
            </a:r>
            <a:endParaRPr lang="en-US" b="1" dirty="0"/>
          </a:p>
        </p:txBody>
      </p:sp>
    </p:spTree>
    <p:extLst>
      <p:ext uri="{BB962C8B-B14F-4D97-AF65-F5344CB8AC3E}">
        <p14:creationId xmlns:p14="http://schemas.microsoft.com/office/powerpoint/2010/main" val="28128275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05708" y="917374"/>
          <a:ext cx="4484132" cy="259588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144976360"/>
                    </a:ext>
                  </a:extLst>
                </a:gridCol>
                <a:gridCol w="1121033">
                  <a:extLst>
                    <a:ext uri="{9D8B030D-6E8A-4147-A177-3AD203B41FA5}">
                      <a16:colId xmlns:a16="http://schemas.microsoft.com/office/drawing/2014/main" val="3443627947"/>
                    </a:ext>
                  </a:extLst>
                </a:gridCol>
                <a:gridCol w="1121033">
                  <a:extLst>
                    <a:ext uri="{9D8B030D-6E8A-4147-A177-3AD203B41FA5}">
                      <a16:colId xmlns:a16="http://schemas.microsoft.com/office/drawing/2014/main" val="2859217955"/>
                    </a:ext>
                  </a:extLst>
                </a:gridCol>
                <a:gridCol w="1121033">
                  <a:extLst>
                    <a:ext uri="{9D8B030D-6E8A-4147-A177-3AD203B41FA5}">
                      <a16:colId xmlns:a16="http://schemas.microsoft.com/office/drawing/2014/main" val="2760951445"/>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address</a:t>
                      </a:r>
                      <a:endParaRPr lang="en-US" dirty="0"/>
                    </a:p>
                  </a:txBody>
                  <a:tcPr/>
                </a:tc>
                <a:extLst>
                  <a:ext uri="{0D108BD9-81ED-4DB2-BD59-A6C34878D82A}">
                    <a16:rowId xmlns:a16="http://schemas.microsoft.com/office/drawing/2014/main" val="2052169100"/>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Bhopal</a:t>
                      </a:r>
                      <a:endParaRPr lang="en-US" dirty="0"/>
                    </a:p>
                  </a:txBody>
                  <a:tcPr/>
                </a:tc>
                <a:extLst>
                  <a:ext uri="{0D108BD9-81ED-4DB2-BD59-A6C34878D82A}">
                    <a16:rowId xmlns:a16="http://schemas.microsoft.com/office/drawing/2014/main" val="3849166475"/>
                  </a:ext>
                </a:extLst>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17</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2634532718"/>
                  </a:ext>
                </a:extLst>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16</a:t>
                      </a:r>
                      <a:endParaRPr lang="en-US" dirty="0"/>
                    </a:p>
                  </a:txBody>
                  <a:tcPr/>
                </a:tc>
                <a:tc>
                  <a:txBody>
                    <a:bodyPr/>
                    <a:lstStyle/>
                    <a:p>
                      <a:r>
                        <a:rPr lang="en-US" dirty="0" smtClean="0"/>
                        <a:t>Mumbai</a:t>
                      </a:r>
                      <a:endParaRPr lang="en-US" dirty="0"/>
                    </a:p>
                  </a:txBody>
                  <a:tcPr/>
                </a:tc>
                <a:extLst>
                  <a:ext uri="{0D108BD9-81ED-4DB2-BD59-A6C34878D82A}">
                    <a16:rowId xmlns:a16="http://schemas.microsoft.com/office/drawing/2014/main" val="48953720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tc>
                  <a:txBody>
                    <a:bodyPr/>
                    <a:lstStyle/>
                    <a:p>
                      <a:r>
                        <a:rPr lang="en-US" dirty="0" smtClean="0"/>
                        <a:t>19</a:t>
                      </a:r>
                      <a:endParaRPr lang="en-US" dirty="0"/>
                    </a:p>
                  </a:txBody>
                  <a:tcPr/>
                </a:tc>
                <a:tc>
                  <a:txBody>
                    <a:bodyPr/>
                    <a:lstStyle/>
                    <a:p>
                      <a:r>
                        <a:rPr lang="en-US" dirty="0" smtClean="0"/>
                        <a:t>Delhi</a:t>
                      </a:r>
                    </a:p>
                  </a:txBody>
                  <a:tcPr/>
                </a:tc>
                <a:extLst>
                  <a:ext uri="{0D108BD9-81ED-4DB2-BD59-A6C34878D82A}">
                    <a16:rowId xmlns:a16="http://schemas.microsoft.com/office/drawing/2014/main" val="2825729036"/>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tc>
                  <a:txBody>
                    <a:bodyPr/>
                    <a:lstStyle/>
                    <a:p>
                      <a:r>
                        <a:rPr lang="en-US" dirty="0" smtClean="0"/>
                        <a:t>18</a:t>
                      </a:r>
                      <a:endParaRPr lang="en-US" dirty="0"/>
                    </a:p>
                  </a:txBody>
                  <a:tcPr/>
                </a:tc>
                <a:tc>
                  <a:txBody>
                    <a:bodyPr/>
                    <a:lstStyle/>
                    <a:p>
                      <a:r>
                        <a:rPr lang="en-US" dirty="0" smtClean="0"/>
                        <a:t>Delhi</a:t>
                      </a:r>
                      <a:endParaRPr lang="en-US" dirty="0"/>
                    </a:p>
                  </a:txBody>
                  <a:tcPr/>
                </a:tc>
                <a:extLst>
                  <a:ext uri="{0D108BD9-81ED-4DB2-BD59-A6C34878D82A}">
                    <a16:rowId xmlns:a16="http://schemas.microsoft.com/office/drawing/2014/main" val="2186190678"/>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tc>
                  <a:txBody>
                    <a:bodyPr/>
                    <a:lstStyle/>
                    <a:p>
                      <a:r>
                        <a:rPr lang="en-US" dirty="0" smtClean="0"/>
                        <a:t>18</a:t>
                      </a:r>
                      <a:endParaRPr lang="en-US" dirty="0"/>
                    </a:p>
                  </a:txBody>
                  <a:tcPr/>
                </a:tc>
                <a:tc>
                  <a:txBody>
                    <a:bodyPr/>
                    <a:lstStyle/>
                    <a:p>
                      <a:r>
                        <a:rPr lang="en-US" dirty="0" smtClean="0"/>
                        <a:t>Goa</a:t>
                      </a:r>
                      <a:endParaRPr lang="en-US" dirty="0"/>
                    </a:p>
                  </a:txBody>
                  <a:tcPr/>
                </a:tc>
                <a:extLst>
                  <a:ext uri="{0D108BD9-81ED-4DB2-BD59-A6C34878D82A}">
                    <a16:rowId xmlns:a16="http://schemas.microsoft.com/office/drawing/2014/main" val="185820086"/>
                  </a:ext>
                </a:extLst>
              </a:tr>
            </a:tbl>
          </a:graphicData>
        </a:graphic>
      </p:graphicFrame>
      <p:sp>
        <p:nvSpPr>
          <p:cNvPr id="5" name="TextBox 4"/>
          <p:cNvSpPr txBox="1"/>
          <p:nvPr/>
        </p:nvSpPr>
        <p:spPr>
          <a:xfrm>
            <a:off x="705708" y="609600"/>
            <a:ext cx="1386703" cy="369332"/>
          </a:xfrm>
          <a:prstGeom prst="rect">
            <a:avLst/>
          </a:prstGeom>
          <a:noFill/>
        </p:spPr>
        <p:txBody>
          <a:bodyPr wrap="square" rtlCol="0">
            <a:spAutoFit/>
          </a:bodyPr>
          <a:lstStyle/>
          <a:p>
            <a:r>
              <a:rPr lang="en-US" dirty="0" smtClean="0"/>
              <a:t>Student</a:t>
            </a:r>
            <a:endParaRPr lang="en-US" dirty="0"/>
          </a:p>
        </p:txBody>
      </p:sp>
      <p:sp>
        <p:nvSpPr>
          <p:cNvPr id="6" name="TextBox 5"/>
          <p:cNvSpPr txBox="1"/>
          <p:nvPr/>
        </p:nvSpPr>
        <p:spPr>
          <a:xfrm>
            <a:off x="5561913" y="1363362"/>
            <a:ext cx="5748638" cy="646331"/>
          </a:xfrm>
          <a:prstGeom prst="rect">
            <a:avLst/>
          </a:prstGeom>
          <a:noFill/>
        </p:spPr>
        <p:txBody>
          <a:bodyPr wrap="square" rtlCol="0">
            <a:spAutoFit/>
          </a:bodyPr>
          <a:lstStyle/>
          <a:p>
            <a:r>
              <a:rPr lang="en-US" b="1" u="sng" dirty="0" smtClean="0">
                <a:solidFill>
                  <a:srgbClr val="0070C0"/>
                </a:solidFill>
              </a:rPr>
              <a:t>Query 1:</a:t>
            </a:r>
            <a:r>
              <a:rPr lang="en-US" b="1" dirty="0" smtClean="0"/>
              <a:t> Display the </a:t>
            </a:r>
            <a:r>
              <a:rPr lang="en-US" b="1" dirty="0" err="1" smtClean="0"/>
              <a:t>roll_no</a:t>
            </a:r>
            <a:r>
              <a:rPr lang="en-US" b="1" dirty="0" smtClean="0"/>
              <a:t> and name of students whose age is greater than 17.</a:t>
            </a:r>
            <a:endParaRPr lang="en-US" b="1" dirty="0"/>
          </a:p>
        </p:txBody>
      </p:sp>
      <mc:AlternateContent xmlns:mc="http://schemas.openxmlformats.org/markup-compatibility/2006" xmlns:a14="http://schemas.microsoft.com/office/drawing/2010/main">
        <mc:Choice Requires="a14">
          <p:sp>
            <p:nvSpPr>
              <p:cNvPr id="7" name="TextBox 6"/>
              <p:cNvSpPr txBox="1"/>
              <p:nvPr/>
            </p:nvSpPr>
            <p:spPr>
              <a:xfrm>
                <a:off x="5561913" y="2496033"/>
                <a:ext cx="5845628" cy="369332"/>
              </a:xfrm>
              <a:prstGeom prst="rect">
                <a:avLst/>
              </a:prstGeom>
              <a:noFill/>
            </p:spPr>
            <p:txBody>
              <a:bodyPr wrap="square" rtlCol="0">
                <a:spAutoFit/>
              </a:bodyPr>
              <a:lstStyle>
                <a:defPPr>
                  <a:defRPr lang="en-US"/>
                </a:defPPr>
                <a:lvl1pPr>
                  <a:defRPr b="1" i="1">
                    <a:solidFill>
                      <a:srgbClr val="0070C0"/>
                    </a:solidFill>
                    <a:latin typeface="Cambria Math" panose="02040503050406030204" pitchFamily="18" charset="0"/>
                  </a:defRPr>
                </a:lvl1pPr>
              </a:lstStyle>
              <a:p>
                <a:pPr algn="ctr"/>
                <a14:m>
                  <m:oMath xmlns:m="http://schemas.openxmlformats.org/officeDocument/2006/math">
                    <m:r>
                      <a:rPr lang="en-US" i="0">
                        <a:latin typeface="Cambria Math" panose="02040503050406030204" pitchFamily="18" charset="0"/>
                      </a:rPr>
                      <m:t>∏</m:t>
                    </m:r>
                  </m:oMath>
                </a14:m>
                <a:r>
                  <a:rPr lang="en-US" i="0" baseline="-25000" dirty="0" smtClean="0"/>
                  <a:t> </a:t>
                </a:r>
                <a:r>
                  <a:rPr lang="en-US" i="0" baseline="-25000" dirty="0" err="1" smtClean="0"/>
                  <a:t>roll_no</a:t>
                </a:r>
                <a:r>
                  <a:rPr lang="en-US" i="0" baseline="-25000" dirty="0" smtClean="0"/>
                  <a:t>,</a:t>
                </a:r>
                <a:r>
                  <a:rPr lang="en-US" i="0" dirty="0" smtClean="0"/>
                  <a:t> </a:t>
                </a:r>
                <a:r>
                  <a:rPr lang="en-US" i="0" baseline="-25000" dirty="0" smtClean="0"/>
                  <a:t>name </a:t>
                </a:r>
                <a:r>
                  <a:rPr lang="en-US" i="0" dirty="0"/>
                  <a:t>(</a:t>
                </a:r>
                <a14:m>
                  <m:oMath xmlns:m="http://schemas.openxmlformats.org/officeDocument/2006/math">
                    <m:r>
                      <a:rPr lang="en-US" i="0" dirty="0">
                        <a:latin typeface="Cambria Math" panose="02040503050406030204" pitchFamily="18" charset="0"/>
                      </a:rPr>
                      <m:t>𝛔</m:t>
                    </m:r>
                  </m:oMath>
                </a14:m>
                <a:r>
                  <a:rPr lang="en-US" i="0" baseline="-25000" dirty="0"/>
                  <a:t>age&gt;17 </a:t>
                </a:r>
                <a:r>
                  <a:rPr lang="en-US" i="0" baseline="-25000" dirty="0" smtClean="0"/>
                  <a:t> </a:t>
                </a:r>
                <a:r>
                  <a:rPr lang="en-US" i="0" dirty="0"/>
                  <a:t>(Student</a:t>
                </a:r>
                <a:r>
                  <a:rPr lang="en-US" i="0" dirty="0" smtClean="0"/>
                  <a:t>) )</a:t>
                </a:r>
                <a:endParaRPr lang="en-US" i="0" dirty="0"/>
              </a:p>
            </p:txBody>
          </p:sp>
        </mc:Choice>
        <mc:Fallback xmlns="">
          <p:sp>
            <p:nvSpPr>
              <p:cNvPr id="7" name="TextBox 6"/>
              <p:cNvSpPr txBox="1">
                <a:spLocks noRot="1" noChangeAspect="1" noMove="1" noResize="1" noEditPoints="1" noAdjustHandles="1" noChangeArrowheads="1" noChangeShapeType="1" noTextEdit="1"/>
              </p:cNvSpPr>
              <p:nvPr/>
            </p:nvSpPr>
            <p:spPr>
              <a:xfrm>
                <a:off x="5561913" y="2496033"/>
                <a:ext cx="5845628" cy="369332"/>
              </a:xfrm>
              <a:prstGeom prst="rect">
                <a:avLst/>
              </a:prstGeom>
              <a:blipFill>
                <a:blip r:embed="rId2"/>
                <a:stretch>
                  <a:fillRect t="-9836" b="-22951"/>
                </a:stretch>
              </a:blipFill>
            </p:spPr>
            <p:txBody>
              <a:bodyPr/>
              <a:lstStyle/>
              <a:p>
                <a:r>
                  <a:rPr lang="en-US">
                    <a:noFill/>
                  </a:rPr>
                  <a:t> </a:t>
                </a:r>
              </a:p>
            </p:txBody>
          </p:sp>
        </mc:Fallback>
      </mc:AlternateContent>
      <p:sp>
        <p:nvSpPr>
          <p:cNvPr id="9" name="Down Arrow 8"/>
          <p:cNvSpPr/>
          <p:nvPr/>
        </p:nvSpPr>
        <p:spPr>
          <a:xfrm>
            <a:off x="7957751" y="3142414"/>
            <a:ext cx="370703" cy="350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473068456"/>
              </p:ext>
            </p:extLst>
          </p:nvPr>
        </p:nvGraphicFramePr>
        <p:xfrm>
          <a:off x="7022069" y="3769892"/>
          <a:ext cx="2242066" cy="1854200"/>
        </p:xfrm>
        <a:graphic>
          <a:graphicData uri="http://schemas.openxmlformats.org/drawingml/2006/table">
            <a:tbl>
              <a:tblPr firstRow="1" bandRow="1">
                <a:tableStyleId>{5C22544A-7EE6-4342-B048-85BDC9FD1C3A}</a:tableStyleId>
              </a:tblPr>
              <a:tblGrid>
                <a:gridCol w="1121033">
                  <a:extLst>
                    <a:ext uri="{9D8B030D-6E8A-4147-A177-3AD203B41FA5}">
                      <a16:colId xmlns:a16="http://schemas.microsoft.com/office/drawing/2014/main" val="484382695"/>
                    </a:ext>
                  </a:extLst>
                </a:gridCol>
                <a:gridCol w="1121033">
                  <a:extLst>
                    <a:ext uri="{9D8B030D-6E8A-4147-A177-3AD203B41FA5}">
                      <a16:colId xmlns:a16="http://schemas.microsoft.com/office/drawing/2014/main" val="3438557973"/>
                    </a:ext>
                  </a:extLst>
                </a:gridCol>
              </a:tblGrid>
              <a:tr h="370840">
                <a:tc>
                  <a:txBody>
                    <a:bodyPr/>
                    <a:lstStyle/>
                    <a:p>
                      <a:r>
                        <a:rPr lang="en-US" dirty="0" err="1" smtClean="0"/>
                        <a:t>roll_no</a:t>
                      </a:r>
                      <a:endParaRPr lang="en-US" dirty="0"/>
                    </a:p>
                  </a:txBody>
                  <a:tcPr/>
                </a:tc>
                <a:tc>
                  <a:txBody>
                    <a:bodyPr/>
                    <a:lstStyle/>
                    <a:p>
                      <a:r>
                        <a:rPr lang="en-US" dirty="0" smtClean="0"/>
                        <a:t>name</a:t>
                      </a:r>
                      <a:endParaRPr lang="en-US" dirty="0"/>
                    </a:p>
                  </a:txBody>
                  <a:tcPr/>
                </a:tc>
                <a:extLst>
                  <a:ext uri="{0D108BD9-81ED-4DB2-BD59-A6C34878D82A}">
                    <a16:rowId xmlns:a16="http://schemas.microsoft.com/office/drawing/2014/main" val="1919902356"/>
                  </a:ext>
                </a:extLst>
              </a:tr>
              <a:tr h="370840">
                <a:tc>
                  <a:txBody>
                    <a:bodyPr/>
                    <a:lstStyle/>
                    <a:p>
                      <a:r>
                        <a:rPr lang="en-US" dirty="0" smtClean="0"/>
                        <a:t>1</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2126110973"/>
                  </a:ext>
                </a:extLst>
              </a:tr>
              <a:tr h="370840">
                <a:tc>
                  <a:txBody>
                    <a:bodyPr/>
                    <a:lstStyle/>
                    <a:p>
                      <a:r>
                        <a:rPr lang="en-US" dirty="0" smtClean="0"/>
                        <a:t>4</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2937565854"/>
                  </a:ext>
                </a:extLst>
              </a:tr>
              <a:tr h="370840">
                <a:tc>
                  <a:txBody>
                    <a:bodyPr/>
                    <a:lstStyle/>
                    <a:p>
                      <a:r>
                        <a:rPr lang="en-US" dirty="0" smtClean="0"/>
                        <a:t>5</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2631866317"/>
                  </a:ext>
                </a:extLst>
              </a:tr>
              <a:tr h="370840">
                <a:tc>
                  <a:txBody>
                    <a:bodyPr/>
                    <a:lstStyle/>
                    <a:p>
                      <a:r>
                        <a:rPr lang="en-US" dirty="0" smtClean="0"/>
                        <a:t>6</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813726307"/>
                  </a:ext>
                </a:extLst>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705708" y="5239371"/>
                <a:ext cx="5845628" cy="769441"/>
              </a:xfrm>
              <a:prstGeom prst="rect">
                <a:avLst/>
              </a:prstGeom>
              <a:noFill/>
            </p:spPr>
            <p:txBody>
              <a:bodyPr wrap="square" rtlCol="0">
                <a:spAutoFit/>
              </a:bodyPr>
              <a:lstStyle>
                <a:defPPr>
                  <a:defRPr lang="en-US"/>
                </a:defPPr>
                <a:lvl1pPr>
                  <a:defRPr b="1" i="1">
                    <a:solidFill>
                      <a:srgbClr val="0070C0"/>
                    </a:solidFill>
                    <a:latin typeface="Cambria Math" panose="02040503050406030204" pitchFamily="18" charset="0"/>
                  </a:defRPr>
                </a:lvl1pPr>
              </a:lstStyle>
              <a:p>
                <a:pPr algn="ctr"/>
                <a:r>
                  <a:rPr lang="en-US" sz="2400" i="0" u="sng" dirty="0" smtClean="0">
                    <a:solidFill>
                      <a:srgbClr val="C00000"/>
                    </a:solidFill>
                  </a:rPr>
                  <a:t>Wrong</a:t>
                </a:r>
                <a:r>
                  <a:rPr lang="en-US" sz="2400" i="0" dirty="0" smtClean="0">
                    <a:solidFill>
                      <a:srgbClr val="C00000"/>
                    </a:solidFill>
                  </a:rPr>
                  <a:t> </a:t>
                </a:r>
              </a:p>
              <a:p>
                <a:pPr algn="ctr"/>
                <a:r>
                  <a:rPr lang="en-US" sz="2000" i="0" dirty="0" smtClean="0">
                    <a:solidFill>
                      <a:srgbClr val="C00000"/>
                    </a:solidFill>
                  </a:rPr>
                  <a:t>(</a:t>
                </a:r>
                <a14:m>
                  <m:oMath xmlns:m="http://schemas.openxmlformats.org/officeDocument/2006/math">
                    <m:r>
                      <a:rPr lang="en-US" sz="2000" i="0" dirty="0">
                        <a:solidFill>
                          <a:srgbClr val="C00000"/>
                        </a:solidFill>
                        <a:latin typeface="Cambria Math" panose="02040503050406030204" pitchFamily="18" charset="0"/>
                      </a:rPr>
                      <m:t>𝛔</m:t>
                    </m:r>
                  </m:oMath>
                </a14:m>
                <a:r>
                  <a:rPr lang="en-US" sz="2000" i="0" baseline="-25000" dirty="0">
                    <a:solidFill>
                      <a:srgbClr val="C00000"/>
                    </a:solidFill>
                  </a:rPr>
                  <a:t>age&gt;17 </a:t>
                </a:r>
                <a:r>
                  <a:rPr lang="en-US" sz="2000" i="0" dirty="0" smtClean="0">
                    <a:solidFill>
                      <a:srgbClr val="C00000"/>
                    </a:solidFill>
                  </a:rPr>
                  <a:t>(</a:t>
                </a:r>
                <a14:m>
                  <m:oMath xmlns:m="http://schemas.openxmlformats.org/officeDocument/2006/math">
                    <m:r>
                      <a:rPr lang="en-US" sz="2000" i="0">
                        <a:solidFill>
                          <a:srgbClr val="C00000"/>
                        </a:solidFill>
                        <a:latin typeface="Cambria Math" panose="02040503050406030204" pitchFamily="18" charset="0"/>
                      </a:rPr>
                      <m:t>∏</m:t>
                    </m:r>
                  </m:oMath>
                </a14:m>
                <a:r>
                  <a:rPr lang="en-US" sz="2000" i="0" baseline="-25000" dirty="0" smtClean="0">
                    <a:solidFill>
                      <a:srgbClr val="C00000"/>
                    </a:solidFill>
                  </a:rPr>
                  <a:t> </a:t>
                </a:r>
                <a:r>
                  <a:rPr lang="en-US" sz="2000" i="0" baseline="-25000" dirty="0" err="1" smtClean="0">
                    <a:solidFill>
                      <a:srgbClr val="C00000"/>
                    </a:solidFill>
                  </a:rPr>
                  <a:t>roll_no</a:t>
                </a:r>
                <a:r>
                  <a:rPr lang="en-US" sz="2000" i="0" baseline="-25000" dirty="0" smtClean="0">
                    <a:solidFill>
                      <a:srgbClr val="C00000"/>
                    </a:solidFill>
                  </a:rPr>
                  <a:t>,</a:t>
                </a:r>
                <a:r>
                  <a:rPr lang="en-US" sz="2000" i="0" dirty="0" smtClean="0">
                    <a:solidFill>
                      <a:srgbClr val="C00000"/>
                    </a:solidFill>
                  </a:rPr>
                  <a:t> </a:t>
                </a:r>
                <a:r>
                  <a:rPr lang="en-US" sz="2000" i="0" baseline="-25000" dirty="0" smtClean="0">
                    <a:solidFill>
                      <a:srgbClr val="C00000"/>
                    </a:solidFill>
                  </a:rPr>
                  <a:t>name </a:t>
                </a:r>
                <a:r>
                  <a:rPr lang="en-US" sz="2000" i="0" dirty="0" smtClean="0">
                    <a:solidFill>
                      <a:srgbClr val="C00000"/>
                    </a:solidFill>
                  </a:rPr>
                  <a:t>(</a:t>
                </a:r>
                <a:r>
                  <a:rPr lang="en-US" sz="2000" i="0" dirty="0">
                    <a:solidFill>
                      <a:srgbClr val="C00000"/>
                    </a:solidFill>
                  </a:rPr>
                  <a:t>Student</a:t>
                </a:r>
                <a:r>
                  <a:rPr lang="en-US" sz="2000" i="0" dirty="0" smtClean="0">
                    <a:solidFill>
                      <a:srgbClr val="C00000"/>
                    </a:solidFill>
                  </a:rPr>
                  <a:t>) )</a:t>
                </a:r>
                <a:endParaRPr lang="en-US" sz="2000" i="0"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05708" y="5239371"/>
                <a:ext cx="5845628" cy="769441"/>
              </a:xfrm>
              <a:prstGeom prst="rect">
                <a:avLst/>
              </a:prstGeom>
              <a:blipFill>
                <a:blip r:embed="rId3"/>
                <a:stretch>
                  <a:fillRect t="-6299" b="-12598"/>
                </a:stretch>
              </a:blipFill>
            </p:spPr>
            <p:txBody>
              <a:bodyPr/>
              <a:lstStyle/>
              <a:p>
                <a:r>
                  <a:rPr lang="en-US">
                    <a:noFill/>
                  </a:rPr>
                  <a:t> </a:t>
                </a:r>
              </a:p>
            </p:txBody>
          </p:sp>
        </mc:Fallback>
      </mc:AlternateContent>
    </p:spTree>
    <p:extLst>
      <p:ext uri="{BB962C8B-B14F-4D97-AF65-F5344CB8AC3E}">
        <p14:creationId xmlns:p14="http://schemas.microsoft.com/office/powerpoint/2010/main" val="16123682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638" y="1587653"/>
            <a:ext cx="9144000" cy="3604833"/>
          </a:xfrm>
        </p:spPr>
        <p:txBody>
          <a:bodyPr>
            <a:normAutofit/>
          </a:bodyPr>
          <a:lstStyle/>
          <a:p>
            <a:r>
              <a:rPr lang="en-US" u="sng" dirty="0" smtClean="0"/>
              <a:t>SET OPERATORS:</a:t>
            </a:r>
            <a:br>
              <a:rPr lang="en-US" u="sng" dirty="0" smtClean="0"/>
            </a:br>
            <a:r>
              <a:rPr lang="en-US" dirty="0" smtClean="0"/>
              <a:t>UNION,</a:t>
            </a:r>
            <a:br>
              <a:rPr lang="en-US" dirty="0" smtClean="0"/>
            </a:br>
            <a:r>
              <a:rPr lang="en-US" dirty="0" smtClean="0"/>
              <a:t>SET INTERSECTION &amp; SET DIFFERENCE</a:t>
            </a:r>
            <a:endParaRPr lang="en-US" dirty="0"/>
          </a:p>
        </p:txBody>
      </p:sp>
    </p:spTree>
    <p:extLst>
      <p:ext uri="{BB962C8B-B14F-4D97-AF65-F5344CB8AC3E}">
        <p14:creationId xmlns:p14="http://schemas.microsoft.com/office/powerpoint/2010/main" val="4179013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Operators in Relational Algebra</a:t>
            </a:r>
            <a:endParaRPr lang="en-US" dirty="0"/>
          </a:p>
        </p:txBody>
      </p:sp>
      <p:sp>
        <p:nvSpPr>
          <p:cNvPr id="4" name="Rectangle 3"/>
          <p:cNvSpPr/>
          <p:nvPr/>
        </p:nvSpPr>
        <p:spPr>
          <a:xfrm>
            <a:off x="4588329" y="2449286"/>
            <a:ext cx="2792185" cy="718457"/>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tx1"/>
                  </a:solidFill>
                </a:ln>
                <a:solidFill>
                  <a:schemeClr val="tx1"/>
                </a:solidFill>
              </a:rPr>
              <a:t>Set Operators</a:t>
            </a:r>
          </a:p>
        </p:txBody>
      </p:sp>
      <p:sp>
        <p:nvSpPr>
          <p:cNvPr id="5" name="Rectangle 4"/>
          <p:cNvSpPr/>
          <p:nvPr/>
        </p:nvSpPr>
        <p:spPr>
          <a:xfrm>
            <a:off x="963387" y="4089627"/>
            <a:ext cx="2792185" cy="718457"/>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a:solidFill>
                    <a:schemeClr val="tx1"/>
                  </a:solidFill>
                </a:ln>
                <a:solidFill>
                  <a:schemeClr val="tx1"/>
                </a:solidFill>
              </a:rPr>
              <a:t>Union (U)</a:t>
            </a:r>
            <a:endParaRPr lang="en-US" sz="2400" dirty="0">
              <a:ln>
                <a:solidFill>
                  <a:schemeClr val="tx1"/>
                </a:solidFill>
              </a:ln>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4588328" y="4089627"/>
                <a:ext cx="2792185" cy="718457"/>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tx1"/>
                      </a:solidFill>
                    </a:ln>
                    <a:solidFill>
                      <a:schemeClr val="tx1"/>
                    </a:solidFill>
                  </a:rPr>
                  <a:t>Set Intersection (</a:t>
                </a:r>
                <a14:m>
                  <m:oMath xmlns:m="http://schemas.openxmlformats.org/officeDocument/2006/math">
                    <m:r>
                      <a:rPr lang="en-US" sz="2400">
                        <a:ln>
                          <a:solidFill>
                            <a:schemeClr val="tx1"/>
                          </a:solidFill>
                        </a:ln>
                        <a:solidFill>
                          <a:schemeClr val="tx1"/>
                        </a:solidFill>
                        <a:latin typeface="Cambria Math" panose="02040503050406030204" pitchFamily="18" charset="0"/>
                      </a:rPr>
                      <m:t>∩</m:t>
                    </m:r>
                  </m:oMath>
                </a14:m>
                <a:r>
                  <a:rPr lang="en-US" sz="2400" dirty="0">
                    <a:ln>
                      <a:solidFill>
                        <a:schemeClr val="tx1"/>
                      </a:solidFill>
                    </a:ln>
                    <a:solidFill>
                      <a:schemeClr val="tx1"/>
                    </a:solidFill>
                  </a:rPr>
                  <a:t>)</a:t>
                </a:r>
              </a:p>
            </p:txBody>
          </p:sp>
        </mc:Choice>
        <mc:Fallback xmlns="">
          <p:sp>
            <p:nvSpPr>
              <p:cNvPr id="6" name="Rectangle 5"/>
              <p:cNvSpPr>
                <a:spLocks noRot="1" noChangeAspect="1" noMove="1" noResize="1" noEditPoints="1" noAdjustHandles="1" noChangeArrowheads="1" noChangeShapeType="1" noTextEdit="1"/>
              </p:cNvSpPr>
              <p:nvPr/>
            </p:nvSpPr>
            <p:spPr>
              <a:xfrm>
                <a:off x="4588328" y="4089627"/>
                <a:ext cx="2792185" cy="718457"/>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sp>
        <p:nvSpPr>
          <p:cNvPr id="7" name="Rectangle 6"/>
          <p:cNvSpPr/>
          <p:nvPr/>
        </p:nvSpPr>
        <p:spPr>
          <a:xfrm>
            <a:off x="8213269" y="4089626"/>
            <a:ext cx="2792185" cy="718457"/>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tx1"/>
                  </a:solidFill>
                </a:ln>
                <a:solidFill>
                  <a:schemeClr val="tx1"/>
                </a:solidFill>
              </a:rPr>
              <a:t>Set Difference (-)</a:t>
            </a:r>
          </a:p>
        </p:txBody>
      </p:sp>
      <p:sp>
        <p:nvSpPr>
          <p:cNvPr id="8" name="TextBox 7"/>
          <p:cNvSpPr txBox="1"/>
          <p:nvPr/>
        </p:nvSpPr>
        <p:spPr>
          <a:xfrm>
            <a:off x="1249136" y="4920350"/>
            <a:ext cx="2220686" cy="646331"/>
          </a:xfrm>
          <a:prstGeom prst="rect">
            <a:avLst/>
          </a:prstGeom>
          <a:noFill/>
        </p:spPr>
        <p:txBody>
          <a:bodyPr wrap="square" rtlCol="0">
            <a:spAutoFit/>
          </a:bodyPr>
          <a:lstStyle/>
          <a:p>
            <a:pPr algn="ctr"/>
            <a:r>
              <a:rPr lang="en-US" b="1" dirty="0" smtClean="0"/>
              <a:t>Fundamental Operator</a:t>
            </a:r>
            <a:endParaRPr lang="en-US" b="1" dirty="0"/>
          </a:p>
        </p:txBody>
      </p:sp>
      <p:sp>
        <p:nvSpPr>
          <p:cNvPr id="9" name="TextBox 8"/>
          <p:cNvSpPr txBox="1"/>
          <p:nvPr/>
        </p:nvSpPr>
        <p:spPr>
          <a:xfrm>
            <a:off x="4985657" y="4920350"/>
            <a:ext cx="2220686" cy="646331"/>
          </a:xfrm>
          <a:prstGeom prst="rect">
            <a:avLst/>
          </a:prstGeom>
          <a:noFill/>
        </p:spPr>
        <p:txBody>
          <a:bodyPr wrap="square" rtlCol="0">
            <a:spAutoFit/>
          </a:bodyPr>
          <a:lstStyle/>
          <a:p>
            <a:pPr algn="ctr"/>
            <a:r>
              <a:rPr lang="en-US" b="1" dirty="0" smtClean="0"/>
              <a:t>Derived</a:t>
            </a:r>
          </a:p>
          <a:p>
            <a:pPr algn="ctr"/>
            <a:r>
              <a:rPr lang="en-US" b="1" dirty="0" smtClean="0"/>
              <a:t>Operator</a:t>
            </a:r>
            <a:endParaRPr lang="en-US" b="1" dirty="0"/>
          </a:p>
        </p:txBody>
      </p:sp>
      <p:sp>
        <p:nvSpPr>
          <p:cNvPr id="10" name="TextBox 9"/>
          <p:cNvSpPr txBox="1"/>
          <p:nvPr/>
        </p:nvSpPr>
        <p:spPr>
          <a:xfrm>
            <a:off x="8499018" y="4920349"/>
            <a:ext cx="2220686" cy="646331"/>
          </a:xfrm>
          <a:prstGeom prst="rect">
            <a:avLst/>
          </a:prstGeom>
          <a:noFill/>
        </p:spPr>
        <p:txBody>
          <a:bodyPr wrap="square" rtlCol="0">
            <a:spAutoFit/>
          </a:bodyPr>
          <a:lstStyle/>
          <a:p>
            <a:pPr algn="ctr"/>
            <a:r>
              <a:rPr lang="en-US" b="1" dirty="0" smtClean="0"/>
              <a:t>Fundamental Operator</a:t>
            </a:r>
            <a:endParaRPr lang="en-US" b="1" dirty="0"/>
          </a:p>
        </p:txBody>
      </p:sp>
      <p:cxnSp>
        <p:nvCxnSpPr>
          <p:cNvPr id="12" name="Straight Arrow Connector 11"/>
          <p:cNvCxnSpPr>
            <a:stCxn id="4" idx="2"/>
          </p:cNvCxnSpPr>
          <p:nvPr/>
        </p:nvCxnSpPr>
        <p:spPr>
          <a:xfrm flipH="1">
            <a:off x="2359479" y="3167743"/>
            <a:ext cx="3624943" cy="9218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flipH="1">
            <a:off x="5984421" y="3167743"/>
            <a:ext cx="1" cy="921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7" idx="0"/>
          </p:cNvCxnSpPr>
          <p:nvPr/>
        </p:nvCxnSpPr>
        <p:spPr>
          <a:xfrm>
            <a:off x="5984422" y="3167743"/>
            <a:ext cx="3624940" cy="9218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375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Operators</a:t>
            </a:r>
            <a:endParaRPr lang="en-US" dirty="0"/>
          </a:p>
        </p:txBody>
      </p:sp>
      <p:sp>
        <p:nvSpPr>
          <p:cNvPr id="3" name="Content Placeholder 2"/>
          <p:cNvSpPr>
            <a:spLocks noGrp="1"/>
          </p:cNvSpPr>
          <p:nvPr>
            <p:ph idx="1"/>
          </p:nvPr>
        </p:nvSpPr>
        <p:spPr/>
        <p:txBody>
          <a:bodyPr/>
          <a:lstStyle/>
          <a:p>
            <a:r>
              <a:rPr lang="en-US" b="1" dirty="0" smtClean="0"/>
              <a:t>Set operators:</a:t>
            </a:r>
            <a:r>
              <a:rPr lang="en-US" dirty="0" smtClean="0"/>
              <a:t> Union, intersection and difference, binary operators as they takes two input relations</a:t>
            </a:r>
          </a:p>
          <a:p>
            <a:r>
              <a:rPr lang="en-US" b="1" dirty="0" smtClean="0"/>
              <a:t>To use set operators on two relations,</a:t>
            </a:r>
          </a:p>
          <a:p>
            <a:pPr lvl="1"/>
            <a:r>
              <a:rPr lang="en-US" dirty="0" smtClean="0">
                <a:solidFill>
                  <a:srgbClr val="C00000"/>
                </a:solidFill>
              </a:rPr>
              <a:t>The two relations must be </a:t>
            </a:r>
            <a:r>
              <a:rPr lang="en-US" b="1" dirty="0" err="1" smtClean="0">
                <a:solidFill>
                  <a:srgbClr val="C00000"/>
                </a:solidFill>
              </a:rPr>
              <a:t>Comapatible</a:t>
            </a:r>
            <a:endParaRPr lang="en-US" b="1" dirty="0" smtClean="0">
              <a:solidFill>
                <a:srgbClr val="C00000"/>
              </a:solidFill>
            </a:endParaRPr>
          </a:p>
          <a:p>
            <a:r>
              <a:rPr lang="en-US" dirty="0" smtClean="0"/>
              <a:t>Two relations are </a:t>
            </a:r>
            <a:r>
              <a:rPr lang="en-US" b="1" dirty="0" smtClean="0">
                <a:solidFill>
                  <a:srgbClr val="C00000"/>
                </a:solidFill>
              </a:rPr>
              <a:t>Compatible</a:t>
            </a:r>
            <a:r>
              <a:rPr lang="en-US" dirty="0" smtClean="0"/>
              <a:t> if –</a:t>
            </a:r>
          </a:p>
          <a:p>
            <a:pPr marL="914400" lvl="1" indent="-457200">
              <a:buFont typeface="+mj-lt"/>
              <a:buAutoNum type="arabicPeriod"/>
            </a:pPr>
            <a:r>
              <a:rPr lang="en-US" dirty="0" smtClean="0"/>
              <a:t>Both the relations must have </a:t>
            </a:r>
            <a:r>
              <a:rPr lang="en-US" b="1" dirty="0" smtClean="0"/>
              <a:t>same number of attributes (or columns).</a:t>
            </a:r>
          </a:p>
          <a:p>
            <a:pPr marL="914400" lvl="1" indent="-457200">
              <a:buFont typeface="+mj-lt"/>
              <a:buAutoNum type="arabicPeriod"/>
            </a:pPr>
            <a:r>
              <a:rPr lang="en-US" dirty="0" smtClean="0"/>
              <a:t>Corresponding </a:t>
            </a:r>
            <a:r>
              <a:rPr lang="en-US" b="1" dirty="0" smtClean="0"/>
              <a:t>attribute (or column) </a:t>
            </a:r>
            <a:r>
              <a:rPr lang="en-US" dirty="0" smtClean="0"/>
              <a:t>have the </a:t>
            </a:r>
            <a:r>
              <a:rPr lang="en-US" b="1" dirty="0" smtClean="0"/>
              <a:t>same domain (or type).</a:t>
            </a:r>
          </a:p>
          <a:p>
            <a:r>
              <a:rPr lang="en-US" dirty="0" smtClean="0"/>
              <a:t>Duplicate tuples are automatically eliminated</a:t>
            </a:r>
            <a:endParaRPr lang="en-US" dirty="0"/>
          </a:p>
        </p:txBody>
      </p:sp>
    </p:spTree>
    <p:extLst>
      <p:ext uri="{BB962C8B-B14F-4D97-AF65-F5344CB8AC3E}">
        <p14:creationId xmlns:p14="http://schemas.microsoft.com/office/powerpoint/2010/main" val="268833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(Cont.)</a:t>
            </a:r>
            <a:endParaRPr lang="en-US" dirty="0"/>
          </a:p>
        </p:txBody>
      </p:sp>
      <p:sp>
        <p:nvSpPr>
          <p:cNvPr id="3" name="Content Placeholder 2"/>
          <p:cNvSpPr>
            <a:spLocks noGrp="1"/>
          </p:cNvSpPr>
          <p:nvPr>
            <p:ph idx="1"/>
          </p:nvPr>
        </p:nvSpPr>
        <p:spPr/>
        <p:txBody>
          <a:bodyPr/>
          <a:lstStyle/>
          <a:p>
            <a:r>
              <a:rPr lang="en-US" dirty="0"/>
              <a:t>Most well known DBMS applications fall into the RDBMS category. Examples include Oracle Database, MySQL, Microsoft SQL Server, and IBM DB2. Some of these programs support non-relational databases, but they are primarily used for relational database management.</a:t>
            </a:r>
          </a:p>
          <a:p>
            <a:r>
              <a:rPr lang="en-US" dirty="0"/>
              <a:t>Examples of non-relational databases include Apache </a:t>
            </a:r>
            <a:r>
              <a:rPr lang="en-US" dirty="0" err="1"/>
              <a:t>HBase</a:t>
            </a:r>
            <a:r>
              <a:rPr lang="en-US" dirty="0"/>
              <a:t>, IBM Domino, and Oracle NoSQL Database. These type of databases are managed by other DMBS programs that support NoSQL, which do not fall into the RDBMS category.</a:t>
            </a:r>
          </a:p>
          <a:p>
            <a:endParaRPr lang="en-US" dirty="0"/>
          </a:p>
        </p:txBody>
      </p:sp>
    </p:spTree>
    <p:extLst>
      <p:ext uri="{BB962C8B-B14F-4D97-AF65-F5344CB8AC3E}">
        <p14:creationId xmlns:p14="http://schemas.microsoft.com/office/powerpoint/2010/main" val="2633909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(U) Operator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R and S are two relations. </a:t>
            </a:r>
            <a:r>
              <a:rPr lang="en-US" b="1" dirty="0" smtClean="0">
                <a:solidFill>
                  <a:srgbClr val="C00000"/>
                </a:solidFill>
              </a:rPr>
              <a:t>The Union operation selects all the tuples that are either in relations R or S or in both relations R &amp; S.</a:t>
            </a:r>
          </a:p>
          <a:p>
            <a:r>
              <a:rPr lang="en-US" dirty="0" smtClean="0"/>
              <a:t>It </a:t>
            </a:r>
            <a:r>
              <a:rPr lang="en-US" b="1" i="1" dirty="0" smtClean="0"/>
              <a:t>eliminates</a:t>
            </a:r>
            <a:r>
              <a:rPr lang="en-US" dirty="0" smtClean="0"/>
              <a:t> the </a:t>
            </a:r>
            <a:r>
              <a:rPr lang="en-US" b="1" i="1" dirty="0"/>
              <a:t>duplicate tuples.</a:t>
            </a:r>
          </a:p>
          <a:p>
            <a:r>
              <a:rPr lang="en-US" dirty="0" smtClean="0"/>
              <a:t>For a </a:t>
            </a:r>
            <a:r>
              <a:rPr lang="en-US" b="1" dirty="0" smtClean="0"/>
              <a:t>union operation</a:t>
            </a:r>
            <a:r>
              <a:rPr lang="en-US" dirty="0" smtClean="0"/>
              <a:t> to be </a:t>
            </a:r>
            <a:r>
              <a:rPr lang="en-US" b="1" dirty="0"/>
              <a:t>valid</a:t>
            </a:r>
            <a:r>
              <a:rPr lang="en-US" dirty="0" smtClean="0"/>
              <a:t>, the following conditions must hold -</a:t>
            </a:r>
          </a:p>
          <a:p>
            <a:pPr marL="914400" lvl="1" indent="-457200">
              <a:buFont typeface="+mj-lt"/>
              <a:buAutoNum type="arabicPeriod"/>
            </a:pPr>
            <a:r>
              <a:rPr lang="en-US" dirty="0" smtClean="0"/>
              <a:t>Two relations R and S both have </a:t>
            </a:r>
            <a:r>
              <a:rPr lang="en-US" b="1" dirty="0"/>
              <a:t>same number of attributes (or columns).</a:t>
            </a:r>
          </a:p>
          <a:p>
            <a:pPr marL="914400" lvl="1" indent="-457200">
              <a:buFont typeface="+mj-lt"/>
              <a:buAutoNum type="arabicPeriod"/>
            </a:pPr>
            <a:r>
              <a:rPr lang="en-US" dirty="0"/>
              <a:t>Corresponding </a:t>
            </a:r>
            <a:r>
              <a:rPr lang="en-US" b="1" dirty="0"/>
              <a:t>attribute (or column) </a:t>
            </a:r>
            <a:r>
              <a:rPr lang="en-US" dirty="0"/>
              <a:t>have the </a:t>
            </a:r>
            <a:r>
              <a:rPr lang="en-US" b="1" dirty="0"/>
              <a:t>same domain (or type</a:t>
            </a:r>
            <a:r>
              <a:rPr lang="en-US" b="1" dirty="0" smtClean="0"/>
              <a:t>).</a:t>
            </a:r>
          </a:p>
          <a:p>
            <a:pPr lvl="2"/>
            <a:r>
              <a:rPr lang="en-US" dirty="0" smtClean="0"/>
              <a:t>The attributes of R and S must occur in the same order.</a:t>
            </a:r>
          </a:p>
          <a:p>
            <a:pPr marL="914400" lvl="1" indent="-457200">
              <a:buFont typeface="+mj-lt"/>
              <a:buAutoNum type="arabicPeriod"/>
            </a:pPr>
            <a:r>
              <a:rPr lang="en-US" dirty="0" smtClean="0"/>
              <a:t>Duplicate </a:t>
            </a:r>
            <a:r>
              <a:rPr lang="en-US" dirty="0"/>
              <a:t>tuples </a:t>
            </a:r>
            <a:r>
              <a:rPr lang="en-US" dirty="0" smtClean="0"/>
              <a:t>should be </a:t>
            </a:r>
            <a:r>
              <a:rPr lang="en-US" dirty="0"/>
              <a:t>automatically </a:t>
            </a:r>
            <a:r>
              <a:rPr lang="en-US" dirty="0" smtClean="0"/>
              <a:t>removed.</a:t>
            </a:r>
          </a:p>
          <a:p>
            <a:r>
              <a:rPr lang="en-US" b="1" dirty="0"/>
              <a:t>Symbol:</a:t>
            </a:r>
            <a:r>
              <a:rPr lang="en-US" dirty="0" smtClean="0"/>
              <a:t> </a:t>
            </a:r>
            <a:r>
              <a:rPr lang="en-US" b="1" dirty="0">
                <a:solidFill>
                  <a:srgbClr val="C00000"/>
                </a:solidFill>
              </a:rPr>
              <a:t>U</a:t>
            </a:r>
          </a:p>
          <a:p>
            <a:r>
              <a:rPr lang="en-US" b="1" dirty="0"/>
              <a:t>Notation:</a:t>
            </a:r>
            <a:r>
              <a:rPr lang="en-US" dirty="0" smtClean="0"/>
              <a:t> </a:t>
            </a:r>
            <a:r>
              <a:rPr lang="en-US" b="1" dirty="0">
                <a:solidFill>
                  <a:srgbClr val="C00000"/>
                </a:solidFill>
              </a:rPr>
              <a:t>R U S</a:t>
            </a:r>
          </a:p>
          <a:p>
            <a:pPr lvl="1"/>
            <a:r>
              <a:rPr lang="en-US" sz="2800" b="1" dirty="0">
                <a:solidFill>
                  <a:srgbClr val="C00000"/>
                </a:solidFill>
              </a:rPr>
              <a:t>RA</a:t>
            </a:r>
            <a:r>
              <a:rPr lang="en-US" dirty="0" smtClean="0"/>
              <a:t>: </a:t>
            </a:r>
            <a:r>
              <a:rPr lang="en-US" sz="2800" b="1" dirty="0"/>
              <a:t>R U S</a:t>
            </a:r>
          </a:p>
          <a:p>
            <a:pPr lvl="1"/>
            <a:r>
              <a:rPr lang="en-US" sz="3100" b="1" dirty="0">
                <a:solidFill>
                  <a:srgbClr val="C00000"/>
                </a:solidFill>
              </a:rPr>
              <a:t>SQL</a:t>
            </a:r>
            <a:r>
              <a:rPr lang="en-US" dirty="0" smtClean="0"/>
              <a:t>: </a:t>
            </a:r>
            <a:r>
              <a:rPr lang="en-US" sz="2800" b="1" dirty="0"/>
              <a:t>(SELECT * FROM R) </a:t>
            </a:r>
          </a:p>
          <a:p>
            <a:pPr marL="457200" lvl="1" indent="0">
              <a:buNone/>
            </a:pPr>
            <a:r>
              <a:rPr lang="en-US" sz="2800" b="1" dirty="0"/>
              <a:t>		UNION </a:t>
            </a:r>
            <a:r>
              <a:rPr lang="en-US" sz="2800" b="1" dirty="0" smtClean="0"/>
              <a:t>(</a:t>
            </a:r>
            <a:r>
              <a:rPr lang="en-US" sz="2800" b="1" dirty="0"/>
              <a:t>SELECT * FROM S);</a:t>
            </a:r>
          </a:p>
          <a:p>
            <a:pPr marL="914400" lvl="1" indent="-457200">
              <a:buFont typeface="+mj-lt"/>
              <a:buAutoNum type="arabicPeriod"/>
            </a:pPr>
            <a:endParaRPr lang="en-US" sz="2800" b="1" dirty="0"/>
          </a:p>
        </p:txBody>
      </p:sp>
      <p:sp>
        <p:nvSpPr>
          <p:cNvPr id="4" name="Oval 3"/>
          <p:cNvSpPr/>
          <p:nvPr/>
        </p:nvSpPr>
        <p:spPr>
          <a:xfrm>
            <a:off x="5815255"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39253"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900287" y="5058032"/>
            <a:ext cx="436606" cy="29656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444684"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79096"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8301" y="4744648"/>
            <a:ext cx="337751" cy="923330"/>
          </a:xfrm>
          <a:prstGeom prst="rect">
            <a:avLst/>
          </a:prstGeom>
          <a:noFill/>
        </p:spPr>
        <p:txBody>
          <a:bodyPr wrap="square" rtlCol="0">
            <a:spAutoFit/>
          </a:bodyPr>
          <a:lstStyle/>
          <a:p>
            <a:r>
              <a:rPr lang="en-US" b="1" dirty="0" smtClean="0"/>
              <a:t>1</a:t>
            </a:r>
          </a:p>
          <a:p>
            <a:r>
              <a:rPr lang="en-US" b="1" dirty="0" smtClean="0"/>
              <a:t>2</a:t>
            </a:r>
          </a:p>
          <a:p>
            <a:r>
              <a:rPr lang="en-US" b="1" dirty="0"/>
              <a:t>3</a:t>
            </a:r>
          </a:p>
        </p:txBody>
      </p:sp>
      <p:sp>
        <p:nvSpPr>
          <p:cNvPr id="10" name="TextBox 9"/>
          <p:cNvSpPr txBox="1"/>
          <p:nvPr/>
        </p:nvSpPr>
        <p:spPr>
          <a:xfrm>
            <a:off x="7896998" y="4752885"/>
            <a:ext cx="337751" cy="923330"/>
          </a:xfrm>
          <a:prstGeom prst="rect">
            <a:avLst/>
          </a:prstGeom>
          <a:noFill/>
        </p:spPr>
        <p:txBody>
          <a:bodyPr wrap="square" rtlCol="0">
            <a:spAutoFit/>
          </a:bodyPr>
          <a:lstStyle/>
          <a:p>
            <a:r>
              <a:rPr lang="en-US" b="1" dirty="0" smtClean="0"/>
              <a:t>2</a:t>
            </a:r>
          </a:p>
          <a:p>
            <a:r>
              <a:rPr lang="en-US" b="1" dirty="0" smtClean="0"/>
              <a:t>3</a:t>
            </a:r>
          </a:p>
          <a:p>
            <a:r>
              <a:rPr lang="en-US" b="1" dirty="0"/>
              <a:t>4</a:t>
            </a:r>
          </a:p>
        </p:txBody>
      </p:sp>
      <p:sp>
        <p:nvSpPr>
          <p:cNvPr id="11" name="TextBox 10"/>
          <p:cNvSpPr txBox="1"/>
          <p:nvPr/>
        </p:nvSpPr>
        <p:spPr>
          <a:xfrm>
            <a:off x="9941345" y="4985263"/>
            <a:ext cx="337751" cy="369332"/>
          </a:xfrm>
          <a:prstGeom prst="rect">
            <a:avLst/>
          </a:prstGeom>
          <a:noFill/>
        </p:spPr>
        <p:txBody>
          <a:bodyPr wrap="square" rtlCol="0">
            <a:spAutoFit/>
          </a:bodyPr>
          <a:lstStyle/>
          <a:p>
            <a:r>
              <a:rPr lang="en-US" b="1" dirty="0" smtClean="0"/>
              <a:t>1</a:t>
            </a:r>
            <a:endParaRPr lang="en-US" b="1" dirty="0"/>
          </a:p>
        </p:txBody>
      </p:sp>
      <p:sp>
        <p:nvSpPr>
          <p:cNvPr id="12" name="TextBox 11"/>
          <p:cNvSpPr txBox="1"/>
          <p:nvPr/>
        </p:nvSpPr>
        <p:spPr>
          <a:xfrm>
            <a:off x="10350512" y="4883147"/>
            <a:ext cx="337751" cy="646331"/>
          </a:xfrm>
          <a:prstGeom prst="rect">
            <a:avLst/>
          </a:prstGeom>
          <a:noFill/>
        </p:spPr>
        <p:txBody>
          <a:bodyPr wrap="square" rtlCol="0">
            <a:spAutoFit/>
          </a:bodyPr>
          <a:lstStyle/>
          <a:p>
            <a:r>
              <a:rPr lang="en-US" b="1" dirty="0" smtClean="0"/>
              <a:t>2</a:t>
            </a:r>
          </a:p>
          <a:p>
            <a:r>
              <a:rPr lang="en-US" b="1" dirty="0" smtClean="0"/>
              <a:t>3</a:t>
            </a:r>
          </a:p>
        </p:txBody>
      </p:sp>
      <p:sp>
        <p:nvSpPr>
          <p:cNvPr id="13" name="TextBox 12"/>
          <p:cNvSpPr txBox="1"/>
          <p:nvPr/>
        </p:nvSpPr>
        <p:spPr>
          <a:xfrm>
            <a:off x="10684041" y="4981438"/>
            <a:ext cx="337751" cy="369332"/>
          </a:xfrm>
          <a:prstGeom prst="rect">
            <a:avLst/>
          </a:prstGeom>
          <a:noFill/>
        </p:spPr>
        <p:txBody>
          <a:bodyPr wrap="square" rtlCol="0">
            <a:spAutoFit/>
          </a:bodyPr>
          <a:lstStyle/>
          <a:p>
            <a:r>
              <a:rPr lang="en-US" b="1" dirty="0" smtClean="0"/>
              <a:t>4</a:t>
            </a:r>
            <a:endParaRPr lang="en-US" b="1" dirty="0"/>
          </a:p>
        </p:txBody>
      </p:sp>
      <p:sp>
        <p:nvSpPr>
          <p:cNvPr id="14" name="TextBox 13"/>
          <p:cNvSpPr txBox="1"/>
          <p:nvPr/>
        </p:nvSpPr>
        <p:spPr>
          <a:xfrm>
            <a:off x="6481522" y="5887042"/>
            <a:ext cx="337751" cy="369332"/>
          </a:xfrm>
          <a:prstGeom prst="rect">
            <a:avLst/>
          </a:prstGeom>
          <a:noFill/>
        </p:spPr>
        <p:txBody>
          <a:bodyPr wrap="square" rtlCol="0">
            <a:spAutoFit/>
          </a:bodyPr>
          <a:lstStyle/>
          <a:p>
            <a:r>
              <a:rPr lang="en-US" b="1" dirty="0" smtClean="0"/>
              <a:t>R</a:t>
            </a:r>
            <a:endParaRPr lang="en-US" b="1" dirty="0"/>
          </a:p>
        </p:txBody>
      </p:sp>
      <p:sp>
        <p:nvSpPr>
          <p:cNvPr id="15" name="TextBox 14"/>
          <p:cNvSpPr txBox="1"/>
          <p:nvPr/>
        </p:nvSpPr>
        <p:spPr>
          <a:xfrm>
            <a:off x="7923585" y="5893581"/>
            <a:ext cx="337751" cy="369332"/>
          </a:xfrm>
          <a:prstGeom prst="rect">
            <a:avLst/>
          </a:prstGeom>
          <a:noFill/>
        </p:spPr>
        <p:txBody>
          <a:bodyPr wrap="square" rtlCol="0">
            <a:spAutoFit/>
          </a:bodyPr>
          <a:lstStyle/>
          <a:p>
            <a:r>
              <a:rPr lang="en-US" b="1" dirty="0" smtClean="0"/>
              <a:t>S</a:t>
            </a:r>
            <a:endParaRPr lang="en-US" b="1" dirty="0"/>
          </a:p>
        </p:txBody>
      </p:sp>
      <p:sp>
        <p:nvSpPr>
          <p:cNvPr id="16" name="TextBox 15"/>
          <p:cNvSpPr txBox="1"/>
          <p:nvPr/>
        </p:nvSpPr>
        <p:spPr>
          <a:xfrm>
            <a:off x="10263021" y="5965655"/>
            <a:ext cx="742696" cy="369332"/>
          </a:xfrm>
          <a:prstGeom prst="rect">
            <a:avLst/>
          </a:prstGeom>
          <a:noFill/>
        </p:spPr>
        <p:txBody>
          <a:bodyPr wrap="square" rtlCol="0">
            <a:spAutoFit/>
          </a:bodyPr>
          <a:lstStyle/>
          <a:p>
            <a:r>
              <a:rPr lang="en-US" b="1" dirty="0" smtClean="0"/>
              <a:t>R U S</a:t>
            </a:r>
            <a:endParaRPr lang="en-US" b="1" dirty="0"/>
          </a:p>
        </p:txBody>
      </p:sp>
    </p:spTree>
    <p:extLst>
      <p:ext uri="{BB962C8B-B14F-4D97-AF65-F5344CB8AC3E}">
        <p14:creationId xmlns:p14="http://schemas.microsoft.com/office/powerpoint/2010/main" val="10817195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7545911"/>
              </p:ext>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2038123024"/>
              </p:ext>
            </p:extLst>
          </p:nvPr>
        </p:nvGraphicFramePr>
        <p:xfrm>
          <a:off x="4239984"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455476" y="1666876"/>
            <a:ext cx="3145972" cy="461665"/>
          </a:xfrm>
          <a:prstGeom prst="rect">
            <a:avLst/>
          </a:prstGeom>
          <a:noFill/>
        </p:spPr>
        <p:txBody>
          <a:bodyPr wrap="square" rtlCol="0">
            <a:spAutoFit/>
          </a:bodyPr>
          <a:lstStyle/>
          <a:p>
            <a:r>
              <a:rPr lang="en-US" sz="2400" b="1" dirty="0" smtClean="0"/>
              <a:t>(Student) U (Employee)</a:t>
            </a:r>
            <a:endParaRPr lang="en-US" sz="2400" b="1" dirty="0"/>
          </a:p>
        </p:txBody>
      </p:sp>
      <p:graphicFrame>
        <p:nvGraphicFramePr>
          <p:cNvPr id="11" name="Table 10"/>
          <p:cNvGraphicFramePr>
            <a:graphicFrameLocks noGrp="1"/>
          </p:cNvGraphicFramePr>
          <p:nvPr>
            <p:extLst>
              <p:ext uri="{D42A27DB-BD31-4B8C-83A1-F6EECF244321}">
                <p14:modId xmlns:p14="http://schemas.microsoft.com/office/powerpoint/2010/main" val="4193668393"/>
              </p:ext>
            </p:extLst>
          </p:nvPr>
        </p:nvGraphicFramePr>
        <p:xfrm>
          <a:off x="8741226" y="2128541"/>
          <a:ext cx="2623458" cy="3599498"/>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702352372"/>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232386605"/>
                  </a:ext>
                </a:extLst>
              </a:tr>
            </a:tbl>
          </a:graphicData>
        </a:graphic>
      </p:graphicFrame>
      <p:sp>
        <p:nvSpPr>
          <p:cNvPr id="12" name="TextBox 11"/>
          <p:cNvSpPr txBox="1"/>
          <p:nvPr/>
        </p:nvSpPr>
        <p:spPr>
          <a:xfrm>
            <a:off x="1717218" y="5497206"/>
            <a:ext cx="5940881" cy="461665"/>
          </a:xfrm>
          <a:prstGeom prst="rect">
            <a:avLst/>
          </a:prstGeom>
          <a:noFill/>
        </p:spPr>
        <p:txBody>
          <a:bodyPr wrap="square" rtlCol="0">
            <a:spAutoFit/>
          </a:bodyPr>
          <a:lstStyle/>
          <a:p>
            <a:r>
              <a:rPr lang="en-US" sz="2400" b="1" dirty="0" smtClean="0"/>
              <a:t>Note: Union is commutative: A U B = B U A</a:t>
            </a:r>
            <a:endParaRPr lang="en-US" sz="2400" b="1" dirty="0"/>
          </a:p>
        </p:txBody>
      </p:sp>
    </p:spTree>
    <p:extLst>
      <p:ext uri="{BB962C8B-B14F-4D97-AF65-F5344CB8AC3E}">
        <p14:creationId xmlns:p14="http://schemas.microsoft.com/office/powerpoint/2010/main" val="30654037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2639330115"/>
              </p:ext>
            </p:extLst>
          </p:nvPr>
        </p:nvGraphicFramePr>
        <p:xfrm>
          <a:off x="4239984"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331525" y="1553784"/>
                <a:ext cx="4991100" cy="461665"/>
              </a:xfrm>
              <a:prstGeom prst="rect">
                <a:avLst/>
              </a:prstGeom>
              <a:noFill/>
            </p:spPr>
            <p:txBody>
              <a:bodyPr wrap="square" rtlCol="0">
                <a:spAutoFit/>
              </a:bodyPr>
              <a:lstStyle/>
              <a:p>
                <a:r>
                  <a:rPr lang="en-US" sz="2400" b="1" dirty="0" smtClean="0"/>
                  <a:t> </a:t>
                </a:r>
                <a14:m>
                  <m:oMath xmlns:m="http://schemas.openxmlformats.org/officeDocument/2006/math">
                    <m:r>
                      <a:rPr lang="en-US" sz="2400">
                        <a:latin typeface="Cambria Math" panose="02040503050406030204" pitchFamily="18" charset="0"/>
                      </a:rPr>
                      <m:t>∏</m:t>
                    </m:r>
                  </m:oMath>
                </a14:m>
                <a:r>
                  <a:rPr lang="en-US" sz="2400" baseline="-25000" dirty="0"/>
                  <a:t> </a:t>
                </a:r>
                <a:r>
                  <a:rPr lang="en-US" sz="2400" baseline="-25000" dirty="0" smtClean="0"/>
                  <a:t>name</a:t>
                </a:r>
                <a:r>
                  <a:rPr lang="en-US" sz="2400" b="1" dirty="0" smtClean="0"/>
                  <a:t>(Student) U </a:t>
                </a:r>
                <a14:m>
                  <m:oMath xmlns:m="http://schemas.openxmlformats.org/officeDocument/2006/math">
                    <m:r>
                      <a:rPr lang="en-US" sz="2400">
                        <a:latin typeface="Cambria Math" panose="02040503050406030204" pitchFamily="18" charset="0"/>
                      </a:rPr>
                      <m:t>∏</m:t>
                    </m:r>
                  </m:oMath>
                </a14:m>
                <a:r>
                  <a:rPr lang="en-US" sz="2400" baseline="-25000" dirty="0"/>
                  <a:t> name </a:t>
                </a:r>
                <a:r>
                  <a:rPr lang="en-US" sz="2400" b="1" dirty="0" smtClean="0"/>
                  <a:t>(Employee)</a:t>
                </a:r>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7331525" y="1553784"/>
                <a:ext cx="4991100" cy="461665"/>
              </a:xfrm>
              <a:prstGeom prst="rect">
                <a:avLst/>
              </a:prstGeom>
              <a:blipFill>
                <a:blip r:embed="rId2"/>
                <a:stretch>
                  <a:fillRect t="-10526" b="-28947"/>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3871362412"/>
              </p:ext>
            </p:extLst>
          </p:nvPr>
        </p:nvGraphicFramePr>
        <p:xfrm>
          <a:off x="9171210" y="2033586"/>
          <a:ext cx="1311729" cy="3599498"/>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3443627947"/>
                    </a:ext>
                  </a:extLst>
                </a:gridCol>
              </a:tblGrid>
              <a:tr h="514214">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r h="514214">
                <a:tc>
                  <a:txBody>
                    <a:bodyPr/>
                    <a:lstStyle/>
                    <a:p>
                      <a:r>
                        <a:rPr lang="en-US" sz="2400" dirty="0" smtClean="0"/>
                        <a:t>G</a:t>
                      </a:r>
                      <a:endParaRPr lang="en-US" sz="2400" dirty="0"/>
                    </a:p>
                  </a:txBody>
                  <a:tcPr/>
                </a:tc>
                <a:extLst>
                  <a:ext uri="{0D108BD9-81ED-4DB2-BD59-A6C34878D82A}">
                    <a16:rowId xmlns:a16="http://schemas.microsoft.com/office/drawing/2014/main" val="2702352372"/>
                  </a:ext>
                </a:extLst>
              </a:tr>
              <a:tr h="514214">
                <a:tc>
                  <a:txBody>
                    <a:bodyPr/>
                    <a:lstStyle/>
                    <a:p>
                      <a:r>
                        <a:rPr lang="en-US" sz="2400" dirty="0" smtClean="0"/>
                        <a:t>H</a:t>
                      </a:r>
                      <a:endParaRPr lang="en-US" sz="2400" dirty="0"/>
                    </a:p>
                  </a:txBody>
                  <a:tcPr/>
                </a:tc>
                <a:extLst>
                  <a:ext uri="{0D108BD9-81ED-4DB2-BD59-A6C34878D82A}">
                    <a16:rowId xmlns:a16="http://schemas.microsoft.com/office/drawing/2014/main" val="232386605"/>
                  </a:ext>
                </a:extLst>
              </a:tr>
            </a:tbl>
          </a:graphicData>
        </a:graphic>
      </p:graphicFrame>
      <p:sp>
        <p:nvSpPr>
          <p:cNvPr id="12" name="TextBox 11"/>
          <p:cNvSpPr txBox="1"/>
          <p:nvPr/>
        </p:nvSpPr>
        <p:spPr>
          <a:xfrm>
            <a:off x="1717218" y="5497206"/>
            <a:ext cx="5940881" cy="461665"/>
          </a:xfrm>
          <a:prstGeom prst="rect">
            <a:avLst/>
          </a:prstGeom>
          <a:noFill/>
        </p:spPr>
        <p:txBody>
          <a:bodyPr wrap="square" rtlCol="0">
            <a:spAutoFit/>
          </a:bodyPr>
          <a:lstStyle/>
          <a:p>
            <a:r>
              <a:rPr lang="en-US" sz="2400" b="1" dirty="0" smtClean="0"/>
              <a:t>Note: Union is commutative: A U B = B U A</a:t>
            </a:r>
            <a:endParaRPr lang="en-US" sz="2400" b="1" dirty="0"/>
          </a:p>
        </p:txBody>
      </p:sp>
    </p:spTree>
    <p:extLst>
      <p:ext uri="{BB962C8B-B14F-4D97-AF65-F5344CB8AC3E}">
        <p14:creationId xmlns:p14="http://schemas.microsoft.com/office/powerpoint/2010/main" val="28036197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Find the names of the authors who have either written a book or an article or both.</a:t>
                </a:r>
              </a:p>
              <a:p>
                <a:pPr marL="0" indent="0">
                  <a:buNone/>
                </a:pPr>
                <a:endParaRPr lang="en-US" dirty="0"/>
              </a:p>
              <a:p>
                <a:pPr marL="0" indent="0">
                  <a:buNone/>
                </a:pPr>
                <a:r>
                  <a:rPr lang="en-US" dirty="0" smtClean="0"/>
                  <a:t>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a:t>
                </a:r>
                <a:r>
                  <a:rPr lang="en-US" b="1" dirty="0" smtClean="0"/>
                  <a:t>(Books) </a:t>
                </a:r>
                <a:r>
                  <a:rPr lang="en-US" b="1" dirty="0"/>
                  <a:t>U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 </a:t>
                </a:r>
                <a:r>
                  <a:rPr lang="en-US" b="1" dirty="0" smtClean="0"/>
                  <a:t>(Articles)</a:t>
                </a:r>
                <a:endParaRPr lang="en-US"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981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Set Intersection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Operator</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Suppose R and S are two relations. </a:t>
                </a:r>
                <a:r>
                  <a:rPr lang="en-US" b="1" dirty="0" smtClean="0">
                    <a:solidFill>
                      <a:srgbClr val="C00000"/>
                    </a:solidFill>
                  </a:rPr>
                  <a:t>The </a:t>
                </a:r>
                <a:r>
                  <a:rPr lang="en-US" b="1" u="sng" dirty="0" smtClean="0">
                    <a:solidFill>
                      <a:srgbClr val="C00000"/>
                    </a:solidFill>
                  </a:rPr>
                  <a:t>Set Intersection operation </a:t>
                </a:r>
                <a:r>
                  <a:rPr lang="en-US" b="1" dirty="0" smtClean="0">
                    <a:solidFill>
                      <a:srgbClr val="C00000"/>
                    </a:solidFill>
                  </a:rPr>
                  <a:t>selects all the tuples that are in </a:t>
                </a:r>
                <a:r>
                  <a:rPr lang="en-US" b="1" i="1" u="sng" dirty="0" smtClean="0">
                    <a:solidFill>
                      <a:srgbClr val="C00000"/>
                    </a:solidFill>
                  </a:rPr>
                  <a:t>both relations R &amp; S.</a:t>
                </a:r>
              </a:p>
              <a:p>
                <a:r>
                  <a:rPr lang="en-US" dirty="0" smtClean="0"/>
                  <a:t>For a </a:t>
                </a:r>
                <a:r>
                  <a:rPr lang="en-US" b="1" dirty="0" smtClean="0"/>
                  <a:t>Set Intersection </a:t>
                </a:r>
                <a:r>
                  <a:rPr lang="en-US" dirty="0" smtClean="0"/>
                  <a:t>to be </a:t>
                </a:r>
                <a:r>
                  <a:rPr lang="en-US" b="1" dirty="0"/>
                  <a:t>valid</a:t>
                </a:r>
                <a:r>
                  <a:rPr lang="en-US" dirty="0" smtClean="0"/>
                  <a:t>, the following conditions must hold -</a:t>
                </a:r>
              </a:p>
              <a:p>
                <a:pPr marL="914400" lvl="1" indent="-457200">
                  <a:buFont typeface="+mj-lt"/>
                  <a:buAutoNum type="arabicPeriod"/>
                </a:pPr>
                <a:r>
                  <a:rPr lang="en-US" dirty="0" smtClean="0"/>
                  <a:t>Two relations R and S both have </a:t>
                </a:r>
                <a:r>
                  <a:rPr lang="en-US" b="1" dirty="0"/>
                  <a:t>same number of attributes (or columns).</a:t>
                </a:r>
              </a:p>
              <a:p>
                <a:pPr marL="914400" lvl="1" indent="-457200">
                  <a:buFont typeface="+mj-lt"/>
                  <a:buAutoNum type="arabicPeriod"/>
                </a:pPr>
                <a:r>
                  <a:rPr lang="en-US" dirty="0"/>
                  <a:t>Corresponding </a:t>
                </a:r>
                <a:r>
                  <a:rPr lang="en-US" b="1" dirty="0"/>
                  <a:t>attribute (or column) </a:t>
                </a:r>
                <a:r>
                  <a:rPr lang="en-US" dirty="0"/>
                  <a:t>have the </a:t>
                </a:r>
                <a:r>
                  <a:rPr lang="en-US" b="1" dirty="0"/>
                  <a:t>same domain (or type</a:t>
                </a:r>
                <a:r>
                  <a:rPr lang="en-US" b="1" dirty="0" smtClean="0"/>
                  <a:t>).</a:t>
                </a:r>
              </a:p>
              <a:p>
                <a:pPr lvl="2"/>
                <a:r>
                  <a:rPr lang="en-US" dirty="0" smtClean="0"/>
                  <a:t>The attributes of R and S must occur in the same order.</a:t>
                </a:r>
              </a:p>
              <a:p>
                <a:r>
                  <a:rPr lang="en-US" b="1" dirty="0" smtClean="0"/>
                  <a:t>Symbol</a:t>
                </a:r>
                <a:r>
                  <a:rPr lang="en-US" b="1" dirty="0"/>
                  <a:t>:</a:t>
                </a:r>
                <a:r>
                  <a:rPr lang="en-US" dirty="0" smtClean="0"/>
                  <a:t> </a:t>
                </a:r>
                <a14:m>
                  <m:oMath xmlns:m="http://schemas.openxmlformats.org/officeDocument/2006/math">
                    <m:r>
                      <a:rPr lang="en-US" b="1" i="0" smtClean="0">
                        <a:solidFill>
                          <a:srgbClr val="C00000"/>
                        </a:solidFill>
                        <a:latin typeface="Cambria Math" panose="02040503050406030204" pitchFamily="18" charset="0"/>
                        <a:ea typeface="Cambria Math" panose="02040503050406030204" pitchFamily="18" charset="0"/>
                      </a:rPr>
                      <m:t>∩</m:t>
                    </m:r>
                  </m:oMath>
                </a14:m>
                <a:endParaRPr lang="en-US" b="1" dirty="0">
                  <a:solidFill>
                    <a:srgbClr val="C00000"/>
                  </a:solidFill>
                </a:endParaRPr>
              </a:p>
              <a:p>
                <a:r>
                  <a:rPr lang="en-US" b="1" dirty="0"/>
                  <a:t>Notation:</a:t>
                </a:r>
                <a:r>
                  <a:rPr lang="en-US" dirty="0" smtClean="0"/>
                  <a:t> </a:t>
                </a:r>
                <a:r>
                  <a:rPr lang="en-US" b="1" dirty="0" smtClean="0">
                    <a:solidFill>
                      <a:srgbClr val="C00000"/>
                    </a:solidFill>
                  </a:rPr>
                  <a:t>R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rPr>
                      <m:t>∩</m:t>
                    </m:r>
                  </m:oMath>
                </a14:m>
                <a:r>
                  <a:rPr lang="en-US" b="1" dirty="0">
                    <a:solidFill>
                      <a:srgbClr val="C00000"/>
                    </a:solidFill>
                  </a:rPr>
                  <a:t> S</a:t>
                </a:r>
              </a:p>
              <a:p>
                <a:pPr lvl="1"/>
                <a:r>
                  <a:rPr lang="en-US" sz="2800" b="1" dirty="0">
                    <a:solidFill>
                      <a:srgbClr val="C00000"/>
                    </a:solidFill>
                  </a:rPr>
                  <a:t>RA</a:t>
                </a:r>
                <a:r>
                  <a:rPr lang="en-US" dirty="0" smtClean="0"/>
                  <a:t>: </a:t>
                </a:r>
                <a:r>
                  <a:rPr lang="en-US" sz="2800" b="1" dirty="0"/>
                  <a:t>R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b="1" dirty="0"/>
                  <a:t> S</a:t>
                </a:r>
              </a:p>
              <a:p>
                <a:pPr lvl="1"/>
                <a:r>
                  <a:rPr lang="en-US" sz="3100" b="1" dirty="0">
                    <a:solidFill>
                      <a:srgbClr val="C00000"/>
                    </a:solidFill>
                  </a:rPr>
                  <a:t>SQL</a:t>
                </a:r>
                <a:r>
                  <a:rPr lang="en-US" dirty="0" smtClean="0"/>
                  <a:t>: </a:t>
                </a:r>
                <a:r>
                  <a:rPr lang="en-US" sz="2800" b="1" dirty="0"/>
                  <a:t>(SELECT * FROM R) </a:t>
                </a:r>
              </a:p>
              <a:p>
                <a:pPr marL="457200" lvl="1" indent="0">
                  <a:buNone/>
                </a:pPr>
                <a:r>
                  <a:rPr lang="en-US" sz="2800" b="1" dirty="0"/>
                  <a:t>	</a:t>
                </a:r>
                <a:r>
                  <a:rPr lang="en-US" sz="2800" b="1" dirty="0" smtClean="0"/>
                  <a:t>       INTERSECT </a:t>
                </a:r>
              </a:p>
              <a:p>
                <a:pPr marL="457200" lvl="1" indent="0">
                  <a:buNone/>
                </a:pPr>
                <a:r>
                  <a:rPr lang="en-US" sz="2800" b="1" dirty="0"/>
                  <a:t>	 </a:t>
                </a:r>
                <a:r>
                  <a:rPr lang="en-US" sz="2800" b="1" dirty="0" smtClean="0"/>
                  <a:t>      (</a:t>
                </a:r>
                <a:r>
                  <a:rPr lang="en-US" sz="2800" b="1" dirty="0"/>
                  <a:t>SELECT * FROM S);</a:t>
                </a:r>
              </a:p>
              <a:p>
                <a:pPr marL="914400" lvl="1" indent="-457200">
                  <a:buFont typeface="+mj-lt"/>
                  <a:buAutoNum type="arabicPeriod"/>
                </a:pPr>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en-US">
                    <a:noFill/>
                  </a:rPr>
                  <a:t> </a:t>
                </a:r>
              </a:p>
            </p:txBody>
          </p:sp>
        </mc:Fallback>
      </mc:AlternateContent>
      <p:sp>
        <p:nvSpPr>
          <p:cNvPr id="4" name="Oval 3"/>
          <p:cNvSpPr/>
          <p:nvPr/>
        </p:nvSpPr>
        <p:spPr>
          <a:xfrm>
            <a:off x="5815255"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39253"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900287" y="5058032"/>
            <a:ext cx="436606" cy="29656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444684" y="4585827"/>
            <a:ext cx="1453243" cy="124097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79096" y="4585827"/>
            <a:ext cx="1453243" cy="124097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8301" y="4744648"/>
            <a:ext cx="337751" cy="923330"/>
          </a:xfrm>
          <a:prstGeom prst="rect">
            <a:avLst/>
          </a:prstGeom>
          <a:noFill/>
        </p:spPr>
        <p:txBody>
          <a:bodyPr wrap="square" rtlCol="0">
            <a:spAutoFit/>
          </a:bodyPr>
          <a:lstStyle/>
          <a:p>
            <a:r>
              <a:rPr lang="en-US" b="1" dirty="0" smtClean="0"/>
              <a:t>1</a:t>
            </a:r>
          </a:p>
          <a:p>
            <a:r>
              <a:rPr lang="en-US" b="1" dirty="0" smtClean="0"/>
              <a:t>2</a:t>
            </a:r>
          </a:p>
          <a:p>
            <a:r>
              <a:rPr lang="en-US" b="1" dirty="0"/>
              <a:t>3</a:t>
            </a:r>
          </a:p>
        </p:txBody>
      </p:sp>
      <p:sp>
        <p:nvSpPr>
          <p:cNvPr id="10" name="TextBox 9"/>
          <p:cNvSpPr txBox="1"/>
          <p:nvPr/>
        </p:nvSpPr>
        <p:spPr>
          <a:xfrm>
            <a:off x="7896998" y="4752885"/>
            <a:ext cx="337751" cy="923330"/>
          </a:xfrm>
          <a:prstGeom prst="rect">
            <a:avLst/>
          </a:prstGeom>
          <a:noFill/>
        </p:spPr>
        <p:txBody>
          <a:bodyPr wrap="square" rtlCol="0">
            <a:spAutoFit/>
          </a:bodyPr>
          <a:lstStyle/>
          <a:p>
            <a:r>
              <a:rPr lang="en-US" b="1" dirty="0" smtClean="0"/>
              <a:t>2</a:t>
            </a:r>
          </a:p>
          <a:p>
            <a:r>
              <a:rPr lang="en-US" b="1" dirty="0" smtClean="0"/>
              <a:t>3</a:t>
            </a:r>
          </a:p>
          <a:p>
            <a:r>
              <a:rPr lang="en-US" b="1" dirty="0"/>
              <a:t>4</a:t>
            </a:r>
          </a:p>
        </p:txBody>
      </p:sp>
      <p:sp>
        <p:nvSpPr>
          <p:cNvPr id="12" name="TextBox 11"/>
          <p:cNvSpPr txBox="1"/>
          <p:nvPr/>
        </p:nvSpPr>
        <p:spPr>
          <a:xfrm>
            <a:off x="10515165" y="4897008"/>
            <a:ext cx="337751" cy="646331"/>
          </a:xfrm>
          <a:prstGeom prst="rect">
            <a:avLst/>
          </a:prstGeom>
          <a:noFill/>
        </p:spPr>
        <p:txBody>
          <a:bodyPr wrap="square" rtlCol="0">
            <a:spAutoFit/>
          </a:bodyPr>
          <a:lstStyle/>
          <a:p>
            <a:r>
              <a:rPr lang="en-US" b="1" dirty="0" smtClean="0"/>
              <a:t>2</a:t>
            </a:r>
          </a:p>
          <a:p>
            <a:r>
              <a:rPr lang="en-US" b="1" dirty="0" smtClean="0"/>
              <a:t>3</a:t>
            </a:r>
          </a:p>
        </p:txBody>
      </p:sp>
      <p:sp>
        <p:nvSpPr>
          <p:cNvPr id="14" name="TextBox 13"/>
          <p:cNvSpPr txBox="1"/>
          <p:nvPr/>
        </p:nvSpPr>
        <p:spPr>
          <a:xfrm>
            <a:off x="6481522" y="5887042"/>
            <a:ext cx="337751" cy="369332"/>
          </a:xfrm>
          <a:prstGeom prst="rect">
            <a:avLst/>
          </a:prstGeom>
          <a:noFill/>
        </p:spPr>
        <p:txBody>
          <a:bodyPr wrap="square" rtlCol="0">
            <a:spAutoFit/>
          </a:bodyPr>
          <a:lstStyle/>
          <a:p>
            <a:r>
              <a:rPr lang="en-US" b="1" dirty="0" smtClean="0"/>
              <a:t>R</a:t>
            </a:r>
            <a:endParaRPr lang="en-US" b="1" dirty="0"/>
          </a:p>
        </p:txBody>
      </p:sp>
      <p:sp>
        <p:nvSpPr>
          <p:cNvPr id="15" name="TextBox 14"/>
          <p:cNvSpPr txBox="1"/>
          <p:nvPr/>
        </p:nvSpPr>
        <p:spPr>
          <a:xfrm>
            <a:off x="7923585" y="5893581"/>
            <a:ext cx="337751" cy="369332"/>
          </a:xfrm>
          <a:prstGeom prst="rect">
            <a:avLst/>
          </a:prstGeom>
          <a:noFill/>
        </p:spPr>
        <p:txBody>
          <a:bodyPr wrap="square" rtlCol="0">
            <a:spAutoFit/>
          </a:bodyPr>
          <a:lstStyle/>
          <a:p>
            <a:r>
              <a:rPr lang="en-US" b="1" dirty="0" smtClean="0"/>
              <a:t>S</a:t>
            </a:r>
            <a:endParaRPr lang="en-US" b="1" dirty="0"/>
          </a:p>
        </p:txBody>
      </p:sp>
      <mc:AlternateContent xmlns:mc="http://schemas.openxmlformats.org/markup-compatibility/2006" xmlns:a14="http://schemas.microsoft.com/office/drawing/2010/main">
        <mc:Choice Requires="a14">
          <p:sp>
            <p:nvSpPr>
              <p:cNvPr id="16" name="TextBox 15"/>
              <p:cNvSpPr txBox="1"/>
              <p:nvPr/>
            </p:nvSpPr>
            <p:spPr>
              <a:xfrm>
                <a:off x="10263021" y="5965655"/>
                <a:ext cx="742696" cy="369332"/>
              </a:xfrm>
              <a:prstGeom prst="rect">
                <a:avLst/>
              </a:prstGeom>
              <a:noFill/>
            </p:spPr>
            <p:txBody>
              <a:bodyPr wrap="square" rtlCol="0">
                <a:spAutoFit/>
              </a:bodyPr>
              <a:lstStyle/>
              <a:p>
                <a:r>
                  <a:rPr lang="en-US" b="1" dirty="0" smtClean="0"/>
                  <a:t>R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b="1" dirty="0" smtClean="0"/>
                  <a:t> S</a:t>
                </a:r>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10263021" y="5965655"/>
                <a:ext cx="742696" cy="369332"/>
              </a:xfrm>
              <a:prstGeom prst="rect">
                <a:avLst/>
              </a:prstGeom>
              <a:blipFill>
                <a:blip r:embed="rId4"/>
                <a:stretch>
                  <a:fillRect l="-7438"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7739690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1384434160"/>
              </p:ext>
            </p:extLst>
          </p:nvPr>
        </p:nvGraphicFramePr>
        <p:xfrm>
          <a:off x="4147459"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8455475" y="1666876"/>
                <a:ext cx="3284767" cy="461665"/>
              </a:xfrm>
              <a:prstGeom prst="rect">
                <a:avLst/>
              </a:prstGeom>
              <a:noFill/>
            </p:spPr>
            <p:txBody>
              <a:bodyPr wrap="square" rtlCol="0">
                <a:spAutoFit/>
              </a:bodyPr>
              <a:lstStyle/>
              <a:p>
                <a:r>
                  <a:rPr lang="en-US" sz="2400" b="1" dirty="0" smtClean="0"/>
                  <a:t>(Student)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b="1" dirty="0" smtClean="0"/>
                  <a:t> (Employee)</a:t>
                </a:r>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455475" y="1666876"/>
                <a:ext cx="3284767" cy="461665"/>
              </a:xfrm>
              <a:prstGeom prst="rect">
                <a:avLst/>
              </a:prstGeom>
              <a:blipFill>
                <a:blip r:embed="rId2"/>
                <a:stretch>
                  <a:fillRect l="-2783" t="-10526" b="-28947"/>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771729356"/>
              </p:ext>
            </p:extLst>
          </p:nvPr>
        </p:nvGraphicFramePr>
        <p:xfrm>
          <a:off x="8741226" y="2128541"/>
          <a:ext cx="2623458" cy="1028428"/>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bl>
          </a:graphicData>
        </a:graphic>
      </p:graphicFrame>
      <mc:AlternateContent xmlns:mc="http://schemas.openxmlformats.org/markup-compatibility/2006" xmlns:a14="http://schemas.microsoft.com/office/drawing/2010/main">
        <mc:Choice Requires="a14">
          <p:sp>
            <p:nvSpPr>
              <p:cNvPr id="12" name="TextBox 11"/>
              <p:cNvSpPr txBox="1"/>
              <p:nvPr/>
            </p:nvSpPr>
            <p:spPr>
              <a:xfrm>
                <a:off x="1047743" y="5497206"/>
                <a:ext cx="6985914" cy="461665"/>
              </a:xfrm>
              <a:prstGeom prst="rect">
                <a:avLst/>
              </a:prstGeom>
              <a:noFill/>
            </p:spPr>
            <p:txBody>
              <a:bodyPr wrap="square" rtlCol="0">
                <a:spAutoFit/>
              </a:bodyPr>
              <a:lstStyle/>
              <a:p>
                <a:r>
                  <a:rPr lang="en-US" sz="2400" b="1" dirty="0" smtClean="0"/>
                  <a:t>Note: Set Intersection is commutative: 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b="1" dirty="0" smtClean="0"/>
                  <a:t> B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b="1" dirty="0" smtClean="0"/>
                  <a:t> A</a:t>
                </a:r>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7743" y="5497206"/>
                <a:ext cx="6985914" cy="461665"/>
              </a:xfrm>
              <a:prstGeom prst="rect">
                <a:avLst/>
              </a:prstGeom>
              <a:blipFill>
                <a:blip r:embed="rId3"/>
                <a:stretch>
                  <a:fillRect l="-1396"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460194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nvPr>
        </p:nvGraphicFramePr>
        <p:xfrm>
          <a:off x="4239984"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331525" y="1553784"/>
                <a:ext cx="4991100" cy="461665"/>
              </a:xfrm>
              <a:prstGeom prst="rect">
                <a:avLst/>
              </a:prstGeom>
              <a:noFill/>
            </p:spPr>
            <p:txBody>
              <a:bodyPr wrap="square" rtlCol="0">
                <a:spAutoFit/>
              </a:bodyPr>
              <a:lstStyle/>
              <a:p>
                <a:r>
                  <a:rPr lang="en-US" sz="2400" b="1" dirty="0" smtClean="0"/>
                  <a:t> </a:t>
                </a:r>
                <a14:m>
                  <m:oMath xmlns:m="http://schemas.openxmlformats.org/officeDocument/2006/math">
                    <m:r>
                      <a:rPr lang="en-US" sz="2400">
                        <a:latin typeface="Cambria Math" panose="02040503050406030204" pitchFamily="18" charset="0"/>
                      </a:rPr>
                      <m:t>∏</m:t>
                    </m:r>
                  </m:oMath>
                </a14:m>
                <a:r>
                  <a:rPr lang="en-US" sz="2400" baseline="-25000" dirty="0"/>
                  <a:t> </a:t>
                </a:r>
                <a:r>
                  <a:rPr lang="en-US" sz="2400" baseline="-25000" dirty="0" smtClean="0"/>
                  <a:t>name</a:t>
                </a:r>
                <a:r>
                  <a:rPr lang="en-US" sz="2400" b="1" dirty="0" smtClean="0"/>
                  <a:t>(Student)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b="1" dirty="0" smtClean="0"/>
                  <a:t> </a:t>
                </a:r>
                <a14:m>
                  <m:oMath xmlns:m="http://schemas.openxmlformats.org/officeDocument/2006/math">
                    <m:r>
                      <a:rPr lang="en-US" sz="2400">
                        <a:latin typeface="Cambria Math" panose="02040503050406030204" pitchFamily="18" charset="0"/>
                      </a:rPr>
                      <m:t>∏</m:t>
                    </m:r>
                  </m:oMath>
                </a14:m>
                <a:r>
                  <a:rPr lang="en-US" sz="2400" baseline="-25000" dirty="0"/>
                  <a:t> name </a:t>
                </a:r>
                <a:r>
                  <a:rPr lang="en-US" sz="2400" b="1" dirty="0" smtClean="0"/>
                  <a:t>(Employee)</a:t>
                </a:r>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7331525" y="1553784"/>
                <a:ext cx="4991100" cy="461665"/>
              </a:xfrm>
              <a:prstGeom prst="rect">
                <a:avLst/>
              </a:prstGeom>
              <a:blipFill>
                <a:blip r:embed="rId2"/>
                <a:stretch>
                  <a:fillRect t="-10526" b="-28947"/>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4100840586"/>
              </p:ext>
            </p:extLst>
          </p:nvPr>
        </p:nvGraphicFramePr>
        <p:xfrm>
          <a:off x="9171210" y="2033586"/>
          <a:ext cx="1311729" cy="1028428"/>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3443627947"/>
                    </a:ext>
                  </a:extLst>
                </a:gridCol>
              </a:tblGrid>
              <a:tr h="514214">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bl>
          </a:graphicData>
        </a:graphic>
      </p:graphicFrame>
    </p:spTree>
    <p:extLst>
      <p:ext uri="{BB962C8B-B14F-4D97-AF65-F5344CB8AC3E}">
        <p14:creationId xmlns:p14="http://schemas.microsoft.com/office/powerpoint/2010/main" val="22300668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Find the names of the authors who have written a book and an article both.</a:t>
                </a:r>
              </a:p>
              <a:p>
                <a:pPr marL="0" indent="0">
                  <a:buNone/>
                </a:pPr>
                <a:endParaRPr lang="en-US" dirty="0"/>
              </a:p>
              <a:p>
                <a:pPr marL="0" indent="0">
                  <a:buNone/>
                </a:pPr>
                <a:r>
                  <a:rPr lang="en-US" dirty="0" smtClean="0"/>
                  <a:t>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a:t>
                </a:r>
                <a:r>
                  <a:rPr lang="en-US" b="1" dirty="0" smtClean="0"/>
                  <a:t>(Books) </a:t>
                </a:r>
                <a:r>
                  <a:rPr lang="en-US" b="1" dirty="0"/>
                  <a:t>U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 </a:t>
                </a:r>
                <a:r>
                  <a:rPr lang="en-US" b="1" dirty="0" smtClean="0"/>
                  <a:t>(Articles)</a:t>
                </a:r>
                <a:endParaRPr lang="en-US"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36610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Difference (-) Operator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R and S are two relations. </a:t>
            </a:r>
            <a:r>
              <a:rPr lang="en-US" b="1" dirty="0" smtClean="0">
                <a:solidFill>
                  <a:srgbClr val="C00000"/>
                </a:solidFill>
              </a:rPr>
              <a:t>The Set Difference operation selects all the tuples that are </a:t>
            </a:r>
            <a:r>
              <a:rPr lang="en-US" b="1" u="sng" dirty="0" smtClean="0">
                <a:solidFill>
                  <a:srgbClr val="C00000"/>
                </a:solidFill>
              </a:rPr>
              <a:t>present in first relation R </a:t>
            </a:r>
            <a:r>
              <a:rPr lang="en-US" b="1" dirty="0" smtClean="0">
                <a:solidFill>
                  <a:srgbClr val="C00000"/>
                </a:solidFill>
              </a:rPr>
              <a:t>but </a:t>
            </a:r>
            <a:r>
              <a:rPr lang="en-US" b="1" u="sng" dirty="0" smtClean="0">
                <a:solidFill>
                  <a:srgbClr val="C00000"/>
                </a:solidFill>
              </a:rPr>
              <a:t>not in second relation S</a:t>
            </a:r>
            <a:r>
              <a:rPr lang="en-US" b="1" dirty="0" smtClean="0">
                <a:solidFill>
                  <a:srgbClr val="C00000"/>
                </a:solidFill>
              </a:rPr>
              <a:t>.</a:t>
            </a:r>
            <a:endParaRPr lang="en-US" b="1" i="1" dirty="0"/>
          </a:p>
          <a:p>
            <a:r>
              <a:rPr lang="en-US" dirty="0" smtClean="0"/>
              <a:t>For a </a:t>
            </a:r>
            <a:r>
              <a:rPr lang="en-US" b="1" dirty="0" smtClean="0"/>
              <a:t>Set Difference </a:t>
            </a:r>
            <a:r>
              <a:rPr lang="en-US" dirty="0" smtClean="0"/>
              <a:t>to be </a:t>
            </a:r>
            <a:r>
              <a:rPr lang="en-US" b="1" dirty="0"/>
              <a:t>valid</a:t>
            </a:r>
            <a:r>
              <a:rPr lang="en-US" dirty="0" smtClean="0"/>
              <a:t>, the following conditions must hold -</a:t>
            </a:r>
          </a:p>
          <a:p>
            <a:pPr marL="914400" lvl="1" indent="-457200">
              <a:buFont typeface="+mj-lt"/>
              <a:buAutoNum type="arabicPeriod"/>
            </a:pPr>
            <a:r>
              <a:rPr lang="en-US" dirty="0" smtClean="0"/>
              <a:t>Two relations R and S both have </a:t>
            </a:r>
            <a:r>
              <a:rPr lang="en-US" b="1" dirty="0"/>
              <a:t>same number of attributes (or columns).</a:t>
            </a:r>
          </a:p>
          <a:p>
            <a:pPr marL="914400" lvl="1" indent="-457200">
              <a:buFont typeface="+mj-lt"/>
              <a:buAutoNum type="arabicPeriod"/>
            </a:pPr>
            <a:r>
              <a:rPr lang="en-US" dirty="0"/>
              <a:t>Corresponding </a:t>
            </a:r>
            <a:r>
              <a:rPr lang="en-US" b="1" dirty="0"/>
              <a:t>attribute (or column) </a:t>
            </a:r>
            <a:r>
              <a:rPr lang="en-US" dirty="0"/>
              <a:t>have the </a:t>
            </a:r>
            <a:r>
              <a:rPr lang="en-US" b="1" dirty="0"/>
              <a:t>same domain (or type</a:t>
            </a:r>
            <a:r>
              <a:rPr lang="en-US" b="1" dirty="0" smtClean="0"/>
              <a:t>).</a:t>
            </a:r>
          </a:p>
          <a:p>
            <a:pPr lvl="2"/>
            <a:r>
              <a:rPr lang="en-US" dirty="0" smtClean="0"/>
              <a:t>The attributes of R and S must occur in the same order.</a:t>
            </a:r>
          </a:p>
          <a:p>
            <a:r>
              <a:rPr lang="en-US" b="1" dirty="0" smtClean="0"/>
              <a:t>Symbol</a:t>
            </a:r>
            <a:r>
              <a:rPr lang="en-US" b="1" dirty="0"/>
              <a:t>:</a:t>
            </a:r>
            <a:r>
              <a:rPr lang="en-US" dirty="0" smtClean="0"/>
              <a:t> </a:t>
            </a:r>
            <a:r>
              <a:rPr lang="en-US" b="1" dirty="0" smtClean="0">
                <a:solidFill>
                  <a:srgbClr val="C00000"/>
                </a:solidFill>
              </a:rPr>
              <a:t>-</a:t>
            </a:r>
            <a:endParaRPr lang="en-US" b="1" dirty="0">
              <a:solidFill>
                <a:srgbClr val="C00000"/>
              </a:solidFill>
            </a:endParaRPr>
          </a:p>
          <a:p>
            <a:r>
              <a:rPr lang="en-US" b="1" dirty="0"/>
              <a:t>Notation:</a:t>
            </a:r>
            <a:r>
              <a:rPr lang="en-US" dirty="0" smtClean="0"/>
              <a:t> </a:t>
            </a:r>
            <a:r>
              <a:rPr lang="en-US" b="1" dirty="0">
                <a:solidFill>
                  <a:srgbClr val="C00000"/>
                </a:solidFill>
              </a:rPr>
              <a:t>R –</a:t>
            </a:r>
            <a:r>
              <a:rPr lang="en-US" b="1" dirty="0" smtClean="0">
                <a:solidFill>
                  <a:srgbClr val="C00000"/>
                </a:solidFill>
              </a:rPr>
              <a:t> </a:t>
            </a:r>
            <a:r>
              <a:rPr lang="en-US" b="1" dirty="0">
                <a:solidFill>
                  <a:srgbClr val="C00000"/>
                </a:solidFill>
              </a:rPr>
              <a:t>S</a:t>
            </a:r>
          </a:p>
          <a:p>
            <a:pPr lvl="1"/>
            <a:r>
              <a:rPr lang="en-US" sz="2800" b="1" dirty="0">
                <a:solidFill>
                  <a:srgbClr val="C00000"/>
                </a:solidFill>
              </a:rPr>
              <a:t>RA</a:t>
            </a:r>
            <a:r>
              <a:rPr lang="en-US" dirty="0" smtClean="0"/>
              <a:t>: </a:t>
            </a:r>
            <a:r>
              <a:rPr lang="en-US" sz="2800" b="1" dirty="0"/>
              <a:t>R –</a:t>
            </a:r>
            <a:r>
              <a:rPr lang="en-US" sz="2800" b="1" dirty="0" smtClean="0"/>
              <a:t> </a:t>
            </a:r>
            <a:r>
              <a:rPr lang="en-US" sz="2800" b="1" dirty="0"/>
              <a:t>S</a:t>
            </a:r>
          </a:p>
          <a:p>
            <a:pPr lvl="1"/>
            <a:r>
              <a:rPr lang="en-US" sz="3100" b="1" dirty="0">
                <a:solidFill>
                  <a:srgbClr val="C00000"/>
                </a:solidFill>
              </a:rPr>
              <a:t>SQL</a:t>
            </a:r>
            <a:r>
              <a:rPr lang="en-US" dirty="0" smtClean="0"/>
              <a:t>: </a:t>
            </a:r>
            <a:r>
              <a:rPr lang="en-US" sz="2800" b="1" dirty="0"/>
              <a:t>(SELECT * FROM R) </a:t>
            </a:r>
          </a:p>
          <a:p>
            <a:pPr marL="457200" lvl="1" indent="0">
              <a:buNone/>
            </a:pPr>
            <a:r>
              <a:rPr lang="en-US" sz="2800" b="1" dirty="0"/>
              <a:t>	</a:t>
            </a:r>
            <a:r>
              <a:rPr lang="en-US" sz="2800" b="1" dirty="0" smtClean="0"/>
              <a:t>       EXCEPT</a:t>
            </a:r>
          </a:p>
          <a:p>
            <a:pPr marL="457200" lvl="1" indent="0">
              <a:buNone/>
            </a:pPr>
            <a:r>
              <a:rPr lang="en-US" sz="2800" b="1" dirty="0"/>
              <a:t>	 </a:t>
            </a:r>
            <a:r>
              <a:rPr lang="en-US" sz="2800" b="1" dirty="0" smtClean="0"/>
              <a:t>      </a:t>
            </a:r>
            <a:r>
              <a:rPr lang="en-US" sz="2800" b="1" dirty="0"/>
              <a:t>(SELECT * FROM S);</a:t>
            </a:r>
          </a:p>
          <a:p>
            <a:pPr marL="914400" lvl="1" indent="-457200">
              <a:buFont typeface="+mj-lt"/>
              <a:buAutoNum type="arabicPeriod"/>
            </a:pPr>
            <a:endParaRPr lang="en-US" sz="2800" b="1" dirty="0"/>
          </a:p>
        </p:txBody>
      </p:sp>
      <p:sp>
        <p:nvSpPr>
          <p:cNvPr id="4" name="Oval 3"/>
          <p:cNvSpPr/>
          <p:nvPr/>
        </p:nvSpPr>
        <p:spPr>
          <a:xfrm>
            <a:off x="5815255"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39253"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900287" y="5058032"/>
            <a:ext cx="436606" cy="29656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444684" y="4585827"/>
            <a:ext cx="1453243" cy="12409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8301" y="4744648"/>
            <a:ext cx="337751" cy="923330"/>
          </a:xfrm>
          <a:prstGeom prst="rect">
            <a:avLst/>
          </a:prstGeom>
          <a:noFill/>
        </p:spPr>
        <p:txBody>
          <a:bodyPr wrap="square" rtlCol="0">
            <a:spAutoFit/>
          </a:bodyPr>
          <a:lstStyle/>
          <a:p>
            <a:r>
              <a:rPr lang="en-US" b="1" dirty="0" smtClean="0"/>
              <a:t>1</a:t>
            </a:r>
          </a:p>
          <a:p>
            <a:r>
              <a:rPr lang="en-US" b="1" dirty="0" smtClean="0"/>
              <a:t>2</a:t>
            </a:r>
          </a:p>
          <a:p>
            <a:r>
              <a:rPr lang="en-US" b="1" dirty="0"/>
              <a:t>3</a:t>
            </a:r>
          </a:p>
        </p:txBody>
      </p:sp>
      <p:sp>
        <p:nvSpPr>
          <p:cNvPr id="10" name="TextBox 9"/>
          <p:cNvSpPr txBox="1"/>
          <p:nvPr/>
        </p:nvSpPr>
        <p:spPr>
          <a:xfrm>
            <a:off x="7896998" y="4752885"/>
            <a:ext cx="337751" cy="923330"/>
          </a:xfrm>
          <a:prstGeom prst="rect">
            <a:avLst/>
          </a:prstGeom>
          <a:noFill/>
        </p:spPr>
        <p:txBody>
          <a:bodyPr wrap="square" rtlCol="0">
            <a:spAutoFit/>
          </a:bodyPr>
          <a:lstStyle/>
          <a:p>
            <a:r>
              <a:rPr lang="en-US" b="1" dirty="0" smtClean="0"/>
              <a:t>2</a:t>
            </a:r>
          </a:p>
          <a:p>
            <a:r>
              <a:rPr lang="en-US" b="1" dirty="0" smtClean="0"/>
              <a:t>3</a:t>
            </a:r>
          </a:p>
          <a:p>
            <a:r>
              <a:rPr lang="en-US" b="1" dirty="0"/>
              <a:t>4</a:t>
            </a:r>
          </a:p>
        </p:txBody>
      </p:sp>
      <p:sp>
        <p:nvSpPr>
          <p:cNvPr id="11" name="TextBox 10"/>
          <p:cNvSpPr txBox="1"/>
          <p:nvPr/>
        </p:nvSpPr>
        <p:spPr>
          <a:xfrm>
            <a:off x="9941345" y="4985263"/>
            <a:ext cx="337751" cy="369332"/>
          </a:xfrm>
          <a:prstGeom prst="rect">
            <a:avLst/>
          </a:prstGeom>
          <a:noFill/>
        </p:spPr>
        <p:txBody>
          <a:bodyPr wrap="square" rtlCol="0">
            <a:spAutoFit/>
          </a:bodyPr>
          <a:lstStyle/>
          <a:p>
            <a:r>
              <a:rPr lang="en-US" b="1" dirty="0" smtClean="0"/>
              <a:t>1</a:t>
            </a:r>
            <a:endParaRPr lang="en-US" b="1" dirty="0"/>
          </a:p>
        </p:txBody>
      </p:sp>
      <p:sp>
        <p:nvSpPr>
          <p:cNvPr id="14" name="TextBox 13"/>
          <p:cNvSpPr txBox="1"/>
          <p:nvPr/>
        </p:nvSpPr>
        <p:spPr>
          <a:xfrm>
            <a:off x="6481522" y="5887042"/>
            <a:ext cx="337751" cy="369332"/>
          </a:xfrm>
          <a:prstGeom prst="rect">
            <a:avLst/>
          </a:prstGeom>
          <a:noFill/>
        </p:spPr>
        <p:txBody>
          <a:bodyPr wrap="square" rtlCol="0">
            <a:spAutoFit/>
          </a:bodyPr>
          <a:lstStyle/>
          <a:p>
            <a:r>
              <a:rPr lang="en-US" b="1" dirty="0" smtClean="0"/>
              <a:t>R</a:t>
            </a:r>
            <a:endParaRPr lang="en-US" b="1" dirty="0"/>
          </a:p>
        </p:txBody>
      </p:sp>
      <p:sp>
        <p:nvSpPr>
          <p:cNvPr id="15" name="TextBox 14"/>
          <p:cNvSpPr txBox="1"/>
          <p:nvPr/>
        </p:nvSpPr>
        <p:spPr>
          <a:xfrm>
            <a:off x="7923585" y="5893581"/>
            <a:ext cx="337751" cy="369332"/>
          </a:xfrm>
          <a:prstGeom prst="rect">
            <a:avLst/>
          </a:prstGeom>
          <a:noFill/>
        </p:spPr>
        <p:txBody>
          <a:bodyPr wrap="square" rtlCol="0">
            <a:spAutoFit/>
          </a:bodyPr>
          <a:lstStyle/>
          <a:p>
            <a:r>
              <a:rPr lang="en-US" b="1" dirty="0" smtClean="0"/>
              <a:t>S</a:t>
            </a:r>
            <a:endParaRPr lang="en-US" b="1" dirty="0"/>
          </a:p>
        </p:txBody>
      </p:sp>
      <p:sp>
        <p:nvSpPr>
          <p:cNvPr id="16" name="TextBox 15"/>
          <p:cNvSpPr txBox="1"/>
          <p:nvPr/>
        </p:nvSpPr>
        <p:spPr>
          <a:xfrm>
            <a:off x="10263021" y="5965655"/>
            <a:ext cx="742696" cy="369332"/>
          </a:xfrm>
          <a:prstGeom prst="rect">
            <a:avLst/>
          </a:prstGeom>
          <a:noFill/>
        </p:spPr>
        <p:txBody>
          <a:bodyPr wrap="square" rtlCol="0">
            <a:spAutoFit/>
          </a:bodyPr>
          <a:lstStyle/>
          <a:p>
            <a:r>
              <a:rPr lang="en-US" b="1" dirty="0" smtClean="0"/>
              <a:t>R </a:t>
            </a:r>
            <a:r>
              <a:rPr lang="en-US" b="1" dirty="0"/>
              <a:t>–</a:t>
            </a:r>
            <a:r>
              <a:rPr lang="en-US" b="1" dirty="0" smtClean="0"/>
              <a:t> S</a:t>
            </a:r>
            <a:endParaRPr lang="en-US" b="1" dirty="0"/>
          </a:p>
        </p:txBody>
      </p:sp>
      <p:sp>
        <p:nvSpPr>
          <p:cNvPr id="8" name="Oval 7"/>
          <p:cNvSpPr/>
          <p:nvPr/>
        </p:nvSpPr>
        <p:spPr>
          <a:xfrm>
            <a:off x="10279096" y="4585827"/>
            <a:ext cx="1453243" cy="1240972"/>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350512" y="4883147"/>
            <a:ext cx="337751" cy="646331"/>
          </a:xfrm>
          <a:prstGeom prst="rect">
            <a:avLst/>
          </a:prstGeom>
          <a:noFill/>
        </p:spPr>
        <p:txBody>
          <a:bodyPr wrap="square" rtlCol="0">
            <a:spAutoFit/>
          </a:bodyPr>
          <a:lstStyle/>
          <a:p>
            <a:r>
              <a:rPr lang="en-US" b="1" dirty="0" smtClean="0"/>
              <a:t>2</a:t>
            </a:r>
          </a:p>
          <a:p>
            <a:r>
              <a:rPr lang="en-US" b="1" dirty="0" smtClean="0"/>
              <a:t>3</a:t>
            </a:r>
          </a:p>
        </p:txBody>
      </p:sp>
      <p:sp>
        <p:nvSpPr>
          <p:cNvPr id="13" name="TextBox 12"/>
          <p:cNvSpPr txBox="1"/>
          <p:nvPr/>
        </p:nvSpPr>
        <p:spPr>
          <a:xfrm>
            <a:off x="10684041" y="4981438"/>
            <a:ext cx="337751" cy="369332"/>
          </a:xfrm>
          <a:prstGeom prst="rect">
            <a:avLst/>
          </a:prstGeom>
          <a:noFill/>
        </p:spPr>
        <p:txBody>
          <a:bodyPr wrap="square" rtlCol="0">
            <a:spAutoFit/>
          </a:bodyPr>
          <a:lstStyle/>
          <a:p>
            <a:r>
              <a:rPr lang="en-US" b="1" dirty="0" smtClean="0"/>
              <a:t>4</a:t>
            </a:r>
            <a:endParaRPr lang="en-US" b="1" dirty="0"/>
          </a:p>
        </p:txBody>
      </p:sp>
    </p:spTree>
    <p:extLst>
      <p:ext uri="{BB962C8B-B14F-4D97-AF65-F5344CB8AC3E}">
        <p14:creationId xmlns:p14="http://schemas.microsoft.com/office/powerpoint/2010/main" val="8164399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nvPr>
        </p:nvGraphicFramePr>
        <p:xfrm>
          <a:off x="4147459"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455475" y="1666876"/>
            <a:ext cx="3284767" cy="461665"/>
          </a:xfrm>
          <a:prstGeom prst="rect">
            <a:avLst/>
          </a:prstGeom>
          <a:noFill/>
        </p:spPr>
        <p:txBody>
          <a:bodyPr wrap="square" rtlCol="0">
            <a:spAutoFit/>
          </a:bodyPr>
          <a:lstStyle/>
          <a:p>
            <a:r>
              <a:rPr lang="en-US" sz="2400" b="1" dirty="0" smtClean="0"/>
              <a:t>(Student) </a:t>
            </a:r>
            <a:r>
              <a:rPr lang="en-US" sz="2400" b="1" dirty="0"/>
              <a:t>–</a:t>
            </a:r>
            <a:r>
              <a:rPr lang="en-US" sz="2400" b="1" dirty="0" smtClean="0"/>
              <a:t> (Employee)</a:t>
            </a:r>
            <a:endParaRPr lang="en-US" sz="2400" b="1" dirty="0"/>
          </a:p>
        </p:txBody>
      </p:sp>
      <p:graphicFrame>
        <p:nvGraphicFramePr>
          <p:cNvPr id="11" name="Table 10"/>
          <p:cNvGraphicFramePr>
            <a:graphicFrameLocks noGrp="1"/>
          </p:cNvGraphicFramePr>
          <p:nvPr>
            <p:extLst>
              <p:ext uri="{D42A27DB-BD31-4B8C-83A1-F6EECF244321}">
                <p14:modId xmlns:p14="http://schemas.microsoft.com/office/powerpoint/2010/main" val="3591197951"/>
              </p:ext>
            </p:extLst>
          </p:nvPr>
        </p:nvGraphicFramePr>
        <p:xfrm>
          <a:off x="8741226" y="2128541"/>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3277684242"/>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1036149201"/>
                  </a:ext>
                </a:extLst>
              </a:tr>
            </a:tbl>
          </a:graphicData>
        </a:graphic>
      </p:graphicFrame>
      <mc:AlternateContent xmlns:mc="http://schemas.openxmlformats.org/markup-compatibility/2006" xmlns:a14="http://schemas.microsoft.com/office/drawing/2010/main">
        <mc:Choice Requires="a14">
          <p:sp>
            <p:nvSpPr>
              <p:cNvPr id="12" name="TextBox 11"/>
              <p:cNvSpPr txBox="1"/>
              <p:nvPr/>
            </p:nvSpPr>
            <p:spPr>
              <a:xfrm>
                <a:off x="1017812" y="5012325"/>
                <a:ext cx="10216245" cy="1569660"/>
              </a:xfrm>
              <a:prstGeom prst="rect">
                <a:avLst/>
              </a:prstGeom>
              <a:noFill/>
            </p:spPr>
            <p:txBody>
              <a:bodyPr wrap="square" rtlCol="0">
                <a:spAutoFit/>
              </a:bodyPr>
              <a:lstStyle/>
              <a:p>
                <a:r>
                  <a:rPr lang="en-US" sz="2400" b="1" u="sng" dirty="0" smtClean="0"/>
                  <a:t>Note</a:t>
                </a:r>
                <a:r>
                  <a:rPr lang="en-US" sz="2400" b="1" dirty="0" smtClean="0"/>
                  <a:t>:   1.  Set Intersection is non-commutative: A </a:t>
                </a:r>
                <a:r>
                  <a:rPr lang="en-US" sz="2400" b="1" dirty="0"/>
                  <a:t>–</a:t>
                </a:r>
                <a:r>
                  <a:rPr lang="en-US" sz="2400" b="1" dirty="0" smtClean="0"/>
                  <a:t> B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b="1" dirty="0" smtClean="0"/>
                  <a:t> B – A</a:t>
                </a:r>
              </a:p>
              <a:p>
                <a:r>
                  <a:rPr lang="en-US" sz="2400" b="1" dirty="0"/>
                  <a:t>	</a:t>
                </a:r>
                <a:r>
                  <a:rPr lang="en-US" sz="2400" b="1" dirty="0" smtClean="0"/>
                  <a:t>2.  R – (R – S) = R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b="1" dirty="0" smtClean="0"/>
                  <a:t> S</a:t>
                </a:r>
              </a:p>
              <a:p>
                <a:r>
                  <a:rPr lang="en-US" sz="2400" b="1" dirty="0"/>
                  <a:t>	</a:t>
                </a:r>
                <a:r>
                  <a:rPr lang="en-US" sz="2400" dirty="0" smtClean="0"/>
                  <a:t>Intersection can be derived from set difference that’s why intersection is 	derived operator</a:t>
                </a:r>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017812" y="5012325"/>
                <a:ext cx="10216245" cy="1569660"/>
              </a:xfrm>
              <a:prstGeom prst="rect">
                <a:avLst/>
              </a:prstGeom>
              <a:blipFill>
                <a:blip r:embed="rId2"/>
                <a:stretch>
                  <a:fillRect l="-955" t="-3101" b="-7752"/>
                </a:stretch>
              </a:blipFill>
            </p:spPr>
            <p:txBody>
              <a:bodyPr/>
              <a:lstStyle/>
              <a:p>
                <a:r>
                  <a:rPr lang="en-US">
                    <a:noFill/>
                  </a:rPr>
                  <a:t> </a:t>
                </a:r>
              </a:p>
            </p:txBody>
          </p:sp>
        </mc:Fallback>
      </mc:AlternateContent>
    </p:spTree>
    <p:extLst>
      <p:ext uri="{BB962C8B-B14F-4D97-AF65-F5344CB8AC3E}">
        <p14:creationId xmlns:p14="http://schemas.microsoft.com/office/powerpoint/2010/main" val="1606039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 Concept</a:t>
            </a:r>
            <a:endParaRPr lang="en-US" dirty="0"/>
          </a:p>
        </p:txBody>
      </p:sp>
      <p:sp>
        <p:nvSpPr>
          <p:cNvPr id="3" name="Content Placeholder 2"/>
          <p:cNvSpPr>
            <a:spLocks noGrp="1"/>
          </p:cNvSpPr>
          <p:nvPr>
            <p:ph idx="1"/>
          </p:nvPr>
        </p:nvSpPr>
        <p:spPr/>
        <p:txBody>
          <a:bodyPr/>
          <a:lstStyle/>
          <a:p>
            <a:r>
              <a:rPr lang="en-US" b="1" dirty="0" smtClean="0"/>
              <a:t>Relational Model</a:t>
            </a:r>
            <a:r>
              <a:rPr lang="en-US" dirty="0" smtClean="0"/>
              <a:t> can be represented as a table with </a:t>
            </a:r>
            <a:r>
              <a:rPr lang="en-US" dirty="0" smtClean="0">
                <a:solidFill>
                  <a:srgbClr val="00B0F0"/>
                </a:solidFill>
              </a:rPr>
              <a:t>columns</a:t>
            </a:r>
            <a:r>
              <a:rPr lang="en-US" dirty="0" smtClean="0"/>
              <a:t> and </a:t>
            </a:r>
            <a:r>
              <a:rPr lang="en-US" dirty="0" smtClean="0">
                <a:solidFill>
                  <a:srgbClr val="00B0F0"/>
                </a:solidFill>
              </a:rPr>
              <a:t>rows</a:t>
            </a:r>
            <a:r>
              <a:rPr lang="en-US" dirty="0" smtClean="0"/>
              <a:t>.</a:t>
            </a:r>
          </a:p>
          <a:p>
            <a:pPr lvl="1"/>
            <a:r>
              <a:rPr lang="en-US" dirty="0" smtClean="0"/>
              <a:t>Each </a:t>
            </a:r>
            <a:r>
              <a:rPr lang="en-US" b="1" dirty="0" smtClean="0"/>
              <a:t>row</a:t>
            </a:r>
            <a:r>
              <a:rPr lang="en-US" dirty="0" smtClean="0"/>
              <a:t> is known as a tuple.</a:t>
            </a:r>
          </a:p>
          <a:p>
            <a:pPr lvl="1"/>
            <a:r>
              <a:rPr lang="en-US" dirty="0" smtClean="0"/>
              <a:t>Each </a:t>
            </a:r>
            <a:r>
              <a:rPr lang="en-US" b="1" dirty="0" smtClean="0"/>
              <a:t>table</a:t>
            </a:r>
            <a:r>
              <a:rPr lang="en-US" dirty="0" smtClean="0"/>
              <a:t> of the column has a name or attribute.</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1908639"/>
              </p:ext>
            </p:extLst>
          </p:nvPr>
        </p:nvGraphicFramePr>
        <p:xfrm>
          <a:off x="3327401" y="4224866"/>
          <a:ext cx="4902198" cy="1854200"/>
        </p:xfrm>
        <a:graphic>
          <a:graphicData uri="http://schemas.openxmlformats.org/drawingml/2006/table">
            <a:tbl>
              <a:tblPr firstRow="1" bandRow="1">
                <a:tableStyleId>{5C22544A-7EE6-4342-B048-85BDC9FD1C3A}</a:tableStyleId>
              </a:tblPr>
              <a:tblGrid>
                <a:gridCol w="1634066">
                  <a:extLst>
                    <a:ext uri="{9D8B030D-6E8A-4147-A177-3AD203B41FA5}">
                      <a16:colId xmlns:a16="http://schemas.microsoft.com/office/drawing/2014/main" val="2731526206"/>
                    </a:ext>
                  </a:extLst>
                </a:gridCol>
                <a:gridCol w="1634066">
                  <a:extLst>
                    <a:ext uri="{9D8B030D-6E8A-4147-A177-3AD203B41FA5}">
                      <a16:colId xmlns:a16="http://schemas.microsoft.com/office/drawing/2014/main" val="1426344781"/>
                    </a:ext>
                  </a:extLst>
                </a:gridCol>
                <a:gridCol w="1634066">
                  <a:extLst>
                    <a:ext uri="{9D8B030D-6E8A-4147-A177-3AD203B41FA5}">
                      <a16:colId xmlns:a16="http://schemas.microsoft.com/office/drawing/2014/main" val="366954306"/>
                    </a:ext>
                  </a:extLst>
                </a:gridCol>
              </a:tblGrid>
              <a:tr h="370840">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Phone No.</a:t>
                      </a:r>
                      <a:endParaRPr lang="en-US" dirty="0"/>
                    </a:p>
                  </a:txBody>
                  <a:tcPr/>
                </a:tc>
                <a:extLst>
                  <a:ext uri="{0D108BD9-81ED-4DB2-BD59-A6C34878D82A}">
                    <a16:rowId xmlns:a16="http://schemas.microsoft.com/office/drawing/2014/main" val="1060136652"/>
                  </a:ext>
                </a:extLst>
              </a:tr>
              <a:tr h="370840">
                <a:tc>
                  <a:txBody>
                    <a:bodyPr/>
                    <a:lstStyle/>
                    <a:p>
                      <a:r>
                        <a:rPr lang="en-US" dirty="0" smtClean="0"/>
                        <a:t>1</a:t>
                      </a:r>
                      <a:endParaRPr lang="en-US" dirty="0"/>
                    </a:p>
                  </a:txBody>
                  <a:tcPr/>
                </a:tc>
                <a:tc>
                  <a:txBody>
                    <a:bodyPr/>
                    <a:lstStyle/>
                    <a:p>
                      <a:r>
                        <a:rPr lang="en-US" dirty="0" smtClean="0"/>
                        <a:t>Ajay</a:t>
                      </a:r>
                      <a:endParaRPr lang="en-US" dirty="0"/>
                    </a:p>
                  </a:txBody>
                  <a:tcPr/>
                </a:tc>
                <a:tc>
                  <a:txBody>
                    <a:bodyPr/>
                    <a:lstStyle/>
                    <a:p>
                      <a:r>
                        <a:rPr lang="en-US" dirty="0" smtClean="0"/>
                        <a:t>9841984984</a:t>
                      </a:r>
                      <a:endParaRPr lang="en-US" dirty="0"/>
                    </a:p>
                  </a:txBody>
                  <a:tcPr/>
                </a:tc>
                <a:extLst>
                  <a:ext uri="{0D108BD9-81ED-4DB2-BD59-A6C34878D82A}">
                    <a16:rowId xmlns:a16="http://schemas.microsoft.com/office/drawing/2014/main" val="1719186090"/>
                  </a:ext>
                </a:extLst>
              </a:tr>
              <a:tr h="370840">
                <a:tc>
                  <a:txBody>
                    <a:bodyPr/>
                    <a:lstStyle/>
                    <a:p>
                      <a:r>
                        <a:rPr lang="en-US" dirty="0" smtClean="0"/>
                        <a:t>2</a:t>
                      </a:r>
                      <a:endParaRPr lang="en-US" dirty="0"/>
                    </a:p>
                  </a:txBody>
                  <a:tcPr/>
                </a:tc>
                <a:tc>
                  <a:txBody>
                    <a:bodyPr/>
                    <a:lstStyle/>
                    <a:p>
                      <a:r>
                        <a:rPr lang="en-US" dirty="0" smtClean="0"/>
                        <a:t>Raj</a:t>
                      </a:r>
                      <a:endParaRPr lang="en-US" dirty="0"/>
                    </a:p>
                  </a:txBody>
                  <a:tcPr/>
                </a:tc>
                <a:tc>
                  <a:txBody>
                    <a:bodyPr/>
                    <a:lstStyle/>
                    <a:p>
                      <a:r>
                        <a:rPr lang="en-US" dirty="0" smtClean="0"/>
                        <a:t>9841984356</a:t>
                      </a:r>
                      <a:endParaRPr lang="en-US" dirty="0"/>
                    </a:p>
                  </a:txBody>
                  <a:tcPr/>
                </a:tc>
                <a:extLst>
                  <a:ext uri="{0D108BD9-81ED-4DB2-BD59-A6C34878D82A}">
                    <a16:rowId xmlns:a16="http://schemas.microsoft.com/office/drawing/2014/main" val="2560749922"/>
                  </a:ext>
                </a:extLst>
              </a:tr>
              <a:tr h="370840">
                <a:tc>
                  <a:txBody>
                    <a:bodyPr/>
                    <a:lstStyle/>
                    <a:p>
                      <a:r>
                        <a:rPr lang="en-US" dirty="0" smtClean="0"/>
                        <a:t>3</a:t>
                      </a:r>
                      <a:endParaRPr lang="en-US" dirty="0"/>
                    </a:p>
                  </a:txBody>
                  <a:tcPr/>
                </a:tc>
                <a:tc>
                  <a:txBody>
                    <a:bodyPr/>
                    <a:lstStyle/>
                    <a:p>
                      <a:r>
                        <a:rPr lang="en-US" dirty="0" smtClean="0"/>
                        <a:t>Vijay</a:t>
                      </a:r>
                      <a:endParaRPr lang="en-US" dirty="0"/>
                    </a:p>
                  </a:txBody>
                  <a:tcPr/>
                </a:tc>
                <a:tc>
                  <a:txBody>
                    <a:bodyPr/>
                    <a:lstStyle/>
                    <a:p>
                      <a:r>
                        <a:rPr lang="en-US" dirty="0" smtClean="0"/>
                        <a:t>9801025469</a:t>
                      </a:r>
                      <a:endParaRPr lang="en-US" dirty="0"/>
                    </a:p>
                  </a:txBody>
                  <a:tcPr/>
                </a:tc>
                <a:extLst>
                  <a:ext uri="{0D108BD9-81ED-4DB2-BD59-A6C34878D82A}">
                    <a16:rowId xmlns:a16="http://schemas.microsoft.com/office/drawing/2014/main" val="3810622114"/>
                  </a:ext>
                </a:extLst>
              </a:tr>
              <a:tr h="370840">
                <a:tc>
                  <a:txBody>
                    <a:bodyPr/>
                    <a:lstStyle/>
                    <a:p>
                      <a:r>
                        <a:rPr lang="en-US" dirty="0" smtClean="0"/>
                        <a:t>4</a:t>
                      </a:r>
                      <a:endParaRPr lang="en-US" dirty="0"/>
                    </a:p>
                  </a:txBody>
                  <a:tcPr/>
                </a:tc>
                <a:tc>
                  <a:txBody>
                    <a:bodyPr/>
                    <a:lstStyle/>
                    <a:p>
                      <a:r>
                        <a:rPr lang="en-US" dirty="0" err="1" smtClean="0"/>
                        <a:t>Aman</a:t>
                      </a:r>
                      <a:endParaRPr lang="en-US" dirty="0"/>
                    </a:p>
                  </a:txBody>
                  <a:tcPr/>
                </a:tc>
                <a:tc>
                  <a:txBody>
                    <a:bodyPr/>
                    <a:lstStyle/>
                    <a:p>
                      <a:r>
                        <a:rPr lang="en-US" dirty="0" smtClean="0"/>
                        <a:t>9845612385</a:t>
                      </a:r>
                      <a:endParaRPr lang="en-US" dirty="0"/>
                    </a:p>
                  </a:txBody>
                  <a:tcPr/>
                </a:tc>
                <a:extLst>
                  <a:ext uri="{0D108BD9-81ED-4DB2-BD59-A6C34878D82A}">
                    <a16:rowId xmlns:a16="http://schemas.microsoft.com/office/drawing/2014/main" val="2801067781"/>
                  </a:ext>
                </a:extLst>
              </a:tr>
            </a:tbl>
          </a:graphicData>
        </a:graphic>
      </p:graphicFrame>
      <p:sp>
        <p:nvSpPr>
          <p:cNvPr id="5" name="TextBox 4"/>
          <p:cNvSpPr txBox="1"/>
          <p:nvPr/>
        </p:nvSpPr>
        <p:spPr>
          <a:xfrm>
            <a:off x="3327401" y="3739684"/>
            <a:ext cx="1739900" cy="523220"/>
          </a:xfrm>
          <a:prstGeom prst="rect">
            <a:avLst/>
          </a:prstGeom>
          <a:noFill/>
        </p:spPr>
        <p:txBody>
          <a:bodyPr wrap="square" rtlCol="0">
            <a:spAutoFit/>
          </a:bodyPr>
          <a:lstStyle/>
          <a:p>
            <a:r>
              <a:rPr lang="en-US" sz="2800" b="1" dirty="0" smtClean="0"/>
              <a:t>Students</a:t>
            </a:r>
            <a:endParaRPr lang="en-US" sz="2800" b="1" dirty="0"/>
          </a:p>
        </p:txBody>
      </p:sp>
    </p:spTree>
    <p:extLst>
      <p:ext uri="{BB962C8B-B14F-4D97-AF65-F5344CB8AC3E}">
        <p14:creationId xmlns:p14="http://schemas.microsoft.com/office/powerpoint/2010/main" val="37369178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nvPr>
        </p:nvGraphicFramePr>
        <p:xfrm>
          <a:off x="1017813" y="2033586"/>
          <a:ext cx="2623458" cy="2571070"/>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Roll_no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1</a:t>
                      </a:r>
                      <a:endParaRPr lang="en-US" sz="2400" dirty="0"/>
                    </a:p>
                  </a:txBody>
                  <a:tcPr/>
                </a:tc>
                <a:tc>
                  <a:txBody>
                    <a:bodyPr/>
                    <a:lstStyle/>
                    <a:p>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3</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489537203"/>
                  </a:ext>
                </a:extLst>
              </a:tr>
              <a:tr h="514214">
                <a:tc>
                  <a:txBody>
                    <a:bodyPr/>
                    <a:lstStyle/>
                    <a:p>
                      <a:r>
                        <a:rPr lang="en-US" sz="2400" dirty="0" smtClean="0"/>
                        <a:t>4</a:t>
                      </a:r>
                      <a:endParaRPr lang="en-US" sz="2400" dirty="0"/>
                    </a:p>
                  </a:txBody>
                  <a:tcPr/>
                </a:tc>
                <a:tc>
                  <a:txBody>
                    <a:bodyPr/>
                    <a:lstStyle/>
                    <a:p>
                      <a:r>
                        <a:rPr lang="en-US" sz="2400" dirty="0" smtClean="0"/>
                        <a:t>D</a:t>
                      </a:r>
                      <a:endParaRPr lang="en-US" sz="2400" dirty="0"/>
                    </a:p>
                  </a:txBody>
                  <a:tcPr/>
                </a:tc>
                <a:extLst>
                  <a:ext uri="{0D108BD9-81ED-4DB2-BD59-A6C34878D82A}">
                    <a16:rowId xmlns:a16="http://schemas.microsoft.com/office/drawing/2014/main" val="2825729036"/>
                  </a:ext>
                </a:extLst>
              </a:tr>
            </a:tbl>
          </a:graphicData>
        </a:graphic>
      </p:graphicFrame>
      <p:sp>
        <p:nvSpPr>
          <p:cNvPr id="5" name="TextBox 4"/>
          <p:cNvSpPr txBox="1"/>
          <p:nvPr/>
        </p:nvSpPr>
        <p:spPr>
          <a:xfrm>
            <a:off x="1017813" y="1666876"/>
            <a:ext cx="1975757" cy="461665"/>
          </a:xfrm>
          <a:prstGeom prst="rect">
            <a:avLst/>
          </a:prstGeom>
          <a:noFill/>
        </p:spPr>
        <p:txBody>
          <a:bodyPr wrap="square" rtlCol="0">
            <a:spAutoFit/>
          </a:bodyPr>
          <a:lstStyle/>
          <a:p>
            <a:r>
              <a:rPr lang="en-US" sz="2400" b="1" dirty="0" smtClean="0"/>
              <a:t>Student</a:t>
            </a:r>
            <a:endParaRPr lang="en-US" sz="2400" b="1" dirty="0"/>
          </a:p>
        </p:txBody>
      </p:sp>
      <p:graphicFrame>
        <p:nvGraphicFramePr>
          <p:cNvPr id="6" name="Table 5"/>
          <p:cNvGraphicFramePr>
            <a:graphicFrameLocks noGrp="1"/>
          </p:cNvGraphicFramePr>
          <p:nvPr>
            <p:extLst/>
          </p:nvPr>
        </p:nvGraphicFramePr>
        <p:xfrm>
          <a:off x="4239984" y="2033586"/>
          <a:ext cx="2623458"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4144976360"/>
                    </a:ext>
                  </a:extLst>
                </a:gridCol>
                <a:gridCol w="1311729">
                  <a:extLst>
                    <a:ext uri="{9D8B030D-6E8A-4147-A177-3AD203B41FA5}">
                      <a16:colId xmlns:a16="http://schemas.microsoft.com/office/drawing/2014/main" val="3443627947"/>
                    </a:ext>
                  </a:extLst>
                </a:gridCol>
              </a:tblGrid>
              <a:tr h="514214">
                <a:tc>
                  <a:txBody>
                    <a:bodyPr/>
                    <a:lstStyle/>
                    <a:p>
                      <a:r>
                        <a:rPr lang="en-US" sz="2400" dirty="0" err="1" smtClean="0"/>
                        <a:t>Emp_no</a:t>
                      </a:r>
                      <a:endParaRPr lang="en-US" sz="2400" dirty="0"/>
                    </a:p>
                  </a:txBody>
                  <a:tcPr/>
                </a:tc>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2</a:t>
                      </a:r>
                      <a:endParaRPr lang="en-US" sz="2400" dirty="0"/>
                    </a:p>
                  </a:txBody>
                  <a:tcPr/>
                </a:tc>
                <a:tc>
                  <a:txBody>
                    <a:bodyPr/>
                    <a:lstStyle/>
                    <a:p>
                      <a:r>
                        <a:rPr lang="en-US" sz="2400" dirty="0" smtClean="0"/>
                        <a:t>B</a:t>
                      </a:r>
                      <a:endParaRPr lang="en-US" sz="2400" dirty="0"/>
                    </a:p>
                  </a:txBody>
                  <a:tcPr/>
                </a:tc>
                <a:extLst>
                  <a:ext uri="{0D108BD9-81ED-4DB2-BD59-A6C34878D82A}">
                    <a16:rowId xmlns:a16="http://schemas.microsoft.com/office/drawing/2014/main" val="3849166475"/>
                  </a:ext>
                </a:extLst>
              </a:tr>
              <a:tr h="514214">
                <a:tc>
                  <a:txBody>
                    <a:bodyPr/>
                    <a:lstStyle/>
                    <a:p>
                      <a:r>
                        <a:rPr lang="en-US" sz="2400" dirty="0" smtClean="0"/>
                        <a:t>8</a:t>
                      </a:r>
                      <a:endParaRPr lang="en-US" sz="2400" dirty="0"/>
                    </a:p>
                  </a:txBody>
                  <a:tcPr/>
                </a:tc>
                <a:tc>
                  <a:txBody>
                    <a:bodyPr/>
                    <a:lstStyle/>
                    <a:p>
                      <a:r>
                        <a:rPr lang="en-US" sz="2400" dirty="0" smtClean="0"/>
                        <a:t>G</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9</a:t>
                      </a:r>
                      <a:endParaRPr lang="en-US" sz="2400" dirty="0"/>
                    </a:p>
                  </a:txBody>
                  <a:tcPr/>
                </a:tc>
                <a:tc>
                  <a:txBody>
                    <a:bodyPr/>
                    <a:lstStyle/>
                    <a:p>
                      <a:r>
                        <a:rPr lang="en-US" sz="2400" dirty="0" smtClean="0"/>
                        <a:t>H</a:t>
                      </a:r>
                      <a:endParaRPr lang="en-US" sz="2400" dirty="0"/>
                    </a:p>
                  </a:txBody>
                  <a:tcPr/>
                </a:tc>
                <a:extLst>
                  <a:ext uri="{0D108BD9-81ED-4DB2-BD59-A6C34878D82A}">
                    <a16:rowId xmlns:a16="http://schemas.microsoft.com/office/drawing/2014/main" val="489537203"/>
                  </a:ext>
                </a:extLst>
              </a:tr>
            </a:tbl>
          </a:graphicData>
        </a:graphic>
      </p:graphicFrame>
      <p:sp>
        <p:nvSpPr>
          <p:cNvPr id="7" name="TextBox 6"/>
          <p:cNvSpPr txBox="1"/>
          <p:nvPr/>
        </p:nvSpPr>
        <p:spPr>
          <a:xfrm>
            <a:off x="4174669" y="1690688"/>
            <a:ext cx="1975757" cy="461665"/>
          </a:xfrm>
          <a:prstGeom prst="rect">
            <a:avLst/>
          </a:prstGeom>
          <a:noFill/>
        </p:spPr>
        <p:txBody>
          <a:bodyPr wrap="square" rtlCol="0">
            <a:spAutoFit/>
          </a:bodyPr>
          <a:lstStyle/>
          <a:p>
            <a:r>
              <a:rPr lang="en-US" sz="2400" b="1" dirty="0" smtClean="0"/>
              <a:t>Employee</a:t>
            </a:r>
            <a:endParaRPr lang="en-US" sz="2400" b="1" dirty="0"/>
          </a:p>
        </p:txBody>
      </p:sp>
      <p:sp>
        <p:nvSpPr>
          <p:cNvPr id="8" name="Right Arrow 7"/>
          <p:cNvSpPr/>
          <p:nvPr/>
        </p:nvSpPr>
        <p:spPr>
          <a:xfrm>
            <a:off x="7053943" y="2612571"/>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331525" y="1553784"/>
                <a:ext cx="4991100" cy="461665"/>
              </a:xfrm>
              <a:prstGeom prst="rect">
                <a:avLst/>
              </a:prstGeom>
              <a:noFill/>
            </p:spPr>
            <p:txBody>
              <a:bodyPr wrap="square" rtlCol="0">
                <a:spAutoFit/>
              </a:bodyPr>
              <a:lstStyle/>
              <a:p>
                <a:r>
                  <a:rPr lang="en-US" sz="2400" b="1" dirty="0" smtClean="0"/>
                  <a:t> </a:t>
                </a:r>
                <a14:m>
                  <m:oMath xmlns:m="http://schemas.openxmlformats.org/officeDocument/2006/math">
                    <m:r>
                      <a:rPr lang="en-US" sz="2400">
                        <a:latin typeface="Cambria Math" panose="02040503050406030204" pitchFamily="18" charset="0"/>
                      </a:rPr>
                      <m:t>∏</m:t>
                    </m:r>
                  </m:oMath>
                </a14:m>
                <a:r>
                  <a:rPr lang="en-US" sz="2400" baseline="-25000" dirty="0"/>
                  <a:t> </a:t>
                </a:r>
                <a:r>
                  <a:rPr lang="en-US" sz="2400" baseline="-25000" dirty="0" smtClean="0"/>
                  <a:t>name</a:t>
                </a:r>
                <a:r>
                  <a:rPr lang="en-US" sz="2400" b="1" dirty="0" smtClean="0"/>
                  <a:t>(Student) –</a:t>
                </a:r>
                <a14:m>
                  <m:oMath xmlns:m="http://schemas.openxmlformats.org/officeDocument/2006/math">
                    <m:r>
                      <a:rPr lang="en-US" sz="2400">
                        <a:latin typeface="Cambria Math" panose="02040503050406030204" pitchFamily="18" charset="0"/>
                      </a:rPr>
                      <m:t>∏</m:t>
                    </m:r>
                  </m:oMath>
                </a14:m>
                <a:r>
                  <a:rPr lang="en-US" sz="2400" baseline="-25000" dirty="0"/>
                  <a:t> name </a:t>
                </a:r>
                <a:r>
                  <a:rPr lang="en-US" sz="2400" b="1" dirty="0" smtClean="0"/>
                  <a:t>(Employee)</a:t>
                </a:r>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7331525" y="1553784"/>
                <a:ext cx="4991100" cy="461665"/>
              </a:xfrm>
              <a:prstGeom prst="rect">
                <a:avLst/>
              </a:prstGeom>
              <a:blipFill>
                <a:blip r:embed="rId2"/>
                <a:stretch>
                  <a:fillRect t="-10526" b="-28947"/>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746247971"/>
              </p:ext>
            </p:extLst>
          </p:nvPr>
        </p:nvGraphicFramePr>
        <p:xfrm>
          <a:off x="8975267" y="2033586"/>
          <a:ext cx="1311729" cy="2056856"/>
        </p:xfrm>
        <a:graphic>
          <a:graphicData uri="http://schemas.openxmlformats.org/drawingml/2006/table">
            <a:tbl>
              <a:tblPr firstRow="1" bandRow="1">
                <a:tableStyleId>{5C22544A-7EE6-4342-B048-85BDC9FD1C3A}</a:tableStyleId>
              </a:tblPr>
              <a:tblGrid>
                <a:gridCol w="1311729">
                  <a:extLst>
                    <a:ext uri="{9D8B030D-6E8A-4147-A177-3AD203B41FA5}">
                      <a16:colId xmlns:a16="http://schemas.microsoft.com/office/drawing/2014/main" val="3443627947"/>
                    </a:ext>
                  </a:extLst>
                </a:gridCol>
              </a:tblGrid>
              <a:tr h="514214">
                <a:tc>
                  <a:txBody>
                    <a:bodyPr/>
                    <a:lstStyle/>
                    <a:p>
                      <a:r>
                        <a:rPr lang="en-US" sz="2400" dirty="0" smtClean="0"/>
                        <a:t>Name</a:t>
                      </a:r>
                      <a:endParaRPr lang="en-US" sz="2400" dirty="0"/>
                    </a:p>
                  </a:txBody>
                  <a:tcPr/>
                </a:tc>
                <a:extLst>
                  <a:ext uri="{0D108BD9-81ED-4DB2-BD59-A6C34878D82A}">
                    <a16:rowId xmlns:a16="http://schemas.microsoft.com/office/drawing/2014/main" val="2052169100"/>
                  </a:ext>
                </a:extLst>
              </a:tr>
              <a:tr h="514214">
                <a:tc>
                  <a:txBody>
                    <a:bodyPr/>
                    <a:lstStyle/>
                    <a:p>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r>
                        <a:rPr lang="en-US" sz="2400" dirty="0" smtClean="0"/>
                        <a:t>C</a:t>
                      </a:r>
                      <a:endParaRPr lang="en-US" sz="2400" dirty="0"/>
                    </a:p>
                  </a:txBody>
                  <a:tcPr/>
                </a:tc>
                <a:extLst>
                  <a:ext uri="{0D108BD9-81ED-4DB2-BD59-A6C34878D82A}">
                    <a16:rowId xmlns:a16="http://schemas.microsoft.com/office/drawing/2014/main" val="2474163654"/>
                  </a:ext>
                </a:extLst>
              </a:tr>
              <a:tr h="514214">
                <a:tc>
                  <a:txBody>
                    <a:bodyPr/>
                    <a:lstStyle/>
                    <a:p>
                      <a:r>
                        <a:rPr lang="en-US" sz="2400" dirty="0" smtClean="0"/>
                        <a:t>D</a:t>
                      </a:r>
                      <a:endParaRPr lang="en-US" sz="2400" dirty="0"/>
                    </a:p>
                  </a:txBody>
                  <a:tcPr/>
                </a:tc>
                <a:extLst>
                  <a:ext uri="{0D108BD9-81ED-4DB2-BD59-A6C34878D82A}">
                    <a16:rowId xmlns:a16="http://schemas.microsoft.com/office/drawing/2014/main" val="3329455290"/>
                  </a:ext>
                </a:extLst>
              </a:tr>
            </a:tbl>
          </a:graphicData>
        </a:graphic>
      </p:graphicFrame>
    </p:spTree>
    <p:extLst>
      <p:ext uri="{BB962C8B-B14F-4D97-AF65-F5344CB8AC3E}">
        <p14:creationId xmlns:p14="http://schemas.microsoft.com/office/powerpoint/2010/main" val="30694023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Find the names of the authors who have written books but not articles.</a:t>
                </a:r>
              </a:p>
              <a:p>
                <a:pPr marL="0" indent="0">
                  <a:buNone/>
                </a:pPr>
                <a:endParaRPr lang="en-US" dirty="0"/>
              </a:p>
              <a:p>
                <a:pPr marL="0" indent="0">
                  <a:buNone/>
                </a:pPr>
                <a:r>
                  <a:rPr lang="en-US" dirty="0" smtClean="0"/>
                  <a:t>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a:t>
                </a:r>
                <a:r>
                  <a:rPr lang="en-US" b="1" dirty="0" smtClean="0"/>
                  <a:t>(Books) </a:t>
                </a:r>
                <a:r>
                  <a:rPr lang="en-US" b="1" dirty="0"/>
                  <a:t>–</a:t>
                </a:r>
                <a:r>
                  <a:rPr lang="en-US" b="1" dirty="0" smtClean="0"/>
                  <a:t> </a:t>
                </a:r>
                <a14:m>
                  <m:oMath xmlns:m="http://schemas.openxmlformats.org/officeDocument/2006/math">
                    <m:r>
                      <a:rPr lang="en-US">
                        <a:latin typeface="Cambria Math" panose="02040503050406030204" pitchFamily="18" charset="0"/>
                      </a:rPr>
                      <m:t>∏</m:t>
                    </m:r>
                  </m:oMath>
                </a14:m>
                <a:r>
                  <a:rPr lang="en-US" baseline="-25000" dirty="0"/>
                  <a:t> </a:t>
                </a:r>
                <a:r>
                  <a:rPr lang="en-US" baseline="-25000" dirty="0" smtClean="0"/>
                  <a:t>author </a:t>
                </a:r>
                <a:r>
                  <a:rPr lang="en-US" b="1" dirty="0" smtClean="0"/>
                  <a:t>(Articles)</a:t>
                </a:r>
                <a:endParaRPr lang="en-US"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346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595" y="2873828"/>
            <a:ext cx="9144000" cy="1126672"/>
          </a:xfrm>
        </p:spPr>
        <p:txBody>
          <a:bodyPr>
            <a:normAutofit/>
          </a:bodyPr>
          <a:lstStyle/>
          <a:p>
            <a:r>
              <a:rPr lang="en-US" dirty="0" smtClean="0"/>
              <a:t>CARTESIAN PRODUCT</a:t>
            </a:r>
            <a:endParaRPr lang="en-US" dirty="0"/>
          </a:p>
        </p:txBody>
      </p:sp>
    </p:spTree>
    <p:extLst>
      <p:ext uri="{BB962C8B-B14F-4D97-AF65-F5344CB8AC3E}">
        <p14:creationId xmlns:p14="http://schemas.microsoft.com/office/powerpoint/2010/main" val="11891511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Product/Cross Product</a:t>
            </a:r>
            <a:endParaRPr lang="en-US" dirty="0"/>
          </a:p>
        </p:txBody>
      </p:sp>
      <p:sp>
        <p:nvSpPr>
          <p:cNvPr id="3" name="Content Placeholder 2"/>
          <p:cNvSpPr>
            <a:spLocks noGrp="1"/>
          </p:cNvSpPr>
          <p:nvPr>
            <p:ph idx="1"/>
          </p:nvPr>
        </p:nvSpPr>
        <p:spPr/>
        <p:txBody>
          <a:bodyPr>
            <a:normAutofit fontScale="92500"/>
          </a:bodyPr>
          <a:lstStyle/>
          <a:p>
            <a:r>
              <a:rPr lang="en-US" b="1" dirty="0" smtClean="0"/>
              <a:t>Cartesian Product</a:t>
            </a:r>
            <a:r>
              <a:rPr lang="en-US" dirty="0" smtClean="0"/>
              <a:t> is fundamental operator in relational algebra</a:t>
            </a:r>
          </a:p>
          <a:p>
            <a:r>
              <a:rPr lang="en-US" b="1" u="sng" dirty="0" smtClean="0">
                <a:solidFill>
                  <a:srgbClr val="C00000"/>
                </a:solidFill>
              </a:rPr>
              <a:t>Cartesian Product</a:t>
            </a:r>
            <a:r>
              <a:rPr lang="en-US" b="1" dirty="0" smtClean="0">
                <a:solidFill>
                  <a:srgbClr val="C00000"/>
                </a:solidFill>
              </a:rPr>
              <a:t> combines information of two different relations into one.</a:t>
            </a:r>
          </a:p>
          <a:p>
            <a:r>
              <a:rPr lang="en-US" dirty="0" smtClean="0"/>
              <a:t>It is also called </a:t>
            </a:r>
            <a:r>
              <a:rPr lang="en-US" b="1" dirty="0">
                <a:solidFill>
                  <a:srgbClr val="C00000"/>
                </a:solidFill>
              </a:rPr>
              <a:t>Cross Product.</a:t>
            </a:r>
          </a:p>
          <a:p>
            <a:pPr lvl="1"/>
            <a:r>
              <a:rPr lang="en-US" dirty="0" smtClean="0"/>
              <a:t>Generally, a </a:t>
            </a:r>
            <a:r>
              <a:rPr lang="en-US" b="1" dirty="0"/>
              <a:t>Cartesian Product</a:t>
            </a:r>
            <a:r>
              <a:rPr lang="en-US" dirty="0" smtClean="0"/>
              <a:t> is never a meaningful operation when it is performed alone. However, it becomes </a:t>
            </a:r>
            <a:r>
              <a:rPr lang="en-US" b="1" dirty="0"/>
              <a:t>meaningful when it is followed by other operations.</a:t>
            </a:r>
          </a:p>
          <a:p>
            <a:pPr lvl="1"/>
            <a:r>
              <a:rPr lang="en-US" dirty="0" smtClean="0"/>
              <a:t>Generally it is followed by select operations.</a:t>
            </a:r>
          </a:p>
          <a:p>
            <a:r>
              <a:rPr lang="en-US" b="1" u="sng" dirty="0"/>
              <a:t>Symbol</a:t>
            </a:r>
            <a:r>
              <a:rPr lang="en-US" dirty="0" smtClean="0"/>
              <a:t>: </a:t>
            </a:r>
            <a:r>
              <a:rPr lang="en-US" b="1" dirty="0">
                <a:solidFill>
                  <a:srgbClr val="C00000"/>
                </a:solidFill>
              </a:rPr>
              <a:t>x</a:t>
            </a:r>
          </a:p>
          <a:p>
            <a:r>
              <a:rPr lang="en-US" b="1" u="sng" dirty="0"/>
              <a:t>Notation</a:t>
            </a:r>
            <a:r>
              <a:rPr lang="en-US" dirty="0"/>
              <a:t>: </a:t>
            </a:r>
            <a:r>
              <a:rPr lang="en-US" b="1" dirty="0">
                <a:solidFill>
                  <a:srgbClr val="C00000"/>
                </a:solidFill>
              </a:rPr>
              <a:t>R1 x </a:t>
            </a:r>
            <a:r>
              <a:rPr lang="en-US" b="1" dirty="0" smtClean="0">
                <a:solidFill>
                  <a:srgbClr val="C00000"/>
                </a:solidFill>
              </a:rPr>
              <a:t>R2</a:t>
            </a:r>
            <a:endParaRPr lang="en-US" b="1" u="sng" dirty="0" smtClean="0"/>
          </a:p>
          <a:p>
            <a:r>
              <a:rPr lang="en-US" b="1" u="sng" dirty="0" smtClean="0"/>
              <a:t>SQL</a:t>
            </a:r>
            <a:r>
              <a:rPr lang="en-US" dirty="0" smtClean="0"/>
              <a:t>: </a:t>
            </a:r>
            <a:r>
              <a:rPr lang="en-US" b="1" dirty="0" smtClean="0">
                <a:solidFill>
                  <a:srgbClr val="C00000"/>
                </a:solidFill>
              </a:rPr>
              <a:t>SELECT * FROM R1 x R2</a:t>
            </a:r>
            <a:endParaRPr lang="en-US" b="1" dirty="0">
              <a:solidFill>
                <a:srgbClr val="C00000"/>
              </a:solidFill>
            </a:endParaRPr>
          </a:p>
        </p:txBody>
      </p:sp>
    </p:spTree>
    <p:extLst>
      <p:ext uri="{BB962C8B-B14F-4D97-AF65-F5344CB8AC3E}">
        <p14:creationId xmlns:p14="http://schemas.microsoft.com/office/powerpoint/2010/main" val="38411995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42999051"/>
                  </p:ext>
                </p:extLst>
              </p:nvPr>
            </p:nvGraphicFramePr>
            <p:xfrm>
              <a:off x="1017813"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42999051"/>
                  </p:ext>
                </p:extLst>
              </p:nvPr>
            </p:nvGraphicFramePr>
            <p:xfrm>
              <a:off x="1017813"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2"/>
                          <a:stretch>
                            <a:fillRect l="-654" t="-109524" r="-102614" b="-116667"/>
                          </a:stretch>
                        </a:blipFill>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2"/>
                          <a:stretch>
                            <a:fillRect l="-654" t="-207059" r="-102614" b="-15294"/>
                          </a:stretch>
                        </a:blipFill>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Fallback>
      </mc:AlternateContent>
      <p:sp>
        <p:nvSpPr>
          <p:cNvPr id="5" name="TextBox 4"/>
          <p:cNvSpPr txBox="1"/>
          <p:nvPr/>
        </p:nvSpPr>
        <p:spPr>
          <a:xfrm>
            <a:off x="1017813" y="1597095"/>
            <a:ext cx="1975757" cy="461665"/>
          </a:xfrm>
          <a:prstGeom prst="rect">
            <a:avLst/>
          </a:prstGeom>
          <a:noFill/>
        </p:spPr>
        <p:txBody>
          <a:bodyPr wrap="square" rtlCol="0">
            <a:spAutoFit/>
          </a:bodyPr>
          <a:lstStyle/>
          <a:p>
            <a:r>
              <a:rPr lang="en-US" sz="2400" b="1" dirty="0" smtClean="0"/>
              <a:t>R1</a:t>
            </a:r>
            <a:endParaRPr lang="en-US" sz="2400" b="1"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823724398"/>
                  </p:ext>
                </p:extLst>
              </p:nvPr>
            </p:nvGraphicFramePr>
            <p:xfrm>
              <a:off x="3750127"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823724398"/>
                  </p:ext>
                </p:extLst>
              </p:nvPr>
            </p:nvGraphicFramePr>
            <p:xfrm>
              <a:off x="3750127"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3"/>
                          <a:stretch>
                            <a:fillRect l="-781" t="-109524" r="-203906"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3"/>
                          <a:stretch>
                            <a:fillRect l="-781" t="-207059" r="-203906"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3"/>
                          <a:stretch>
                            <a:fillRect l="-781" t="-310714" r="-203906"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3"/>
                          <a:stretch>
                            <a:fillRect l="-781" t="-405882" r="-203906"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Fallback>
      </mc:AlternateContent>
      <p:sp>
        <p:nvSpPr>
          <p:cNvPr id="7" name="TextBox 6"/>
          <p:cNvSpPr txBox="1"/>
          <p:nvPr/>
        </p:nvSpPr>
        <p:spPr>
          <a:xfrm>
            <a:off x="3750127" y="1597095"/>
            <a:ext cx="1975757" cy="461665"/>
          </a:xfrm>
          <a:prstGeom prst="rect">
            <a:avLst/>
          </a:prstGeom>
          <a:noFill/>
        </p:spPr>
        <p:txBody>
          <a:bodyPr wrap="square" rtlCol="0">
            <a:spAutoFit/>
          </a:bodyPr>
          <a:lstStyle/>
          <a:p>
            <a:r>
              <a:rPr lang="en-US" sz="2400" b="1" dirty="0" smtClean="0"/>
              <a:t>R2</a:t>
            </a:r>
            <a:endParaRPr lang="en-US" sz="2400" b="1"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959382195"/>
                  </p:ext>
                </p:extLst>
              </p:nvPr>
            </p:nvGraphicFramePr>
            <p:xfrm>
              <a:off x="7903027"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959382195"/>
                  </p:ext>
                </p:extLst>
              </p:nvPr>
            </p:nvGraphicFramePr>
            <p:xfrm>
              <a:off x="7903027"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4"/>
                          <a:stretch>
                            <a:fillRect l="-962" t="-109524" r="-401923" b="-72023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109524" r="-202885" b="-72023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4"/>
                          <a:stretch>
                            <a:fillRect l="-962" t="-207059" r="-401923" b="-611765"/>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207059" r="-202885" b="-611765"/>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4"/>
                          <a:stretch>
                            <a:fillRect l="-962" t="-310714" r="-401923" b="-51904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310714" r="-202885" b="-519048"/>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4"/>
                          <a:stretch>
                            <a:fillRect l="-962" t="-405882" r="-401923" b="-412941"/>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405882" r="-202885" b="-412941"/>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endParaRPr lang="en-US"/>
                        </a:p>
                      </a:txBody>
                      <a:tcPr>
                        <a:blipFill>
                          <a:blip r:embed="rId4"/>
                          <a:stretch>
                            <a:fillRect l="-962" t="-511905" r="-401923" b="-31785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511905" r="-202885"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endParaRPr lang="en-US"/>
                        </a:p>
                      </a:txBody>
                      <a:tcPr>
                        <a:blipFill>
                          <a:blip r:embed="rId4"/>
                          <a:stretch>
                            <a:fillRect l="-962" t="-604706" r="-401923" b="-214118"/>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604706" r="-202885"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endParaRPr lang="en-US"/>
                        </a:p>
                      </a:txBody>
                      <a:tcPr>
                        <a:blipFill>
                          <a:blip r:embed="rId4"/>
                          <a:stretch>
                            <a:fillRect l="-962" t="-713095" r="-401923" b="-11666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713095" r="-202885"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endParaRPr lang="en-US"/>
                        </a:p>
                      </a:txBody>
                      <a:tcPr>
                        <a:blipFill>
                          <a:blip r:embed="rId4"/>
                          <a:stretch>
                            <a:fillRect l="-962" t="-803529" r="-401923" b="-15294"/>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803529" r="-202885"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Fallback>
      </mc:AlternateContent>
      <p:sp>
        <p:nvSpPr>
          <p:cNvPr id="9" name="TextBox 8"/>
          <p:cNvSpPr txBox="1"/>
          <p:nvPr/>
        </p:nvSpPr>
        <p:spPr>
          <a:xfrm>
            <a:off x="7903027" y="1233486"/>
            <a:ext cx="1975757" cy="461665"/>
          </a:xfrm>
          <a:prstGeom prst="rect">
            <a:avLst/>
          </a:prstGeom>
          <a:noFill/>
        </p:spPr>
        <p:txBody>
          <a:bodyPr wrap="square" rtlCol="0">
            <a:spAutoFit/>
          </a:bodyPr>
          <a:lstStyle/>
          <a:p>
            <a:r>
              <a:rPr lang="en-US" sz="2400" b="1" dirty="0" smtClean="0"/>
              <a:t>R1 x R2</a:t>
            </a:r>
            <a:endParaRPr lang="en-US" sz="2400" b="1" dirty="0"/>
          </a:p>
        </p:txBody>
      </p:sp>
      <p:sp>
        <p:nvSpPr>
          <p:cNvPr id="10" name="Right Arrow 9"/>
          <p:cNvSpPr/>
          <p:nvPr/>
        </p:nvSpPr>
        <p:spPr>
          <a:xfrm>
            <a:off x="6294663" y="2878249"/>
            <a:ext cx="1404257"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934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a:xfrm>
            <a:off x="968829" y="1690688"/>
            <a:ext cx="10515600" cy="4775426"/>
          </a:xfrm>
        </p:spPr>
        <p:txBody>
          <a:bodyPr>
            <a:normAutofit fontScale="92500"/>
          </a:bodyPr>
          <a:lstStyle/>
          <a:p>
            <a:pPr marL="514350" indent="-514350">
              <a:buFont typeface="+mj-lt"/>
              <a:buAutoNum type="arabicPeriod"/>
            </a:pPr>
            <a:r>
              <a:rPr lang="en-US" dirty="0" smtClean="0"/>
              <a:t>If </a:t>
            </a:r>
            <a:r>
              <a:rPr lang="en-US" b="1" i="1" dirty="0" smtClean="0">
                <a:solidFill>
                  <a:srgbClr val="C00000"/>
                </a:solidFill>
              </a:rPr>
              <a:t>relation R1 and R2 have a &amp; b attributes</a:t>
            </a:r>
            <a:r>
              <a:rPr lang="en-US" dirty="0" smtClean="0"/>
              <a:t> respectively, then resulting relation will have </a:t>
            </a:r>
            <a:r>
              <a:rPr lang="en-US" b="1" u="sng" dirty="0">
                <a:solidFill>
                  <a:srgbClr val="C00000"/>
                </a:solidFill>
              </a:rPr>
              <a:t>a + b </a:t>
            </a:r>
            <a:r>
              <a:rPr lang="en-US" b="1" u="sng" dirty="0" smtClean="0">
                <a:solidFill>
                  <a:srgbClr val="C00000"/>
                </a:solidFill>
              </a:rPr>
              <a:t>attributes</a:t>
            </a:r>
            <a:r>
              <a:rPr lang="en-US" b="1" dirty="0" smtClean="0">
                <a:solidFill>
                  <a:srgbClr val="C00000"/>
                </a:solidFill>
              </a:rPr>
              <a:t> </a:t>
            </a:r>
            <a:r>
              <a:rPr lang="en-US" dirty="0" smtClean="0"/>
              <a:t>from both the input relations.</a:t>
            </a:r>
          </a:p>
          <a:p>
            <a:pPr marL="514350" indent="-514350">
              <a:buFont typeface="+mj-lt"/>
              <a:buAutoNum type="arabicPeriod"/>
            </a:pPr>
            <a:r>
              <a:rPr lang="en-US" b="1" dirty="0">
                <a:solidFill>
                  <a:srgbClr val="C00000"/>
                </a:solidFill>
              </a:rPr>
              <a:t>If relation R1 and R2 have n1  &amp; n2 tuples</a:t>
            </a:r>
            <a:r>
              <a:rPr lang="en-US" dirty="0" smtClean="0"/>
              <a:t> respectively, then resulting relation will have </a:t>
            </a:r>
            <a:r>
              <a:rPr lang="en-US" b="1" u="sng" dirty="0">
                <a:solidFill>
                  <a:srgbClr val="C00000"/>
                </a:solidFill>
              </a:rPr>
              <a:t>n1 x n2 tuples</a:t>
            </a:r>
            <a:r>
              <a:rPr lang="en-US" dirty="0" smtClean="0"/>
              <a:t>, combining each possible pair of tuples from both the relations.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If both input relation have </a:t>
            </a:r>
            <a:r>
              <a:rPr lang="en-US" b="1" dirty="0" smtClean="0"/>
              <a:t>some attribute having same name</a:t>
            </a:r>
            <a:r>
              <a:rPr lang="en-US" dirty="0" smtClean="0"/>
              <a:t>, change the name of the attribute with the name of the relation </a:t>
            </a:r>
            <a:r>
              <a:rPr lang="en-US" b="1" dirty="0">
                <a:solidFill>
                  <a:srgbClr val="C00000"/>
                </a:solidFill>
              </a:rPr>
              <a:t>“</a:t>
            </a:r>
            <a:r>
              <a:rPr lang="en-US" b="1" dirty="0" err="1">
                <a:solidFill>
                  <a:srgbClr val="C00000"/>
                </a:solidFill>
              </a:rPr>
              <a:t>relation_name.attribute_name</a:t>
            </a:r>
            <a:r>
              <a:rPr lang="en-US" b="1" dirty="0">
                <a:solidFill>
                  <a:srgbClr val="C00000"/>
                </a:solidFill>
              </a:rPr>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2817639"/>
              </p:ext>
            </p:extLst>
          </p:nvPr>
        </p:nvGraphicFramePr>
        <p:xfrm>
          <a:off x="1836057" y="3805351"/>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22957634"/>
                    </a:ext>
                  </a:extLst>
                </a:gridCol>
                <a:gridCol w="2709333">
                  <a:extLst>
                    <a:ext uri="{9D8B030D-6E8A-4147-A177-3AD203B41FA5}">
                      <a16:colId xmlns:a16="http://schemas.microsoft.com/office/drawing/2014/main" val="74068284"/>
                    </a:ext>
                  </a:extLst>
                </a:gridCol>
                <a:gridCol w="2709333">
                  <a:extLst>
                    <a:ext uri="{9D8B030D-6E8A-4147-A177-3AD203B41FA5}">
                      <a16:colId xmlns:a16="http://schemas.microsoft.com/office/drawing/2014/main" val="3712996113"/>
                    </a:ext>
                  </a:extLst>
                </a:gridCol>
              </a:tblGrid>
              <a:tr h="370840">
                <a:tc>
                  <a:txBody>
                    <a:bodyPr/>
                    <a:lstStyle/>
                    <a:p>
                      <a:endParaRPr lang="en-US" dirty="0"/>
                    </a:p>
                  </a:txBody>
                  <a:tcPr/>
                </a:tc>
                <a:tc>
                  <a:txBody>
                    <a:bodyPr/>
                    <a:lstStyle/>
                    <a:p>
                      <a:r>
                        <a:rPr lang="en-US" dirty="0" smtClean="0"/>
                        <a:t>R1                         R2</a:t>
                      </a:r>
                      <a:endParaRPr lang="en-US" dirty="0"/>
                    </a:p>
                  </a:txBody>
                  <a:tcPr/>
                </a:tc>
                <a:tc>
                  <a:txBody>
                    <a:bodyPr/>
                    <a:lstStyle/>
                    <a:p>
                      <a:r>
                        <a:rPr lang="en-US" dirty="0" smtClean="0"/>
                        <a:t>R1  x  R2</a:t>
                      </a:r>
                      <a:endParaRPr lang="en-US" dirty="0"/>
                    </a:p>
                  </a:txBody>
                  <a:tcPr/>
                </a:tc>
                <a:extLst>
                  <a:ext uri="{0D108BD9-81ED-4DB2-BD59-A6C34878D82A}">
                    <a16:rowId xmlns:a16="http://schemas.microsoft.com/office/drawing/2014/main" val="1715617763"/>
                  </a:ext>
                </a:extLst>
              </a:tr>
              <a:tr h="370840">
                <a:tc>
                  <a:txBody>
                    <a:bodyPr/>
                    <a:lstStyle/>
                    <a:p>
                      <a:r>
                        <a:rPr lang="en-US" dirty="0" smtClean="0"/>
                        <a:t>Attributes</a:t>
                      </a:r>
                      <a:endParaRPr lang="en-US" dirty="0"/>
                    </a:p>
                  </a:txBody>
                  <a:tcPr/>
                </a:tc>
                <a:tc>
                  <a:txBody>
                    <a:bodyPr/>
                    <a:lstStyle/>
                    <a:p>
                      <a:r>
                        <a:rPr lang="en-US" dirty="0" smtClean="0"/>
                        <a:t>a                            b</a:t>
                      </a:r>
                      <a:endParaRPr lang="en-US" dirty="0"/>
                    </a:p>
                  </a:txBody>
                  <a:tcPr/>
                </a:tc>
                <a:tc>
                  <a:txBody>
                    <a:bodyPr/>
                    <a:lstStyle/>
                    <a:p>
                      <a:r>
                        <a:rPr lang="en-US" b="1" dirty="0" smtClean="0"/>
                        <a:t>(a + b)</a:t>
                      </a:r>
                      <a:endParaRPr lang="en-US" b="1" dirty="0"/>
                    </a:p>
                  </a:txBody>
                  <a:tcPr/>
                </a:tc>
                <a:extLst>
                  <a:ext uri="{0D108BD9-81ED-4DB2-BD59-A6C34878D82A}">
                    <a16:rowId xmlns:a16="http://schemas.microsoft.com/office/drawing/2014/main" val="4130511692"/>
                  </a:ext>
                </a:extLst>
              </a:tr>
              <a:tr h="370840">
                <a:tc>
                  <a:txBody>
                    <a:bodyPr/>
                    <a:lstStyle/>
                    <a:p>
                      <a:r>
                        <a:rPr lang="en-US" dirty="0" smtClean="0"/>
                        <a:t>Tuples</a:t>
                      </a:r>
                      <a:endParaRPr lang="en-US" dirty="0"/>
                    </a:p>
                  </a:txBody>
                  <a:tcPr/>
                </a:tc>
                <a:tc>
                  <a:txBody>
                    <a:bodyPr/>
                    <a:lstStyle/>
                    <a:p>
                      <a:r>
                        <a:rPr lang="en-US" dirty="0" smtClean="0"/>
                        <a:t>n1</a:t>
                      </a:r>
                      <a:r>
                        <a:rPr lang="en-US" baseline="0" dirty="0" smtClean="0"/>
                        <a:t>                          n2</a:t>
                      </a:r>
                      <a:endParaRPr lang="en-US" dirty="0"/>
                    </a:p>
                  </a:txBody>
                  <a:tcPr/>
                </a:tc>
                <a:tc>
                  <a:txBody>
                    <a:bodyPr/>
                    <a:lstStyle/>
                    <a:p>
                      <a:r>
                        <a:rPr lang="en-US" b="1" dirty="0" smtClean="0"/>
                        <a:t>(n1 x n2)</a:t>
                      </a:r>
                      <a:endParaRPr lang="en-US" b="1" dirty="0"/>
                    </a:p>
                  </a:txBody>
                  <a:tcPr/>
                </a:tc>
                <a:extLst>
                  <a:ext uri="{0D108BD9-81ED-4DB2-BD59-A6C34878D82A}">
                    <a16:rowId xmlns:a16="http://schemas.microsoft.com/office/drawing/2014/main" val="235666018"/>
                  </a:ext>
                </a:extLst>
              </a:tr>
            </a:tbl>
          </a:graphicData>
        </a:graphic>
      </p:graphicFrame>
    </p:spTree>
    <p:extLst>
      <p:ext uri="{BB962C8B-B14F-4D97-AF65-F5344CB8AC3E}">
        <p14:creationId xmlns:p14="http://schemas.microsoft.com/office/powerpoint/2010/main" val="27345016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41461838"/>
                  </p:ext>
                </p:extLst>
              </p:nvPr>
            </p:nvGraphicFramePr>
            <p:xfrm>
              <a:off x="658581"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41461838"/>
                  </p:ext>
                </p:extLst>
              </p:nvPr>
            </p:nvGraphicFramePr>
            <p:xfrm>
              <a:off x="658581"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2"/>
                          <a:stretch>
                            <a:fillRect l="-1307" t="-109524" r="-101961" b="-116667"/>
                          </a:stretch>
                        </a:blipFill>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2"/>
                          <a:stretch>
                            <a:fillRect l="-1307" t="-207059" r="-101961" b="-15294"/>
                          </a:stretch>
                        </a:blipFill>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Fallback>
      </mc:AlternateContent>
      <p:sp>
        <p:nvSpPr>
          <p:cNvPr id="5" name="TextBox 4"/>
          <p:cNvSpPr txBox="1"/>
          <p:nvPr/>
        </p:nvSpPr>
        <p:spPr>
          <a:xfrm>
            <a:off x="1017813" y="1597095"/>
            <a:ext cx="1975757" cy="461665"/>
          </a:xfrm>
          <a:prstGeom prst="rect">
            <a:avLst/>
          </a:prstGeom>
          <a:noFill/>
        </p:spPr>
        <p:txBody>
          <a:bodyPr wrap="square" rtlCol="0">
            <a:spAutoFit/>
          </a:bodyPr>
          <a:lstStyle/>
          <a:p>
            <a:r>
              <a:rPr lang="en-US" sz="2400" b="1" dirty="0" smtClean="0"/>
              <a:t>R1</a:t>
            </a:r>
            <a:endParaRPr lang="en-US" sz="2400" b="1"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742826652"/>
                  </p:ext>
                </p:extLst>
              </p:nvPr>
            </p:nvGraphicFramePr>
            <p:xfrm>
              <a:off x="2656090"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742826652"/>
                  </p:ext>
                </p:extLst>
              </p:nvPr>
            </p:nvGraphicFramePr>
            <p:xfrm>
              <a:off x="2656090"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3"/>
                          <a:stretch>
                            <a:fillRect l="-781" t="-109524" r="-203906"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3"/>
                          <a:stretch>
                            <a:fillRect l="-781" t="-207059" r="-203906"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3"/>
                          <a:stretch>
                            <a:fillRect l="-781" t="-310714" r="-203906"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3"/>
                          <a:stretch>
                            <a:fillRect l="-781" t="-405882" r="-203906"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Fallback>
      </mc:AlternateContent>
      <p:sp>
        <p:nvSpPr>
          <p:cNvPr id="7" name="TextBox 6"/>
          <p:cNvSpPr txBox="1"/>
          <p:nvPr/>
        </p:nvSpPr>
        <p:spPr>
          <a:xfrm>
            <a:off x="3015322" y="1597095"/>
            <a:ext cx="1975757" cy="461665"/>
          </a:xfrm>
          <a:prstGeom prst="rect">
            <a:avLst/>
          </a:prstGeom>
          <a:noFill/>
        </p:spPr>
        <p:txBody>
          <a:bodyPr wrap="square" rtlCol="0">
            <a:spAutoFit/>
          </a:bodyPr>
          <a:lstStyle/>
          <a:p>
            <a:r>
              <a:rPr lang="en-US" sz="2400" b="1" dirty="0" smtClean="0"/>
              <a:t>R2</a:t>
            </a:r>
            <a:endParaRPr lang="en-US" sz="2400" b="1"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129760372"/>
                  </p:ext>
                </p:extLst>
              </p:nvPr>
            </p:nvGraphicFramePr>
            <p:xfrm>
              <a:off x="6106873"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129760372"/>
                  </p:ext>
                </p:extLst>
              </p:nvPr>
            </p:nvGraphicFramePr>
            <p:xfrm>
              <a:off x="6106873"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4"/>
                          <a:stretch>
                            <a:fillRect l="-962" t="-109524" r="-401923" b="-72023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109524" r="-202885" b="-72023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4"/>
                          <a:stretch>
                            <a:fillRect l="-962" t="-207059" r="-401923" b="-611765"/>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207059" r="-202885" b="-611765"/>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4"/>
                          <a:stretch>
                            <a:fillRect l="-962" t="-310714" r="-401923" b="-51904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310714" r="-202885" b="-519048"/>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4"/>
                          <a:stretch>
                            <a:fillRect l="-962" t="-405882" r="-401923" b="-412941"/>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405882" r="-202885" b="-412941"/>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endParaRPr lang="en-US"/>
                        </a:p>
                      </a:txBody>
                      <a:tcPr>
                        <a:blipFill>
                          <a:blip r:embed="rId4"/>
                          <a:stretch>
                            <a:fillRect l="-962" t="-511905" r="-401923" b="-31785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511905" r="-202885"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endParaRPr lang="en-US"/>
                        </a:p>
                      </a:txBody>
                      <a:tcPr>
                        <a:blipFill>
                          <a:blip r:embed="rId4"/>
                          <a:stretch>
                            <a:fillRect l="-962" t="-604706" r="-401923" b="-214118"/>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604706" r="-202885"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endParaRPr lang="en-US"/>
                        </a:p>
                      </a:txBody>
                      <a:tcPr>
                        <a:blipFill>
                          <a:blip r:embed="rId4"/>
                          <a:stretch>
                            <a:fillRect l="-962" t="-713095" r="-401923" b="-11666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713095" r="-202885"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endParaRPr lang="en-US"/>
                        </a:p>
                      </a:txBody>
                      <a:tcPr>
                        <a:blipFill>
                          <a:blip r:embed="rId4"/>
                          <a:stretch>
                            <a:fillRect l="-962" t="-803529" r="-401923" b="-15294"/>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803529" r="-202885"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Fallback>
      </mc:AlternateContent>
      <p:sp>
        <p:nvSpPr>
          <p:cNvPr id="9" name="TextBox 8"/>
          <p:cNvSpPr txBox="1"/>
          <p:nvPr/>
        </p:nvSpPr>
        <p:spPr>
          <a:xfrm>
            <a:off x="6694711" y="1233486"/>
            <a:ext cx="1975757" cy="461665"/>
          </a:xfrm>
          <a:prstGeom prst="rect">
            <a:avLst/>
          </a:prstGeom>
          <a:noFill/>
        </p:spPr>
        <p:txBody>
          <a:bodyPr wrap="square" rtlCol="0">
            <a:spAutoFit/>
          </a:bodyPr>
          <a:lstStyle/>
          <a:p>
            <a:r>
              <a:rPr lang="en-US" sz="2400" b="1" dirty="0" smtClean="0">
                <a:solidFill>
                  <a:srgbClr val="C00000"/>
                </a:solidFill>
              </a:rPr>
              <a:t>R1 x R2</a:t>
            </a:r>
            <a:endParaRPr lang="en-US" sz="2400" b="1" dirty="0">
              <a:solidFill>
                <a:srgbClr val="C00000"/>
              </a:solidFill>
            </a:endParaRPr>
          </a:p>
        </p:txBody>
      </p:sp>
      <p:sp>
        <p:nvSpPr>
          <p:cNvPr id="10" name="Right Arrow 9"/>
          <p:cNvSpPr/>
          <p:nvPr/>
        </p:nvSpPr>
        <p:spPr>
          <a:xfrm>
            <a:off x="5138012" y="2880753"/>
            <a:ext cx="762028"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12073" y="2164218"/>
            <a:ext cx="2500982" cy="2308324"/>
          </a:xfrm>
          <a:prstGeom prst="rect">
            <a:avLst/>
          </a:prstGeom>
          <a:noFill/>
        </p:spPr>
        <p:txBody>
          <a:bodyPr wrap="square" rtlCol="0">
            <a:spAutoFit/>
          </a:bodyPr>
          <a:lstStyle/>
          <a:p>
            <a:r>
              <a:rPr lang="en-US" sz="2400" b="1" i="1" dirty="0" smtClean="0">
                <a:solidFill>
                  <a:srgbClr val="C00000"/>
                </a:solidFill>
              </a:rPr>
              <a:t>R1 x R2</a:t>
            </a:r>
          </a:p>
          <a:p>
            <a:r>
              <a:rPr lang="en-US" sz="2400" b="1" i="1" dirty="0" smtClean="0">
                <a:solidFill>
                  <a:srgbClr val="C00000"/>
                </a:solidFill>
              </a:rPr>
              <a:t>Resulting relation must have</a:t>
            </a:r>
          </a:p>
          <a:p>
            <a:endParaRPr lang="en-US" sz="2400" b="1" i="1" dirty="0">
              <a:solidFill>
                <a:srgbClr val="C00000"/>
              </a:solidFill>
            </a:endParaRPr>
          </a:p>
          <a:p>
            <a:r>
              <a:rPr lang="en-US" sz="2400" b="1" i="1" dirty="0" smtClean="0">
                <a:solidFill>
                  <a:srgbClr val="C00000"/>
                </a:solidFill>
              </a:rPr>
              <a:t>2+3 = 5 attributes</a:t>
            </a:r>
          </a:p>
          <a:p>
            <a:r>
              <a:rPr lang="en-US" sz="2400" b="1" i="1" dirty="0" smtClean="0">
                <a:solidFill>
                  <a:srgbClr val="C00000"/>
                </a:solidFill>
              </a:rPr>
              <a:t>2 x 4 = 8 tuples</a:t>
            </a:r>
            <a:endParaRPr lang="en-US" sz="2400" b="1" i="1" dirty="0">
              <a:solidFill>
                <a:srgbClr val="C00000"/>
              </a:solidFill>
            </a:endParaRPr>
          </a:p>
        </p:txBody>
      </p:sp>
    </p:spTree>
    <p:extLst>
      <p:ext uri="{BB962C8B-B14F-4D97-AF65-F5344CB8AC3E}">
        <p14:creationId xmlns:p14="http://schemas.microsoft.com/office/powerpoint/2010/main" val="29809445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658581"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Choice>
        <mc:Fallback xmlns="">
          <p:graphicFrame>
            <p:nvGraphicFramePr>
              <p:cNvPr id="4" name="Table 3"/>
              <p:cNvGraphicFramePr>
                <a:graphicFrameLocks noGrp="1"/>
              </p:cNvGraphicFramePr>
              <p:nvPr>
                <p:extLst/>
              </p:nvPr>
            </p:nvGraphicFramePr>
            <p:xfrm>
              <a:off x="658581" y="2033586"/>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2"/>
                          <a:stretch>
                            <a:fillRect l="-1307" t="-109524" r="-101961" b="-116667"/>
                          </a:stretch>
                        </a:blipFill>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2"/>
                          <a:stretch>
                            <a:fillRect l="-1307" t="-207059" r="-101961" b="-15294"/>
                          </a:stretch>
                        </a:blipFill>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Fallback>
      </mc:AlternateContent>
      <p:sp>
        <p:nvSpPr>
          <p:cNvPr id="5" name="TextBox 4"/>
          <p:cNvSpPr txBox="1"/>
          <p:nvPr/>
        </p:nvSpPr>
        <p:spPr>
          <a:xfrm>
            <a:off x="1017813" y="1597095"/>
            <a:ext cx="1975757" cy="461665"/>
          </a:xfrm>
          <a:prstGeom prst="rect">
            <a:avLst/>
          </a:prstGeom>
          <a:noFill/>
        </p:spPr>
        <p:txBody>
          <a:bodyPr wrap="square" rtlCol="0">
            <a:spAutoFit/>
          </a:bodyPr>
          <a:lstStyle/>
          <a:p>
            <a:r>
              <a:rPr lang="en-US" sz="2400" b="1" dirty="0" smtClean="0"/>
              <a:t>R1</a:t>
            </a:r>
            <a:endParaRPr lang="en-US" sz="2400" b="1"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2656090"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Choice>
        <mc:Fallback xmlns="">
          <p:graphicFrame>
            <p:nvGraphicFramePr>
              <p:cNvPr id="6" name="Table 5"/>
              <p:cNvGraphicFramePr>
                <a:graphicFrameLocks noGrp="1"/>
              </p:cNvGraphicFramePr>
              <p:nvPr>
                <p:extLst/>
              </p:nvPr>
            </p:nvGraphicFramePr>
            <p:xfrm>
              <a:off x="2656090" y="2033586"/>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3"/>
                          <a:stretch>
                            <a:fillRect l="-781" t="-109524" r="-203906"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3"/>
                          <a:stretch>
                            <a:fillRect l="-781" t="-207059" r="-203906"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3"/>
                          <a:stretch>
                            <a:fillRect l="-781" t="-310714" r="-203906"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3"/>
                          <a:stretch>
                            <a:fillRect l="-781" t="-405882" r="-203906"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Fallback>
      </mc:AlternateContent>
      <p:sp>
        <p:nvSpPr>
          <p:cNvPr id="7" name="TextBox 6"/>
          <p:cNvSpPr txBox="1"/>
          <p:nvPr/>
        </p:nvSpPr>
        <p:spPr>
          <a:xfrm>
            <a:off x="3015322" y="1597095"/>
            <a:ext cx="1975757" cy="461665"/>
          </a:xfrm>
          <a:prstGeom prst="rect">
            <a:avLst/>
          </a:prstGeom>
          <a:noFill/>
        </p:spPr>
        <p:txBody>
          <a:bodyPr wrap="square" rtlCol="0">
            <a:spAutoFit/>
          </a:bodyPr>
          <a:lstStyle/>
          <a:p>
            <a:r>
              <a:rPr lang="en-US" sz="2400" b="1" dirty="0" smtClean="0"/>
              <a:t>R2</a:t>
            </a:r>
            <a:endParaRPr lang="en-US" sz="2400" b="1"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6106873"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8" name="Table 7"/>
              <p:cNvGraphicFramePr>
                <a:graphicFrameLocks noGrp="1"/>
              </p:cNvGraphicFramePr>
              <p:nvPr>
                <p:extLst/>
              </p:nvPr>
            </p:nvGraphicFramePr>
            <p:xfrm>
              <a:off x="6106873" y="1669977"/>
              <a:ext cx="3151415" cy="4627926"/>
            </p:xfrm>
            <a:graphic>
              <a:graphicData uri="http://schemas.openxmlformats.org/drawingml/2006/table">
                <a:tbl>
                  <a:tblPr firstRow="1" bandRow="1">
                    <a:tableStyleId>{5C22544A-7EE6-4342-B048-85BDC9FD1C3A}</a:tableStyleId>
                  </a:tblPr>
                  <a:tblGrid>
                    <a:gridCol w="630283">
                      <a:extLst>
                        <a:ext uri="{9D8B030D-6E8A-4147-A177-3AD203B41FA5}">
                          <a16:colId xmlns:a16="http://schemas.microsoft.com/office/drawing/2014/main" val="4144976360"/>
                        </a:ext>
                      </a:extLst>
                    </a:gridCol>
                    <a:gridCol w="630283">
                      <a:extLst>
                        <a:ext uri="{9D8B030D-6E8A-4147-A177-3AD203B41FA5}">
                          <a16:colId xmlns:a16="http://schemas.microsoft.com/office/drawing/2014/main" val="3443627947"/>
                        </a:ext>
                      </a:extLst>
                    </a:gridCol>
                    <a:gridCol w="630283">
                      <a:extLst>
                        <a:ext uri="{9D8B030D-6E8A-4147-A177-3AD203B41FA5}">
                          <a16:colId xmlns:a16="http://schemas.microsoft.com/office/drawing/2014/main" val="286433100"/>
                        </a:ext>
                      </a:extLst>
                    </a:gridCol>
                    <a:gridCol w="630283">
                      <a:extLst>
                        <a:ext uri="{9D8B030D-6E8A-4147-A177-3AD203B41FA5}">
                          <a16:colId xmlns:a16="http://schemas.microsoft.com/office/drawing/2014/main" val="4077762068"/>
                        </a:ext>
                      </a:extLst>
                    </a:gridCol>
                    <a:gridCol w="630283">
                      <a:extLst>
                        <a:ext uri="{9D8B030D-6E8A-4147-A177-3AD203B41FA5}">
                          <a16:colId xmlns:a16="http://schemas.microsoft.com/office/drawing/2014/main" val="3580313834"/>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4"/>
                          <a:stretch>
                            <a:fillRect l="-962" t="-109524" r="-401923" b="-72023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109524" r="-202885" b="-72023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4"/>
                          <a:stretch>
                            <a:fillRect l="-962" t="-207059" r="-401923" b="-611765"/>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207059" r="-202885" b="-611765"/>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4"/>
                          <a:stretch>
                            <a:fillRect l="-962" t="-310714" r="-401923" b="-519048"/>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310714" r="-202885" b="-519048"/>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4"/>
                          <a:stretch>
                            <a:fillRect l="-962" t="-405882" r="-401923" b="-412941"/>
                          </a:stretch>
                        </a:blipFill>
                      </a:tcPr>
                    </a:tc>
                    <a:tc>
                      <a:txBody>
                        <a:bodyPr/>
                        <a:lstStyle/>
                        <a:p>
                          <a:pPr algn="ctr"/>
                          <a:r>
                            <a:rPr lang="en-US" sz="2400" dirty="0" smtClean="0"/>
                            <a:t>1</a:t>
                          </a:r>
                          <a:endParaRPr lang="en-US" sz="2400" dirty="0"/>
                        </a:p>
                      </a:txBody>
                      <a:tcPr/>
                    </a:tc>
                    <a:tc>
                      <a:txBody>
                        <a:bodyPr/>
                        <a:lstStyle/>
                        <a:p>
                          <a:endParaRPr lang="en-US"/>
                        </a:p>
                      </a:txBody>
                      <a:tcPr>
                        <a:blipFill>
                          <a:blip r:embed="rId4"/>
                          <a:stretch>
                            <a:fillRect l="-200000" t="-405882" r="-202885" b="-412941"/>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r h="514214">
                    <a:tc>
                      <a:txBody>
                        <a:bodyPr/>
                        <a:lstStyle/>
                        <a:p>
                          <a:endParaRPr lang="en-US"/>
                        </a:p>
                      </a:txBody>
                      <a:tcPr>
                        <a:blipFill>
                          <a:blip r:embed="rId4"/>
                          <a:stretch>
                            <a:fillRect l="-962" t="-511905" r="-401923" b="-31785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511905" r="-202885" b="-3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905062820"/>
                      </a:ext>
                    </a:extLst>
                  </a:tr>
                  <a:tr h="514214">
                    <a:tc>
                      <a:txBody>
                        <a:bodyPr/>
                        <a:lstStyle/>
                        <a:p>
                          <a:endParaRPr lang="en-US"/>
                        </a:p>
                      </a:txBody>
                      <a:tcPr>
                        <a:blipFill>
                          <a:blip r:embed="rId4"/>
                          <a:stretch>
                            <a:fillRect l="-962" t="-604706" r="-401923" b="-214118"/>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604706" r="-202885" b="-2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983089391"/>
                      </a:ext>
                    </a:extLst>
                  </a:tr>
                  <a:tr h="514214">
                    <a:tc>
                      <a:txBody>
                        <a:bodyPr/>
                        <a:lstStyle/>
                        <a:p>
                          <a:endParaRPr lang="en-US"/>
                        </a:p>
                      </a:txBody>
                      <a:tcPr>
                        <a:blipFill>
                          <a:blip r:embed="rId4"/>
                          <a:stretch>
                            <a:fillRect l="-962" t="-713095" r="-401923" b="-116667"/>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713095" r="-202885" b="-116667"/>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184759481"/>
                      </a:ext>
                    </a:extLst>
                  </a:tr>
                  <a:tr h="514214">
                    <a:tc>
                      <a:txBody>
                        <a:bodyPr/>
                        <a:lstStyle/>
                        <a:p>
                          <a:endParaRPr lang="en-US"/>
                        </a:p>
                      </a:txBody>
                      <a:tcPr>
                        <a:blipFill>
                          <a:blip r:embed="rId4"/>
                          <a:stretch>
                            <a:fillRect l="-962" t="-803529" r="-401923" b="-15294"/>
                          </a:stretch>
                        </a:blipFill>
                      </a:tcPr>
                    </a:tc>
                    <a:tc>
                      <a:txBody>
                        <a:bodyPr/>
                        <a:lstStyle/>
                        <a:p>
                          <a:pPr algn="ctr"/>
                          <a:r>
                            <a:rPr lang="en-US" sz="2400" dirty="0" smtClean="0"/>
                            <a:t>2</a:t>
                          </a:r>
                          <a:endParaRPr lang="en-US" sz="2400" dirty="0"/>
                        </a:p>
                      </a:txBody>
                      <a:tcPr/>
                    </a:tc>
                    <a:tc>
                      <a:txBody>
                        <a:bodyPr/>
                        <a:lstStyle/>
                        <a:p>
                          <a:endParaRPr lang="en-US"/>
                        </a:p>
                      </a:txBody>
                      <a:tcPr>
                        <a:blipFill>
                          <a:blip r:embed="rId4"/>
                          <a:stretch>
                            <a:fillRect l="-200000" t="-803529" r="-202885" b="-15294"/>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37335339"/>
                      </a:ext>
                    </a:extLst>
                  </a:tr>
                </a:tbl>
              </a:graphicData>
            </a:graphic>
          </p:graphicFrame>
        </mc:Fallback>
      </mc:AlternateContent>
      <p:sp>
        <p:nvSpPr>
          <p:cNvPr id="9" name="TextBox 8"/>
          <p:cNvSpPr txBox="1"/>
          <p:nvPr/>
        </p:nvSpPr>
        <p:spPr>
          <a:xfrm>
            <a:off x="6694711" y="1233486"/>
            <a:ext cx="1975757" cy="461665"/>
          </a:xfrm>
          <a:prstGeom prst="rect">
            <a:avLst/>
          </a:prstGeom>
          <a:noFill/>
        </p:spPr>
        <p:txBody>
          <a:bodyPr wrap="square" rtlCol="0">
            <a:spAutoFit/>
          </a:bodyPr>
          <a:lstStyle/>
          <a:p>
            <a:r>
              <a:rPr lang="en-US" sz="2400" b="1" dirty="0" smtClean="0">
                <a:solidFill>
                  <a:srgbClr val="C00000"/>
                </a:solidFill>
              </a:rPr>
              <a:t>R1 x R2</a:t>
            </a:r>
            <a:endParaRPr lang="en-US" sz="2400" b="1" dirty="0">
              <a:solidFill>
                <a:srgbClr val="C00000"/>
              </a:solidFill>
            </a:endParaRPr>
          </a:p>
        </p:txBody>
      </p:sp>
      <p:sp>
        <p:nvSpPr>
          <p:cNvPr id="10" name="Right Arrow 9"/>
          <p:cNvSpPr/>
          <p:nvPr/>
        </p:nvSpPr>
        <p:spPr>
          <a:xfrm>
            <a:off x="5138012" y="2880753"/>
            <a:ext cx="762028"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12073" y="2164218"/>
            <a:ext cx="2500982" cy="2308324"/>
          </a:xfrm>
          <a:prstGeom prst="rect">
            <a:avLst/>
          </a:prstGeom>
          <a:noFill/>
        </p:spPr>
        <p:txBody>
          <a:bodyPr wrap="square" rtlCol="0">
            <a:spAutoFit/>
          </a:bodyPr>
          <a:lstStyle/>
          <a:p>
            <a:r>
              <a:rPr lang="en-US" sz="2400" b="1" i="1" dirty="0" smtClean="0">
                <a:solidFill>
                  <a:srgbClr val="C00000"/>
                </a:solidFill>
              </a:rPr>
              <a:t>R1 x R2</a:t>
            </a:r>
          </a:p>
          <a:p>
            <a:r>
              <a:rPr lang="en-US" sz="2400" b="1" i="1" dirty="0" smtClean="0">
                <a:solidFill>
                  <a:srgbClr val="C00000"/>
                </a:solidFill>
              </a:rPr>
              <a:t>Resulting relation must have</a:t>
            </a:r>
          </a:p>
          <a:p>
            <a:endParaRPr lang="en-US" sz="2400" b="1" i="1" dirty="0">
              <a:solidFill>
                <a:srgbClr val="C00000"/>
              </a:solidFill>
            </a:endParaRPr>
          </a:p>
          <a:p>
            <a:r>
              <a:rPr lang="en-US" sz="2400" b="1" i="1" dirty="0" smtClean="0">
                <a:solidFill>
                  <a:srgbClr val="C00000"/>
                </a:solidFill>
              </a:rPr>
              <a:t>2+3 = 5 attributes</a:t>
            </a:r>
          </a:p>
          <a:p>
            <a:r>
              <a:rPr lang="en-US" sz="2400" b="1" i="1" dirty="0" smtClean="0">
                <a:solidFill>
                  <a:srgbClr val="C00000"/>
                </a:solidFill>
              </a:rPr>
              <a:t>2 x 4 = 8 tuples</a:t>
            </a:r>
            <a:endParaRPr lang="en-US" sz="2400" b="1" i="1" dirty="0">
              <a:solidFill>
                <a:srgbClr val="C00000"/>
              </a:solidFill>
            </a:endParaRPr>
          </a:p>
        </p:txBody>
      </p:sp>
    </p:spTree>
    <p:extLst>
      <p:ext uri="{BB962C8B-B14F-4D97-AF65-F5344CB8AC3E}">
        <p14:creationId xmlns:p14="http://schemas.microsoft.com/office/powerpoint/2010/main" val="31890449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825625"/>
            <a:ext cx="10515600" cy="950526"/>
          </a:xfrm>
        </p:spPr>
        <p:txBody>
          <a:bodyPr>
            <a:normAutofit fontScale="92500" lnSpcReduction="20000"/>
          </a:bodyPr>
          <a:lstStyle/>
          <a:p>
            <a:r>
              <a:rPr lang="en-US" dirty="0"/>
              <a:t>If both input relation have </a:t>
            </a:r>
            <a:r>
              <a:rPr lang="en-US" b="1" dirty="0"/>
              <a:t>some attribute having same name</a:t>
            </a:r>
            <a:r>
              <a:rPr lang="en-US" dirty="0"/>
              <a:t>, change the name of the attribute with the name of the relation </a:t>
            </a:r>
            <a:r>
              <a:rPr lang="en-US" b="1" dirty="0">
                <a:solidFill>
                  <a:srgbClr val="C00000"/>
                </a:solidFill>
              </a:rPr>
              <a:t>“</a:t>
            </a:r>
            <a:r>
              <a:rPr lang="en-US" b="1" dirty="0" err="1">
                <a:solidFill>
                  <a:srgbClr val="C00000"/>
                </a:solidFill>
              </a:rPr>
              <a:t>relation_name.attribute_name</a:t>
            </a:r>
            <a:r>
              <a:rPr lang="en-US" b="1" dirty="0" smtClean="0">
                <a:solidFill>
                  <a:srgbClr val="C00000"/>
                </a:solidFill>
              </a:rPr>
              <a:t>”</a:t>
            </a:r>
            <a:endParaRPr lang="en-US" b="1" dirty="0">
              <a:solidFill>
                <a:srgbClr val="C00000"/>
              </a:solidFill>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76629798"/>
                  </p:ext>
                </p:extLst>
              </p:nvPr>
            </p:nvGraphicFramePr>
            <p:xfrm>
              <a:off x="1169326" y="3274697"/>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76629798"/>
                  </p:ext>
                </p:extLst>
              </p:nvPr>
            </p:nvGraphicFramePr>
            <p:xfrm>
              <a:off x="1169326" y="3274697"/>
              <a:ext cx="1856016" cy="1542642"/>
            </p:xfrm>
            <a:graphic>
              <a:graphicData uri="http://schemas.openxmlformats.org/drawingml/2006/table">
                <a:tbl>
                  <a:tblPr firstRow="1" bandRow="1">
                    <a:tableStyleId>{5C22544A-7EE6-4342-B048-85BDC9FD1C3A}</a:tableStyleId>
                  </a:tblPr>
                  <a:tblGrid>
                    <a:gridCol w="928008">
                      <a:extLst>
                        <a:ext uri="{9D8B030D-6E8A-4147-A177-3AD203B41FA5}">
                          <a16:colId xmlns:a16="http://schemas.microsoft.com/office/drawing/2014/main" val="4144976360"/>
                        </a:ext>
                      </a:extLst>
                    </a:gridCol>
                    <a:gridCol w="928008">
                      <a:extLst>
                        <a:ext uri="{9D8B030D-6E8A-4147-A177-3AD203B41FA5}">
                          <a16:colId xmlns:a16="http://schemas.microsoft.com/office/drawing/2014/main" val="3443627947"/>
                        </a:ext>
                      </a:extLst>
                    </a:gridCol>
                  </a:tblGrid>
                  <a:tr h="514214">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2"/>
                          <a:stretch>
                            <a:fillRect l="-654" t="-110714" r="-102614" b="-116667"/>
                          </a:stretch>
                        </a:blipFill>
                      </a:tcPr>
                    </a:tc>
                    <a:tc>
                      <a:txBody>
                        <a:bodyPr/>
                        <a:lstStyle/>
                        <a:p>
                          <a:pPr algn="ctr"/>
                          <a:r>
                            <a:rPr lang="en-US" sz="2400" dirty="0" smtClean="0"/>
                            <a:t>1</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2"/>
                          <a:stretch>
                            <a:fillRect l="-654" t="-208235" r="-102614" b="-15294"/>
                          </a:stretch>
                        </a:blipFill>
                      </a:tcPr>
                    </a:tc>
                    <a:tc>
                      <a:txBody>
                        <a:bodyPr/>
                        <a:lstStyle/>
                        <a:p>
                          <a:pPr algn="ctr"/>
                          <a:r>
                            <a:rPr lang="en-US" sz="2400" dirty="0" smtClean="0"/>
                            <a:t>2</a:t>
                          </a:r>
                          <a:endParaRPr lang="en-US" sz="2400" dirty="0"/>
                        </a:p>
                      </a:txBody>
                      <a:tcPr/>
                    </a:tc>
                    <a:extLst>
                      <a:ext uri="{0D108BD9-81ED-4DB2-BD59-A6C34878D82A}">
                        <a16:rowId xmlns:a16="http://schemas.microsoft.com/office/drawing/2014/main" val="2634532718"/>
                      </a:ext>
                    </a:extLst>
                  </a:tr>
                </a:tbl>
              </a:graphicData>
            </a:graphic>
          </p:graphicFrame>
        </mc:Fallback>
      </mc:AlternateContent>
      <p:sp>
        <p:nvSpPr>
          <p:cNvPr id="12" name="TextBox 11"/>
          <p:cNvSpPr txBox="1"/>
          <p:nvPr/>
        </p:nvSpPr>
        <p:spPr>
          <a:xfrm>
            <a:off x="1841598" y="2882526"/>
            <a:ext cx="630459" cy="461665"/>
          </a:xfrm>
          <a:prstGeom prst="rect">
            <a:avLst/>
          </a:prstGeom>
          <a:noFill/>
        </p:spPr>
        <p:txBody>
          <a:bodyPr wrap="square" rtlCol="0">
            <a:spAutoFit/>
          </a:bodyPr>
          <a:lstStyle/>
          <a:p>
            <a:r>
              <a:rPr lang="en-US" sz="2400" b="1" dirty="0" smtClean="0"/>
              <a:t>R1</a:t>
            </a:r>
            <a:endParaRPr lang="en-US" sz="2400" b="1"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962344747"/>
                  </p:ext>
                </p:extLst>
              </p:nvPr>
            </p:nvGraphicFramePr>
            <p:xfrm>
              <a:off x="3166835" y="3274697"/>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B</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𝛽</m:t>
                                </m:r>
                              </m:oMath>
                            </m:oMathPara>
                          </a14:m>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962344747"/>
                  </p:ext>
                </p:extLst>
              </p:nvPr>
            </p:nvGraphicFramePr>
            <p:xfrm>
              <a:off x="3166835" y="3274697"/>
              <a:ext cx="2340429" cy="2571070"/>
            </p:xfrm>
            <a:graphic>
              <a:graphicData uri="http://schemas.openxmlformats.org/drawingml/2006/table">
                <a:tbl>
                  <a:tblPr firstRow="1" bandRow="1">
                    <a:tableStyleId>{5C22544A-7EE6-4342-B048-85BDC9FD1C3A}</a:tableStyleId>
                  </a:tblPr>
                  <a:tblGrid>
                    <a:gridCol w="780143">
                      <a:extLst>
                        <a:ext uri="{9D8B030D-6E8A-4147-A177-3AD203B41FA5}">
                          <a16:colId xmlns:a16="http://schemas.microsoft.com/office/drawing/2014/main" val="4144976360"/>
                        </a:ext>
                      </a:extLst>
                    </a:gridCol>
                    <a:gridCol w="780143">
                      <a:extLst>
                        <a:ext uri="{9D8B030D-6E8A-4147-A177-3AD203B41FA5}">
                          <a16:colId xmlns:a16="http://schemas.microsoft.com/office/drawing/2014/main" val="3443627947"/>
                        </a:ext>
                      </a:extLst>
                    </a:gridCol>
                    <a:gridCol w="780143">
                      <a:extLst>
                        <a:ext uri="{9D8B030D-6E8A-4147-A177-3AD203B41FA5}">
                          <a16:colId xmlns:a16="http://schemas.microsoft.com/office/drawing/2014/main" val="286433100"/>
                        </a:ext>
                      </a:extLst>
                    </a:gridCol>
                  </a:tblGrid>
                  <a:tr h="514214">
                    <a:tc>
                      <a:txBody>
                        <a:bodyPr/>
                        <a:lstStyle/>
                        <a:p>
                          <a:pPr algn="ctr"/>
                          <a:r>
                            <a:rPr lang="en-US" sz="2400" dirty="0" smtClean="0"/>
                            <a:t>B</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extLst>
                      <a:ext uri="{0D108BD9-81ED-4DB2-BD59-A6C34878D82A}">
                        <a16:rowId xmlns:a16="http://schemas.microsoft.com/office/drawing/2014/main" val="2052169100"/>
                      </a:ext>
                    </a:extLst>
                  </a:tr>
                  <a:tr h="514214">
                    <a:tc>
                      <a:txBody>
                        <a:bodyPr/>
                        <a:lstStyle/>
                        <a:p>
                          <a:endParaRPr lang="en-US"/>
                        </a:p>
                      </a:txBody>
                      <a:tcPr>
                        <a:blipFill>
                          <a:blip r:embed="rId3"/>
                          <a:stretch>
                            <a:fillRect l="-781" t="-108235" r="-203906" b="-314118"/>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3849166475"/>
                      </a:ext>
                    </a:extLst>
                  </a:tr>
                  <a:tr h="514214">
                    <a:tc>
                      <a:txBody>
                        <a:bodyPr/>
                        <a:lstStyle/>
                        <a:p>
                          <a:endParaRPr lang="en-US"/>
                        </a:p>
                      </a:txBody>
                      <a:tcPr>
                        <a:blipFill>
                          <a:blip r:embed="rId3"/>
                          <a:stretch>
                            <a:fillRect l="-781" t="-210714" r="-203906" b="-217857"/>
                          </a:stretch>
                        </a:blipFill>
                      </a:tcPr>
                    </a:tc>
                    <a:tc>
                      <a:txBody>
                        <a:bodyPr/>
                        <a:lstStyle/>
                        <a:p>
                          <a:pPr algn="ctr"/>
                          <a:r>
                            <a:rPr lang="en-US" sz="2400" dirty="0" smtClean="0"/>
                            <a:t>10</a:t>
                          </a:r>
                          <a:endParaRPr lang="en-US" sz="2400" dirty="0"/>
                        </a:p>
                      </a:txBody>
                      <a:tcPr/>
                    </a:tc>
                    <a:tc>
                      <a:txBody>
                        <a:bodyPr/>
                        <a:lstStyle/>
                        <a:p>
                          <a:pPr algn="ctr"/>
                          <a:r>
                            <a:rPr lang="en-US" sz="2400" dirty="0" smtClean="0"/>
                            <a:t>a</a:t>
                          </a:r>
                          <a:endParaRPr lang="en-US" sz="2400" dirty="0"/>
                        </a:p>
                      </a:txBody>
                      <a:tcPr/>
                    </a:tc>
                    <a:extLst>
                      <a:ext uri="{0D108BD9-81ED-4DB2-BD59-A6C34878D82A}">
                        <a16:rowId xmlns:a16="http://schemas.microsoft.com/office/drawing/2014/main" val="2634532718"/>
                      </a:ext>
                    </a:extLst>
                  </a:tr>
                  <a:tr h="514214">
                    <a:tc>
                      <a:txBody>
                        <a:bodyPr/>
                        <a:lstStyle/>
                        <a:p>
                          <a:endParaRPr lang="en-US"/>
                        </a:p>
                      </a:txBody>
                      <a:tcPr>
                        <a:blipFill>
                          <a:blip r:embed="rId3"/>
                          <a:stretch>
                            <a:fillRect l="-781" t="-307059" r="-203906" b="-115294"/>
                          </a:stretch>
                        </a:blipFill>
                      </a:tcPr>
                    </a:tc>
                    <a:tc>
                      <a:txBody>
                        <a:bodyPr/>
                        <a:lstStyle/>
                        <a:p>
                          <a:pPr algn="ctr"/>
                          <a:r>
                            <a:rPr lang="en-US" sz="2400" dirty="0" smtClean="0"/>
                            <a:t>20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489537203"/>
                      </a:ext>
                    </a:extLst>
                  </a:tr>
                  <a:tr h="514214">
                    <a:tc>
                      <a:txBody>
                        <a:bodyPr/>
                        <a:lstStyle/>
                        <a:p>
                          <a:endParaRPr lang="en-US"/>
                        </a:p>
                      </a:txBody>
                      <a:tcPr>
                        <a:blipFill>
                          <a:blip r:embed="rId3"/>
                          <a:stretch>
                            <a:fillRect l="-781" t="-411905" r="-203906" b="-16667"/>
                          </a:stretch>
                        </a:blipFill>
                      </a:tcPr>
                    </a:tc>
                    <a:tc>
                      <a:txBody>
                        <a:bodyPr/>
                        <a:lstStyle/>
                        <a:p>
                          <a:pPr algn="ctr"/>
                          <a:r>
                            <a:rPr lang="en-US" sz="2400" dirty="0" smtClean="0"/>
                            <a:t>10</a:t>
                          </a:r>
                          <a:endParaRPr lang="en-US" sz="2400" dirty="0"/>
                        </a:p>
                      </a:txBody>
                      <a:tcPr/>
                    </a:tc>
                    <a:tc>
                      <a:txBody>
                        <a:bodyPr/>
                        <a:lstStyle/>
                        <a:p>
                          <a:pPr algn="ctr"/>
                          <a:r>
                            <a:rPr lang="en-US" sz="2400" dirty="0" smtClean="0"/>
                            <a:t>b</a:t>
                          </a:r>
                          <a:endParaRPr lang="en-US" sz="2400" dirty="0"/>
                        </a:p>
                      </a:txBody>
                      <a:tcPr/>
                    </a:tc>
                    <a:extLst>
                      <a:ext uri="{0D108BD9-81ED-4DB2-BD59-A6C34878D82A}">
                        <a16:rowId xmlns:a16="http://schemas.microsoft.com/office/drawing/2014/main" val="2825729036"/>
                      </a:ext>
                    </a:extLst>
                  </a:tr>
                </a:tbl>
              </a:graphicData>
            </a:graphic>
          </p:graphicFrame>
        </mc:Fallback>
      </mc:AlternateContent>
      <p:sp>
        <p:nvSpPr>
          <p:cNvPr id="14" name="TextBox 13"/>
          <p:cNvSpPr txBox="1"/>
          <p:nvPr/>
        </p:nvSpPr>
        <p:spPr>
          <a:xfrm>
            <a:off x="4134043" y="2860277"/>
            <a:ext cx="559899" cy="461665"/>
          </a:xfrm>
          <a:prstGeom prst="rect">
            <a:avLst/>
          </a:prstGeom>
          <a:noFill/>
        </p:spPr>
        <p:txBody>
          <a:bodyPr wrap="square" rtlCol="0">
            <a:spAutoFit/>
          </a:bodyPr>
          <a:lstStyle/>
          <a:p>
            <a:r>
              <a:rPr lang="en-US" sz="2400" b="1" dirty="0" smtClean="0"/>
              <a:t>R2</a:t>
            </a:r>
            <a:endParaRPr lang="en-US" sz="2400" b="1" dirty="0"/>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1432656536"/>
                  </p:ext>
                </p:extLst>
              </p:nvPr>
            </p:nvGraphicFramePr>
            <p:xfrm>
              <a:off x="7560401" y="264648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R1.B</a:t>
                          </a:r>
                          <a:endParaRPr lang="en-US" sz="2000" dirty="0"/>
                        </a:p>
                      </a:txBody>
                      <a:tcPr/>
                    </a:tc>
                    <a:tc>
                      <a:txBody>
                        <a:bodyPr/>
                        <a:lstStyle/>
                        <a:p>
                          <a:pPr algn="ctr"/>
                          <a:r>
                            <a:rPr lang="en-US" sz="2000" dirty="0" smtClean="0"/>
                            <a:t>R2.B</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432656536"/>
                  </p:ext>
                </p:extLst>
              </p:nvPr>
            </p:nvGraphicFramePr>
            <p:xfrm>
              <a:off x="7560401" y="264648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R1.B</a:t>
                          </a:r>
                          <a:endParaRPr lang="en-US" sz="2000" dirty="0"/>
                        </a:p>
                      </a:txBody>
                      <a:tcPr/>
                    </a:tc>
                    <a:tc>
                      <a:txBody>
                        <a:bodyPr/>
                        <a:lstStyle/>
                        <a:p>
                          <a:pPr algn="ctr"/>
                          <a:r>
                            <a:rPr lang="en-US" sz="2000" dirty="0" smtClean="0"/>
                            <a:t>R2.B</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endParaRPr lang="en-US"/>
                        </a:p>
                      </a:txBody>
                      <a:tcPr>
                        <a:blipFill>
                          <a:blip r:embed="rId4"/>
                          <a:stretch>
                            <a:fillRect l="-833" t="-111594" r="-404167" b="-724638"/>
                          </a:stretch>
                        </a:blipFill>
                      </a:tcPr>
                    </a:tc>
                    <a:tc>
                      <a:txBody>
                        <a:bodyPr/>
                        <a:lstStyle/>
                        <a:p>
                          <a:pPr algn="ctr"/>
                          <a:r>
                            <a:rPr lang="en-US" sz="2000" dirty="0" smtClean="0"/>
                            <a:t>1</a:t>
                          </a:r>
                          <a:endParaRPr lang="en-US" sz="2000" dirty="0"/>
                        </a:p>
                      </a:txBody>
                      <a:tcPr/>
                    </a:tc>
                    <a:tc>
                      <a:txBody>
                        <a:bodyPr/>
                        <a:lstStyle/>
                        <a:p>
                          <a:endParaRPr lang="en-US"/>
                        </a:p>
                      </a:txBody>
                      <a:tcPr>
                        <a:blipFill>
                          <a:blip r:embed="rId4"/>
                          <a:stretch>
                            <a:fillRect l="-199174" t="-111594" r="-201653" b="-724638"/>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endParaRPr lang="en-US"/>
                        </a:p>
                      </a:txBody>
                      <a:tcPr>
                        <a:blipFill>
                          <a:blip r:embed="rId4"/>
                          <a:stretch>
                            <a:fillRect l="-833" t="-208571" r="-404167" b="-614286"/>
                          </a:stretch>
                        </a:blipFill>
                      </a:tcPr>
                    </a:tc>
                    <a:tc>
                      <a:txBody>
                        <a:bodyPr/>
                        <a:lstStyle/>
                        <a:p>
                          <a:pPr algn="ctr"/>
                          <a:r>
                            <a:rPr lang="en-US" sz="2000" dirty="0" smtClean="0"/>
                            <a:t>1</a:t>
                          </a:r>
                          <a:endParaRPr lang="en-US" sz="2000" dirty="0"/>
                        </a:p>
                      </a:txBody>
                      <a:tcPr/>
                    </a:tc>
                    <a:tc>
                      <a:txBody>
                        <a:bodyPr/>
                        <a:lstStyle/>
                        <a:p>
                          <a:endParaRPr lang="en-US"/>
                        </a:p>
                      </a:txBody>
                      <a:tcPr>
                        <a:blipFill>
                          <a:blip r:embed="rId4"/>
                          <a:stretch>
                            <a:fillRect l="-199174" t="-208571" r="-201653" b="-614286"/>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endParaRPr lang="en-US"/>
                        </a:p>
                      </a:txBody>
                      <a:tcPr>
                        <a:blipFill>
                          <a:blip r:embed="rId4"/>
                          <a:stretch>
                            <a:fillRect l="-833" t="-308571" r="-404167" b="-514286"/>
                          </a:stretch>
                        </a:blipFill>
                      </a:tcPr>
                    </a:tc>
                    <a:tc>
                      <a:txBody>
                        <a:bodyPr/>
                        <a:lstStyle/>
                        <a:p>
                          <a:pPr algn="ctr"/>
                          <a:r>
                            <a:rPr lang="en-US" sz="2000" dirty="0" smtClean="0"/>
                            <a:t>1</a:t>
                          </a:r>
                          <a:endParaRPr lang="en-US" sz="2000" dirty="0"/>
                        </a:p>
                      </a:txBody>
                      <a:tcPr/>
                    </a:tc>
                    <a:tc>
                      <a:txBody>
                        <a:bodyPr/>
                        <a:lstStyle/>
                        <a:p>
                          <a:endParaRPr lang="en-US"/>
                        </a:p>
                      </a:txBody>
                      <a:tcPr>
                        <a:blipFill>
                          <a:blip r:embed="rId4"/>
                          <a:stretch>
                            <a:fillRect l="-199174" t="-308571" r="-201653" b="-514286"/>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endParaRPr lang="en-US"/>
                        </a:p>
                      </a:txBody>
                      <a:tcPr>
                        <a:blipFill>
                          <a:blip r:embed="rId4"/>
                          <a:stretch>
                            <a:fillRect l="-833" t="-414493" r="-404167" b="-421739"/>
                          </a:stretch>
                        </a:blipFill>
                      </a:tcPr>
                    </a:tc>
                    <a:tc>
                      <a:txBody>
                        <a:bodyPr/>
                        <a:lstStyle/>
                        <a:p>
                          <a:pPr algn="ctr"/>
                          <a:r>
                            <a:rPr lang="en-US" sz="2000" dirty="0" smtClean="0"/>
                            <a:t>1</a:t>
                          </a:r>
                          <a:endParaRPr lang="en-US" sz="2000" dirty="0"/>
                        </a:p>
                      </a:txBody>
                      <a:tcPr/>
                    </a:tc>
                    <a:tc>
                      <a:txBody>
                        <a:bodyPr/>
                        <a:lstStyle/>
                        <a:p>
                          <a:endParaRPr lang="en-US"/>
                        </a:p>
                      </a:txBody>
                      <a:tcPr>
                        <a:blipFill>
                          <a:blip r:embed="rId4"/>
                          <a:stretch>
                            <a:fillRect l="-199174" t="-414493" r="-201653" b="-421739"/>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endParaRPr lang="en-US"/>
                        </a:p>
                      </a:txBody>
                      <a:tcPr>
                        <a:blipFill>
                          <a:blip r:embed="rId4"/>
                          <a:stretch>
                            <a:fillRect l="-833" t="-507143" r="-404167" b="-315714"/>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507143" r="-201653" b="-315714"/>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endParaRPr lang="en-US"/>
                        </a:p>
                      </a:txBody>
                      <a:tcPr>
                        <a:blipFill>
                          <a:blip r:embed="rId4"/>
                          <a:stretch>
                            <a:fillRect l="-833" t="-607143" r="-404167" b="-215714"/>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607143" r="-201653" b="-215714"/>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endParaRPr lang="en-US"/>
                        </a:p>
                      </a:txBody>
                      <a:tcPr>
                        <a:blipFill>
                          <a:blip r:embed="rId4"/>
                          <a:stretch>
                            <a:fillRect l="-833" t="-717391" r="-404167" b="-118841"/>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717391" r="-201653" b="-118841"/>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endParaRPr lang="en-US"/>
                        </a:p>
                      </a:txBody>
                      <a:tcPr>
                        <a:blipFill>
                          <a:blip r:embed="rId4"/>
                          <a:stretch>
                            <a:fillRect l="-833" t="-805714" r="-404167" b="-17143"/>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805714" r="-201653" b="-17143"/>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Fallback>
      </mc:AlternateContent>
      <p:sp>
        <p:nvSpPr>
          <p:cNvPr id="16" name="TextBox 15"/>
          <p:cNvSpPr txBox="1"/>
          <p:nvPr/>
        </p:nvSpPr>
        <p:spPr>
          <a:xfrm>
            <a:off x="6410785" y="4329399"/>
            <a:ext cx="1209215" cy="461665"/>
          </a:xfrm>
          <a:prstGeom prst="rect">
            <a:avLst/>
          </a:prstGeom>
          <a:noFill/>
        </p:spPr>
        <p:txBody>
          <a:bodyPr wrap="square" rtlCol="0">
            <a:spAutoFit/>
          </a:bodyPr>
          <a:lstStyle/>
          <a:p>
            <a:r>
              <a:rPr lang="en-US" sz="2400" b="1" dirty="0" smtClean="0">
                <a:solidFill>
                  <a:srgbClr val="C00000"/>
                </a:solidFill>
              </a:rPr>
              <a:t>R1 x R2</a:t>
            </a:r>
            <a:endParaRPr lang="en-US" sz="2400" b="1" dirty="0">
              <a:solidFill>
                <a:srgbClr val="C00000"/>
              </a:solidFill>
            </a:endParaRPr>
          </a:p>
        </p:txBody>
      </p:sp>
      <p:sp>
        <p:nvSpPr>
          <p:cNvPr id="17" name="Right Arrow 16"/>
          <p:cNvSpPr/>
          <p:nvPr/>
        </p:nvSpPr>
        <p:spPr>
          <a:xfrm>
            <a:off x="5648757" y="4121864"/>
            <a:ext cx="762028" cy="881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6520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Composition of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build expressions using multiple operations</a:t>
                </a:r>
              </a:p>
              <a:p>
                <a:r>
                  <a:rPr lang="en-US" dirty="0" smtClean="0"/>
                  <a:t>Example: </a:t>
                </a: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smtClean="0">
                    <a:solidFill>
                      <a:srgbClr val="0070C0"/>
                    </a:solidFill>
                  </a:rPr>
                  <a:t>A=C</a:t>
                </a:r>
                <a:r>
                  <a:rPr lang="en-US" b="1" dirty="0" smtClean="0">
                    <a:solidFill>
                      <a:srgbClr val="0070C0"/>
                    </a:solidFill>
                  </a:rPr>
                  <a:t> (R1 x R2)</a:t>
                </a:r>
                <a:endParaRPr lang="en-US" b="1" dirty="0">
                  <a:solidFill>
                    <a:srgbClr val="0070C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928779978"/>
                  </p:ext>
                </p:extLst>
              </p:nvPr>
            </p:nvGraphicFramePr>
            <p:xfrm>
              <a:off x="7696200" y="257234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928779978"/>
                  </p:ext>
                </p:extLst>
              </p:nvPr>
            </p:nvGraphicFramePr>
            <p:xfrm>
              <a:off x="7696200" y="257234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endParaRPr lang="en-US"/>
                        </a:p>
                      </a:txBody>
                      <a:tcPr>
                        <a:blipFill>
                          <a:blip r:embed="rId3"/>
                          <a:stretch>
                            <a:fillRect l="-833" t="-111594" r="-404167" b="-726087"/>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111594" r="-201653" b="-726087"/>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endParaRPr lang="en-US"/>
                        </a:p>
                      </a:txBody>
                      <a:tcPr>
                        <a:blipFill>
                          <a:blip r:embed="rId3"/>
                          <a:stretch>
                            <a:fillRect l="-833" t="-208571" r="-404167" b="-615714"/>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208571" r="-201653" b="-615714"/>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endParaRPr lang="en-US"/>
                        </a:p>
                      </a:txBody>
                      <a:tcPr>
                        <a:blipFill>
                          <a:blip r:embed="rId3"/>
                          <a:stretch>
                            <a:fillRect l="-833" t="-308571" r="-404167" b="-515714"/>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308571" r="-201653" b="-515714"/>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endParaRPr lang="en-US"/>
                        </a:p>
                      </a:txBody>
                      <a:tcPr>
                        <a:blipFill>
                          <a:blip r:embed="rId3"/>
                          <a:stretch>
                            <a:fillRect l="-833" t="-414493" r="-404167" b="-423188"/>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414493" r="-201653" b="-423188"/>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endParaRPr lang="en-US"/>
                        </a:p>
                      </a:txBody>
                      <a:tcPr>
                        <a:blipFill>
                          <a:blip r:embed="rId3"/>
                          <a:stretch>
                            <a:fillRect l="-833" t="-507143" r="-404167" b="-317143"/>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507143" r="-201653" b="-317143"/>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endParaRPr lang="en-US"/>
                        </a:p>
                      </a:txBody>
                      <a:tcPr>
                        <a:blipFill>
                          <a:blip r:embed="rId3"/>
                          <a:stretch>
                            <a:fillRect l="-833" t="-607143" r="-404167" b="-217143"/>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607143" r="-201653" b="-217143"/>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endParaRPr lang="en-US"/>
                        </a:p>
                      </a:txBody>
                      <a:tcPr>
                        <a:blipFill>
                          <a:blip r:embed="rId3"/>
                          <a:stretch>
                            <a:fillRect l="-833" t="-717391" r="-404167" b="-120290"/>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717391" r="-201653" b="-120290"/>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endParaRPr lang="en-US"/>
                        </a:p>
                      </a:txBody>
                      <a:tcPr>
                        <a:blipFill>
                          <a:blip r:embed="rId3"/>
                          <a:stretch>
                            <a:fillRect l="-833" t="-805714" r="-404167" b="-18571"/>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805714" r="-201653" b="-18571"/>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Fallback>
      </mc:AlternateContent>
      <p:sp>
        <p:nvSpPr>
          <p:cNvPr id="6" name="TextBox 5"/>
          <p:cNvSpPr txBox="1"/>
          <p:nvPr/>
        </p:nvSpPr>
        <p:spPr>
          <a:xfrm>
            <a:off x="8920392" y="2110683"/>
            <a:ext cx="1209215" cy="461665"/>
          </a:xfrm>
          <a:prstGeom prst="rect">
            <a:avLst/>
          </a:prstGeom>
          <a:noFill/>
        </p:spPr>
        <p:txBody>
          <a:bodyPr wrap="square" rtlCol="0">
            <a:spAutoFit/>
          </a:bodyPr>
          <a:lstStyle/>
          <a:p>
            <a:r>
              <a:rPr lang="en-US" sz="2400" b="1" dirty="0" smtClean="0">
                <a:solidFill>
                  <a:srgbClr val="C00000"/>
                </a:solidFill>
              </a:rPr>
              <a:t>R1 x R2</a:t>
            </a:r>
            <a:endParaRPr lang="en-US" sz="2400" b="1" dirty="0">
              <a:solidFill>
                <a:srgbClr val="C00000"/>
              </a:solidFill>
            </a:endParaRPr>
          </a:p>
        </p:txBody>
      </p:sp>
      <p:sp>
        <p:nvSpPr>
          <p:cNvPr id="7" name="Down Arrow 6"/>
          <p:cNvSpPr/>
          <p:nvPr/>
        </p:nvSpPr>
        <p:spPr>
          <a:xfrm>
            <a:off x="2940908" y="3097427"/>
            <a:ext cx="584887" cy="436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920725861"/>
                  </p:ext>
                </p:extLst>
              </p:nvPr>
            </p:nvGraphicFramePr>
            <p:xfrm>
              <a:off x="1404551" y="3621279"/>
              <a:ext cx="3657600" cy="17081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920725861"/>
                  </p:ext>
                </p:extLst>
              </p:nvPr>
            </p:nvGraphicFramePr>
            <p:xfrm>
              <a:off x="1404551" y="3621279"/>
              <a:ext cx="3657600" cy="17081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endParaRPr lang="en-US"/>
                        </a:p>
                      </a:txBody>
                      <a:tcPr>
                        <a:blipFill>
                          <a:blip r:embed="rId4"/>
                          <a:stretch>
                            <a:fillRect l="-833" t="-110000" r="-404167" b="-217143"/>
                          </a:stretch>
                        </a:blipFill>
                      </a:tcPr>
                    </a:tc>
                    <a:tc>
                      <a:txBody>
                        <a:bodyPr/>
                        <a:lstStyle/>
                        <a:p>
                          <a:pPr algn="ctr"/>
                          <a:r>
                            <a:rPr lang="en-US" sz="2000" dirty="0" smtClean="0"/>
                            <a:t>1</a:t>
                          </a:r>
                          <a:endParaRPr lang="en-US" sz="2000" dirty="0"/>
                        </a:p>
                      </a:txBody>
                      <a:tcPr/>
                    </a:tc>
                    <a:tc>
                      <a:txBody>
                        <a:bodyPr/>
                        <a:lstStyle/>
                        <a:p>
                          <a:endParaRPr lang="en-US"/>
                        </a:p>
                      </a:txBody>
                      <a:tcPr>
                        <a:blipFill>
                          <a:blip r:embed="rId4"/>
                          <a:stretch>
                            <a:fillRect l="-199174" t="-110000" r="-201653" b="-217143"/>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endParaRPr lang="en-US"/>
                        </a:p>
                      </a:txBody>
                      <a:tcPr>
                        <a:blipFill>
                          <a:blip r:embed="rId4"/>
                          <a:stretch>
                            <a:fillRect l="-833" t="-213043" r="-404167" b="-120290"/>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213043" r="-201653" b="-120290"/>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endParaRPr lang="en-US"/>
                        </a:p>
                      </a:txBody>
                      <a:tcPr>
                        <a:blipFill>
                          <a:blip r:embed="rId4"/>
                          <a:stretch>
                            <a:fillRect l="-833" t="-308571" r="-404167" b="-18571"/>
                          </a:stretch>
                        </a:blipFill>
                      </a:tcPr>
                    </a:tc>
                    <a:tc>
                      <a:txBody>
                        <a:bodyPr/>
                        <a:lstStyle/>
                        <a:p>
                          <a:pPr algn="ctr"/>
                          <a:r>
                            <a:rPr lang="en-US" sz="2000" dirty="0" smtClean="0"/>
                            <a:t>2</a:t>
                          </a:r>
                          <a:endParaRPr lang="en-US" sz="2000" dirty="0"/>
                        </a:p>
                      </a:txBody>
                      <a:tcPr/>
                    </a:tc>
                    <a:tc>
                      <a:txBody>
                        <a:bodyPr/>
                        <a:lstStyle/>
                        <a:p>
                          <a:endParaRPr lang="en-US"/>
                        </a:p>
                      </a:txBody>
                      <a:tcPr>
                        <a:blipFill>
                          <a:blip r:embed="rId4"/>
                          <a:stretch>
                            <a:fillRect l="-199174" t="-308571" r="-201653" b="-18571"/>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bl>
              </a:graphicData>
            </a:graphic>
          </p:graphicFrame>
        </mc:Fallback>
      </mc:AlternateContent>
    </p:spTree>
    <p:extLst>
      <p:ext uri="{BB962C8B-B14F-4D97-AF65-F5344CB8AC3E}">
        <p14:creationId xmlns:p14="http://schemas.microsoft.com/office/powerpoint/2010/main" val="2301419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r>
              <a:rPr lang="en-US" dirty="0" smtClean="0"/>
              <a:t>Terminology</a:t>
            </a:r>
            <a:endParaRPr lang="en-US" dirty="0"/>
          </a:p>
        </p:txBody>
      </p:sp>
      <p:sp>
        <p:nvSpPr>
          <p:cNvPr id="3" name="Content Placeholder 2"/>
          <p:cNvSpPr>
            <a:spLocks noGrp="1"/>
          </p:cNvSpPr>
          <p:nvPr>
            <p:ph idx="1"/>
          </p:nvPr>
        </p:nvSpPr>
        <p:spPr>
          <a:xfrm>
            <a:off x="838200" y="1825625"/>
            <a:ext cx="7048499" cy="4351338"/>
          </a:xfrm>
        </p:spPr>
        <p:txBody>
          <a:bodyPr>
            <a:normAutofit fontScale="92500" lnSpcReduction="20000"/>
          </a:bodyPr>
          <a:lstStyle/>
          <a:p>
            <a:r>
              <a:rPr lang="en-US" b="1" dirty="0" smtClean="0">
                <a:solidFill>
                  <a:srgbClr val="C00000"/>
                </a:solidFill>
              </a:rPr>
              <a:t>Relation</a:t>
            </a:r>
            <a:r>
              <a:rPr lang="en-US" dirty="0" smtClean="0">
                <a:solidFill>
                  <a:srgbClr val="C00000"/>
                </a:solidFill>
              </a:rPr>
              <a:t>:</a:t>
            </a:r>
            <a:r>
              <a:rPr lang="en-US" dirty="0" smtClean="0"/>
              <a:t> A relation is a table with columns and rows.</a:t>
            </a:r>
          </a:p>
          <a:p>
            <a:r>
              <a:rPr lang="en-US" b="1" dirty="0" smtClean="0">
                <a:solidFill>
                  <a:schemeClr val="accent5">
                    <a:lumMod val="75000"/>
                  </a:schemeClr>
                </a:solidFill>
              </a:rPr>
              <a:t>Attribute:</a:t>
            </a:r>
            <a:r>
              <a:rPr lang="en-US" dirty="0" smtClean="0"/>
              <a:t> An attribute is a named column of a relation.</a:t>
            </a:r>
          </a:p>
          <a:p>
            <a:r>
              <a:rPr lang="en-US" b="1" dirty="0" smtClean="0">
                <a:solidFill>
                  <a:srgbClr val="FFC000"/>
                </a:solidFill>
              </a:rPr>
              <a:t>Domain:</a:t>
            </a:r>
            <a:r>
              <a:rPr lang="en-US" dirty="0" smtClean="0"/>
              <a:t> A domain is the set of allowable values for one or more attributes.</a:t>
            </a:r>
          </a:p>
          <a:p>
            <a:r>
              <a:rPr lang="en-US" b="1" dirty="0" smtClean="0">
                <a:solidFill>
                  <a:schemeClr val="accent6">
                    <a:lumMod val="50000"/>
                  </a:schemeClr>
                </a:solidFill>
              </a:rPr>
              <a:t>Tuple:</a:t>
            </a:r>
            <a:r>
              <a:rPr lang="en-US" dirty="0" smtClean="0"/>
              <a:t> A tuple is a row of a relation.</a:t>
            </a:r>
          </a:p>
          <a:p>
            <a:r>
              <a:rPr lang="en-US" b="1" dirty="0" smtClean="0">
                <a:solidFill>
                  <a:srgbClr val="C230C2"/>
                </a:solidFill>
              </a:rPr>
              <a:t>Relation Schema: </a:t>
            </a:r>
            <a:r>
              <a:rPr lang="en-US" dirty="0" smtClean="0"/>
              <a:t>A relation schema represents the name of the relation with its attributes.</a:t>
            </a:r>
          </a:p>
          <a:p>
            <a:r>
              <a:rPr lang="en-US" b="1" dirty="0" smtClean="0">
                <a:solidFill>
                  <a:schemeClr val="accent3">
                    <a:lumMod val="75000"/>
                  </a:schemeClr>
                </a:solidFill>
              </a:rPr>
              <a:t>Relation Instance</a:t>
            </a:r>
            <a:r>
              <a:rPr lang="en-US" dirty="0" smtClean="0">
                <a:solidFill>
                  <a:schemeClr val="accent3">
                    <a:lumMod val="75000"/>
                  </a:schemeClr>
                </a:solidFill>
              </a:rPr>
              <a:t> </a:t>
            </a:r>
            <a:r>
              <a:rPr lang="en-US" dirty="0" smtClean="0"/>
              <a:t>(State): Relation instance is a finite set of tuples. Relation instances never have duplicate tuples.</a:t>
            </a:r>
            <a:endParaRPr lang="en-US" dirty="0"/>
          </a:p>
        </p:txBody>
      </p:sp>
      <p:graphicFrame>
        <p:nvGraphicFramePr>
          <p:cNvPr id="4" name="Table 3"/>
          <p:cNvGraphicFramePr>
            <a:graphicFrameLocks noGrp="1"/>
          </p:cNvGraphicFramePr>
          <p:nvPr/>
        </p:nvGraphicFramePr>
        <p:xfrm>
          <a:off x="7886699" y="2192866"/>
          <a:ext cx="4140198" cy="2010835"/>
        </p:xfrm>
        <a:graphic>
          <a:graphicData uri="http://schemas.openxmlformats.org/drawingml/2006/table">
            <a:tbl>
              <a:tblPr firstRow="1" bandRow="1">
                <a:tableStyleId>{5C22544A-7EE6-4342-B048-85BDC9FD1C3A}</a:tableStyleId>
              </a:tblPr>
              <a:tblGrid>
                <a:gridCol w="1380066">
                  <a:extLst>
                    <a:ext uri="{9D8B030D-6E8A-4147-A177-3AD203B41FA5}">
                      <a16:colId xmlns:a16="http://schemas.microsoft.com/office/drawing/2014/main" val="2731526206"/>
                    </a:ext>
                  </a:extLst>
                </a:gridCol>
                <a:gridCol w="1380066">
                  <a:extLst>
                    <a:ext uri="{9D8B030D-6E8A-4147-A177-3AD203B41FA5}">
                      <a16:colId xmlns:a16="http://schemas.microsoft.com/office/drawing/2014/main" val="1426344781"/>
                    </a:ext>
                  </a:extLst>
                </a:gridCol>
                <a:gridCol w="1380066">
                  <a:extLst>
                    <a:ext uri="{9D8B030D-6E8A-4147-A177-3AD203B41FA5}">
                      <a16:colId xmlns:a16="http://schemas.microsoft.com/office/drawing/2014/main" val="366954306"/>
                    </a:ext>
                  </a:extLst>
                </a:gridCol>
              </a:tblGrid>
              <a:tr h="402167">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Phone No.</a:t>
                      </a:r>
                      <a:endParaRPr lang="en-US" dirty="0"/>
                    </a:p>
                  </a:txBody>
                  <a:tcPr/>
                </a:tc>
                <a:extLst>
                  <a:ext uri="{0D108BD9-81ED-4DB2-BD59-A6C34878D82A}">
                    <a16:rowId xmlns:a16="http://schemas.microsoft.com/office/drawing/2014/main" val="1060136652"/>
                  </a:ext>
                </a:extLst>
              </a:tr>
              <a:tr h="402167">
                <a:tc>
                  <a:txBody>
                    <a:bodyPr/>
                    <a:lstStyle/>
                    <a:p>
                      <a:r>
                        <a:rPr lang="en-US" dirty="0" smtClean="0"/>
                        <a:t>1</a:t>
                      </a:r>
                      <a:endParaRPr lang="en-US" dirty="0"/>
                    </a:p>
                  </a:txBody>
                  <a:tcPr/>
                </a:tc>
                <a:tc>
                  <a:txBody>
                    <a:bodyPr/>
                    <a:lstStyle/>
                    <a:p>
                      <a:r>
                        <a:rPr lang="en-US" dirty="0" smtClean="0"/>
                        <a:t>Ajay</a:t>
                      </a:r>
                      <a:endParaRPr lang="en-US" dirty="0"/>
                    </a:p>
                  </a:txBody>
                  <a:tcPr/>
                </a:tc>
                <a:tc>
                  <a:txBody>
                    <a:bodyPr/>
                    <a:lstStyle/>
                    <a:p>
                      <a:r>
                        <a:rPr lang="en-US" dirty="0" smtClean="0"/>
                        <a:t>9841984984</a:t>
                      </a:r>
                      <a:endParaRPr lang="en-US" dirty="0"/>
                    </a:p>
                  </a:txBody>
                  <a:tcPr/>
                </a:tc>
                <a:extLst>
                  <a:ext uri="{0D108BD9-81ED-4DB2-BD59-A6C34878D82A}">
                    <a16:rowId xmlns:a16="http://schemas.microsoft.com/office/drawing/2014/main" val="1719186090"/>
                  </a:ext>
                </a:extLst>
              </a:tr>
              <a:tr h="402167">
                <a:tc>
                  <a:txBody>
                    <a:bodyPr/>
                    <a:lstStyle/>
                    <a:p>
                      <a:r>
                        <a:rPr lang="en-US" dirty="0" smtClean="0"/>
                        <a:t>2</a:t>
                      </a:r>
                      <a:endParaRPr lang="en-US" dirty="0"/>
                    </a:p>
                  </a:txBody>
                  <a:tcPr/>
                </a:tc>
                <a:tc>
                  <a:txBody>
                    <a:bodyPr/>
                    <a:lstStyle/>
                    <a:p>
                      <a:r>
                        <a:rPr lang="en-US" dirty="0" smtClean="0"/>
                        <a:t>Raj</a:t>
                      </a:r>
                      <a:endParaRPr lang="en-US" dirty="0"/>
                    </a:p>
                  </a:txBody>
                  <a:tcPr/>
                </a:tc>
                <a:tc>
                  <a:txBody>
                    <a:bodyPr/>
                    <a:lstStyle/>
                    <a:p>
                      <a:r>
                        <a:rPr lang="en-US" dirty="0" smtClean="0"/>
                        <a:t>9841984356</a:t>
                      </a:r>
                      <a:endParaRPr lang="en-US" dirty="0"/>
                    </a:p>
                  </a:txBody>
                  <a:tcPr/>
                </a:tc>
                <a:extLst>
                  <a:ext uri="{0D108BD9-81ED-4DB2-BD59-A6C34878D82A}">
                    <a16:rowId xmlns:a16="http://schemas.microsoft.com/office/drawing/2014/main" val="2560749922"/>
                  </a:ext>
                </a:extLst>
              </a:tr>
              <a:tr h="402167">
                <a:tc>
                  <a:txBody>
                    <a:bodyPr/>
                    <a:lstStyle/>
                    <a:p>
                      <a:r>
                        <a:rPr lang="en-US" dirty="0" smtClean="0"/>
                        <a:t>3</a:t>
                      </a:r>
                      <a:endParaRPr lang="en-US" dirty="0"/>
                    </a:p>
                  </a:txBody>
                  <a:tcPr/>
                </a:tc>
                <a:tc>
                  <a:txBody>
                    <a:bodyPr/>
                    <a:lstStyle/>
                    <a:p>
                      <a:r>
                        <a:rPr lang="en-US" dirty="0" smtClean="0"/>
                        <a:t>Vijay</a:t>
                      </a:r>
                      <a:endParaRPr lang="en-US" dirty="0"/>
                    </a:p>
                  </a:txBody>
                  <a:tcPr/>
                </a:tc>
                <a:tc>
                  <a:txBody>
                    <a:bodyPr/>
                    <a:lstStyle/>
                    <a:p>
                      <a:r>
                        <a:rPr lang="en-US" dirty="0" smtClean="0"/>
                        <a:t>9801025469</a:t>
                      </a:r>
                      <a:endParaRPr lang="en-US" dirty="0"/>
                    </a:p>
                  </a:txBody>
                  <a:tcPr/>
                </a:tc>
                <a:extLst>
                  <a:ext uri="{0D108BD9-81ED-4DB2-BD59-A6C34878D82A}">
                    <a16:rowId xmlns:a16="http://schemas.microsoft.com/office/drawing/2014/main" val="3810622114"/>
                  </a:ext>
                </a:extLst>
              </a:tr>
              <a:tr h="402167">
                <a:tc>
                  <a:txBody>
                    <a:bodyPr/>
                    <a:lstStyle/>
                    <a:p>
                      <a:r>
                        <a:rPr lang="en-US" dirty="0" smtClean="0"/>
                        <a:t>4</a:t>
                      </a:r>
                      <a:endParaRPr lang="en-US" dirty="0"/>
                    </a:p>
                  </a:txBody>
                  <a:tcPr/>
                </a:tc>
                <a:tc>
                  <a:txBody>
                    <a:bodyPr/>
                    <a:lstStyle/>
                    <a:p>
                      <a:r>
                        <a:rPr lang="en-US" dirty="0" err="1" smtClean="0"/>
                        <a:t>Aman</a:t>
                      </a:r>
                      <a:endParaRPr lang="en-US" dirty="0"/>
                    </a:p>
                  </a:txBody>
                  <a:tcPr/>
                </a:tc>
                <a:tc>
                  <a:txBody>
                    <a:bodyPr/>
                    <a:lstStyle/>
                    <a:p>
                      <a:r>
                        <a:rPr lang="en-US" dirty="0" smtClean="0"/>
                        <a:t>9845612385</a:t>
                      </a:r>
                      <a:endParaRPr lang="en-US" dirty="0"/>
                    </a:p>
                  </a:txBody>
                  <a:tcPr/>
                </a:tc>
                <a:extLst>
                  <a:ext uri="{0D108BD9-81ED-4DB2-BD59-A6C34878D82A}">
                    <a16:rowId xmlns:a16="http://schemas.microsoft.com/office/drawing/2014/main" val="2801067781"/>
                  </a:ext>
                </a:extLst>
              </a:tr>
            </a:tbl>
          </a:graphicData>
        </a:graphic>
      </p:graphicFrame>
      <p:sp>
        <p:nvSpPr>
          <p:cNvPr id="5" name="TextBox 4"/>
          <p:cNvSpPr txBox="1"/>
          <p:nvPr/>
        </p:nvSpPr>
        <p:spPr>
          <a:xfrm>
            <a:off x="7886699" y="1742672"/>
            <a:ext cx="1739900" cy="523220"/>
          </a:xfrm>
          <a:prstGeom prst="rect">
            <a:avLst/>
          </a:prstGeom>
          <a:noFill/>
        </p:spPr>
        <p:txBody>
          <a:bodyPr wrap="square" rtlCol="0">
            <a:spAutoFit/>
          </a:bodyPr>
          <a:lstStyle/>
          <a:p>
            <a:r>
              <a:rPr lang="en-US" sz="2800" b="1" dirty="0" smtClean="0"/>
              <a:t>Students</a:t>
            </a:r>
            <a:endParaRPr lang="en-US" sz="2800" b="1" dirty="0"/>
          </a:p>
        </p:txBody>
      </p:sp>
    </p:spTree>
    <p:extLst>
      <p:ext uri="{BB962C8B-B14F-4D97-AF65-F5344CB8AC3E}">
        <p14:creationId xmlns:p14="http://schemas.microsoft.com/office/powerpoint/2010/main" val="1996078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Composition of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build expressions using multiple operations</a:t>
                </a:r>
              </a:p>
              <a:p>
                <a:r>
                  <a:rPr lang="en-US" dirty="0" smtClean="0"/>
                  <a:t>Example: </a:t>
                </a:r>
                <a14:m>
                  <m:oMath xmlns:m="http://schemas.openxmlformats.org/officeDocument/2006/math">
                    <m:r>
                      <a:rPr lang="en-US" b="1">
                        <a:solidFill>
                          <a:srgbClr val="0070C0"/>
                        </a:solidFill>
                        <a:latin typeface="Cambria Math" panose="02040503050406030204" pitchFamily="18" charset="0"/>
                      </a:rPr>
                      <m:t>∏</m:t>
                    </m:r>
                  </m:oMath>
                </a14:m>
                <a:r>
                  <a:rPr lang="en-US" b="1" baseline="-25000" dirty="0">
                    <a:solidFill>
                      <a:srgbClr val="0070C0"/>
                    </a:solidFill>
                  </a:rPr>
                  <a:t>A </a:t>
                </a:r>
                <a:r>
                  <a:rPr lang="en-US" b="1" dirty="0">
                    <a:solidFill>
                      <a:srgbClr val="0070C0"/>
                    </a:solidFill>
                  </a:rPr>
                  <a:t>(</a:t>
                </a: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smtClean="0">
                    <a:solidFill>
                      <a:srgbClr val="0070C0"/>
                    </a:solidFill>
                  </a:rPr>
                  <a:t>D=20</a:t>
                </a:r>
                <a:r>
                  <a:rPr lang="en-US" b="1" dirty="0" smtClean="0">
                    <a:solidFill>
                      <a:srgbClr val="0070C0"/>
                    </a:solidFill>
                  </a:rPr>
                  <a:t> (R1 x R2))</a:t>
                </a:r>
                <a:endParaRPr lang="en-US" b="1" dirty="0">
                  <a:solidFill>
                    <a:srgbClr val="0070C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nvPr>
            </p:nvGraphicFramePr>
            <p:xfrm>
              <a:off x="7696200" y="257234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sz="2000" dirty="0" smtClean="0"/>
                            <a:t>2</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𝛾</m:t>
                                </m:r>
                              </m:oMath>
                            </m:oMathPara>
                          </a14:m>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Choice>
        <mc:Fallback xmlns="">
          <p:graphicFrame>
            <p:nvGraphicFramePr>
              <p:cNvPr id="5" name="Table 4"/>
              <p:cNvGraphicFramePr>
                <a:graphicFrameLocks noGrp="1"/>
              </p:cNvGraphicFramePr>
              <p:nvPr>
                <p:extLst/>
              </p:nvPr>
            </p:nvGraphicFramePr>
            <p:xfrm>
              <a:off x="7696200" y="2572348"/>
              <a:ext cx="3657600" cy="382748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gridCol w="731520">
                      <a:extLst>
                        <a:ext uri="{9D8B030D-6E8A-4147-A177-3AD203B41FA5}">
                          <a16:colId xmlns:a16="http://schemas.microsoft.com/office/drawing/2014/main" val="3443627947"/>
                        </a:ext>
                      </a:extLst>
                    </a:gridCol>
                    <a:gridCol w="731520">
                      <a:extLst>
                        <a:ext uri="{9D8B030D-6E8A-4147-A177-3AD203B41FA5}">
                          <a16:colId xmlns:a16="http://schemas.microsoft.com/office/drawing/2014/main" val="286433100"/>
                        </a:ext>
                      </a:extLst>
                    </a:gridCol>
                    <a:gridCol w="731520">
                      <a:extLst>
                        <a:ext uri="{9D8B030D-6E8A-4147-A177-3AD203B41FA5}">
                          <a16:colId xmlns:a16="http://schemas.microsoft.com/office/drawing/2014/main" val="4077762068"/>
                        </a:ext>
                      </a:extLst>
                    </a:gridCol>
                    <a:gridCol w="731520">
                      <a:extLst>
                        <a:ext uri="{9D8B030D-6E8A-4147-A177-3AD203B41FA5}">
                          <a16:colId xmlns:a16="http://schemas.microsoft.com/office/drawing/2014/main" val="3580313834"/>
                        </a:ext>
                      </a:extLst>
                    </a:gridCol>
                  </a:tblGrid>
                  <a:tr h="436606">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E</a:t>
                          </a:r>
                          <a:endParaRPr lang="en-US" sz="2000" dirty="0"/>
                        </a:p>
                      </a:txBody>
                      <a:tcPr/>
                    </a:tc>
                    <a:extLst>
                      <a:ext uri="{0D108BD9-81ED-4DB2-BD59-A6C34878D82A}">
                        <a16:rowId xmlns:a16="http://schemas.microsoft.com/office/drawing/2014/main" val="2052169100"/>
                      </a:ext>
                    </a:extLst>
                  </a:tr>
                  <a:tr h="423860">
                    <a:tc>
                      <a:txBody>
                        <a:bodyPr/>
                        <a:lstStyle/>
                        <a:p>
                          <a:endParaRPr lang="en-US"/>
                        </a:p>
                      </a:txBody>
                      <a:tcPr>
                        <a:blipFill>
                          <a:blip r:embed="rId3"/>
                          <a:stretch>
                            <a:fillRect l="-833" t="-111594" r="-404167" b="-726087"/>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111594" r="-201653" b="-726087"/>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3849166475"/>
                      </a:ext>
                    </a:extLst>
                  </a:tr>
                  <a:tr h="423860">
                    <a:tc>
                      <a:txBody>
                        <a:bodyPr/>
                        <a:lstStyle/>
                        <a:p>
                          <a:endParaRPr lang="en-US"/>
                        </a:p>
                      </a:txBody>
                      <a:tcPr>
                        <a:blipFill>
                          <a:blip r:embed="rId3"/>
                          <a:stretch>
                            <a:fillRect l="-833" t="-208571" r="-404167" b="-615714"/>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208571" r="-201653" b="-615714"/>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634532718"/>
                      </a:ext>
                    </a:extLst>
                  </a:tr>
                  <a:tr h="423860">
                    <a:tc>
                      <a:txBody>
                        <a:bodyPr/>
                        <a:lstStyle/>
                        <a:p>
                          <a:endParaRPr lang="en-US"/>
                        </a:p>
                      </a:txBody>
                      <a:tcPr>
                        <a:blipFill>
                          <a:blip r:embed="rId3"/>
                          <a:stretch>
                            <a:fillRect l="-833" t="-308571" r="-404167" b="-515714"/>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308571" r="-201653" b="-515714"/>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89537203"/>
                      </a:ext>
                    </a:extLst>
                  </a:tr>
                  <a:tr h="423860">
                    <a:tc>
                      <a:txBody>
                        <a:bodyPr/>
                        <a:lstStyle/>
                        <a:p>
                          <a:endParaRPr lang="en-US"/>
                        </a:p>
                      </a:txBody>
                      <a:tcPr>
                        <a:blipFill>
                          <a:blip r:embed="rId3"/>
                          <a:stretch>
                            <a:fillRect l="-833" t="-414493" r="-404167" b="-423188"/>
                          </a:stretch>
                        </a:blipFill>
                      </a:tcPr>
                    </a:tc>
                    <a:tc>
                      <a:txBody>
                        <a:bodyPr/>
                        <a:lstStyle/>
                        <a:p>
                          <a:pPr algn="ctr"/>
                          <a:r>
                            <a:rPr lang="en-US" sz="2000" dirty="0" smtClean="0"/>
                            <a:t>1</a:t>
                          </a:r>
                          <a:endParaRPr lang="en-US" sz="2000" dirty="0"/>
                        </a:p>
                      </a:txBody>
                      <a:tcPr/>
                    </a:tc>
                    <a:tc>
                      <a:txBody>
                        <a:bodyPr/>
                        <a:lstStyle/>
                        <a:p>
                          <a:endParaRPr lang="en-US"/>
                        </a:p>
                      </a:txBody>
                      <a:tcPr>
                        <a:blipFill>
                          <a:blip r:embed="rId3"/>
                          <a:stretch>
                            <a:fillRect l="-199174" t="-414493" r="-201653" b="-423188"/>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825729036"/>
                      </a:ext>
                    </a:extLst>
                  </a:tr>
                  <a:tr h="423860">
                    <a:tc>
                      <a:txBody>
                        <a:bodyPr/>
                        <a:lstStyle/>
                        <a:p>
                          <a:endParaRPr lang="en-US"/>
                        </a:p>
                      </a:txBody>
                      <a:tcPr>
                        <a:blipFill>
                          <a:blip r:embed="rId3"/>
                          <a:stretch>
                            <a:fillRect l="-833" t="-507143" r="-404167" b="-317143"/>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507143" r="-201653" b="-317143"/>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2905062820"/>
                      </a:ext>
                    </a:extLst>
                  </a:tr>
                  <a:tr h="423860">
                    <a:tc>
                      <a:txBody>
                        <a:bodyPr/>
                        <a:lstStyle/>
                        <a:p>
                          <a:endParaRPr lang="en-US"/>
                        </a:p>
                      </a:txBody>
                      <a:tcPr>
                        <a:blipFill>
                          <a:blip r:embed="rId3"/>
                          <a:stretch>
                            <a:fillRect l="-833" t="-607143" r="-404167" b="-217143"/>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607143" r="-201653" b="-217143"/>
                          </a:stretch>
                        </a:blipFill>
                      </a:tcPr>
                    </a:tc>
                    <a:tc>
                      <a:txBody>
                        <a:bodyPr/>
                        <a:lstStyle/>
                        <a:p>
                          <a:pPr algn="ctr"/>
                          <a:r>
                            <a:rPr lang="en-US" sz="2000" dirty="0" smtClean="0"/>
                            <a:t>10</a:t>
                          </a:r>
                          <a:endParaRPr lang="en-US" sz="2000" dirty="0"/>
                        </a:p>
                      </a:txBody>
                      <a:tcPr/>
                    </a:tc>
                    <a:tc>
                      <a:txBody>
                        <a:bodyPr/>
                        <a:lstStyle/>
                        <a:p>
                          <a:pPr algn="ctr"/>
                          <a:r>
                            <a:rPr lang="en-US" sz="2000" dirty="0" smtClean="0"/>
                            <a:t>a</a:t>
                          </a:r>
                          <a:endParaRPr lang="en-US" sz="2000" dirty="0"/>
                        </a:p>
                      </a:txBody>
                      <a:tcPr/>
                    </a:tc>
                    <a:extLst>
                      <a:ext uri="{0D108BD9-81ED-4DB2-BD59-A6C34878D82A}">
                        <a16:rowId xmlns:a16="http://schemas.microsoft.com/office/drawing/2014/main" val="983089391"/>
                      </a:ext>
                    </a:extLst>
                  </a:tr>
                  <a:tr h="423860">
                    <a:tc>
                      <a:txBody>
                        <a:bodyPr/>
                        <a:lstStyle/>
                        <a:p>
                          <a:endParaRPr lang="en-US"/>
                        </a:p>
                      </a:txBody>
                      <a:tcPr>
                        <a:blipFill>
                          <a:blip r:embed="rId3"/>
                          <a:stretch>
                            <a:fillRect l="-833" t="-717391" r="-404167" b="-120290"/>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717391" r="-201653" b="-120290"/>
                          </a:stretch>
                        </a:blipFill>
                      </a:tcPr>
                    </a:tc>
                    <a:tc>
                      <a:txBody>
                        <a:bodyPr/>
                        <a:lstStyle/>
                        <a:p>
                          <a:pPr algn="ctr"/>
                          <a:r>
                            <a:rPr lang="en-US" sz="2000" dirty="0" smtClean="0"/>
                            <a:t>20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2184759481"/>
                      </a:ext>
                    </a:extLst>
                  </a:tr>
                  <a:tr h="423860">
                    <a:tc>
                      <a:txBody>
                        <a:bodyPr/>
                        <a:lstStyle/>
                        <a:p>
                          <a:endParaRPr lang="en-US"/>
                        </a:p>
                      </a:txBody>
                      <a:tcPr>
                        <a:blipFill>
                          <a:blip r:embed="rId3"/>
                          <a:stretch>
                            <a:fillRect l="-833" t="-805714" r="-404167" b="-18571"/>
                          </a:stretch>
                        </a:blipFill>
                      </a:tcPr>
                    </a:tc>
                    <a:tc>
                      <a:txBody>
                        <a:bodyPr/>
                        <a:lstStyle/>
                        <a:p>
                          <a:pPr algn="ctr"/>
                          <a:r>
                            <a:rPr lang="en-US" sz="2000" dirty="0" smtClean="0"/>
                            <a:t>2</a:t>
                          </a:r>
                          <a:endParaRPr lang="en-US" sz="2000" dirty="0"/>
                        </a:p>
                      </a:txBody>
                      <a:tcPr/>
                    </a:tc>
                    <a:tc>
                      <a:txBody>
                        <a:bodyPr/>
                        <a:lstStyle/>
                        <a:p>
                          <a:endParaRPr lang="en-US"/>
                        </a:p>
                      </a:txBody>
                      <a:tcPr>
                        <a:blipFill>
                          <a:blip r:embed="rId3"/>
                          <a:stretch>
                            <a:fillRect l="-199174" t="-805714" r="-201653" b="-18571"/>
                          </a:stretch>
                        </a:blipFill>
                      </a:tcPr>
                    </a:tc>
                    <a:tc>
                      <a:txBody>
                        <a:bodyPr/>
                        <a:lstStyle/>
                        <a:p>
                          <a:pPr algn="ctr"/>
                          <a:r>
                            <a:rPr lang="en-US" sz="2000" dirty="0" smtClean="0"/>
                            <a:t>10</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437335339"/>
                      </a:ext>
                    </a:extLst>
                  </a:tr>
                </a:tbl>
              </a:graphicData>
            </a:graphic>
          </p:graphicFrame>
        </mc:Fallback>
      </mc:AlternateContent>
      <p:sp>
        <p:nvSpPr>
          <p:cNvPr id="6" name="TextBox 5"/>
          <p:cNvSpPr txBox="1"/>
          <p:nvPr/>
        </p:nvSpPr>
        <p:spPr>
          <a:xfrm>
            <a:off x="8920392" y="2110683"/>
            <a:ext cx="1209215" cy="461665"/>
          </a:xfrm>
          <a:prstGeom prst="rect">
            <a:avLst/>
          </a:prstGeom>
          <a:noFill/>
        </p:spPr>
        <p:txBody>
          <a:bodyPr wrap="square" rtlCol="0">
            <a:spAutoFit/>
          </a:bodyPr>
          <a:lstStyle/>
          <a:p>
            <a:r>
              <a:rPr lang="en-US" sz="2400" b="1" dirty="0" smtClean="0">
                <a:solidFill>
                  <a:srgbClr val="C00000"/>
                </a:solidFill>
              </a:rPr>
              <a:t>R1 x R2</a:t>
            </a:r>
            <a:endParaRPr lang="en-US" sz="2400" b="1" dirty="0">
              <a:solidFill>
                <a:srgbClr val="C00000"/>
              </a:solidFill>
            </a:endParaRPr>
          </a:p>
        </p:txBody>
      </p:sp>
      <p:sp>
        <p:nvSpPr>
          <p:cNvPr id="7" name="Down Arrow 6"/>
          <p:cNvSpPr/>
          <p:nvPr/>
        </p:nvSpPr>
        <p:spPr>
          <a:xfrm>
            <a:off x="2940908" y="3097427"/>
            <a:ext cx="584887" cy="436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598789721"/>
                  </p:ext>
                </p:extLst>
              </p:nvPr>
            </p:nvGraphicFramePr>
            <p:xfrm>
              <a:off x="2867591" y="3668969"/>
              <a:ext cx="731520" cy="128432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tblGrid>
                  <a:tr h="436606">
                    <a:tc>
                      <a:txBody>
                        <a:bodyPr/>
                        <a:lstStyle/>
                        <a:p>
                          <a:pPr algn="ctr"/>
                          <a:r>
                            <a:rPr lang="en-US" sz="2000" dirty="0" smtClean="0"/>
                            <a:t>A</a:t>
                          </a:r>
                          <a:endParaRPr lang="en-US" sz="2000" dirty="0"/>
                        </a:p>
                      </a:txBody>
                      <a:tcPr/>
                    </a:tc>
                    <a:extLst>
                      <a:ext uri="{0D108BD9-81ED-4DB2-BD59-A6C34878D82A}">
                        <a16:rowId xmlns:a16="http://schemas.microsoft.com/office/drawing/2014/main" val="2052169100"/>
                      </a:ext>
                    </a:extLst>
                  </a:tr>
                  <a:tr h="42386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extLst>
                      <a:ext uri="{0D108BD9-81ED-4DB2-BD59-A6C34878D82A}">
                        <a16:rowId xmlns:a16="http://schemas.microsoft.com/office/drawing/2014/main" val="3849166475"/>
                      </a:ext>
                    </a:extLst>
                  </a:tr>
                  <a:tr h="4238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extLst>
                      <a:ext uri="{0D108BD9-81ED-4DB2-BD59-A6C34878D82A}">
                        <a16:rowId xmlns:a16="http://schemas.microsoft.com/office/drawing/2014/main" val="98308939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598789721"/>
                  </p:ext>
                </p:extLst>
              </p:nvPr>
            </p:nvGraphicFramePr>
            <p:xfrm>
              <a:off x="2867591" y="3668969"/>
              <a:ext cx="731520" cy="1284326"/>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144976360"/>
                        </a:ext>
                      </a:extLst>
                    </a:gridCol>
                  </a:tblGrid>
                  <a:tr h="436606">
                    <a:tc>
                      <a:txBody>
                        <a:bodyPr/>
                        <a:lstStyle/>
                        <a:p>
                          <a:pPr algn="ctr"/>
                          <a:r>
                            <a:rPr lang="en-US" sz="2000" dirty="0" smtClean="0"/>
                            <a:t>A</a:t>
                          </a:r>
                          <a:endParaRPr lang="en-US" sz="2000" dirty="0"/>
                        </a:p>
                      </a:txBody>
                      <a:tcPr/>
                    </a:tc>
                    <a:extLst>
                      <a:ext uri="{0D108BD9-81ED-4DB2-BD59-A6C34878D82A}">
                        <a16:rowId xmlns:a16="http://schemas.microsoft.com/office/drawing/2014/main" val="2052169100"/>
                      </a:ext>
                    </a:extLst>
                  </a:tr>
                  <a:tr h="423860">
                    <a:tc>
                      <a:txBody>
                        <a:bodyPr/>
                        <a:lstStyle/>
                        <a:p>
                          <a:endParaRPr lang="en-US"/>
                        </a:p>
                      </a:txBody>
                      <a:tcPr>
                        <a:blipFill>
                          <a:blip r:embed="rId4"/>
                          <a:stretch>
                            <a:fillRect l="-826" t="-110000" r="-3306" b="-107143"/>
                          </a:stretch>
                        </a:blipFill>
                      </a:tcPr>
                    </a:tc>
                    <a:extLst>
                      <a:ext uri="{0D108BD9-81ED-4DB2-BD59-A6C34878D82A}">
                        <a16:rowId xmlns:a16="http://schemas.microsoft.com/office/drawing/2014/main" val="3849166475"/>
                      </a:ext>
                    </a:extLst>
                  </a:tr>
                  <a:tr h="423860">
                    <a:tc>
                      <a:txBody>
                        <a:bodyPr/>
                        <a:lstStyle/>
                        <a:p>
                          <a:endParaRPr lang="en-US"/>
                        </a:p>
                      </a:txBody>
                      <a:tcPr>
                        <a:blipFill>
                          <a:blip r:embed="rId4"/>
                          <a:stretch>
                            <a:fillRect l="-826" t="-210000" r="-3306" b="-7143"/>
                          </a:stretch>
                        </a:blipFill>
                      </a:tcPr>
                    </a:tc>
                    <a:extLst>
                      <a:ext uri="{0D108BD9-81ED-4DB2-BD59-A6C34878D82A}">
                        <a16:rowId xmlns:a16="http://schemas.microsoft.com/office/drawing/2014/main" val="983089391"/>
                      </a:ext>
                    </a:extLst>
                  </a:tr>
                </a:tbl>
              </a:graphicData>
            </a:graphic>
          </p:graphicFrame>
        </mc:Fallback>
      </mc:AlternateContent>
    </p:spTree>
    <p:extLst>
      <p:ext uri="{BB962C8B-B14F-4D97-AF65-F5344CB8AC3E}">
        <p14:creationId xmlns:p14="http://schemas.microsoft.com/office/powerpoint/2010/main" val="31297595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77151" cy="4351338"/>
              </a:xfrm>
            </p:spPr>
            <p:txBody>
              <a:bodyPr/>
              <a:lstStyle/>
              <a:p>
                <a:endParaRPr lang="en-US" dirty="0" smtClean="0"/>
              </a:p>
              <a:p>
                <a:endParaRPr lang="en-US" dirty="0"/>
              </a:p>
              <a:p>
                <a:pPr marL="0" indent="0">
                  <a:buNone/>
                </a:pPr>
                <a:r>
                  <a:rPr lang="en-US" dirty="0" smtClean="0"/>
                  <a:t>			</a:t>
                </a:r>
                <a:r>
                  <a:rPr lang="en-US" b="1" dirty="0">
                    <a:solidFill>
                      <a:srgbClr val="0070C0"/>
                    </a:solidFill>
                  </a:rPr>
                  <a:t> </a:t>
                </a:r>
                <a14:m>
                  <m:oMath xmlns:m="http://schemas.openxmlformats.org/officeDocument/2006/math">
                    <m:r>
                      <a:rPr lang="en-US" b="1" i="1" dirty="0">
                        <a:solidFill>
                          <a:srgbClr val="0070C0"/>
                        </a:solidFill>
                        <a:latin typeface="Cambria Math" panose="02040503050406030204" pitchFamily="18" charset="0"/>
                      </a:rPr>
                      <m:t>𝝈</m:t>
                    </m:r>
                  </m:oMath>
                </a14:m>
                <a:r>
                  <a:rPr lang="en-US" b="1" baseline="-25000" dirty="0" smtClean="0">
                    <a:solidFill>
                      <a:srgbClr val="0070C0"/>
                    </a:solidFill>
                  </a:rPr>
                  <a:t>author=“</a:t>
                </a:r>
                <a:r>
                  <a:rPr lang="en-US" b="1" baseline="-25000" dirty="0" err="1" smtClean="0">
                    <a:solidFill>
                      <a:srgbClr val="0070C0"/>
                    </a:solidFill>
                  </a:rPr>
                  <a:t>Korth</a:t>
                </a:r>
                <a:r>
                  <a:rPr lang="en-US" b="1" baseline="-25000" dirty="0" smtClean="0">
                    <a:solidFill>
                      <a:srgbClr val="0070C0"/>
                    </a:solidFill>
                  </a:rPr>
                  <a:t>”</a:t>
                </a:r>
                <a:r>
                  <a:rPr lang="en-US" b="1" dirty="0" smtClean="0">
                    <a:solidFill>
                      <a:srgbClr val="0070C0"/>
                    </a:solidFill>
                  </a:rPr>
                  <a:t> (Books </a:t>
                </a:r>
                <a:r>
                  <a:rPr lang="en-US" b="1" dirty="0">
                    <a:solidFill>
                      <a:srgbClr val="0070C0"/>
                    </a:solidFill>
                  </a:rPr>
                  <a:t>x </a:t>
                </a:r>
                <a:r>
                  <a:rPr lang="en-US" b="1" dirty="0" smtClean="0">
                    <a:solidFill>
                      <a:srgbClr val="0070C0"/>
                    </a:solidFill>
                  </a:rPr>
                  <a:t>Articles)</a:t>
                </a:r>
                <a:endParaRPr lang="en-US" dirty="0" smtClean="0"/>
              </a:p>
              <a:p>
                <a:endParaRPr lang="en-US" dirty="0"/>
              </a:p>
              <a:p>
                <a:pPr marL="0" indent="0">
                  <a:buNone/>
                </a:pPr>
                <a:r>
                  <a:rPr lang="en-US" b="1" dirty="0" smtClean="0"/>
                  <a:t>The resulting relation shows all the books and articles written by </a:t>
                </a:r>
                <a:r>
                  <a:rPr lang="en-US" b="1" dirty="0" err="1" smtClean="0"/>
                  <a:t>Korth</a:t>
                </a:r>
                <a:r>
                  <a:rPr lang="en-US" b="1" dirty="0" smtClean="0"/>
                  <a:t>.</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77151" cy="4351338"/>
              </a:xfrm>
              <a:blipFill>
                <a:blip r:embed="rId2"/>
                <a:stretch>
                  <a:fillRect l="-1131" r="-452"/>
                </a:stretch>
              </a:blipFill>
            </p:spPr>
            <p:txBody>
              <a:bodyPr/>
              <a:lstStyle/>
              <a:p>
                <a:r>
                  <a:rPr lang="en-US">
                    <a:noFill/>
                  </a:rPr>
                  <a:t> </a:t>
                </a:r>
              </a:p>
            </p:txBody>
          </p:sp>
        </mc:Fallback>
      </mc:AlternateContent>
    </p:spTree>
    <p:extLst>
      <p:ext uri="{BB962C8B-B14F-4D97-AF65-F5344CB8AC3E}">
        <p14:creationId xmlns:p14="http://schemas.microsoft.com/office/powerpoint/2010/main" val="26991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595" y="2873828"/>
            <a:ext cx="9144000" cy="1126672"/>
          </a:xfrm>
        </p:spPr>
        <p:txBody>
          <a:bodyPr>
            <a:normAutofit/>
          </a:bodyPr>
          <a:lstStyle/>
          <a:p>
            <a:r>
              <a:rPr lang="en-US" dirty="0" smtClean="0"/>
              <a:t>RENAME OPERATOR</a:t>
            </a:r>
            <a:endParaRPr lang="en-US" dirty="0"/>
          </a:p>
        </p:txBody>
      </p:sp>
    </p:spTree>
    <p:extLst>
      <p:ext uri="{BB962C8B-B14F-4D97-AF65-F5344CB8AC3E}">
        <p14:creationId xmlns:p14="http://schemas.microsoft.com/office/powerpoint/2010/main" val="24180422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Operator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603020"/>
              </a:xfrm>
            </p:spPr>
            <p:txBody>
              <a:bodyPr>
                <a:normAutofit fontScale="85000" lnSpcReduction="20000"/>
              </a:bodyPr>
              <a:lstStyle/>
              <a:p>
                <a:r>
                  <a:rPr lang="en-US" dirty="0" smtClean="0"/>
                  <a:t>The results of relational algebra are also relations but without any name.</a:t>
                </a:r>
              </a:p>
              <a:p>
                <a:r>
                  <a:rPr lang="en-US" b="1" dirty="0" smtClean="0">
                    <a:solidFill>
                      <a:srgbClr val="C00000"/>
                    </a:solidFill>
                  </a:rPr>
                  <a:t>The </a:t>
                </a:r>
                <a:r>
                  <a:rPr lang="en-US" b="1" u="sng" dirty="0" smtClean="0">
                    <a:solidFill>
                      <a:srgbClr val="C00000"/>
                    </a:solidFill>
                  </a:rPr>
                  <a:t>RENAME operator</a:t>
                </a:r>
                <a:r>
                  <a:rPr lang="en-US" b="1" dirty="0" smtClean="0">
                    <a:solidFill>
                      <a:srgbClr val="C00000"/>
                    </a:solidFill>
                  </a:rPr>
                  <a:t> is used to rename the output of a relation.</a:t>
                </a:r>
              </a:p>
              <a:p>
                <a:r>
                  <a:rPr lang="en-US" dirty="0" smtClean="0"/>
                  <a:t>Sometimes it is simple and suitable to break a complicated sequence of operations and rename it as a relation with different names. Reasons to rename can be many, like:</a:t>
                </a:r>
              </a:p>
              <a:p>
                <a:pPr lvl="1"/>
                <a:r>
                  <a:rPr lang="en-US" dirty="0" smtClean="0"/>
                  <a:t>We may want to save the result of relational algebra expression as a relation so that we can use it late.</a:t>
                </a:r>
              </a:p>
              <a:p>
                <a:pPr lvl="1"/>
                <a:r>
                  <a:rPr lang="en-US" dirty="0" smtClean="0"/>
                  <a:t>We may want to join (or Cartesian product) a relation with itself, in that case, it becomes too confusing to specify which on of the tables we are talking about, we rename one of the tables and perform join operations on them.</a:t>
                </a:r>
              </a:p>
              <a:p>
                <a:r>
                  <a:rPr lang="en-US" dirty="0" smtClean="0"/>
                  <a:t>Symbol: </a:t>
                </a:r>
                <a:r>
                  <a:rPr lang="en-US" b="1" dirty="0" smtClean="0">
                    <a:solidFill>
                      <a:srgbClr val="C00000"/>
                    </a:solidFill>
                  </a:rPr>
                  <a:t>rho </a:t>
                </a:r>
                <a14:m>
                  <m:oMath xmlns:m="http://schemas.openxmlformats.org/officeDocument/2006/math">
                    <m:r>
                      <a:rPr lang="en-US" b="1" i="1" dirty="0">
                        <a:solidFill>
                          <a:srgbClr val="C00000"/>
                        </a:solidFill>
                        <a:latin typeface="Cambria Math" panose="02040503050406030204" pitchFamily="18" charset="0"/>
                      </a:rPr>
                      <m:t>𝝆</m:t>
                    </m:r>
                  </m:oMath>
                </a14:m>
                <a:endParaRPr lang="en-US" b="1" dirty="0" smtClean="0">
                  <a:solidFill>
                    <a:srgbClr val="C00000"/>
                  </a:solidFill>
                </a:endParaRPr>
              </a:p>
              <a:p>
                <a:r>
                  <a:rPr lang="en-US" dirty="0" smtClean="0"/>
                  <a:t>Notation 1: </a:t>
                </a:r>
                <a14:m>
                  <m:oMath xmlns:m="http://schemas.openxmlformats.org/officeDocument/2006/math">
                    <m:r>
                      <a:rPr lang="en-US" b="1" i="1" dirty="0" smtClean="0">
                        <a:solidFill>
                          <a:srgbClr val="C00000"/>
                        </a:solidFill>
                        <a:latin typeface="Cambria Math" panose="02040503050406030204" pitchFamily="18" charset="0"/>
                      </a:rPr>
                      <m:t>𝝆</m:t>
                    </m:r>
                  </m:oMath>
                </a14:m>
                <a:r>
                  <a:rPr lang="en-US" b="1" baseline="-25000" dirty="0" smtClean="0">
                    <a:solidFill>
                      <a:srgbClr val="C00000"/>
                    </a:solidFill>
                  </a:rPr>
                  <a:t>X </a:t>
                </a:r>
                <a:r>
                  <a:rPr lang="en-US" dirty="0" smtClean="0"/>
                  <a:t> </a:t>
                </a:r>
                <a:r>
                  <a:rPr lang="en-US" b="1" i="1" dirty="0" smtClean="0">
                    <a:solidFill>
                      <a:srgbClr val="C00000"/>
                    </a:solidFill>
                  </a:rPr>
                  <a:t>(E)</a:t>
                </a:r>
              </a:p>
              <a:p>
                <a:pPr marL="457200" lvl="1" indent="0">
                  <a:buNone/>
                </a:pPr>
                <a:r>
                  <a:rPr lang="en-US" dirty="0" smtClean="0"/>
                  <a:t>Where the symbol ‘</a:t>
                </a:r>
                <a14:m>
                  <m:oMath xmlns:m="http://schemas.openxmlformats.org/officeDocument/2006/math">
                    <m:r>
                      <a:rPr lang="en-US" b="1" i="0" dirty="0">
                        <a:solidFill>
                          <a:srgbClr val="C00000"/>
                        </a:solidFill>
                        <a:latin typeface="Cambria Math" panose="02040503050406030204" pitchFamily="18" charset="0"/>
                      </a:rPr>
                      <m:t>𝛒</m:t>
                    </m:r>
                  </m:oMath>
                </a14:m>
                <a:r>
                  <a:rPr lang="en-US" dirty="0" smtClean="0"/>
                  <a:t>’ is used to denote the </a:t>
                </a:r>
                <a:r>
                  <a:rPr lang="en-US" b="1" dirty="0" smtClean="0"/>
                  <a:t>RENAME</a:t>
                </a:r>
                <a:r>
                  <a:rPr lang="en-US" dirty="0" smtClean="0"/>
                  <a:t> operator</a:t>
                </a:r>
              </a:p>
              <a:p>
                <a:pPr marL="457200" lvl="1" indent="0">
                  <a:buNone/>
                </a:pPr>
                <a:r>
                  <a:rPr lang="en-US" dirty="0"/>
                  <a:t>a</a:t>
                </a:r>
                <a:r>
                  <a:rPr lang="en-US" dirty="0" smtClean="0"/>
                  <a:t>nd </a:t>
                </a:r>
                <a:r>
                  <a:rPr lang="en-US" b="1" dirty="0" smtClean="0">
                    <a:solidFill>
                      <a:srgbClr val="C00000"/>
                    </a:solidFill>
                  </a:rPr>
                  <a:t>E</a:t>
                </a:r>
                <a:r>
                  <a:rPr lang="en-US" dirty="0" smtClean="0"/>
                  <a:t> is </a:t>
                </a:r>
                <a:r>
                  <a:rPr lang="en-US" b="1" dirty="0" smtClean="0"/>
                  <a:t>the result of expression or sequence of operation</a:t>
                </a:r>
                <a:r>
                  <a:rPr lang="en-US" dirty="0" smtClean="0"/>
                  <a:t> which is </a:t>
                </a:r>
                <a:r>
                  <a:rPr lang="en-US" b="1" dirty="0" smtClean="0"/>
                  <a:t>saved with the name </a:t>
                </a:r>
                <a:r>
                  <a:rPr lang="en-US" b="1" dirty="0" smtClean="0">
                    <a:solidFill>
                      <a:srgbClr val="C00000"/>
                    </a:solidFill>
                  </a:rPr>
                  <a:t>X</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603020"/>
              </a:xfrm>
              <a:blipFill>
                <a:blip r:embed="rId2"/>
                <a:stretch>
                  <a:fillRect l="-812" t="-3046"/>
                </a:stretch>
              </a:blipFill>
            </p:spPr>
            <p:txBody>
              <a:bodyPr/>
              <a:lstStyle/>
              <a:p>
                <a:r>
                  <a:rPr lang="en-US">
                    <a:noFill/>
                  </a:rPr>
                  <a:t> </a:t>
                </a:r>
              </a:p>
            </p:txBody>
          </p:sp>
        </mc:Fallback>
      </mc:AlternateContent>
    </p:spTree>
    <p:extLst>
      <p:ext uri="{BB962C8B-B14F-4D97-AF65-F5344CB8AC3E}">
        <p14:creationId xmlns:p14="http://schemas.microsoft.com/office/powerpoint/2010/main" val="7298985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a:t>
            </a:r>
            <a:r>
              <a:rPr lang="en-US" dirty="0" smtClean="0"/>
              <a:t>Operator (Cont..)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C00000"/>
                </a:solidFill>
              </a:rPr>
              <a:t>SQL:</a:t>
            </a:r>
            <a:r>
              <a:rPr lang="en-US" dirty="0" smtClean="0"/>
              <a:t> Use the </a:t>
            </a:r>
            <a:r>
              <a:rPr lang="en-US" b="1" dirty="0" smtClean="0"/>
              <a:t>AS keyword in the FROM clause</a:t>
            </a:r>
          </a:p>
          <a:p>
            <a:pPr marL="457200" lvl="1" indent="0">
              <a:buNone/>
            </a:pPr>
            <a:r>
              <a:rPr lang="en-US" dirty="0"/>
              <a:t>(</a:t>
            </a:r>
            <a:r>
              <a:rPr lang="en-US" b="1" dirty="0" err="1"/>
              <a:t>Eg</a:t>
            </a:r>
            <a:r>
              <a:rPr lang="en-US" b="1" dirty="0"/>
              <a:t>: Students AS Students1 </a:t>
            </a:r>
            <a:r>
              <a:rPr lang="en-US" dirty="0"/>
              <a:t>renames Students to Student1)</a:t>
            </a:r>
          </a:p>
          <a:p>
            <a:pPr marL="457200" lvl="1" indent="0">
              <a:buNone/>
            </a:pPr>
            <a:r>
              <a:rPr lang="en-US" dirty="0"/>
              <a:t>	</a:t>
            </a:r>
            <a:r>
              <a:rPr lang="en-US" b="1" dirty="0"/>
              <a:t>SELECT</a:t>
            </a:r>
            <a:r>
              <a:rPr lang="en-US" dirty="0"/>
              <a:t> </a:t>
            </a:r>
            <a:r>
              <a:rPr lang="en-US" i="1" dirty="0" err="1"/>
              <a:t>column_name</a:t>
            </a:r>
            <a:endParaRPr lang="en-US" i="1" dirty="0"/>
          </a:p>
          <a:p>
            <a:pPr marL="457200" lvl="1" indent="0">
              <a:buNone/>
            </a:pPr>
            <a:r>
              <a:rPr lang="en-US" dirty="0"/>
              <a:t>	</a:t>
            </a:r>
            <a:r>
              <a:rPr lang="en-US" b="1" dirty="0"/>
              <a:t>FROM</a:t>
            </a:r>
            <a:r>
              <a:rPr lang="en-US" dirty="0"/>
              <a:t> </a:t>
            </a:r>
            <a:r>
              <a:rPr lang="en-US" i="1" dirty="0" err="1"/>
              <a:t>tablename</a:t>
            </a:r>
            <a:r>
              <a:rPr lang="en-US" dirty="0"/>
              <a:t> </a:t>
            </a:r>
            <a:r>
              <a:rPr lang="en-US" b="1" dirty="0"/>
              <a:t>AS</a:t>
            </a:r>
            <a:r>
              <a:rPr lang="en-US" dirty="0"/>
              <a:t> </a:t>
            </a:r>
            <a:r>
              <a:rPr lang="en-US" i="1" dirty="0" err="1"/>
              <a:t>new_table_name</a:t>
            </a:r>
            <a:endParaRPr lang="en-US" i="1" dirty="0"/>
          </a:p>
          <a:p>
            <a:pPr marL="457200" lvl="1" indent="0">
              <a:buNone/>
            </a:pPr>
            <a:r>
              <a:rPr lang="en-US" dirty="0"/>
              <a:t>	</a:t>
            </a:r>
            <a:r>
              <a:rPr lang="en-US" b="1" dirty="0"/>
              <a:t>WHERE</a:t>
            </a:r>
            <a:r>
              <a:rPr lang="en-US" dirty="0"/>
              <a:t> </a:t>
            </a:r>
            <a:r>
              <a:rPr lang="en-US" i="1" dirty="0" smtClean="0"/>
              <a:t>condition</a:t>
            </a:r>
            <a:endParaRPr lang="en-US" i="1" dirty="0"/>
          </a:p>
          <a:p>
            <a:r>
              <a:rPr lang="en-US" b="1" dirty="0">
                <a:solidFill>
                  <a:srgbClr val="C00000"/>
                </a:solidFill>
              </a:rPr>
              <a:t>SQL:</a:t>
            </a:r>
            <a:r>
              <a:rPr lang="en-US" dirty="0" smtClean="0"/>
              <a:t> Use the </a:t>
            </a:r>
            <a:r>
              <a:rPr lang="en-US" b="1" dirty="0"/>
              <a:t>AS keyword in the SELECT clause to rename attributes (columns)</a:t>
            </a:r>
          </a:p>
          <a:p>
            <a:pPr marL="457200" lvl="1" indent="0">
              <a:buNone/>
            </a:pPr>
            <a:r>
              <a:rPr lang="en-US" dirty="0" smtClean="0"/>
              <a:t>(</a:t>
            </a:r>
            <a:r>
              <a:rPr lang="en-US" b="1" dirty="0" err="1" smtClean="0"/>
              <a:t>Eg</a:t>
            </a:r>
            <a:r>
              <a:rPr lang="en-US" b="1" dirty="0" smtClean="0"/>
              <a:t>: </a:t>
            </a:r>
            <a:r>
              <a:rPr lang="en-US" b="1" dirty="0" err="1" smtClean="0"/>
              <a:t>RollNo</a:t>
            </a:r>
            <a:r>
              <a:rPr lang="en-US" b="1" dirty="0" smtClean="0"/>
              <a:t> AS </a:t>
            </a:r>
            <a:r>
              <a:rPr lang="en-US" b="1" dirty="0" err="1" smtClean="0"/>
              <a:t>SNo</a:t>
            </a:r>
            <a:r>
              <a:rPr lang="en-US" b="1" dirty="0" smtClean="0"/>
              <a:t> </a:t>
            </a:r>
            <a:r>
              <a:rPr lang="en-US" dirty="0" smtClean="0"/>
              <a:t>renames </a:t>
            </a:r>
            <a:r>
              <a:rPr lang="en-US" dirty="0" err="1" smtClean="0"/>
              <a:t>RollNo</a:t>
            </a:r>
            <a:r>
              <a:rPr lang="en-US" dirty="0" smtClean="0"/>
              <a:t> to </a:t>
            </a:r>
            <a:r>
              <a:rPr lang="en-US" dirty="0" err="1" smtClean="0"/>
              <a:t>SNo</a:t>
            </a:r>
            <a:r>
              <a:rPr lang="en-US" dirty="0" smtClean="0"/>
              <a:t>)</a:t>
            </a:r>
          </a:p>
          <a:p>
            <a:pPr marL="457200" lvl="1" indent="0">
              <a:buNone/>
            </a:pPr>
            <a:r>
              <a:rPr lang="en-US" dirty="0"/>
              <a:t>	</a:t>
            </a:r>
            <a:r>
              <a:rPr lang="en-US" b="1" dirty="0" smtClean="0"/>
              <a:t>SELECT</a:t>
            </a:r>
            <a:r>
              <a:rPr lang="en-US" dirty="0" smtClean="0"/>
              <a:t> </a:t>
            </a:r>
            <a:r>
              <a:rPr lang="en-US" dirty="0" err="1" smtClean="0"/>
              <a:t>c</a:t>
            </a:r>
            <a:r>
              <a:rPr lang="en-US" i="1" dirty="0" err="1"/>
              <a:t>olumn_name</a:t>
            </a:r>
            <a:r>
              <a:rPr lang="en-US" dirty="0" smtClean="0"/>
              <a:t> </a:t>
            </a:r>
            <a:r>
              <a:rPr lang="en-US" b="1" dirty="0"/>
              <a:t>AS</a:t>
            </a:r>
            <a:r>
              <a:rPr lang="en-US" dirty="0" smtClean="0"/>
              <a:t> </a:t>
            </a:r>
            <a:r>
              <a:rPr lang="en-US" i="1" dirty="0" err="1"/>
              <a:t>new_column_name</a:t>
            </a:r>
            <a:endParaRPr lang="en-US" i="1" dirty="0"/>
          </a:p>
          <a:p>
            <a:pPr marL="457200" lvl="1" indent="0">
              <a:buNone/>
            </a:pPr>
            <a:r>
              <a:rPr lang="en-US" dirty="0" smtClean="0"/>
              <a:t>	</a:t>
            </a:r>
            <a:r>
              <a:rPr lang="en-US" b="1" dirty="0"/>
              <a:t>FROM</a:t>
            </a:r>
            <a:r>
              <a:rPr lang="en-US" dirty="0" smtClean="0"/>
              <a:t> </a:t>
            </a:r>
            <a:r>
              <a:rPr lang="en-US" i="1" dirty="0" err="1"/>
              <a:t>tablename</a:t>
            </a:r>
            <a:endParaRPr lang="en-US" i="1" dirty="0"/>
          </a:p>
          <a:p>
            <a:pPr marL="457200" lvl="1" indent="0">
              <a:buNone/>
            </a:pPr>
            <a:r>
              <a:rPr lang="en-US" dirty="0" smtClean="0"/>
              <a:t>	</a:t>
            </a:r>
            <a:r>
              <a:rPr lang="en-US" b="1" dirty="0"/>
              <a:t>WHERE</a:t>
            </a:r>
            <a:r>
              <a:rPr lang="en-US" dirty="0" smtClean="0"/>
              <a:t> </a:t>
            </a:r>
            <a:r>
              <a:rPr lang="en-US" i="1" dirty="0"/>
              <a:t>condition</a:t>
            </a:r>
          </a:p>
          <a:p>
            <a:pPr marL="457200" lvl="1" indent="0">
              <a:buNone/>
            </a:pPr>
            <a:r>
              <a:rPr lang="en-US" dirty="0"/>
              <a:t>	</a:t>
            </a:r>
            <a:r>
              <a:rPr lang="en-US" dirty="0" smtClean="0"/>
              <a:t>		</a:t>
            </a:r>
            <a:endParaRPr lang="en-US" dirty="0"/>
          </a:p>
        </p:txBody>
      </p:sp>
    </p:spTree>
    <p:extLst>
      <p:ext uri="{BB962C8B-B14F-4D97-AF65-F5344CB8AC3E}">
        <p14:creationId xmlns:p14="http://schemas.microsoft.com/office/powerpoint/2010/main" val="26682482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Suppose we want to do Cartesian product between same table then one of the table should be renamed with another name</a:t>
                </a:r>
              </a:p>
              <a:p>
                <a:r>
                  <a:rPr lang="en-US" b="1" i="1" dirty="0" smtClean="0">
                    <a:solidFill>
                      <a:srgbClr val="00B0F0"/>
                    </a:solidFill>
                  </a:rPr>
                  <a:t>R x R</a:t>
                </a:r>
              </a:p>
              <a:p>
                <a:pPr marL="457200" lvl="1" indent="0">
                  <a:buNone/>
                </a:pPr>
                <a:r>
                  <a:rPr lang="en-US" dirty="0" smtClean="0"/>
                  <a:t>(Ambiguity will be there)</a:t>
                </a:r>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r>
                  <a:rPr lang="en-US" b="1" i="1" dirty="0" smtClean="0">
                    <a:solidFill>
                      <a:srgbClr val="C00000"/>
                    </a:solidFill>
                  </a:rPr>
                  <a:t>R x</a:t>
                </a:r>
                <a:r>
                  <a:rPr lang="en-US" dirty="0" smtClean="0">
                    <a:solidFill>
                      <a:srgbClr val="C00000"/>
                    </a:solidFill>
                  </a:rPr>
                  <a:t> </a:t>
                </a:r>
                <a14:m>
                  <m:oMath xmlns:m="http://schemas.openxmlformats.org/officeDocument/2006/math">
                    <m:r>
                      <a:rPr lang="en-US" b="1" i="1" dirty="0">
                        <a:solidFill>
                          <a:srgbClr val="C00000"/>
                        </a:solidFill>
                        <a:latin typeface="Cambria Math" panose="02040503050406030204" pitchFamily="18" charset="0"/>
                      </a:rPr>
                      <m:t>𝝆</m:t>
                    </m:r>
                  </m:oMath>
                </a14:m>
                <a:r>
                  <a:rPr lang="en-US" b="1" baseline="-25000" dirty="0" smtClean="0">
                    <a:solidFill>
                      <a:srgbClr val="C00000"/>
                    </a:solidFill>
                  </a:rPr>
                  <a:t>s</a:t>
                </a:r>
                <a:r>
                  <a:rPr lang="en-US" b="1" baseline="-25000" dirty="0">
                    <a:solidFill>
                      <a:srgbClr val="C00000"/>
                    </a:solidFill>
                  </a:rPr>
                  <a:t> </a:t>
                </a:r>
                <a:r>
                  <a:rPr lang="en-US" dirty="0"/>
                  <a:t> </a:t>
                </a:r>
                <a:r>
                  <a:rPr lang="en-US" b="1" i="1" dirty="0" smtClean="0">
                    <a:solidFill>
                      <a:srgbClr val="C00000"/>
                    </a:solidFill>
                  </a:rPr>
                  <a:t>(R)</a:t>
                </a:r>
              </a:p>
              <a:p>
                <a:pPr marL="457200" lvl="1" indent="0">
                  <a:buNone/>
                </a:pPr>
                <a:r>
                  <a:rPr lang="en-US" b="1" i="1" dirty="0" smtClean="0"/>
                  <a:t>(Rename R to S)</a:t>
                </a:r>
                <a:endParaRPr lang="en-US" b="1" i="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b="-5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94257640"/>
                  </p:ext>
                </p:extLst>
              </p:nvPr>
            </p:nvGraphicFramePr>
            <p:xfrm>
              <a:off x="3638379" y="3858283"/>
              <a:ext cx="1172520" cy="1158240"/>
            </p:xfrm>
            <a:graphic>
              <a:graphicData uri="http://schemas.openxmlformats.org/drawingml/2006/table">
                <a:tbl>
                  <a:tblPr firstRow="1" bandRow="1">
                    <a:tableStyleId>{5C22544A-7EE6-4342-B048-85BDC9FD1C3A}</a:tableStyleId>
                  </a:tblPr>
                  <a:tblGrid>
                    <a:gridCol w="586260">
                      <a:extLst>
                        <a:ext uri="{9D8B030D-6E8A-4147-A177-3AD203B41FA5}">
                          <a16:colId xmlns:a16="http://schemas.microsoft.com/office/drawing/2014/main" val="670088495"/>
                        </a:ext>
                      </a:extLst>
                    </a:gridCol>
                    <a:gridCol w="586260">
                      <a:extLst>
                        <a:ext uri="{9D8B030D-6E8A-4147-A177-3AD203B41FA5}">
                          <a16:colId xmlns:a16="http://schemas.microsoft.com/office/drawing/2014/main" val="3531646930"/>
                        </a:ext>
                      </a:extLst>
                    </a:gridCol>
                  </a:tblGrid>
                  <a:tr h="323674">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1313908335"/>
                      </a:ext>
                    </a:extLst>
                  </a:tr>
                  <a:tr h="323674">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23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94257640"/>
                  </p:ext>
                </p:extLst>
              </p:nvPr>
            </p:nvGraphicFramePr>
            <p:xfrm>
              <a:off x="3638379" y="3858283"/>
              <a:ext cx="1172520" cy="1158240"/>
            </p:xfrm>
            <a:graphic>
              <a:graphicData uri="http://schemas.openxmlformats.org/drawingml/2006/table">
                <a:tbl>
                  <a:tblPr firstRow="1" bandRow="1">
                    <a:tableStyleId>{5C22544A-7EE6-4342-B048-85BDC9FD1C3A}</a:tableStyleId>
                  </a:tblPr>
                  <a:tblGrid>
                    <a:gridCol w="586260">
                      <a:extLst>
                        <a:ext uri="{9D8B030D-6E8A-4147-A177-3AD203B41FA5}">
                          <a16:colId xmlns:a16="http://schemas.microsoft.com/office/drawing/2014/main" val="670088495"/>
                        </a:ext>
                      </a:extLst>
                    </a:gridCol>
                    <a:gridCol w="586260">
                      <a:extLst>
                        <a:ext uri="{9D8B030D-6E8A-4147-A177-3AD203B41FA5}">
                          <a16:colId xmlns:a16="http://schemas.microsoft.com/office/drawing/2014/main" val="3531646930"/>
                        </a:ext>
                      </a:extLst>
                    </a:gridCol>
                  </a:tblGrid>
                  <a:tr h="36576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1313908335"/>
                      </a:ext>
                    </a:extLst>
                  </a:tr>
                  <a:tr h="396240">
                    <a:tc>
                      <a:txBody>
                        <a:bodyPr/>
                        <a:lstStyle/>
                        <a:p>
                          <a:endParaRPr lang="en-US"/>
                        </a:p>
                      </a:txBody>
                      <a:tcPr>
                        <a:blipFill>
                          <a:blip r:embed="rId3"/>
                          <a:stretch>
                            <a:fillRect l="-1031" t="-98485" r="-104124" b="-115152"/>
                          </a:stretch>
                        </a:blipFill>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96240">
                    <a:tc>
                      <a:txBody>
                        <a:bodyPr/>
                        <a:lstStyle/>
                        <a:p>
                          <a:endParaRPr lang="en-US"/>
                        </a:p>
                      </a:txBody>
                      <a:tcPr>
                        <a:blipFill>
                          <a:blip r:embed="rId3"/>
                          <a:stretch>
                            <a:fillRect l="-1031" t="-201538" r="-104124" b="-16923"/>
                          </a:stretch>
                        </a:blipFill>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bl>
              </a:graphicData>
            </a:graphic>
          </p:graphicFrame>
        </mc:Fallback>
      </mc:AlternateContent>
      <p:sp>
        <p:nvSpPr>
          <p:cNvPr id="5" name="TextBox 4"/>
          <p:cNvSpPr txBox="1"/>
          <p:nvPr/>
        </p:nvSpPr>
        <p:spPr>
          <a:xfrm>
            <a:off x="4069493" y="3536354"/>
            <a:ext cx="601362" cy="369332"/>
          </a:xfrm>
          <a:prstGeom prst="rect">
            <a:avLst/>
          </a:prstGeom>
          <a:noFill/>
        </p:spPr>
        <p:txBody>
          <a:bodyPr wrap="square" rtlCol="0">
            <a:spAutoFit/>
          </a:bodyPr>
          <a:lstStyle/>
          <a:p>
            <a:r>
              <a:rPr lang="en-US" b="1" i="1" dirty="0" smtClean="0"/>
              <a:t>R</a:t>
            </a:r>
            <a:endParaRPr lang="en-US" b="1" i="1"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671440262"/>
                  </p:ext>
                </p:extLst>
              </p:nvPr>
            </p:nvGraphicFramePr>
            <p:xfrm>
              <a:off x="6062364" y="2930326"/>
              <a:ext cx="2422608" cy="1950720"/>
            </p:xfrm>
            <a:graphic>
              <a:graphicData uri="http://schemas.openxmlformats.org/drawingml/2006/table">
                <a:tbl>
                  <a:tblPr firstRow="1" bandRow="1">
                    <a:tableStyleId>{5C22544A-7EE6-4342-B048-85BDC9FD1C3A}</a:tableStyleId>
                  </a:tblPr>
                  <a:tblGrid>
                    <a:gridCol w="605652">
                      <a:extLst>
                        <a:ext uri="{9D8B030D-6E8A-4147-A177-3AD203B41FA5}">
                          <a16:colId xmlns:a16="http://schemas.microsoft.com/office/drawing/2014/main" val="670088495"/>
                        </a:ext>
                      </a:extLst>
                    </a:gridCol>
                    <a:gridCol w="605652">
                      <a:extLst>
                        <a:ext uri="{9D8B030D-6E8A-4147-A177-3AD203B41FA5}">
                          <a16:colId xmlns:a16="http://schemas.microsoft.com/office/drawing/2014/main" val="3531646930"/>
                        </a:ext>
                      </a:extLst>
                    </a:gridCol>
                    <a:gridCol w="605652">
                      <a:extLst>
                        <a:ext uri="{9D8B030D-6E8A-4147-A177-3AD203B41FA5}">
                          <a16:colId xmlns:a16="http://schemas.microsoft.com/office/drawing/2014/main" val="2186126362"/>
                        </a:ext>
                      </a:extLst>
                    </a:gridCol>
                    <a:gridCol w="605652">
                      <a:extLst>
                        <a:ext uri="{9D8B030D-6E8A-4147-A177-3AD203B41FA5}">
                          <a16:colId xmlns:a16="http://schemas.microsoft.com/office/drawing/2014/main" val="4181864167"/>
                        </a:ext>
                      </a:extLst>
                    </a:gridCol>
                  </a:tblGrid>
                  <a:tr h="323674">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extLst>
                      <a:ext uri="{0D108BD9-81ED-4DB2-BD59-A6C34878D82A}">
                        <a16:rowId xmlns:a16="http://schemas.microsoft.com/office/drawing/2014/main" val="1313908335"/>
                      </a:ext>
                    </a:extLst>
                  </a:tr>
                  <a:tr h="323674">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23674">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r h="323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167446098"/>
                      </a:ext>
                    </a:extLst>
                  </a:tr>
                  <a:tr h="323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306712123"/>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671440262"/>
                  </p:ext>
                </p:extLst>
              </p:nvPr>
            </p:nvGraphicFramePr>
            <p:xfrm>
              <a:off x="6062364" y="2930326"/>
              <a:ext cx="2422608" cy="1950720"/>
            </p:xfrm>
            <a:graphic>
              <a:graphicData uri="http://schemas.openxmlformats.org/drawingml/2006/table">
                <a:tbl>
                  <a:tblPr firstRow="1" bandRow="1">
                    <a:tableStyleId>{5C22544A-7EE6-4342-B048-85BDC9FD1C3A}</a:tableStyleId>
                  </a:tblPr>
                  <a:tblGrid>
                    <a:gridCol w="605652">
                      <a:extLst>
                        <a:ext uri="{9D8B030D-6E8A-4147-A177-3AD203B41FA5}">
                          <a16:colId xmlns:a16="http://schemas.microsoft.com/office/drawing/2014/main" val="670088495"/>
                        </a:ext>
                      </a:extLst>
                    </a:gridCol>
                    <a:gridCol w="605652">
                      <a:extLst>
                        <a:ext uri="{9D8B030D-6E8A-4147-A177-3AD203B41FA5}">
                          <a16:colId xmlns:a16="http://schemas.microsoft.com/office/drawing/2014/main" val="3531646930"/>
                        </a:ext>
                      </a:extLst>
                    </a:gridCol>
                    <a:gridCol w="605652">
                      <a:extLst>
                        <a:ext uri="{9D8B030D-6E8A-4147-A177-3AD203B41FA5}">
                          <a16:colId xmlns:a16="http://schemas.microsoft.com/office/drawing/2014/main" val="2186126362"/>
                        </a:ext>
                      </a:extLst>
                    </a:gridCol>
                    <a:gridCol w="605652">
                      <a:extLst>
                        <a:ext uri="{9D8B030D-6E8A-4147-A177-3AD203B41FA5}">
                          <a16:colId xmlns:a16="http://schemas.microsoft.com/office/drawing/2014/main" val="4181864167"/>
                        </a:ext>
                      </a:extLst>
                    </a:gridCol>
                  </a:tblGrid>
                  <a:tr h="365760">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extLst>
                      <a:ext uri="{0D108BD9-81ED-4DB2-BD59-A6C34878D82A}">
                        <a16:rowId xmlns:a16="http://schemas.microsoft.com/office/drawing/2014/main" val="1313908335"/>
                      </a:ext>
                    </a:extLst>
                  </a:tr>
                  <a:tr h="396240">
                    <a:tc>
                      <a:txBody>
                        <a:bodyPr/>
                        <a:lstStyle/>
                        <a:p>
                          <a:endParaRPr lang="en-US"/>
                        </a:p>
                      </a:txBody>
                      <a:tcPr>
                        <a:blipFill>
                          <a:blip r:embed="rId4"/>
                          <a:stretch>
                            <a:fillRect l="-1000" t="-100000" r="-303000" b="-318462"/>
                          </a:stretch>
                        </a:blipFill>
                      </a:tcPr>
                    </a:tc>
                    <a:tc>
                      <a:txBody>
                        <a:bodyPr/>
                        <a:lstStyle/>
                        <a:p>
                          <a:pPr algn="ctr"/>
                          <a:r>
                            <a:rPr lang="en-US" dirty="0" smtClean="0"/>
                            <a:t>1</a:t>
                          </a:r>
                          <a:endParaRPr lang="en-US" dirty="0"/>
                        </a:p>
                      </a:txBody>
                      <a:tcPr/>
                    </a:tc>
                    <a:tc>
                      <a:txBody>
                        <a:bodyPr/>
                        <a:lstStyle/>
                        <a:p>
                          <a:endParaRPr lang="en-US"/>
                        </a:p>
                      </a:txBody>
                      <a:tcPr>
                        <a:blipFill>
                          <a:blip r:embed="rId4"/>
                          <a:stretch>
                            <a:fillRect l="-200000" t="-100000" r="-104000" b="-318462"/>
                          </a:stretch>
                        </a:blipFill>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96240">
                    <a:tc>
                      <a:txBody>
                        <a:bodyPr/>
                        <a:lstStyle/>
                        <a:p>
                          <a:endParaRPr lang="en-US"/>
                        </a:p>
                      </a:txBody>
                      <a:tcPr>
                        <a:blipFill>
                          <a:blip r:embed="rId4"/>
                          <a:stretch>
                            <a:fillRect l="-1000" t="-196970" r="-303000" b="-213636"/>
                          </a:stretch>
                        </a:blipFill>
                      </a:tcPr>
                    </a:tc>
                    <a:tc>
                      <a:txBody>
                        <a:bodyPr/>
                        <a:lstStyle/>
                        <a:p>
                          <a:pPr algn="ctr"/>
                          <a:r>
                            <a:rPr lang="en-US" dirty="0" smtClean="0"/>
                            <a:t>1</a:t>
                          </a:r>
                          <a:endParaRPr lang="en-US" dirty="0"/>
                        </a:p>
                      </a:txBody>
                      <a:tcPr/>
                    </a:tc>
                    <a:tc>
                      <a:txBody>
                        <a:bodyPr/>
                        <a:lstStyle/>
                        <a:p>
                          <a:endParaRPr lang="en-US"/>
                        </a:p>
                      </a:txBody>
                      <a:tcPr>
                        <a:blipFill>
                          <a:blip r:embed="rId4"/>
                          <a:stretch>
                            <a:fillRect l="-200000" t="-196970" r="-104000" b="-213636"/>
                          </a:stretch>
                        </a:blipFill>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r h="396240">
                    <a:tc>
                      <a:txBody>
                        <a:bodyPr/>
                        <a:lstStyle/>
                        <a:p>
                          <a:endParaRPr lang="en-US"/>
                        </a:p>
                      </a:txBody>
                      <a:tcPr>
                        <a:blipFill>
                          <a:blip r:embed="rId4"/>
                          <a:stretch>
                            <a:fillRect l="-1000" t="-301538" r="-303000" b="-116923"/>
                          </a:stretch>
                        </a:blipFill>
                      </a:tcPr>
                    </a:tc>
                    <a:tc>
                      <a:txBody>
                        <a:bodyPr/>
                        <a:lstStyle/>
                        <a:p>
                          <a:pPr algn="ctr"/>
                          <a:r>
                            <a:rPr lang="en-US" dirty="0" smtClean="0"/>
                            <a:t>2</a:t>
                          </a:r>
                          <a:endParaRPr lang="en-US" dirty="0"/>
                        </a:p>
                      </a:txBody>
                      <a:tcPr/>
                    </a:tc>
                    <a:tc>
                      <a:txBody>
                        <a:bodyPr/>
                        <a:lstStyle/>
                        <a:p>
                          <a:endParaRPr lang="en-US"/>
                        </a:p>
                      </a:txBody>
                      <a:tcPr>
                        <a:blipFill>
                          <a:blip r:embed="rId4"/>
                          <a:stretch>
                            <a:fillRect l="-200000" t="-301538" r="-104000" b="-116923"/>
                          </a:stretch>
                        </a:blipFill>
                      </a:tcPr>
                    </a:tc>
                    <a:tc>
                      <a:txBody>
                        <a:bodyPr/>
                        <a:lstStyle/>
                        <a:p>
                          <a:pPr algn="ctr"/>
                          <a:r>
                            <a:rPr lang="en-US" dirty="0" smtClean="0"/>
                            <a:t>1</a:t>
                          </a:r>
                          <a:endParaRPr lang="en-US" dirty="0"/>
                        </a:p>
                      </a:txBody>
                      <a:tcPr/>
                    </a:tc>
                    <a:extLst>
                      <a:ext uri="{0D108BD9-81ED-4DB2-BD59-A6C34878D82A}">
                        <a16:rowId xmlns:a16="http://schemas.microsoft.com/office/drawing/2014/main" val="3167446098"/>
                      </a:ext>
                    </a:extLst>
                  </a:tr>
                  <a:tr h="396240">
                    <a:tc>
                      <a:txBody>
                        <a:bodyPr/>
                        <a:lstStyle/>
                        <a:p>
                          <a:endParaRPr lang="en-US"/>
                        </a:p>
                      </a:txBody>
                      <a:tcPr>
                        <a:blipFill>
                          <a:blip r:embed="rId4"/>
                          <a:stretch>
                            <a:fillRect l="-1000" t="-401538" r="-303000" b="-16923"/>
                          </a:stretch>
                        </a:blipFill>
                      </a:tcPr>
                    </a:tc>
                    <a:tc>
                      <a:txBody>
                        <a:bodyPr/>
                        <a:lstStyle/>
                        <a:p>
                          <a:pPr algn="ctr"/>
                          <a:r>
                            <a:rPr lang="en-US" dirty="0" smtClean="0"/>
                            <a:t>2</a:t>
                          </a:r>
                          <a:endParaRPr lang="en-US" dirty="0"/>
                        </a:p>
                      </a:txBody>
                      <a:tcPr/>
                    </a:tc>
                    <a:tc>
                      <a:txBody>
                        <a:bodyPr/>
                        <a:lstStyle/>
                        <a:p>
                          <a:endParaRPr lang="en-US"/>
                        </a:p>
                      </a:txBody>
                      <a:tcPr>
                        <a:blipFill>
                          <a:blip r:embed="rId4"/>
                          <a:stretch>
                            <a:fillRect l="-200000" t="-401538" r="-104000" b="-16923"/>
                          </a:stretch>
                        </a:blipFill>
                      </a:tcPr>
                    </a:tc>
                    <a:tc>
                      <a:txBody>
                        <a:bodyPr/>
                        <a:lstStyle/>
                        <a:p>
                          <a:pPr algn="ctr"/>
                          <a:r>
                            <a:rPr lang="en-US" dirty="0" smtClean="0"/>
                            <a:t>2</a:t>
                          </a:r>
                          <a:endParaRPr lang="en-US" dirty="0"/>
                        </a:p>
                      </a:txBody>
                      <a:tcPr/>
                    </a:tc>
                    <a:extLst>
                      <a:ext uri="{0D108BD9-81ED-4DB2-BD59-A6C34878D82A}">
                        <a16:rowId xmlns:a16="http://schemas.microsoft.com/office/drawing/2014/main" val="3306712123"/>
                      </a:ext>
                    </a:extLst>
                  </a:tr>
                </a:tbl>
              </a:graphicData>
            </a:graphic>
          </p:graphicFrame>
        </mc:Fallback>
      </mc:AlternateContent>
      <p:sp>
        <p:nvSpPr>
          <p:cNvPr id="7" name="TextBox 6"/>
          <p:cNvSpPr txBox="1"/>
          <p:nvPr/>
        </p:nvSpPr>
        <p:spPr>
          <a:xfrm>
            <a:off x="6652414" y="2610723"/>
            <a:ext cx="1242507" cy="369332"/>
          </a:xfrm>
          <a:prstGeom prst="rect">
            <a:avLst/>
          </a:prstGeom>
          <a:noFill/>
        </p:spPr>
        <p:txBody>
          <a:bodyPr wrap="square" rtlCol="0">
            <a:spAutoFit/>
          </a:bodyPr>
          <a:lstStyle/>
          <a:p>
            <a:r>
              <a:rPr lang="en-US" b="1" i="1" dirty="0" smtClean="0">
                <a:solidFill>
                  <a:srgbClr val="00B0F0"/>
                </a:solidFill>
              </a:rPr>
              <a:t>R x R</a:t>
            </a:r>
            <a:endParaRPr lang="en-US" b="1" i="1" dirty="0">
              <a:solidFill>
                <a:srgbClr val="00B0F0"/>
              </a:solidFill>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985476115"/>
                  </p:ext>
                </p:extLst>
              </p:nvPr>
            </p:nvGraphicFramePr>
            <p:xfrm>
              <a:off x="9012540" y="4226243"/>
              <a:ext cx="2422608" cy="1950720"/>
            </p:xfrm>
            <a:graphic>
              <a:graphicData uri="http://schemas.openxmlformats.org/drawingml/2006/table">
                <a:tbl>
                  <a:tblPr firstRow="1" bandRow="1">
                    <a:tableStyleId>{21E4AEA4-8DFA-4A89-87EB-49C32662AFE0}</a:tableStyleId>
                  </a:tblPr>
                  <a:tblGrid>
                    <a:gridCol w="605652">
                      <a:extLst>
                        <a:ext uri="{9D8B030D-6E8A-4147-A177-3AD203B41FA5}">
                          <a16:colId xmlns:a16="http://schemas.microsoft.com/office/drawing/2014/main" val="670088495"/>
                        </a:ext>
                      </a:extLst>
                    </a:gridCol>
                    <a:gridCol w="605652">
                      <a:extLst>
                        <a:ext uri="{9D8B030D-6E8A-4147-A177-3AD203B41FA5}">
                          <a16:colId xmlns:a16="http://schemas.microsoft.com/office/drawing/2014/main" val="3531646930"/>
                        </a:ext>
                      </a:extLst>
                    </a:gridCol>
                    <a:gridCol w="605652">
                      <a:extLst>
                        <a:ext uri="{9D8B030D-6E8A-4147-A177-3AD203B41FA5}">
                          <a16:colId xmlns:a16="http://schemas.microsoft.com/office/drawing/2014/main" val="2186126362"/>
                        </a:ext>
                      </a:extLst>
                    </a:gridCol>
                    <a:gridCol w="605652">
                      <a:extLst>
                        <a:ext uri="{9D8B030D-6E8A-4147-A177-3AD203B41FA5}">
                          <a16:colId xmlns:a16="http://schemas.microsoft.com/office/drawing/2014/main" val="4181864167"/>
                        </a:ext>
                      </a:extLst>
                    </a:gridCol>
                  </a:tblGrid>
                  <a:tr h="323674">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tc>
                      <a:txBody>
                        <a:bodyPr/>
                        <a:lstStyle/>
                        <a:p>
                          <a:pPr algn="ctr"/>
                          <a:r>
                            <a:rPr lang="en-US" dirty="0" smtClean="0"/>
                            <a:t>S.A</a:t>
                          </a:r>
                          <a:endParaRPr lang="en-US" dirty="0"/>
                        </a:p>
                      </a:txBody>
                      <a:tcPr/>
                    </a:tc>
                    <a:tc>
                      <a:txBody>
                        <a:bodyPr/>
                        <a:lstStyle/>
                        <a:p>
                          <a:pPr algn="ctr"/>
                          <a:r>
                            <a:rPr lang="en-US" dirty="0" smtClean="0"/>
                            <a:t>S.B</a:t>
                          </a:r>
                          <a:endParaRPr lang="en-US" dirty="0"/>
                        </a:p>
                      </a:txBody>
                      <a:tcPr/>
                    </a:tc>
                    <a:extLst>
                      <a:ext uri="{0D108BD9-81ED-4DB2-BD59-A6C34878D82A}">
                        <a16:rowId xmlns:a16="http://schemas.microsoft.com/office/drawing/2014/main" val="1313908335"/>
                      </a:ext>
                    </a:extLst>
                  </a:tr>
                  <a:tr h="323674">
                    <a:tc>
                      <a:txBody>
                        <a:bodyPr/>
                        <a:lstStyle/>
                        <a:p>
                          <a:pPr algn="ct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23674">
                    <a:tc>
                      <a:txBody>
                        <a:bodyPr/>
                        <a:lstStyle/>
                        <a:p>
                          <a:pPr algn="ct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r h="323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𝛼</m:t>
                                </m:r>
                              </m:oMath>
                            </m:oMathPara>
                          </a14:m>
                          <a:endParaRPr lang="en-US" sz="2000"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167446098"/>
                      </a:ext>
                    </a:extLst>
                  </a:tr>
                  <a:tr h="323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𝛽</m:t>
                                </m:r>
                              </m:oMath>
                            </m:oMathPara>
                          </a14:m>
                          <a:endParaRPr lang="en-US" sz="2000"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30671212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985476115"/>
                  </p:ext>
                </p:extLst>
              </p:nvPr>
            </p:nvGraphicFramePr>
            <p:xfrm>
              <a:off x="9012540" y="4226243"/>
              <a:ext cx="2422608" cy="1950720"/>
            </p:xfrm>
            <a:graphic>
              <a:graphicData uri="http://schemas.openxmlformats.org/drawingml/2006/table">
                <a:tbl>
                  <a:tblPr firstRow="1" bandRow="1">
                    <a:tableStyleId>{21E4AEA4-8DFA-4A89-87EB-49C32662AFE0}</a:tableStyleId>
                  </a:tblPr>
                  <a:tblGrid>
                    <a:gridCol w="605652">
                      <a:extLst>
                        <a:ext uri="{9D8B030D-6E8A-4147-A177-3AD203B41FA5}">
                          <a16:colId xmlns:a16="http://schemas.microsoft.com/office/drawing/2014/main" val="670088495"/>
                        </a:ext>
                      </a:extLst>
                    </a:gridCol>
                    <a:gridCol w="605652">
                      <a:extLst>
                        <a:ext uri="{9D8B030D-6E8A-4147-A177-3AD203B41FA5}">
                          <a16:colId xmlns:a16="http://schemas.microsoft.com/office/drawing/2014/main" val="3531646930"/>
                        </a:ext>
                      </a:extLst>
                    </a:gridCol>
                    <a:gridCol w="605652">
                      <a:extLst>
                        <a:ext uri="{9D8B030D-6E8A-4147-A177-3AD203B41FA5}">
                          <a16:colId xmlns:a16="http://schemas.microsoft.com/office/drawing/2014/main" val="2186126362"/>
                        </a:ext>
                      </a:extLst>
                    </a:gridCol>
                    <a:gridCol w="605652">
                      <a:extLst>
                        <a:ext uri="{9D8B030D-6E8A-4147-A177-3AD203B41FA5}">
                          <a16:colId xmlns:a16="http://schemas.microsoft.com/office/drawing/2014/main" val="4181864167"/>
                        </a:ext>
                      </a:extLst>
                    </a:gridCol>
                  </a:tblGrid>
                  <a:tr h="365760">
                    <a:tc>
                      <a:txBody>
                        <a:bodyPr/>
                        <a:lstStyle/>
                        <a:p>
                          <a:pPr algn="ctr"/>
                          <a:r>
                            <a:rPr lang="en-US" dirty="0" smtClean="0"/>
                            <a:t>R.A</a:t>
                          </a:r>
                          <a:endParaRPr lang="en-US" dirty="0"/>
                        </a:p>
                      </a:txBody>
                      <a:tcPr/>
                    </a:tc>
                    <a:tc>
                      <a:txBody>
                        <a:bodyPr/>
                        <a:lstStyle/>
                        <a:p>
                          <a:pPr algn="ctr"/>
                          <a:r>
                            <a:rPr lang="en-US" dirty="0" smtClean="0"/>
                            <a:t>R.B</a:t>
                          </a:r>
                          <a:endParaRPr lang="en-US" dirty="0"/>
                        </a:p>
                      </a:txBody>
                      <a:tcPr/>
                    </a:tc>
                    <a:tc>
                      <a:txBody>
                        <a:bodyPr/>
                        <a:lstStyle/>
                        <a:p>
                          <a:pPr algn="ctr"/>
                          <a:r>
                            <a:rPr lang="en-US" dirty="0" smtClean="0"/>
                            <a:t>S.A</a:t>
                          </a:r>
                          <a:endParaRPr lang="en-US" dirty="0"/>
                        </a:p>
                      </a:txBody>
                      <a:tcPr/>
                    </a:tc>
                    <a:tc>
                      <a:txBody>
                        <a:bodyPr/>
                        <a:lstStyle/>
                        <a:p>
                          <a:pPr algn="ctr"/>
                          <a:r>
                            <a:rPr lang="en-US" dirty="0" smtClean="0"/>
                            <a:t>S.B</a:t>
                          </a:r>
                          <a:endParaRPr lang="en-US" dirty="0"/>
                        </a:p>
                      </a:txBody>
                      <a:tcPr/>
                    </a:tc>
                    <a:extLst>
                      <a:ext uri="{0D108BD9-81ED-4DB2-BD59-A6C34878D82A}">
                        <a16:rowId xmlns:a16="http://schemas.microsoft.com/office/drawing/2014/main" val="1313908335"/>
                      </a:ext>
                    </a:extLst>
                  </a:tr>
                  <a:tr h="396240">
                    <a:tc>
                      <a:txBody>
                        <a:bodyPr/>
                        <a:lstStyle/>
                        <a:p>
                          <a:endParaRPr lang="en-US"/>
                        </a:p>
                      </a:txBody>
                      <a:tcPr>
                        <a:blipFill>
                          <a:blip r:embed="rId5"/>
                          <a:stretch>
                            <a:fillRect l="-1000" t="-100000" r="-303000" b="-316923"/>
                          </a:stretch>
                        </a:blipFill>
                      </a:tcPr>
                    </a:tc>
                    <a:tc>
                      <a:txBody>
                        <a:bodyPr/>
                        <a:lstStyle/>
                        <a:p>
                          <a:pPr algn="ctr"/>
                          <a:r>
                            <a:rPr lang="en-US" dirty="0" smtClean="0"/>
                            <a:t>1</a:t>
                          </a:r>
                          <a:endParaRPr lang="en-US" dirty="0"/>
                        </a:p>
                      </a:txBody>
                      <a:tcPr/>
                    </a:tc>
                    <a:tc>
                      <a:txBody>
                        <a:bodyPr/>
                        <a:lstStyle/>
                        <a:p>
                          <a:endParaRPr lang="en-US"/>
                        </a:p>
                      </a:txBody>
                      <a:tcPr>
                        <a:blipFill>
                          <a:blip r:embed="rId5"/>
                          <a:stretch>
                            <a:fillRect l="-200000" t="-100000" r="-104000" b="-316923"/>
                          </a:stretch>
                        </a:blipFill>
                      </a:tcPr>
                    </a:tc>
                    <a:tc>
                      <a:txBody>
                        <a:bodyPr/>
                        <a:lstStyle/>
                        <a:p>
                          <a:pPr algn="ctr"/>
                          <a:r>
                            <a:rPr lang="en-US" dirty="0" smtClean="0"/>
                            <a:t>1</a:t>
                          </a:r>
                          <a:endParaRPr lang="en-US" dirty="0"/>
                        </a:p>
                      </a:txBody>
                      <a:tcPr/>
                    </a:tc>
                    <a:extLst>
                      <a:ext uri="{0D108BD9-81ED-4DB2-BD59-A6C34878D82A}">
                        <a16:rowId xmlns:a16="http://schemas.microsoft.com/office/drawing/2014/main" val="1031744851"/>
                      </a:ext>
                    </a:extLst>
                  </a:tr>
                  <a:tr h="396240">
                    <a:tc>
                      <a:txBody>
                        <a:bodyPr/>
                        <a:lstStyle/>
                        <a:p>
                          <a:endParaRPr lang="en-US"/>
                        </a:p>
                      </a:txBody>
                      <a:tcPr>
                        <a:blipFill>
                          <a:blip r:embed="rId5"/>
                          <a:stretch>
                            <a:fillRect l="-1000" t="-196970" r="-303000" b="-212121"/>
                          </a:stretch>
                        </a:blipFill>
                      </a:tcPr>
                    </a:tc>
                    <a:tc>
                      <a:txBody>
                        <a:bodyPr/>
                        <a:lstStyle/>
                        <a:p>
                          <a:pPr algn="ctr"/>
                          <a:r>
                            <a:rPr lang="en-US" dirty="0" smtClean="0"/>
                            <a:t>1</a:t>
                          </a:r>
                          <a:endParaRPr lang="en-US" dirty="0"/>
                        </a:p>
                      </a:txBody>
                      <a:tcPr/>
                    </a:tc>
                    <a:tc>
                      <a:txBody>
                        <a:bodyPr/>
                        <a:lstStyle/>
                        <a:p>
                          <a:endParaRPr lang="en-US"/>
                        </a:p>
                      </a:txBody>
                      <a:tcPr>
                        <a:blipFill>
                          <a:blip r:embed="rId5"/>
                          <a:stretch>
                            <a:fillRect l="-200000" t="-196970" r="-104000" b="-212121"/>
                          </a:stretch>
                        </a:blipFill>
                      </a:tcPr>
                    </a:tc>
                    <a:tc>
                      <a:txBody>
                        <a:bodyPr/>
                        <a:lstStyle/>
                        <a:p>
                          <a:pPr algn="ctr"/>
                          <a:r>
                            <a:rPr lang="en-US" dirty="0" smtClean="0"/>
                            <a:t>2</a:t>
                          </a:r>
                          <a:endParaRPr lang="en-US" dirty="0"/>
                        </a:p>
                      </a:txBody>
                      <a:tcPr/>
                    </a:tc>
                    <a:extLst>
                      <a:ext uri="{0D108BD9-81ED-4DB2-BD59-A6C34878D82A}">
                        <a16:rowId xmlns:a16="http://schemas.microsoft.com/office/drawing/2014/main" val="3182479203"/>
                      </a:ext>
                    </a:extLst>
                  </a:tr>
                  <a:tr h="396240">
                    <a:tc>
                      <a:txBody>
                        <a:bodyPr/>
                        <a:lstStyle/>
                        <a:p>
                          <a:endParaRPr lang="en-US"/>
                        </a:p>
                      </a:txBody>
                      <a:tcPr>
                        <a:blipFill>
                          <a:blip r:embed="rId5"/>
                          <a:stretch>
                            <a:fillRect l="-1000" t="-301538" r="-303000" b="-115385"/>
                          </a:stretch>
                        </a:blipFill>
                      </a:tcPr>
                    </a:tc>
                    <a:tc>
                      <a:txBody>
                        <a:bodyPr/>
                        <a:lstStyle/>
                        <a:p>
                          <a:pPr algn="ctr"/>
                          <a:r>
                            <a:rPr lang="en-US" dirty="0" smtClean="0"/>
                            <a:t>2</a:t>
                          </a:r>
                          <a:endParaRPr lang="en-US" dirty="0"/>
                        </a:p>
                      </a:txBody>
                      <a:tcPr/>
                    </a:tc>
                    <a:tc>
                      <a:txBody>
                        <a:bodyPr/>
                        <a:lstStyle/>
                        <a:p>
                          <a:endParaRPr lang="en-US"/>
                        </a:p>
                      </a:txBody>
                      <a:tcPr>
                        <a:blipFill>
                          <a:blip r:embed="rId5"/>
                          <a:stretch>
                            <a:fillRect l="-200000" t="-301538" r="-104000" b="-115385"/>
                          </a:stretch>
                        </a:blipFill>
                      </a:tcPr>
                    </a:tc>
                    <a:tc>
                      <a:txBody>
                        <a:bodyPr/>
                        <a:lstStyle/>
                        <a:p>
                          <a:pPr algn="ctr"/>
                          <a:r>
                            <a:rPr lang="en-US" dirty="0" smtClean="0"/>
                            <a:t>1</a:t>
                          </a:r>
                          <a:endParaRPr lang="en-US" dirty="0"/>
                        </a:p>
                      </a:txBody>
                      <a:tcPr/>
                    </a:tc>
                    <a:extLst>
                      <a:ext uri="{0D108BD9-81ED-4DB2-BD59-A6C34878D82A}">
                        <a16:rowId xmlns:a16="http://schemas.microsoft.com/office/drawing/2014/main" val="3167446098"/>
                      </a:ext>
                    </a:extLst>
                  </a:tr>
                  <a:tr h="396240">
                    <a:tc>
                      <a:txBody>
                        <a:bodyPr/>
                        <a:lstStyle/>
                        <a:p>
                          <a:endParaRPr lang="en-US"/>
                        </a:p>
                      </a:txBody>
                      <a:tcPr>
                        <a:blipFill>
                          <a:blip r:embed="rId5"/>
                          <a:stretch>
                            <a:fillRect l="-1000" t="-401538" r="-303000" b="-15385"/>
                          </a:stretch>
                        </a:blipFill>
                      </a:tcPr>
                    </a:tc>
                    <a:tc>
                      <a:txBody>
                        <a:bodyPr/>
                        <a:lstStyle/>
                        <a:p>
                          <a:pPr algn="ctr"/>
                          <a:r>
                            <a:rPr lang="en-US" dirty="0" smtClean="0"/>
                            <a:t>2</a:t>
                          </a:r>
                          <a:endParaRPr lang="en-US" dirty="0"/>
                        </a:p>
                      </a:txBody>
                      <a:tcPr/>
                    </a:tc>
                    <a:tc>
                      <a:txBody>
                        <a:bodyPr/>
                        <a:lstStyle/>
                        <a:p>
                          <a:endParaRPr lang="en-US"/>
                        </a:p>
                      </a:txBody>
                      <a:tcPr>
                        <a:blipFill>
                          <a:blip r:embed="rId5"/>
                          <a:stretch>
                            <a:fillRect l="-200000" t="-401538" r="-104000" b="-15385"/>
                          </a:stretch>
                        </a:blipFill>
                      </a:tcPr>
                    </a:tc>
                    <a:tc>
                      <a:txBody>
                        <a:bodyPr/>
                        <a:lstStyle/>
                        <a:p>
                          <a:pPr algn="ctr"/>
                          <a:r>
                            <a:rPr lang="en-US" dirty="0" smtClean="0"/>
                            <a:t>2</a:t>
                          </a:r>
                          <a:endParaRPr lang="en-US" dirty="0"/>
                        </a:p>
                      </a:txBody>
                      <a:tcPr/>
                    </a:tc>
                    <a:extLst>
                      <a:ext uri="{0D108BD9-81ED-4DB2-BD59-A6C34878D82A}">
                        <a16:rowId xmlns:a16="http://schemas.microsoft.com/office/drawing/2014/main" val="3306712123"/>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9602590" y="3906640"/>
                <a:ext cx="1242507" cy="369332"/>
              </a:xfrm>
              <a:prstGeom prst="rect">
                <a:avLst/>
              </a:prstGeom>
              <a:noFill/>
            </p:spPr>
            <p:txBody>
              <a:bodyPr wrap="square" rtlCol="0">
                <a:spAutoFit/>
              </a:bodyPr>
              <a:lstStyle/>
              <a:p>
                <a:r>
                  <a:rPr lang="en-US" b="1" i="1" dirty="0">
                    <a:solidFill>
                      <a:srgbClr val="C00000"/>
                    </a:solidFill>
                  </a:rPr>
                  <a:t>R x</a:t>
                </a:r>
                <a:r>
                  <a:rPr lang="en-US" dirty="0">
                    <a:solidFill>
                      <a:srgbClr val="C00000"/>
                    </a:solidFill>
                  </a:rPr>
                  <a:t> </a:t>
                </a:r>
                <a14:m>
                  <m:oMath xmlns:m="http://schemas.openxmlformats.org/officeDocument/2006/math">
                    <m:r>
                      <a:rPr lang="en-US" b="1" i="1" dirty="0">
                        <a:solidFill>
                          <a:srgbClr val="C00000"/>
                        </a:solidFill>
                        <a:latin typeface="Cambria Math" panose="02040503050406030204" pitchFamily="18" charset="0"/>
                      </a:rPr>
                      <m:t>𝝆</m:t>
                    </m:r>
                  </m:oMath>
                </a14:m>
                <a:r>
                  <a:rPr lang="en-US" b="1" baseline="-25000" dirty="0">
                    <a:solidFill>
                      <a:srgbClr val="C00000"/>
                    </a:solidFill>
                  </a:rPr>
                  <a:t>s </a:t>
                </a:r>
                <a:r>
                  <a:rPr lang="en-US" dirty="0"/>
                  <a:t> </a:t>
                </a:r>
                <a:r>
                  <a:rPr lang="en-US" b="1" i="1" dirty="0">
                    <a:solidFill>
                      <a:srgbClr val="C00000"/>
                    </a:solidFill>
                  </a:rPr>
                  <a:t>(R)</a:t>
                </a:r>
              </a:p>
            </p:txBody>
          </p:sp>
        </mc:Choice>
        <mc:Fallback xmlns="">
          <p:sp>
            <p:nvSpPr>
              <p:cNvPr id="9" name="TextBox 8"/>
              <p:cNvSpPr txBox="1">
                <a:spLocks noRot="1" noChangeAspect="1" noMove="1" noResize="1" noEditPoints="1" noAdjustHandles="1" noChangeArrowheads="1" noChangeShapeType="1" noTextEdit="1"/>
              </p:cNvSpPr>
              <p:nvPr/>
            </p:nvSpPr>
            <p:spPr>
              <a:xfrm>
                <a:off x="9602590" y="3906640"/>
                <a:ext cx="1242507" cy="369332"/>
              </a:xfrm>
              <a:prstGeom prst="rect">
                <a:avLst/>
              </a:prstGeom>
              <a:blipFill>
                <a:blip r:embed="rId6"/>
                <a:stretch>
                  <a:fillRect l="-392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954822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Operator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Notation 2:</a:t>
                </a:r>
                <a:r>
                  <a:rPr lang="en-US" dirty="0" smtClean="0"/>
                  <a:t> </a:t>
                </a: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a:solidFill>
                      <a:srgbClr val="C00000"/>
                    </a:solidFill>
                  </a:rPr>
                  <a:t>X </a:t>
                </a:r>
                <a:r>
                  <a:rPr lang="en-US" b="1" i="1" baseline="-25000" dirty="0" smtClean="0">
                    <a:solidFill>
                      <a:srgbClr val="C00000"/>
                    </a:solidFill>
                  </a:rPr>
                  <a:t>(A1, A2, …., An)</a:t>
                </a:r>
                <a:r>
                  <a:rPr lang="en-US" b="1" i="1" dirty="0" smtClean="0"/>
                  <a:t> </a:t>
                </a:r>
                <a:r>
                  <a:rPr lang="en-US" b="1" i="1" dirty="0">
                    <a:solidFill>
                      <a:srgbClr val="C00000"/>
                    </a:solidFill>
                  </a:rPr>
                  <a:t>(E</a:t>
                </a:r>
                <a:r>
                  <a:rPr lang="en-US" b="1" i="1" dirty="0" smtClean="0">
                    <a:solidFill>
                      <a:srgbClr val="C00000"/>
                    </a:solidFill>
                  </a:rPr>
                  <a:t>)</a:t>
                </a:r>
                <a:endParaRPr lang="en-US" b="1" i="1" dirty="0" smtClean="0"/>
              </a:p>
              <a:p>
                <a:pPr marL="457200" lvl="1" indent="0">
                  <a:buNone/>
                </a:pPr>
                <a:r>
                  <a:rPr lang="en-US" dirty="0" smtClean="0"/>
                  <a:t>It returns the result of expression E under the name X, and with the attributes renamed to A1, A2, …., An.</a:t>
                </a:r>
              </a:p>
              <a:p>
                <a:pPr marL="457200" lvl="1" indent="0">
                  <a:buNone/>
                </a:pPr>
                <a:endParaRPr lang="en-US" dirty="0" smtClean="0"/>
              </a:p>
              <a:p>
                <a:r>
                  <a:rPr lang="en-US" b="1" dirty="0" smtClean="0"/>
                  <a:t>Notation 3:</a:t>
                </a:r>
                <a:r>
                  <a:rPr lang="en-US" dirty="0" smtClean="0"/>
                  <a:t> </a:t>
                </a: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smtClean="0">
                    <a:solidFill>
                      <a:srgbClr val="C00000"/>
                    </a:solidFill>
                  </a:rPr>
                  <a:t> (A1</a:t>
                </a:r>
                <a:r>
                  <a:rPr lang="en-US" b="1" i="1" baseline="-25000" dirty="0">
                    <a:solidFill>
                      <a:srgbClr val="C00000"/>
                    </a:solidFill>
                  </a:rPr>
                  <a:t>, A2, …., An)</a:t>
                </a:r>
                <a:r>
                  <a:rPr lang="en-US" b="1" i="1" dirty="0"/>
                  <a:t> </a:t>
                </a:r>
                <a:r>
                  <a:rPr lang="en-US" b="1" i="1" dirty="0">
                    <a:solidFill>
                      <a:srgbClr val="C00000"/>
                    </a:solidFill>
                  </a:rPr>
                  <a:t>(E</a:t>
                </a:r>
                <a:r>
                  <a:rPr lang="en-US" b="1" i="1" dirty="0" smtClean="0">
                    <a:solidFill>
                      <a:srgbClr val="C00000"/>
                    </a:solidFill>
                  </a:rPr>
                  <a:t>)</a:t>
                </a:r>
                <a:endParaRPr lang="en-US" dirty="0" smtClean="0"/>
              </a:p>
              <a:p>
                <a:pPr marL="457200" lvl="1" indent="0">
                  <a:buNone/>
                </a:pPr>
                <a:r>
                  <a:rPr lang="en-US" dirty="0" smtClean="0"/>
                  <a:t>It returns the result of expression E with the attributes renamed to A1, A2, …., 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846408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smtClean="0"/>
              <a:t>Example-1:</a:t>
            </a:r>
            <a:r>
              <a:rPr lang="en-US" dirty="0" smtClean="0"/>
              <a:t> Query to find the female students from Student relation and rename the relation Student as </a:t>
            </a:r>
            <a:r>
              <a:rPr lang="en-US" dirty="0" err="1" smtClean="0"/>
              <a:t>FemaleStudent</a:t>
            </a:r>
            <a:r>
              <a:rPr lang="en-US" dirty="0" smtClean="0"/>
              <a:t> and the attributes of Student – </a:t>
            </a:r>
            <a:r>
              <a:rPr lang="en-US" dirty="0" err="1" smtClean="0"/>
              <a:t>RollNo</a:t>
            </a:r>
            <a:r>
              <a:rPr lang="en-US" dirty="0" smtClean="0"/>
              <a:t> </a:t>
            </a:r>
            <a:r>
              <a:rPr lang="en-US" dirty="0" smtClean="0"/>
              <a:t>as </a:t>
            </a:r>
            <a:r>
              <a:rPr lang="en-US" dirty="0" err="1" smtClean="0"/>
              <a:t>SNo</a:t>
            </a:r>
            <a:r>
              <a:rPr lang="en-US" smtClean="0"/>
              <a:t>, </a:t>
            </a:r>
            <a:r>
              <a:rPr lang="en-US" smtClean="0"/>
              <a:t>Name</a:t>
            </a:r>
            <a:r>
              <a:rPr lang="en-US" dirty="0" smtClean="0"/>
              <a:t>.</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011591113"/>
                  </p:ext>
                </p:extLst>
              </p:nvPr>
            </p:nvGraphicFramePr>
            <p:xfrm>
              <a:off x="1611869" y="3405202"/>
              <a:ext cx="2943654" cy="2346960"/>
            </p:xfrm>
            <a:graphic>
              <a:graphicData uri="http://schemas.openxmlformats.org/drawingml/2006/table">
                <a:tbl>
                  <a:tblPr firstRow="1" bandRow="1">
                    <a:tableStyleId>{5C22544A-7EE6-4342-B048-85BDC9FD1C3A}</a:tableStyleId>
                  </a:tblPr>
                  <a:tblGrid>
                    <a:gridCol w="981218">
                      <a:extLst>
                        <a:ext uri="{9D8B030D-6E8A-4147-A177-3AD203B41FA5}">
                          <a16:colId xmlns:a16="http://schemas.microsoft.com/office/drawing/2014/main" val="670088495"/>
                        </a:ext>
                      </a:extLst>
                    </a:gridCol>
                    <a:gridCol w="981218">
                      <a:extLst>
                        <a:ext uri="{9D8B030D-6E8A-4147-A177-3AD203B41FA5}">
                          <a16:colId xmlns:a16="http://schemas.microsoft.com/office/drawing/2014/main" val="3531646930"/>
                        </a:ext>
                      </a:extLst>
                    </a:gridCol>
                    <a:gridCol w="981218">
                      <a:extLst>
                        <a:ext uri="{9D8B030D-6E8A-4147-A177-3AD203B41FA5}">
                          <a16:colId xmlns:a16="http://schemas.microsoft.com/office/drawing/2014/main" val="1995071992"/>
                        </a:ext>
                      </a:extLst>
                    </a:gridCol>
                  </a:tblGrid>
                  <a:tr h="360657">
                    <a:tc>
                      <a:txBody>
                        <a:bodyPr/>
                        <a:lstStyle/>
                        <a:p>
                          <a:pPr algn="ctr"/>
                          <a:r>
                            <a:rPr lang="en-US" dirty="0" err="1" smtClean="0"/>
                            <a:t>RollNo</a:t>
                          </a:r>
                          <a:endParaRPr lang="en-US" dirty="0"/>
                        </a:p>
                      </a:txBody>
                      <a:tcPr/>
                    </a:tc>
                    <a:tc>
                      <a:txBody>
                        <a:bodyPr/>
                        <a:lstStyle/>
                        <a:p>
                          <a:pPr algn="ctr"/>
                          <a:r>
                            <a:rPr lang="en-US" dirty="0" err="1" smtClean="0"/>
                            <a:t>SName</a:t>
                          </a:r>
                          <a:endParaRPr lang="en-US" dirty="0"/>
                        </a:p>
                      </a:txBody>
                      <a:tcPr/>
                    </a:tc>
                    <a:tc>
                      <a:txBody>
                        <a:bodyPr/>
                        <a:lstStyle/>
                        <a:p>
                          <a:pPr algn="ctr"/>
                          <a:r>
                            <a:rPr lang="en-US" dirty="0" smtClean="0"/>
                            <a:t>Gender</a:t>
                          </a:r>
                          <a:endParaRPr lang="en-US" dirty="0"/>
                        </a:p>
                      </a:txBody>
                      <a:tcPr/>
                    </a:tc>
                    <a:extLst>
                      <a:ext uri="{0D108BD9-81ED-4DB2-BD59-A6C34878D82A}">
                        <a16:rowId xmlns:a16="http://schemas.microsoft.com/office/drawing/2014/main" val="1313908335"/>
                      </a:ext>
                    </a:extLst>
                  </a:tr>
                  <a:tr h="390713">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1</m:t>
                                </m:r>
                              </m:oMath>
                            </m:oMathPara>
                          </a14:m>
                          <a:endParaRPr lang="en-US" sz="2000" dirty="0"/>
                        </a:p>
                      </a:txBody>
                      <a:tcPr/>
                    </a:tc>
                    <a:tc>
                      <a:txBody>
                        <a:bodyPr/>
                        <a:lstStyle/>
                        <a:p>
                          <a:pPr algn="ctr"/>
                          <a:r>
                            <a:rPr lang="en-US" dirty="0" smtClean="0"/>
                            <a:t>Neha</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1031744851"/>
                      </a:ext>
                    </a:extLst>
                  </a:tr>
                  <a:tr h="390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2</m:t>
                                </m:r>
                              </m:oMath>
                            </m:oMathPara>
                          </a14:m>
                          <a:endParaRPr lang="en-US" sz="2000" dirty="0"/>
                        </a:p>
                      </a:txBody>
                      <a:tcPr/>
                    </a:tc>
                    <a:tc>
                      <a:txBody>
                        <a:bodyPr/>
                        <a:lstStyle/>
                        <a:p>
                          <a:pPr algn="ctr"/>
                          <a:r>
                            <a:rPr lang="en-US" dirty="0" smtClean="0"/>
                            <a:t>Suman</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3182479203"/>
                      </a:ext>
                    </a:extLst>
                  </a:tr>
                  <a:tr h="390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3</a:t>
                          </a:r>
                          <a:endParaRPr lang="en-US" sz="2000" dirty="0"/>
                        </a:p>
                      </a:txBody>
                      <a:tcPr/>
                    </a:tc>
                    <a:tc>
                      <a:txBody>
                        <a:bodyPr/>
                        <a:lstStyle/>
                        <a:p>
                          <a:pPr algn="ctr"/>
                          <a:r>
                            <a:rPr lang="en-US" dirty="0" err="1" smtClean="0"/>
                            <a:t>Sohan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286107394"/>
                      </a:ext>
                    </a:extLst>
                  </a:tr>
                  <a:tr h="390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4</a:t>
                          </a:r>
                          <a:endParaRPr lang="en-US" sz="2000" dirty="0"/>
                        </a:p>
                      </a:txBody>
                      <a:tcPr/>
                    </a:tc>
                    <a:tc>
                      <a:txBody>
                        <a:bodyPr/>
                        <a:lstStyle/>
                        <a:p>
                          <a:pPr algn="ctr"/>
                          <a:r>
                            <a:rPr lang="en-US" dirty="0" smtClean="0"/>
                            <a:t>Mohan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818480257"/>
                      </a:ext>
                    </a:extLst>
                  </a:tr>
                  <a:tr h="390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5</a:t>
                          </a:r>
                          <a:endParaRPr lang="en-US" sz="2000" dirty="0"/>
                        </a:p>
                      </a:txBody>
                      <a:tcPr/>
                    </a:tc>
                    <a:tc>
                      <a:txBody>
                        <a:bodyPr/>
                        <a:lstStyle/>
                        <a:p>
                          <a:pPr algn="ctr"/>
                          <a:r>
                            <a:rPr lang="en-US" dirty="0" smtClean="0"/>
                            <a:t>Rohan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48789813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011591113"/>
                  </p:ext>
                </p:extLst>
              </p:nvPr>
            </p:nvGraphicFramePr>
            <p:xfrm>
              <a:off x="1611869" y="3405202"/>
              <a:ext cx="2943654" cy="2346960"/>
            </p:xfrm>
            <a:graphic>
              <a:graphicData uri="http://schemas.openxmlformats.org/drawingml/2006/table">
                <a:tbl>
                  <a:tblPr firstRow="1" bandRow="1">
                    <a:tableStyleId>{5C22544A-7EE6-4342-B048-85BDC9FD1C3A}</a:tableStyleId>
                  </a:tblPr>
                  <a:tblGrid>
                    <a:gridCol w="981218">
                      <a:extLst>
                        <a:ext uri="{9D8B030D-6E8A-4147-A177-3AD203B41FA5}">
                          <a16:colId xmlns:a16="http://schemas.microsoft.com/office/drawing/2014/main" val="670088495"/>
                        </a:ext>
                      </a:extLst>
                    </a:gridCol>
                    <a:gridCol w="981218">
                      <a:extLst>
                        <a:ext uri="{9D8B030D-6E8A-4147-A177-3AD203B41FA5}">
                          <a16:colId xmlns:a16="http://schemas.microsoft.com/office/drawing/2014/main" val="3531646930"/>
                        </a:ext>
                      </a:extLst>
                    </a:gridCol>
                    <a:gridCol w="981218">
                      <a:extLst>
                        <a:ext uri="{9D8B030D-6E8A-4147-A177-3AD203B41FA5}">
                          <a16:colId xmlns:a16="http://schemas.microsoft.com/office/drawing/2014/main" val="1995071992"/>
                        </a:ext>
                      </a:extLst>
                    </a:gridCol>
                  </a:tblGrid>
                  <a:tr h="365760">
                    <a:tc>
                      <a:txBody>
                        <a:bodyPr/>
                        <a:lstStyle/>
                        <a:p>
                          <a:pPr algn="ctr"/>
                          <a:r>
                            <a:rPr lang="en-US" dirty="0" err="1" smtClean="0"/>
                            <a:t>RollNo</a:t>
                          </a:r>
                          <a:endParaRPr lang="en-US" dirty="0"/>
                        </a:p>
                      </a:txBody>
                      <a:tcPr/>
                    </a:tc>
                    <a:tc>
                      <a:txBody>
                        <a:bodyPr/>
                        <a:lstStyle/>
                        <a:p>
                          <a:pPr algn="ctr"/>
                          <a:r>
                            <a:rPr lang="en-US" dirty="0" err="1" smtClean="0"/>
                            <a:t>SName</a:t>
                          </a:r>
                          <a:endParaRPr lang="en-US" dirty="0"/>
                        </a:p>
                      </a:txBody>
                      <a:tcPr/>
                    </a:tc>
                    <a:tc>
                      <a:txBody>
                        <a:bodyPr/>
                        <a:lstStyle/>
                        <a:p>
                          <a:pPr algn="ctr"/>
                          <a:r>
                            <a:rPr lang="en-US" dirty="0" smtClean="0"/>
                            <a:t>Gender</a:t>
                          </a:r>
                          <a:endParaRPr lang="en-US" dirty="0"/>
                        </a:p>
                      </a:txBody>
                      <a:tcPr/>
                    </a:tc>
                    <a:extLst>
                      <a:ext uri="{0D108BD9-81ED-4DB2-BD59-A6C34878D82A}">
                        <a16:rowId xmlns:a16="http://schemas.microsoft.com/office/drawing/2014/main" val="1313908335"/>
                      </a:ext>
                    </a:extLst>
                  </a:tr>
                  <a:tr h="396240">
                    <a:tc>
                      <a:txBody>
                        <a:bodyPr/>
                        <a:lstStyle/>
                        <a:p>
                          <a:endParaRPr lang="en-US"/>
                        </a:p>
                      </a:txBody>
                      <a:tcPr>
                        <a:blipFill>
                          <a:blip r:embed="rId2"/>
                          <a:stretch>
                            <a:fillRect l="-621" t="-100000" r="-203106" b="-429231"/>
                          </a:stretch>
                        </a:blipFill>
                      </a:tcPr>
                    </a:tc>
                    <a:tc>
                      <a:txBody>
                        <a:bodyPr/>
                        <a:lstStyle/>
                        <a:p>
                          <a:pPr algn="ctr"/>
                          <a:r>
                            <a:rPr lang="en-US" dirty="0" smtClean="0"/>
                            <a:t>Neha</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1031744851"/>
                      </a:ext>
                    </a:extLst>
                  </a:tr>
                  <a:tr h="396240">
                    <a:tc>
                      <a:txBody>
                        <a:bodyPr/>
                        <a:lstStyle/>
                        <a:p>
                          <a:endParaRPr lang="en-US"/>
                        </a:p>
                      </a:txBody>
                      <a:tcPr>
                        <a:blipFill>
                          <a:blip r:embed="rId2"/>
                          <a:stretch>
                            <a:fillRect l="-621" t="-200000" r="-203106" b="-329231"/>
                          </a:stretch>
                        </a:blipFill>
                      </a:tcPr>
                    </a:tc>
                    <a:tc>
                      <a:txBody>
                        <a:bodyPr/>
                        <a:lstStyle/>
                        <a:p>
                          <a:pPr algn="ctr"/>
                          <a:r>
                            <a:rPr lang="en-US" dirty="0" smtClean="0"/>
                            <a:t>Suman</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3182479203"/>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3</a:t>
                          </a:r>
                          <a:endParaRPr lang="en-US" sz="2000" dirty="0"/>
                        </a:p>
                      </a:txBody>
                      <a:tcPr/>
                    </a:tc>
                    <a:tc>
                      <a:txBody>
                        <a:bodyPr/>
                        <a:lstStyle/>
                        <a:p>
                          <a:pPr algn="ctr"/>
                          <a:r>
                            <a:rPr lang="en-US" dirty="0" err="1" smtClean="0"/>
                            <a:t>Sohan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286107394"/>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4</a:t>
                          </a:r>
                          <a:endParaRPr lang="en-US" sz="2000" dirty="0"/>
                        </a:p>
                      </a:txBody>
                      <a:tcPr/>
                    </a:tc>
                    <a:tc>
                      <a:txBody>
                        <a:bodyPr/>
                        <a:lstStyle/>
                        <a:p>
                          <a:pPr algn="ctr"/>
                          <a:r>
                            <a:rPr lang="en-US" dirty="0" smtClean="0"/>
                            <a:t>Mohan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818480257"/>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5</a:t>
                          </a:r>
                          <a:endParaRPr lang="en-US" sz="2000" dirty="0"/>
                        </a:p>
                      </a:txBody>
                      <a:tcPr/>
                    </a:tc>
                    <a:tc>
                      <a:txBody>
                        <a:bodyPr/>
                        <a:lstStyle/>
                        <a:p>
                          <a:pPr algn="ctr"/>
                          <a:r>
                            <a:rPr lang="en-US" dirty="0" smtClean="0"/>
                            <a:t>Rohan</a:t>
                          </a:r>
                          <a:endParaRPr lang="en-US" dirty="0"/>
                        </a:p>
                      </a:txBody>
                      <a:tcPr/>
                    </a:tc>
                    <a:tc>
                      <a:txBody>
                        <a:bodyPr/>
                        <a:lstStyle/>
                        <a:p>
                          <a:pPr algn="ctr"/>
                          <a:r>
                            <a:rPr lang="en-US" dirty="0" smtClean="0"/>
                            <a:t>M</a:t>
                          </a:r>
                          <a:endParaRPr lang="en-US" dirty="0"/>
                        </a:p>
                      </a:txBody>
                      <a:tcPr/>
                    </a:tc>
                    <a:extLst>
                      <a:ext uri="{0D108BD9-81ED-4DB2-BD59-A6C34878D82A}">
                        <a16:rowId xmlns:a16="http://schemas.microsoft.com/office/drawing/2014/main" val="3487898137"/>
                      </a:ext>
                    </a:extLst>
                  </a:tr>
                </a:tbl>
              </a:graphicData>
            </a:graphic>
          </p:graphicFrame>
        </mc:Fallback>
      </mc:AlternateContent>
      <p:sp>
        <p:nvSpPr>
          <p:cNvPr id="5" name="TextBox 4"/>
          <p:cNvSpPr txBox="1"/>
          <p:nvPr/>
        </p:nvSpPr>
        <p:spPr>
          <a:xfrm>
            <a:off x="2627871" y="3085599"/>
            <a:ext cx="1153296" cy="369332"/>
          </a:xfrm>
          <a:prstGeom prst="rect">
            <a:avLst/>
          </a:prstGeom>
          <a:noFill/>
        </p:spPr>
        <p:txBody>
          <a:bodyPr wrap="square" rtlCol="0">
            <a:spAutoFit/>
          </a:bodyPr>
          <a:lstStyle/>
          <a:p>
            <a:r>
              <a:rPr lang="en-US" b="1" i="1" dirty="0" smtClean="0"/>
              <a:t>Student</a:t>
            </a:r>
            <a:endParaRPr lang="en-US" b="1" i="1" dirty="0"/>
          </a:p>
        </p:txBody>
      </p:sp>
      <p:sp>
        <p:nvSpPr>
          <p:cNvPr id="6" name="Right Arrow 5"/>
          <p:cNvSpPr/>
          <p:nvPr/>
        </p:nvSpPr>
        <p:spPr>
          <a:xfrm>
            <a:off x="5255595" y="4267201"/>
            <a:ext cx="1112254" cy="286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55595" y="4041253"/>
            <a:ext cx="953399" cy="369332"/>
          </a:xfrm>
          <a:prstGeom prst="rect">
            <a:avLst/>
          </a:prstGeom>
          <a:noFill/>
        </p:spPr>
        <p:txBody>
          <a:bodyPr wrap="square" rtlCol="0">
            <a:spAutoFit/>
          </a:bodyPr>
          <a:lstStyle/>
          <a:p>
            <a:r>
              <a:rPr lang="en-US" i="1" dirty="0" smtClean="0"/>
              <a:t>Rename</a:t>
            </a:r>
            <a:endParaRPr lang="en-US" i="1" dirty="0"/>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2365880583"/>
                  </p:ext>
                </p:extLst>
              </p:nvPr>
            </p:nvGraphicFramePr>
            <p:xfrm>
              <a:off x="7253073" y="3747689"/>
              <a:ext cx="1962436" cy="1158240"/>
            </p:xfrm>
            <a:graphic>
              <a:graphicData uri="http://schemas.openxmlformats.org/drawingml/2006/table">
                <a:tbl>
                  <a:tblPr firstRow="1" bandRow="1">
                    <a:tableStyleId>{5C22544A-7EE6-4342-B048-85BDC9FD1C3A}</a:tableStyleId>
                  </a:tblPr>
                  <a:tblGrid>
                    <a:gridCol w="981218">
                      <a:extLst>
                        <a:ext uri="{9D8B030D-6E8A-4147-A177-3AD203B41FA5}">
                          <a16:colId xmlns:a16="http://schemas.microsoft.com/office/drawing/2014/main" val="670088495"/>
                        </a:ext>
                      </a:extLst>
                    </a:gridCol>
                    <a:gridCol w="981218">
                      <a:extLst>
                        <a:ext uri="{9D8B030D-6E8A-4147-A177-3AD203B41FA5}">
                          <a16:colId xmlns:a16="http://schemas.microsoft.com/office/drawing/2014/main" val="3531646930"/>
                        </a:ext>
                      </a:extLst>
                    </a:gridCol>
                  </a:tblGrid>
                  <a:tr h="360657">
                    <a:tc>
                      <a:txBody>
                        <a:bodyPr/>
                        <a:lstStyle/>
                        <a:p>
                          <a:pPr algn="ctr"/>
                          <a:r>
                            <a:rPr lang="en-US" dirty="0" err="1" smtClean="0"/>
                            <a:t>SNo</a:t>
                          </a:r>
                          <a:endParaRPr lang="en-US" dirty="0"/>
                        </a:p>
                      </a:txBody>
                      <a:tcPr/>
                    </a:tc>
                    <a:tc>
                      <a:txBody>
                        <a:bodyPr/>
                        <a:lstStyle/>
                        <a:p>
                          <a:pPr algn="ctr"/>
                          <a:r>
                            <a:rPr lang="en-US" dirty="0" smtClean="0"/>
                            <a:t>Name</a:t>
                          </a:r>
                          <a:endParaRPr lang="en-US" dirty="0"/>
                        </a:p>
                      </a:txBody>
                      <a:tcPr/>
                    </a:tc>
                    <a:extLst>
                      <a:ext uri="{0D108BD9-81ED-4DB2-BD59-A6C34878D82A}">
                        <a16:rowId xmlns:a16="http://schemas.microsoft.com/office/drawing/2014/main" val="1313908335"/>
                      </a:ext>
                    </a:extLst>
                  </a:tr>
                  <a:tr h="390713">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1</m:t>
                                </m:r>
                              </m:oMath>
                            </m:oMathPara>
                          </a14:m>
                          <a:endParaRPr lang="en-US" sz="2000" dirty="0"/>
                        </a:p>
                      </a:txBody>
                      <a:tcPr/>
                    </a:tc>
                    <a:tc>
                      <a:txBody>
                        <a:bodyPr/>
                        <a:lstStyle/>
                        <a:p>
                          <a:pPr algn="ctr"/>
                          <a:r>
                            <a:rPr lang="en-US" dirty="0" smtClean="0"/>
                            <a:t>Neha</a:t>
                          </a:r>
                          <a:endParaRPr lang="en-US" dirty="0"/>
                        </a:p>
                      </a:txBody>
                      <a:tcPr/>
                    </a:tc>
                    <a:extLst>
                      <a:ext uri="{0D108BD9-81ED-4DB2-BD59-A6C34878D82A}">
                        <a16:rowId xmlns:a16="http://schemas.microsoft.com/office/drawing/2014/main" val="1031744851"/>
                      </a:ext>
                    </a:extLst>
                  </a:tr>
                  <a:tr h="390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2</m:t>
                                </m:r>
                              </m:oMath>
                            </m:oMathPara>
                          </a14:m>
                          <a:endParaRPr lang="en-US" sz="2000" dirty="0"/>
                        </a:p>
                      </a:txBody>
                      <a:tcPr/>
                    </a:tc>
                    <a:tc>
                      <a:txBody>
                        <a:bodyPr/>
                        <a:lstStyle/>
                        <a:p>
                          <a:pPr algn="ctr"/>
                          <a:r>
                            <a:rPr lang="en-US" dirty="0" smtClean="0"/>
                            <a:t>Suman</a:t>
                          </a:r>
                          <a:endParaRPr lang="en-US" dirty="0"/>
                        </a:p>
                      </a:txBody>
                      <a:tcPr/>
                    </a:tc>
                    <a:extLst>
                      <a:ext uri="{0D108BD9-81ED-4DB2-BD59-A6C34878D82A}">
                        <a16:rowId xmlns:a16="http://schemas.microsoft.com/office/drawing/2014/main" val="3182479203"/>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2365880583"/>
                  </p:ext>
                </p:extLst>
              </p:nvPr>
            </p:nvGraphicFramePr>
            <p:xfrm>
              <a:off x="7253073" y="3747689"/>
              <a:ext cx="1962436" cy="1158240"/>
            </p:xfrm>
            <a:graphic>
              <a:graphicData uri="http://schemas.openxmlformats.org/drawingml/2006/table">
                <a:tbl>
                  <a:tblPr firstRow="1" bandRow="1">
                    <a:tableStyleId>{5C22544A-7EE6-4342-B048-85BDC9FD1C3A}</a:tableStyleId>
                  </a:tblPr>
                  <a:tblGrid>
                    <a:gridCol w="981218">
                      <a:extLst>
                        <a:ext uri="{9D8B030D-6E8A-4147-A177-3AD203B41FA5}">
                          <a16:colId xmlns:a16="http://schemas.microsoft.com/office/drawing/2014/main" val="670088495"/>
                        </a:ext>
                      </a:extLst>
                    </a:gridCol>
                    <a:gridCol w="981218">
                      <a:extLst>
                        <a:ext uri="{9D8B030D-6E8A-4147-A177-3AD203B41FA5}">
                          <a16:colId xmlns:a16="http://schemas.microsoft.com/office/drawing/2014/main" val="3531646930"/>
                        </a:ext>
                      </a:extLst>
                    </a:gridCol>
                  </a:tblGrid>
                  <a:tr h="365760">
                    <a:tc>
                      <a:txBody>
                        <a:bodyPr/>
                        <a:lstStyle/>
                        <a:p>
                          <a:pPr algn="ctr"/>
                          <a:r>
                            <a:rPr lang="en-US" dirty="0" err="1" smtClean="0"/>
                            <a:t>SNo</a:t>
                          </a:r>
                          <a:endParaRPr lang="en-US" dirty="0"/>
                        </a:p>
                      </a:txBody>
                      <a:tcPr/>
                    </a:tc>
                    <a:tc>
                      <a:txBody>
                        <a:bodyPr/>
                        <a:lstStyle/>
                        <a:p>
                          <a:pPr algn="ctr"/>
                          <a:r>
                            <a:rPr lang="en-US" dirty="0" smtClean="0"/>
                            <a:t>Name</a:t>
                          </a:r>
                          <a:endParaRPr lang="en-US" dirty="0"/>
                        </a:p>
                      </a:txBody>
                      <a:tcPr/>
                    </a:tc>
                    <a:extLst>
                      <a:ext uri="{0D108BD9-81ED-4DB2-BD59-A6C34878D82A}">
                        <a16:rowId xmlns:a16="http://schemas.microsoft.com/office/drawing/2014/main" val="1313908335"/>
                      </a:ext>
                    </a:extLst>
                  </a:tr>
                  <a:tr h="396240">
                    <a:tc>
                      <a:txBody>
                        <a:bodyPr/>
                        <a:lstStyle/>
                        <a:p>
                          <a:endParaRPr lang="en-US"/>
                        </a:p>
                      </a:txBody>
                      <a:tcPr>
                        <a:blipFill>
                          <a:blip r:embed="rId3"/>
                          <a:stretch>
                            <a:fillRect l="-617" t="-98485" r="-101852" b="-115152"/>
                          </a:stretch>
                        </a:blipFill>
                      </a:tcPr>
                    </a:tc>
                    <a:tc>
                      <a:txBody>
                        <a:bodyPr/>
                        <a:lstStyle/>
                        <a:p>
                          <a:pPr algn="ctr"/>
                          <a:r>
                            <a:rPr lang="en-US" dirty="0" smtClean="0"/>
                            <a:t>Neha</a:t>
                          </a:r>
                          <a:endParaRPr lang="en-US" dirty="0"/>
                        </a:p>
                      </a:txBody>
                      <a:tcPr/>
                    </a:tc>
                    <a:extLst>
                      <a:ext uri="{0D108BD9-81ED-4DB2-BD59-A6C34878D82A}">
                        <a16:rowId xmlns:a16="http://schemas.microsoft.com/office/drawing/2014/main" val="1031744851"/>
                      </a:ext>
                    </a:extLst>
                  </a:tr>
                  <a:tr h="396240">
                    <a:tc>
                      <a:txBody>
                        <a:bodyPr/>
                        <a:lstStyle/>
                        <a:p>
                          <a:endParaRPr lang="en-US"/>
                        </a:p>
                      </a:txBody>
                      <a:tcPr>
                        <a:blipFill>
                          <a:blip r:embed="rId3"/>
                          <a:stretch>
                            <a:fillRect l="-617" t="-201538" r="-101852" b="-16923"/>
                          </a:stretch>
                        </a:blipFill>
                      </a:tcPr>
                    </a:tc>
                    <a:tc>
                      <a:txBody>
                        <a:bodyPr/>
                        <a:lstStyle/>
                        <a:p>
                          <a:pPr algn="ctr"/>
                          <a:r>
                            <a:rPr lang="en-US" dirty="0" smtClean="0"/>
                            <a:t>Suman</a:t>
                          </a:r>
                          <a:endParaRPr lang="en-US" dirty="0"/>
                        </a:p>
                      </a:txBody>
                      <a:tcPr/>
                    </a:tc>
                    <a:extLst>
                      <a:ext uri="{0D108BD9-81ED-4DB2-BD59-A6C34878D82A}">
                        <a16:rowId xmlns:a16="http://schemas.microsoft.com/office/drawing/2014/main" val="3182479203"/>
                      </a:ext>
                    </a:extLst>
                  </a:tr>
                </a:tbl>
              </a:graphicData>
            </a:graphic>
          </p:graphicFrame>
        </mc:Fallback>
      </mc:AlternateContent>
      <p:sp>
        <p:nvSpPr>
          <p:cNvPr id="9" name="TextBox 8"/>
          <p:cNvSpPr txBox="1"/>
          <p:nvPr/>
        </p:nvSpPr>
        <p:spPr>
          <a:xfrm>
            <a:off x="7516510" y="3428086"/>
            <a:ext cx="1650658" cy="369332"/>
          </a:xfrm>
          <a:prstGeom prst="rect">
            <a:avLst/>
          </a:prstGeom>
          <a:noFill/>
        </p:spPr>
        <p:txBody>
          <a:bodyPr wrap="square" rtlCol="0">
            <a:spAutoFit/>
          </a:bodyPr>
          <a:lstStyle/>
          <a:p>
            <a:r>
              <a:rPr lang="en-US" b="1" i="1" dirty="0" err="1" smtClean="0"/>
              <a:t>FemaleStudent</a:t>
            </a:r>
            <a:endParaRPr lang="en-US" b="1" i="1" dirty="0"/>
          </a:p>
        </p:txBody>
      </p:sp>
      <mc:AlternateContent xmlns:mc="http://schemas.openxmlformats.org/markup-compatibility/2006" xmlns:a14="http://schemas.microsoft.com/office/drawing/2010/main">
        <mc:Choice Requires="a14">
          <p:sp>
            <p:nvSpPr>
              <p:cNvPr id="11" name="TextBox 10"/>
              <p:cNvSpPr txBox="1"/>
              <p:nvPr/>
            </p:nvSpPr>
            <p:spPr>
              <a:xfrm>
                <a:off x="3904736" y="5990210"/>
                <a:ext cx="7619999" cy="369332"/>
              </a:xfrm>
              <a:prstGeom prst="rect">
                <a:avLst/>
              </a:prstGeom>
              <a:noFill/>
            </p:spPr>
            <p:txBody>
              <a:bodyPr wrap="square" rtlCol="0">
                <a:spAutoFit/>
              </a:bodyPr>
              <a:lstStyle/>
              <a:p>
                <a14:m>
                  <m:oMath xmlns:m="http://schemas.openxmlformats.org/officeDocument/2006/math">
                    <m:r>
                      <a:rPr lang="en-US" b="1" i="1" dirty="0" smtClean="0">
                        <a:solidFill>
                          <a:srgbClr val="C00000"/>
                        </a:solidFill>
                        <a:latin typeface="Cambria Math" panose="02040503050406030204" pitchFamily="18" charset="0"/>
                      </a:rPr>
                      <m:t>𝝆</m:t>
                    </m:r>
                  </m:oMath>
                </a14:m>
                <a:r>
                  <a:rPr lang="en-US" b="1" i="1" dirty="0" smtClean="0">
                    <a:solidFill>
                      <a:srgbClr val="C00000"/>
                    </a:solidFill>
                  </a:rPr>
                  <a:t> </a:t>
                </a:r>
                <a:r>
                  <a:rPr lang="en-US" b="1" i="1" baseline="-25000" dirty="0" err="1" smtClean="0">
                    <a:solidFill>
                      <a:srgbClr val="C00000"/>
                    </a:solidFill>
                  </a:rPr>
                  <a:t>FemaleStudent</a:t>
                </a:r>
                <a:r>
                  <a:rPr lang="en-US" b="1" i="1" baseline="-25000" dirty="0" smtClean="0">
                    <a:solidFill>
                      <a:srgbClr val="C00000"/>
                    </a:solidFill>
                  </a:rPr>
                  <a:t>(</a:t>
                </a:r>
                <a:r>
                  <a:rPr lang="en-US" b="1" i="1" baseline="-25000" dirty="0" err="1" smtClean="0">
                    <a:solidFill>
                      <a:srgbClr val="C00000"/>
                    </a:solidFill>
                  </a:rPr>
                  <a:t>SNo</a:t>
                </a:r>
                <a:r>
                  <a:rPr lang="en-US" b="1" i="1" baseline="-25000" dirty="0" smtClean="0">
                    <a:solidFill>
                      <a:srgbClr val="C00000"/>
                    </a:solidFill>
                  </a:rPr>
                  <a:t>, Name)</a:t>
                </a:r>
                <a:r>
                  <a:rPr lang="en-US" b="1" i="1" dirty="0" smtClean="0">
                    <a:solidFill>
                      <a:srgbClr val="C00000"/>
                    </a:solidFill>
                  </a:rPr>
                  <a:t> (</a:t>
                </a:r>
                <a14:m>
                  <m:oMath xmlns:m="http://schemas.openxmlformats.org/officeDocument/2006/math">
                    <m:r>
                      <a:rPr lang="en-US">
                        <a:solidFill>
                          <a:srgbClr val="C00000"/>
                        </a:solidFill>
                        <a:latin typeface="Cambria Math" panose="02040503050406030204" pitchFamily="18" charset="0"/>
                      </a:rPr>
                      <m:t>∏</m:t>
                    </m:r>
                    <m:r>
                      <a:rPr lang="en-US" i="1">
                        <a:solidFill>
                          <a:srgbClr val="C00000"/>
                        </a:solidFill>
                        <a:latin typeface="Cambria Math" panose="02040503050406030204" pitchFamily="18" charset="0"/>
                      </a:rPr>
                      <m:t> </m:t>
                    </m:r>
                  </m:oMath>
                </a14:m>
                <a:r>
                  <a:rPr lang="en-US" b="1" i="1" baseline="-25000" dirty="0" err="1" smtClean="0">
                    <a:solidFill>
                      <a:srgbClr val="C00000"/>
                    </a:solidFill>
                  </a:rPr>
                  <a:t>RollNo,Sname</a:t>
                </a:r>
                <a:r>
                  <a:rPr lang="en-US" b="1" i="1" dirty="0" smtClean="0">
                    <a:solidFill>
                      <a:srgbClr val="C00000"/>
                    </a:solidFill>
                  </a:rPr>
                  <a:t> (</a:t>
                </a:r>
                <a14:m>
                  <m:oMath xmlns:m="http://schemas.openxmlformats.org/officeDocument/2006/math">
                    <m:r>
                      <a:rPr lang="en-US" b="1" i="1" dirty="0">
                        <a:solidFill>
                          <a:srgbClr val="C00000"/>
                        </a:solidFill>
                        <a:latin typeface="Cambria Math" panose="02040503050406030204" pitchFamily="18" charset="0"/>
                      </a:rPr>
                      <m:t>𝝈</m:t>
                    </m:r>
                    <m:r>
                      <a:rPr lang="en-US" b="1" i="1" dirty="0">
                        <a:solidFill>
                          <a:srgbClr val="C00000"/>
                        </a:solidFill>
                        <a:latin typeface="Cambria Math" panose="02040503050406030204" pitchFamily="18" charset="0"/>
                      </a:rPr>
                      <m:t> </m:t>
                    </m:r>
                  </m:oMath>
                </a14:m>
                <a:r>
                  <a:rPr lang="en-US" b="1" i="1" baseline="-25000" dirty="0" err="1" smtClean="0">
                    <a:solidFill>
                      <a:srgbClr val="C00000"/>
                    </a:solidFill>
                  </a:rPr>
                  <a:t>gender</a:t>
                </a:r>
                <a:r>
                  <a:rPr lang="en-US" b="1" i="1" baseline="-25000" dirty="0" smtClean="0">
                    <a:solidFill>
                      <a:srgbClr val="C00000"/>
                    </a:solidFill>
                  </a:rPr>
                  <a:t>=‘F’</a:t>
                </a:r>
                <a:r>
                  <a:rPr lang="en-US" b="1" i="1" dirty="0" smtClean="0">
                    <a:solidFill>
                      <a:srgbClr val="C00000"/>
                    </a:solidFill>
                  </a:rPr>
                  <a:t> (Student)))</a:t>
                </a:r>
                <a:endParaRPr lang="en-US" b="1" i="1"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04736" y="5990210"/>
                <a:ext cx="7619999" cy="369332"/>
              </a:xfrm>
              <a:prstGeom prst="rect">
                <a:avLst/>
              </a:prstGeom>
              <a:blipFill>
                <a:blip r:embed="rId4"/>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7928500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b="1" dirty="0" smtClean="0"/>
                  <a:t>Eample-2</a:t>
                </a:r>
                <a:r>
                  <a:rPr lang="en-US" dirty="0" smtClean="0"/>
                  <a:t>: Query to rename the attributes Name, Age of table Person to N, A.</a:t>
                </a:r>
              </a:p>
              <a:p>
                <a:pPr marL="457200" lvl="1" indent="0">
                  <a:buNone/>
                </a:pPr>
                <a:r>
                  <a:rPr lang="en-US" dirty="0"/>
                  <a:t>	</a:t>
                </a:r>
                <a:r>
                  <a:rPr lang="en-US" dirty="0" smtClean="0"/>
                  <a:t>	</a:t>
                </a: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smtClean="0">
                    <a:solidFill>
                      <a:srgbClr val="C00000"/>
                    </a:solidFill>
                  </a:rPr>
                  <a:t>(N, A)</a:t>
                </a:r>
                <a:r>
                  <a:rPr lang="en-US" b="1" i="1" dirty="0" smtClean="0"/>
                  <a:t> </a:t>
                </a:r>
                <a:r>
                  <a:rPr lang="en-US" b="1" i="1" dirty="0" smtClean="0">
                    <a:solidFill>
                      <a:srgbClr val="C00000"/>
                    </a:solidFill>
                  </a:rPr>
                  <a:t>(Person)</a:t>
                </a:r>
                <a:endParaRPr lang="en-US" dirty="0" smtClean="0"/>
              </a:p>
              <a:p>
                <a:r>
                  <a:rPr lang="en-US" b="1" dirty="0" smtClean="0"/>
                  <a:t>Example-3</a:t>
                </a:r>
                <a:r>
                  <a:rPr lang="en-US" dirty="0" smtClean="0"/>
                  <a:t>: Query to rename the table name Project to work and its attributes to P, Q, R.</a:t>
                </a:r>
              </a:p>
              <a:p>
                <a:pPr marL="457200" lvl="1" indent="0">
                  <a:buNone/>
                </a:pPr>
                <a:r>
                  <a:rPr lang="en-US" dirty="0" smtClean="0"/>
                  <a:t>		</a:t>
                </a: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smtClean="0">
                    <a:solidFill>
                      <a:srgbClr val="C00000"/>
                    </a:solidFill>
                  </a:rPr>
                  <a:t>Work(P,</a:t>
                </a:r>
                <a:r>
                  <a:rPr lang="en-US" b="1" i="1" dirty="0" smtClean="0">
                    <a:solidFill>
                      <a:srgbClr val="C00000"/>
                    </a:solidFill>
                  </a:rPr>
                  <a:t> </a:t>
                </a:r>
                <a:r>
                  <a:rPr lang="en-US" b="1" i="1" baseline="-25000" dirty="0">
                    <a:solidFill>
                      <a:srgbClr val="C00000"/>
                    </a:solidFill>
                  </a:rPr>
                  <a:t>Q, R</a:t>
                </a:r>
                <a:r>
                  <a:rPr lang="en-US" b="1" i="1" baseline="-25000" dirty="0" smtClean="0">
                    <a:solidFill>
                      <a:srgbClr val="C00000"/>
                    </a:solidFill>
                  </a:rPr>
                  <a:t>)</a:t>
                </a:r>
                <a:r>
                  <a:rPr lang="en-US" b="1" i="1" dirty="0" smtClean="0"/>
                  <a:t> </a:t>
                </a:r>
                <a:r>
                  <a:rPr lang="en-US" b="1" i="1" dirty="0">
                    <a:solidFill>
                      <a:srgbClr val="C00000"/>
                    </a:solidFill>
                  </a:rPr>
                  <a:t>(</a:t>
                </a:r>
                <a:r>
                  <a:rPr lang="en-US" i="1" dirty="0" smtClean="0">
                    <a:solidFill>
                      <a:srgbClr val="C00000"/>
                    </a:solidFill>
                  </a:rPr>
                  <a:t>Project</a:t>
                </a:r>
                <a:r>
                  <a:rPr lang="en-US" b="1" i="1" dirty="0" smtClean="0">
                    <a:solidFill>
                      <a:srgbClr val="C00000"/>
                    </a:solidFill>
                  </a:rPr>
                  <a:t>)</a:t>
                </a:r>
                <a:endParaRPr lang="en-US" dirty="0" smtClean="0"/>
              </a:p>
              <a:p>
                <a:r>
                  <a:rPr lang="en-US" b="1" dirty="0" smtClean="0"/>
                  <a:t>Example-4</a:t>
                </a:r>
                <a:r>
                  <a:rPr lang="en-US" dirty="0" smtClean="0"/>
                  <a:t>: </a:t>
                </a:r>
                <a:r>
                  <a:rPr lang="en-US" dirty="0"/>
                  <a:t>Query to rename the </a:t>
                </a:r>
                <a:r>
                  <a:rPr lang="en-US" dirty="0" smtClean="0"/>
                  <a:t>first attribute of the table Student with </a:t>
                </a:r>
                <a:r>
                  <a:rPr lang="en-US" dirty="0"/>
                  <a:t>attributes to </a:t>
                </a:r>
                <a:r>
                  <a:rPr lang="en-US" dirty="0" smtClean="0"/>
                  <a:t>A, B, C to P.</a:t>
                </a:r>
              </a:p>
              <a:p>
                <a:pPr marL="457200" lvl="1" indent="0">
                  <a:buNone/>
                </a:pPr>
                <a:r>
                  <a:rPr lang="en-US" dirty="0"/>
                  <a:t>	</a:t>
                </a:r>
                <a:r>
                  <a:rPr lang="en-US" dirty="0" smtClean="0"/>
                  <a:t>	</a:t>
                </a: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smtClean="0">
                    <a:solidFill>
                      <a:srgbClr val="C00000"/>
                    </a:solidFill>
                  </a:rPr>
                  <a:t>(P, B, C)</a:t>
                </a:r>
                <a:r>
                  <a:rPr lang="en-US" b="1" i="1" dirty="0" smtClean="0"/>
                  <a:t> </a:t>
                </a:r>
                <a:r>
                  <a:rPr lang="en-US" b="1" i="1" dirty="0" smtClean="0">
                    <a:solidFill>
                      <a:srgbClr val="C00000"/>
                    </a:solidFill>
                  </a:rPr>
                  <a:t>(Student)</a:t>
                </a:r>
                <a:endParaRPr lang="en-US" dirty="0"/>
              </a:p>
              <a:p>
                <a:r>
                  <a:rPr lang="en-US" b="1" dirty="0" smtClean="0"/>
                  <a:t>Example-5</a:t>
                </a:r>
                <a:r>
                  <a:rPr lang="en-US" dirty="0" smtClean="0"/>
                  <a:t>: </a:t>
                </a:r>
                <a:r>
                  <a:rPr lang="en-US" dirty="0"/>
                  <a:t>Query to rename the table name </a:t>
                </a:r>
                <a:r>
                  <a:rPr lang="en-US" dirty="0" smtClean="0"/>
                  <a:t>Loan to L.</a:t>
                </a:r>
              </a:p>
              <a:p>
                <a:pPr marL="1828800" lvl="4" indent="0">
                  <a:buNone/>
                </a:pPr>
                <a14:m>
                  <m:oMath xmlns:m="http://schemas.openxmlformats.org/officeDocument/2006/math">
                    <m:r>
                      <a:rPr lang="en-US" b="1" i="1" dirty="0">
                        <a:solidFill>
                          <a:srgbClr val="C00000"/>
                        </a:solidFill>
                        <a:latin typeface="Cambria Math" panose="02040503050406030204" pitchFamily="18" charset="0"/>
                      </a:rPr>
                      <m:t>𝝆</m:t>
                    </m:r>
                  </m:oMath>
                </a14:m>
                <a:r>
                  <a:rPr lang="en-US" b="1" i="1" baseline="-25000" dirty="0" smtClean="0">
                    <a:solidFill>
                      <a:srgbClr val="C00000"/>
                    </a:solidFill>
                  </a:rPr>
                  <a:t>L </a:t>
                </a:r>
                <a:r>
                  <a:rPr lang="en-US" b="1" i="1" dirty="0" smtClean="0">
                    <a:solidFill>
                      <a:srgbClr val="C00000"/>
                    </a:solidFill>
                  </a:rPr>
                  <a:t>(Loan)</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5761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7216" y="3648185"/>
            <a:ext cx="9144000" cy="1126672"/>
          </a:xfrm>
        </p:spPr>
        <p:txBody>
          <a:bodyPr>
            <a:normAutofit fontScale="90000"/>
          </a:bodyPr>
          <a:lstStyle/>
          <a:p>
            <a:r>
              <a:rPr lang="en-US" dirty="0" smtClean="0"/>
              <a:t>JOIN OPERATOR</a:t>
            </a:r>
            <a:br>
              <a:rPr lang="en-US" dirty="0" smtClean="0"/>
            </a:br>
            <a:r>
              <a:rPr lang="en-US" dirty="0" smtClean="0"/>
              <a:t>&amp;</a:t>
            </a:r>
            <a:br>
              <a:rPr lang="en-US" dirty="0" smtClean="0"/>
            </a:br>
            <a:r>
              <a:rPr lang="en-US" dirty="0" smtClean="0"/>
              <a:t>Its Type</a:t>
            </a:r>
            <a:endParaRPr lang="en-US" dirty="0"/>
          </a:p>
        </p:txBody>
      </p:sp>
    </p:spTree>
    <p:extLst>
      <p:ext uri="{BB962C8B-B14F-4D97-AF65-F5344CB8AC3E}">
        <p14:creationId xmlns:p14="http://schemas.microsoft.com/office/powerpoint/2010/main" val="1882433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6741</Words>
  <Application>Microsoft Office PowerPoint</Application>
  <PresentationFormat>Widescreen</PresentationFormat>
  <Paragraphs>1983</Paragraphs>
  <Slides>111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Arial Black</vt:lpstr>
      <vt:lpstr>Calibri</vt:lpstr>
      <vt:lpstr>Calibri Light</vt:lpstr>
      <vt:lpstr>Cambria Math</vt:lpstr>
      <vt:lpstr>Source Sans Pro</vt:lpstr>
      <vt:lpstr>Wingdings</vt:lpstr>
      <vt:lpstr>Office Theme</vt:lpstr>
      <vt:lpstr>Relational Database Model</vt:lpstr>
      <vt:lpstr>Syallabus</vt:lpstr>
      <vt:lpstr>Introduction to Relational Model</vt:lpstr>
      <vt:lpstr>What is Relational Model</vt:lpstr>
      <vt:lpstr>What is RDBMS?</vt:lpstr>
      <vt:lpstr>RDBMS (Cont..)</vt:lpstr>
      <vt:lpstr>RDBMS (Cont.)</vt:lpstr>
      <vt:lpstr>Relational Model Concept</vt:lpstr>
      <vt:lpstr>Relational Model Terminology</vt:lpstr>
      <vt:lpstr>Relational Model Terminology (Cont..)</vt:lpstr>
      <vt:lpstr>Relational Model Terminology (Cont..)</vt:lpstr>
      <vt:lpstr>Properties of Relational Model</vt:lpstr>
      <vt:lpstr>Alternative Terminology for Relational Model</vt:lpstr>
      <vt:lpstr>Keys in DBMS</vt:lpstr>
      <vt:lpstr>Example of Keys</vt:lpstr>
      <vt:lpstr>Requirement of Key</vt:lpstr>
      <vt:lpstr>Types of Keys</vt:lpstr>
      <vt:lpstr>Types of Keys (Cont..)</vt:lpstr>
      <vt:lpstr>Super Key</vt:lpstr>
      <vt:lpstr>Primary Key</vt:lpstr>
      <vt:lpstr>Example: Primary Key</vt:lpstr>
      <vt:lpstr>Candidate Key</vt:lpstr>
      <vt:lpstr>Example: Candidate Key</vt:lpstr>
      <vt:lpstr>Alternate Key</vt:lpstr>
      <vt:lpstr>Foreign Key</vt:lpstr>
      <vt:lpstr>Example: Foreign Key</vt:lpstr>
      <vt:lpstr>Compound Key</vt:lpstr>
      <vt:lpstr>Composite Key</vt:lpstr>
      <vt:lpstr>Surrogate Key</vt:lpstr>
      <vt:lpstr>Surrogate Key</vt:lpstr>
      <vt:lpstr>Difference Between Primary Key &amp; Foreign Key</vt:lpstr>
      <vt:lpstr>Relational Model</vt:lpstr>
      <vt:lpstr>Relational Model: Mathematical Structure</vt:lpstr>
      <vt:lpstr>Mathematical Relations</vt:lpstr>
      <vt:lpstr>Relational Model Mathematical Definition</vt:lpstr>
      <vt:lpstr>Example: Relational Model </vt:lpstr>
      <vt:lpstr>Relations are Unordered</vt:lpstr>
      <vt:lpstr>Attribute Types</vt:lpstr>
      <vt:lpstr>Relation Schema</vt:lpstr>
      <vt:lpstr>Relation Instance</vt:lpstr>
      <vt:lpstr>Relational Model Terminology (Cont..)</vt:lpstr>
      <vt:lpstr>Relational Query Language</vt:lpstr>
      <vt:lpstr>Relation Query Languages</vt:lpstr>
      <vt:lpstr>Procedural vs. Non-Procedural</vt:lpstr>
      <vt:lpstr>Two “Pure” Query Languages</vt:lpstr>
      <vt:lpstr>Relation Algebra vs. Relational Calculus</vt:lpstr>
      <vt:lpstr>PowerPoint Presentation</vt:lpstr>
      <vt:lpstr>Relational Algebra, Calculus, RDBMS &amp; SQL:</vt:lpstr>
      <vt:lpstr>Relational Algebra</vt:lpstr>
      <vt:lpstr>Relational Algebra</vt:lpstr>
      <vt:lpstr>Relational Algebra (Cont..)</vt:lpstr>
      <vt:lpstr>PowerPoint Presentation</vt:lpstr>
      <vt:lpstr>Relation Algebra Operations</vt:lpstr>
      <vt:lpstr>Selection Operator In Relational Algebra</vt:lpstr>
      <vt:lpstr>Selection (σ)Operator</vt:lpstr>
      <vt:lpstr>PowerPoint Presentation</vt:lpstr>
      <vt:lpstr>PowerPoint Presentation</vt:lpstr>
      <vt:lpstr>PowerPoint Presentation</vt:lpstr>
      <vt:lpstr>PowerPoint Presentation</vt:lpstr>
      <vt:lpstr>Examples</vt:lpstr>
      <vt:lpstr>Projection Operator In Relational Algebra</vt:lpstr>
      <vt:lpstr>Projection (∏) Operator</vt:lpstr>
      <vt:lpstr>PowerPoint Presentation</vt:lpstr>
      <vt:lpstr>PowerPoint Presentation</vt:lpstr>
      <vt:lpstr>PowerPoint Presentation</vt:lpstr>
      <vt:lpstr>PowerPoint Presentation</vt:lpstr>
      <vt:lpstr>SET OPERATORS: UNION, SET INTERSECTION &amp; SET DIFFERENCE</vt:lpstr>
      <vt:lpstr>Set Operators in Relational Algebra</vt:lpstr>
      <vt:lpstr>Set Operators</vt:lpstr>
      <vt:lpstr>Union (U) Operator</vt:lpstr>
      <vt:lpstr>Example</vt:lpstr>
      <vt:lpstr>Example</vt:lpstr>
      <vt:lpstr>Example</vt:lpstr>
      <vt:lpstr>Set Intersection (∩) Operator</vt:lpstr>
      <vt:lpstr>Example</vt:lpstr>
      <vt:lpstr>Example</vt:lpstr>
      <vt:lpstr>Example</vt:lpstr>
      <vt:lpstr>Set Difference (-) Operator</vt:lpstr>
      <vt:lpstr>Example</vt:lpstr>
      <vt:lpstr>Example</vt:lpstr>
      <vt:lpstr>Example</vt:lpstr>
      <vt:lpstr>CARTESIAN PRODUCT</vt:lpstr>
      <vt:lpstr>Cartesian Product/Cross Product</vt:lpstr>
      <vt:lpstr>Example</vt:lpstr>
      <vt:lpstr>Characteristics</vt:lpstr>
      <vt:lpstr>Example</vt:lpstr>
      <vt:lpstr>Example</vt:lpstr>
      <vt:lpstr>Example</vt:lpstr>
      <vt:lpstr>Example: Composition of Operations</vt:lpstr>
      <vt:lpstr>Example: Composition of Operations</vt:lpstr>
      <vt:lpstr>Example</vt:lpstr>
      <vt:lpstr>RENAME OPERATOR</vt:lpstr>
      <vt:lpstr>Rename Operator</vt:lpstr>
      <vt:lpstr>Rename Operator (Cont..)</vt:lpstr>
      <vt:lpstr>Example</vt:lpstr>
      <vt:lpstr>Rename Operator (Cont..)</vt:lpstr>
      <vt:lpstr>Examples:</vt:lpstr>
      <vt:lpstr>Examples:</vt:lpstr>
      <vt:lpstr>JOIN OPERATOR &amp; Its Type</vt:lpstr>
      <vt:lpstr>Before Introduction</vt:lpstr>
      <vt:lpstr>Join Operation (⋈)</vt:lpstr>
      <vt:lpstr>Difference</vt:lpstr>
      <vt:lpstr>Types of JOINS</vt:lpstr>
      <vt:lpstr>Types of JOINS</vt:lpstr>
      <vt:lpstr>Types of JOINS</vt:lpstr>
      <vt:lpstr>Theta (θ) / Conditional Join</vt:lpstr>
      <vt:lpstr>Equi Join</vt:lpstr>
      <vt:lpstr>Natural Join</vt:lpstr>
      <vt:lpstr>Outer Join</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Bishwa Karn</cp:lastModifiedBy>
  <cp:revision>168</cp:revision>
  <dcterms:created xsi:type="dcterms:W3CDTF">2016-04-02T17:39:25Z</dcterms:created>
  <dcterms:modified xsi:type="dcterms:W3CDTF">2021-04-22T09:49:14Z</dcterms:modified>
</cp:coreProperties>
</file>