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99" r:id="rId3"/>
    <p:sldId id="300" r:id="rId4"/>
    <p:sldId id="301" r:id="rId5"/>
    <p:sldId id="295" r:id="rId6"/>
    <p:sldId id="296" r:id="rId7"/>
    <p:sldId id="297" r:id="rId8"/>
    <p:sldId id="298" r:id="rId9"/>
    <p:sldId id="256" r:id="rId10"/>
    <p:sldId id="259" r:id="rId11"/>
    <p:sldId id="260" r:id="rId12"/>
    <p:sldId id="303" r:id="rId13"/>
    <p:sldId id="304" r:id="rId14"/>
    <p:sldId id="265" r:id="rId15"/>
    <p:sldId id="261" r:id="rId16"/>
    <p:sldId id="262" r:id="rId17"/>
    <p:sldId id="263" r:id="rId18"/>
    <p:sldId id="264" r:id="rId19"/>
    <p:sldId id="306" r:id="rId20"/>
    <p:sldId id="266" r:id="rId21"/>
    <p:sldId id="267" r:id="rId22"/>
    <p:sldId id="268" r:id="rId23"/>
    <p:sldId id="269" r:id="rId24"/>
    <p:sldId id="270" r:id="rId25"/>
    <p:sldId id="271" r:id="rId26"/>
    <p:sldId id="288" r:id="rId27"/>
    <p:sldId id="272" r:id="rId28"/>
    <p:sldId id="289" r:id="rId29"/>
    <p:sldId id="290" r:id="rId30"/>
    <p:sldId id="291" r:id="rId31"/>
    <p:sldId id="273" r:id="rId32"/>
    <p:sldId id="292" r:id="rId33"/>
    <p:sldId id="293" r:id="rId34"/>
    <p:sldId id="274" r:id="rId35"/>
    <p:sldId id="294" r:id="rId36"/>
    <p:sldId id="275" r:id="rId37"/>
    <p:sldId id="276" r:id="rId38"/>
    <p:sldId id="277" r:id="rId39"/>
    <p:sldId id="278" r:id="rId40"/>
    <p:sldId id="257" r:id="rId41"/>
    <p:sldId id="2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168B"/>
    <a:srgbClr val="912799"/>
    <a:srgbClr val="5F2987"/>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7/18/2021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778" y="1742849"/>
            <a:ext cx="9144000" cy="2387600"/>
          </a:xfrm>
        </p:spPr>
        <p:txBody>
          <a:bodyPr/>
          <a:lstStyle/>
          <a:p>
            <a:r>
              <a:rPr lang="en-US" dirty="0" smtClean="0"/>
              <a:t>Database Normalization</a:t>
            </a:r>
            <a:endParaRPr lang="en-US" dirty="0"/>
          </a:p>
        </p:txBody>
      </p:sp>
    </p:spTree>
    <p:extLst>
      <p:ext uri="{BB962C8B-B14F-4D97-AF65-F5344CB8AC3E}">
        <p14:creationId xmlns:p14="http://schemas.microsoft.com/office/powerpoint/2010/main" val="260795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Functional Dependency</a:t>
            </a:r>
            <a:endParaRPr lang="en-US" b="1" u="sng" dirty="0"/>
          </a:p>
        </p:txBody>
      </p:sp>
      <p:sp>
        <p:nvSpPr>
          <p:cNvPr id="3" name="Content Placeholder 2"/>
          <p:cNvSpPr>
            <a:spLocks noGrp="1"/>
          </p:cNvSpPr>
          <p:nvPr>
            <p:ph idx="1"/>
          </p:nvPr>
        </p:nvSpPr>
        <p:spPr/>
        <p:txBody>
          <a:bodyPr>
            <a:normAutofit fontScale="92500" lnSpcReduction="20000"/>
          </a:bodyPr>
          <a:lstStyle/>
          <a:p>
            <a:r>
              <a:rPr lang="en-US" b="1" dirty="0">
                <a:solidFill>
                  <a:srgbClr val="C00000"/>
                </a:solidFill>
              </a:rPr>
              <a:t>Functional dependency</a:t>
            </a:r>
            <a:r>
              <a:rPr lang="en-US" dirty="0"/>
              <a:t> in DBMS, as the name suggests is a relationship between attributes of a table dependent on each other. Introduced by E. F. </a:t>
            </a:r>
            <a:r>
              <a:rPr lang="en-US" dirty="0" err="1"/>
              <a:t>Codd</a:t>
            </a:r>
            <a:r>
              <a:rPr lang="en-US" dirty="0"/>
              <a:t>, it helps in preventing data redundancy and gets to know about bad designs</a:t>
            </a:r>
            <a:r>
              <a:rPr lang="en-US" dirty="0" smtClean="0"/>
              <a:t>.</a:t>
            </a:r>
            <a:endParaRPr lang="en-US" dirty="0"/>
          </a:p>
          <a:p>
            <a:r>
              <a:rPr lang="en-US" dirty="0"/>
              <a:t>To understand the concept thoroughly, let us consider </a:t>
            </a:r>
            <a:r>
              <a:rPr lang="en-US" b="1" dirty="0">
                <a:solidFill>
                  <a:srgbClr val="002060"/>
                </a:solidFill>
              </a:rPr>
              <a:t>P</a:t>
            </a:r>
            <a:r>
              <a:rPr lang="en-US" dirty="0"/>
              <a:t> is a relation with attributes </a:t>
            </a:r>
            <a:r>
              <a:rPr lang="en-US" b="1" dirty="0" smtClean="0">
                <a:solidFill>
                  <a:schemeClr val="accent2">
                    <a:lumMod val="75000"/>
                  </a:schemeClr>
                </a:solidFill>
              </a:rPr>
              <a:t>X</a:t>
            </a:r>
            <a:r>
              <a:rPr lang="en-US" dirty="0" smtClean="0"/>
              <a:t> </a:t>
            </a:r>
            <a:r>
              <a:rPr lang="en-US" dirty="0"/>
              <a:t>and </a:t>
            </a:r>
            <a:r>
              <a:rPr lang="en-US" b="1" dirty="0" smtClean="0">
                <a:solidFill>
                  <a:schemeClr val="accent6">
                    <a:lumMod val="75000"/>
                  </a:schemeClr>
                </a:solidFill>
              </a:rPr>
              <a:t>Y</a:t>
            </a:r>
            <a:r>
              <a:rPr lang="en-US" dirty="0" smtClean="0"/>
              <a:t>. </a:t>
            </a:r>
            <a:endParaRPr lang="en-US" dirty="0"/>
          </a:p>
          <a:p>
            <a:r>
              <a:rPr lang="en-US" dirty="0" smtClean="0"/>
              <a:t>Then, </a:t>
            </a:r>
            <a:r>
              <a:rPr lang="en-US" dirty="0"/>
              <a:t>the following will represent the functional dependency between attributes with an arrow sign </a:t>
            </a:r>
            <a:r>
              <a:rPr lang="en-US" dirty="0" smtClean="0"/>
              <a:t>−</a:t>
            </a:r>
            <a:endParaRPr lang="en-US" dirty="0"/>
          </a:p>
          <a:p>
            <a:pPr marL="0" indent="0">
              <a:buNone/>
            </a:pPr>
            <a:r>
              <a:rPr lang="en-US" b="1" dirty="0" smtClean="0">
                <a:solidFill>
                  <a:schemeClr val="accent2">
                    <a:lumMod val="75000"/>
                  </a:schemeClr>
                </a:solidFill>
              </a:rPr>
              <a:t>					X</a:t>
            </a:r>
            <a:r>
              <a:rPr lang="en-US" dirty="0" smtClean="0"/>
              <a:t> </a:t>
            </a:r>
            <a:r>
              <a:rPr lang="en-US" b="1" dirty="0">
                <a:solidFill>
                  <a:srgbClr val="00B0F0"/>
                </a:solidFill>
              </a:rPr>
              <a:t>→</a:t>
            </a:r>
            <a:r>
              <a:rPr lang="en-US" dirty="0" smtClean="0"/>
              <a:t> </a:t>
            </a:r>
            <a:r>
              <a:rPr lang="en-US" b="1" dirty="0" smtClean="0">
                <a:solidFill>
                  <a:schemeClr val="accent6">
                    <a:lumMod val="75000"/>
                  </a:schemeClr>
                </a:solidFill>
              </a:rPr>
              <a:t>Y</a:t>
            </a:r>
          </a:p>
          <a:p>
            <a:pPr marL="0" indent="0">
              <a:buNone/>
            </a:pPr>
            <a:r>
              <a:rPr lang="en-US" b="1" dirty="0" smtClean="0">
                <a:solidFill>
                  <a:srgbClr val="C00000"/>
                </a:solidFill>
              </a:rPr>
              <a:t>Where</a:t>
            </a:r>
            <a:r>
              <a:rPr lang="en-US" b="1" dirty="0" smtClean="0">
                <a:solidFill>
                  <a:schemeClr val="accent6">
                    <a:lumMod val="75000"/>
                  </a:schemeClr>
                </a:solidFill>
              </a:rPr>
              <a:t> </a:t>
            </a:r>
            <a:r>
              <a:rPr lang="en-US" b="1" dirty="0" smtClean="0">
                <a:solidFill>
                  <a:schemeClr val="accent2">
                    <a:lumMod val="75000"/>
                  </a:schemeClr>
                </a:solidFill>
              </a:rPr>
              <a:t>X</a:t>
            </a:r>
            <a:r>
              <a:rPr lang="en-US" b="1" dirty="0" smtClean="0">
                <a:solidFill>
                  <a:schemeClr val="accent6">
                    <a:lumMod val="75000"/>
                  </a:schemeClr>
                </a:solidFill>
              </a:rPr>
              <a:t> </a:t>
            </a:r>
            <a:r>
              <a:rPr lang="en-US" b="1" dirty="0" smtClean="0">
                <a:solidFill>
                  <a:srgbClr val="C00000"/>
                </a:solidFill>
              </a:rPr>
              <a:t>is set of attributes that is capable of determining the value of </a:t>
            </a:r>
            <a:r>
              <a:rPr lang="en-US" b="1" dirty="0" smtClean="0">
                <a:solidFill>
                  <a:schemeClr val="accent6">
                    <a:lumMod val="75000"/>
                  </a:schemeClr>
                </a:solidFill>
              </a:rPr>
              <a:t>Y.</a:t>
            </a:r>
          </a:p>
          <a:p>
            <a:pPr marL="0" indent="0">
              <a:buNone/>
            </a:pPr>
            <a:r>
              <a:rPr lang="en-US" b="1" dirty="0">
                <a:solidFill>
                  <a:schemeClr val="accent6">
                    <a:lumMod val="75000"/>
                  </a:schemeClr>
                </a:solidFill>
              </a:rPr>
              <a:t>	</a:t>
            </a:r>
            <a:r>
              <a:rPr lang="en-US" b="1" dirty="0" smtClean="0">
                <a:solidFill>
                  <a:schemeClr val="accent6">
                    <a:lumMod val="75000"/>
                  </a:schemeClr>
                </a:solidFill>
              </a:rPr>
              <a:t>Here, </a:t>
            </a:r>
            <a:r>
              <a:rPr lang="en-US" b="1" dirty="0" smtClean="0">
                <a:solidFill>
                  <a:schemeClr val="accent2">
                    <a:lumMod val="75000"/>
                  </a:schemeClr>
                </a:solidFill>
              </a:rPr>
              <a:t>X is called Determinant </a:t>
            </a:r>
            <a:r>
              <a:rPr lang="en-US" b="1" dirty="0" smtClean="0">
                <a:solidFill>
                  <a:schemeClr val="accent6">
                    <a:lumMod val="75000"/>
                  </a:schemeClr>
                </a:solidFill>
              </a:rPr>
              <a:t>&amp; Y is called Dependent.</a:t>
            </a:r>
          </a:p>
          <a:p>
            <a:r>
              <a:rPr lang="en-US" dirty="0"/>
              <a:t>Functional Dependency is represented by </a:t>
            </a:r>
            <a:r>
              <a:rPr lang="en-US" b="1" dirty="0">
                <a:solidFill>
                  <a:srgbClr val="00B0F0"/>
                </a:solidFill>
              </a:rPr>
              <a:t>→</a:t>
            </a:r>
            <a:r>
              <a:rPr lang="en-US" dirty="0"/>
              <a:t> (arrow sign</a:t>
            </a:r>
            <a:r>
              <a:rPr lang="en-US" dirty="0" smtClean="0"/>
              <a:t>).</a:t>
            </a:r>
            <a:endParaRPr lang="en-US" b="1" dirty="0"/>
          </a:p>
          <a:p>
            <a:endParaRPr lang="en-US" dirty="0"/>
          </a:p>
        </p:txBody>
      </p:sp>
    </p:spTree>
    <p:extLst>
      <p:ext uri="{BB962C8B-B14F-4D97-AF65-F5344CB8AC3E}">
        <p14:creationId xmlns:p14="http://schemas.microsoft.com/office/powerpoint/2010/main" val="71136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Dependency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have a </a:t>
            </a:r>
            <a:r>
              <a:rPr lang="en-US" b="1" dirty="0">
                <a:solidFill>
                  <a:srgbClr val="002060"/>
                </a:solidFill>
              </a:rPr>
              <a:t>&lt;Department&gt; </a:t>
            </a:r>
            <a:r>
              <a:rPr lang="en-US" dirty="0"/>
              <a:t>table with two attributes − </a:t>
            </a:r>
            <a:endParaRPr lang="en-US" dirty="0" smtClean="0"/>
          </a:p>
          <a:p>
            <a:pPr marL="457200" lvl="1" indent="0">
              <a:buNone/>
            </a:pPr>
            <a:r>
              <a:rPr lang="en-US" b="1" dirty="0" err="1" smtClean="0">
                <a:solidFill>
                  <a:schemeClr val="accent2">
                    <a:lumMod val="75000"/>
                  </a:schemeClr>
                </a:solidFill>
              </a:rPr>
              <a:t>DeptId</a:t>
            </a:r>
            <a:r>
              <a:rPr lang="en-US" dirty="0" smtClean="0"/>
              <a:t> </a:t>
            </a:r>
            <a:r>
              <a:rPr lang="en-US" dirty="0"/>
              <a:t>= Department ID</a:t>
            </a:r>
          </a:p>
          <a:p>
            <a:pPr marL="457200" lvl="1" indent="0">
              <a:buNone/>
            </a:pPr>
            <a:r>
              <a:rPr lang="en-US" b="1" dirty="0" err="1">
                <a:solidFill>
                  <a:schemeClr val="accent6">
                    <a:lumMod val="75000"/>
                  </a:schemeClr>
                </a:solidFill>
              </a:rPr>
              <a:t>DeptName</a:t>
            </a:r>
            <a:r>
              <a:rPr lang="en-US" dirty="0"/>
              <a:t> = Department </a:t>
            </a:r>
            <a:r>
              <a:rPr lang="en-US" dirty="0" smtClean="0"/>
              <a:t>Name</a:t>
            </a:r>
            <a:endParaRPr lang="en-US" dirty="0"/>
          </a:p>
          <a:p>
            <a:r>
              <a:rPr lang="en-US" dirty="0"/>
              <a:t>The </a:t>
            </a:r>
            <a:r>
              <a:rPr lang="en-US" b="1" dirty="0" err="1">
                <a:solidFill>
                  <a:schemeClr val="accent2">
                    <a:lumMod val="75000"/>
                  </a:schemeClr>
                </a:solidFill>
              </a:rPr>
              <a:t>DeptId</a:t>
            </a:r>
            <a:r>
              <a:rPr lang="en-US" dirty="0"/>
              <a:t> is our primary key. Here, </a:t>
            </a:r>
            <a:r>
              <a:rPr lang="en-US" b="1" dirty="0" err="1">
                <a:solidFill>
                  <a:schemeClr val="accent2">
                    <a:lumMod val="75000"/>
                  </a:schemeClr>
                </a:solidFill>
              </a:rPr>
              <a:t>DeptId</a:t>
            </a:r>
            <a:r>
              <a:rPr lang="en-US" dirty="0"/>
              <a:t> uniquely identifies the </a:t>
            </a:r>
            <a:r>
              <a:rPr lang="en-US" b="1" dirty="0" err="1">
                <a:solidFill>
                  <a:schemeClr val="accent6">
                    <a:lumMod val="75000"/>
                  </a:schemeClr>
                </a:solidFill>
              </a:rPr>
              <a:t>DeptName</a:t>
            </a:r>
            <a:r>
              <a:rPr lang="en-US" dirty="0"/>
              <a:t> attribute. </a:t>
            </a:r>
            <a:endParaRPr lang="en-US" dirty="0" smtClean="0"/>
          </a:p>
          <a:p>
            <a:r>
              <a:rPr lang="en-US" dirty="0" smtClean="0"/>
              <a:t>This </a:t>
            </a:r>
            <a:r>
              <a:rPr lang="en-US" dirty="0"/>
              <a:t>is because if you want to know the department name, then at first you need to have the </a:t>
            </a:r>
            <a:r>
              <a:rPr lang="en-US" b="1" dirty="0" err="1">
                <a:solidFill>
                  <a:schemeClr val="accent2">
                    <a:lumMod val="75000"/>
                  </a:schemeClr>
                </a:solidFill>
              </a:rPr>
              <a:t>DeptId</a:t>
            </a:r>
            <a:r>
              <a:rPr lang="en-US" dirty="0" smtClean="0"/>
              <a:t>.</a:t>
            </a:r>
            <a:endParaRPr lang="en-US" dirty="0"/>
          </a:p>
          <a:p>
            <a:r>
              <a:rPr lang="en-US" dirty="0"/>
              <a:t>Therefore, the above functional dependency between </a:t>
            </a:r>
            <a:r>
              <a:rPr lang="en-US" b="1" dirty="0" err="1">
                <a:solidFill>
                  <a:schemeClr val="accent2">
                    <a:lumMod val="75000"/>
                  </a:schemeClr>
                </a:solidFill>
              </a:rPr>
              <a:t>DeptId</a:t>
            </a:r>
            <a:r>
              <a:rPr lang="en-US" dirty="0"/>
              <a:t> and </a:t>
            </a:r>
            <a:r>
              <a:rPr lang="en-US" b="1" dirty="0" err="1">
                <a:solidFill>
                  <a:schemeClr val="accent6">
                    <a:lumMod val="75000"/>
                  </a:schemeClr>
                </a:solidFill>
              </a:rPr>
              <a:t>DeptName</a:t>
            </a:r>
            <a:r>
              <a:rPr lang="en-US" dirty="0"/>
              <a:t> can be determined as </a:t>
            </a:r>
            <a:r>
              <a:rPr lang="en-US" b="1" dirty="0" err="1">
                <a:solidFill>
                  <a:schemeClr val="accent2">
                    <a:lumMod val="75000"/>
                  </a:schemeClr>
                </a:solidFill>
              </a:rPr>
              <a:t>DeptId</a:t>
            </a:r>
            <a:r>
              <a:rPr lang="en-US" dirty="0"/>
              <a:t> is functionally dependent on </a:t>
            </a:r>
            <a:r>
              <a:rPr lang="en-US" b="1" dirty="0" err="1" smtClean="0">
                <a:solidFill>
                  <a:schemeClr val="accent6">
                    <a:lumMod val="75000"/>
                  </a:schemeClr>
                </a:solidFill>
              </a:rPr>
              <a:t>DeptName</a:t>
            </a:r>
            <a:endParaRPr lang="en-US" dirty="0"/>
          </a:p>
          <a:p>
            <a:pPr marL="0" indent="0">
              <a:buNone/>
            </a:pPr>
            <a:r>
              <a:rPr lang="en-US" b="1" dirty="0" smtClean="0">
                <a:solidFill>
                  <a:schemeClr val="accent2">
                    <a:lumMod val="75000"/>
                  </a:schemeClr>
                </a:solidFill>
              </a:rPr>
              <a:t>				</a:t>
            </a:r>
            <a:r>
              <a:rPr lang="en-US" b="1" dirty="0" err="1" smtClean="0">
                <a:solidFill>
                  <a:schemeClr val="accent2">
                    <a:lumMod val="75000"/>
                  </a:schemeClr>
                </a:solidFill>
              </a:rPr>
              <a:t>DeptId</a:t>
            </a:r>
            <a:r>
              <a:rPr lang="en-US" dirty="0" smtClean="0"/>
              <a:t> </a:t>
            </a:r>
            <a:r>
              <a:rPr lang="en-US" b="1" dirty="0">
                <a:solidFill>
                  <a:srgbClr val="00B0F0"/>
                </a:solidFill>
              </a:rPr>
              <a:t>→</a:t>
            </a:r>
            <a:r>
              <a:rPr lang="en-US" dirty="0" smtClean="0"/>
              <a:t> </a:t>
            </a:r>
            <a:r>
              <a:rPr lang="en-US" b="1" dirty="0" err="1" smtClean="0">
                <a:solidFill>
                  <a:schemeClr val="accent6">
                    <a:lumMod val="75000"/>
                  </a:schemeClr>
                </a:solidFill>
              </a:rPr>
              <a:t>DeptName</a:t>
            </a:r>
            <a:endParaRPr lang="en-US" b="1" dirty="0">
              <a:solidFill>
                <a:schemeClr val="accent6">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78896267"/>
              </p:ext>
            </p:extLst>
          </p:nvPr>
        </p:nvGraphicFramePr>
        <p:xfrm>
          <a:off x="8743949" y="424542"/>
          <a:ext cx="3140184" cy="1800593"/>
        </p:xfrm>
        <a:graphic>
          <a:graphicData uri="http://schemas.openxmlformats.org/drawingml/2006/table">
            <a:tbl>
              <a:tblPr firstRow="1">
                <a:tableStyleId>{3C2FFA5D-87B4-456A-9821-1D502468CF0F}</a:tableStyleId>
              </a:tblPr>
              <a:tblGrid>
                <a:gridCol w="1570092">
                  <a:extLst>
                    <a:ext uri="{9D8B030D-6E8A-4147-A177-3AD203B41FA5}">
                      <a16:colId xmlns:a16="http://schemas.microsoft.com/office/drawing/2014/main" val="2373618359"/>
                    </a:ext>
                  </a:extLst>
                </a:gridCol>
                <a:gridCol w="1570092">
                  <a:extLst>
                    <a:ext uri="{9D8B030D-6E8A-4147-A177-3AD203B41FA5}">
                      <a16:colId xmlns:a16="http://schemas.microsoft.com/office/drawing/2014/main" val="1296101026"/>
                    </a:ext>
                  </a:extLst>
                </a:gridCol>
              </a:tblGrid>
              <a:tr h="392580">
                <a:tc>
                  <a:txBody>
                    <a:bodyPr/>
                    <a:lstStyle/>
                    <a:p>
                      <a:pPr fontAlgn="t"/>
                      <a:r>
                        <a:rPr lang="en-US" dirty="0" err="1" smtClean="0">
                          <a:effectLst/>
                        </a:rPr>
                        <a:t>DeptId</a:t>
                      </a:r>
                      <a:endParaRPr lang="en-US" b="1" dirty="0">
                        <a:effectLst/>
                      </a:endParaRPr>
                    </a:p>
                  </a:txBody>
                  <a:tcPr marL="76200" marR="76200" marT="76200" marB="76200"/>
                </a:tc>
                <a:tc>
                  <a:txBody>
                    <a:bodyPr/>
                    <a:lstStyle/>
                    <a:p>
                      <a:pPr fontAlgn="t"/>
                      <a:r>
                        <a:rPr lang="en-US" dirty="0" err="1" smtClean="0">
                          <a:effectLst/>
                        </a:rPr>
                        <a:t>DeptName</a:t>
                      </a:r>
                      <a:endParaRPr lang="en-US" b="1" dirty="0">
                        <a:effectLst/>
                      </a:endParaRPr>
                    </a:p>
                  </a:txBody>
                  <a:tcPr marL="76200" marR="76200" marT="76200" marB="76200"/>
                </a:tc>
                <a:extLst>
                  <a:ext uri="{0D108BD9-81ED-4DB2-BD59-A6C34878D82A}">
                    <a16:rowId xmlns:a16="http://schemas.microsoft.com/office/drawing/2014/main" val="1312906081"/>
                  </a:ext>
                </a:extLst>
              </a:tr>
              <a:tr h="392580">
                <a:tc>
                  <a:txBody>
                    <a:bodyPr/>
                    <a:lstStyle/>
                    <a:p>
                      <a:pPr fontAlgn="t"/>
                      <a:r>
                        <a:rPr lang="en-US" dirty="0" smtClean="0">
                          <a:effectLst/>
                        </a:rPr>
                        <a:t>001</a:t>
                      </a:r>
                      <a:endParaRPr lang="en-US" dirty="0">
                        <a:effectLst/>
                      </a:endParaRPr>
                    </a:p>
                  </a:txBody>
                  <a:tcPr marL="76200" marR="76200" marT="76200" marB="76200"/>
                </a:tc>
                <a:tc>
                  <a:txBody>
                    <a:bodyPr/>
                    <a:lstStyle/>
                    <a:p>
                      <a:pPr fontAlgn="t"/>
                      <a:r>
                        <a:rPr lang="en-US" dirty="0" smtClean="0">
                          <a:effectLst/>
                        </a:rPr>
                        <a:t>Finance</a:t>
                      </a:r>
                      <a:endParaRPr lang="en-US" dirty="0">
                        <a:effectLst/>
                      </a:endParaRPr>
                    </a:p>
                  </a:txBody>
                  <a:tcPr marL="76200" marR="76200" marT="76200" marB="76200"/>
                </a:tc>
                <a:extLst>
                  <a:ext uri="{0D108BD9-81ED-4DB2-BD59-A6C34878D82A}">
                    <a16:rowId xmlns:a16="http://schemas.microsoft.com/office/drawing/2014/main" val="2293718642"/>
                  </a:ext>
                </a:extLst>
              </a:tr>
              <a:tr h="392580">
                <a:tc>
                  <a:txBody>
                    <a:bodyPr/>
                    <a:lstStyle/>
                    <a:p>
                      <a:pPr fontAlgn="t"/>
                      <a:r>
                        <a:rPr lang="en-US" dirty="0" smtClean="0">
                          <a:effectLst/>
                        </a:rPr>
                        <a:t>002</a:t>
                      </a:r>
                      <a:endParaRPr lang="en-US" dirty="0">
                        <a:effectLst/>
                      </a:endParaRPr>
                    </a:p>
                  </a:txBody>
                  <a:tcPr marL="76200" marR="76200" marT="76200" marB="76200"/>
                </a:tc>
                <a:tc>
                  <a:txBody>
                    <a:bodyPr/>
                    <a:lstStyle/>
                    <a:p>
                      <a:pPr fontAlgn="t"/>
                      <a:r>
                        <a:rPr lang="en-US" dirty="0" smtClean="0">
                          <a:effectLst/>
                        </a:rPr>
                        <a:t>Marketing</a:t>
                      </a:r>
                      <a:endParaRPr lang="en-US" dirty="0">
                        <a:effectLst/>
                      </a:endParaRPr>
                    </a:p>
                  </a:txBody>
                  <a:tcPr marL="76200" marR="76200" marT="76200" marB="76200"/>
                </a:tc>
                <a:extLst>
                  <a:ext uri="{0D108BD9-81ED-4DB2-BD59-A6C34878D82A}">
                    <a16:rowId xmlns:a16="http://schemas.microsoft.com/office/drawing/2014/main" val="3766442069"/>
                  </a:ext>
                </a:extLst>
              </a:tr>
              <a:tr h="520433">
                <a:tc>
                  <a:txBody>
                    <a:bodyPr/>
                    <a:lstStyle/>
                    <a:p>
                      <a:pPr fontAlgn="t"/>
                      <a:r>
                        <a:rPr lang="en-US" dirty="0" smtClean="0">
                          <a:effectLst/>
                        </a:rPr>
                        <a:t>003</a:t>
                      </a:r>
                      <a:endParaRPr lang="en-US" dirty="0">
                        <a:effectLst/>
                      </a:endParaRPr>
                    </a:p>
                  </a:txBody>
                  <a:tcPr marL="76200" marR="76200" marT="76200" marB="76200"/>
                </a:tc>
                <a:tc>
                  <a:txBody>
                    <a:bodyPr/>
                    <a:lstStyle/>
                    <a:p>
                      <a:pPr fontAlgn="t"/>
                      <a:r>
                        <a:rPr lang="en-US" dirty="0">
                          <a:effectLst/>
                        </a:rPr>
                        <a:t>HR</a:t>
                      </a:r>
                    </a:p>
                  </a:txBody>
                  <a:tcPr marL="76200" marR="76200" marT="76200" marB="76200"/>
                </a:tc>
                <a:extLst>
                  <a:ext uri="{0D108BD9-81ED-4DB2-BD59-A6C34878D82A}">
                    <a16:rowId xmlns:a16="http://schemas.microsoft.com/office/drawing/2014/main" val="3978011224"/>
                  </a:ext>
                </a:extLst>
              </a:tr>
            </a:tbl>
          </a:graphicData>
        </a:graphic>
      </p:graphicFrame>
    </p:spTree>
    <p:extLst>
      <p:ext uri="{BB962C8B-B14F-4D97-AF65-F5344CB8AC3E}">
        <p14:creationId xmlns:p14="http://schemas.microsoft.com/office/powerpoint/2010/main" val="281419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Functional Dependency</a:t>
            </a:r>
            <a:endParaRPr lang="en-US" dirty="0"/>
          </a:p>
        </p:txBody>
      </p:sp>
      <p:sp>
        <p:nvSpPr>
          <p:cNvPr id="3" name="Content Placeholder 2"/>
          <p:cNvSpPr>
            <a:spLocks noGrp="1"/>
          </p:cNvSpPr>
          <p:nvPr>
            <p:ph idx="1"/>
          </p:nvPr>
        </p:nvSpPr>
        <p:spPr>
          <a:xfrm>
            <a:off x="838200" y="4278087"/>
            <a:ext cx="10515599" cy="2383970"/>
          </a:xfrm>
        </p:spPr>
        <p:txBody>
          <a:bodyPr>
            <a:normAutofit fontScale="62500" lnSpcReduction="20000"/>
          </a:bodyPr>
          <a:lstStyle/>
          <a:p>
            <a:pPr marL="0" indent="0" fontAlgn="base">
              <a:buNone/>
            </a:pPr>
            <a:r>
              <a:rPr lang="en-US" dirty="0" smtClean="0"/>
              <a:t>From the above table, we can conclude some valid functional dependencies.</a:t>
            </a:r>
          </a:p>
          <a:p>
            <a:pPr fontAlgn="base"/>
            <a:r>
              <a:rPr lang="en-US" b="1" dirty="0" err="1" smtClean="0">
                <a:solidFill>
                  <a:schemeClr val="accent6">
                    <a:lumMod val="75000"/>
                  </a:schemeClr>
                </a:solidFill>
              </a:rPr>
              <a:t>roll_no</a:t>
            </a:r>
            <a:r>
              <a:rPr lang="en-US" dirty="0" smtClean="0"/>
              <a:t> </a:t>
            </a:r>
            <a:r>
              <a:rPr lang="en-US" dirty="0"/>
              <a:t>→ { </a:t>
            </a:r>
            <a:r>
              <a:rPr lang="en-US" b="1" dirty="0">
                <a:solidFill>
                  <a:schemeClr val="accent2">
                    <a:lumMod val="75000"/>
                  </a:schemeClr>
                </a:solidFill>
              </a:rPr>
              <a:t>name</a:t>
            </a:r>
            <a:r>
              <a:rPr lang="en-US" b="1" dirty="0"/>
              <a:t>, </a:t>
            </a:r>
            <a:r>
              <a:rPr lang="en-US" b="1" dirty="0" err="1">
                <a:solidFill>
                  <a:srgbClr val="9E168B"/>
                </a:solidFill>
              </a:rPr>
              <a:t>dept_name</a:t>
            </a:r>
            <a:r>
              <a:rPr lang="en-US" b="1" dirty="0"/>
              <a:t>, </a:t>
            </a:r>
            <a:r>
              <a:rPr lang="en-US" b="1" dirty="0" err="1">
                <a:solidFill>
                  <a:srgbClr val="002060"/>
                </a:solidFill>
              </a:rPr>
              <a:t>dept_building</a:t>
            </a:r>
            <a:r>
              <a:rPr lang="en-US" dirty="0"/>
              <a:t> },→  Here, </a:t>
            </a:r>
            <a:r>
              <a:rPr lang="en-US" sz="2900" b="1" dirty="0" err="1">
                <a:solidFill>
                  <a:schemeClr val="accent6">
                    <a:lumMod val="75000"/>
                  </a:schemeClr>
                </a:solidFill>
              </a:rPr>
              <a:t>roll_no</a:t>
            </a:r>
            <a:r>
              <a:rPr lang="en-US" dirty="0"/>
              <a:t> can determine values of fields </a:t>
            </a:r>
            <a:r>
              <a:rPr lang="en-US" sz="2900" b="1" dirty="0" smtClean="0">
                <a:solidFill>
                  <a:schemeClr val="accent2">
                    <a:lumMod val="75000"/>
                  </a:schemeClr>
                </a:solidFill>
              </a:rPr>
              <a:t>name</a:t>
            </a:r>
            <a:r>
              <a:rPr lang="en-US" b="1" dirty="0" smtClean="0"/>
              <a:t>,</a:t>
            </a:r>
            <a:r>
              <a:rPr lang="en-US" dirty="0" smtClean="0"/>
              <a:t> </a:t>
            </a:r>
            <a:r>
              <a:rPr lang="en-US" sz="2900" b="1" dirty="0" err="1">
                <a:solidFill>
                  <a:srgbClr val="9E168B"/>
                </a:solidFill>
              </a:rPr>
              <a:t>dept_name</a:t>
            </a:r>
            <a:r>
              <a:rPr lang="en-US" dirty="0" smtClean="0"/>
              <a:t> </a:t>
            </a:r>
            <a:r>
              <a:rPr lang="en-US" dirty="0"/>
              <a:t>and </a:t>
            </a:r>
            <a:r>
              <a:rPr lang="en-US" sz="2900" b="1" dirty="0" err="1">
                <a:solidFill>
                  <a:srgbClr val="002060"/>
                </a:solidFill>
              </a:rPr>
              <a:t>dept_building</a:t>
            </a:r>
            <a:r>
              <a:rPr lang="en-US" dirty="0"/>
              <a:t>, hence a valid Functional dependency</a:t>
            </a:r>
          </a:p>
          <a:p>
            <a:pPr fontAlgn="base"/>
            <a:r>
              <a:rPr lang="en-US" sz="2900" b="1" dirty="0" err="1">
                <a:solidFill>
                  <a:schemeClr val="accent6">
                    <a:lumMod val="75000"/>
                  </a:schemeClr>
                </a:solidFill>
              </a:rPr>
              <a:t>roll_no</a:t>
            </a:r>
            <a:r>
              <a:rPr lang="en-US" dirty="0"/>
              <a:t> → </a:t>
            </a:r>
            <a:r>
              <a:rPr lang="en-US" sz="2900" b="1" dirty="0" err="1">
                <a:solidFill>
                  <a:srgbClr val="9E168B"/>
                </a:solidFill>
              </a:rPr>
              <a:t>dept_name</a:t>
            </a:r>
            <a:r>
              <a:rPr lang="en-US" b="1" dirty="0"/>
              <a:t> </a:t>
            </a:r>
            <a:r>
              <a:rPr lang="en-US" sz="2900" dirty="0"/>
              <a:t>, Since, </a:t>
            </a:r>
            <a:r>
              <a:rPr lang="en-US" b="1" dirty="0" err="1">
                <a:solidFill>
                  <a:schemeClr val="accent6">
                    <a:lumMod val="75000"/>
                  </a:schemeClr>
                </a:solidFill>
              </a:rPr>
              <a:t>roll_no</a:t>
            </a:r>
            <a:r>
              <a:rPr lang="en-US" dirty="0" smtClean="0"/>
              <a:t> </a:t>
            </a:r>
            <a:r>
              <a:rPr lang="en-US" dirty="0"/>
              <a:t>can determine whole set of {</a:t>
            </a:r>
            <a:r>
              <a:rPr lang="en-US" sz="2900" b="1" dirty="0">
                <a:solidFill>
                  <a:schemeClr val="accent2">
                    <a:lumMod val="75000"/>
                  </a:schemeClr>
                </a:solidFill>
              </a:rPr>
              <a:t>name</a:t>
            </a:r>
            <a:r>
              <a:rPr lang="en-US" dirty="0"/>
              <a:t>, </a:t>
            </a:r>
            <a:r>
              <a:rPr lang="en-US" sz="2900" b="1" dirty="0" err="1">
                <a:solidFill>
                  <a:srgbClr val="9E168B"/>
                </a:solidFill>
              </a:rPr>
              <a:t>dept_name</a:t>
            </a:r>
            <a:r>
              <a:rPr lang="en-US" dirty="0"/>
              <a:t>, </a:t>
            </a:r>
            <a:r>
              <a:rPr lang="en-US" sz="2900" b="1" dirty="0" err="1">
                <a:solidFill>
                  <a:srgbClr val="002060"/>
                </a:solidFill>
              </a:rPr>
              <a:t>dept_building</a:t>
            </a:r>
            <a:r>
              <a:rPr lang="en-US" dirty="0"/>
              <a:t>}, it can determine its subset </a:t>
            </a:r>
            <a:r>
              <a:rPr lang="en-US" sz="2900" b="1" dirty="0" err="1">
                <a:solidFill>
                  <a:srgbClr val="9E168B"/>
                </a:solidFill>
              </a:rPr>
              <a:t>dept_name</a:t>
            </a:r>
            <a:r>
              <a:rPr lang="en-US" dirty="0"/>
              <a:t> also.</a:t>
            </a:r>
          </a:p>
          <a:p>
            <a:pPr fontAlgn="base"/>
            <a:r>
              <a:rPr lang="en-US" sz="2900" b="1" dirty="0" err="1">
                <a:solidFill>
                  <a:srgbClr val="9E168B"/>
                </a:solidFill>
              </a:rPr>
              <a:t>dept_name</a:t>
            </a:r>
            <a:r>
              <a:rPr lang="en-US" dirty="0"/>
              <a:t> → </a:t>
            </a:r>
            <a:r>
              <a:rPr lang="en-US" sz="2900" b="1" dirty="0" err="1">
                <a:solidFill>
                  <a:srgbClr val="002060"/>
                </a:solidFill>
              </a:rPr>
              <a:t>dept_building</a:t>
            </a:r>
            <a:r>
              <a:rPr lang="en-US" dirty="0"/>
              <a:t> ,  </a:t>
            </a:r>
            <a:r>
              <a:rPr lang="en-US" sz="2900" b="1" dirty="0" err="1">
                <a:solidFill>
                  <a:srgbClr val="9E168B"/>
                </a:solidFill>
              </a:rPr>
              <a:t>d</a:t>
            </a:r>
            <a:r>
              <a:rPr lang="en-US" sz="2900" b="1" dirty="0" err="1" smtClean="0">
                <a:solidFill>
                  <a:srgbClr val="9E168B"/>
                </a:solidFill>
              </a:rPr>
              <a:t>ept_name</a:t>
            </a:r>
            <a:r>
              <a:rPr lang="en-US" dirty="0" smtClean="0"/>
              <a:t> </a:t>
            </a:r>
            <a:r>
              <a:rPr lang="en-US" dirty="0"/>
              <a:t>can identify the </a:t>
            </a:r>
            <a:r>
              <a:rPr lang="en-US" sz="2900" b="1" dirty="0" err="1">
                <a:solidFill>
                  <a:srgbClr val="002060"/>
                </a:solidFill>
              </a:rPr>
              <a:t>dept_building</a:t>
            </a:r>
            <a:r>
              <a:rPr lang="en-US" dirty="0"/>
              <a:t> accurately, since departments with different </a:t>
            </a:r>
            <a:r>
              <a:rPr lang="en-US" sz="2900" b="1" dirty="0" err="1">
                <a:solidFill>
                  <a:srgbClr val="9E168B"/>
                </a:solidFill>
              </a:rPr>
              <a:t>dept_name</a:t>
            </a:r>
            <a:r>
              <a:rPr lang="en-US" dirty="0"/>
              <a:t> will also have a different </a:t>
            </a:r>
            <a:r>
              <a:rPr lang="en-US" sz="2900" b="1" dirty="0" err="1">
                <a:solidFill>
                  <a:srgbClr val="002060"/>
                </a:solidFill>
              </a:rPr>
              <a:t>dept_building</a:t>
            </a:r>
            <a:endParaRPr lang="en-US" sz="2900" b="1" dirty="0">
              <a:solidFill>
                <a:srgbClr val="002060"/>
              </a:solidFill>
            </a:endParaRPr>
          </a:p>
          <a:p>
            <a:pPr fontAlgn="base"/>
            <a:r>
              <a:rPr lang="en-US" dirty="0"/>
              <a:t>More valid functional dependencies: </a:t>
            </a:r>
            <a:r>
              <a:rPr lang="en-US" sz="2900" b="1" dirty="0" err="1">
                <a:solidFill>
                  <a:schemeClr val="accent6">
                    <a:lumMod val="75000"/>
                  </a:schemeClr>
                </a:solidFill>
              </a:rPr>
              <a:t>roll_no</a:t>
            </a:r>
            <a:r>
              <a:rPr lang="en-US" dirty="0"/>
              <a:t> → </a:t>
            </a:r>
            <a:r>
              <a:rPr lang="en-US" b="1" dirty="0">
                <a:solidFill>
                  <a:schemeClr val="accent2">
                    <a:lumMod val="75000"/>
                  </a:schemeClr>
                </a:solidFill>
              </a:rPr>
              <a:t>name</a:t>
            </a:r>
            <a:r>
              <a:rPr lang="en-US" dirty="0" smtClean="0"/>
              <a:t>, </a:t>
            </a:r>
            <a:r>
              <a:rPr lang="en-US" dirty="0"/>
              <a:t>{</a:t>
            </a:r>
            <a:r>
              <a:rPr lang="en-US" sz="2900" b="1" dirty="0" err="1">
                <a:solidFill>
                  <a:schemeClr val="accent6">
                    <a:lumMod val="75000"/>
                  </a:schemeClr>
                </a:solidFill>
              </a:rPr>
              <a:t>roll_no</a:t>
            </a:r>
            <a:r>
              <a:rPr lang="en-US" dirty="0"/>
              <a:t>, </a:t>
            </a:r>
            <a:r>
              <a:rPr lang="en-US" sz="2900" b="1" dirty="0">
                <a:solidFill>
                  <a:schemeClr val="accent2">
                    <a:lumMod val="75000"/>
                  </a:schemeClr>
                </a:solidFill>
              </a:rPr>
              <a:t>name</a:t>
            </a:r>
            <a:r>
              <a:rPr lang="en-US" dirty="0"/>
              <a:t>} ⇢ </a:t>
            </a:r>
            <a:r>
              <a:rPr lang="en-US" dirty="0" smtClean="0"/>
              <a:t>{</a:t>
            </a:r>
            <a:r>
              <a:rPr lang="en-US" sz="2900" b="1" dirty="0" err="1">
                <a:solidFill>
                  <a:srgbClr val="9E168B"/>
                </a:solidFill>
              </a:rPr>
              <a:t>dept_name</a:t>
            </a:r>
            <a:r>
              <a:rPr lang="en-US" dirty="0" smtClean="0"/>
              <a:t>, </a:t>
            </a:r>
            <a:r>
              <a:rPr lang="en-US" sz="2900" b="1" dirty="0" err="1">
                <a:solidFill>
                  <a:srgbClr val="002060"/>
                </a:solidFill>
              </a:rPr>
              <a:t>dept_building</a:t>
            </a:r>
            <a:r>
              <a:rPr lang="en-US" dirty="0"/>
              <a:t>}, etc</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81951294"/>
              </p:ext>
            </p:extLst>
          </p:nvPr>
        </p:nvGraphicFramePr>
        <p:xfrm>
          <a:off x="1066800" y="1380445"/>
          <a:ext cx="6860721" cy="2713214"/>
        </p:xfrm>
        <a:graphic>
          <a:graphicData uri="http://schemas.openxmlformats.org/drawingml/2006/table">
            <a:tbl>
              <a:tblPr firstRow="1" bandRow="1">
                <a:tableStyleId>{5C22544A-7EE6-4342-B048-85BDC9FD1C3A}</a:tableStyleId>
              </a:tblPr>
              <a:tblGrid>
                <a:gridCol w="1243693">
                  <a:extLst>
                    <a:ext uri="{9D8B030D-6E8A-4147-A177-3AD203B41FA5}">
                      <a16:colId xmlns:a16="http://schemas.microsoft.com/office/drawing/2014/main" val="2036423950"/>
                    </a:ext>
                  </a:extLst>
                </a:gridCol>
                <a:gridCol w="1820636">
                  <a:extLst>
                    <a:ext uri="{9D8B030D-6E8A-4147-A177-3AD203B41FA5}">
                      <a16:colId xmlns:a16="http://schemas.microsoft.com/office/drawing/2014/main" val="3818886631"/>
                    </a:ext>
                  </a:extLst>
                </a:gridCol>
                <a:gridCol w="1747157">
                  <a:extLst>
                    <a:ext uri="{9D8B030D-6E8A-4147-A177-3AD203B41FA5}">
                      <a16:colId xmlns:a16="http://schemas.microsoft.com/office/drawing/2014/main" val="2362924695"/>
                    </a:ext>
                  </a:extLst>
                </a:gridCol>
                <a:gridCol w="2049235">
                  <a:extLst>
                    <a:ext uri="{9D8B030D-6E8A-4147-A177-3AD203B41FA5}">
                      <a16:colId xmlns:a16="http://schemas.microsoft.com/office/drawing/2014/main" val="357339131"/>
                    </a:ext>
                  </a:extLst>
                </a:gridCol>
              </a:tblGrid>
              <a:tr h="387602">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err="1" smtClean="0"/>
                        <a:t>dept_name</a:t>
                      </a:r>
                      <a:endParaRPr lang="en-US" dirty="0"/>
                    </a:p>
                  </a:txBody>
                  <a:tcPr/>
                </a:tc>
                <a:tc>
                  <a:txBody>
                    <a:bodyPr/>
                    <a:lstStyle/>
                    <a:p>
                      <a:r>
                        <a:rPr lang="en-US" dirty="0" err="1" smtClean="0"/>
                        <a:t>dept_building</a:t>
                      </a:r>
                      <a:endParaRPr lang="en-US" dirty="0"/>
                    </a:p>
                  </a:txBody>
                  <a:tcPr/>
                </a:tc>
                <a:extLst>
                  <a:ext uri="{0D108BD9-81ED-4DB2-BD59-A6C34878D82A}">
                    <a16:rowId xmlns:a16="http://schemas.microsoft.com/office/drawing/2014/main" val="408071182"/>
                  </a:ext>
                </a:extLst>
              </a:tr>
              <a:tr h="387602">
                <a:tc>
                  <a:txBody>
                    <a:bodyPr/>
                    <a:lstStyle/>
                    <a:p>
                      <a:r>
                        <a:rPr lang="en-US" dirty="0" smtClean="0"/>
                        <a:t>42</a:t>
                      </a:r>
                      <a:endParaRPr lang="en-US" dirty="0"/>
                    </a:p>
                  </a:txBody>
                  <a:tcPr/>
                </a:tc>
                <a:tc>
                  <a:txBody>
                    <a:bodyPr/>
                    <a:lstStyle/>
                    <a:p>
                      <a:r>
                        <a:rPr lang="en-US" dirty="0" smtClean="0"/>
                        <a:t>Prabin</a:t>
                      </a:r>
                      <a:endParaRPr lang="en-US" dirty="0"/>
                    </a:p>
                  </a:txBody>
                  <a:tcPr/>
                </a:tc>
                <a:tc>
                  <a:txBody>
                    <a:bodyPr/>
                    <a:lstStyle/>
                    <a:p>
                      <a:r>
                        <a:rPr lang="en-US" dirty="0" smtClean="0"/>
                        <a:t>CO</a:t>
                      </a:r>
                      <a:endParaRPr lang="en-US" dirty="0"/>
                    </a:p>
                  </a:txBody>
                  <a:tcPr/>
                </a:tc>
                <a:tc>
                  <a:txBody>
                    <a:bodyPr/>
                    <a:lstStyle/>
                    <a:p>
                      <a:r>
                        <a:rPr lang="en-US" dirty="0" smtClean="0"/>
                        <a:t>A4</a:t>
                      </a:r>
                      <a:endParaRPr lang="en-US" dirty="0"/>
                    </a:p>
                  </a:txBody>
                  <a:tcPr/>
                </a:tc>
                <a:extLst>
                  <a:ext uri="{0D108BD9-81ED-4DB2-BD59-A6C34878D82A}">
                    <a16:rowId xmlns:a16="http://schemas.microsoft.com/office/drawing/2014/main" val="2522639353"/>
                  </a:ext>
                </a:extLst>
              </a:tr>
              <a:tr h="387602">
                <a:tc>
                  <a:txBody>
                    <a:bodyPr/>
                    <a:lstStyle/>
                    <a:p>
                      <a:r>
                        <a:rPr lang="en-US" dirty="0" smtClean="0"/>
                        <a:t>43</a:t>
                      </a:r>
                      <a:endParaRPr lang="en-US" dirty="0"/>
                    </a:p>
                  </a:txBody>
                  <a:tcPr/>
                </a:tc>
                <a:tc>
                  <a:txBody>
                    <a:bodyPr/>
                    <a:lstStyle/>
                    <a:p>
                      <a:r>
                        <a:rPr lang="en-US" dirty="0" smtClean="0"/>
                        <a:t>Sabin</a:t>
                      </a:r>
                      <a:endParaRPr lang="en-US" dirty="0"/>
                    </a:p>
                  </a:txBody>
                  <a:tcPr/>
                </a:tc>
                <a:tc>
                  <a:txBody>
                    <a:bodyPr/>
                    <a:lstStyle/>
                    <a:p>
                      <a:r>
                        <a:rPr lang="en-US" dirty="0" smtClean="0"/>
                        <a:t>IT</a:t>
                      </a:r>
                      <a:endParaRPr lang="en-US" dirty="0"/>
                    </a:p>
                  </a:txBody>
                  <a:tcPr/>
                </a:tc>
                <a:tc>
                  <a:txBody>
                    <a:bodyPr/>
                    <a:lstStyle/>
                    <a:p>
                      <a:r>
                        <a:rPr lang="en-US" dirty="0" smtClean="0"/>
                        <a:t>A3</a:t>
                      </a:r>
                      <a:endParaRPr lang="en-US" dirty="0"/>
                    </a:p>
                  </a:txBody>
                  <a:tcPr/>
                </a:tc>
                <a:extLst>
                  <a:ext uri="{0D108BD9-81ED-4DB2-BD59-A6C34878D82A}">
                    <a16:rowId xmlns:a16="http://schemas.microsoft.com/office/drawing/2014/main" val="380771724"/>
                  </a:ext>
                </a:extLst>
              </a:tr>
              <a:tr h="387602">
                <a:tc>
                  <a:txBody>
                    <a:bodyPr/>
                    <a:lstStyle/>
                    <a:p>
                      <a:r>
                        <a:rPr lang="en-US" dirty="0" smtClean="0"/>
                        <a:t>44</a:t>
                      </a:r>
                      <a:endParaRPr lang="en-US" dirty="0"/>
                    </a:p>
                  </a:txBody>
                  <a:tcPr/>
                </a:tc>
                <a:tc>
                  <a:txBody>
                    <a:bodyPr/>
                    <a:lstStyle/>
                    <a:p>
                      <a:r>
                        <a:rPr lang="en-US" dirty="0" err="1" smtClean="0"/>
                        <a:t>Suyasha</a:t>
                      </a:r>
                      <a:endParaRPr lang="en-US" dirty="0"/>
                    </a:p>
                  </a:txBody>
                  <a:tcPr/>
                </a:tc>
                <a:tc>
                  <a:txBody>
                    <a:bodyPr/>
                    <a:lstStyle/>
                    <a:p>
                      <a:r>
                        <a:rPr lang="en-US" dirty="0" smtClean="0"/>
                        <a:t>CO</a:t>
                      </a:r>
                      <a:endParaRPr lang="en-US" dirty="0"/>
                    </a:p>
                  </a:txBody>
                  <a:tcPr/>
                </a:tc>
                <a:tc>
                  <a:txBody>
                    <a:bodyPr/>
                    <a:lstStyle/>
                    <a:p>
                      <a:r>
                        <a:rPr lang="en-US" dirty="0" smtClean="0"/>
                        <a:t>A4</a:t>
                      </a:r>
                      <a:endParaRPr lang="en-US" dirty="0"/>
                    </a:p>
                  </a:txBody>
                  <a:tcPr/>
                </a:tc>
                <a:extLst>
                  <a:ext uri="{0D108BD9-81ED-4DB2-BD59-A6C34878D82A}">
                    <a16:rowId xmlns:a16="http://schemas.microsoft.com/office/drawing/2014/main" val="639710943"/>
                  </a:ext>
                </a:extLst>
              </a:tr>
              <a:tr h="387602">
                <a:tc>
                  <a:txBody>
                    <a:bodyPr/>
                    <a:lstStyle/>
                    <a:p>
                      <a:r>
                        <a:rPr lang="en-US" dirty="0" smtClean="0"/>
                        <a:t>45</a:t>
                      </a:r>
                      <a:endParaRPr lang="en-US" dirty="0"/>
                    </a:p>
                  </a:txBody>
                  <a:tcPr/>
                </a:tc>
                <a:tc>
                  <a:txBody>
                    <a:bodyPr/>
                    <a:lstStyle/>
                    <a:p>
                      <a:r>
                        <a:rPr lang="en-US" dirty="0" err="1" smtClean="0"/>
                        <a:t>Suyasha</a:t>
                      </a:r>
                      <a:endParaRPr lang="en-US" dirty="0"/>
                    </a:p>
                  </a:txBody>
                  <a:tcPr/>
                </a:tc>
                <a:tc>
                  <a:txBody>
                    <a:bodyPr/>
                    <a:lstStyle/>
                    <a:p>
                      <a:r>
                        <a:rPr lang="en-US" dirty="0" smtClean="0"/>
                        <a:t>IT</a:t>
                      </a:r>
                      <a:endParaRPr lang="en-US" dirty="0"/>
                    </a:p>
                  </a:txBody>
                  <a:tcPr/>
                </a:tc>
                <a:tc>
                  <a:txBody>
                    <a:bodyPr/>
                    <a:lstStyle/>
                    <a:p>
                      <a:r>
                        <a:rPr lang="en-US" dirty="0" smtClean="0"/>
                        <a:t>A3</a:t>
                      </a:r>
                      <a:endParaRPr lang="en-US" dirty="0"/>
                    </a:p>
                  </a:txBody>
                  <a:tcPr/>
                </a:tc>
                <a:extLst>
                  <a:ext uri="{0D108BD9-81ED-4DB2-BD59-A6C34878D82A}">
                    <a16:rowId xmlns:a16="http://schemas.microsoft.com/office/drawing/2014/main" val="1854457712"/>
                  </a:ext>
                </a:extLst>
              </a:tr>
              <a:tr h="387602">
                <a:tc>
                  <a:txBody>
                    <a:bodyPr/>
                    <a:lstStyle/>
                    <a:p>
                      <a:r>
                        <a:rPr lang="en-US" dirty="0" smtClean="0"/>
                        <a:t>46</a:t>
                      </a:r>
                      <a:endParaRPr lang="en-US" dirty="0"/>
                    </a:p>
                  </a:txBody>
                  <a:tcPr/>
                </a:tc>
                <a:tc>
                  <a:txBody>
                    <a:bodyPr/>
                    <a:lstStyle/>
                    <a:p>
                      <a:r>
                        <a:rPr lang="en-US" dirty="0" err="1" smtClean="0"/>
                        <a:t>Bipana</a:t>
                      </a:r>
                      <a:endParaRPr lang="en-US" dirty="0"/>
                    </a:p>
                  </a:txBody>
                  <a:tcPr/>
                </a:tc>
                <a:tc>
                  <a:txBody>
                    <a:bodyPr/>
                    <a:lstStyle/>
                    <a:p>
                      <a:r>
                        <a:rPr lang="en-US" dirty="0" smtClean="0"/>
                        <a:t>EC</a:t>
                      </a:r>
                      <a:endParaRPr lang="en-US" dirty="0"/>
                    </a:p>
                  </a:txBody>
                  <a:tcPr/>
                </a:tc>
                <a:tc>
                  <a:txBody>
                    <a:bodyPr/>
                    <a:lstStyle/>
                    <a:p>
                      <a:r>
                        <a:rPr lang="en-US" dirty="0" smtClean="0"/>
                        <a:t>B2</a:t>
                      </a:r>
                      <a:endParaRPr lang="en-US" dirty="0"/>
                    </a:p>
                  </a:txBody>
                  <a:tcPr/>
                </a:tc>
                <a:extLst>
                  <a:ext uri="{0D108BD9-81ED-4DB2-BD59-A6C34878D82A}">
                    <a16:rowId xmlns:a16="http://schemas.microsoft.com/office/drawing/2014/main" val="2176552670"/>
                  </a:ext>
                </a:extLst>
              </a:tr>
              <a:tr h="387602">
                <a:tc>
                  <a:txBody>
                    <a:bodyPr/>
                    <a:lstStyle/>
                    <a:p>
                      <a:r>
                        <a:rPr lang="en-US" dirty="0" smtClean="0"/>
                        <a:t>47</a:t>
                      </a:r>
                      <a:endParaRPr lang="en-US" dirty="0"/>
                    </a:p>
                  </a:txBody>
                  <a:tcPr/>
                </a:tc>
                <a:tc>
                  <a:txBody>
                    <a:bodyPr/>
                    <a:lstStyle/>
                    <a:p>
                      <a:r>
                        <a:rPr lang="en-US" dirty="0" err="1" smtClean="0"/>
                        <a:t>Binam</a:t>
                      </a:r>
                      <a:endParaRPr lang="en-US" dirty="0"/>
                    </a:p>
                  </a:txBody>
                  <a:tcPr/>
                </a:tc>
                <a:tc>
                  <a:txBody>
                    <a:bodyPr/>
                    <a:lstStyle/>
                    <a:p>
                      <a:r>
                        <a:rPr lang="en-US" dirty="0" smtClean="0"/>
                        <a:t>ME</a:t>
                      </a:r>
                      <a:endParaRPr lang="en-US" dirty="0"/>
                    </a:p>
                  </a:txBody>
                  <a:tcPr/>
                </a:tc>
                <a:tc>
                  <a:txBody>
                    <a:bodyPr/>
                    <a:lstStyle/>
                    <a:p>
                      <a:r>
                        <a:rPr lang="en-US" dirty="0" smtClean="0"/>
                        <a:t>B2</a:t>
                      </a:r>
                      <a:endParaRPr lang="en-US" dirty="0"/>
                    </a:p>
                  </a:txBody>
                  <a:tcPr/>
                </a:tc>
                <a:extLst>
                  <a:ext uri="{0D108BD9-81ED-4DB2-BD59-A6C34878D82A}">
                    <a16:rowId xmlns:a16="http://schemas.microsoft.com/office/drawing/2014/main" val="3373959543"/>
                  </a:ext>
                </a:extLst>
              </a:tr>
            </a:tbl>
          </a:graphicData>
        </a:graphic>
      </p:graphicFrame>
    </p:spTree>
    <p:extLst>
      <p:ext uri="{BB962C8B-B14F-4D97-AF65-F5344CB8AC3E}">
        <p14:creationId xmlns:p14="http://schemas.microsoft.com/office/powerpoint/2010/main" val="121951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Dependency</a:t>
            </a:r>
          </a:p>
        </p:txBody>
      </p:sp>
      <p:sp>
        <p:nvSpPr>
          <p:cNvPr id="3" name="Content Placeholder 2"/>
          <p:cNvSpPr>
            <a:spLocks noGrp="1"/>
          </p:cNvSpPr>
          <p:nvPr>
            <p:ph idx="1"/>
          </p:nvPr>
        </p:nvSpPr>
        <p:spPr/>
        <p:txBody>
          <a:bodyPr/>
          <a:lstStyle/>
          <a:p>
            <a:pPr marL="0" indent="0">
              <a:buNone/>
            </a:pPr>
            <a:r>
              <a:rPr lang="en-US" dirty="0" smtClean="0"/>
              <a:t>Here are some invalid functional dependencies:</a:t>
            </a:r>
          </a:p>
          <a:p>
            <a:pPr fontAlgn="base"/>
            <a:r>
              <a:rPr lang="en-US" b="1" dirty="0">
                <a:solidFill>
                  <a:schemeClr val="accent2">
                    <a:lumMod val="75000"/>
                  </a:schemeClr>
                </a:solidFill>
              </a:rPr>
              <a:t>name</a:t>
            </a:r>
            <a:r>
              <a:rPr lang="en-US" b="1" dirty="0"/>
              <a:t> → </a:t>
            </a:r>
            <a:r>
              <a:rPr lang="en-US" b="1" dirty="0" err="1">
                <a:solidFill>
                  <a:srgbClr val="912799"/>
                </a:solidFill>
              </a:rPr>
              <a:t>dept_name</a:t>
            </a:r>
            <a:r>
              <a:rPr lang="en-US" dirty="0"/>
              <a:t>   Students with the same name can have different </a:t>
            </a:r>
            <a:r>
              <a:rPr lang="en-US" b="1" dirty="0" err="1">
                <a:solidFill>
                  <a:srgbClr val="912799"/>
                </a:solidFill>
              </a:rPr>
              <a:t>dept_name</a:t>
            </a:r>
            <a:r>
              <a:rPr lang="en-US" dirty="0"/>
              <a:t>, hence this is not a valid functional dependency.</a:t>
            </a:r>
          </a:p>
          <a:p>
            <a:pPr fontAlgn="base"/>
            <a:r>
              <a:rPr lang="en-US" b="1" dirty="0" err="1">
                <a:solidFill>
                  <a:srgbClr val="002060"/>
                </a:solidFill>
              </a:rPr>
              <a:t>dept_building</a:t>
            </a:r>
            <a:r>
              <a:rPr lang="en-US" b="1" dirty="0"/>
              <a:t> → </a:t>
            </a:r>
            <a:r>
              <a:rPr lang="en-US" b="1" dirty="0" err="1">
                <a:solidFill>
                  <a:srgbClr val="912799"/>
                </a:solidFill>
              </a:rPr>
              <a:t>dept_name</a:t>
            </a:r>
            <a:r>
              <a:rPr lang="en-US" dirty="0"/>
              <a:t>    There can be multiple departments in the same building, For example, in the above table departments </a:t>
            </a:r>
            <a:r>
              <a:rPr lang="en-US" b="1" dirty="0">
                <a:solidFill>
                  <a:srgbClr val="C00000"/>
                </a:solidFill>
              </a:rPr>
              <a:t>ME</a:t>
            </a:r>
            <a:r>
              <a:rPr lang="en-US" dirty="0"/>
              <a:t> and </a:t>
            </a:r>
            <a:r>
              <a:rPr lang="en-US" b="1" dirty="0">
                <a:solidFill>
                  <a:srgbClr val="00B0F0"/>
                </a:solidFill>
              </a:rPr>
              <a:t>EC</a:t>
            </a:r>
            <a:r>
              <a:rPr lang="en-US" dirty="0"/>
              <a:t> are in the same building </a:t>
            </a:r>
            <a:r>
              <a:rPr lang="en-US" b="1" dirty="0">
                <a:solidFill>
                  <a:srgbClr val="5F2987"/>
                </a:solidFill>
              </a:rPr>
              <a:t>B2</a:t>
            </a:r>
            <a:r>
              <a:rPr lang="en-US" dirty="0"/>
              <a:t>, hence </a:t>
            </a:r>
            <a:r>
              <a:rPr lang="en-US" b="1" dirty="0" err="1">
                <a:solidFill>
                  <a:srgbClr val="002060"/>
                </a:solidFill>
              </a:rPr>
              <a:t>dept_building</a:t>
            </a:r>
            <a:r>
              <a:rPr lang="en-US" b="1" dirty="0"/>
              <a:t> → </a:t>
            </a:r>
            <a:r>
              <a:rPr lang="en-US" b="1" dirty="0" err="1">
                <a:solidFill>
                  <a:srgbClr val="912799"/>
                </a:solidFill>
              </a:rPr>
              <a:t>dept_name</a:t>
            </a:r>
            <a:r>
              <a:rPr lang="en-US" dirty="0"/>
              <a:t> is an invalid functional dependency.</a:t>
            </a:r>
          </a:p>
          <a:p>
            <a:pPr fontAlgn="base"/>
            <a:r>
              <a:rPr lang="en-US" dirty="0"/>
              <a:t>More invalid functional dependencies: </a:t>
            </a:r>
            <a:r>
              <a:rPr lang="en-US" b="1" dirty="0">
                <a:solidFill>
                  <a:schemeClr val="accent2">
                    <a:lumMod val="75000"/>
                  </a:schemeClr>
                </a:solidFill>
              </a:rPr>
              <a:t>name</a:t>
            </a:r>
            <a:r>
              <a:rPr lang="en-US" b="1" dirty="0"/>
              <a:t> → </a:t>
            </a:r>
            <a:r>
              <a:rPr lang="en-US" b="1" dirty="0" err="1">
                <a:solidFill>
                  <a:schemeClr val="accent6">
                    <a:lumMod val="75000"/>
                  </a:schemeClr>
                </a:solidFill>
              </a:rPr>
              <a:t>roll_no</a:t>
            </a:r>
            <a:r>
              <a:rPr lang="en-US" b="1" dirty="0"/>
              <a:t>, {</a:t>
            </a:r>
            <a:r>
              <a:rPr lang="en-US" b="1" dirty="0">
                <a:solidFill>
                  <a:schemeClr val="accent2">
                    <a:lumMod val="75000"/>
                  </a:schemeClr>
                </a:solidFill>
              </a:rPr>
              <a:t>name</a:t>
            </a:r>
            <a:r>
              <a:rPr lang="en-US" b="1" dirty="0"/>
              <a:t>, </a:t>
            </a:r>
            <a:r>
              <a:rPr lang="en-US" b="1" dirty="0" err="1">
                <a:solidFill>
                  <a:srgbClr val="912799"/>
                </a:solidFill>
              </a:rPr>
              <a:t>dept_name</a:t>
            </a:r>
            <a:r>
              <a:rPr lang="en-US" b="1" dirty="0"/>
              <a:t>} → </a:t>
            </a:r>
            <a:r>
              <a:rPr lang="en-US" b="1" dirty="0" err="1">
                <a:solidFill>
                  <a:schemeClr val="accent6">
                    <a:lumMod val="75000"/>
                  </a:schemeClr>
                </a:solidFill>
              </a:rPr>
              <a:t>roll_no</a:t>
            </a:r>
            <a:r>
              <a:rPr lang="en-US" b="1" dirty="0"/>
              <a:t>, </a:t>
            </a:r>
            <a:r>
              <a:rPr lang="en-US" b="1" dirty="0" err="1">
                <a:solidFill>
                  <a:srgbClr val="002060"/>
                </a:solidFill>
              </a:rPr>
              <a:t>dept_building</a:t>
            </a:r>
            <a:r>
              <a:rPr lang="en-US" b="1" dirty="0"/>
              <a:t> → </a:t>
            </a:r>
            <a:r>
              <a:rPr lang="en-US" b="1" dirty="0" err="1">
                <a:solidFill>
                  <a:schemeClr val="accent6">
                    <a:lumMod val="75000"/>
                  </a:schemeClr>
                </a:solidFill>
              </a:rPr>
              <a:t>roll_no</a:t>
            </a:r>
            <a:r>
              <a:rPr lang="en-US" b="1" dirty="0" smtClean="0"/>
              <a:t> </a:t>
            </a:r>
            <a:r>
              <a:rPr lang="en-US" dirty="0"/>
              <a:t>etc.</a:t>
            </a:r>
          </a:p>
          <a:p>
            <a:pPr marL="0" indent="0">
              <a:buNone/>
            </a:pPr>
            <a:endParaRPr lang="en-US" dirty="0" smtClean="0"/>
          </a:p>
        </p:txBody>
      </p:sp>
    </p:spTree>
    <p:extLst>
      <p:ext uri="{BB962C8B-B14F-4D97-AF65-F5344CB8AC3E}">
        <p14:creationId xmlns:p14="http://schemas.microsoft.com/office/powerpoint/2010/main" val="129320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of Functional </a:t>
            </a:r>
            <a:r>
              <a:rPr lang="en-US" dirty="0" smtClean="0"/>
              <a:t>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Property </a:t>
            </a:r>
            <a:r>
              <a:rPr lang="en-US" dirty="0"/>
              <a:t>was developed by </a:t>
            </a:r>
            <a:r>
              <a:rPr lang="en-US" b="1" dirty="0">
                <a:solidFill>
                  <a:schemeClr val="accent2">
                    <a:lumMod val="75000"/>
                  </a:schemeClr>
                </a:solidFill>
              </a:rPr>
              <a:t>William Armstrong</a:t>
            </a:r>
            <a:r>
              <a:rPr lang="en-US" dirty="0"/>
              <a:t> in </a:t>
            </a:r>
            <a:r>
              <a:rPr lang="en-US" dirty="0" smtClean="0"/>
              <a:t>his </a:t>
            </a:r>
            <a:r>
              <a:rPr lang="en-US" b="1" dirty="0" smtClean="0">
                <a:solidFill>
                  <a:schemeClr val="accent6">
                    <a:lumMod val="75000"/>
                  </a:schemeClr>
                </a:solidFill>
              </a:rPr>
              <a:t>1974</a:t>
            </a:r>
            <a:r>
              <a:rPr lang="en-US" dirty="0" smtClean="0"/>
              <a:t> paper to </a:t>
            </a:r>
            <a:r>
              <a:rPr lang="en-US" dirty="0"/>
              <a:t>reason about functional </a:t>
            </a:r>
            <a:r>
              <a:rPr lang="en-US" dirty="0" smtClean="0"/>
              <a:t>dependency.</a:t>
            </a:r>
            <a:endParaRPr lang="en-US" dirty="0"/>
          </a:p>
          <a:p>
            <a:r>
              <a:rPr lang="en-US" dirty="0"/>
              <a:t>These inference rules are used to derive or infer </a:t>
            </a:r>
            <a:r>
              <a:rPr lang="en-US" dirty="0" smtClean="0"/>
              <a:t>all the </a:t>
            </a:r>
            <a:r>
              <a:rPr lang="en-US" dirty="0"/>
              <a:t>functional dependencies on relational </a:t>
            </a:r>
            <a:r>
              <a:rPr lang="en-US" dirty="0" smtClean="0"/>
              <a:t>database.</a:t>
            </a:r>
          </a:p>
          <a:p>
            <a:pPr fontAlgn="base"/>
            <a:r>
              <a:rPr lang="en-US" b="1" dirty="0">
                <a:solidFill>
                  <a:schemeClr val="accent2">
                    <a:lumMod val="75000"/>
                  </a:schemeClr>
                </a:solidFill>
              </a:rPr>
              <a:t>Reflexivity:</a:t>
            </a:r>
            <a:r>
              <a:rPr lang="en-US" b="1" dirty="0"/>
              <a:t> </a:t>
            </a:r>
            <a:r>
              <a:rPr lang="en-US" dirty="0"/>
              <a:t>If </a:t>
            </a:r>
            <a:r>
              <a:rPr lang="en-US" b="1" dirty="0" smtClean="0">
                <a:solidFill>
                  <a:schemeClr val="accent6">
                    <a:lumMod val="75000"/>
                  </a:schemeClr>
                </a:solidFill>
              </a:rPr>
              <a:t>Y</a:t>
            </a:r>
            <a:r>
              <a:rPr lang="en-US" dirty="0" smtClean="0"/>
              <a:t> </a:t>
            </a:r>
            <a:r>
              <a:rPr lang="en-US" dirty="0"/>
              <a:t>is a subset of </a:t>
            </a:r>
            <a:r>
              <a:rPr lang="en-US" b="1" dirty="0" smtClean="0">
                <a:solidFill>
                  <a:schemeClr val="accent2">
                    <a:lumMod val="75000"/>
                  </a:schemeClr>
                </a:solidFill>
              </a:rPr>
              <a:t>X</a:t>
            </a:r>
            <a:r>
              <a:rPr lang="en-US" dirty="0" smtClean="0"/>
              <a:t>, </a:t>
            </a:r>
            <a:r>
              <a:rPr lang="en-US" dirty="0"/>
              <a:t>then </a:t>
            </a:r>
            <a:r>
              <a:rPr lang="en-US" b="1" dirty="0">
                <a:solidFill>
                  <a:schemeClr val="accent2">
                    <a:lumMod val="75000"/>
                  </a:schemeClr>
                </a:solidFill>
              </a:rPr>
              <a:t>X </a:t>
            </a:r>
            <a:r>
              <a:rPr lang="en-US" dirty="0" smtClean="0"/>
              <a:t>→</a:t>
            </a:r>
            <a:r>
              <a:rPr lang="en-US" b="1" dirty="0">
                <a:solidFill>
                  <a:schemeClr val="accent6">
                    <a:lumMod val="75000"/>
                  </a:schemeClr>
                </a:solidFill>
              </a:rPr>
              <a:t> Y</a:t>
            </a:r>
            <a:r>
              <a:rPr lang="en-US" dirty="0" smtClean="0"/>
              <a:t> </a:t>
            </a:r>
            <a:r>
              <a:rPr lang="en-US" dirty="0"/>
              <a:t>holds by reflexivity rule</a:t>
            </a:r>
            <a:br>
              <a:rPr lang="en-US" dirty="0"/>
            </a:br>
            <a:r>
              <a:rPr lang="en-US" dirty="0"/>
              <a:t>For example, {</a:t>
            </a:r>
            <a:r>
              <a:rPr lang="en-US" dirty="0" err="1"/>
              <a:t>roll_no</a:t>
            </a:r>
            <a:r>
              <a:rPr lang="en-US" dirty="0"/>
              <a:t>, name} → name is valid.</a:t>
            </a:r>
          </a:p>
          <a:p>
            <a:pPr fontAlgn="base"/>
            <a:r>
              <a:rPr lang="en-US" b="1" dirty="0">
                <a:solidFill>
                  <a:schemeClr val="accent6">
                    <a:lumMod val="75000"/>
                  </a:schemeClr>
                </a:solidFill>
              </a:rPr>
              <a:t>Augmentation</a:t>
            </a:r>
            <a:r>
              <a:rPr lang="en-US" b="1" dirty="0"/>
              <a:t>:</a:t>
            </a:r>
            <a:r>
              <a:rPr lang="en-US" dirty="0"/>
              <a:t> If </a:t>
            </a:r>
            <a:r>
              <a:rPr lang="en-US" b="1" dirty="0">
                <a:solidFill>
                  <a:schemeClr val="accent2">
                    <a:lumMod val="75000"/>
                  </a:schemeClr>
                </a:solidFill>
              </a:rPr>
              <a:t>X</a:t>
            </a:r>
            <a:r>
              <a:rPr lang="en-US" dirty="0" smtClean="0"/>
              <a:t> </a:t>
            </a:r>
            <a:r>
              <a:rPr lang="en-US" dirty="0"/>
              <a:t>→ </a:t>
            </a:r>
            <a:r>
              <a:rPr lang="en-US" b="1" dirty="0">
                <a:solidFill>
                  <a:schemeClr val="accent6">
                    <a:lumMod val="75000"/>
                  </a:schemeClr>
                </a:solidFill>
              </a:rPr>
              <a:t>Y</a:t>
            </a:r>
            <a:r>
              <a:rPr lang="en-US" dirty="0" smtClean="0"/>
              <a:t> </a:t>
            </a:r>
            <a:r>
              <a:rPr lang="en-US" dirty="0"/>
              <a:t>is a valid dependency, then </a:t>
            </a:r>
            <a:r>
              <a:rPr lang="en-US" b="1" dirty="0">
                <a:solidFill>
                  <a:schemeClr val="accent2">
                    <a:lumMod val="75000"/>
                  </a:schemeClr>
                </a:solidFill>
              </a:rPr>
              <a:t>X </a:t>
            </a:r>
            <a:r>
              <a:rPr lang="en-US" b="1" dirty="0" smtClean="0">
                <a:solidFill>
                  <a:srgbClr val="002060"/>
                </a:solidFill>
              </a:rPr>
              <a:t>Z</a:t>
            </a:r>
            <a:r>
              <a:rPr lang="en-US" dirty="0" smtClean="0"/>
              <a:t> </a:t>
            </a:r>
            <a:r>
              <a:rPr lang="en-US" dirty="0"/>
              <a:t>→ </a:t>
            </a:r>
            <a:r>
              <a:rPr lang="en-US" b="1" dirty="0">
                <a:solidFill>
                  <a:schemeClr val="accent6">
                    <a:lumMod val="75000"/>
                  </a:schemeClr>
                </a:solidFill>
              </a:rPr>
              <a:t>Y </a:t>
            </a:r>
            <a:r>
              <a:rPr lang="en-US" b="1" dirty="0">
                <a:solidFill>
                  <a:srgbClr val="002060"/>
                </a:solidFill>
              </a:rPr>
              <a:t>Z</a:t>
            </a:r>
            <a:r>
              <a:rPr lang="en-US" dirty="0" smtClean="0"/>
              <a:t> </a:t>
            </a:r>
            <a:r>
              <a:rPr lang="en-US" dirty="0"/>
              <a:t>is also valid by the augmentation rule.</a:t>
            </a:r>
            <a:br>
              <a:rPr lang="en-US" dirty="0"/>
            </a:br>
            <a:r>
              <a:rPr lang="en-US" dirty="0"/>
              <a:t>For example, If {</a:t>
            </a:r>
            <a:r>
              <a:rPr lang="en-US" b="1" dirty="0" err="1">
                <a:solidFill>
                  <a:schemeClr val="accent6">
                    <a:lumMod val="75000"/>
                  </a:schemeClr>
                </a:solidFill>
              </a:rPr>
              <a:t>roll_no</a:t>
            </a:r>
            <a:r>
              <a:rPr lang="en-US" dirty="0"/>
              <a:t>, </a:t>
            </a:r>
            <a:r>
              <a:rPr lang="en-US" b="1" dirty="0">
                <a:solidFill>
                  <a:schemeClr val="accent2">
                    <a:lumMod val="75000"/>
                  </a:schemeClr>
                </a:solidFill>
              </a:rPr>
              <a:t>name</a:t>
            </a:r>
            <a:r>
              <a:rPr lang="en-US" dirty="0"/>
              <a:t>} → </a:t>
            </a:r>
            <a:r>
              <a:rPr lang="en-US" b="1" dirty="0" err="1">
                <a:solidFill>
                  <a:srgbClr val="002060"/>
                </a:solidFill>
              </a:rPr>
              <a:t>dept_building</a:t>
            </a:r>
            <a:r>
              <a:rPr lang="en-US" dirty="0"/>
              <a:t> is valid, hence </a:t>
            </a:r>
            <a:r>
              <a:rPr lang="en-US" dirty="0" smtClean="0"/>
              <a:t>{</a:t>
            </a:r>
            <a:r>
              <a:rPr lang="en-US" b="1" dirty="0" err="1">
                <a:solidFill>
                  <a:schemeClr val="accent6">
                    <a:lumMod val="75000"/>
                  </a:schemeClr>
                </a:solidFill>
              </a:rPr>
              <a:t>roll_no</a:t>
            </a:r>
            <a:r>
              <a:rPr lang="en-US" dirty="0"/>
              <a:t>, </a:t>
            </a:r>
            <a:r>
              <a:rPr lang="en-US" b="1" dirty="0" smtClean="0">
                <a:solidFill>
                  <a:schemeClr val="accent2">
                    <a:lumMod val="75000"/>
                  </a:schemeClr>
                </a:solidFill>
              </a:rPr>
              <a:t>name, </a:t>
            </a:r>
            <a:r>
              <a:rPr lang="en-US" b="1" dirty="0" err="1" smtClean="0">
                <a:solidFill>
                  <a:srgbClr val="912799"/>
                </a:solidFill>
              </a:rPr>
              <a:t>dept_name</a:t>
            </a:r>
            <a:r>
              <a:rPr lang="en-US" dirty="0"/>
              <a:t>} → </a:t>
            </a:r>
            <a:r>
              <a:rPr lang="en-US" dirty="0" smtClean="0"/>
              <a:t>{</a:t>
            </a:r>
            <a:r>
              <a:rPr lang="en-US" b="1" dirty="0" err="1">
                <a:solidFill>
                  <a:srgbClr val="002060"/>
                </a:solidFill>
              </a:rPr>
              <a:t>dept_building</a:t>
            </a:r>
            <a:r>
              <a:rPr lang="en-US" dirty="0" smtClean="0"/>
              <a:t>, </a:t>
            </a:r>
            <a:r>
              <a:rPr lang="en-US" b="1" dirty="0" err="1">
                <a:solidFill>
                  <a:srgbClr val="912799"/>
                </a:solidFill>
              </a:rPr>
              <a:t>dept_name</a:t>
            </a:r>
            <a:r>
              <a:rPr lang="en-US" dirty="0" smtClean="0"/>
              <a:t>} </a:t>
            </a:r>
            <a:r>
              <a:rPr lang="en-US" dirty="0"/>
              <a:t>is also valid</a:t>
            </a:r>
            <a:r>
              <a:rPr lang="en-US" dirty="0" smtClean="0"/>
              <a:t>.</a:t>
            </a:r>
            <a:endParaRPr lang="en-US" dirty="0"/>
          </a:p>
          <a:p>
            <a:pPr fontAlgn="base"/>
            <a:r>
              <a:rPr lang="en-US" b="1" dirty="0">
                <a:solidFill>
                  <a:srgbClr val="002060"/>
                </a:solidFill>
              </a:rPr>
              <a:t>Transitivity</a:t>
            </a:r>
            <a:r>
              <a:rPr lang="en-US" dirty="0"/>
              <a:t>: If </a:t>
            </a:r>
            <a:r>
              <a:rPr lang="en-US" b="1" dirty="0">
                <a:solidFill>
                  <a:schemeClr val="accent2">
                    <a:lumMod val="75000"/>
                  </a:schemeClr>
                </a:solidFill>
              </a:rPr>
              <a:t>X</a:t>
            </a:r>
            <a:r>
              <a:rPr lang="en-US" dirty="0" smtClean="0"/>
              <a:t> </a:t>
            </a:r>
            <a:r>
              <a:rPr lang="en-US" dirty="0"/>
              <a:t>→ </a:t>
            </a:r>
            <a:r>
              <a:rPr lang="en-US" b="1" dirty="0">
                <a:solidFill>
                  <a:schemeClr val="accent6">
                    <a:lumMod val="75000"/>
                  </a:schemeClr>
                </a:solidFill>
              </a:rPr>
              <a:t>Y</a:t>
            </a:r>
            <a:r>
              <a:rPr lang="en-US" dirty="0" smtClean="0"/>
              <a:t> </a:t>
            </a:r>
            <a:r>
              <a:rPr lang="en-US" dirty="0"/>
              <a:t>and </a:t>
            </a:r>
            <a:r>
              <a:rPr lang="en-US" b="1" dirty="0">
                <a:solidFill>
                  <a:schemeClr val="accent6">
                    <a:lumMod val="75000"/>
                  </a:schemeClr>
                </a:solidFill>
              </a:rPr>
              <a:t>Y</a:t>
            </a:r>
            <a:r>
              <a:rPr lang="en-US" dirty="0" smtClean="0"/>
              <a:t> </a:t>
            </a:r>
            <a:r>
              <a:rPr lang="en-US" dirty="0"/>
              <a:t>→ </a:t>
            </a:r>
            <a:r>
              <a:rPr lang="en-US" b="1" dirty="0">
                <a:solidFill>
                  <a:srgbClr val="002060"/>
                </a:solidFill>
              </a:rPr>
              <a:t>Z</a:t>
            </a:r>
            <a:r>
              <a:rPr lang="en-US" dirty="0" smtClean="0"/>
              <a:t> </a:t>
            </a:r>
            <a:r>
              <a:rPr lang="en-US" dirty="0"/>
              <a:t>are both valid dependencies, then </a:t>
            </a:r>
            <a:r>
              <a:rPr lang="en-US" b="1" dirty="0">
                <a:solidFill>
                  <a:schemeClr val="accent2">
                    <a:lumMod val="75000"/>
                  </a:schemeClr>
                </a:solidFill>
              </a:rPr>
              <a:t>X </a:t>
            </a:r>
            <a:r>
              <a:rPr lang="en-US" dirty="0" smtClean="0"/>
              <a:t>→</a:t>
            </a:r>
            <a:r>
              <a:rPr lang="en-US" b="1" dirty="0">
                <a:solidFill>
                  <a:srgbClr val="002060"/>
                </a:solidFill>
              </a:rPr>
              <a:t> Z</a:t>
            </a:r>
            <a:r>
              <a:rPr lang="en-US" dirty="0" smtClean="0"/>
              <a:t> </a:t>
            </a:r>
            <a:r>
              <a:rPr lang="en-US" dirty="0"/>
              <a:t>is also valid by the Transitivity rule.</a:t>
            </a:r>
            <a:br>
              <a:rPr lang="en-US" dirty="0"/>
            </a:br>
            <a:r>
              <a:rPr lang="en-US" dirty="0"/>
              <a:t>For example, </a:t>
            </a:r>
            <a:r>
              <a:rPr lang="en-US" b="1" dirty="0" err="1">
                <a:solidFill>
                  <a:schemeClr val="accent6">
                    <a:lumMod val="75000"/>
                  </a:schemeClr>
                </a:solidFill>
              </a:rPr>
              <a:t>roll_no</a:t>
            </a:r>
            <a:r>
              <a:rPr lang="en-US" dirty="0" smtClean="0"/>
              <a:t> </a:t>
            </a:r>
            <a:r>
              <a:rPr lang="en-US" dirty="0"/>
              <a:t>→ </a:t>
            </a:r>
            <a:r>
              <a:rPr lang="en-US" b="1" dirty="0" err="1">
                <a:solidFill>
                  <a:srgbClr val="912799"/>
                </a:solidFill>
              </a:rPr>
              <a:t>dept_name</a:t>
            </a:r>
            <a:r>
              <a:rPr lang="en-US" dirty="0" smtClean="0"/>
              <a:t> </a:t>
            </a:r>
            <a:r>
              <a:rPr lang="en-US" dirty="0"/>
              <a:t>&amp; </a:t>
            </a:r>
            <a:r>
              <a:rPr lang="en-US" b="1" dirty="0" err="1">
                <a:solidFill>
                  <a:srgbClr val="912799"/>
                </a:solidFill>
              </a:rPr>
              <a:t>dept_name</a:t>
            </a:r>
            <a:r>
              <a:rPr lang="en-US" dirty="0" smtClean="0"/>
              <a:t> </a:t>
            </a:r>
            <a:r>
              <a:rPr lang="en-US" dirty="0"/>
              <a:t>→ </a:t>
            </a:r>
            <a:r>
              <a:rPr lang="en-US" b="1" dirty="0" err="1">
                <a:solidFill>
                  <a:srgbClr val="002060"/>
                </a:solidFill>
              </a:rPr>
              <a:t>dept_building</a:t>
            </a:r>
            <a:r>
              <a:rPr lang="en-US" dirty="0" smtClean="0"/>
              <a:t>, </a:t>
            </a:r>
            <a:r>
              <a:rPr lang="en-US" dirty="0"/>
              <a:t>then </a:t>
            </a:r>
            <a:r>
              <a:rPr lang="en-US" b="1" dirty="0" err="1">
                <a:solidFill>
                  <a:schemeClr val="accent6">
                    <a:lumMod val="75000"/>
                  </a:schemeClr>
                </a:solidFill>
              </a:rPr>
              <a:t>roll_no</a:t>
            </a:r>
            <a:r>
              <a:rPr lang="en-US" dirty="0" smtClean="0"/>
              <a:t> </a:t>
            </a:r>
            <a:r>
              <a:rPr lang="en-US" dirty="0"/>
              <a:t>→ </a:t>
            </a:r>
            <a:r>
              <a:rPr lang="en-US" b="1" dirty="0" err="1">
                <a:solidFill>
                  <a:srgbClr val="002060"/>
                </a:solidFill>
              </a:rPr>
              <a:t>dept_building</a:t>
            </a:r>
            <a:r>
              <a:rPr lang="en-US" dirty="0" smtClean="0"/>
              <a:t> </a:t>
            </a:r>
            <a:r>
              <a:rPr lang="en-US" dirty="0"/>
              <a:t>is also valid</a:t>
            </a:r>
            <a:r>
              <a:rPr lang="en-US" dirty="0" smtClean="0"/>
              <a:t>.</a:t>
            </a:r>
            <a:endParaRPr lang="en-US" dirty="0"/>
          </a:p>
        </p:txBody>
      </p:sp>
    </p:spTree>
    <p:extLst>
      <p:ext uri="{BB962C8B-B14F-4D97-AF65-F5344CB8AC3E}">
        <p14:creationId xmlns:p14="http://schemas.microsoft.com/office/powerpoint/2010/main" val="96867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 (Cont..)</a:t>
            </a:r>
          </a:p>
        </p:txBody>
      </p:sp>
      <p:sp>
        <p:nvSpPr>
          <p:cNvPr id="3" name="Content Placeholder 2"/>
          <p:cNvSpPr>
            <a:spLocks noGrp="1"/>
          </p:cNvSpPr>
          <p:nvPr>
            <p:ph idx="1"/>
          </p:nvPr>
        </p:nvSpPr>
        <p:spPr/>
        <p:txBody>
          <a:bodyPr/>
          <a:lstStyle/>
          <a:p>
            <a:r>
              <a:rPr lang="en-US" b="1" dirty="0"/>
              <a:t>Functional Dependency</a:t>
            </a:r>
            <a:r>
              <a:rPr lang="en-US" dirty="0"/>
              <a:t> has three forms −</a:t>
            </a:r>
          </a:p>
          <a:p>
            <a:pPr lvl="1"/>
            <a:r>
              <a:rPr lang="en-US" b="1" dirty="0">
                <a:solidFill>
                  <a:schemeClr val="accent2">
                    <a:lumMod val="75000"/>
                  </a:schemeClr>
                </a:solidFill>
              </a:rPr>
              <a:t>Trivial Functional Dependency</a:t>
            </a:r>
          </a:p>
          <a:p>
            <a:pPr lvl="1"/>
            <a:r>
              <a:rPr lang="en-US" b="1" dirty="0">
                <a:solidFill>
                  <a:schemeClr val="accent6">
                    <a:lumMod val="75000"/>
                  </a:schemeClr>
                </a:solidFill>
              </a:rPr>
              <a:t>Non-Trivial Functional Dependency</a:t>
            </a:r>
          </a:p>
          <a:p>
            <a:pPr lvl="1"/>
            <a:r>
              <a:rPr lang="en-US" b="1" dirty="0" smtClean="0">
                <a:solidFill>
                  <a:srgbClr val="002060"/>
                </a:solidFill>
              </a:rPr>
              <a:t>Multivalued Functional Dependency</a:t>
            </a:r>
          </a:p>
          <a:p>
            <a:pPr lvl="1"/>
            <a:r>
              <a:rPr lang="en-US" b="1" dirty="0" err="1" smtClean="0">
                <a:solidFill>
                  <a:srgbClr val="9E168B"/>
                </a:solidFill>
              </a:rPr>
              <a:t>Transtive</a:t>
            </a:r>
            <a:r>
              <a:rPr lang="en-US" b="1" dirty="0" smtClean="0">
                <a:solidFill>
                  <a:srgbClr val="9E168B"/>
                </a:solidFill>
              </a:rPr>
              <a:t> functional Dependency</a:t>
            </a:r>
            <a:endParaRPr lang="en-US" dirty="0"/>
          </a:p>
        </p:txBody>
      </p:sp>
    </p:spTree>
    <p:extLst>
      <p:ext uri="{BB962C8B-B14F-4D97-AF65-F5344CB8AC3E}">
        <p14:creationId xmlns:p14="http://schemas.microsoft.com/office/powerpoint/2010/main" val="66629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Trival</a:t>
            </a:r>
            <a:r>
              <a:rPr lang="en-US" dirty="0" smtClean="0"/>
              <a:t> Functional Dependency</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solidFill>
                  <a:schemeClr val="accent2">
                    <a:lumMod val="75000"/>
                  </a:schemeClr>
                </a:solidFill>
              </a:rPr>
              <a:t>Trivial Functional Dependency</a:t>
            </a:r>
            <a:r>
              <a:rPr lang="en-US" dirty="0"/>
              <a:t>, a dependent is always a subset of the determinant.</a:t>
            </a:r>
          </a:p>
          <a:p>
            <a:r>
              <a:rPr lang="en-US" dirty="0" smtClean="0"/>
              <a:t>If </a:t>
            </a:r>
            <a:r>
              <a:rPr lang="en-US" b="1" dirty="0">
                <a:solidFill>
                  <a:schemeClr val="accent2">
                    <a:lumMod val="75000"/>
                  </a:schemeClr>
                </a:solidFill>
              </a:rPr>
              <a:t>X</a:t>
            </a:r>
            <a:r>
              <a:rPr lang="en-US" dirty="0"/>
              <a:t> → </a:t>
            </a:r>
            <a:r>
              <a:rPr lang="en-US" b="1" dirty="0">
                <a:solidFill>
                  <a:schemeClr val="accent6">
                    <a:lumMod val="75000"/>
                  </a:schemeClr>
                </a:solidFill>
              </a:rPr>
              <a:t>Y</a:t>
            </a:r>
            <a:r>
              <a:rPr lang="en-US" dirty="0"/>
              <a:t> and </a:t>
            </a:r>
            <a:r>
              <a:rPr lang="en-US" b="1" dirty="0">
                <a:solidFill>
                  <a:schemeClr val="accent6">
                    <a:lumMod val="75000"/>
                  </a:schemeClr>
                </a:solidFill>
              </a:rPr>
              <a:t>Y</a:t>
            </a:r>
            <a:r>
              <a:rPr lang="en-US" dirty="0" smtClean="0"/>
              <a:t> </a:t>
            </a:r>
            <a:r>
              <a:rPr lang="en-US" dirty="0"/>
              <a:t>is the subset of </a:t>
            </a:r>
            <a:r>
              <a:rPr lang="en-US" b="1" dirty="0">
                <a:solidFill>
                  <a:schemeClr val="accent2">
                    <a:lumMod val="75000"/>
                  </a:schemeClr>
                </a:solidFill>
              </a:rPr>
              <a:t>X</a:t>
            </a:r>
            <a:r>
              <a:rPr lang="en-US" dirty="0" smtClean="0"/>
              <a:t>, </a:t>
            </a:r>
            <a:r>
              <a:rPr lang="en-US" dirty="0"/>
              <a:t>then it is called </a:t>
            </a:r>
            <a:r>
              <a:rPr lang="en-US" b="1" dirty="0">
                <a:solidFill>
                  <a:schemeClr val="accent2">
                    <a:lumMod val="75000"/>
                  </a:schemeClr>
                </a:solidFill>
              </a:rPr>
              <a:t>trivial functional </a:t>
            </a:r>
            <a:r>
              <a:rPr lang="en-US" b="1" dirty="0" smtClean="0">
                <a:solidFill>
                  <a:schemeClr val="accent2">
                    <a:lumMod val="75000"/>
                  </a:schemeClr>
                </a:solidFill>
              </a:rPr>
              <a:t>dependency.</a:t>
            </a:r>
            <a:endParaRPr lang="en-US" b="1" dirty="0">
              <a:solidFill>
                <a:schemeClr val="accent2">
                  <a:lumMod val="75000"/>
                </a:schemeClr>
              </a:solidFill>
            </a:endParaRPr>
          </a:p>
          <a:p>
            <a:r>
              <a:rPr lang="en-US" b="1" dirty="0">
                <a:solidFill>
                  <a:srgbClr val="002060"/>
                </a:solidFill>
              </a:rPr>
              <a:t>For example</a:t>
            </a:r>
            <a:r>
              <a:rPr lang="en-US" dirty="0"/>
              <a:t>,</a:t>
            </a:r>
          </a:p>
          <a:p>
            <a:endParaRPr lang="en-US" dirty="0" smtClean="0"/>
          </a:p>
          <a:p>
            <a:endParaRPr lang="en-US" dirty="0"/>
          </a:p>
          <a:p>
            <a:endParaRPr lang="en-US" dirty="0" smtClean="0"/>
          </a:p>
          <a:p>
            <a:endParaRPr lang="en-US" dirty="0"/>
          </a:p>
          <a:p>
            <a:r>
              <a:rPr lang="en-US" dirty="0" smtClean="0"/>
              <a:t>Here</a:t>
            </a:r>
            <a:r>
              <a:rPr lang="en-US" dirty="0"/>
              <a:t>, {</a:t>
            </a:r>
            <a:r>
              <a:rPr lang="en-US" b="1" dirty="0" err="1">
                <a:solidFill>
                  <a:schemeClr val="accent6">
                    <a:lumMod val="75000"/>
                  </a:schemeClr>
                </a:solidFill>
              </a:rPr>
              <a:t>roll_no</a:t>
            </a:r>
            <a:r>
              <a:rPr lang="en-US" dirty="0"/>
              <a:t>, </a:t>
            </a:r>
            <a:r>
              <a:rPr lang="en-US" b="1" dirty="0">
                <a:solidFill>
                  <a:schemeClr val="accent2">
                    <a:lumMod val="75000"/>
                  </a:schemeClr>
                </a:solidFill>
              </a:rPr>
              <a:t>name</a:t>
            </a:r>
            <a:r>
              <a:rPr lang="en-US" dirty="0"/>
              <a:t>} → </a:t>
            </a:r>
            <a:r>
              <a:rPr lang="en-US" b="1" dirty="0">
                <a:solidFill>
                  <a:schemeClr val="accent2">
                    <a:lumMod val="75000"/>
                  </a:schemeClr>
                </a:solidFill>
              </a:rPr>
              <a:t>name</a:t>
            </a:r>
            <a:r>
              <a:rPr lang="en-US" dirty="0"/>
              <a:t> is a </a:t>
            </a:r>
            <a:r>
              <a:rPr lang="en-US" b="1" dirty="0">
                <a:solidFill>
                  <a:schemeClr val="accent2">
                    <a:lumMod val="75000"/>
                  </a:schemeClr>
                </a:solidFill>
              </a:rPr>
              <a:t>trivial functional dependency</a:t>
            </a:r>
            <a:r>
              <a:rPr lang="en-US" dirty="0"/>
              <a:t>, since the dependent </a:t>
            </a:r>
            <a:r>
              <a:rPr lang="en-US" b="1" dirty="0">
                <a:solidFill>
                  <a:schemeClr val="accent2">
                    <a:lumMod val="75000"/>
                  </a:schemeClr>
                </a:solidFill>
              </a:rPr>
              <a:t>name</a:t>
            </a:r>
            <a:r>
              <a:rPr lang="en-US" dirty="0" smtClean="0"/>
              <a:t> </a:t>
            </a:r>
            <a:r>
              <a:rPr lang="en-US" dirty="0"/>
              <a:t>is a subset of determinant set </a:t>
            </a:r>
            <a:r>
              <a:rPr lang="en-US" dirty="0" smtClean="0"/>
              <a:t>{</a:t>
            </a:r>
            <a:r>
              <a:rPr lang="en-US" b="1" dirty="0" err="1">
                <a:solidFill>
                  <a:schemeClr val="accent6">
                    <a:lumMod val="75000"/>
                  </a:schemeClr>
                </a:solidFill>
              </a:rPr>
              <a:t>roll_no</a:t>
            </a:r>
            <a:r>
              <a:rPr lang="en-US" dirty="0" smtClean="0"/>
              <a:t>, </a:t>
            </a:r>
            <a:r>
              <a:rPr lang="en-US" b="1" dirty="0">
                <a:solidFill>
                  <a:schemeClr val="accent2">
                    <a:lumMod val="75000"/>
                  </a:schemeClr>
                </a:solidFill>
              </a:rPr>
              <a:t>name</a:t>
            </a:r>
            <a:r>
              <a:rPr lang="en-US" dirty="0" smtClean="0"/>
              <a:t>}.</a:t>
            </a:r>
            <a:endParaRPr lang="en-US" dirty="0"/>
          </a:p>
          <a:p>
            <a:r>
              <a:rPr lang="en-US" dirty="0"/>
              <a:t>Similarly, </a:t>
            </a:r>
            <a:r>
              <a:rPr lang="en-US" b="1" dirty="0" err="1">
                <a:solidFill>
                  <a:schemeClr val="accent6">
                    <a:lumMod val="75000"/>
                  </a:schemeClr>
                </a:solidFill>
              </a:rPr>
              <a:t>roll_no</a:t>
            </a:r>
            <a:r>
              <a:rPr lang="en-US" dirty="0" smtClean="0"/>
              <a:t> </a:t>
            </a:r>
            <a:r>
              <a:rPr lang="en-US" dirty="0"/>
              <a:t>→ </a:t>
            </a:r>
            <a:r>
              <a:rPr lang="en-US" b="1" dirty="0" err="1">
                <a:solidFill>
                  <a:schemeClr val="accent6">
                    <a:lumMod val="75000"/>
                  </a:schemeClr>
                </a:solidFill>
              </a:rPr>
              <a:t>roll_no</a:t>
            </a:r>
            <a:r>
              <a:rPr lang="en-US" dirty="0" smtClean="0"/>
              <a:t> </a:t>
            </a:r>
            <a:r>
              <a:rPr lang="en-US" dirty="0"/>
              <a:t>is also an example of </a:t>
            </a:r>
            <a:r>
              <a:rPr lang="en-US" b="1" dirty="0">
                <a:solidFill>
                  <a:schemeClr val="accent2">
                    <a:lumMod val="75000"/>
                  </a:schemeClr>
                </a:solidFill>
              </a:rPr>
              <a:t>trivial functional dependency</a:t>
            </a: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342595133"/>
              </p:ext>
            </p:extLst>
          </p:nvPr>
        </p:nvGraphicFramePr>
        <p:xfrm>
          <a:off x="3183166" y="3214044"/>
          <a:ext cx="5030106" cy="1574500"/>
        </p:xfrm>
        <a:graphic>
          <a:graphicData uri="http://schemas.openxmlformats.org/drawingml/2006/table">
            <a:tbl>
              <a:tblPr firstRow="1" bandRow="1">
                <a:tableStyleId>{5C22544A-7EE6-4342-B048-85BDC9FD1C3A}</a:tableStyleId>
              </a:tblPr>
              <a:tblGrid>
                <a:gridCol w="1676702">
                  <a:extLst>
                    <a:ext uri="{9D8B030D-6E8A-4147-A177-3AD203B41FA5}">
                      <a16:colId xmlns:a16="http://schemas.microsoft.com/office/drawing/2014/main" val="4037914967"/>
                    </a:ext>
                  </a:extLst>
                </a:gridCol>
                <a:gridCol w="1676702">
                  <a:extLst>
                    <a:ext uri="{9D8B030D-6E8A-4147-A177-3AD203B41FA5}">
                      <a16:colId xmlns:a16="http://schemas.microsoft.com/office/drawing/2014/main" val="1478480398"/>
                    </a:ext>
                  </a:extLst>
                </a:gridCol>
                <a:gridCol w="1676702">
                  <a:extLst>
                    <a:ext uri="{9D8B030D-6E8A-4147-A177-3AD203B41FA5}">
                      <a16:colId xmlns:a16="http://schemas.microsoft.com/office/drawing/2014/main" val="3302387063"/>
                    </a:ext>
                  </a:extLst>
                </a:gridCol>
              </a:tblGrid>
              <a:tr h="393625">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2672462"/>
                  </a:ext>
                </a:extLst>
              </a:tr>
              <a:tr h="393625">
                <a:tc>
                  <a:txBody>
                    <a:bodyPr/>
                    <a:lstStyle/>
                    <a:p>
                      <a:r>
                        <a:rPr lang="en-US" dirty="0" smtClean="0"/>
                        <a:t>42</a:t>
                      </a:r>
                      <a:endParaRPr lang="en-US" dirty="0"/>
                    </a:p>
                  </a:txBody>
                  <a:tcPr/>
                </a:tc>
                <a:tc>
                  <a:txBody>
                    <a:bodyPr/>
                    <a:lstStyle/>
                    <a:p>
                      <a:r>
                        <a:rPr lang="en-US" dirty="0" smtClean="0"/>
                        <a:t>Prabin</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1743057532"/>
                  </a:ext>
                </a:extLst>
              </a:tr>
              <a:tr h="393625">
                <a:tc>
                  <a:txBody>
                    <a:bodyPr/>
                    <a:lstStyle/>
                    <a:p>
                      <a:r>
                        <a:rPr lang="en-US" dirty="0" smtClean="0"/>
                        <a:t>43</a:t>
                      </a:r>
                      <a:endParaRPr lang="en-US" dirty="0"/>
                    </a:p>
                  </a:txBody>
                  <a:tcPr/>
                </a:tc>
                <a:tc>
                  <a:txBody>
                    <a:bodyPr/>
                    <a:lstStyle/>
                    <a:p>
                      <a:r>
                        <a:rPr lang="en-US" dirty="0" smtClean="0"/>
                        <a:t>Sabin</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1162162959"/>
                  </a:ext>
                </a:extLst>
              </a:tr>
              <a:tr h="393625">
                <a:tc>
                  <a:txBody>
                    <a:bodyPr/>
                    <a:lstStyle/>
                    <a:p>
                      <a:r>
                        <a:rPr lang="en-US" dirty="0" smtClean="0"/>
                        <a:t>44</a:t>
                      </a:r>
                      <a:endParaRPr lang="en-US" dirty="0"/>
                    </a:p>
                  </a:txBody>
                  <a:tcPr/>
                </a:tc>
                <a:tc>
                  <a:txBody>
                    <a:bodyPr/>
                    <a:lstStyle/>
                    <a:p>
                      <a:r>
                        <a:rPr lang="en-US" dirty="0" err="1" smtClean="0"/>
                        <a:t>Suyasha</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3577170371"/>
                  </a:ext>
                </a:extLst>
              </a:tr>
            </a:tbl>
          </a:graphicData>
        </a:graphic>
      </p:graphicFrame>
    </p:spTree>
    <p:extLst>
      <p:ext uri="{BB962C8B-B14F-4D97-AF65-F5344CB8AC3E}">
        <p14:creationId xmlns:p14="http://schemas.microsoft.com/office/powerpoint/2010/main" val="146116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 Trivial Functional Dependency</a:t>
            </a:r>
          </a:p>
        </p:txBody>
      </p:sp>
      <p:sp>
        <p:nvSpPr>
          <p:cNvPr id="3" name="Content Placeholder 2"/>
          <p:cNvSpPr>
            <a:spLocks noGrp="1"/>
          </p:cNvSpPr>
          <p:nvPr>
            <p:ph idx="1"/>
          </p:nvPr>
        </p:nvSpPr>
        <p:spPr>
          <a:xfrm>
            <a:off x="838200" y="1825625"/>
            <a:ext cx="10515600" cy="4558846"/>
          </a:xfrm>
        </p:spPr>
        <p:txBody>
          <a:bodyPr>
            <a:normAutofit fontScale="85000" lnSpcReduction="20000"/>
          </a:bodyPr>
          <a:lstStyle/>
          <a:p>
            <a:r>
              <a:rPr lang="en-US" dirty="0"/>
              <a:t>In </a:t>
            </a:r>
            <a:r>
              <a:rPr lang="en-US" b="1" dirty="0">
                <a:solidFill>
                  <a:schemeClr val="accent6">
                    <a:lumMod val="75000"/>
                  </a:schemeClr>
                </a:solidFill>
              </a:rPr>
              <a:t>Non-trivial functional dependency</a:t>
            </a:r>
            <a:r>
              <a:rPr lang="en-US" dirty="0"/>
              <a:t>, the dependent is strictly not a subset of the determinant.</a:t>
            </a:r>
          </a:p>
          <a:p>
            <a:r>
              <a:rPr lang="en-US" dirty="0" smtClean="0"/>
              <a:t>If </a:t>
            </a:r>
            <a:r>
              <a:rPr lang="en-US" b="1" dirty="0">
                <a:solidFill>
                  <a:schemeClr val="accent2">
                    <a:lumMod val="75000"/>
                  </a:schemeClr>
                </a:solidFill>
              </a:rPr>
              <a:t>X</a:t>
            </a:r>
            <a:r>
              <a:rPr lang="en-US" dirty="0"/>
              <a:t> → </a:t>
            </a:r>
            <a:r>
              <a:rPr lang="en-US" b="1" dirty="0">
                <a:solidFill>
                  <a:schemeClr val="accent6">
                    <a:lumMod val="75000"/>
                  </a:schemeClr>
                </a:solidFill>
              </a:rPr>
              <a:t>Y</a:t>
            </a:r>
            <a:r>
              <a:rPr lang="en-US" dirty="0"/>
              <a:t> and </a:t>
            </a:r>
            <a:r>
              <a:rPr lang="en-US" b="1" dirty="0">
                <a:solidFill>
                  <a:schemeClr val="accent6">
                    <a:lumMod val="75000"/>
                  </a:schemeClr>
                </a:solidFill>
              </a:rPr>
              <a:t>Y</a:t>
            </a:r>
            <a:r>
              <a:rPr lang="en-US" dirty="0"/>
              <a:t> is </a:t>
            </a:r>
            <a:r>
              <a:rPr lang="en-US" dirty="0" smtClean="0"/>
              <a:t>not a </a:t>
            </a:r>
            <a:r>
              <a:rPr lang="en-US" dirty="0"/>
              <a:t>subset of </a:t>
            </a:r>
            <a:r>
              <a:rPr lang="en-US" b="1" dirty="0">
                <a:solidFill>
                  <a:schemeClr val="accent2">
                    <a:lumMod val="75000"/>
                  </a:schemeClr>
                </a:solidFill>
              </a:rPr>
              <a:t>X</a:t>
            </a:r>
            <a:r>
              <a:rPr lang="en-US" dirty="0" smtClean="0"/>
              <a:t>, </a:t>
            </a:r>
            <a:r>
              <a:rPr lang="en-US" dirty="0"/>
              <a:t>then it is called </a:t>
            </a:r>
            <a:r>
              <a:rPr lang="en-US" b="1" dirty="0" smtClean="0">
                <a:solidFill>
                  <a:schemeClr val="accent6">
                    <a:lumMod val="75000"/>
                  </a:schemeClr>
                </a:solidFill>
              </a:rPr>
              <a:t>non-trivial </a:t>
            </a:r>
            <a:r>
              <a:rPr lang="en-US" b="1" dirty="0">
                <a:solidFill>
                  <a:schemeClr val="accent6">
                    <a:lumMod val="75000"/>
                  </a:schemeClr>
                </a:solidFill>
              </a:rPr>
              <a:t>functional dependency</a:t>
            </a:r>
            <a:r>
              <a:rPr lang="en-US" dirty="0" smtClean="0"/>
              <a:t>.</a:t>
            </a:r>
            <a:endParaRPr lang="en-US" dirty="0"/>
          </a:p>
          <a:p>
            <a:r>
              <a:rPr lang="en-US" b="1" dirty="0">
                <a:solidFill>
                  <a:srgbClr val="002060"/>
                </a:solidFill>
              </a:rPr>
              <a:t>For example</a:t>
            </a:r>
            <a:r>
              <a:rPr lang="en-US" dirty="0"/>
              <a:t>,</a:t>
            </a:r>
          </a:p>
          <a:p>
            <a:endParaRPr lang="en-US" dirty="0" smtClean="0"/>
          </a:p>
          <a:p>
            <a:endParaRPr lang="en-US" dirty="0"/>
          </a:p>
          <a:p>
            <a:endParaRPr lang="en-US" dirty="0" smtClean="0"/>
          </a:p>
          <a:p>
            <a:endParaRPr lang="en-US" dirty="0"/>
          </a:p>
          <a:p>
            <a:r>
              <a:rPr lang="en-US" dirty="0" smtClean="0"/>
              <a:t>Here</a:t>
            </a:r>
            <a:r>
              <a:rPr lang="en-US" dirty="0"/>
              <a:t>, </a:t>
            </a:r>
            <a:r>
              <a:rPr lang="en-US" b="1" dirty="0" err="1">
                <a:solidFill>
                  <a:schemeClr val="accent6">
                    <a:lumMod val="75000"/>
                  </a:schemeClr>
                </a:solidFill>
              </a:rPr>
              <a:t>roll_no</a:t>
            </a:r>
            <a:r>
              <a:rPr lang="en-US" dirty="0"/>
              <a:t> → </a:t>
            </a:r>
            <a:r>
              <a:rPr lang="en-US" b="1" dirty="0">
                <a:solidFill>
                  <a:schemeClr val="accent2">
                    <a:lumMod val="75000"/>
                  </a:schemeClr>
                </a:solidFill>
              </a:rPr>
              <a:t>name</a:t>
            </a:r>
            <a:r>
              <a:rPr lang="en-US" dirty="0"/>
              <a:t> is a </a:t>
            </a:r>
            <a:r>
              <a:rPr lang="en-US" b="1" dirty="0">
                <a:solidFill>
                  <a:schemeClr val="accent6">
                    <a:lumMod val="75000"/>
                  </a:schemeClr>
                </a:solidFill>
              </a:rPr>
              <a:t>non-trivial functional dependency</a:t>
            </a:r>
            <a:r>
              <a:rPr lang="en-US" dirty="0"/>
              <a:t>, since the dependent </a:t>
            </a:r>
            <a:r>
              <a:rPr lang="en-US" b="1" dirty="0">
                <a:solidFill>
                  <a:schemeClr val="accent2">
                    <a:lumMod val="75000"/>
                  </a:schemeClr>
                </a:solidFill>
              </a:rPr>
              <a:t>name</a:t>
            </a:r>
            <a:r>
              <a:rPr lang="en-US" dirty="0" smtClean="0"/>
              <a:t> </a:t>
            </a:r>
            <a:r>
              <a:rPr lang="en-US" dirty="0"/>
              <a:t>is not a subset of determinant </a:t>
            </a:r>
            <a:r>
              <a:rPr lang="en-US" b="1" dirty="0" err="1" smtClean="0">
                <a:solidFill>
                  <a:schemeClr val="accent6">
                    <a:lumMod val="75000"/>
                  </a:schemeClr>
                </a:solidFill>
              </a:rPr>
              <a:t>roll_no</a:t>
            </a:r>
            <a:r>
              <a:rPr lang="en-US" dirty="0" smtClean="0"/>
              <a:t>.</a:t>
            </a:r>
          </a:p>
          <a:p>
            <a:r>
              <a:rPr lang="en-US" dirty="0" smtClean="0"/>
              <a:t>Similarly, {</a:t>
            </a:r>
            <a:r>
              <a:rPr lang="en-US" b="1" dirty="0" err="1">
                <a:solidFill>
                  <a:schemeClr val="accent6">
                    <a:lumMod val="75000"/>
                  </a:schemeClr>
                </a:solidFill>
              </a:rPr>
              <a:t>roll_no</a:t>
            </a:r>
            <a:r>
              <a:rPr lang="en-US" dirty="0" smtClean="0"/>
              <a:t>, </a:t>
            </a:r>
            <a:r>
              <a:rPr lang="en-US" b="1" dirty="0" smtClean="0">
                <a:solidFill>
                  <a:schemeClr val="accent2">
                    <a:lumMod val="75000"/>
                  </a:schemeClr>
                </a:solidFill>
              </a:rPr>
              <a:t>name</a:t>
            </a:r>
            <a:r>
              <a:rPr lang="en-US" dirty="0" smtClean="0"/>
              <a:t>} → </a:t>
            </a:r>
            <a:r>
              <a:rPr lang="en-US" b="1" dirty="0" smtClean="0">
                <a:solidFill>
                  <a:srgbClr val="002060"/>
                </a:solidFill>
              </a:rPr>
              <a:t>age</a:t>
            </a:r>
            <a:r>
              <a:rPr lang="en-US" dirty="0" smtClean="0"/>
              <a:t> is also a </a:t>
            </a:r>
            <a:r>
              <a:rPr lang="en-US" b="1" dirty="0" smtClean="0">
                <a:solidFill>
                  <a:schemeClr val="accent6">
                    <a:lumMod val="75000"/>
                  </a:schemeClr>
                </a:solidFill>
              </a:rPr>
              <a:t>non-trivial functional dependency</a:t>
            </a:r>
            <a:r>
              <a:rPr lang="en-US" dirty="0" smtClean="0"/>
              <a:t>, since </a:t>
            </a:r>
            <a:r>
              <a:rPr lang="en-US" b="1" dirty="0">
                <a:solidFill>
                  <a:srgbClr val="002060"/>
                </a:solidFill>
              </a:rPr>
              <a:t>age</a:t>
            </a:r>
            <a:r>
              <a:rPr lang="en-US" dirty="0" smtClean="0"/>
              <a:t> is not a subset of {</a:t>
            </a:r>
            <a:r>
              <a:rPr lang="en-US" b="1" dirty="0" err="1">
                <a:solidFill>
                  <a:schemeClr val="accent6">
                    <a:lumMod val="75000"/>
                  </a:schemeClr>
                </a:solidFill>
              </a:rPr>
              <a:t>roll_no</a:t>
            </a:r>
            <a:r>
              <a:rPr lang="en-US" dirty="0" smtClean="0"/>
              <a:t>, </a:t>
            </a:r>
            <a:r>
              <a:rPr lang="en-US" b="1" dirty="0" smtClean="0">
                <a:solidFill>
                  <a:schemeClr val="accent2">
                    <a:lumMod val="75000"/>
                  </a:schemeClr>
                </a:solidFill>
              </a:rPr>
              <a:t>name</a:t>
            </a: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84521626"/>
              </p:ext>
            </p:extLst>
          </p:nvPr>
        </p:nvGraphicFramePr>
        <p:xfrm>
          <a:off x="3232152" y="3026269"/>
          <a:ext cx="5030106" cy="1968125"/>
        </p:xfrm>
        <a:graphic>
          <a:graphicData uri="http://schemas.openxmlformats.org/drawingml/2006/table">
            <a:tbl>
              <a:tblPr firstRow="1" bandRow="1">
                <a:tableStyleId>{5C22544A-7EE6-4342-B048-85BDC9FD1C3A}</a:tableStyleId>
              </a:tblPr>
              <a:tblGrid>
                <a:gridCol w="1676702">
                  <a:extLst>
                    <a:ext uri="{9D8B030D-6E8A-4147-A177-3AD203B41FA5}">
                      <a16:colId xmlns:a16="http://schemas.microsoft.com/office/drawing/2014/main" val="4037914967"/>
                    </a:ext>
                  </a:extLst>
                </a:gridCol>
                <a:gridCol w="1676702">
                  <a:extLst>
                    <a:ext uri="{9D8B030D-6E8A-4147-A177-3AD203B41FA5}">
                      <a16:colId xmlns:a16="http://schemas.microsoft.com/office/drawing/2014/main" val="1478480398"/>
                    </a:ext>
                  </a:extLst>
                </a:gridCol>
                <a:gridCol w="1676702">
                  <a:extLst>
                    <a:ext uri="{9D8B030D-6E8A-4147-A177-3AD203B41FA5}">
                      <a16:colId xmlns:a16="http://schemas.microsoft.com/office/drawing/2014/main" val="3302387063"/>
                    </a:ext>
                  </a:extLst>
                </a:gridCol>
              </a:tblGrid>
              <a:tr h="393625">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2672462"/>
                  </a:ext>
                </a:extLst>
              </a:tr>
              <a:tr h="393625">
                <a:tc>
                  <a:txBody>
                    <a:bodyPr/>
                    <a:lstStyle/>
                    <a:p>
                      <a:r>
                        <a:rPr lang="en-US" dirty="0" smtClean="0"/>
                        <a:t>42</a:t>
                      </a:r>
                      <a:endParaRPr lang="en-US" dirty="0"/>
                    </a:p>
                  </a:txBody>
                  <a:tcPr/>
                </a:tc>
                <a:tc>
                  <a:txBody>
                    <a:bodyPr/>
                    <a:lstStyle/>
                    <a:p>
                      <a:r>
                        <a:rPr lang="en-US" dirty="0" smtClean="0"/>
                        <a:t>Prabin</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1743057532"/>
                  </a:ext>
                </a:extLst>
              </a:tr>
              <a:tr h="393625">
                <a:tc>
                  <a:txBody>
                    <a:bodyPr/>
                    <a:lstStyle/>
                    <a:p>
                      <a:r>
                        <a:rPr lang="en-US" dirty="0" smtClean="0"/>
                        <a:t>43</a:t>
                      </a:r>
                      <a:endParaRPr lang="en-US" dirty="0"/>
                    </a:p>
                  </a:txBody>
                  <a:tcPr/>
                </a:tc>
                <a:tc>
                  <a:txBody>
                    <a:bodyPr/>
                    <a:lstStyle/>
                    <a:p>
                      <a:r>
                        <a:rPr lang="en-US" dirty="0" smtClean="0"/>
                        <a:t>Sabin</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1162162959"/>
                  </a:ext>
                </a:extLst>
              </a:tr>
              <a:tr h="393625">
                <a:tc>
                  <a:txBody>
                    <a:bodyPr/>
                    <a:lstStyle/>
                    <a:p>
                      <a:r>
                        <a:rPr lang="en-US" dirty="0" smtClean="0"/>
                        <a:t>44</a:t>
                      </a:r>
                      <a:endParaRPr lang="en-US" dirty="0"/>
                    </a:p>
                  </a:txBody>
                  <a:tcPr/>
                </a:tc>
                <a:tc>
                  <a:txBody>
                    <a:bodyPr/>
                    <a:lstStyle/>
                    <a:p>
                      <a:r>
                        <a:rPr lang="en-US" dirty="0" err="1" smtClean="0"/>
                        <a:t>Suyasha</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3577170371"/>
                  </a:ext>
                </a:extLst>
              </a:tr>
              <a:tr h="393625">
                <a:tc>
                  <a:txBody>
                    <a:bodyPr/>
                    <a:lstStyle/>
                    <a:p>
                      <a:r>
                        <a:rPr lang="en-US" dirty="0" smtClean="0"/>
                        <a:t>45</a:t>
                      </a:r>
                      <a:endParaRPr lang="en-US" dirty="0"/>
                    </a:p>
                  </a:txBody>
                  <a:tcPr/>
                </a:tc>
                <a:tc>
                  <a:txBody>
                    <a:bodyPr/>
                    <a:lstStyle/>
                    <a:p>
                      <a:r>
                        <a:rPr lang="en-US" dirty="0" err="1" smtClean="0"/>
                        <a:t>Suyasha</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3750097379"/>
                  </a:ext>
                </a:extLst>
              </a:tr>
            </a:tbl>
          </a:graphicData>
        </a:graphic>
      </p:graphicFrame>
    </p:spTree>
    <p:extLst>
      <p:ext uri="{BB962C8B-B14F-4D97-AF65-F5344CB8AC3E}">
        <p14:creationId xmlns:p14="http://schemas.microsoft.com/office/powerpoint/2010/main" val="223920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Multivalued Functional Dependency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a:t>
            </a:r>
            <a:r>
              <a:rPr lang="en-US" b="1" dirty="0">
                <a:solidFill>
                  <a:srgbClr val="002060"/>
                </a:solidFill>
              </a:rPr>
              <a:t>Multivalued functional dependency</a:t>
            </a:r>
            <a:r>
              <a:rPr lang="en-US" dirty="0"/>
              <a:t>, entities of the dependent set are not dependent on each other.</a:t>
            </a:r>
          </a:p>
          <a:p>
            <a:r>
              <a:rPr lang="en-US" dirty="0" smtClean="0"/>
              <a:t>If </a:t>
            </a:r>
            <a:r>
              <a:rPr lang="en-US" b="1" dirty="0">
                <a:solidFill>
                  <a:schemeClr val="accent2">
                    <a:lumMod val="75000"/>
                  </a:schemeClr>
                </a:solidFill>
              </a:rPr>
              <a:t>a</a:t>
            </a:r>
            <a:r>
              <a:rPr lang="en-US" dirty="0"/>
              <a:t> → {</a:t>
            </a:r>
            <a:r>
              <a:rPr lang="en-US" b="1" dirty="0">
                <a:solidFill>
                  <a:schemeClr val="accent6">
                    <a:lumMod val="75000"/>
                  </a:schemeClr>
                </a:solidFill>
              </a:rPr>
              <a:t>b</a:t>
            </a:r>
            <a:r>
              <a:rPr lang="en-US" dirty="0"/>
              <a:t>, </a:t>
            </a:r>
            <a:r>
              <a:rPr lang="en-US" b="1" dirty="0">
                <a:solidFill>
                  <a:srgbClr val="00B0F0"/>
                </a:solidFill>
              </a:rPr>
              <a:t>c</a:t>
            </a:r>
            <a:r>
              <a:rPr lang="en-US" dirty="0"/>
              <a:t>} and there exists no functional dependency between </a:t>
            </a:r>
            <a:r>
              <a:rPr lang="en-US" b="1" dirty="0">
                <a:solidFill>
                  <a:schemeClr val="accent6">
                    <a:lumMod val="75000"/>
                  </a:schemeClr>
                </a:solidFill>
              </a:rPr>
              <a:t>b</a:t>
            </a:r>
            <a:r>
              <a:rPr lang="en-US" dirty="0" smtClean="0"/>
              <a:t> </a:t>
            </a:r>
            <a:r>
              <a:rPr lang="en-US" dirty="0"/>
              <a:t>and </a:t>
            </a:r>
            <a:r>
              <a:rPr lang="en-US" b="1" dirty="0">
                <a:solidFill>
                  <a:srgbClr val="00B0F0"/>
                </a:solidFill>
              </a:rPr>
              <a:t>c</a:t>
            </a:r>
            <a:r>
              <a:rPr lang="en-US" dirty="0" smtClean="0"/>
              <a:t>, </a:t>
            </a:r>
            <a:r>
              <a:rPr lang="en-US" dirty="0"/>
              <a:t>then it is called a </a:t>
            </a:r>
            <a:r>
              <a:rPr lang="en-US" b="1" dirty="0">
                <a:solidFill>
                  <a:srgbClr val="002060"/>
                </a:solidFill>
              </a:rPr>
              <a:t>multivalued functional dependency</a:t>
            </a:r>
            <a:r>
              <a:rPr lang="en-US" dirty="0" smtClean="0"/>
              <a:t>.</a:t>
            </a:r>
          </a:p>
          <a:p>
            <a:r>
              <a:rPr lang="en-US" b="1" dirty="0" smtClean="0">
                <a:solidFill>
                  <a:srgbClr val="002060"/>
                </a:solidFill>
              </a:rPr>
              <a:t>For Example</a:t>
            </a:r>
            <a:r>
              <a:rPr lang="en-US" dirty="0" smtClean="0"/>
              <a:t>,</a:t>
            </a:r>
          </a:p>
          <a:p>
            <a:endParaRPr lang="en-US" dirty="0"/>
          </a:p>
          <a:p>
            <a:endParaRPr lang="en-US" dirty="0" smtClean="0"/>
          </a:p>
          <a:p>
            <a:endParaRPr lang="en-US" dirty="0" smtClean="0"/>
          </a:p>
          <a:p>
            <a:endParaRPr lang="en-US" dirty="0"/>
          </a:p>
          <a:p>
            <a:endParaRPr lang="en-US" dirty="0" smtClean="0"/>
          </a:p>
          <a:p>
            <a:r>
              <a:rPr lang="en-US" dirty="0"/>
              <a:t>Here, </a:t>
            </a:r>
            <a:r>
              <a:rPr lang="en-US" b="1" dirty="0" err="1">
                <a:solidFill>
                  <a:schemeClr val="accent6">
                    <a:lumMod val="75000"/>
                  </a:schemeClr>
                </a:solidFill>
              </a:rPr>
              <a:t>roll_no</a:t>
            </a:r>
            <a:r>
              <a:rPr lang="en-US" dirty="0"/>
              <a:t> → {</a:t>
            </a:r>
            <a:r>
              <a:rPr lang="en-US" b="1" dirty="0">
                <a:solidFill>
                  <a:schemeClr val="accent2">
                    <a:lumMod val="75000"/>
                  </a:schemeClr>
                </a:solidFill>
              </a:rPr>
              <a:t>name</a:t>
            </a:r>
            <a:r>
              <a:rPr lang="en-US" dirty="0"/>
              <a:t>, </a:t>
            </a:r>
            <a:r>
              <a:rPr lang="en-US" b="1" dirty="0">
                <a:solidFill>
                  <a:srgbClr val="00B0F0"/>
                </a:solidFill>
              </a:rPr>
              <a:t>age</a:t>
            </a:r>
            <a:r>
              <a:rPr lang="en-US" dirty="0"/>
              <a:t>} is a </a:t>
            </a:r>
            <a:r>
              <a:rPr lang="en-US" b="1" dirty="0">
                <a:solidFill>
                  <a:srgbClr val="002060"/>
                </a:solidFill>
              </a:rPr>
              <a:t>multivalued functional dependency</a:t>
            </a:r>
            <a:r>
              <a:rPr lang="en-US" dirty="0"/>
              <a:t>, since the dependents </a:t>
            </a:r>
            <a:r>
              <a:rPr lang="en-US" b="1" dirty="0">
                <a:solidFill>
                  <a:schemeClr val="accent2">
                    <a:lumMod val="75000"/>
                  </a:schemeClr>
                </a:solidFill>
              </a:rPr>
              <a:t>name</a:t>
            </a:r>
            <a:r>
              <a:rPr lang="en-US" dirty="0" smtClean="0"/>
              <a:t> </a:t>
            </a:r>
            <a:r>
              <a:rPr lang="en-US" dirty="0"/>
              <a:t>&amp; </a:t>
            </a:r>
            <a:r>
              <a:rPr lang="en-US" b="1" dirty="0">
                <a:solidFill>
                  <a:srgbClr val="00B0F0"/>
                </a:solidFill>
              </a:rPr>
              <a:t>age</a:t>
            </a:r>
            <a:r>
              <a:rPr lang="en-US" dirty="0" smtClean="0"/>
              <a:t> </a:t>
            </a:r>
            <a:r>
              <a:rPr lang="en-US" dirty="0"/>
              <a:t>are not dependent on each other(i.e. </a:t>
            </a:r>
            <a:r>
              <a:rPr lang="en-US" b="1" dirty="0">
                <a:solidFill>
                  <a:schemeClr val="accent2">
                    <a:lumMod val="75000"/>
                  </a:schemeClr>
                </a:solidFill>
              </a:rPr>
              <a:t>name</a:t>
            </a:r>
            <a:r>
              <a:rPr lang="en-US" dirty="0" smtClean="0"/>
              <a:t> </a:t>
            </a:r>
            <a:r>
              <a:rPr lang="en-US" dirty="0"/>
              <a:t>→ </a:t>
            </a:r>
            <a:r>
              <a:rPr lang="en-US" b="1" dirty="0">
                <a:solidFill>
                  <a:srgbClr val="00B0F0"/>
                </a:solidFill>
              </a:rPr>
              <a:t>age</a:t>
            </a:r>
            <a:r>
              <a:rPr lang="en-US" dirty="0" smtClean="0"/>
              <a:t> </a:t>
            </a:r>
            <a:r>
              <a:rPr lang="en-US" dirty="0"/>
              <a:t>or </a:t>
            </a:r>
            <a:r>
              <a:rPr lang="en-US" b="1" dirty="0">
                <a:solidFill>
                  <a:srgbClr val="00B0F0"/>
                </a:solidFill>
              </a:rPr>
              <a:t>age</a:t>
            </a:r>
            <a:r>
              <a:rPr lang="en-US" dirty="0" smtClean="0"/>
              <a:t> </a:t>
            </a:r>
            <a:r>
              <a:rPr lang="en-US" dirty="0"/>
              <a:t>→ </a:t>
            </a:r>
            <a:r>
              <a:rPr lang="en-US" b="1" dirty="0">
                <a:solidFill>
                  <a:schemeClr val="accent2">
                    <a:lumMod val="75000"/>
                  </a:schemeClr>
                </a:solidFill>
              </a:rPr>
              <a:t>name</a:t>
            </a:r>
            <a:r>
              <a:rPr lang="en-US" dirty="0" smtClean="0"/>
              <a:t> </a:t>
            </a:r>
            <a:r>
              <a:rPr lang="en-US" dirty="0"/>
              <a:t>doesn’t exist !)</a:t>
            </a:r>
          </a:p>
        </p:txBody>
      </p:sp>
      <p:graphicFrame>
        <p:nvGraphicFramePr>
          <p:cNvPr id="4" name="Table 3"/>
          <p:cNvGraphicFramePr>
            <a:graphicFrameLocks noGrp="1"/>
          </p:cNvGraphicFramePr>
          <p:nvPr>
            <p:extLst>
              <p:ext uri="{D42A27DB-BD31-4B8C-83A1-F6EECF244321}">
                <p14:modId xmlns:p14="http://schemas.microsoft.com/office/powerpoint/2010/main" val="685146152"/>
              </p:ext>
            </p:extLst>
          </p:nvPr>
        </p:nvGraphicFramePr>
        <p:xfrm>
          <a:off x="3232152" y="3026269"/>
          <a:ext cx="5030106" cy="1968125"/>
        </p:xfrm>
        <a:graphic>
          <a:graphicData uri="http://schemas.openxmlformats.org/drawingml/2006/table">
            <a:tbl>
              <a:tblPr firstRow="1" bandRow="1">
                <a:tableStyleId>{5C22544A-7EE6-4342-B048-85BDC9FD1C3A}</a:tableStyleId>
              </a:tblPr>
              <a:tblGrid>
                <a:gridCol w="1676702">
                  <a:extLst>
                    <a:ext uri="{9D8B030D-6E8A-4147-A177-3AD203B41FA5}">
                      <a16:colId xmlns:a16="http://schemas.microsoft.com/office/drawing/2014/main" val="4037914967"/>
                    </a:ext>
                  </a:extLst>
                </a:gridCol>
                <a:gridCol w="1676702">
                  <a:extLst>
                    <a:ext uri="{9D8B030D-6E8A-4147-A177-3AD203B41FA5}">
                      <a16:colId xmlns:a16="http://schemas.microsoft.com/office/drawing/2014/main" val="1478480398"/>
                    </a:ext>
                  </a:extLst>
                </a:gridCol>
                <a:gridCol w="1676702">
                  <a:extLst>
                    <a:ext uri="{9D8B030D-6E8A-4147-A177-3AD203B41FA5}">
                      <a16:colId xmlns:a16="http://schemas.microsoft.com/office/drawing/2014/main" val="3302387063"/>
                    </a:ext>
                  </a:extLst>
                </a:gridCol>
              </a:tblGrid>
              <a:tr h="393625">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2672462"/>
                  </a:ext>
                </a:extLst>
              </a:tr>
              <a:tr h="393625">
                <a:tc>
                  <a:txBody>
                    <a:bodyPr/>
                    <a:lstStyle/>
                    <a:p>
                      <a:r>
                        <a:rPr lang="en-US" dirty="0" smtClean="0"/>
                        <a:t>42</a:t>
                      </a:r>
                      <a:endParaRPr lang="en-US" dirty="0"/>
                    </a:p>
                  </a:txBody>
                  <a:tcPr/>
                </a:tc>
                <a:tc>
                  <a:txBody>
                    <a:bodyPr/>
                    <a:lstStyle/>
                    <a:p>
                      <a:r>
                        <a:rPr lang="en-US" dirty="0" smtClean="0"/>
                        <a:t>Prabin</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1743057532"/>
                  </a:ext>
                </a:extLst>
              </a:tr>
              <a:tr h="393625">
                <a:tc>
                  <a:txBody>
                    <a:bodyPr/>
                    <a:lstStyle/>
                    <a:p>
                      <a:r>
                        <a:rPr lang="en-US" dirty="0" smtClean="0"/>
                        <a:t>43</a:t>
                      </a:r>
                      <a:endParaRPr lang="en-US" dirty="0"/>
                    </a:p>
                  </a:txBody>
                  <a:tcPr/>
                </a:tc>
                <a:tc>
                  <a:txBody>
                    <a:bodyPr/>
                    <a:lstStyle/>
                    <a:p>
                      <a:r>
                        <a:rPr lang="en-US" dirty="0" smtClean="0"/>
                        <a:t>Sabin</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1162162959"/>
                  </a:ext>
                </a:extLst>
              </a:tr>
              <a:tr h="393625">
                <a:tc>
                  <a:txBody>
                    <a:bodyPr/>
                    <a:lstStyle/>
                    <a:p>
                      <a:r>
                        <a:rPr lang="en-US" dirty="0" smtClean="0"/>
                        <a:t>44</a:t>
                      </a:r>
                      <a:endParaRPr lang="en-US" dirty="0"/>
                    </a:p>
                  </a:txBody>
                  <a:tcPr/>
                </a:tc>
                <a:tc>
                  <a:txBody>
                    <a:bodyPr/>
                    <a:lstStyle/>
                    <a:p>
                      <a:r>
                        <a:rPr lang="en-US" dirty="0" err="1" smtClean="0"/>
                        <a:t>Suyasha</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3577170371"/>
                  </a:ext>
                </a:extLst>
              </a:tr>
              <a:tr h="393625">
                <a:tc>
                  <a:txBody>
                    <a:bodyPr/>
                    <a:lstStyle/>
                    <a:p>
                      <a:r>
                        <a:rPr lang="en-US" dirty="0" smtClean="0"/>
                        <a:t>45</a:t>
                      </a:r>
                      <a:endParaRPr lang="en-US" dirty="0"/>
                    </a:p>
                  </a:txBody>
                  <a:tcPr/>
                </a:tc>
                <a:tc>
                  <a:txBody>
                    <a:bodyPr/>
                    <a:lstStyle/>
                    <a:p>
                      <a:r>
                        <a:rPr lang="en-US" dirty="0" err="1" smtClean="0"/>
                        <a:t>Suyasha</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3750097379"/>
                  </a:ext>
                </a:extLst>
              </a:tr>
            </a:tbl>
          </a:graphicData>
        </a:graphic>
      </p:graphicFrame>
    </p:spTree>
    <p:extLst>
      <p:ext uri="{BB962C8B-B14F-4D97-AF65-F5344CB8AC3E}">
        <p14:creationId xmlns:p14="http://schemas.microsoft.com/office/powerpoint/2010/main" val="289325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Functional Dependency</a:t>
            </a:r>
            <a:endParaRPr lang="en-US" dirty="0"/>
          </a:p>
        </p:txBody>
      </p:sp>
      <p:sp>
        <p:nvSpPr>
          <p:cNvPr id="3" name="Content Placeholder 2"/>
          <p:cNvSpPr>
            <a:spLocks noGrp="1"/>
          </p:cNvSpPr>
          <p:nvPr>
            <p:ph idx="1"/>
          </p:nvPr>
        </p:nvSpPr>
        <p:spPr>
          <a:xfrm>
            <a:off x="838200" y="1825624"/>
            <a:ext cx="10515600" cy="4583339"/>
          </a:xfrm>
        </p:spPr>
        <p:txBody>
          <a:bodyPr>
            <a:normAutofit fontScale="85000" lnSpcReduction="20000"/>
          </a:bodyPr>
          <a:lstStyle/>
          <a:p>
            <a:r>
              <a:rPr lang="en-US" dirty="0"/>
              <a:t>In </a:t>
            </a:r>
            <a:r>
              <a:rPr lang="en-US" b="1" dirty="0">
                <a:solidFill>
                  <a:srgbClr val="9E168B"/>
                </a:solidFill>
              </a:rPr>
              <a:t>transitive functional dependency</a:t>
            </a:r>
            <a:r>
              <a:rPr lang="en-US" dirty="0"/>
              <a:t>, dependent is indirectly dependent on determinant.</a:t>
            </a:r>
          </a:p>
          <a:p>
            <a:r>
              <a:rPr lang="en-US" dirty="0" smtClean="0"/>
              <a:t>If </a:t>
            </a:r>
            <a:r>
              <a:rPr lang="en-US" b="1" dirty="0">
                <a:solidFill>
                  <a:schemeClr val="accent2">
                    <a:lumMod val="75000"/>
                  </a:schemeClr>
                </a:solidFill>
              </a:rPr>
              <a:t>a</a:t>
            </a:r>
            <a:r>
              <a:rPr lang="en-US" dirty="0"/>
              <a:t> → </a:t>
            </a:r>
            <a:r>
              <a:rPr lang="en-US" b="1" dirty="0">
                <a:solidFill>
                  <a:schemeClr val="accent6">
                    <a:lumMod val="75000"/>
                  </a:schemeClr>
                </a:solidFill>
              </a:rPr>
              <a:t>b</a:t>
            </a:r>
            <a:r>
              <a:rPr lang="en-US" dirty="0"/>
              <a:t> &amp; </a:t>
            </a:r>
            <a:r>
              <a:rPr lang="en-US" b="1" dirty="0">
                <a:solidFill>
                  <a:schemeClr val="accent6">
                    <a:lumMod val="75000"/>
                  </a:schemeClr>
                </a:solidFill>
              </a:rPr>
              <a:t>b</a:t>
            </a:r>
            <a:r>
              <a:rPr lang="en-US" dirty="0"/>
              <a:t> → </a:t>
            </a:r>
            <a:r>
              <a:rPr lang="en-US" b="1" dirty="0">
                <a:solidFill>
                  <a:srgbClr val="00B0F0"/>
                </a:solidFill>
              </a:rPr>
              <a:t>c</a:t>
            </a:r>
            <a:r>
              <a:rPr lang="en-US" dirty="0"/>
              <a:t>, then according to axiom of transitivity, </a:t>
            </a:r>
            <a:r>
              <a:rPr lang="en-US" b="1" dirty="0">
                <a:solidFill>
                  <a:schemeClr val="accent2">
                    <a:lumMod val="75000"/>
                  </a:schemeClr>
                </a:solidFill>
              </a:rPr>
              <a:t>a</a:t>
            </a:r>
            <a:r>
              <a:rPr lang="en-US" dirty="0" smtClean="0"/>
              <a:t> </a:t>
            </a:r>
            <a:r>
              <a:rPr lang="en-US" dirty="0"/>
              <a:t>→ </a:t>
            </a:r>
            <a:r>
              <a:rPr lang="en-US" b="1" dirty="0">
                <a:solidFill>
                  <a:srgbClr val="00B0F0"/>
                </a:solidFill>
              </a:rPr>
              <a:t>c</a:t>
            </a:r>
            <a:r>
              <a:rPr lang="en-US" dirty="0" smtClean="0"/>
              <a:t>. </a:t>
            </a:r>
            <a:r>
              <a:rPr lang="en-US" dirty="0"/>
              <a:t>This is a </a:t>
            </a:r>
            <a:r>
              <a:rPr lang="en-US" b="1" dirty="0">
                <a:solidFill>
                  <a:srgbClr val="9E168B"/>
                </a:solidFill>
              </a:rPr>
              <a:t>transitive functional </a:t>
            </a:r>
            <a:r>
              <a:rPr lang="en-US" b="1" dirty="0" smtClean="0">
                <a:solidFill>
                  <a:srgbClr val="9E168B"/>
                </a:solidFill>
              </a:rPr>
              <a:t>dependency. </a:t>
            </a:r>
            <a:endParaRPr lang="en-US" b="1" dirty="0">
              <a:solidFill>
                <a:srgbClr val="9E168B"/>
              </a:solidFill>
            </a:endParaRPr>
          </a:p>
          <a:p>
            <a:r>
              <a:rPr lang="en-US" b="1" dirty="0" smtClean="0">
                <a:solidFill>
                  <a:srgbClr val="002060"/>
                </a:solidFill>
              </a:rPr>
              <a:t>For Example,</a:t>
            </a:r>
          </a:p>
          <a:p>
            <a:endParaRPr lang="en-US" dirty="0" smtClean="0"/>
          </a:p>
          <a:p>
            <a:endParaRPr lang="en-US" dirty="0"/>
          </a:p>
          <a:p>
            <a:pPr marL="0" indent="0">
              <a:buNone/>
            </a:pPr>
            <a:endParaRPr lang="en-US" dirty="0"/>
          </a:p>
          <a:p>
            <a:endParaRPr lang="en-US" dirty="0" smtClean="0"/>
          </a:p>
          <a:p>
            <a:r>
              <a:rPr lang="en-US" dirty="0" smtClean="0"/>
              <a:t>Here</a:t>
            </a:r>
            <a:r>
              <a:rPr lang="en-US" dirty="0"/>
              <a:t>, </a:t>
            </a:r>
            <a:r>
              <a:rPr lang="en-US" b="1" dirty="0" err="1" smtClean="0">
                <a:solidFill>
                  <a:schemeClr val="accent6">
                    <a:lumMod val="75000"/>
                  </a:schemeClr>
                </a:solidFill>
              </a:rPr>
              <a:t>roll_no</a:t>
            </a:r>
            <a:r>
              <a:rPr lang="en-US" b="1" dirty="0" smtClean="0"/>
              <a:t> </a:t>
            </a:r>
            <a:r>
              <a:rPr lang="en-US" b="1" dirty="0"/>
              <a:t>→ </a:t>
            </a:r>
            <a:r>
              <a:rPr lang="en-US" b="1" dirty="0" err="1" smtClean="0">
                <a:solidFill>
                  <a:srgbClr val="9E168B"/>
                </a:solidFill>
              </a:rPr>
              <a:t>dept_name</a:t>
            </a:r>
            <a:r>
              <a:rPr lang="en-US" dirty="0"/>
              <a:t> and </a:t>
            </a:r>
            <a:r>
              <a:rPr lang="en-US" b="1" dirty="0">
                <a:solidFill>
                  <a:srgbClr val="9E168B"/>
                </a:solidFill>
              </a:rPr>
              <a:t> </a:t>
            </a:r>
            <a:r>
              <a:rPr lang="en-US" b="1" dirty="0" err="1">
                <a:solidFill>
                  <a:srgbClr val="9E168B"/>
                </a:solidFill>
              </a:rPr>
              <a:t>dept_name</a:t>
            </a:r>
            <a:r>
              <a:rPr lang="en-US" b="1" dirty="0" smtClean="0"/>
              <a:t> </a:t>
            </a:r>
            <a:r>
              <a:rPr lang="en-US" b="1" dirty="0"/>
              <a:t>→ </a:t>
            </a:r>
            <a:r>
              <a:rPr lang="en-US" b="1" dirty="0" err="1" smtClean="0">
                <a:solidFill>
                  <a:srgbClr val="002060"/>
                </a:solidFill>
              </a:rPr>
              <a:t>dept_building</a:t>
            </a:r>
            <a:r>
              <a:rPr lang="en-US" dirty="0" smtClean="0"/>
              <a:t>,</a:t>
            </a:r>
            <a:r>
              <a:rPr lang="en-US" dirty="0"/>
              <a:t> </a:t>
            </a:r>
            <a:br>
              <a:rPr lang="en-US" dirty="0"/>
            </a:br>
            <a:r>
              <a:rPr lang="en-US" dirty="0"/>
              <a:t>Hence, according to the axiom of transitivity, </a:t>
            </a:r>
            <a:r>
              <a:rPr lang="en-US" b="1" dirty="0"/>
              <a:t> </a:t>
            </a:r>
            <a:r>
              <a:rPr lang="en-US" b="1" dirty="0" err="1">
                <a:solidFill>
                  <a:schemeClr val="accent6">
                    <a:lumMod val="75000"/>
                  </a:schemeClr>
                </a:solidFill>
              </a:rPr>
              <a:t>roll_no</a:t>
            </a:r>
            <a:r>
              <a:rPr lang="en-US" b="1" dirty="0" smtClean="0"/>
              <a:t> </a:t>
            </a:r>
            <a:r>
              <a:rPr lang="en-US" b="1" dirty="0"/>
              <a:t>→ </a:t>
            </a:r>
            <a:r>
              <a:rPr lang="en-US" b="1" dirty="0" err="1" smtClean="0">
                <a:solidFill>
                  <a:srgbClr val="002060"/>
                </a:solidFill>
              </a:rPr>
              <a:t>dept_building</a:t>
            </a:r>
            <a:r>
              <a:rPr lang="en-US" dirty="0"/>
              <a:t> is a valid functional dependency. This is an indirect functional dependency, hence called </a:t>
            </a:r>
            <a:r>
              <a:rPr lang="en-US" b="1" dirty="0">
                <a:solidFill>
                  <a:srgbClr val="9E168B"/>
                </a:solidFill>
              </a:rPr>
              <a:t>Transitive functional dependency</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755521312"/>
              </p:ext>
            </p:extLst>
          </p:nvPr>
        </p:nvGraphicFramePr>
        <p:xfrm>
          <a:off x="3403602" y="3018104"/>
          <a:ext cx="5626100" cy="1968125"/>
        </p:xfrm>
        <a:graphic>
          <a:graphicData uri="http://schemas.openxmlformats.org/drawingml/2006/table">
            <a:tbl>
              <a:tblPr firstRow="1" bandRow="1">
                <a:tableStyleId>{5C22544A-7EE6-4342-B048-85BDC9FD1C3A}</a:tableStyleId>
              </a:tblPr>
              <a:tblGrid>
                <a:gridCol w="1176562">
                  <a:extLst>
                    <a:ext uri="{9D8B030D-6E8A-4147-A177-3AD203B41FA5}">
                      <a16:colId xmlns:a16="http://schemas.microsoft.com/office/drawing/2014/main" val="4037914967"/>
                    </a:ext>
                  </a:extLst>
                </a:gridCol>
                <a:gridCol w="1469572">
                  <a:extLst>
                    <a:ext uri="{9D8B030D-6E8A-4147-A177-3AD203B41FA5}">
                      <a16:colId xmlns:a16="http://schemas.microsoft.com/office/drawing/2014/main" val="1478480398"/>
                    </a:ext>
                  </a:extLst>
                </a:gridCol>
                <a:gridCol w="1396093">
                  <a:extLst>
                    <a:ext uri="{9D8B030D-6E8A-4147-A177-3AD203B41FA5}">
                      <a16:colId xmlns:a16="http://schemas.microsoft.com/office/drawing/2014/main" val="4020648576"/>
                    </a:ext>
                  </a:extLst>
                </a:gridCol>
                <a:gridCol w="1583873">
                  <a:extLst>
                    <a:ext uri="{9D8B030D-6E8A-4147-A177-3AD203B41FA5}">
                      <a16:colId xmlns:a16="http://schemas.microsoft.com/office/drawing/2014/main" val="3302387063"/>
                    </a:ext>
                  </a:extLst>
                </a:gridCol>
              </a:tblGrid>
              <a:tr h="393625">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err="1" smtClean="0"/>
                        <a:t>dept_name</a:t>
                      </a:r>
                      <a:endParaRPr lang="en-US" dirty="0"/>
                    </a:p>
                  </a:txBody>
                  <a:tcPr/>
                </a:tc>
                <a:tc>
                  <a:txBody>
                    <a:bodyPr/>
                    <a:lstStyle/>
                    <a:p>
                      <a:r>
                        <a:rPr lang="en-US" dirty="0" err="1" smtClean="0"/>
                        <a:t>dept_building</a:t>
                      </a:r>
                      <a:endParaRPr lang="en-US" dirty="0"/>
                    </a:p>
                  </a:txBody>
                  <a:tcPr/>
                </a:tc>
                <a:extLst>
                  <a:ext uri="{0D108BD9-81ED-4DB2-BD59-A6C34878D82A}">
                    <a16:rowId xmlns:a16="http://schemas.microsoft.com/office/drawing/2014/main" val="2672462"/>
                  </a:ext>
                </a:extLst>
              </a:tr>
              <a:tr h="393625">
                <a:tc>
                  <a:txBody>
                    <a:bodyPr/>
                    <a:lstStyle/>
                    <a:p>
                      <a:r>
                        <a:rPr lang="en-US" dirty="0" smtClean="0"/>
                        <a:t>42</a:t>
                      </a:r>
                      <a:endParaRPr lang="en-US" dirty="0"/>
                    </a:p>
                  </a:txBody>
                  <a:tcPr/>
                </a:tc>
                <a:tc>
                  <a:txBody>
                    <a:bodyPr/>
                    <a:lstStyle/>
                    <a:p>
                      <a:r>
                        <a:rPr lang="en-US" dirty="0" smtClean="0"/>
                        <a:t>Prabin</a:t>
                      </a:r>
                      <a:endParaRPr lang="en-US" dirty="0"/>
                    </a:p>
                  </a:txBody>
                  <a:tcPr/>
                </a:tc>
                <a:tc>
                  <a:txBody>
                    <a:bodyPr/>
                    <a:lstStyle/>
                    <a:p>
                      <a:r>
                        <a:rPr lang="en-US" dirty="0" smtClean="0"/>
                        <a:t>CO</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743057532"/>
                  </a:ext>
                </a:extLst>
              </a:tr>
              <a:tr h="393625">
                <a:tc>
                  <a:txBody>
                    <a:bodyPr/>
                    <a:lstStyle/>
                    <a:p>
                      <a:r>
                        <a:rPr lang="en-US" dirty="0" smtClean="0"/>
                        <a:t>43</a:t>
                      </a:r>
                      <a:endParaRPr lang="en-US" dirty="0"/>
                    </a:p>
                  </a:txBody>
                  <a:tcPr/>
                </a:tc>
                <a:tc>
                  <a:txBody>
                    <a:bodyPr/>
                    <a:lstStyle/>
                    <a:p>
                      <a:r>
                        <a:rPr lang="en-US" dirty="0" smtClean="0"/>
                        <a:t>Sabin</a:t>
                      </a:r>
                      <a:endParaRPr lang="en-US" dirty="0"/>
                    </a:p>
                  </a:txBody>
                  <a:tcPr/>
                </a:tc>
                <a:tc>
                  <a:txBody>
                    <a:bodyPr/>
                    <a:lstStyle/>
                    <a:p>
                      <a:r>
                        <a:rPr lang="en-US" dirty="0" smtClean="0"/>
                        <a:t>EC</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162162959"/>
                  </a:ext>
                </a:extLst>
              </a:tr>
              <a:tr h="393625">
                <a:tc>
                  <a:txBody>
                    <a:bodyPr/>
                    <a:lstStyle/>
                    <a:p>
                      <a:r>
                        <a:rPr lang="en-US" dirty="0" smtClean="0"/>
                        <a:t>44</a:t>
                      </a:r>
                      <a:endParaRPr lang="en-US" dirty="0"/>
                    </a:p>
                  </a:txBody>
                  <a:tcPr/>
                </a:tc>
                <a:tc>
                  <a:txBody>
                    <a:bodyPr/>
                    <a:lstStyle/>
                    <a:p>
                      <a:r>
                        <a:rPr lang="en-US" dirty="0" err="1" smtClean="0"/>
                        <a:t>Suyasha</a:t>
                      </a:r>
                      <a:endParaRPr lang="en-US" dirty="0"/>
                    </a:p>
                  </a:txBody>
                  <a:tcPr/>
                </a:tc>
                <a:tc>
                  <a:txBody>
                    <a:bodyPr/>
                    <a:lstStyle/>
                    <a:p>
                      <a:r>
                        <a:rPr lang="en-US" dirty="0" smtClean="0"/>
                        <a:t>IT</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577170371"/>
                  </a:ext>
                </a:extLst>
              </a:tr>
              <a:tr h="393625">
                <a:tc>
                  <a:txBody>
                    <a:bodyPr/>
                    <a:lstStyle/>
                    <a:p>
                      <a:r>
                        <a:rPr lang="en-US" dirty="0" smtClean="0"/>
                        <a:t>45</a:t>
                      </a:r>
                      <a:endParaRPr lang="en-US" dirty="0"/>
                    </a:p>
                  </a:txBody>
                  <a:tcPr/>
                </a:tc>
                <a:tc>
                  <a:txBody>
                    <a:bodyPr/>
                    <a:lstStyle/>
                    <a:p>
                      <a:r>
                        <a:rPr lang="en-US" dirty="0" smtClean="0"/>
                        <a:t>Prabin</a:t>
                      </a:r>
                      <a:endParaRPr lang="en-US" dirty="0"/>
                    </a:p>
                  </a:txBody>
                  <a:tcPr/>
                </a:tc>
                <a:tc>
                  <a:txBody>
                    <a:bodyPr/>
                    <a:lstStyle/>
                    <a:p>
                      <a:r>
                        <a:rPr lang="en-US" dirty="0" smtClean="0"/>
                        <a:t>EC</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3750097379"/>
                  </a:ext>
                </a:extLst>
              </a:tr>
            </a:tbl>
          </a:graphicData>
        </a:graphic>
      </p:graphicFrame>
    </p:spTree>
    <p:extLst>
      <p:ext uri="{BB962C8B-B14F-4D97-AF65-F5344CB8AC3E}">
        <p14:creationId xmlns:p14="http://schemas.microsoft.com/office/powerpoint/2010/main" val="192523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Normalization?</a:t>
            </a:r>
            <a:endParaRPr lang="en-US" dirty="0"/>
          </a:p>
        </p:txBody>
      </p:sp>
      <p:sp>
        <p:nvSpPr>
          <p:cNvPr id="3" name="Content Placeholder 2"/>
          <p:cNvSpPr>
            <a:spLocks noGrp="1"/>
          </p:cNvSpPr>
          <p:nvPr>
            <p:ph idx="1"/>
          </p:nvPr>
        </p:nvSpPr>
        <p:spPr/>
        <p:txBody>
          <a:bodyPr>
            <a:normAutofit/>
          </a:bodyPr>
          <a:lstStyle/>
          <a:p>
            <a:r>
              <a:rPr lang="en-US" dirty="0"/>
              <a:t>Database Normalization is the technique of organization of data in database. </a:t>
            </a:r>
            <a:endParaRPr lang="en-US" dirty="0" smtClean="0"/>
          </a:p>
          <a:p>
            <a:r>
              <a:rPr lang="en-US" dirty="0" smtClean="0"/>
              <a:t>It </a:t>
            </a:r>
            <a:r>
              <a:rPr lang="en-US" dirty="0"/>
              <a:t>is systematic approach of decomposing tables to eliminate data redundancy. </a:t>
            </a:r>
            <a:endParaRPr lang="en-US" dirty="0" smtClean="0"/>
          </a:p>
          <a:p>
            <a:r>
              <a:rPr lang="en-US" dirty="0" smtClean="0"/>
              <a:t>It </a:t>
            </a:r>
            <a:r>
              <a:rPr lang="en-US" dirty="0"/>
              <a:t>is a multi-step process that puts data into tabular from removing the duplicated data from its relational tables</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9318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0328" y="2061256"/>
            <a:ext cx="9144000" cy="2387600"/>
          </a:xfrm>
        </p:spPr>
        <p:txBody>
          <a:bodyPr/>
          <a:lstStyle/>
          <a:p>
            <a:r>
              <a:rPr lang="en-US" dirty="0" smtClean="0"/>
              <a:t>Normalization in DBMS</a:t>
            </a:r>
            <a:endParaRPr lang="en-US" dirty="0"/>
          </a:p>
        </p:txBody>
      </p:sp>
    </p:spTree>
    <p:extLst>
      <p:ext uri="{BB962C8B-B14F-4D97-AF65-F5344CB8AC3E}">
        <p14:creationId xmlns:p14="http://schemas.microsoft.com/office/powerpoint/2010/main" val="266375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b="1" dirty="0" smtClean="0">
                <a:solidFill>
                  <a:srgbClr val="00B0F0"/>
                </a:solidFill>
              </a:rPr>
              <a:t>Normalization</a:t>
            </a:r>
            <a:r>
              <a:rPr lang="en-US" dirty="0" smtClean="0"/>
              <a:t> is the process of </a:t>
            </a:r>
            <a:r>
              <a:rPr lang="en-US" i="1" dirty="0" smtClean="0">
                <a:solidFill>
                  <a:srgbClr val="C00000"/>
                </a:solidFill>
              </a:rPr>
              <a:t>organizing data in the database</a:t>
            </a:r>
            <a:r>
              <a:rPr lang="en-US" dirty="0" smtClean="0"/>
              <a:t>.</a:t>
            </a:r>
          </a:p>
          <a:p>
            <a:r>
              <a:rPr lang="en-US" dirty="0" smtClean="0"/>
              <a:t>This include creating table and establishing relationships between those tables according to rules designed both to protect the data and to make the database more flexible by elimination two factors:</a:t>
            </a:r>
          </a:p>
          <a:p>
            <a:pPr lvl="1"/>
            <a:r>
              <a:rPr lang="en-US" dirty="0" smtClean="0">
                <a:solidFill>
                  <a:srgbClr val="C00000"/>
                </a:solidFill>
              </a:rPr>
              <a:t>Redundancy</a:t>
            </a:r>
          </a:p>
          <a:p>
            <a:pPr lvl="1"/>
            <a:r>
              <a:rPr lang="en-US" dirty="0" smtClean="0">
                <a:solidFill>
                  <a:srgbClr val="C00000"/>
                </a:solidFill>
              </a:rPr>
              <a:t>Inconsistent dependency</a:t>
            </a:r>
            <a:r>
              <a:rPr lang="en-US" dirty="0" smtClean="0"/>
              <a:t>.</a:t>
            </a:r>
          </a:p>
          <a:p>
            <a:r>
              <a:rPr lang="en-US" dirty="0" smtClean="0"/>
              <a:t>Normalization is the analysis on functional dependencies between attributes.</a:t>
            </a:r>
          </a:p>
          <a:p>
            <a:r>
              <a:rPr lang="en-US" i="1" dirty="0" smtClean="0">
                <a:solidFill>
                  <a:srgbClr val="C00000"/>
                </a:solidFill>
              </a:rPr>
              <a:t>It is the process of decomposing relations with anomalies to produce well-structured relations.</a:t>
            </a:r>
            <a:endParaRPr lang="en-US" i="1" dirty="0">
              <a:solidFill>
                <a:srgbClr val="C00000"/>
              </a:solidFill>
            </a:endParaRPr>
          </a:p>
        </p:txBody>
      </p:sp>
    </p:spTree>
    <p:extLst>
      <p:ext uri="{BB962C8B-B14F-4D97-AF65-F5344CB8AC3E}">
        <p14:creationId xmlns:p14="http://schemas.microsoft.com/office/powerpoint/2010/main" val="158502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Normalization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Normalization allows us to minimize insert, update, and delete anomalies and help maintain data consistency in the database</a:t>
            </a:r>
            <a:r>
              <a:rPr lang="en-US" dirty="0" smtClean="0"/>
              <a:t>.</a:t>
            </a:r>
          </a:p>
          <a:p>
            <a:pPr marL="514350" indent="-514350">
              <a:buFont typeface="+mj-lt"/>
              <a:buAutoNum type="arabicPeriod"/>
            </a:pPr>
            <a:r>
              <a:rPr lang="en-US" dirty="0" smtClean="0">
                <a:solidFill>
                  <a:srgbClr val="C00000"/>
                </a:solidFill>
              </a:rPr>
              <a:t>To </a:t>
            </a:r>
            <a:r>
              <a:rPr lang="en-US" dirty="0">
                <a:solidFill>
                  <a:srgbClr val="C00000"/>
                </a:solidFill>
              </a:rPr>
              <a:t>avoid redundancy by storing each fact within the </a:t>
            </a:r>
            <a:r>
              <a:rPr lang="en-US" dirty="0" smtClean="0">
                <a:solidFill>
                  <a:srgbClr val="C00000"/>
                </a:solidFill>
              </a:rPr>
              <a:t>database </a:t>
            </a:r>
            <a:r>
              <a:rPr lang="en-US" dirty="0">
                <a:solidFill>
                  <a:srgbClr val="C00000"/>
                </a:solidFill>
              </a:rPr>
              <a:t>only </a:t>
            </a:r>
            <a:r>
              <a:rPr lang="en-US" dirty="0" smtClean="0">
                <a:solidFill>
                  <a:srgbClr val="C00000"/>
                </a:solidFill>
              </a:rPr>
              <a:t>once</a:t>
            </a:r>
          </a:p>
          <a:p>
            <a:pPr marL="514350" indent="-514350">
              <a:buFont typeface="+mj-lt"/>
              <a:buAutoNum type="arabicPeriod"/>
            </a:pPr>
            <a:r>
              <a:rPr lang="en-US" dirty="0" smtClean="0">
                <a:solidFill>
                  <a:schemeClr val="accent6">
                    <a:lumMod val="50000"/>
                  </a:schemeClr>
                </a:solidFill>
              </a:rPr>
              <a:t>To </a:t>
            </a:r>
            <a:r>
              <a:rPr lang="en-US" dirty="0">
                <a:solidFill>
                  <a:schemeClr val="accent6">
                    <a:lumMod val="50000"/>
                  </a:schemeClr>
                </a:solidFill>
              </a:rPr>
              <a:t>put data into the form that is more able to accurately accommodate </a:t>
            </a:r>
            <a:r>
              <a:rPr lang="en-US" dirty="0" smtClean="0">
                <a:solidFill>
                  <a:schemeClr val="accent6">
                    <a:lumMod val="50000"/>
                  </a:schemeClr>
                </a:solidFill>
              </a:rPr>
              <a:t>change</a:t>
            </a:r>
          </a:p>
          <a:p>
            <a:pPr marL="514350" indent="-514350">
              <a:buFont typeface="+mj-lt"/>
              <a:buAutoNum type="arabicPeriod"/>
            </a:pPr>
            <a:r>
              <a:rPr lang="en-US" dirty="0">
                <a:solidFill>
                  <a:schemeClr val="accent1">
                    <a:lumMod val="50000"/>
                  </a:schemeClr>
                </a:solidFill>
              </a:rPr>
              <a:t>To avoid certain updating </a:t>
            </a:r>
            <a:r>
              <a:rPr lang="en-US" dirty="0" smtClean="0">
                <a:solidFill>
                  <a:schemeClr val="accent1">
                    <a:lumMod val="50000"/>
                  </a:schemeClr>
                </a:solidFill>
              </a:rPr>
              <a:t>‘“anomalies”</a:t>
            </a:r>
          </a:p>
          <a:p>
            <a:pPr marL="514350" indent="-514350">
              <a:buFont typeface="+mj-lt"/>
              <a:buAutoNum type="arabicPeriod"/>
            </a:pPr>
            <a:r>
              <a:rPr lang="en-US" dirty="0" smtClean="0">
                <a:solidFill>
                  <a:schemeClr val="accent2">
                    <a:lumMod val="75000"/>
                  </a:schemeClr>
                </a:solidFill>
              </a:rPr>
              <a:t>To facilitate the enforcement of data constraint.</a:t>
            </a:r>
          </a:p>
          <a:p>
            <a:pPr marL="514350" indent="-514350">
              <a:buFont typeface="+mj-lt"/>
              <a:buAutoNum type="arabicPeriod"/>
            </a:pPr>
            <a:r>
              <a:rPr lang="en-US" dirty="0" smtClean="0">
                <a:solidFill>
                  <a:srgbClr val="912799"/>
                </a:solidFill>
              </a:rPr>
              <a:t>To avoid unnecessary coding. Extra programming in </a:t>
            </a:r>
            <a:r>
              <a:rPr lang="en-US" dirty="0" err="1" smtClean="0">
                <a:solidFill>
                  <a:srgbClr val="912799"/>
                </a:solidFill>
              </a:rPr>
              <a:t>tiggers</a:t>
            </a:r>
            <a:r>
              <a:rPr lang="en-US" dirty="0" smtClean="0">
                <a:solidFill>
                  <a:srgbClr val="912799"/>
                </a:solidFill>
              </a:rPr>
              <a:t>, stored procedures can be required to handle the non-normalized data and this in turn can impair performance significantly.</a:t>
            </a:r>
          </a:p>
          <a:p>
            <a:pPr marL="514350" indent="-514350">
              <a:buFont typeface="+mj-lt"/>
              <a:buAutoNum type="arabicPeriod"/>
            </a:pPr>
            <a:endParaRPr lang="en-US" dirty="0"/>
          </a:p>
        </p:txBody>
      </p:sp>
    </p:spTree>
    <p:extLst>
      <p:ext uri="{BB962C8B-B14F-4D97-AF65-F5344CB8AC3E}">
        <p14:creationId xmlns:p14="http://schemas.microsoft.com/office/powerpoint/2010/main" val="3095920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Normalization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degree of normalization is defined by normal forms. </a:t>
            </a:r>
            <a:endParaRPr lang="en-US" dirty="0" smtClean="0"/>
          </a:p>
          <a:p>
            <a:r>
              <a:rPr lang="en-US" dirty="0" smtClean="0"/>
              <a:t>The </a:t>
            </a:r>
            <a:r>
              <a:rPr lang="en-US" dirty="0"/>
              <a:t>normal forms in an increasing level of </a:t>
            </a:r>
            <a:r>
              <a:rPr lang="en-US" dirty="0" smtClean="0"/>
              <a:t>normalization:</a:t>
            </a:r>
          </a:p>
          <a:p>
            <a:pPr lvl="1"/>
            <a:r>
              <a:rPr lang="en-US" b="1" dirty="0" smtClean="0">
                <a:solidFill>
                  <a:srgbClr val="C00000"/>
                </a:solidFill>
              </a:rPr>
              <a:t>First </a:t>
            </a:r>
            <a:r>
              <a:rPr lang="en-US" b="1" dirty="0">
                <a:solidFill>
                  <a:srgbClr val="C00000"/>
                </a:solidFill>
              </a:rPr>
              <a:t>normal form ( 1NF</a:t>
            </a:r>
            <a:r>
              <a:rPr lang="en-US" b="1" dirty="0" smtClean="0">
                <a:solidFill>
                  <a:srgbClr val="C00000"/>
                </a:solidFill>
              </a:rPr>
              <a:t>)</a:t>
            </a:r>
          </a:p>
          <a:p>
            <a:pPr lvl="1"/>
            <a:r>
              <a:rPr lang="en-US" b="1" dirty="0" smtClean="0">
                <a:solidFill>
                  <a:schemeClr val="accent6">
                    <a:lumMod val="50000"/>
                  </a:schemeClr>
                </a:solidFill>
              </a:rPr>
              <a:t>Second normal </a:t>
            </a:r>
            <a:r>
              <a:rPr lang="en-US" b="1" dirty="0">
                <a:solidFill>
                  <a:schemeClr val="accent6">
                    <a:lumMod val="50000"/>
                  </a:schemeClr>
                </a:solidFill>
              </a:rPr>
              <a:t>form (</a:t>
            </a:r>
            <a:r>
              <a:rPr lang="en-US" b="1" dirty="0" smtClean="0">
                <a:solidFill>
                  <a:schemeClr val="accent6">
                    <a:lumMod val="50000"/>
                  </a:schemeClr>
                </a:solidFill>
              </a:rPr>
              <a:t>2NF)</a:t>
            </a:r>
          </a:p>
          <a:p>
            <a:pPr lvl="1"/>
            <a:r>
              <a:rPr lang="en-US" b="1" dirty="0" smtClean="0">
                <a:solidFill>
                  <a:schemeClr val="accent1">
                    <a:lumMod val="50000"/>
                  </a:schemeClr>
                </a:solidFill>
              </a:rPr>
              <a:t>Third normal form (3NF)</a:t>
            </a:r>
          </a:p>
          <a:p>
            <a:pPr lvl="1"/>
            <a:r>
              <a:rPr lang="en-US" b="1" dirty="0" smtClean="0">
                <a:solidFill>
                  <a:schemeClr val="accent2">
                    <a:lumMod val="75000"/>
                  </a:schemeClr>
                </a:solidFill>
              </a:rPr>
              <a:t>Boyce-</a:t>
            </a:r>
            <a:r>
              <a:rPr lang="en-US" b="1" dirty="0" err="1" smtClean="0">
                <a:solidFill>
                  <a:schemeClr val="accent2">
                    <a:lumMod val="75000"/>
                  </a:schemeClr>
                </a:solidFill>
              </a:rPr>
              <a:t>Codd</a:t>
            </a:r>
            <a:r>
              <a:rPr lang="en-US" b="1" dirty="0" smtClean="0">
                <a:solidFill>
                  <a:schemeClr val="accent2">
                    <a:lumMod val="75000"/>
                  </a:schemeClr>
                </a:solidFill>
              </a:rPr>
              <a:t> </a:t>
            </a:r>
            <a:r>
              <a:rPr lang="en-US" b="1" dirty="0">
                <a:solidFill>
                  <a:schemeClr val="accent2">
                    <a:lumMod val="75000"/>
                  </a:schemeClr>
                </a:solidFill>
              </a:rPr>
              <a:t>Normal </a:t>
            </a:r>
            <a:r>
              <a:rPr lang="en-US" b="1" dirty="0" smtClean="0">
                <a:solidFill>
                  <a:schemeClr val="accent2">
                    <a:lumMod val="75000"/>
                  </a:schemeClr>
                </a:solidFill>
              </a:rPr>
              <a:t>form (BCNF)</a:t>
            </a:r>
          </a:p>
          <a:p>
            <a:pPr lvl="1"/>
            <a:r>
              <a:rPr lang="en-US" b="1" dirty="0" smtClean="0">
                <a:solidFill>
                  <a:srgbClr val="912799"/>
                </a:solidFill>
              </a:rPr>
              <a:t>Fourth normal form (4NF) </a:t>
            </a:r>
          </a:p>
          <a:p>
            <a:pPr lvl="1"/>
            <a:r>
              <a:rPr lang="en-US" b="1" dirty="0" smtClean="0">
                <a:solidFill>
                  <a:schemeClr val="accent3">
                    <a:lumMod val="50000"/>
                  </a:schemeClr>
                </a:solidFill>
              </a:rPr>
              <a:t>Fifth normal form (5NF) </a:t>
            </a:r>
            <a:r>
              <a:rPr lang="en-US" dirty="0" smtClean="0"/>
              <a:t>and </a:t>
            </a:r>
            <a:r>
              <a:rPr lang="en-US" dirty="0" err="1" smtClean="0"/>
              <a:t>so..on</a:t>
            </a:r>
            <a:r>
              <a:rPr lang="en-US" dirty="0" smtClean="0"/>
              <a:t>.</a:t>
            </a:r>
          </a:p>
          <a:p>
            <a:r>
              <a:rPr lang="en-US" dirty="0" smtClean="0"/>
              <a:t>Each normal </a:t>
            </a:r>
            <a:r>
              <a:rPr lang="en-US" dirty="0"/>
              <a:t>form is a set of conditions on a schema that guarantees certain properties relating to redundancy and update anomalies. In general 3NF is considered good enough. </a:t>
            </a:r>
            <a:endParaRPr lang="en-US" dirty="0" smtClean="0"/>
          </a:p>
          <a:p>
            <a:r>
              <a:rPr lang="en-US" dirty="0" smtClean="0"/>
              <a:t>In </a:t>
            </a:r>
            <a:r>
              <a:rPr lang="en-US" dirty="0"/>
              <a:t>certain instances, </a:t>
            </a:r>
            <a:r>
              <a:rPr lang="en-US" i="1" dirty="0">
                <a:solidFill>
                  <a:srgbClr val="C00000"/>
                </a:solidFill>
              </a:rPr>
              <a:t>a lower level of normalization, that is the instance where queries take enormous time to execute.</a:t>
            </a:r>
          </a:p>
        </p:txBody>
      </p:sp>
    </p:spTree>
    <p:extLst>
      <p:ext uri="{BB962C8B-B14F-4D97-AF65-F5344CB8AC3E}">
        <p14:creationId xmlns:p14="http://schemas.microsoft.com/office/powerpoint/2010/main" val="122391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Flow</a:t>
            </a:r>
            <a:endParaRPr lang="en-US" dirty="0"/>
          </a:p>
        </p:txBody>
      </p:sp>
      <p:sp>
        <p:nvSpPr>
          <p:cNvPr id="4" name="Rectangle 3"/>
          <p:cNvSpPr/>
          <p:nvPr/>
        </p:nvSpPr>
        <p:spPr>
          <a:xfrm>
            <a:off x="838200" y="2331308"/>
            <a:ext cx="2191265" cy="7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Unnormalised</a:t>
            </a:r>
            <a:endParaRPr lang="en-US" b="1" dirty="0" smtClean="0"/>
          </a:p>
          <a:p>
            <a:pPr algn="ctr"/>
            <a:r>
              <a:rPr lang="en-US" b="1" dirty="0" smtClean="0"/>
              <a:t>(UDF)</a:t>
            </a:r>
            <a:endParaRPr lang="en-US" b="1" dirty="0"/>
          </a:p>
        </p:txBody>
      </p:sp>
      <p:sp>
        <p:nvSpPr>
          <p:cNvPr id="5" name="Rectangle 4"/>
          <p:cNvSpPr/>
          <p:nvPr/>
        </p:nvSpPr>
        <p:spPr>
          <a:xfrm>
            <a:off x="3552567" y="2331308"/>
            <a:ext cx="2191265" cy="7414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First Normal Form</a:t>
            </a:r>
          </a:p>
          <a:p>
            <a:pPr algn="ctr"/>
            <a:r>
              <a:rPr lang="en-US" b="1" dirty="0" smtClean="0"/>
              <a:t>(1NF)</a:t>
            </a:r>
            <a:endParaRPr lang="en-US" b="1" dirty="0"/>
          </a:p>
        </p:txBody>
      </p:sp>
      <p:sp>
        <p:nvSpPr>
          <p:cNvPr id="6" name="Rectangle 5"/>
          <p:cNvSpPr/>
          <p:nvPr/>
        </p:nvSpPr>
        <p:spPr>
          <a:xfrm>
            <a:off x="6266934" y="2331308"/>
            <a:ext cx="2191265" cy="7414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Second </a:t>
            </a:r>
            <a:r>
              <a:rPr lang="en-US" b="1" dirty="0"/>
              <a:t>Normal Form</a:t>
            </a:r>
          </a:p>
          <a:p>
            <a:pPr algn="ctr"/>
            <a:r>
              <a:rPr lang="en-US" b="1" dirty="0" smtClean="0"/>
              <a:t>(2NF</a:t>
            </a:r>
            <a:r>
              <a:rPr lang="en-US" b="1" dirty="0"/>
              <a:t>)</a:t>
            </a:r>
          </a:p>
        </p:txBody>
      </p:sp>
      <p:sp>
        <p:nvSpPr>
          <p:cNvPr id="7" name="Rectangle 6"/>
          <p:cNvSpPr/>
          <p:nvPr/>
        </p:nvSpPr>
        <p:spPr>
          <a:xfrm>
            <a:off x="8981301" y="3754525"/>
            <a:ext cx="2191265" cy="741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3rd </a:t>
            </a:r>
            <a:r>
              <a:rPr lang="en-US" b="1" dirty="0"/>
              <a:t>Normal Form</a:t>
            </a:r>
          </a:p>
          <a:p>
            <a:pPr algn="ctr"/>
            <a:r>
              <a:rPr lang="en-US" b="1" dirty="0" smtClean="0"/>
              <a:t>(3NF</a:t>
            </a:r>
            <a:r>
              <a:rPr lang="en-US" b="1" dirty="0"/>
              <a:t>)</a:t>
            </a:r>
          </a:p>
        </p:txBody>
      </p:sp>
      <p:sp>
        <p:nvSpPr>
          <p:cNvPr id="8" name="Rectangle 7"/>
          <p:cNvSpPr/>
          <p:nvPr/>
        </p:nvSpPr>
        <p:spPr>
          <a:xfrm>
            <a:off x="6266933" y="5259859"/>
            <a:ext cx="2191265" cy="74140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Boyce Normal Form</a:t>
            </a:r>
          </a:p>
          <a:p>
            <a:pPr algn="ctr"/>
            <a:r>
              <a:rPr lang="en-US" b="1" dirty="0" smtClean="0"/>
              <a:t>(BCNF)</a:t>
            </a:r>
            <a:endParaRPr lang="en-US" b="1" dirty="0"/>
          </a:p>
        </p:txBody>
      </p:sp>
      <p:sp>
        <p:nvSpPr>
          <p:cNvPr id="9" name="Rectangle 8"/>
          <p:cNvSpPr/>
          <p:nvPr/>
        </p:nvSpPr>
        <p:spPr>
          <a:xfrm>
            <a:off x="3552567" y="5268097"/>
            <a:ext cx="2191265" cy="741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Fourth </a:t>
            </a:r>
            <a:r>
              <a:rPr lang="en-US" b="1" dirty="0"/>
              <a:t>Normal Form</a:t>
            </a:r>
          </a:p>
          <a:p>
            <a:pPr algn="ctr"/>
            <a:r>
              <a:rPr lang="en-US" b="1" dirty="0" smtClean="0"/>
              <a:t>(4NF</a:t>
            </a:r>
            <a:r>
              <a:rPr lang="en-US" b="1" dirty="0"/>
              <a:t>)</a:t>
            </a:r>
          </a:p>
        </p:txBody>
      </p:sp>
      <p:sp>
        <p:nvSpPr>
          <p:cNvPr id="10" name="Rectangle 9"/>
          <p:cNvSpPr/>
          <p:nvPr/>
        </p:nvSpPr>
        <p:spPr>
          <a:xfrm>
            <a:off x="838199" y="5259859"/>
            <a:ext cx="2191265" cy="741406"/>
          </a:xfrm>
          <a:prstGeom prst="rect">
            <a:avLst/>
          </a:prstGeom>
          <a:solidFill>
            <a:srgbClr val="7030A0"/>
          </a:solidFill>
          <a:ln>
            <a:solidFill>
              <a:srgbClr val="5F298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Fifth </a:t>
            </a:r>
            <a:r>
              <a:rPr lang="en-US" b="1" dirty="0"/>
              <a:t>Normal Form</a:t>
            </a:r>
          </a:p>
          <a:p>
            <a:pPr algn="ctr"/>
            <a:r>
              <a:rPr lang="en-US" b="1" dirty="0" smtClean="0"/>
              <a:t>(5NF</a:t>
            </a:r>
            <a:r>
              <a:rPr lang="en-US" b="1" dirty="0"/>
              <a:t>)</a:t>
            </a:r>
          </a:p>
        </p:txBody>
      </p:sp>
      <p:cxnSp>
        <p:nvCxnSpPr>
          <p:cNvPr id="12" name="Straight Arrow Connector 11"/>
          <p:cNvCxnSpPr>
            <a:stCxn id="4" idx="3"/>
            <a:endCxn id="5" idx="1"/>
          </p:cNvCxnSpPr>
          <p:nvPr/>
        </p:nvCxnSpPr>
        <p:spPr>
          <a:xfrm>
            <a:off x="3029465" y="2702011"/>
            <a:ext cx="5231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743832" y="2702011"/>
            <a:ext cx="5231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8363462" y="2075936"/>
            <a:ext cx="5231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rot="10800000">
            <a:off x="3029465" y="5638800"/>
            <a:ext cx="52310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8" idx="3"/>
          </p:cNvCxnSpPr>
          <p:nvPr/>
        </p:nvCxnSpPr>
        <p:spPr>
          <a:xfrm rot="10800000" flipV="1">
            <a:off x="8458198" y="4495930"/>
            <a:ext cx="1781434" cy="1134631"/>
          </a:xfrm>
          <a:prstGeom prst="curvedConnector3">
            <a:avLst>
              <a:gd name="adj1" fmla="val -132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p:nvPr/>
        </p:nvCxnSpPr>
        <p:spPr>
          <a:xfrm rot="10800000">
            <a:off x="5743830" y="5638800"/>
            <a:ext cx="52310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TextBox 23"/>
          <p:cNvSpPr txBox="1"/>
          <p:nvPr/>
        </p:nvSpPr>
        <p:spPr>
          <a:xfrm>
            <a:off x="2290118" y="3160833"/>
            <a:ext cx="2001795" cy="646331"/>
          </a:xfrm>
          <a:prstGeom prst="rect">
            <a:avLst/>
          </a:prstGeom>
          <a:noFill/>
        </p:spPr>
        <p:txBody>
          <a:bodyPr wrap="square" rtlCol="0">
            <a:spAutoFit/>
          </a:bodyPr>
          <a:lstStyle/>
          <a:p>
            <a:pPr algn="ctr"/>
            <a:r>
              <a:rPr lang="en-US" dirty="0" smtClean="0">
                <a:solidFill>
                  <a:schemeClr val="accent2"/>
                </a:solidFill>
              </a:rPr>
              <a:t>Remove repeating groups</a:t>
            </a:r>
            <a:endParaRPr lang="en-US" dirty="0">
              <a:solidFill>
                <a:schemeClr val="accent2"/>
              </a:solidFill>
            </a:endParaRPr>
          </a:p>
        </p:txBody>
      </p:sp>
      <p:sp>
        <p:nvSpPr>
          <p:cNvPr id="25" name="TextBox 24"/>
          <p:cNvSpPr txBox="1"/>
          <p:nvPr/>
        </p:nvSpPr>
        <p:spPr>
          <a:xfrm>
            <a:off x="4989039" y="3133094"/>
            <a:ext cx="2001795" cy="646331"/>
          </a:xfrm>
          <a:prstGeom prst="rect">
            <a:avLst/>
          </a:prstGeom>
          <a:noFill/>
        </p:spPr>
        <p:txBody>
          <a:bodyPr wrap="square" rtlCol="0">
            <a:spAutoFit/>
          </a:bodyPr>
          <a:lstStyle/>
          <a:p>
            <a:pPr algn="ctr"/>
            <a:r>
              <a:rPr lang="en-US" dirty="0" smtClean="0">
                <a:solidFill>
                  <a:schemeClr val="bg1">
                    <a:lumMod val="50000"/>
                  </a:schemeClr>
                </a:solidFill>
              </a:rPr>
              <a:t>Remove </a:t>
            </a:r>
            <a:r>
              <a:rPr lang="en-US" dirty="0">
                <a:solidFill>
                  <a:schemeClr val="bg1">
                    <a:lumMod val="50000"/>
                  </a:schemeClr>
                </a:solidFill>
              </a:rPr>
              <a:t>p</a:t>
            </a:r>
            <a:r>
              <a:rPr lang="en-US" dirty="0" smtClean="0">
                <a:solidFill>
                  <a:schemeClr val="bg1">
                    <a:lumMod val="50000"/>
                  </a:schemeClr>
                </a:solidFill>
              </a:rPr>
              <a:t>ractical dependencies</a:t>
            </a:r>
            <a:endParaRPr lang="en-US" dirty="0">
              <a:solidFill>
                <a:schemeClr val="bg1">
                  <a:lumMod val="50000"/>
                </a:schemeClr>
              </a:solidFill>
            </a:endParaRPr>
          </a:p>
        </p:txBody>
      </p:sp>
      <p:sp>
        <p:nvSpPr>
          <p:cNvPr id="26" name="TextBox 25"/>
          <p:cNvSpPr txBox="1"/>
          <p:nvPr/>
        </p:nvSpPr>
        <p:spPr>
          <a:xfrm>
            <a:off x="9705202" y="2378844"/>
            <a:ext cx="2001795" cy="646331"/>
          </a:xfrm>
          <a:prstGeom prst="rect">
            <a:avLst/>
          </a:prstGeom>
          <a:noFill/>
        </p:spPr>
        <p:txBody>
          <a:bodyPr wrap="square" rtlCol="0">
            <a:spAutoFit/>
          </a:bodyPr>
          <a:lstStyle/>
          <a:p>
            <a:pPr algn="ctr"/>
            <a:r>
              <a:rPr lang="en-US" dirty="0" smtClean="0">
                <a:solidFill>
                  <a:srgbClr val="FFC000"/>
                </a:solidFill>
              </a:rPr>
              <a:t>Remove transitive deficiencies</a:t>
            </a:r>
            <a:endParaRPr lang="en-US" dirty="0">
              <a:solidFill>
                <a:srgbClr val="FFC000"/>
              </a:solidFill>
            </a:endParaRPr>
          </a:p>
        </p:txBody>
      </p:sp>
      <p:sp>
        <p:nvSpPr>
          <p:cNvPr id="27" name="TextBox 26"/>
          <p:cNvSpPr txBox="1"/>
          <p:nvPr/>
        </p:nvSpPr>
        <p:spPr>
          <a:xfrm>
            <a:off x="9638269" y="5354249"/>
            <a:ext cx="2438399" cy="923330"/>
          </a:xfrm>
          <a:prstGeom prst="rect">
            <a:avLst/>
          </a:prstGeom>
          <a:noFill/>
        </p:spPr>
        <p:txBody>
          <a:bodyPr wrap="square" rtlCol="0">
            <a:spAutoFit/>
          </a:bodyPr>
          <a:lstStyle/>
          <a:p>
            <a:pPr algn="ctr"/>
            <a:r>
              <a:rPr lang="en-US" dirty="0" smtClean="0">
                <a:solidFill>
                  <a:schemeClr val="accent5"/>
                </a:solidFill>
              </a:rPr>
              <a:t>Remove remaining functional dependency anomalies</a:t>
            </a:r>
            <a:endParaRPr lang="en-US" dirty="0">
              <a:solidFill>
                <a:schemeClr val="accent5"/>
              </a:solidFill>
            </a:endParaRPr>
          </a:p>
        </p:txBody>
      </p:sp>
      <p:cxnSp>
        <p:nvCxnSpPr>
          <p:cNvPr id="31" name="Curved Connector 30"/>
          <p:cNvCxnSpPr>
            <a:stCxn id="6" idx="3"/>
          </p:cNvCxnSpPr>
          <p:nvPr/>
        </p:nvCxnSpPr>
        <p:spPr>
          <a:xfrm>
            <a:off x="8458199" y="2702011"/>
            <a:ext cx="1781433" cy="1052514"/>
          </a:xfrm>
          <a:prstGeom prst="curvedConnector3">
            <a:avLst>
              <a:gd name="adj1" fmla="val 99942"/>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TextBox 39"/>
          <p:cNvSpPr txBox="1"/>
          <p:nvPr/>
        </p:nvSpPr>
        <p:spPr>
          <a:xfrm>
            <a:off x="4919528" y="4496990"/>
            <a:ext cx="2171699" cy="646331"/>
          </a:xfrm>
          <a:prstGeom prst="rect">
            <a:avLst/>
          </a:prstGeom>
          <a:noFill/>
        </p:spPr>
        <p:txBody>
          <a:bodyPr wrap="square" rtlCol="0">
            <a:spAutoFit/>
          </a:bodyPr>
          <a:lstStyle/>
          <a:p>
            <a:pPr algn="ctr"/>
            <a:r>
              <a:rPr lang="en-US" dirty="0" smtClean="0">
                <a:solidFill>
                  <a:schemeClr val="accent6"/>
                </a:solidFill>
              </a:rPr>
              <a:t>Remove multivalued dependencies</a:t>
            </a:r>
            <a:endParaRPr lang="en-US" dirty="0">
              <a:solidFill>
                <a:schemeClr val="accent6"/>
              </a:solidFill>
            </a:endParaRPr>
          </a:p>
        </p:txBody>
      </p:sp>
      <p:sp>
        <p:nvSpPr>
          <p:cNvPr id="41" name="TextBox 40"/>
          <p:cNvSpPr txBox="1"/>
          <p:nvPr/>
        </p:nvSpPr>
        <p:spPr>
          <a:xfrm>
            <a:off x="2290118" y="4466989"/>
            <a:ext cx="2001795" cy="646331"/>
          </a:xfrm>
          <a:prstGeom prst="rect">
            <a:avLst/>
          </a:prstGeom>
          <a:noFill/>
        </p:spPr>
        <p:txBody>
          <a:bodyPr wrap="square" rtlCol="0">
            <a:spAutoFit/>
          </a:bodyPr>
          <a:lstStyle/>
          <a:p>
            <a:pPr algn="ctr"/>
            <a:r>
              <a:rPr lang="en-US" dirty="0" smtClean="0">
                <a:solidFill>
                  <a:srgbClr val="7030A0"/>
                </a:solidFill>
              </a:rPr>
              <a:t>Remove remaining anomalies</a:t>
            </a:r>
            <a:endParaRPr lang="en-US" dirty="0">
              <a:solidFill>
                <a:srgbClr val="7030A0"/>
              </a:solidFill>
            </a:endParaRPr>
          </a:p>
        </p:txBody>
      </p:sp>
      <p:cxnSp>
        <p:nvCxnSpPr>
          <p:cNvPr id="43" name="Straight Connector 42"/>
          <p:cNvCxnSpPr/>
          <p:nvPr/>
        </p:nvCxnSpPr>
        <p:spPr>
          <a:xfrm>
            <a:off x="3291010" y="2693091"/>
            <a:ext cx="1" cy="57301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6005378" y="2702008"/>
            <a:ext cx="1" cy="573019"/>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9807141" y="2741551"/>
            <a:ext cx="269792" cy="22734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flipV="1">
            <a:off x="9440562" y="5548445"/>
            <a:ext cx="384606" cy="107509"/>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a:off x="5987868" y="5113320"/>
            <a:ext cx="1" cy="573019"/>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p:cNvCxnSpPr/>
          <p:nvPr/>
        </p:nvCxnSpPr>
        <p:spPr>
          <a:xfrm>
            <a:off x="3265262" y="5106177"/>
            <a:ext cx="1" cy="573019"/>
          </a:xfrm>
          <a:prstGeom prst="line">
            <a:avLst/>
          </a:prstGeom>
          <a:ln w="19050" cap="flat" cmpd="sng" algn="ctr">
            <a:solidFill>
              <a:srgbClr val="5F298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72714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(1NF)</a:t>
            </a:r>
            <a:endParaRPr lang="en-US" dirty="0"/>
          </a:p>
        </p:txBody>
      </p:sp>
      <p:sp>
        <p:nvSpPr>
          <p:cNvPr id="3" name="Content Placeholder 2"/>
          <p:cNvSpPr>
            <a:spLocks noGrp="1"/>
          </p:cNvSpPr>
          <p:nvPr>
            <p:ph idx="1"/>
          </p:nvPr>
        </p:nvSpPr>
        <p:spPr/>
        <p:txBody>
          <a:bodyPr/>
          <a:lstStyle/>
          <a:p>
            <a:r>
              <a:rPr lang="en-US" dirty="0"/>
              <a:t>A table is in </a:t>
            </a:r>
            <a:r>
              <a:rPr lang="en-US" dirty="0" smtClean="0"/>
              <a:t>the </a:t>
            </a:r>
            <a:r>
              <a:rPr lang="en-US" b="1" dirty="0" smtClean="0">
                <a:solidFill>
                  <a:srgbClr val="C00000"/>
                </a:solidFill>
              </a:rPr>
              <a:t>first </a:t>
            </a:r>
            <a:r>
              <a:rPr lang="en-US" b="1" dirty="0">
                <a:solidFill>
                  <a:srgbClr val="C00000"/>
                </a:solidFill>
              </a:rPr>
              <a:t>normal form </a:t>
            </a:r>
            <a:r>
              <a:rPr lang="en-US" b="1" dirty="0" smtClean="0">
                <a:solidFill>
                  <a:srgbClr val="C00000"/>
                </a:solidFill>
              </a:rPr>
              <a:t>(1NF</a:t>
            </a:r>
            <a:r>
              <a:rPr lang="en-US" b="1" dirty="0">
                <a:solidFill>
                  <a:srgbClr val="C00000"/>
                </a:solidFill>
              </a:rPr>
              <a:t>)</a:t>
            </a:r>
            <a:r>
              <a:rPr lang="en-US" dirty="0"/>
              <a:t> if and only </a:t>
            </a:r>
            <a:r>
              <a:rPr lang="en-US" dirty="0">
                <a:solidFill>
                  <a:srgbClr val="00B0F0"/>
                </a:solidFill>
              </a:rPr>
              <a:t>if all columns contain only atomic values</a:t>
            </a:r>
            <a:r>
              <a:rPr lang="en-US" dirty="0"/>
              <a:t>: </a:t>
            </a:r>
            <a:r>
              <a:rPr lang="en-US" dirty="0" err="1" smtClean="0"/>
              <a:t>i.e</a:t>
            </a:r>
            <a:r>
              <a:rPr lang="en-US" dirty="0" smtClean="0"/>
              <a:t>, </a:t>
            </a:r>
            <a:r>
              <a:rPr lang="en-US" i="1" dirty="0">
                <a:solidFill>
                  <a:srgbClr val="C00000"/>
                </a:solidFill>
              </a:rPr>
              <a:t>there are no repeating groups  (columns)  within  a row. </a:t>
            </a:r>
            <a:endParaRPr lang="en-US" i="1" dirty="0" smtClean="0">
              <a:solidFill>
                <a:srgbClr val="C00000"/>
              </a:solidFill>
            </a:endParaRPr>
          </a:p>
          <a:p>
            <a:r>
              <a:rPr lang="en-US" dirty="0" smtClean="0"/>
              <a:t>It </a:t>
            </a:r>
            <a:r>
              <a:rPr lang="en-US" dirty="0"/>
              <a:t>is to be noted that </a:t>
            </a:r>
            <a:r>
              <a:rPr lang="en-US" i="1" dirty="0">
                <a:solidFill>
                  <a:srgbClr val="C00000"/>
                </a:solidFill>
              </a:rPr>
              <a:t>all entries in a field must be of same kind</a:t>
            </a:r>
            <a:r>
              <a:rPr lang="en-US" dirty="0"/>
              <a:t> and </a:t>
            </a:r>
            <a:r>
              <a:rPr lang="en-US" i="1" dirty="0">
                <a:solidFill>
                  <a:srgbClr val="C00000"/>
                </a:solidFill>
              </a:rPr>
              <a:t>each field must have a unique name</a:t>
            </a:r>
            <a:r>
              <a:rPr lang="en-US" dirty="0"/>
              <a:t>, but the order of the  field (column) is irrelevant. </a:t>
            </a:r>
            <a:endParaRPr lang="en-US" dirty="0" smtClean="0"/>
          </a:p>
          <a:p>
            <a:r>
              <a:rPr lang="en-US" dirty="0" smtClean="0"/>
              <a:t>Each </a:t>
            </a:r>
            <a:r>
              <a:rPr lang="en-US" b="1" dirty="0" smtClean="0">
                <a:solidFill>
                  <a:srgbClr val="C00000"/>
                </a:solidFill>
              </a:rPr>
              <a:t>column</a:t>
            </a:r>
            <a:r>
              <a:rPr lang="en-US" dirty="0" smtClean="0"/>
              <a:t> </a:t>
            </a:r>
            <a:r>
              <a:rPr lang="en-US" dirty="0"/>
              <a:t>must be </a:t>
            </a:r>
            <a:r>
              <a:rPr lang="en-US" dirty="0" smtClean="0"/>
              <a:t>unique </a:t>
            </a:r>
            <a:r>
              <a:rPr lang="en-US" dirty="0"/>
              <a:t>and the order of the rows is irrelevant.</a:t>
            </a:r>
          </a:p>
        </p:txBody>
      </p:sp>
    </p:spTree>
    <p:extLst>
      <p:ext uri="{BB962C8B-B14F-4D97-AF65-F5344CB8AC3E}">
        <p14:creationId xmlns:p14="http://schemas.microsoft.com/office/powerpoint/2010/main" val="145536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79323"/>
              </p:ext>
            </p:extLst>
          </p:nvPr>
        </p:nvGraphicFramePr>
        <p:xfrm>
          <a:off x="838200" y="1463160"/>
          <a:ext cx="5117757" cy="1673768"/>
        </p:xfrm>
        <a:graphic>
          <a:graphicData uri="http://schemas.openxmlformats.org/drawingml/2006/table">
            <a:tbl>
              <a:tblPr firstRow="1" bandRow="1">
                <a:tableStyleId>{5C22544A-7EE6-4342-B048-85BDC9FD1C3A}</a:tableStyleId>
              </a:tblPr>
              <a:tblGrid>
                <a:gridCol w="1705919">
                  <a:extLst>
                    <a:ext uri="{9D8B030D-6E8A-4147-A177-3AD203B41FA5}">
                      <a16:colId xmlns:a16="http://schemas.microsoft.com/office/drawing/2014/main" val="1737743692"/>
                    </a:ext>
                  </a:extLst>
                </a:gridCol>
                <a:gridCol w="1705919">
                  <a:extLst>
                    <a:ext uri="{9D8B030D-6E8A-4147-A177-3AD203B41FA5}">
                      <a16:colId xmlns:a16="http://schemas.microsoft.com/office/drawing/2014/main" val="2087833663"/>
                    </a:ext>
                  </a:extLst>
                </a:gridCol>
                <a:gridCol w="1705919">
                  <a:extLst>
                    <a:ext uri="{9D8B030D-6E8A-4147-A177-3AD203B41FA5}">
                      <a16:colId xmlns:a16="http://schemas.microsoft.com/office/drawing/2014/main" val="207620153"/>
                    </a:ext>
                  </a:extLst>
                </a:gridCol>
              </a:tblGrid>
              <a:tr h="418442">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Subject</a:t>
                      </a:r>
                      <a:endParaRPr lang="en-US" dirty="0"/>
                    </a:p>
                  </a:txBody>
                  <a:tcPr/>
                </a:tc>
                <a:extLst>
                  <a:ext uri="{0D108BD9-81ED-4DB2-BD59-A6C34878D82A}">
                    <a16:rowId xmlns:a16="http://schemas.microsoft.com/office/drawing/2014/main" val="2561990935"/>
                  </a:ext>
                </a:extLst>
              </a:tr>
              <a:tr h="418442">
                <a:tc>
                  <a:txBody>
                    <a:bodyPr/>
                    <a:lstStyle/>
                    <a:p>
                      <a:r>
                        <a:rPr lang="en-US" dirty="0" smtClean="0"/>
                        <a:t>101</a:t>
                      </a:r>
                      <a:endParaRPr lang="en-US" dirty="0"/>
                    </a:p>
                  </a:txBody>
                  <a:tcPr/>
                </a:tc>
                <a:tc>
                  <a:txBody>
                    <a:bodyPr/>
                    <a:lstStyle/>
                    <a:p>
                      <a:r>
                        <a:rPr lang="en-US" dirty="0" err="1" smtClean="0"/>
                        <a:t>Nilgiris</a:t>
                      </a:r>
                      <a:endParaRPr lang="en-US" dirty="0"/>
                    </a:p>
                  </a:txBody>
                  <a:tcPr/>
                </a:tc>
                <a:tc>
                  <a:txBody>
                    <a:bodyPr/>
                    <a:lstStyle/>
                    <a:p>
                      <a:r>
                        <a:rPr lang="en-US" dirty="0" smtClean="0"/>
                        <a:t>OS, CN</a:t>
                      </a:r>
                      <a:endParaRPr lang="en-US" dirty="0"/>
                    </a:p>
                  </a:txBody>
                  <a:tcPr/>
                </a:tc>
                <a:extLst>
                  <a:ext uri="{0D108BD9-81ED-4DB2-BD59-A6C34878D82A}">
                    <a16:rowId xmlns:a16="http://schemas.microsoft.com/office/drawing/2014/main" val="35522897"/>
                  </a:ext>
                </a:extLst>
              </a:tr>
              <a:tr h="418442">
                <a:tc>
                  <a:txBody>
                    <a:bodyPr/>
                    <a:lstStyle/>
                    <a:p>
                      <a:r>
                        <a:rPr lang="en-US" dirty="0" smtClean="0"/>
                        <a:t>102</a:t>
                      </a:r>
                      <a:endParaRPr lang="en-US" dirty="0"/>
                    </a:p>
                  </a:txBody>
                  <a:tcPr/>
                </a:tc>
                <a:tc>
                  <a:txBody>
                    <a:bodyPr/>
                    <a:lstStyle/>
                    <a:p>
                      <a:r>
                        <a:rPr lang="en-US" dirty="0" err="1" smtClean="0"/>
                        <a:t>Subiksha</a:t>
                      </a:r>
                      <a:endParaRPr lang="en-US" dirty="0"/>
                    </a:p>
                  </a:txBody>
                  <a:tcPr/>
                </a:tc>
                <a:tc>
                  <a:txBody>
                    <a:bodyPr/>
                    <a:lstStyle/>
                    <a:p>
                      <a:r>
                        <a:rPr lang="en-US" dirty="0" smtClean="0"/>
                        <a:t>Java</a:t>
                      </a:r>
                      <a:endParaRPr lang="en-US" dirty="0"/>
                    </a:p>
                  </a:txBody>
                  <a:tcPr/>
                </a:tc>
                <a:extLst>
                  <a:ext uri="{0D108BD9-81ED-4DB2-BD59-A6C34878D82A}">
                    <a16:rowId xmlns:a16="http://schemas.microsoft.com/office/drawing/2014/main" val="3564989831"/>
                  </a:ext>
                </a:extLst>
              </a:tr>
              <a:tr h="418442">
                <a:tc>
                  <a:txBody>
                    <a:bodyPr/>
                    <a:lstStyle/>
                    <a:p>
                      <a:r>
                        <a:rPr lang="en-US" dirty="0" smtClean="0"/>
                        <a:t>103</a:t>
                      </a:r>
                      <a:endParaRPr lang="en-US" dirty="0"/>
                    </a:p>
                  </a:txBody>
                  <a:tcPr/>
                </a:tc>
                <a:tc>
                  <a:txBody>
                    <a:bodyPr/>
                    <a:lstStyle/>
                    <a:p>
                      <a:r>
                        <a:rPr lang="en-US" dirty="0" smtClean="0"/>
                        <a:t>Krishna</a:t>
                      </a:r>
                      <a:endParaRPr lang="en-US" dirty="0"/>
                    </a:p>
                  </a:txBody>
                  <a:tcPr/>
                </a:tc>
                <a:tc>
                  <a:txBody>
                    <a:bodyPr/>
                    <a:lstStyle/>
                    <a:p>
                      <a:r>
                        <a:rPr lang="en-US" dirty="0" smtClean="0"/>
                        <a:t>C, C++</a:t>
                      </a:r>
                      <a:endParaRPr lang="en-US" dirty="0"/>
                    </a:p>
                  </a:txBody>
                  <a:tcPr/>
                </a:tc>
                <a:extLst>
                  <a:ext uri="{0D108BD9-81ED-4DB2-BD59-A6C34878D82A}">
                    <a16:rowId xmlns:a16="http://schemas.microsoft.com/office/drawing/2014/main" val="310738939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672782181"/>
              </p:ext>
            </p:extLst>
          </p:nvPr>
        </p:nvGraphicFramePr>
        <p:xfrm>
          <a:off x="6236043" y="3699734"/>
          <a:ext cx="5117757" cy="2510652"/>
        </p:xfrm>
        <a:graphic>
          <a:graphicData uri="http://schemas.openxmlformats.org/drawingml/2006/table">
            <a:tbl>
              <a:tblPr firstRow="1" bandRow="1">
                <a:tableStyleId>{5C22544A-7EE6-4342-B048-85BDC9FD1C3A}</a:tableStyleId>
              </a:tblPr>
              <a:tblGrid>
                <a:gridCol w="1705919">
                  <a:extLst>
                    <a:ext uri="{9D8B030D-6E8A-4147-A177-3AD203B41FA5}">
                      <a16:colId xmlns:a16="http://schemas.microsoft.com/office/drawing/2014/main" val="1737743692"/>
                    </a:ext>
                  </a:extLst>
                </a:gridCol>
                <a:gridCol w="1705919">
                  <a:extLst>
                    <a:ext uri="{9D8B030D-6E8A-4147-A177-3AD203B41FA5}">
                      <a16:colId xmlns:a16="http://schemas.microsoft.com/office/drawing/2014/main" val="2087833663"/>
                    </a:ext>
                  </a:extLst>
                </a:gridCol>
                <a:gridCol w="1705919">
                  <a:extLst>
                    <a:ext uri="{9D8B030D-6E8A-4147-A177-3AD203B41FA5}">
                      <a16:colId xmlns:a16="http://schemas.microsoft.com/office/drawing/2014/main" val="207620153"/>
                    </a:ext>
                  </a:extLst>
                </a:gridCol>
              </a:tblGrid>
              <a:tr h="418442">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Subject</a:t>
                      </a:r>
                      <a:endParaRPr lang="en-US" dirty="0"/>
                    </a:p>
                  </a:txBody>
                  <a:tcPr/>
                </a:tc>
                <a:extLst>
                  <a:ext uri="{0D108BD9-81ED-4DB2-BD59-A6C34878D82A}">
                    <a16:rowId xmlns:a16="http://schemas.microsoft.com/office/drawing/2014/main" val="2561990935"/>
                  </a:ext>
                </a:extLst>
              </a:tr>
              <a:tr h="418442">
                <a:tc>
                  <a:txBody>
                    <a:bodyPr/>
                    <a:lstStyle/>
                    <a:p>
                      <a:r>
                        <a:rPr lang="en-US" dirty="0" smtClean="0"/>
                        <a:t>101</a:t>
                      </a:r>
                      <a:endParaRPr lang="en-US" dirty="0"/>
                    </a:p>
                  </a:txBody>
                  <a:tcPr/>
                </a:tc>
                <a:tc>
                  <a:txBody>
                    <a:bodyPr/>
                    <a:lstStyle/>
                    <a:p>
                      <a:r>
                        <a:rPr lang="en-US" dirty="0" err="1" smtClean="0"/>
                        <a:t>Nilgiris</a:t>
                      </a:r>
                      <a:endParaRPr lang="en-US" dirty="0"/>
                    </a:p>
                  </a:txBody>
                  <a:tcPr/>
                </a:tc>
                <a:tc>
                  <a:txBody>
                    <a:bodyPr/>
                    <a:lstStyle/>
                    <a:p>
                      <a:r>
                        <a:rPr lang="en-US" dirty="0" smtClean="0"/>
                        <a:t>OS</a:t>
                      </a:r>
                      <a:endParaRPr lang="en-US" dirty="0"/>
                    </a:p>
                  </a:txBody>
                  <a:tcPr/>
                </a:tc>
                <a:extLst>
                  <a:ext uri="{0D108BD9-81ED-4DB2-BD59-A6C34878D82A}">
                    <a16:rowId xmlns:a16="http://schemas.microsoft.com/office/drawing/2014/main" val="35522897"/>
                  </a:ext>
                </a:extLst>
              </a:tr>
              <a:tr h="418442">
                <a:tc>
                  <a:txBody>
                    <a:bodyPr/>
                    <a:lstStyle/>
                    <a:p>
                      <a:r>
                        <a:rPr lang="en-US" dirty="0" smtClean="0"/>
                        <a:t>101</a:t>
                      </a:r>
                      <a:endParaRPr lang="en-US" dirty="0"/>
                    </a:p>
                  </a:txBody>
                  <a:tcPr/>
                </a:tc>
                <a:tc>
                  <a:txBody>
                    <a:bodyPr/>
                    <a:lstStyle/>
                    <a:p>
                      <a:r>
                        <a:rPr lang="en-US" dirty="0" err="1" smtClean="0"/>
                        <a:t>Nilgiris</a:t>
                      </a:r>
                      <a:endParaRPr lang="en-US" dirty="0"/>
                    </a:p>
                  </a:txBody>
                  <a:tcPr/>
                </a:tc>
                <a:tc>
                  <a:txBody>
                    <a:bodyPr/>
                    <a:lstStyle/>
                    <a:p>
                      <a:r>
                        <a:rPr lang="en-US" dirty="0" smtClean="0"/>
                        <a:t>CN</a:t>
                      </a:r>
                      <a:endParaRPr lang="en-US" dirty="0"/>
                    </a:p>
                  </a:txBody>
                  <a:tcPr/>
                </a:tc>
                <a:extLst>
                  <a:ext uri="{0D108BD9-81ED-4DB2-BD59-A6C34878D82A}">
                    <a16:rowId xmlns:a16="http://schemas.microsoft.com/office/drawing/2014/main" val="3564989831"/>
                  </a:ext>
                </a:extLst>
              </a:tr>
              <a:tr h="418442">
                <a:tc>
                  <a:txBody>
                    <a:bodyPr/>
                    <a:lstStyle/>
                    <a:p>
                      <a:r>
                        <a:rPr lang="en-US" dirty="0" smtClean="0"/>
                        <a:t>102</a:t>
                      </a:r>
                      <a:endParaRPr lang="en-US" dirty="0"/>
                    </a:p>
                  </a:txBody>
                  <a:tcPr/>
                </a:tc>
                <a:tc>
                  <a:txBody>
                    <a:bodyPr/>
                    <a:lstStyle/>
                    <a:p>
                      <a:r>
                        <a:rPr lang="en-US" dirty="0" err="1" smtClean="0"/>
                        <a:t>Subiksha</a:t>
                      </a:r>
                      <a:endParaRPr lang="en-US" dirty="0"/>
                    </a:p>
                  </a:txBody>
                  <a:tcPr/>
                </a:tc>
                <a:tc>
                  <a:txBody>
                    <a:bodyPr/>
                    <a:lstStyle/>
                    <a:p>
                      <a:r>
                        <a:rPr lang="en-US" dirty="0" smtClean="0"/>
                        <a:t>Java</a:t>
                      </a:r>
                      <a:endParaRPr lang="en-US" dirty="0"/>
                    </a:p>
                  </a:txBody>
                  <a:tcPr/>
                </a:tc>
                <a:extLst>
                  <a:ext uri="{0D108BD9-81ED-4DB2-BD59-A6C34878D82A}">
                    <a16:rowId xmlns:a16="http://schemas.microsoft.com/office/drawing/2014/main" val="3107389393"/>
                  </a:ext>
                </a:extLst>
              </a:tr>
              <a:tr h="418442">
                <a:tc>
                  <a:txBody>
                    <a:bodyPr/>
                    <a:lstStyle/>
                    <a:p>
                      <a:r>
                        <a:rPr lang="en-US" dirty="0" smtClean="0"/>
                        <a:t>103</a:t>
                      </a:r>
                      <a:endParaRPr lang="en-US" dirty="0"/>
                    </a:p>
                  </a:txBody>
                  <a:tcPr/>
                </a:tc>
                <a:tc>
                  <a:txBody>
                    <a:bodyPr/>
                    <a:lstStyle/>
                    <a:p>
                      <a:r>
                        <a:rPr lang="en-US" dirty="0" smtClean="0"/>
                        <a:t>Krishna</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2566472149"/>
                  </a:ext>
                </a:extLst>
              </a:tr>
              <a:tr h="418442">
                <a:tc>
                  <a:txBody>
                    <a:bodyPr/>
                    <a:lstStyle/>
                    <a:p>
                      <a:r>
                        <a:rPr lang="en-US" dirty="0" smtClean="0"/>
                        <a:t>103</a:t>
                      </a:r>
                      <a:endParaRPr lang="en-US" dirty="0"/>
                    </a:p>
                  </a:txBody>
                  <a:tcPr/>
                </a:tc>
                <a:tc>
                  <a:txBody>
                    <a:bodyPr/>
                    <a:lstStyle/>
                    <a:p>
                      <a:r>
                        <a:rPr lang="en-US" dirty="0" smtClean="0"/>
                        <a:t>Krishna</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269568285"/>
                  </a:ext>
                </a:extLst>
              </a:tr>
            </a:tbl>
          </a:graphicData>
        </a:graphic>
      </p:graphicFrame>
      <p:sp>
        <p:nvSpPr>
          <p:cNvPr id="6" name="Bent Arrow 5"/>
          <p:cNvSpPr/>
          <p:nvPr/>
        </p:nvSpPr>
        <p:spPr>
          <a:xfrm rot="5400000">
            <a:off x="6711563" y="1515905"/>
            <a:ext cx="1506925" cy="2738052"/>
          </a:xfrm>
          <a:prstGeom prst="bentArrow">
            <a:avLst>
              <a:gd name="adj1" fmla="val 25000"/>
              <a:gd name="adj2" fmla="val 25000"/>
              <a:gd name="adj3" fmla="val 25000"/>
              <a:gd name="adj4" fmla="val 4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5855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lstStyle/>
          <a:p>
            <a:r>
              <a:rPr lang="en-US" dirty="0"/>
              <a:t>A table is in second normal form (2NF) if and only if </a:t>
            </a:r>
            <a:r>
              <a:rPr lang="en-US" dirty="0" smtClean="0"/>
              <a:t>:</a:t>
            </a:r>
          </a:p>
          <a:p>
            <a:pPr lvl="1"/>
            <a:r>
              <a:rPr lang="en-US" dirty="0">
                <a:solidFill>
                  <a:srgbClr val="00B0F0"/>
                </a:solidFill>
              </a:rPr>
              <a:t>I</a:t>
            </a:r>
            <a:r>
              <a:rPr lang="en-US" dirty="0" smtClean="0">
                <a:solidFill>
                  <a:srgbClr val="00B0F0"/>
                </a:solidFill>
              </a:rPr>
              <a:t>t </a:t>
            </a:r>
            <a:r>
              <a:rPr lang="en-US" dirty="0">
                <a:solidFill>
                  <a:srgbClr val="00B0F0"/>
                </a:solidFill>
              </a:rPr>
              <a:t>is in 1NF and</a:t>
            </a:r>
            <a:r>
              <a:rPr lang="en-US" dirty="0"/>
              <a:t> </a:t>
            </a:r>
            <a:endParaRPr lang="en-US" dirty="0" smtClean="0"/>
          </a:p>
          <a:p>
            <a:pPr lvl="1"/>
            <a:r>
              <a:rPr lang="en-US" dirty="0">
                <a:solidFill>
                  <a:srgbClr val="00B0F0"/>
                </a:solidFill>
              </a:rPr>
              <a:t>E</a:t>
            </a:r>
            <a:r>
              <a:rPr lang="en-US" dirty="0" smtClean="0">
                <a:solidFill>
                  <a:srgbClr val="00B0F0"/>
                </a:solidFill>
              </a:rPr>
              <a:t>very non-key </a:t>
            </a:r>
            <a:r>
              <a:rPr lang="en-US" dirty="0">
                <a:solidFill>
                  <a:srgbClr val="00B0F0"/>
                </a:solidFill>
              </a:rPr>
              <a:t>attribute is fully dependent on the </a:t>
            </a:r>
            <a:r>
              <a:rPr lang="en-US" dirty="0" smtClean="0">
                <a:solidFill>
                  <a:srgbClr val="00B0F0"/>
                </a:solidFill>
              </a:rPr>
              <a:t>primary </a:t>
            </a:r>
            <a:r>
              <a:rPr lang="en-US" dirty="0" err="1" smtClean="0">
                <a:solidFill>
                  <a:srgbClr val="00B0F0"/>
                </a:solidFill>
              </a:rPr>
              <a:t>key</a:t>
            </a:r>
            <a:r>
              <a:rPr lang="en-US" dirty="0" err="1" smtClean="0"/>
              <a:t>.i.e</a:t>
            </a:r>
            <a:r>
              <a:rPr lang="en-US" dirty="0" smtClean="0"/>
              <a:t> </a:t>
            </a:r>
            <a:r>
              <a:rPr lang="en-US" i="1" dirty="0" smtClean="0">
                <a:solidFill>
                  <a:srgbClr val="C00000"/>
                </a:solidFill>
              </a:rPr>
              <a:t>It should not have partial dependency.</a:t>
            </a:r>
          </a:p>
          <a:p>
            <a:pPr marL="0" indent="0">
              <a:buNone/>
            </a:pPr>
            <a:endParaRPr lang="en-US" i="1" dirty="0" smtClean="0">
              <a:solidFill>
                <a:srgbClr val="C00000"/>
              </a:solidFill>
            </a:endParaRPr>
          </a:p>
          <a:p>
            <a:r>
              <a:rPr lang="en-US" i="1" dirty="0" smtClean="0">
                <a:solidFill>
                  <a:srgbClr val="C00000"/>
                </a:solidFill>
              </a:rPr>
              <a:t>Let’s see about </a:t>
            </a:r>
            <a:r>
              <a:rPr lang="en-US" dirty="0" smtClean="0">
                <a:solidFill>
                  <a:srgbClr val="C00000"/>
                </a:solidFill>
              </a:rPr>
              <a:t>Dependency &amp; Partial Dependency</a:t>
            </a:r>
            <a:endParaRPr lang="en-US" i="1" dirty="0" smtClean="0">
              <a:solidFill>
                <a:srgbClr val="C00000"/>
              </a:solidFill>
            </a:endParaRPr>
          </a:p>
        </p:txBody>
      </p:sp>
    </p:spTree>
    <p:extLst>
      <p:ext uri="{BB962C8B-B14F-4D97-AF65-F5344CB8AC3E}">
        <p14:creationId xmlns:p14="http://schemas.microsoft.com/office/powerpoint/2010/main" val="949292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Dependency</a:t>
            </a:r>
            <a:endParaRPr lang="en-US" dirty="0"/>
          </a:p>
        </p:txBody>
      </p:sp>
      <p:sp>
        <p:nvSpPr>
          <p:cNvPr id="3" name="Content Placeholder 2"/>
          <p:cNvSpPr>
            <a:spLocks noGrp="1"/>
          </p:cNvSpPr>
          <p:nvPr>
            <p:ph idx="1"/>
          </p:nvPr>
        </p:nvSpPr>
        <p:spPr>
          <a:xfrm>
            <a:off x="838200" y="1532238"/>
            <a:ext cx="10515600" cy="5181600"/>
          </a:xfrm>
        </p:spPr>
        <p:txBody>
          <a:bodyPr>
            <a:normAutofit lnSpcReduction="10000"/>
          </a:bodyPr>
          <a:lstStyle/>
          <a:p>
            <a:r>
              <a:rPr lang="en-US" dirty="0"/>
              <a:t>Let's take an example of a Student table with columns </a:t>
            </a:r>
            <a:r>
              <a:rPr lang="en-US" b="1" dirty="0" err="1">
                <a:solidFill>
                  <a:srgbClr val="00B0F0"/>
                </a:solidFill>
              </a:rPr>
              <a:t>student_id</a:t>
            </a:r>
            <a:r>
              <a:rPr lang="en-US" b="1" dirty="0">
                <a:solidFill>
                  <a:srgbClr val="00B0F0"/>
                </a:solidFill>
              </a:rPr>
              <a:t>, name, </a:t>
            </a:r>
            <a:r>
              <a:rPr lang="en-US" b="1" dirty="0" err="1">
                <a:solidFill>
                  <a:srgbClr val="00B0F0"/>
                </a:solidFill>
              </a:rPr>
              <a:t>reg_no</a:t>
            </a:r>
            <a:r>
              <a:rPr lang="en-US" dirty="0"/>
              <a:t>(registration number), </a:t>
            </a:r>
            <a:r>
              <a:rPr lang="en-US" b="1" dirty="0">
                <a:solidFill>
                  <a:srgbClr val="00B0F0"/>
                </a:solidFill>
              </a:rPr>
              <a:t>branch and address</a:t>
            </a:r>
            <a:r>
              <a:rPr lang="en-US" dirty="0"/>
              <a:t>(student's home </a:t>
            </a:r>
            <a:r>
              <a:rPr lang="en-US" dirty="0" smtClean="0"/>
              <a:t>address).</a:t>
            </a:r>
          </a:p>
          <a:p>
            <a:pPr marL="0" indent="0">
              <a:buNone/>
            </a:pPr>
            <a:endParaRPr lang="en-US" dirty="0"/>
          </a:p>
          <a:p>
            <a:endParaRPr lang="en-US" dirty="0" smtClean="0"/>
          </a:p>
          <a:p>
            <a:endParaRPr lang="en-US" dirty="0" smtClean="0"/>
          </a:p>
          <a:p>
            <a:r>
              <a:rPr lang="en-US" dirty="0" smtClean="0"/>
              <a:t>Here, </a:t>
            </a:r>
            <a:r>
              <a:rPr lang="en-US" b="1" dirty="0" err="1">
                <a:solidFill>
                  <a:srgbClr val="00B0F0"/>
                </a:solidFill>
              </a:rPr>
              <a:t>s</a:t>
            </a:r>
            <a:r>
              <a:rPr lang="en-US" b="1" dirty="0" err="1" smtClean="0">
                <a:solidFill>
                  <a:srgbClr val="00B0F0"/>
                </a:solidFill>
              </a:rPr>
              <a:t>tudent_id</a:t>
            </a:r>
            <a:r>
              <a:rPr lang="en-US" dirty="0" smtClean="0"/>
              <a:t> is </a:t>
            </a:r>
            <a:r>
              <a:rPr lang="en-US" dirty="0" smtClean="0">
                <a:solidFill>
                  <a:srgbClr val="C00000"/>
                </a:solidFill>
              </a:rPr>
              <a:t>primary key </a:t>
            </a:r>
            <a:r>
              <a:rPr lang="en-US" dirty="0" smtClean="0"/>
              <a:t>and </a:t>
            </a:r>
            <a:r>
              <a:rPr lang="en-US" dirty="0" smtClean="0">
                <a:solidFill>
                  <a:srgbClr val="C00000"/>
                </a:solidFill>
              </a:rPr>
              <a:t>will be unique for every row</a:t>
            </a:r>
            <a:r>
              <a:rPr lang="en-US" dirty="0" smtClean="0"/>
              <a:t>, hence we can use </a:t>
            </a:r>
            <a:r>
              <a:rPr lang="en-US" b="1" dirty="0" err="1">
                <a:solidFill>
                  <a:srgbClr val="00B0F0"/>
                </a:solidFill>
              </a:rPr>
              <a:t>student_id</a:t>
            </a:r>
            <a:r>
              <a:rPr lang="en-US" dirty="0" smtClean="0"/>
              <a:t> to </a:t>
            </a:r>
            <a:r>
              <a:rPr lang="en-US" dirty="0" smtClean="0">
                <a:solidFill>
                  <a:srgbClr val="C00000"/>
                </a:solidFill>
              </a:rPr>
              <a:t>fetch any row </a:t>
            </a:r>
            <a:r>
              <a:rPr lang="en-US" dirty="0" smtClean="0"/>
              <a:t>of data from this table.</a:t>
            </a:r>
          </a:p>
          <a:p>
            <a:r>
              <a:rPr lang="en-US" dirty="0" smtClean="0"/>
              <a:t>Hence, </a:t>
            </a:r>
            <a:r>
              <a:rPr lang="en-US" i="1" dirty="0" smtClean="0">
                <a:solidFill>
                  <a:srgbClr val="C00000"/>
                </a:solidFill>
              </a:rPr>
              <a:t>we can say a primary key for a table is the column or a group of columns (composite key)</a:t>
            </a:r>
            <a:r>
              <a:rPr lang="en-US" dirty="0" smtClean="0"/>
              <a:t> which can uniquely identify each record in table. We can fetch any value using </a:t>
            </a:r>
            <a:r>
              <a:rPr lang="en-US" b="1" dirty="0" err="1">
                <a:solidFill>
                  <a:srgbClr val="00B0F0"/>
                </a:solidFill>
              </a:rPr>
              <a:t>student_id</a:t>
            </a:r>
            <a:r>
              <a:rPr lang="en-US" dirty="0" smtClean="0"/>
              <a:t> in table.</a:t>
            </a:r>
          </a:p>
          <a:p>
            <a:r>
              <a:rPr lang="en-US" dirty="0" smtClean="0"/>
              <a:t>This is </a:t>
            </a:r>
            <a:r>
              <a:rPr lang="en-US" b="1" dirty="0" smtClean="0">
                <a:solidFill>
                  <a:srgbClr val="C00000"/>
                </a:solidFill>
              </a:rPr>
              <a:t>dependency</a:t>
            </a:r>
            <a:r>
              <a:rPr lang="en-US" dirty="0" smtClean="0"/>
              <a:t> and we can call it </a:t>
            </a:r>
            <a:r>
              <a:rPr lang="en-US" b="1" dirty="0" smtClean="0">
                <a:solidFill>
                  <a:srgbClr val="C00000"/>
                </a:solidFill>
              </a:rPr>
              <a:t>functional dependency</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8415817"/>
              </p:ext>
            </p:extLst>
          </p:nvPr>
        </p:nvGraphicFramePr>
        <p:xfrm>
          <a:off x="3838832" y="2294238"/>
          <a:ext cx="6477685" cy="1828800"/>
        </p:xfrm>
        <a:graphic>
          <a:graphicData uri="http://schemas.openxmlformats.org/drawingml/2006/table">
            <a:tbl>
              <a:tblPr firstRow="1" bandRow="1">
                <a:tableStyleId>{5C22544A-7EE6-4342-B048-85BDC9FD1C3A}</a:tableStyleId>
              </a:tblPr>
              <a:tblGrid>
                <a:gridCol w="1295537">
                  <a:extLst>
                    <a:ext uri="{9D8B030D-6E8A-4147-A177-3AD203B41FA5}">
                      <a16:colId xmlns:a16="http://schemas.microsoft.com/office/drawing/2014/main" val="2063010041"/>
                    </a:ext>
                  </a:extLst>
                </a:gridCol>
                <a:gridCol w="1295537">
                  <a:extLst>
                    <a:ext uri="{9D8B030D-6E8A-4147-A177-3AD203B41FA5}">
                      <a16:colId xmlns:a16="http://schemas.microsoft.com/office/drawing/2014/main" val="2915654140"/>
                    </a:ext>
                  </a:extLst>
                </a:gridCol>
                <a:gridCol w="1295537">
                  <a:extLst>
                    <a:ext uri="{9D8B030D-6E8A-4147-A177-3AD203B41FA5}">
                      <a16:colId xmlns:a16="http://schemas.microsoft.com/office/drawing/2014/main" val="1739731307"/>
                    </a:ext>
                  </a:extLst>
                </a:gridCol>
                <a:gridCol w="1295537">
                  <a:extLst>
                    <a:ext uri="{9D8B030D-6E8A-4147-A177-3AD203B41FA5}">
                      <a16:colId xmlns:a16="http://schemas.microsoft.com/office/drawing/2014/main" val="1882440110"/>
                    </a:ext>
                  </a:extLst>
                </a:gridCol>
                <a:gridCol w="1295537">
                  <a:extLst>
                    <a:ext uri="{9D8B030D-6E8A-4147-A177-3AD203B41FA5}">
                      <a16:colId xmlns:a16="http://schemas.microsoft.com/office/drawing/2014/main" val="1453393988"/>
                    </a:ext>
                  </a:extLst>
                </a:gridCol>
              </a:tblGrid>
              <a:tr h="359993">
                <a:tc>
                  <a:txBody>
                    <a:bodyPr/>
                    <a:lstStyle/>
                    <a:p>
                      <a:r>
                        <a:rPr lang="en-US" dirty="0" err="1" smtClean="0"/>
                        <a:t>Student_id</a:t>
                      </a:r>
                      <a:endParaRPr lang="en-US" dirty="0"/>
                    </a:p>
                  </a:txBody>
                  <a:tcPr/>
                </a:tc>
                <a:tc>
                  <a:txBody>
                    <a:bodyPr/>
                    <a:lstStyle/>
                    <a:p>
                      <a:r>
                        <a:rPr lang="en-US" dirty="0" smtClean="0"/>
                        <a:t>name</a:t>
                      </a:r>
                      <a:endParaRPr lang="en-US" dirty="0"/>
                    </a:p>
                  </a:txBody>
                  <a:tcPr/>
                </a:tc>
                <a:tc>
                  <a:txBody>
                    <a:bodyPr/>
                    <a:lstStyle/>
                    <a:p>
                      <a:r>
                        <a:rPr lang="en-US" dirty="0" err="1" smtClean="0"/>
                        <a:t>reg_no</a:t>
                      </a:r>
                      <a:endParaRPr lang="en-US" dirty="0"/>
                    </a:p>
                  </a:txBody>
                  <a:tcPr/>
                </a:tc>
                <a:tc>
                  <a:txBody>
                    <a:bodyPr/>
                    <a:lstStyle/>
                    <a:p>
                      <a:r>
                        <a:rPr lang="en-US" dirty="0" smtClean="0"/>
                        <a:t>branch</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193000419"/>
                  </a:ext>
                </a:extLst>
              </a:tr>
              <a:tr h="359993">
                <a:tc>
                  <a:txBody>
                    <a:bodyPr/>
                    <a:lstStyle/>
                    <a:p>
                      <a:r>
                        <a:rPr lang="en-US" dirty="0" smtClean="0"/>
                        <a:t>1</a:t>
                      </a:r>
                      <a:endParaRPr lang="en-US" dirty="0"/>
                    </a:p>
                  </a:txBody>
                  <a:tcPr/>
                </a:tc>
                <a:tc>
                  <a:txBody>
                    <a:bodyPr/>
                    <a:lstStyle/>
                    <a:p>
                      <a:r>
                        <a:rPr lang="en-US" dirty="0" err="1" smtClean="0"/>
                        <a:t>Nilgiris</a:t>
                      </a:r>
                      <a:endParaRPr lang="en-US" dirty="0"/>
                    </a:p>
                  </a:txBody>
                  <a:tcPr/>
                </a:tc>
                <a:tc>
                  <a:txBody>
                    <a:bodyPr/>
                    <a:lstStyle/>
                    <a:p>
                      <a:r>
                        <a:rPr lang="en-US" dirty="0" smtClean="0"/>
                        <a:t>CSE-18</a:t>
                      </a:r>
                      <a:endParaRPr lang="en-US" dirty="0"/>
                    </a:p>
                  </a:txBody>
                  <a:tcPr/>
                </a:tc>
                <a:tc>
                  <a:txBody>
                    <a:bodyPr/>
                    <a:lstStyle/>
                    <a:p>
                      <a:r>
                        <a:rPr lang="en-US" dirty="0" smtClean="0"/>
                        <a:t>CSE</a:t>
                      </a:r>
                      <a:endParaRPr lang="en-US" dirty="0"/>
                    </a:p>
                  </a:txBody>
                  <a:tcPr/>
                </a:tc>
                <a:tc>
                  <a:txBody>
                    <a:bodyPr/>
                    <a:lstStyle/>
                    <a:p>
                      <a:r>
                        <a:rPr lang="en-US" dirty="0" smtClean="0"/>
                        <a:t>TN</a:t>
                      </a:r>
                      <a:endParaRPr lang="en-US" dirty="0"/>
                    </a:p>
                  </a:txBody>
                  <a:tcPr/>
                </a:tc>
                <a:extLst>
                  <a:ext uri="{0D108BD9-81ED-4DB2-BD59-A6C34878D82A}">
                    <a16:rowId xmlns:a16="http://schemas.microsoft.com/office/drawing/2014/main" val="3503376088"/>
                  </a:ext>
                </a:extLst>
              </a:tr>
              <a:tr h="359993">
                <a:tc>
                  <a:txBody>
                    <a:bodyPr/>
                    <a:lstStyle/>
                    <a:p>
                      <a:r>
                        <a:rPr lang="en-US" dirty="0" smtClean="0"/>
                        <a:t>2</a:t>
                      </a:r>
                      <a:endParaRPr lang="en-US" dirty="0"/>
                    </a:p>
                  </a:txBody>
                  <a:tcPr/>
                </a:tc>
                <a:tc>
                  <a:txBody>
                    <a:bodyPr/>
                    <a:lstStyle/>
                    <a:p>
                      <a:r>
                        <a:rPr lang="en-US" dirty="0" err="1" smtClean="0"/>
                        <a:t>Nilgiris</a:t>
                      </a:r>
                      <a:endParaRPr lang="en-US" dirty="0"/>
                    </a:p>
                  </a:txBody>
                  <a:tcPr/>
                </a:tc>
                <a:tc>
                  <a:txBody>
                    <a:bodyPr/>
                    <a:lstStyle/>
                    <a:p>
                      <a:r>
                        <a:rPr lang="en-US" dirty="0" smtClean="0"/>
                        <a:t>IT-18</a:t>
                      </a:r>
                      <a:endParaRPr lang="en-US" dirty="0"/>
                    </a:p>
                  </a:txBody>
                  <a:tcPr/>
                </a:tc>
                <a:tc>
                  <a:txBody>
                    <a:bodyPr/>
                    <a:lstStyle/>
                    <a:p>
                      <a:r>
                        <a:rPr lang="en-US" dirty="0" smtClean="0"/>
                        <a:t>IT</a:t>
                      </a:r>
                      <a:endParaRPr lang="en-US" dirty="0"/>
                    </a:p>
                  </a:txBody>
                  <a:tcPr/>
                </a:tc>
                <a:tc>
                  <a:txBody>
                    <a:bodyPr/>
                    <a:lstStyle/>
                    <a:p>
                      <a:r>
                        <a:rPr lang="en-US" dirty="0" smtClean="0"/>
                        <a:t>AP</a:t>
                      </a:r>
                      <a:endParaRPr lang="en-US" dirty="0"/>
                    </a:p>
                  </a:txBody>
                  <a:tcPr/>
                </a:tc>
                <a:extLst>
                  <a:ext uri="{0D108BD9-81ED-4DB2-BD59-A6C34878D82A}">
                    <a16:rowId xmlns:a16="http://schemas.microsoft.com/office/drawing/2014/main" val="821180298"/>
                  </a:ext>
                </a:extLst>
              </a:tr>
              <a:tr h="359993">
                <a:tc>
                  <a:txBody>
                    <a:bodyPr/>
                    <a:lstStyle/>
                    <a:p>
                      <a:r>
                        <a:rPr lang="en-US" dirty="0" smtClean="0"/>
                        <a:t>3</a:t>
                      </a:r>
                      <a:endParaRPr lang="en-US" dirty="0"/>
                    </a:p>
                  </a:txBody>
                  <a:tcPr/>
                </a:tc>
                <a:tc>
                  <a:txBody>
                    <a:bodyPr/>
                    <a:lstStyle/>
                    <a:p>
                      <a:r>
                        <a:rPr lang="en-US" dirty="0" err="1" smtClean="0"/>
                        <a:t>Subiksha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CSE-18</a:t>
                      </a:r>
                    </a:p>
                  </a:txBody>
                  <a:tcPr/>
                </a:tc>
                <a:tc>
                  <a:txBody>
                    <a:bodyPr/>
                    <a:lstStyle/>
                    <a:p>
                      <a:r>
                        <a:rPr lang="en-US" dirty="0" smtClean="0"/>
                        <a:t>CSE</a:t>
                      </a:r>
                      <a:endParaRPr lang="en-US" dirty="0"/>
                    </a:p>
                  </a:txBody>
                  <a:tcPr/>
                </a:tc>
                <a:tc>
                  <a:txBody>
                    <a:bodyPr/>
                    <a:lstStyle/>
                    <a:p>
                      <a:r>
                        <a:rPr lang="en-US" dirty="0" smtClean="0"/>
                        <a:t>HR</a:t>
                      </a:r>
                      <a:endParaRPr lang="en-US" dirty="0"/>
                    </a:p>
                  </a:txBody>
                  <a:tcPr/>
                </a:tc>
                <a:extLst>
                  <a:ext uri="{0D108BD9-81ED-4DB2-BD59-A6C34878D82A}">
                    <a16:rowId xmlns:a16="http://schemas.microsoft.com/office/drawing/2014/main" val="743120803"/>
                  </a:ext>
                </a:extLst>
              </a:tr>
              <a:tr h="359993">
                <a:tc>
                  <a:txBody>
                    <a:bodyPr/>
                    <a:lstStyle/>
                    <a:p>
                      <a:r>
                        <a:rPr lang="en-US" dirty="0" smtClean="0"/>
                        <a:t>4</a:t>
                      </a:r>
                      <a:endParaRPr lang="en-US" dirty="0"/>
                    </a:p>
                  </a:txBody>
                  <a:tcPr/>
                </a:tc>
                <a:tc>
                  <a:txBody>
                    <a:bodyPr/>
                    <a:lstStyle/>
                    <a:p>
                      <a:r>
                        <a:rPr lang="en-US" dirty="0" smtClean="0"/>
                        <a:t>Krishna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CSE-18</a:t>
                      </a:r>
                    </a:p>
                  </a:txBody>
                  <a:tcPr/>
                </a:tc>
                <a:tc>
                  <a:txBody>
                    <a:bodyPr/>
                    <a:lstStyle/>
                    <a:p>
                      <a:r>
                        <a:rPr lang="en-US" dirty="0" smtClean="0"/>
                        <a:t>CSE</a:t>
                      </a:r>
                      <a:endParaRPr lang="en-US" dirty="0"/>
                    </a:p>
                  </a:txBody>
                  <a:tcPr/>
                </a:tc>
                <a:tc>
                  <a:txBody>
                    <a:bodyPr/>
                    <a:lstStyle/>
                    <a:p>
                      <a:r>
                        <a:rPr lang="en-US" dirty="0" smtClean="0"/>
                        <a:t>MH</a:t>
                      </a:r>
                      <a:endParaRPr lang="en-US" dirty="0"/>
                    </a:p>
                  </a:txBody>
                  <a:tcPr/>
                </a:tc>
                <a:extLst>
                  <a:ext uri="{0D108BD9-81ED-4DB2-BD59-A6C34878D82A}">
                    <a16:rowId xmlns:a16="http://schemas.microsoft.com/office/drawing/2014/main" val="3362525198"/>
                  </a:ext>
                </a:extLst>
              </a:tr>
            </a:tbl>
          </a:graphicData>
        </a:graphic>
      </p:graphicFrame>
      <p:sp>
        <p:nvSpPr>
          <p:cNvPr id="6" name="TextBox 5"/>
          <p:cNvSpPr txBox="1"/>
          <p:nvPr/>
        </p:nvSpPr>
        <p:spPr>
          <a:xfrm>
            <a:off x="2414370" y="3023972"/>
            <a:ext cx="1268628" cy="369332"/>
          </a:xfrm>
          <a:prstGeom prst="rect">
            <a:avLst/>
          </a:prstGeom>
          <a:noFill/>
        </p:spPr>
        <p:txBody>
          <a:bodyPr wrap="square" rtlCol="0">
            <a:spAutoFit/>
          </a:bodyPr>
          <a:lstStyle/>
          <a:p>
            <a:r>
              <a:rPr lang="en-US" b="1" dirty="0" smtClean="0">
                <a:solidFill>
                  <a:schemeClr val="accent1">
                    <a:lumMod val="50000"/>
                  </a:schemeClr>
                </a:solidFill>
              </a:rPr>
              <a:t>Student</a:t>
            </a:r>
            <a:endParaRPr lang="en-US" b="1" dirty="0">
              <a:solidFill>
                <a:schemeClr val="accent1">
                  <a:lumMod val="50000"/>
                </a:schemeClr>
              </a:solidFill>
            </a:endParaRPr>
          </a:p>
        </p:txBody>
      </p:sp>
      <p:sp>
        <p:nvSpPr>
          <p:cNvPr id="7" name="Right Arrow 6"/>
          <p:cNvSpPr/>
          <p:nvPr/>
        </p:nvSpPr>
        <p:spPr>
          <a:xfrm>
            <a:off x="3414926" y="3120081"/>
            <a:ext cx="345989" cy="177113"/>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16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partial dependency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2531341"/>
              </p:ext>
            </p:extLst>
          </p:nvPr>
        </p:nvGraphicFramePr>
        <p:xfrm>
          <a:off x="838200" y="1825625"/>
          <a:ext cx="3429000" cy="1483360"/>
        </p:xfrm>
        <a:graphic>
          <a:graphicData uri="http://schemas.openxmlformats.org/drawingml/2006/table">
            <a:tbl>
              <a:tblPr firstRow="1" bandRow="1">
                <a:tableStyleId>{5C22544A-7EE6-4342-B048-85BDC9FD1C3A}</a:tableStyleId>
              </a:tblPr>
              <a:tblGrid>
                <a:gridCol w="1674341">
                  <a:extLst>
                    <a:ext uri="{9D8B030D-6E8A-4147-A177-3AD203B41FA5}">
                      <a16:colId xmlns:a16="http://schemas.microsoft.com/office/drawing/2014/main" val="3140530034"/>
                    </a:ext>
                  </a:extLst>
                </a:gridCol>
                <a:gridCol w="1754659">
                  <a:extLst>
                    <a:ext uri="{9D8B030D-6E8A-4147-A177-3AD203B41FA5}">
                      <a16:colId xmlns:a16="http://schemas.microsoft.com/office/drawing/2014/main" val="4078534324"/>
                    </a:ext>
                  </a:extLst>
                </a:gridCol>
              </a:tblGrid>
              <a:tr h="370840">
                <a:tc>
                  <a:txBody>
                    <a:bodyPr/>
                    <a:lstStyle/>
                    <a:p>
                      <a:r>
                        <a:rPr lang="en-US" dirty="0" err="1" smtClean="0"/>
                        <a:t>subject_id</a:t>
                      </a:r>
                      <a:endParaRPr lang="en-US" dirty="0"/>
                    </a:p>
                  </a:txBody>
                  <a:tcPr/>
                </a:tc>
                <a:tc>
                  <a:txBody>
                    <a:bodyPr/>
                    <a:lstStyle/>
                    <a:p>
                      <a:r>
                        <a:rPr lang="en-US" dirty="0" err="1" smtClean="0"/>
                        <a:t>subject_name</a:t>
                      </a:r>
                      <a:endParaRPr lang="en-US" dirty="0"/>
                    </a:p>
                  </a:txBody>
                  <a:tcPr/>
                </a:tc>
                <a:extLst>
                  <a:ext uri="{0D108BD9-81ED-4DB2-BD59-A6C34878D82A}">
                    <a16:rowId xmlns:a16="http://schemas.microsoft.com/office/drawing/2014/main" val="2780522214"/>
                  </a:ext>
                </a:extLst>
              </a:tr>
              <a:tr h="370840">
                <a:tc>
                  <a:txBody>
                    <a:bodyPr/>
                    <a:lstStyle/>
                    <a:p>
                      <a:r>
                        <a:rPr lang="en-US" dirty="0" smtClean="0"/>
                        <a:t>1</a:t>
                      </a:r>
                      <a:endParaRPr lang="en-US" dirty="0"/>
                    </a:p>
                  </a:txBody>
                  <a:tcPr/>
                </a:tc>
                <a:tc>
                  <a:txBody>
                    <a:bodyPr/>
                    <a:lstStyle/>
                    <a:p>
                      <a:r>
                        <a:rPr lang="en-US" dirty="0" smtClean="0"/>
                        <a:t>Java</a:t>
                      </a:r>
                      <a:endParaRPr lang="en-US" dirty="0"/>
                    </a:p>
                  </a:txBody>
                  <a:tcPr/>
                </a:tc>
                <a:extLst>
                  <a:ext uri="{0D108BD9-81ED-4DB2-BD59-A6C34878D82A}">
                    <a16:rowId xmlns:a16="http://schemas.microsoft.com/office/drawing/2014/main" val="4211573345"/>
                  </a:ext>
                </a:extLst>
              </a:tr>
              <a:tr h="370840">
                <a:tc>
                  <a:txBody>
                    <a:bodyPr/>
                    <a:lstStyle/>
                    <a:p>
                      <a:r>
                        <a:rPr lang="en-US" dirty="0" smtClean="0"/>
                        <a:t>2</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3349464974"/>
                  </a:ext>
                </a:extLst>
              </a:tr>
              <a:tr h="370840">
                <a:tc>
                  <a:txBody>
                    <a:bodyPr/>
                    <a:lstStyle/>
                    <a:p>
                      <a:r>
                        <a:rPr lang="en-US" dirty="0" smtClean="0"/>
                        <a:t>3</a:t>
                      </a:r>
                      <a:endParaRPr lang="en-US" dirty="0"/>
                    </a:p>
                  </a:txBody>
                  <a:tcPr/>
                </a:tc>
                <a:tc>
                  <a:txBody>
                    <a:bodyPr/>
                    <a:lstStyle/>
                    <a:p>
                      <a:r>
                        <a:rPr lang="en-US" dirty="0" smtClean="0"/>
                        <a:t>PHP</a:t>
                      </a:r>
                      <a:endParaRPr lang="en-US" dirty="0"/>
                    </a:p>
                  </a:txBody>
                  <a:tcPr/>
                </a:tc>
                <a:extLst>
                  <a:ext uri="{0D108BD9-81ED-4DB2-BD59-A6C34878D82A}">
                    <a16:rowId xmlns:a16="http://schemas.microsoft.com/office/drawing/2014/main" val="42782966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50874007"/>
              </p:ext>
            </p:extLst>
          </p:nvPr>
        </p:nvGraphicFramePr>
        <p:xfrm>
          <a:off x="4742249" y="1667906"/>
          <a:ext cx="6957539" cy="2225040"/>
        </p:xfrm>
        <a:graphic>
          <a:graphicData uri="http://schemas.openxmlformats.org/drawingml/2006/table">
            <a:tbl>
              <a:tblPr firstRow="1" bandRow="1">
                <a:tableStyleId>{5C22544A-7EE6-4342-B048-85BDC9FD1C3A}</a:tableStyleId>
              </a:tblPr>
              <a:tblGrid>
                <a:gridCol w="991286">
                  <a:extLst>
                    <a:ext uri="{9D8B030D-6E8A-4147-A177-3AD203B41FA5}">
                      <a16:colId xmlns:a16="http://schemas.microsoft.com/office/drawing/2014/main" val="446476547"/>
                    </a:ext>
                  </a:extLst>
                </a:gridCol>
                <a:gridCol w="1276865">
                  <a:extLst>
                    <a:ext uri="{9D8B030D-6E8A-4147-A177-3AD203B41FA5}">
                      <a16:colId xmlns:a16="http://schemas.microsoft.com/office/drawing/2014/main" val="3429791287"/>
                    </a:ext>
                  </a:extLst>
                </a:gridCol>
                <a:gridCol w="1235675">
                  <a:extLst>
                    <a:ext uri="{9D8B030D-6E8A-4147-A177-3AD203B41FA5}">
                      <a16:colId xmlns:a16="http://schemas.microsoft.com/office/drawing/2014/main" val="3218160115"/>
                    </a:ext>
                  </a:extLst>
                </a:gridCol>
                <a:gridCol w="972065">
                  <a:extLst>
                    <a:ext uri="{9D8B030D-6E8A-4147-A177-3AD203B41FA5}">
                      <a16:colId xmlns:a16="http://schemas.microsoft.com/office/drawing/2014/main" val="3228642768"/>
                    </a:ext>
                  </a:extLst>
                </a:gridCol>
                <a:gridCol w="2481648">
                  <a:extLst>
                    <a:ext uri="{9D8B030D-6E8A-4147-A177-3AD203B41FA5}">
                      <a16:colId xmlns:a16="http://schemas.microsoft.com/office/drawing/2014/main" val="2526132059"/>
                    </a:ext>
                  </a:extLst>
                </a:gridCol>
              </a:tblGrid>
              <a:tr h="370840">
                <a:tc>
                  <a:txBody>
                    <a:bodyPr/>
                    <a:lstStyle/>
                    <a:p>
                      <a:r>
                        <a:rPr lang="en-US" dirty="0" err="1" smtClean="0"/>
                        <a:t>score_id</a:t>
                      </a:r>
                      <a:endParaRPr lang="en-US" dirty="0"/>
                    </a:p>
                  </a:txBody>
                  <a:tcPr/>
                </a:tc>
                <a:tc>
                  <a:txBody>
                    <a:bodyPr/>
                    <a:lstStyle/>
                    <a:p>
                      <a:r>
                        <a:rPr lang="en-US" dirty="0" err="1" smtClean="0"/>
                        <a:t>student_id</a:t>
                      </a:r>
                      <a:endParaRPr lang="en-US" dirty="0"/>
                    </a:p>
                  </a:txBody>
                  <a:tcPr/>
                </a:tc>
                <a:tc>
                  <a:txBody>
                    <a:bodyPr/>
                    <a:lstStyle/>
                    <a:p>
                      <a:r>
                        <a:rPr lang="en-US" dirty="0" err="1" smtClean="0"/>
                        <a:t>subject_id</a:t>
                      </a:r>
                      <a:endParaRPr lang="en-US" dirty="0"/>
                    </a:p>
                  </a:txBody>
                  <a:tcPr/>
                </a:tc>
                <a:tc>
                  <a:txBody>
                    <a:bodyPr/>
                    <a:lstStyle/>
                    <a:p>
                      <a:r>
                        <a:rPr lang="en-US" dirty="0" smtClean="0"/>
                        <a:t>marks</a:t>
                      </a:r>
                      <a:endParaRPr lang="en-US" dirty="0"/>
                    </a:p>
                  </a:txBody>
                  <a:tcPr/>
                </a:tc>
                <a:tc>
                  <a:txBody>
                    <a:bodyPr/>
                    <a:lstStyle/>
                    <a:p>
                      <a:r>
                        <a:rPr lang="en-US" dirty="0" smtClean="0"/>
                        <a:t>teacher</a:t>
                      </a:r>
                      <a:endParaRPr lang="en-US" dirty="0"/>
                    </a:p>
                  </a:txBody>
                  <a:tcPr/>
                </a:tc>
                <a:extLst>
                  <a:ext uri="{0D108BD9-81ED-4DB2-BD59-A6C34878D82A}">
                    <a16:rowId xmlns:a16="http://schemas.microsoft.com/office/drawing/2014/main" val="1320741449"/>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82</a:t>
                      </a:r>
                      <a:endParaRPr lang="en-US" dirty="0"/>
                    </a:p>
                  </a:txBody>
                  <a:tcPr/>
                </a:tc>
                <a:tc>
                  <a:txBody>
                    <a:bodyPr/>
                    <a:lstStyle/>
                    <a:p>
                      <a:r>
                        <a:rPr lang="en-US" dirty="0" smtClean="0"/>
                        <a:t>Mr.</a:t>
                      </a:r>
                      <a:r>
                        <a:rPr lang="en-US" baseline="0" dirty="0" smtClean="0"/>
                        <a:t> Jay Prakash</a:t>
                      </a:r>
                      <a:endParaRPr lang="en-US" dirty="0"/>
                    </a:p>
                  </a:txBody>
                  <a:tcPr/>
                </a:tc>
                <a:extLst>
                  <a:ext uri="{0D108BD9-81ED-4DB2-BD59-A6C34878D82A}">
                    <a16:rowId xmlns:a16="http://schemas.microsoft.com/office/drawing/2014/main" val="1674217825"/>
                  </a:ext>
                </a:extLst>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77</a:t>
                      </a:r>
                      <a:endParaRPr lang="en-US" dirty="0"/>
                    </a:p>
                  </a:txBody>
                  <a:tcPr/>
                </a:tc>
                <a:tc>
                  <a:txBody>
                    <a:bodyPr/>
                    <a:lstStyle/>
                    <a:p>
                      <a:r>
                        <a:rPr lang="en-US" dirty="0" smtClean="0"/>
                        <a:t>Mr. Chandra Mohan</a:t>
                      </a:r>
                      <a:endParaRPr lang="en-US" dirty="0"/>
                    </a:p>
                  </a:txBody>
                  <a:tcPr/>
                </a:tc>
                <a:extLst>
                  <a:ext uri="{0D108BD9-81ED-4DB2-BD59-A6C34878D82A}">
                    <a16:rowId xmlns:a16="http://schemas.microsoft.com/office/drawing/2014/main" val="591222887"/>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85</a:t>
                      </a:r>
                      <a:endParaRPr lang="en-US" dirty="0"/>
                    </a:p>
                  </a:txBody>
                  <a:tcPr/>
                </a:tc>
                <a:tc>
                  <a:txBody>
                    <a:bodyPr/>
                    <a:lstStyle/>
                    <a:p>
                      <a:r>
                        <a:rPr lang="en-US" dirty="0" smtClean="0"/>
                        <a:t>Mr.</a:t>
                      </a:r>
                      <a:r>
                        <a:rPr lang="en-US" baseline="0" dirty="0" smtClean="0"/>
                        <a:t> Jay Prakash</a:t>
                      </a:r>
                      <a:endParaRPr lang="en-US" dirty="0"/>
                    </a:p>
                  </a:txBody>
                  <a:tcPr/>
                </a:tc>
                <a:extLst>
                  <a:ext uri="{0D108BD9-81ED-4DB2-BD59-A6C34878D82A}">
                    <a16:rowId xmlns:a16="http://schemas.microsoft.com/office/drawing/2014/main" val="2167615208"/>
                  </a:ext>
                </a:extLst>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82</a:t>
                      </a:r>
                      <a:endParaRPr lang="en-US" dirty="0"/>
                    </a:p>
                  </a:txBody>
                  <a:tcPr/>
                </a:tc>
                <a:tc>
                  <a:txBody>
                    <a:bodyPr/>
                    <a:lstStyle/>
                    <a:p>
                      <a:r>
                        <a:rPr lang="en-US" dirty="0" smtClean="0"/>
                        <a:t>Mr. Chandra Mohan</a:t>
                      </a:r>
                      <a:endParaRPr lang="en-US" dirty="0"/>
                    </a:p>
                  </a:txBody>
                  <a:tcPr/>
                </a:tc>
                <a:extLst>
                  <a:ext uri="{0D108BD9-81ED-4DB2-BD59-A6C34878D82A}">
                    <a16:rowId xmlns:a16="http://schemas.microsoft.com/office/drawing/2014/main" val="959449007"/>
                  </a:ext>
                </a:extLst>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95</a:t>
                      </a:r>
                      <a:endParaRPr lang="en-US" dirty="0"/>
                    </a:p>
                  </a:txBody>
                  <a:tcPr/>
                </a:tc>
                <a:tc>
                  <a:txBody>
                    <a:bodyPr/>
                    <a:lstStyle/>
                    <a:p>
                      <a:r>
                        <a:rPr lang="en-US" dirty="0" smtClean="0"/>
                        <a:t>Mr. </a:t>
                      </a:r>
                      <a:r>
                        <a:rPr lang="en-US" dirty="0" err="1" smtClean="0"/>
                        <a:t>Pramod</a:t>
                      </a:r>
                      <a:r>
                        <a:rPr lang="en-US" dirty="0" smtClean="0"/>
                        <a:t> Pradhan</a:t>
                      </a:r>
                      <a:endParaRPr lang="en-US" dirty="0"/>
                    </a:p>
                  </a:txBody>
                  <a:tcPr/>
                </a:tc>
                <a:extLst>
                  <a:ext uri="{0D108BD9-81ED-4DB2-BD59-A6C34878D82A}">
                    <a16:rowId xmlns:a16="http://schemas.microsoft.com/office/drawing/2014/main" val="14172972"/>
                  </a:ext>
                </a:extLst>
              </a:tr>
            </a:tbl>
          </a:graphicData>
        </a:graphic>
      </p:graphicFrame>
      <p:sp>
        <p:nvSpPr>
          <p:cNvPr id="6" name="TextBox 5"/>
          <p:cNvSpPr txBox="1"/>
          <p:nvPr/>
        </p:nvSpPr>
        <p:spPr>
          <a:xfrm>
            <a:off x="4819135" y="4118919"/>
            <a:ext cx="6977449" cy="2308324"/>
          </a:xfrm>
          <a:prstGeom prst="rect">
            <a:avLst/>
          </a:prstGeom>
          <a:noFill/>
        </p:spPr>
        <p:txBody>
          <a:bodyPr wrap="square" rtlCol="0">
            <a:spAutoFit/>
          </a:bodyPr>
          <a:lstStyle/>
          <a:p>
            <a:r>
              <a:rPr lang="en-US" dirty="0" smtClean="0"/>
              <a:t>Here, </a:t>
            </a:r>
            <a:r>
              <a:rPr lang="en-US" dirty="0" err="1" smtClean="0">
                <a:solidFill>
                  <a:srgbClr val="00B0F0"/>
                </a:solidFill>
              </a:rPr>
              <a:t>score_id</a:t>
            </a:r>
            <a:r>
              <a:rPr lang="en-US" dirty="0" smtClean="0"/>
              <a:t> should be a primary key but </a:t>
            </a:r>
            <a:r>
              <a:rPr lang="en-US" dirty="0" err="1" smtClean="0">
                <a:solidFill>
                  <a:srgbClr val="C00000"/>
                </a:solidFill>
              </a:rPr>
              <a:t>student_id</a:t>
            </a:r>
            <a:r>
              <a:rPr lang="en-US" dirty="0" smtClean="0">
                <a:solidFill>
                  <a:srgbClr val="C00000"/>
                </a:solidFill>
              </a:rPr>
              <a:t> + </a:t>
            </a:r>
            <a:r>
              <a:rPr lang="en-US" dirty="0" err="1" smtClean="0">
                <a:solidFill>
                  <a:srgbClr val="C00000"/>
                </a:solidFill>
              </a:rPr>
              <a:t>subject_id</a:t>
            </a:r>
            <a:r>
              <a:rPr lang="en-US" dirty="0" smtClean="0">
                <a:solidFill>
                  <a:srgbClr val="C00000"/>
                </a:solidFill>
              </a:rPr>
              <a:t> </a:t>
            </a:r>
            <a:r>
              <a:rPr lang="en-US" dirty="0" smtClean="0"/>
              <a:t>together makes a more meaningful primary key.</a:t>
            </a:r>
          </a:p>
          <a:p>
            <a:endParaRPr lang="en-US" dirty="0"/>
          </a:p>
          <a:p>
            <a:pPr algn="ctr"/>
            <a:r>
              <a:rPr lang="en-US" b="1" dirty="0" err="1" smtClean="0">
                <a:solidFill>
                  <a:srgbClr val="C00000"/>
                </a:solidFill>
              </a:rPr>
              <a:t>student_id</a:t>
            </a:r>
            <a:r>
              <a:rPr lang="en-US" b="1" dirty="0" smtClean="0">
                <a:solidFill>
                  <a:srgbClr val="C00000"/>
                </a:solidFill>
              </a:rPr>
              <a:t> + </a:t>
            </a:r>
            <a:r>
              <a:rPr lang="en-US" b="1" dirty="0" err="1" smtClean="0">
                <a:solidFill>
                  <a:srgbClr val="C00000"/>
                </a:solidFill>
              </a:rPr>
              <a:t>subject_id</a:t>
            </a:r>
            <a:endParaRPr lang="en-US" b="1" dirty="0" smtClean="0">
              <a:solidFill>
                <a:srgbClr val="C00000"/>
              </a:solidFill>
            </a:endParaRPr>
          </a:p>
          <a:p>
            <a:pPr algn="ctr"/>
            <a:r>
              <a:rPr lang="en-US" dirty="0" smtClean="0"/>
              <a:t>Can uniquely identify any row of data in score table</a:t>
            </a:r>
          </a:p>
          <a:p>
            <a:endParaRPr lang="en-US" dirty="0" smtClean="0"/>
          </a:p>
          <a:p>
            <a:r>
              <a:rPr lang="en-US" b="1" dirty="0">
                <a:solidFill>
                  <a:srgbClr val="00B0F0"/>
                </a:solidFill>
              </a:rPr>
              <a:t>t</a:t>
            </a:r>
            <a:r>
              <a:rPr lang="en-US" b="1" dirty="0" smtClean="0">
                <a:solidFill>
                  <a:srgbClr val="00B0F0"/>
                </a:solidFill>
              </a:rPr>
              <a:t>eacher</a:t>
            </a:r>
            <a:r>
              <a:rPr lang="en-US" dirty="0" smtClean="0"/>
              <a:t> column only depends on </a:t>
            </a:r>
            <a:r>
              <a:rPr lang="en-US" i="1" dirty="0" smtClean="0">
                <a:solidFill>
                  <a:srgbClr val="C00000"/>
                </a:solidFill>
              </a:rPr>
              <a:t>subject</a:t>
            </a:r>
            <a:r>
              <a:rPr lang="en-US" dirty="0" smtClean="0"/>
              <a:t> and not on </a:t>
            </a:r>
            <a:r>
              <a:rPr lang="en-US" i="1" dirty="0" smtClean="0">
                <a:solidFill>
                  <a:srgbClr val="C00000"/>
                </a:solidFill>
              </a:rPr>
              <a:t>student</a:t>
            </a:r>
            <a:r>
              <a:rPr lang="en-US" dirty="0" smtClean="0"/>
              <a:t>. This is called </a:t>
            </a:r>
            <a:r>
              <a:rPr lang="en-US" b="1" dirty="0" smtClean="0">
                <a:solidFill>
                  <a:srgbClr val="C00000"/>
                </a:solidFill>
              </a:rPr>
              <a:t>partial dependency</a:t>
            </a:r>
            <a:r>
              <a:rPr lang="en-US" dirty="0" smtClean="0"/>
              <a:t>.</a:t>
            </a:r>
            <a:endParaRPr lang="en-US" dirty="0"/>
          </a:p>
        </p:txBody>
      </p:sp>
      <p:sp>
        <p:nvSpPr>
          <p:cNvPr id="7" name="TextBox 6"/>
          <p:cNvSpPr txBox="1"/>
          <p:nvPr/>
        </p:nvSpPr>
        <p:spPr>
          <a:xfrm>
            <a:off x="838200" y="1506022"/>
            <a:ext cx="1367481" cy="369332"/>
          </a:xfrm>
          <a:prstGeom prst="rect">
            <a:avLst/>
          </a:prstGeom>
          <a:noFill/>
        </p:spPr>
        <p:txBody>
          <a:bodyPr wrap="square" rtlCol="0">
            <a:spAutoFit/>
          </a:bodyPr>
          <a:lstStyle/>
          <a:p>
            <a:r>
              <a:rPr lang="en-US" b="1" dirty="0" smtClean="0">
                <a:solidFill>
                  <a:schemeClr val="accent1">
                    <a:lumMod val="50000"/>
                  </a:schemeClr>
                </a:solidFill>
              </a:rPr>
              <a:t>Subject</a:t>
            </a:r>
            <a:endParaRPr lang="en-US" b="1" dirty="0">
              <a:solidFill>
                <a:schemeClr val="accent1">
                  <a:lumMod val="50000"/>
                </a:schemeClr>
              </a:solidFill>
            </a:endParaRPr>
          </a:p>
        </p:txBody>
      </p:sp>
      <p:sp>
        <p:nvSpPr>
          <p:cNvPr id="8" name="TextBox 7"/>
          <p:cNvSpPr txBox="1"/>
          <p:nvPr/>
        </p:nvSpPr>
        <p:spPr>
          <a:xfrm>
            <a:off x="4728519" y="1370254"/>
            <a:ext cx="1367481" cy="369332"/>
          </a:xfrm>
          <a:prstGeom prst="rect">
            <a:avLst/>
          </a:prstGeom>
          <a:noFill/>
        </p:spPr>
        <p:txBody>
          <a:bodyPr wrap="square" rtlCol="0">
            <a:spAutoFit/>
          </a:bodyPr>
          <a:lstStyle/>
          <a:p>
            <a:r>
              <a:rPr lang="en-US" b="1" dirty="0" smtClean="0">
                <a:solidFill>
                  <a:schemeClr val="accent1">
                    <a:lumMod val="50000"/>
                  </a:schemeClr>
                </a:solidFill>
              </a:rPr>
              <a:t>Score</a:t>
            </a:r>
            <a:endParaRPr lang="en-US" b="1" dirty="0">
              <a:solidFill>
                <a:schemeClr val="accent1">
                  <a:lumMod val="50000"/>
                </a:schemeClr>
              </a:solidFill>
            </a:endParaRPr>
          </a:p>
        </p:txBody>
      </p:sp>
    </p:spTree>
    <p:extLst>
      <p:ext uri="{BB962C8B-B14F-4D97-AF65-F5344CB8AC3E}">
        <p14:creationId xmlns:p14="http://schemas.microsoft.com/office/powerpoint/2010/main" val="131093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(cont..)</a:t>
            </a:r>
            <a:endParaRPr lang="en-US" dirty="0"/>
          </a:p>
        </p:txBody>
      </p:sp>
      <p:sp>
        <p:nvSpPr>
          <p:cNvPr id="3" name="Content Placeholder 2"/>
          <p:cNvSpPr>
            <a:spLocks noGrp="1"/>
          </p:cNvSpPr>
          <p:nvPr>
            <p:ph idx="1"/>
          </p:nvPr>
        </p:nvSpPr>
        <p:spPr>
          <a:xfrm>
            <a:off x="838200" y="1825625"/>
            <a:ext cx="4103129" cy="4351338"/>
          </a:xfrm>
        </p:spPr>
        <p:txBody>
          <a:bodyPr/>
          <a:lstStyle/>
          <a:p>
            <a:r>
              <a:rPr lang="en-US" dirty="0" smtClean="0"/>
              <a:t>In the figure, </a:t>
            </a:r>
            <a:r>
              <a:rPr lang="en-US" dirty="0"/>
              <a:t>we just saw that the table is getting decomposed into two smaller table. </a:t>
            </a:r>
            <a:endParaRPr lang="en-US" dirty="0" smtClean="0"/>
          </a:p>
          <a:p>
            <a:r>
              <a:rPr lang="en-US" dirty="0" smtClean="0">
                <a:solidFill>
                  <a:srgbClr val="C00000"/>
                </a:solidFill>
              </a:rPr>
              <a:t>Is </a:t>
            </a:r>
            <a:r>
              <a:rPr lang="en-US" dirty="0">
                <a:solidFill>
                  <a:srgbClr val="C00000"/>
                </a:solidFill>
              </a:rPr>
              <a:t>it really necessary to normalize the table that is present at the database? </a:t>
            </a:r>
            <a:r>
              <a:rPr lang="en-US" dirty="0"/>
              <a:t>Well, every table in the database has to be in normal form.</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77949403"/>
              </p:ext>
            </p:extLst>
          </p:nvPr>
        </p:nvGraphicFramePr>
        <p:xfrm>
          <a:off x="6357032" y="735762"/>
          <a:ext cx="5282514" cy="2601830"/>
        </p:xfrm>
        <a:graphic>
          <a:graphicData uri="http://schemas.openxmlformats.org/drawingml/2006/table">
            <a:tbl>
              <a:tblPr firstRow="1" bandRow="1">
                <a:tableStyleId>{5C22544A-7EE6-4342-B048-85BDC9FD1C3A}</a:tableStyleId>
              </a:tblPr>
              <a:tblGrid>
                <a:gridCol w="1760838">
                  <a:extLst>
                    <a:ext uri="{9D8B030D-6E8A-4147-A177-3AD203B41FA5}">
                      <a16:colId xmlns:a16="http://schemas.microsoft.com/office/drawing/2014/main" val="3685783698"/>
                    </a:ext>
                  </a:extLst>
                </a:gridCol>
                <a:gridCol w="1760838">
                  <a:extLst>
                    <a:ext uri="{9D8B030D-6E8A-4147-A177-3AD203B41FA5}">
                      <a16:colId xmlns:a16="http://schemas.microsoft.com/office/drawing/2014/main" val="2692614653"/>
                    </a:ext>
                  </a:extLst>
                </a:gridCol>
                <a:gridCol w="1760838">
                  <a:extLst>
                    <a:ext uri="{9D8B030D-6E8A-4147-A177-3AD203B41FA5}">
                      <a16:colId xmlns:a16="http://schemas.microsoft.com/office/drawing/2014/main" val="1221527346"/>
                    </a:ext>
                  </a:extLst>
                </a:gridCol>
              </a:tblGrid>
              <a:tr h="370840">
                <a:tc>
                  <a:txBody>
                    <a:bodyPr/>
                    <a:lstStyle/>
                    <a:p>
                      <a:pPr algn="l" fontAlgn="t"/>
                      <a:r>
                        <a:rPr lang="en-US" dirty="0" err="1">
                          <a:effectLst/>
                        </a:rPr>
                        <a:t>student_id</a:t>
                      </a:r>
                      <a:endParaRPr lang="en-US" dirty="0">
                        <a:effectLst/>
                      </a:endParaRPr>
                    </a:p>
                  </a:txBody>
                  <a:tcPr marL="76200" marR="76200" marT="76200" marB="76200"/>
                </a:tc>
                <a:tc>
                  <a:txBody>
                    <a:bodyPr/>
                    <a:lstStyle/>
                    <a:p>
                      <a:pPr algn="l" fontAlgn="t"/>
                      <a:r>
                        <a:rPr lang="en-US">
                          <a:effectLst/>
                        </a:rPr>
                        <a:t>subject</a:t>
                      </a:r>
                    </a:p>
                  </a:txBody>
                  <a:tcPr marL="76200" marR="76200" marT="76200" marB="76200"/>
                </a:tc>
                <a:tc>
                  <a:txBody>
                    <a:bodyPr/>
                    <a:lstStyle/>
                    <a:p>
                      <a:pPr algn="l" fontAlgn="t"/>
                      <a:r>
                        <a:rPr lang="en-US">
                          <a:effectLst/>
                        </a:rPr>
                        <a:t>professor</a:t>
                      </a: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a:effectLst/>
                        </a:rPr>
                        <a:t>101</a:t>
                      </a:r>
                    </a:p>
                  </a:txBody>
                  <a:tcPr marL="76200" marR="76200" marT="76200" marB="76200"/>
                </a:tc>
                <a:tc>
                  <a:txBody>
                    <a:bodyPr/>
                    <a:lstStyle/>
                    <a:p>
                      <a:pPr fontAlgn="t"/>
                      <a:r>
                        <a:rPr lang="en-US">
                          <a:effectLst/>
                        </a:rPr>
                        <a:t>Java</a:t>
                      </a: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dirty="0">
                          <a:effectLst/>
                        </a:rPr>
                        <a:t>101</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dirty="0" err="1" smtClean="0">
                          <a:effectLst/>
                        </a:rPr>
                        <a:t>Chandu</a:t>
                      </a:r>
                      <a:endParaRPr lang="en-US" dirty="0">
                        <a:effectLst/>
                      </a:endParaRP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a:effectLst/>
                        </a:rPr>
                        <a:t>102</a:t>
                      </a:r>
                    </a:p>
                  </a:txBody>
                  <a:tcPr marL="76200" marR="76200" marT="76200" marB="76200"/>
                </a:tc>
                <a:tc>
                  <a:txBody>
                    <a:bodyPr/>
                    <a:lstStyle/>
                    <a:p>
                      <a:pPr fontAlgn="t"/>
                      <a:r>
                        <a:rPr lang="en-US">
                          <a:effectLst/>
                        </a:rPr>
                        <a:t>Java</a:t>
                      </a:r>
                    </a:p>
                  </a:txBody>
                  <a:tcPr marL="76200" marR="76200" marT="76200" marB="76200"/>
                </a:tc>
                <a:tc>
                  <a:txBody>
                    <a:bodyPr/>
                    <a:lstStyle/>
                    <a:p>
                      <a:pPr fontAlgn="t"/>
                      <a:r>
                        <a:rPr lang="en-US" dirty="0" smtClean="0">
                          <a:effectLst/>
                        </a:rPr>
                        <a:t>Jaya</a:t>
                      </a:r>
                      <a:endParaRPr lang="en-US" dirty="0">
                        <a:effectLst/>
                      </a:endParaRP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a:effectLst/>
                        </a:rPr>
                        <a:t>103</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dirty="0" smtClean="0">
                          <a:effectLst/>
                        </a:rPr>
                        <a:t>Chris</a:t>
                      </a:r>
                      <a:endParaRPr lang="en-US" dirty="0">
                        <a:effectLst/>
                      </a:endParaRPr>
                    </a:p>
                  </a:txBody>
                  <a:tcPr marL="76200" marR="76200" marT="76200" marB="76200"/>
                </a:tc>
                <a:extLst>
                  <a:ext uri="{0D108BD9-81ED-4DB2-BD59-A6C34878D82A}">
                    <a16:rowId xmlns:a16="http://schemas.microsoft.com/office/drawing/2014/main" val="1946833312"/>
                  </a:ext>
                </a:extLst>
              </a:tr>
              <a:tr h="370840">
                <a:tc>
                  <a:txBody>
                    <a:bodyPr/>
                    <a:lstStyle/>
                    <a:p>
                      <a:pPr fontAlgn="t"/>
                      <a:r>
                        <a:rPr lang="en-US">
                          <a:effectLst/>
                        </a:rPr>
                        <a:t>104</a:t>
                      </a:r>
                    </a:p>
                  </a:txBody>
                  <a:tcPr marL="76200" marR="76200" marT="76200" marB="76200"/>
                </a:tc>
                <a:tc>
                  <a:txBody>
                    <a:bodyPr/>
                    <a:lstStyle/>
                    <a:p>
                      <a:pPr fontAlgn="t"/>
                      <a:r>
                        <a:rPr lang="en-US" dirty="0">
                          <a:effectLst/>
                        </a:rPr>
                        <a:t>Java</a:t>
                      </a: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extLst>
                  <a:ext uri="{0D108BD9-81ED-4DB2-BD59-A6C34878D82A}">
                    <a16:rowId xmlns:a16="http://schemas.microsoft.com/office/drawing/2014/main" val="2554204424"/>
                  </a:ext>
                </a:extLst>
              </a:tr>
            </a:tbl>
          </a:graphicData>
        </a:graphic>
      </p:graphicFrame>
      <p:sp>
        <p:nvSpPr>
          <p:cNvPr id="5" name="TextBox 4"/>
          <p:cNvSpPr txBox="1"/>
          <p:nvPr/>
        </p:nvSpPr>
        <p:spPr>
          <a:xfrm>
            <a:off x="6357032" y="430298"/>
            <a:ext cx="2660822" cy="369332"/>
          </a:xfrm>
          <a:prstGeom prst="rect">
            <a:avLst/>
          </a:prstGeom>
          <a:noFill/>
        </p:spPr>
        <p:txBody>
          <a:bodyPr wrap="square" rtlCol="0">
            <a:spAutoFit/>
          </a:bodyPr>
          <a:lstStyle/>
          <a:p>
            <a:r>
              <a:rPr lang="en-US" b="1" dirty="0" smtClean="0">
                <a:solidFill>
                  <a:schemeClr val="accent1">
                    <a:lumMod val="50000"/>
                  </a:schemeClr>
                </a:solidFill>
              </a:rPr>
              <a:t>Collage Enrollment Table</a:t>
            </a:r>
            <a:endParaRPr lang="en-US" b="1" dirty="0">
              <a:solidFill>
                <a:schemeClr val="accent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62711348"/>
              </p:ext>
            </p:extLst>
          </p:nvPr>
        </p:nvGraphicFramePr>
        <p:xfrm>
          <a:off x="4941329" y="3972593"/>
          <a:ext cx="2460368" cy="2601830"/>
        </p:xfrm>
        <a:graphic>
          <a:graphicData uri="http://schemas.openxmlformats.org/drawingml/2006/table">
            <a:tbl>
              <a:tblPr firstRow="1" bandRow="1">
                <a:tableStyleId>{5C22544A-7EE6-4342-B048-85BDC9FD1C3A}</a:tableStyleId>
              </a:tblPr>
              <a:tblGrid>
                <a:gridCol w="1230184">
                  <a:extLst>
                    <a:ext uri="{9D8B030D-6E8A-4147-A177-3AD203B41FA5}">
                      <a16:colId xmlns:a16="http://schemas.microsoft.com/office/drawing/2014/main" val="3685783698"/>
                    </a:ext>
                  </a:extLst>
                </a:gridCol>
                <a:gridCol w="1230184">
                  <a:extLst>
                    <a:ext uri="{9D8B030D-6E8A-4147-A177-3AD203B41FA5}">
                      <a16:colId xmlns:a16="http://schemas.microsoft.com/office/drawing/2014/main" val="2692614653"/>
                    </a:ext>
                  </a:extLst>
                </a:gridCol>
              </a:tblGrid>
              <a:tr h="370840">
                <a:tc>
                  <a:txBody>
                    <a:bodyPr/>
                    <a:lstStyle/>
                    <a:p>
                      <a:pPr algn="l" fontAlgn="t"/>
                      <a:r>
                        <a:rPr lang="en-US" dirty="0" err="1">
                          <a:effectLst/>
                        </a:rPr>
                        <a:t>student_id</a:t>
                      </a:r>
                      <a:endParaRPr lang="en-US" dirty="0">
                        <a:effectLst/>
                      </a:endParaRPr>
                    </a:p>
                  </a:txBody>
                  <a:tcPr marL="76200" marR="76200" marT="76200" marB="76200"/>
                </a:tc>
                <a:tc>
                  <a:txBody>
                    <a:bodyPr/>
                    <a:lstStyle/>
                    <a:p>
                      <a:pPr algn="l" fontAlgn="t"/>
                      <a:r>
                        <a:rPr lang="en-US" dirty="0" err="1" smtClean="0">
                          <a:effectLst/>
                        </a:rPr>
                        <a:t>p_id</a:t>
                      </a:r>
                      <a:endParaRPr lang="en-US" dirty="0">
                        <a:effectLst/>
                      </a:endParaRP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a:effectLst/>
                        </a:rPr>
                        <a:t>101</a:t>
                      </a:r>
                    </a:p>
                  </a:txBody>
                  <a:tcPr marL="76200" marR="76200" marT="76200" marB="76200"/>
                </a:tc>
                <a:tc>
                  <a:txBody>
                    <a:bodyPr/>
                    <a:lstStyle/>
                    <a:p>
                      <a:pPr fontAlgn="t"/>
                      <a:r>
                        <a:rPr lang="en-US" dirty="0" smtClean="0">
                          <a:effectLst/>
                        </a:rPr>
                        <a:t>1</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a:effectLst/>
                        </a:rPr>
                        <a:t>101</a:t>
                      </a:r>
                    </a:p>
                  </a:txBody>
                  <a:tcPr marL="76200" marR="76200" marT="76200" marB="76200"/>
                </a:tc>
                <a:tc>
                  <a:txBody>
                    <a:bodyPr/>
                    <a:lstStyle/>
                    <a:p>
                      <a:pPr fontAlgn="t"/>
                      <a:r>
                        <a:rPr lang="en-US" dirty="0" smtClean="0">
                          <a:effectLst/>
                        </a:rPr>
                        <a:t>2</a:t>
                      </a:r>
                      <a:endParaRPr lang="en-US" dirty="0">
                        <a:effectLst/>
                      </a:endParaRP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a:effectLst/>
                        </a:rPr>
                        <a:t>102</a:t>
                      </a:r>
                    </a:p>
                  </a:txBody>
                  <a:tcPr marL="76200" marR="76200" marT="76200" marB="76200"/>
                </a:tc>
                <a:tc>
                  <a:txBody>
                    <a:bodyPr/>
                    <a:lstStyle/>
                    <a:p>
                      <a:pPr fontAlgn="t"/>
                      <a:r>
                        <a:rPr lang="en-US" dirty="0" smtClean="0">
                          <a:effectLst/>
                        </a:rPr>
                        <a:t>3</a:t>
                      </a:r>
                      <a:endParaRPr lang="en-US" dirty="0">
                        <a:effectLst/>
                      </a:endParaRP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a:effectLst/>
                        </a:rPr>
                        <a:t>103</a:t>
                      </a:r>
                    </a:p>
                  </a:txBody>
                  <a:tcPr marL="76200" marR="76200" marT="76200" marB="76200"/>
                </a:tc>
                <a:tc>
                  <a:txBody>
                    <a:bodyPr/>
                    <a:lstStyle/>
                    <a:p>
                      <a:pPr fontAlgn="t"/>
                      <a:r>
                        <a:rPr lang="en-US" dirty="0" smtClean="0">
                          <a:effectLst/>
                        </a:rPr>
                        <a:t>4</a:t>
                      </a:r>
                      <a:endParaRPr lang="en-US" dirty="0">
                        <a:effectLst/>
                      </a:endParaRPr>
                    </a:p>
                  </a:txBody>
                  <a:tcPr marL="76200" marR="76200" marT="76200" marB="76200"/>
                </a:tc>
                <a:extLst>
                  <a:ext uri="{0D108BD9-81ED-4DB2-BD59-A6C34878D82A}">
                    <a16:rowId xmlns:a16="http://schemas.microsoft.com/office/drawing/2014/main" val="1946833312"/>
                  </a:ext>
                </a:extLst>
              </a:tr>
              <a:tr h="370840">
                <a:tc>
                  <a:txBody>
                    <a:bodyPr/>
                    <a:lstStyle/>
                    <a:p>
                      <a:pPr fontAlgn="t"/>
                      <a:r>
                        <a:rPr lang="en-US">
                          <a:effectLst/>
                        </a:rPr>
                        <a:t>104</a:t>
                      </a:r>
                    </a:p>
                  </a:txBody>
                  <a:tcPr marL="76200" marR="76200" marT="76200" marB="76200"/>
                </a:tc>
                <a:tc>
                  <a:txBody>
                    <a:bodyPr/>
                    <a:lstStyle/>
                    <a:p>
                      <a:pPr fontAlgn="t"/>
                      <a:r>
                        <a:rPr lang="en-US" dirty="0" smtClean="0">
                          <a:effectLst/>
                        </a:rPr>
                        <a:t>1</a:t>
                      </a:r>
                      <a:endParaRPr lang="en-US" dirty="0">
                        <a:effectLst/>
                      </a:endParaRPr>
                    </a:p>
                  </a:txBody>
                  <a:tcPr marL="76200" marR="76200" marT="76200" marB="76200"/>
                </a:tc>
                <a:extLst>
                  <a:ext uri="{0D108BD9-81ED-4DB2-BD59-A6C34878D82A}">
                    <a16:rowId xmlns:a16="http://schemas.microsoft.com/office/drawing/2014/main" val="25542044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99168072"/>
              </p:ext>
            </p:extLst>
          </p:nvPr>
        </p:nvGraphicFramePr>
        <p:xfrm>
          <a:off x="8122509" y="3972593"/>
          <a:ext cx="3690552" cy="2175110"/>
        </p:xfrm>
        <a:graphic>
          <a:graphicData uri="http://schemas.openxmlformats.org/drawingml/2006/table">
            <a:tbl>
              <a:tblPr firstRow="1" bandRow="1">
                <a:tableStyleId>{5C22544A-7EE6-4342-B048-85BDC9FD1C3A}</a:tableStyleId>
              </a:tblPr>
              <a:tblGrid>
                <a:gridCol w="1230184">
                  <a:extLst>
                    <a:ext uri="{9D8B030D-6E8A-4147-A177-3AD203B41FA5}">
                      <a16:colId xmlns:a16="http://schemas.microsoft.com/office/drawing/2014/main" val="3685783698"/>
                    </a:ext>
                  </a:extLst>
                </a:gridCol>
                <a:gridCol w="1230184">
                  <a:extLst>
                    <a:ext uri="{9D8B030D-6E8A-4147-A177-3AD203B41FA5}">
                      <a16:colId xmlns:a16="http://schemas.microsoft.com/office/drawing/2014/main" val="2692614653"/>
                    </a:ext>
                  </a:extLst>
                </a:gridCol>
                <a:gridCol w="1230184">
                  <a:extLst>
                    <a:ext uri="{9D8B030D-6E8A-4147-A177-3AD203B41FA5}">
                      <a16:colId xmlns:a16="http://schemas.microsoft.com/office/drawing/2014/main" val="1221527346"/>
                    </a:ext>
                  </a:extLst>
                </a:gridCol>
              </a:tblGrid>
              <a:tr h="370840">
                <a:tc>
                  <a:txBody>
                    <a:bodyPr/>
                    <a:lstStyle/>
                    <a:p>
                      <a:pPr algn="l" fontAlgn="t"/>
                      <a:r>
                        <a:rPr lang="en-US" dirty="0" err="1" smtClean="0">
                          <a:effectLst/>
                        </a:rPr>
                        <a:t>p_id</a:t>
                      </a:r>
                      <a:endParaRPr lang="en-US" dirty="0">
                        <a:effectLst/>
                      </a:endParaRPr>
                    </a:p>
                  </a:txBody>
                  <a:tcPr marL="76200" marR="76200" marT="76200" marB="76200"/>
                </a:tc>
                <a:tc>
                  <a:txBody>
                    <a:bodyPr/>
                    <a:lstStyle/>
                    <a:p>
                      <a:pPr algn="l" fontAlgn="t"/>
                      <a:r>
                        <a:rPr lang="en-US" dirty="0" smtClean="0">
                          <a:effectLst/>
                        </a:rPr>
                        <a:t>professor</a:t>
                      </a:r>
                      <a:endParaRPr lang="en-US" dirty="0">
                        <a:effectLst/>
                      </a:endParaRPr>
                    </a:p>
                  </a:txBody>
                  <a:tcPr marL="76200" marR="76200" marT="76200" marB="76200"/>
                </a:tc>
                <a:tc>
                  <a:txBody>
                    <a:bodyPr/>
                    <a:lstStyle/>
                    <a:p>
                      <a:pPr algn="l" fontAlgn="t"/>
                      <a:r>
                        <a:rPr lang="en-US" dirty="0" smtClean="0">
                          <a:effectLst/>
                        </a:rPr>
                        <a:t>subject</a:t>
                      </a:r>
                      <a:endParaRPr lang="en-US" dirty="0">
                        <a:effectLst/>
                      </a:endParaRP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dirty="0" smtClean="0">
                          <a:effectLst/>
                        </a:rPr>
                        <a:t>1</a:t>
                      </a:r>
                      <a:endParaRPr lang="en-US" dirty="0">
                        <a:effectLst/>
                      </a:endParaRP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tc>
                  <a:txBody>
                    <a:bodyPr/>
                    <a:lstStyle/>
                    <a:p>
                      <a:pPr fontAlgn="t"/>
                      <a:r>
                        <a:rPr lang="en-US" dirty="0" smtClean="0">
                          <a:effectLst/>
                        </a:rPr>
                        <a:t>Java</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dirty="0" smtClean="0">
                          <a:effectLst/>
                        </a:rPr>
                        <a:t>2</a:t>
                      </a:r>
                      <a:endParaRPr lang="en-US" dirty="0">
                        <a:effectLst/>
                      </a:endParaRPr>
                    </a:p>
                  </a:txBody>
                  <a:tcPr marL="76200" marR="76200" marT="76200" marB="76200"/>
                </a:tc>
                <a:tc>
                  <a:txBody>
                    <a:bodyPr/>
                    <a:lstStyle/>
                    <a:p>
                      <a:pPr fontAlgn="t"/>
                      <a:r>
                        <a:rPr lang="en-US" dirty="0" err="1" smtClean="0">
                          <a:effectLst/>
                        </a:rPr>
                        <a:t>Chandu</a:t>
                      </a:r>
                      <a:endParaRPr lang="en-US" dirty="0">
                        <a:effectLst/>
                      </a:endParaRP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dirty="0" smtClean="0">
                          <a:effectLst/>
                        </a:rPr>
                        <a:t>3</a:t>
                      </a:r>
                      <a:endParaRPr lang="en-US" dirty="0">
                        <a:effectLst/>
                      </a:endParaRPr>
                    </a:p>
                  </a:txBody>
                  <a:tcPr marL="76200" marR="76200" marT="76200" marB="76200"/>
                </a:tc>
                <a:tc>
                  <a:txBody>
                    <a:bodyPr/>
                    <a:lstStyle/>
                    <a:p>
                      <a:pPr fontAlgn="t"/>
                      <a:r>
                        <a:rPr lang="en-US" dirty="0" smtClean="0">
                          <a:effectLst/>
                        </a:rPr>
                        <a:t>Jaya</a:t>
                      </a:r>
                      <a:endParaRPr lang="en-US" dirty="0">
                        <a:effectLst/>
                      </a:endParaRPr>
                    </a:p>
                  </a:txBody>
                  <a:tcPr marL="76200" marR="76200" marT="76200" marB="76200"/>
                </a:tc>
                <a:tc>
                  <a:txBody>
                    <a:bodyPr/>
                    <a:lstStyle/>
                    <a:p>
                      <a:pPr fontAlgn="t"/>
                      <a:r>
                        <a:rPr lang="en-US" dirty="0">
                          <a:effectLst/>
                        </a:rPr>
                        <a:t>Java</a:t>
                      </a: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dirty="0" smtClean="0">
                          <a:effectLst/>
                        </a:rPr>
                        <a:t>4</a:t>
                      </a:r>
                      <a:endParaRPr lang="en-US" dirty="0">
                        <a:effectLst/>
                      </a:endParaRPr>
                    </a:p>
                  </a:txBody>
                  <a:tcPr marL="76200" marR="76200" marT="76200" marB="76200"/>
                </a:tc>
                <a:tc>
                  <a:txBody>
                    <a:bodyPr/>
                    <a:lstStyle/>
                    <a:p>
                      <a:pPr fontAlgn="t"/>
                      <a:r>
                        <a:rPr lang="en-US" dirty="0" smtClean="0">
                          <a:effectLst/>
                        </a:rPr>
                        <a:t>Chris</a:t>
                      </a:r>
                      <a:endParaRPr lang="en-US" dirty="0">
                        <a:effectLst/>
                      </a:endParaRP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1946833312"/>
                  </a:ext>
                </a:extLst>
              </a:tr>
            </a:tbl>
          </a:graphicData>
        </a:graphic>
      </p:graphicFrame>
      <p:sp>
        <p:nvSpPr>
          <p:cNvPr id="8" name="Left-Up Arrow 7"/>
          <p:cNvSpPr/>
          <p:nvPr/>
        </p:nvSpPr>
        <p:spPr>
          <a:xfrm rot="13481316">
            <a:off x="7375702" y="3402551"/>
            <a:ext cx="772802" cy="785318"/>
          </a:xfrm>
          <a:prstGeom prst="lef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167818" y="3657182"/>
            <a:ext cx="2660822" cy="369332"/>
          </a:xfrm>
          <a:prstGeom prst="rect">
            <a:avLst/>
          </a:prstGeom>
          <a:noFill/>
        </p:spPr>
        <p:txBody>
          <a:bodyPr wrap="square" rtlCol="0">
            <a:spAutoFit/>
          </a:bodyPr>
          <a:lstStyle/>
          <a:p>
            <a:r>
              <a:rPr lang="en-US" b="1" dirty="0" smtClean="0">
                <a:solidFill>
                  <a:schemeClr val="accent1">
                    <a:lumMod val="50000"/>
                  </a:schemeClr>
                </a:solidFill>
              </a:rPr>
              <a:t>Professor</a:t>
            </a:r>
            <a:endParaRPr lang="en-US" b="1" dirty="0">
              <a:solidFill>
                <a:schemeClr val="accent1">
                  <a:lumMod val="50000"/>
                </a:schemeClr>
              </a:solidFill>
            </a:endParaRPr>
          </a:p>
        </p:txBody>
      </p:sp>
    </p:spTree>
    <p:extLst>
      <p:ext uri="{BB962C8B-B14F-4D97-AF65-F5344CB8AC3E}">
        <p14:creationId xmlns:p14="http://schemas.microsoft.com/office/powerpoint/2010/main" val="309847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Partial  dependency to make 2NF</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895792188"/>
              </p:ext>
            </p:extLst>
          </p:nvPr>
        </p:nvGraphicFramePr>
        <p:xfrm>
          <a:off x="5379306" y="4693603"/>
          <a:ext cx="5338122" cy="1483360"/>
        </p:xfrm>
        <a:graphic>
          <a:graphicData uri="http://schemas.openxmlformats.org/drawingml/2006/table">
            <a:tbl>
              <a:tblPr firstRow="1" bandRow="1">
                <a:tableStyleId>{5C22544A-7EE6-4342-B048-85BDC9FD1C3A}</a:tableStyleId>
              </a:tblPr>
              <a:tblGrid>
                <a:gridCol w="1404282">
                  <a:extLst>
                    <a:ext uri="{9D8B030D-6E8A-4147-A177-3AD203B41FA5}">
                      <a16:colId xmlns:a16="http://schemas.microsoft.com/office/drawing/2014/main" val="3140530034"/>
                    </a:ext>
                  </a:extLst>
                </a:gridCol>
                <a:gridCol w="1794871">
                  <a:extLst>
                    <a:ext uri="{9D8B030D-6E8A-4147-A177-3AD203B41FA5}">
                      <a16:colId xmlns:a16="http://schemas.microsoft.com/office/drawing/2014/main" val="4078534324"/>
                    </a:ext>
                  </a:extLst>
                </a:gridCol>
                <a:gridCol w="2138969">
                  <a:extLst>
                    <a:ext uri="{9D8B030D-6E8A-4147-A177-3AD203B41FA5}">
                      <a16:colId xmlns:a16="http://schemas.microsoft.com/office/drawing/2014/main" val="4256683032"/>
                    </a:ext>
                  </a:extLst>
                </a:gridCol>
              </a:tblGrid>
              <a:tr h="370840">
                <a:tc>
                  <a:txBody>
                    <a:bodyPr/>
                    <a:lstStyle/>
                    <a:p>
                      <a:r>
                        <a:rPr lang="en-US" dirty="0" err="1" smtClean="0"/>
                        <a:t>subject_id</a:t>
                      </a:r>
                      <a:endParaRPr lang="en-US" dirty="0"/>
                    </a:p>
                  </a:txBody>
                  <a:tcPr/>
                </a:tc>
                <a:tc>
                  <a:txBody>
                    <a:bodyPr/>
                    <a:lstStyle/>
                    <a:p>
                      <a:r>
                        <a:rPr lang="en-US" dirty="0" err="1" smtClean="0"/>
                        <a:t>subject_name</a:t>
                      </a:r>
                      <a:endParaRPr lang="en-US" dirty="0"/>
                    </a:p>
                  </a:txBody>
                  <a:tcPr/>
                </a:tc>
                <a:tc>
                  <a:txBody>
                    <a:bodyPr/>
                    <a:lstStyle/>
                    <a:p>
                      <a:r>
                        <a:rPr lang="en-US" dirty="0" smtClean="0"/>
                        <a:t>teacher</a:t>
                      </a:r>
                      <a:endParaRPr lang="en-US" dirty="0"/>
                    </a:p>
                  </a:txBody>
                  <a:tcPr/>
                </a:tc>
                <a:extLst>
                  <a:ext uri="{0D108BD9-81ED-4DB2-BD59-A6C34878D82A}">
                    <a16:rowId xmlns:a16="http://schemas.microsoft.com/office/drawing/2014/main" val="2780522214"/>
                  </a:ext>
                </a:extLst>
              </a:tr>
              <a:tr h="370840">
                <a:tc>
                  <a:txBody>
                    <a:bodyPr/>
                    <a:lstStyle/>
                    <a:p>
                      <a:r>
                        <a:rPr lang="en-US" dirty="0" smtClean="0"/>
                        <a:t>1</a:t>
                      </a:r>
                      <a:endParaRPr lang="en-US" dirty="0"/>
                    </a:p>
                  </a:txBody>
                  <a:tcPr/>
                </a:tc>
                <a:tc>
                  <a:txBody>
                    <a:bodyPr/>
                    <a:lstStyle/>
                    <a:p>
                      <a:r>
                        <a:rPr lang="en-US" dirty="0" smtClean="0"/>
                        <a:t>Java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Mr.</a:t>
                      </a:r>
                      <a:r>
                        <a:rPr lang="en-US" baseline="0" dirty="0" smtClean="0"/>
                        <a:t> Jay Prakash</a:t>
                      </a:r>
                      <a:endParaRPr lang="en-US" dirty="0" smtClean="0"/>
                    </a:p>
                  </a:txBody>
                  <a:tcPr/>
                </a:tc>
                <a:extLst>
                  <a:ext uri="{0D108BD9-81ED-4DB2-BD59-A6C34878D82A}">
                    <a16:rowId xmlns:a16="http://schemas.microsoft.com/office/drawing/2014/main" val="4211573345"/>
                  </a:ext>
                </a:extLst>
              </a:tr>
              <a:tr h="370840">
                <a:tc>
                  <a:txBody>
                    <a:bodyPr/>
                    <a:lstStyle/>
                    <a:p>
                      <a:r>
                        <a:rPr lang="en-US" dirty="0" smtClean="0"/>
                        <a:t>2</a:t>
                      </a:r>
                      <a:endParaRPr lang="en-US" dirty="0"/>
                    </a:p>
                  </a:txBody>
                  <a:tcPr/>
                </a:tc>
                <a:tc>
                  <a:txBody>
                    <a:bodyPr/>
                    <a:lstStyle/>
                    <a:p>
                      <a:r>
                        <a:rPr lang="en-US" dirty="0" smtClean="0"/>
                        <a:t>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Mr. Chandra Mohan</a:t>
                      </a:r>
                    </a:p>
                  </a:txBody>
                  <a:tcPr/>
                </a:tc>
                <a:extLst>
                  <a:ext uri="{0D108BD9-81ED-4DB2-BD59-A6C34878D82A}">
                    <a16:rowId xmlns:a16="http://schemas.microsoft.com/office/drawing/2014/main" val="3349464974"/>
                  </a:ext>
                </a:extLst>
              </a:tr>
              <a:tr h="370840">
                <a:tc>
                  <a:txBody>
                    <a:bodyPr/>
                    <a:lstStyle/>
                    <a:p>
                      <a:r>
                        <a:rPr lang="en-US" dirty="0" smtClean="0"/>
                        <a:t>3</a:t>
                      </a:r>
                      <a:endParaRPr lang="en-US" dirty="0"/>
                    </a:p>
                  </a:txBody>
                  <a:tcPr/>
                </a:tc>
                <a:tc>
                  <a:txBody>
                    <a:bodyPr/>
                    <a:lstStyle/>
                    <a:p>
                      <a:r>
                        <a:rPr lang="en-US" dirty="0" smtClean="0"/>
                        <a:t>PHP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Mr. </a:t>
                      </a:r>
                      <a:r>
                        <a:rPr lang="en-US" dirty="0" err="1" smtClean="0"/>
                        <a:t>Pramod</a:t>
                      </a:r>
                      <a:r>
                        <a:rPr lang="en-US" dirty="0" smtClean="0"/>
                        <a:t> Pradhan</a:t>
                      </a:r>
                    </a:p>
                  </a:txBody>
                  <a:tcPr/>
                </a:tc>
                <a:extLst>
                  <a:ext uri="{0D108BD9-81ED-4DB2-BD59-A6C34878D82A}">
                    <a16:rowId xmlns:a16="http://schemas.microsoft.com/office/drawing/2014/main" val="42782966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8785594"/>
              </p:ext>
            </p:extLst>
          </p:nvPr>
        </p:nvGraphicFramePr>
        <p:xfrm>
          <a:off x="851930" y="1766760"/>
          <a:ext cx="4475891" cy="2225040"/>
        </p:xfrm>
        <a:graphic>
          <a:graphicData uri="http://schemas.openxmlformats.org/drawingml/2006/table">
            <a:tbl>
              <a:tblPr firstRow="1" bandRow="1">
                <a:tableStyleId>{5C22544A-7EE6-4342-B048-85BDC9FD1C3A}</a:tableStyleId>
              </a:tblPr>
              <a:tblGrid>
                <a:gridCol w="991286">
                  <a:extLst>
                    <a:ext uri="{9D8B030D-6E8A-4147-A177-3AD203B41FA5}">
                      <a16:colId xmlns:a16="http://schemas.microsoft.com/office/drawing/2014/main" val="446476547"/>
                    </a:ext>
                  </a:extLst>
                </a:gridCol>
                <a:gridCol w="1276865">
                  <a:extLst>
                    <a:ext uri="{9D8B030D-6E8A-4147-A177-3AD203B41FA5}">
                      <a16:colId xmlns:a16="http://schemas.microsoft.com/office/drawing/2014/main" val="3429791287"/>
                    </a:ext>
                  </a:extLst>
                </a:gridCol>
                <a:gridCol w="1235675">
                  <a:extLst>
                    <a:ext uri="{9D8B030D-6E8A-4147-A177-3AD203B41FA5}">
                      <a16:colId xmlns:a16="http://schemas.microsoft.com/office/drawing/2014/main" val="3218160115"/>
                    </a:ext>
                  </a:extLst>
                </a:gridCol>
                <a:gridCol w="972065">
                  <a:extLst>
                    <a:ext uri="{9D8B030D-6E8A-4147-A177-3AD203B41FA5}">
                      <a16:colId xmlns:a16="http://schemas.microsoft.com/office/drawing/2014/main" val="3228642768"/>
                    </a:ext>
                  </a:extLst>
                </a:gridCol>
              </a:tblGrid>
              <a:tr h="370840">
                <a:tc>
                  <a:txBody>
                    <a:bodyPr/>
                    <a:lstStyle/>
                    <a:p>
                      <a:r>
                        <a:rPr lang="en-US" dirty="0" err="1" smtClean="0"/>
                        <a:t>score_id</a:t>
                      </a:r>
                      <a:endParaRPr lang="en-US" dirty="0"/>
                    </a:p>
                  </a:txBody>
                  <a:tcPr/>
                </a:tc>
                <a:tc>
                  <a:txBody>
                    <a:bodyPr/>
                    <a:lstStyle/>
                    <a:p>
                      <a:r>
                        <a:rPr lang="en-US" dirty="0" err="1" smtClean="0"/>
                        <a:t>student_id</a:t>
                      </a:r>
                      <a:endParaRPr lang="en-US" dirty="0"/>
                    </a:p>
                  </a:txBody>
                  <a:tcPr/>
                </a:tc>
                <a:tc>
                  <a:txBody>
                    <a:bodyPr/>
                    <a:lstStyle/>
                    <a:p>
                      <a:r>
                        <a:rPr lang="en-US" dirty="0" err="1" smtClean="0"/>
                        <a:t>subject_id</a:t>
                      </a:r>
                      <a:endParaRPr lang="en-US" dirty="0"/>
                    </a:p>
                  </a:txBody>
                  <a:tcPr/>
                </a:tc>
                <a:tc>
                  <a:txBody>
                    <a:bodyPr/>
                    <a:lstStyle/>
                    <a:p>
                      <a:r>
                        <a:rPr lang="en-US" dirty="0" smtClean="0"/>
                        <a:t>marks</a:t>
                      </a:r>
                      <a:endParaRPr lang="en-US" dirty="0"/>
                    </a:p>
                  </a:txBody>
                  <a:tcPr/>
                </a:tc>
                <a:extLst>
                  <a:ext uri="{0D108BD9-81ED-4DB2-BD59-A6C34878D82A}">
                    <a16:rowId xmlns:a16="http://schemas.microsoft.com/office/drawing/2014/main" val="1320741449"/>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82</a:t>
                      </a:r>
                      <a:endParaRPr lang="en-US" dirty="0"/>
                    </a:p>
                  </a:txBody>
                  <a:tcPr/>
                </a:tc>
                <a:extLst>
                  <a:ext uri="{0D108BD9-81ED-4DB2-BD59-A6C34878D82A}">
                    <a16:rowId xmlns:a16="http://schemas.microsoft.com/office/drawing/2014/main" val="1674217825"/>
                  </a:ext>
                </a:extLst>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77</a:t>
                      </a:r>
                      <a:endParaRPr lang="en-US" dirty="0"/>
                    </a:p>
                  </a:txBody>
                  <a:tcPr/>
                </a:tc>
                <a:extLst>
                  <a:ext uri="{0D108BD9-81ED-4DB2-BD59-A6C34878D82A}">
                    <a16:rowId xmlns:a16="http://schemas.microsoft.com/office/drawing/2014/main" val="591222887"/>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85</a:t>
                      </a:r>
                      <a:endParaRPr lang="en-US" dirty="0"/>
                    </a:p>
                  </a:txBody>
                  <a:tcPr/>
                </a:tc>
                <a:extLst>
                  <a:ext uri="{0D108BD9-81ED-4DB2-BD59-A6C34878D82A}">
                    <a16:rowId xmlns:a16="http://schemas.microsoft.com/office/drawing/2014/main" val="2167615208"/>
                  </a:ext>
                </a:extLst>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82</a:t>
                      </a:r>
                      <a:endParaRPr lang="en-US" dirty="0"/>
                    </a:p>
                  </a:txBody>
                  <a:tcPr/>
                </a:tc>
                <a:extLst>
                  <a:ext uri="{0D108BD9-81ED-4DB2-BD59-A6C34878D82A}">
                    <a16:rowId xmlns:a16="http://schemas.microsoft.com/office/drawing/2014/main" val="959449007"/>
                  </a:ext>
                </a:extLst>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95</a:t>
                      </a:r>
                      <a:endParaRPr lang="en-US" dirty="0"/>
                    </a:p>
                  </a:txBody>
                  <a:tcPr/>
                </a:tc>
                <a:extLst>
                  <a:ext uri="{0D108BD9-81ED-4DB2-BD59-A6C34878D82A}">
                    <a16:rowId xmlns:a16="http://schemas.microsoft.com/office/drawing/2014/main" val="14172972"/>
                  </a:ext>
                </a:extLst>
              </a:tr>
            </a:tbl>
          </a:graphicData>
        </a:graphic>
      </p:graphicFrame>
      <p:sp>
        <p:nvSpPr>
          <p:cNvPr id="6" name="TextBox 5"/>
          <p:cNvSpPr txBox="1"/>
          <p:nvPr/>
        </p:nvSpPr>
        <p:spPr>
          <a:xfrm>
            <a:off x="5379308" y="4374000"/>
            <a:ext cx="1367481" cy="369332"/>
          </a:xfrm>
          <a:prstGeom prst="rect">
            <a:avLst/>
          </a:prstGeom>
          <a:noFill/>
        </p:spPr>
        <p:txBody>
          <a:bodyPr wrap="square" rtlCol="0">
            <a:spAutoFit/>
          </a:bodyPr>
          <a:lstStyle/>
          <a:p>
            <a:r>
              <a:rPr lang="en-US" b="1" dirty="0" smtClean="0">
                <a:solidFill>
                  <a:schemeClr val="accent1">
                    <a:lumMod val="50000"/>
                  </a:schemeClr>
                </a:solidFill>
              </a:rPr>
              <a:t>Subject</a:t>
            </a:r>
            <a:endParaRPr lang="en-US" b="1" dirty="0">
              <a:solidFill>
                <a:schemeClr val="accent1">
                  <a:lumMod val="50000"/>
                </a:schemeClr>
              </a:solidFill>
            </a:endParaRPr>
          </a:p>
        </p:txBody>
      </p:sp>
      <p:sp>
        <p:nvSpPr>
          <p:cNvPr id="7" name="TextBox 6"/>
          <p:cNvSpPr txBox="1"/>
          <p:nvPr/>
        </p:nvSpPr>
        <p:spPr>
          <a:xfrm>
            <a:off x="838200" y="1469108"/>
            <a:ext cx="1367481" cy="369332"/>
          </a:xfrm>
          <a:prstGeom prst="rect">
            <a:avLst/>
          </a:prstGeom>
          <a:noFill/>
        </p:spPr>
        <p:txBody>
          <a:bodyPr wrap="square" rtlCol="0">
            <a:spAutoFit/>
          </a:bodyPr>
          <a:lstStyle/>
          <a:p>
            <a:r>
              <a:rPr lang="en-US" b="1" dirty="0" smtClean="0">
                <a:solidFill>
                  <a:schemeClr val="accent1">
                    <a:lumMod val="50000"/>
                  </a:schemeClr>
                </a:solidFill>
              </a:rPr>
              <a:t>Score</a:t>
            </a:r>
            <a:endParaRPr lang="en-US" b="1" dirty="0">
              <a:solidFill>
                <a:schemeClr val="accent1">
                  <a:lumMod val="50000"/>
                </a:schemeClr>
              </a:solidFill>
            </a:endParaRPr>
          </a:p>
        </p:txBody>
      </p:sp>
      <p:sp>
        <p:nvSpPr>
          <p:cNvPr id="9" name="Bent Arrow 8"/>
          <p:cNvSpPr/>
          <p:nvPr/>
        </p:nvSpPr>
        <p:spPr>
          <a:xfrm rot="5400000">
            <a:off x="5875040" y="2261814"/>
            <a:ext cx="2125530" cy="2738052"/>
          </a:xfrm>
          <a:prstGeom prst="bentArrow">
            <a:avLst>
              <a:gd name="adj1" fmla="val 14148"/>
              <a:gd name="adj2" fmla="val 25000"/>
              <a:gd name="adj3" fmla="val 25000"/>
              <a:gd name="adj4" fmla="val 4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140647" y="2748580"/>
            <a:ext cx="3282741" cy="923330"/>
          </a:xfrm>
          <a:prstGeom prst="rect">
            <a:avLst/>
          </a:prstGeom>
          <a:noFill/>
        </p:spPr>
        <p:txBody>
          <a:bodyPr wrap="square" rtlCol="0">
            <a:spAutoFit/>
          </a:bodyPr>
          <a:lstStyle/>
          <a:p>
            <a:r>
              <a:rPr lang="en-US" b="1" dirty="0" smtClean="0">
                <a:solidFill>
                  <a:schemeClr val="accent1">
                    <a:lumMod val="50000"/>
                  </a:schemeClr>
                </a:solidFill>
              </a:rPr>
              <a:t>Removing teacher column from score and adding it to subject table to satisfy 2NF.</a:t>
            </a:r>
            <a:endParaRPr lang="en-US" b="1" dirty="0">
              <a:solidFill>
                <a:schemeClr val="accent1">
                  <a:lumMod val="50000"/>
                </a:schemeClr>
              </a:solidFill>
            </a:endParaRPr>
          </a:p>
        </p:txBody>
      </p:sp>
    </p:spTree>
    <p:extLst>
      <p:ext uri="{BB962C8B-B14F-4D97-AF65-F5344CB8AC3E}">
        <p14:creationId xmlns:p14="http://schemas.microsoft.com/office/powerpoint/2010/main" val="679726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US" dirty="0"/>
          </a:p>
        </p:txBody>
      </p:sp>
      <p:sp>
        <p:nvSpPr>
          <p:cNvPr id="3" name="Content Placeholder 2"/>
          <p:cNvSpPr>
            <a:spLocks noGrp="1"/>
          </p:cNvSpPr>
          <p:nvPr>
            <p:ph idx="1"/>
          </p:nvPr>
        </p:nvSpPr>
        <p:spPr/>
        <p:txBody>
          <a:bodyPr/>
          <a:lstStyle/>
          <a:p>
            <a:r>
              <a:rPr lang="en-US" dirty="0"/>
              <a:t>To be in </a:t>
            </a:r>
            <a:r>
              <a:rPr lang="en-US" b="1" i="1" dirty="0">
                <a:solidFill>
                  <a:srgbClr val="C00000"/>
                </a:solidFill>
              </a:rPr>
              <a:t>Third Normal Form </a:t>
            </a:r>
            <a:r>
              <a:rPr lang="en-US" b="1" i="1" dirty="0" smtClean="0">
                <a:solidFill>
                  <a:srgbClr val="C00000"/>
                </a:solidFill>
              </a:rPr>
              <a:t>(3NF)</a:t>
            </a:r>
            <a:r>
              <a:rPr lang="en-US" i="1" dirty="0" smtClean="0"/>
              <a:t> </a:t>
            </a:r>
          </a:p>
          <a:p>
            <a:pPr lvl="1"/>
            <a:r>
              <a:rPr lang="en-US" b="1" dirty="0" smtClean="0"/>
              <a:t>The </a:t>
            </a:r>
            <a:r>
              <a:rPr lang="en-US" b="1" dirty="0"/>
              <a:t>relation must be in 2NF </a:t>
            </a:r>
            <a:r>
              <a:rPr lang="en-US" b="1" dirty="0" smtClean="0"/>
              <a:t>and</a:t>
            </a:r>
          </a:p>
          <a:p>
            <a:pPr lvl="1"/>
            <a:r>
              <a:rPr lang="en-US" b="1" dirty="0" smtClean="0"/>
              <a:t>no </a:t>
            </a:r>
            <a:r>
              <a:rPr lang="en-US" b="1" dirty="0"/>
              <a:t>transitive dependencies </a:t>
            </a:r>
            <a:r>
              <a:rPr lang="en-US" b="1" dirty="0" smtClean="0"/>
              <a:t>exist </a:t>
            </a:r>
            <a:r>
              <a:rPr lang="en-US" b="1" dirty="0"/>
              <a:t>within the relation.</a:t>
            </a:r>
          </a:p>
          <a:p>
            <a:r>
              <a:rPr lang="en-US" dirty="0"/>
              <a:t>A </a:t>
            </a:r>
            <a:r>
              <a:rPr lang="en-US" b="1" dirty="0" smtClean="0">
                <a:solidFill>
                  <a:srgbClr val="C00000"/>
                </a:solidFill>
              </a:rPr>
              <a:t>transitive dependency </a:t>
            </a:r>
            <a:r>
              <a:rPr lang="en-US" dirty="0" smtClean="0"/>
              <a:t>is </a:t>
            </a:r>
            <a:r>
              <a:rPr lang="en-US" dirty="0"/>
              <a:t>when an </a:t>
            </a:r>
            <a:r>
              <a:rPr lang="en-US" dirty="0" smtClean="0"/>
              <a:t>attribute </a:t>
            </a:r>
            <a:r>
              <a:rPr lang="en-US" dirty="0"/>
              <a:t>is indirectly functionally dependent on the key (that is, the dependency is through another </a:t>
            </a:r>
            <a:r>
              <a:rPr lang="en-US" dirty="0" smtClean="0"/>
              <a:t>non-key </a:t>
            </a:r>
            <a:r>
              <a:rPr lang="en-US" dirty="0"/>
              <a:t>attribute).</a:t>
            </a:r>
          </a:p>
          <a:p>
            <a:endParaRPr lang="en-US" dirty="0"/>
          </a:p>
        </p:txBody>
      </p:sp>
    </p:spTree>
    <p:extLst>
      <p:ext uri="{BB962C8B-B14F-4D97-AF65-F5344CB8AC3E}">
        <p14:creationId xmlns:p14="http://schemas.microsoft.com/office/powerpoint/2010/main" val="196238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Transitive dependency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84986775"/>
              </p:ext>
            </p:extLst>
          </p:nvPr>
        </p:nvGraphicFramePr>
        <p:xfrm>
          <a:off x="851929" y="1690688"/>
          <a:ext cx="7147011" cy="370840"/>
        </p:xfrm>
        <a:graphic>
          <a:graphicData uri="http://schemas.openxmlformats.org/drawingml/2006/table">
            <a:tbl>
              <a:tblPr firstRow="1" bandRow="1">
                <a:tableStyleId>{5C22544A-7EE6-4342-B048-85BDC9FD1C3A}</a:tableStyleId>
              </a:tblPr>
              <a:tblGrid>
                <a:gridCol w="1034536">
                  <a:extLst>
                    <a:ext uri="{9D8B030D-6E8A-4147-A177-3AD203B41FA5}">
                      <a16:colId xmlns:a16="http://schemas.microsoft.com/office/drawing/2014/main" val="446476547"/>
                    </a:ext>
                  </a:extLst>
                </a:gridCol>
                <a:gridCol w="1202724">
                  <a:extLst>
                    <a:ext uri="{9D8B030D-6E8A-4147-A177-3AD203B41FA5}">
                      <a16:colId xmlns:a16="http://schemas.microsoft.com/office/drawing/2014/main" val="3429791287"/>
                    </a:ext>
                  </a:extLst>
                </a:gridCol>
                <a:gridCol w="1194487">
                  <a:extLst>
                    <a:ext uri="{9D8B030D-6E8A-4147-A177-3AD203B41FA5}">
                      <a16:colId xmlns:a16="http://schemas.microsoft.com/office/drawing/2014/main" val="3218160115"/>
                    </a:ext>
                  </a:extLst>
                </a:gridCol>
                <a:gridCol w="815546">
                  <a:extLst>
                    <a:ext uri="{9D8B030D-6E8A-4147-A177-3AD203B41FA5}">
                      <a16:colId xmlns:a16="http://schemas.microsoft.com/office/drawing/2014/main" val="3228642768"/>
                    </a:ext>
                  </a:extLst>
                </a:gridCol>
                <a:gridCol w="1433383">
                  <a:extLst>
                    <a:ext uri="{9D8B030D-6E8A-4147-A177-3AD203B41FA5}">
                      <a16:colId xmlns:a16="http://schemas.microsoft.com/office/drawing/2014/main" val="342918526"/>
                    </a:ext>
                  </a:extLst>
                </a:gridCol>
                <a:gridCol w="1466335">
                  <a:extLst>
                    <a:ext uri="{9D8B030D-6E8A-4147-A177-3AD203B41FA5}">
                      <a16:colId xmlns:a16="http://schemas.microsoft.com/office/drawing/2014/main" val="2669497483"/>
                    </a:ext>
                  </a:extLst>
                </a:gridCol>
              </a:tblGrid>
              <a:tr h="370840">
                <a:tc>
                  <a:txBody>
                    <a:bodyPr/>
                    <a:lstStyle/>
                    <a:p>
                      <a:r>
                        <a:rPr lang="en-US" dirty="0" err="1" smtClean="0"/>
                        <a:t>score_id</a:t>
                      </a:r>
                      <a:endParaRPr lang="en-US" dirty="0"/>
                    </a:p>
                  </a:txBody>
                  <a:tcPr/>
                </a:tc>
                <a:tc>
                  <a:txBody>
                    <a:bodyPr/>
                    <a:lstStyle/>
                    <a:p>
                      <a:r>
                        <a:rPr lang="en-US" dirty="0" err="1" smtClean="0"/>
                        <a:t>student_id</a:t>
                      </a:r>
                      <a:endParaRPr lang="en-US" dirty="0"/>
                    </a:p>
                  </a:txBody>
                  <a:tcPr/>
                </a:tc>
                <a:tc>
                  <a:txBody>
                    <a:bodyPr/>
                    <a:lstStyle/>
                    <a:p>
                      <a:r>
                        <a:rPr lang="en-US" dirty="0" err="1" smtClean="0"/>
                        <a:t>subject_id</a:t>
                      </a:r>
                      <a:endParaRPr lang="en-US" dirty="0"/>
                    </a:p>
                  </a:txBody>
                  <a:tcPr/>
                </a:tc>
                <a:tc>
                  <a:txBody>
                    <a:bodyPr/>
                    <a:lstStyle/>
                    <a:p>
                      <a:r>
                        <a:rPr lang="en-US" dirty="0" smtClean="0"/>
                        <a:t>marks</a:t>
                      </a:r>
                      <a:endParaRPr lang="en-US" dirty="0"/>
                    </a:p>
                  </a:txBody>
                  <a:tcPr/>
                </a:tc>
                <a:tc>
                  <a:txBody>
                    <a:bodyPr/>
                    <a:lstStyle/>
                    <a:p>
                      <a:r>
                        <a:rPr lang="en-US" dirty="0" err="1" smtClean="0"/>
                        <a:t>exam_name</a:t>
                      </a:r>
                      <a:endParaRPr lang="en-US" dirty="0"/>
                    </a:p>
                  </a:txBody>
                  <a:tcPr/>
                </a:tc>
                <a:tc>
                  <a:txBody>
                    <a:bodyPr/>
                    <a:lstStyle/>
                    <a:p>
                      <a:r>
                        <a:rPr lang="en-US" dirty="0" err="1" smtClean="0"/>
                        <a:t>total</a:t>
                      </a:r>
                      <a:r>
                        <a:rPr lang="en-US" baseline="0" dirty="0" err="1" smtClean="0"/>
                        <a:t>_marks</a:t>
                      </a:r>
                      <a:endParaRPr lang="en-US" dirty="0"/>
                    </a:p>
                  </a:txBody>
                  <a:tcPr/>
                </a:tc>
                <a:extLst>
                  <a:ext uri="{0D108BD9-81ED-4DB2-BD59-A6C34878D82A}">
                    <a16:rowId xmlns:a16="http://schemas.microsoft.com/office/drawing/2014/main" val="1320741449"/>
                  </a:ext>
                </a:extLst>
              </a:tr>
            </a:tbl>
          </a:graphicData>
        </a:graphic>
      </p:graphicFrame>
      <p:sp>
        <p:nvSpPr>
          <p:cNvPr id="5" name="TextBox 4"/>
          <p:cNvSpPr txBox="1"/>
          <p:nvPr/>
        </p:nvSpPr>
        <p:spPr>
          <a:xfrm>
            <a:off x="838200" y="1393036"/>
            <a:ext cx="1367481" cy="369332"/>
          </a:xfrm>
          <a:prstGeom prst="rect">
            <a:avLst/>
          </a:prstGeom>
          <a:noFill/>
        </p:spPr>
        <p:txBody>
          <a:bodyPr wrap="square" rtlCol="0">
            <a:spAutoFit/>
          </a:bodyPr>
          <a:lstStyle/>
          <a:p>
            <a:r>
              <a:rPr lang="en-US" b="1" dirty="0" smtClean="0">
                <a:solidFill>
                  <a:schemeClr val="accent1">
                    <a:lumMod val="50000"/>
                  </a:schemeClr>
                </a:solidFill>
              </a:rPr>
              <a:t>Score</a:t>
            </a:r>
            <a:endParaRPr lang="en-US" b="1" dirty="0">
              <a:solidFill>
                <a:schemeClr val="accent1">
                  <a:lumMod val="50000"/>
                </a:schemeClr>
              </a:solidFill>
            </a:endParaRPr>
          </a:p>
        </p:txBody>
      </p:sp>
      <p:sp>
        <p:nvSpPr>
          <p:cNvPr id="6" name="TextBox 5"/>
          <p:cNvSpPr txBox="1"/>
          <p:nvPr/>
        </p:nvSpPr>
        <p:spPr>
          <a:xfrm>
            <a:off x="838200" y="2174514"/>
            <a:ext cx="6096000" cy="369332"/>
          </a:xfrm>
          <a:prstGeom prst="rect">
            <a:avLst/>
          </a:prstGeom>
          <a:noFill/>
        </p:spPr>
        <p:txBody>
          <a:bodyPr wrap="square" rtlCol="0">
            <a:spAutoFit/>
          </a:bodyPr>
          <a:lstStyle/>
          <a:p>
            <a:r>
              <a:rPr lang="en-US" dirty="0" smtClean="0"/>
              <a:t>Here, we have added 2 new fields </a:t>
            </a:r>
            <a:r>
              <a:rPr lang="en-US" b="1" dirty="0" err="1" smtClean="0">
                <a:solidFill>
                  <a:srgbClr val="00B0F0"/>
                </a:solidFill>
              </a:rPr>
              <a:t>exam_name</a:t>
            </a:r>
            <a:r>
              <a:rPr lang="en-US" dirty="0" smtClean="0"/>
              <a:t> &amp; </a:t>
            </a:r>
            <a:r>
              <a:rPr lang="en-US" b="1" dirty="0" err="1" smtClean="0">
                <a:solidFill>
                  <a:srgbClr val="00B0F0"/>
                </a:solidFill>
              </a:rPr>
              <a:t>total_marks</a:t>
            </a:r>
            <a:endParaRPr lang="en-US" b="1" dirty="0">
              <a:solidFill>
                <a:srgbClr val="00B0F0"/>
              </a:solidFill>
            </a:endParaRPr>
          </a:p>
        </p:txBody>
      </p:sp>
      <p:sp>
        <p:nvSpPr>
          <p:cNvPr id="7" name="TextBox 6"/>
          <p:cNvSpPr txBox="1"/>
          <p:nvPr/>
        </p:nvSpPr>
        <p:spPr>
          <a:xfrm>
            <a:off x="8188411" y="1461363"/>
            <a:ext cx="3707028" cy="1200329"/>
          </a:xfrm>
          <a:prstGeom prst="rect">
            <a:avLst/>
          </a:prstGeom>
          <a:noFill/>
        </p:spPr>
        <p:txBody>
          <a:bodyPr wrap="square" rtlCol="0">
            <a:spAutoFit/>
          </a:bodyPr>
          <a:lstStyle/>
          <a:p>
            <a:r>
              <a:rPr lang="en-US" dirty="0" smtClean="0"/>
              <a:t>Score table has a composite key, which means it’s made up of two attributes or columns.</a:t>
            </a:r>
          </a:p>
          <a:p>
            <a:pPr algn="ctr"/>
            <a:r>
              <a:rPr lang="en-US" b="1" dirty="0" err="1" smtClean="0">
                <a:solidFill>
                  <a:srgbClr val="C00000"/>
                </a:solidFill>
              </a:rPr>
              <a:t>student_id</a:t>
            </a:r>
            <a:r>
              <a:rPr lang="en-US" b="1" dirty="0" smtClean="0">
                <a:solidFill>
                  <a:srgbClr val="C00000"/>
                </a:solidFill>
              </a:rPr>
              <a:t> + </a:t>
            </a:r>
            <a:r>
              <a:rPr lang="en-US" b="1" dirty="0" err="1" smtClean="0">
                <a:solidFill>
                  <a:srgbClr val="C00000"/>
                </a:solidFill>
              </a:rPr>
              <a:t>subject_id</a:t>
            </a:r>
            <a:endParaRPr lang="en-US" b="1" dirty="0">
              <a:solidFill>
                <a:srgbClr val="C00000"/>
              </a:solidFill>
            </a:endParaRPr>
          </a:p>
        </p:txBody>
      </p:sp>
      <p:sp>
        <p:nvSpPr>
          <p:cNvPr id="8" name="TextBox 7"/>
          <p:cNvSpPr txBox="1"/>
          <p:nvPr/>
        </p:nvSpPr>
        <p:spPr>
          <a:xfrm>
            <a:off x="838198" y="2723766"/>
            <a:ext cx="6576886" cy="646331"/>
          </a:xfrm>
          <a:prstGeom prst="rect">
            <a:avLst/>
          </a:prstGeom>
          <a:noFill/>
        </p:spPr>
        <p:txBody>
          <a:bodyPr wrap="square" rtlCol="0">
            <a:spAutoFit/>
          </a:bodyPr>
          <a:lstStyle/>
          <a:p>
            <a:r>
              <a:rPr lang="en-US" b="1" dirty="0" err="1">
                <a:solidFill>
                  <a:srgbClr val="00B0F0"/>
                </a:solidFill>
              </a:rPr>
              <a:t>exam_name</a:t>
            </a:r>
            <a:r>
              <a:rPr lang="en-US" dirty="0" smtClean="0"/>
              <a:t> depends on both student &amp; subject.</a:t>
            </a:r>
          </a:p>
          <a:p>
            <a:r>
              <a:rPr lang="en-US" dirty="0" smtClean="0">
                <a:solidFill>
                  <a:srgbClr val="C00000"/>
                </a:solidFill>
              </a:rPr>
              <a:t>Example:</a:t>
            </a:r>
            <a:r>
              <a:rPr lang="en-US" dirty="0" smtClean="0"/>
              <a:t> </a:t>
            </a:r>
            <a:r>
              <a:rPr lang="en-US" i="1" dirty="0" smtClean="0"/>
              <a:t>BCA students have practical exam but BBA students don’t.</a:t>
            </a:r>
            <a:endParaRPr lang="en-US" i="1" dirty="0"/>
          </a:p>
        </p:txBody>
      </p:sp>
      <p:sp>
        <p:nvSpPr>
          <p:cNvPr id="9" name="TextBox 8"/>
          <p:cNvSpPr txBox="1"/>
          <p:nvPr/>
        </p:nvSpPr>
        <p:spPr>
          <a:xfrm>
            <a:off x="838198" y="3606200"/>
            <a:ext cx="7160741" cy="923330"/>
          </a:xfrm>
          <a:prstGeom prst="rect">
            <a:avLst/>
          </a:prstGeom>
          <a:noFill/>
        </p:spPr>
        <p:txBody>
          <a:bodyPr wrap="square" rtlCol="0">
            <a:spAutoFit/>
          </a:bodyPr>
          <a:lstStyle/>
          <a:p>
            <a:r>
              <a:rPr lang="en-US" b="1" dirty="0" err="1">
                <a:solidFill>
                  <a:srgbClr val="00B0F0"/>
                </a:solidFill>
              </a:rPr>
              <a:t>total_marks</a:t>
            </a:r>
            <a:r>
              <a:rPr lang="en-US" dirty="0" smtClean="0"/>
              <a:t> depends on </a:t>
            </a:r>
            <a:r>
              <a:rPr lang="en-US" b="1" dirty="0" err="1">
                <a:solidFill>
                  <a:srgbClr val="00B0F0"/>
                </a:solidFill>
              </a:rPr>
              <a:t>exam_name</a:t>
            </a:r>
            <a:r>
              <a:rPr lang="en-US" dirty="0" smtClean="0"/>
              <a:t> as with exam type the total score changes. It does not directly depend on student or subject.</a:t>
            </a:r>
          </a:p>
          <a:p>
            <a:r>
              <a:rPr lang="en-US" dirty="0" smtClean="0"/>
              <a:t>Example: Practical are of less marks while theory exams are of more marks</a:t>
            </a:r>
            <a:endParaRPr lang="en-US" dirty="0"/>
          </a:p>
        </p:txBody>
      </p:sp>
      <p:sp>
        <p:nvSpPr>
          <p:cNvPr id="10" name="TextBox 9"/>
          <p:cNvSpPr txBox="1"/>
          <p:nvPr/>
        </p:nvSpPr>
        <p:spPr>
          <a:xfrm>
            <a:off x="851929" y="5806954"/>
            <a:ext cx="11043510" cy="646331"/>
          </a:xfrm>
          <a:prstGeom prst="rect">
            <a:avLst/>
          </a:prstGeom>
          <a:noFill/>
        </p:spPr>
        <p:txBody>
          <a:bodyPr wrap="square" rtlCol="0">
            <a:spAutoFit/>
          </a:bodyPr>
          <a:lstStyle/>
          <a:p>
            <a:r>
              <a:rPr lang="en-US" b="1" dirty="0" smtClean="0"/>
              <a:t>This is a transitive dependency.</a:t>
            </a:r>
            <a:r>
              <a:rPr lang="en-US" dirty="0" smtClean="0"/>
              <a:t> </a:t>
            </a:r>
            <a:r>
              <a:rPr lang="en-US" b="1" i="1" dirty="0" smtClean="0">
                <a:solidFill>
                  <a:srgbClr val="C00000"/>
                </a:solidFill>
              </a:rPr>
              <a:t>When a non-prime attribute depends on other non-prime attributes rather than depending upon prime attributes or primary key</a:t>
            </a:r>
            <a:r>
              <a:rPr lang="en-US" dirty="0" smtClean="0"/>
              <a:t>.</a:t>
            </a:r>
            <a:endParaRPr lang="en-US" dirty="0"/>
          </a:p>
        </p:txBody>
      </p:sp>
      <p:sp>
        <p:nvSpPr>
          <p:cNvPr id="11" name="TextBox 10"/>
          <p:cNvSpPr txBox="1"/>
          <p:nvPr/>
        </p:nvSpPr>
        <p:spPr>
          <a:xfrm>
            <a:off x="838198" y="4845257"/>
            <a:ext cx="11043510" cy="646331"/>
          </a:xfrm>
          <a:prstGeom prst="rect">
            <a:avLst/>
          </a:prstGeom>
          <a:noFill/>
        </p:spPr>
        <p:txBody>
          <a:bodyPr wrap="square" rtlCol="0">
            <a:spAutoFit/>
          </a:bodyPr>
          <a:lstStyle/>
          <a:p>
            <a:r>
              <a:rPr lang="en-US" dirty="0" smtClean="0"/>
              <a:t>Here, </a:t>
            </a:r>
            <a:r>
              <a:rPr lang="en-US" b="1" dirty="0" err="1">
                <a:solidFill>
                  <a:srgbClr val="00B0F0"/>
                </a:solidFill>
              </a:rPr>
              <a:t>exam_name</a:t>
            </a:r>
            <a:r>
              <a:rPr lang="en-US" dirty="0" smtClean="0"/>
              <a:t> is just another column in the score table. </a:t>
            </a:r>
            <a:r>
              <a:rPr lang="en-US" i="1" dirty="0" smtClean="0">
                <a:solidFill>
                  <a:srgbClr val="C00000"/>
                </a:solidFill>
              </a:rPr>
              <a:t>It is not a primary key or even a part of the primary key</a:t>
            </a:r>
            <a:r>
              <a:rPr lang="en-US" dirty="0" smtClean="0"/>
              <a:t>, and </a:t>
            </a:r>
            <a:r>
              <a:rPr lang="en-US" b="1" dirty="0" err="1">
                <a:solidFill>
                  <a:srgbClr val="00B0F0"/>
                </a:solidFill>
              </a:rPr>
              <a:t>total_marks</a:t>
            </a:r>
            <a:r>
              <a:rPr lang="en-US" dirty="0" smtClean="0"/>
              <a:t> depends on it.</a:t>
            </a:r>
            <a:endParaRPr lang="en-US" dirty="0"/>
          </a:p>
        </p:txBody>
      </p:sp>
    </p:spTree>
    <p:extLst>
      <p:ext uri="{BB962C8B-B14F-4D97-AF65-F5344CB8AC3E}">
        <p14:creationId xmlns:p14="http://schemas.microsoft.com/office/powerpoint/2010/main" val="2393166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Transitive Dependency to make 3NF</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96462960"/>
              </p:ext>
            </p:extLst>
          </p:nvPr>
        </p:nvGraphicFramePr>
        <p:xfrm>
          <a:off x="838200" y="2010291"/>
          <a:ext cx="5702643" cy="2225040"/>
        </p:xfrm>
        <a:graphic>
          <a:graphicData uri="http://schemas.openxmlformats.org/drawingml/2006/table">
            <a:tbl>
              <a:tblPr firstRow="1" bandRow="1">
                <a:tableStyleId>{5C22544A-7EE6-4342-B048-85BDC9FD1C3A}</a:tableStyleId>
              </a:tblPr>
              <a:tblGrid>
                <a:gridCol w="1114656">
                  <a:extLst>
                    <a:ext uri="{9D8B030D-6E8A-4147-A177-3AD203B41FA5}">
                      <a16:colId xmlns:a16="http://schemas.microsoft.com/office/drawing/2014/main" val="446476547"/>
                    </a:ext>
                  </a:extLst>
                </a:gridCol>
                <a:gridCol w="1302229">
                  <a:extLst>
                    <a:ext uri="{9D8B030D-6E8A-4147-A177-3AD203B41FA5}">
                      <a16:colId xmlns:a16="http://schemas.microsoft.com/office/drawing/2014/main" val="3429791287"/>
                    </a:ext>
                  </a:extLst>
                </a:gridCol>
                <a:gridCol w="1185109">
                  <a:extLst>
                    <a:ext uri="{9D8B030D-6E8A-4147-A177-3AD203B41FA5}">
                      <a16:colId xmlns:a16="http://schemas.microsoft.com/office/drawing/2014/main" val="3218160115"/>
                    </a:ext>
                  </a:extLst>
                </a:gridCol>
                <a:gridCol w="832021">
                  <a:extLst>
                    <a:ext uri="{9D8B030D-6E8A-4147-A177-3AD203B41FA5}">
                      <a16:colId xmlns:a16="http://schemas.microsoft.com/office/drawing/2014/main" val="3228642768"/>
                    </a:ext>
                  </a:extLst>
                </a:gridCol>
                <a:gridCol w="1268628">
                  <a:extLst>
                    <a:ext uri="{9D8B030D-6E8A-4147-A177-3AD203B41FA5}">
                      <a16:colId xmlns:a16="http://schemas.microsoft.com/office/drawing/2014/main" val="2526132059"/>
                    </a:ext>
                  </a:extLst>
                </a:gridCol>
              </a:tblGrid>
              <a:tr h="370840">
                <a:tc>
                  <a:txBody>
                    <a:bodyPr/>
                    <a:lstStyle/>
                    <a:p>
                      <a:r>
                        <a:rPr lang="en-US" dirty="0" err="1" smtClean="0"/>
                        <a:t>score_id</a:t>
                      </a:r>
                      <a:endParaRPr lang="en-US" dirty="0"/>
                    </a:p>
                  </a:txBody>
                  <a:tcPr/>
                </a:tc>
                <a:tc>
                  <a:txBody>
                    <a:bodyPr/>
                    <a:lstStyle/>
                    <a:p>
                      <a:r>
                        <a:rPr lang="en-US" dirty="0" err="1" smtClean="0"/>
                        <a:t>student_id</a:t>
                      </a:r>
                      <a:endParaRPr lang="en-US" dirty="0"/>
                    </a:p>
                  </a:txBody>
                  <a:tcPr/>
                </a:tc>
                <a:tc>
                  <a:txBody>
                    <a:bodyPr/>
                    <a:lstStyle/>
                    <a:p>
                      <a:r>
                        <a:rPr lang="en-US" dirty="0" err="1" smtClean="0"/>
                        <a:t>subject_id</a:t>
                      </a:r>
                      <a:endParaRPr lang="en-US" dirty="0"/>
                    </a:p>
                  </a:txBody>
                  <a:tcPr/>
                </a:tc>
                <a:tc>
                  <a:txBody>
                    <a:bodyPr/>
                    <a:lstStyle/>
                    <a:p>
                      <a:r>
                        <a:rPr lang="en-US" dirty="0" smtClean="0"/>
                        <a:t>marks</a:t>
                      </a:r>
                      <a:endParaRPr lang="en-US" dirty="0"/>
                    </a:p>
                  </a:txBody>
                  <a:tcPr/>
                </a:tc>
                <a:tc>
                  <a:txBody>
                    <a:bodyPr/>
                    <a:lstStyle/>
                    <a:p>
                      <a:r>
                        <a:rPr lang="en-US" dirty="0" err="1" smtClean="0"/>
                        <a:t>Exam_id</a:t>
                      </a:r>
                      <a:endParaRPr lang="en-US" dirty="0"/>
                    </a:p>
                  </a:txBody>
                  <a:tcPr/>
                </a:tc>
                <a:extLst>
                  <a:ext uri="{0D108BD9-81ED-4DB2-BD59-A6C34878D82A}">
                    <a16:rowId xmlns:a16="http://schemas.microsoft.com/office/drawing/2014/main" val="1320741449"/>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55</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674217825"/>
                  </a:ext>
                </a:extLst>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35</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591222887"/>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45</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167615208"/>
                  </a:ext>
                </a:extLst>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959449007"/>
                  </a:ext>
                </a:extLst>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150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417297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626015160"/>
              </p:ext>
            </p:extLst>
          </p:nvPr>
        </p:nvGraphicFramePr>
        <p:xfrm>
          <a:off x="6015678" y="4924262"/>
          <a:ext cx="5338122" cy="1483360"/>
        </p:xfrm>
        <a:graphic>
          <a:graphicData uri="http://schemas.openxmlformats.org/drawingml/2006/table">
            <a:tbl>
              <a:tblPr firstRow="1" bandRow="1">
                <a:tableStyleId>{5C22544A-7EE6-4342-B048-85BDC9FD1C3A}</a:tableStyleId>
              </a:tblPr>
              <a:tblGrid>
                <a:gridCol w="1404282">
                  <a:extLst>
                    <a:ext uri="{9D8B030D-6E8A-4147-A177-3AD203B41FA5}">
                      <a16:colId xmlns:a16="http://schemas.microsoft.com/office/drawing/2014/main" val="3140530034"/>
                    </a:ext>
                  </a:extLst>
                </a:gridCol>
                <a:gridCol w="1794871">
                  <a:extLst>
                    <a:ext uri="{9D8B030D-6E8A-4147-A177-3AD203B41FA5}">
                      <a16:colId xmlns:a16="http://schemas.microsoft.com/office/drawing/2014/main" val="4078534324"/>
                    </a:ext>
                  </a:extLst>
                </a:gridCol>
                <a:gridCol w="2138969">
                  <a:extLst>
                    <a:ext uri="{9D8B030D-6E8A-4147-A177-3AD203B41FA5}">
                      <a16:colId xmlns:a16="http://schemas.microsoft.com/office/drawing/2014/main" val="4256683032"/>
                    </a:ext>
                  </a:extLst>
                </a:gridCol>
              </a:tblGrid>
              <a:tr h="370840">
                <a:tc>
                  <a:txBody>
                    <a:bodyPr/>
                    <a:lstStyle/>
                    <a:p>
                      <a:r>
                        <a:rPr lang="en-US" dirty="0" err="1" smtClean="0"/>
                        <a:t>exam_id</a:t>
                      </a:r>
                      <a:endParaRPr lang="en-US" dirty="0"/>
                    </a:p>
                  </a:txBody>
                  <a:tcPr/>
                </a:tc>
                <a:tc>
                  <a:txBody>
                    <a:bodyPr/>
                    <a:lstStyle/>
                    <a:p>
                      <a:r>
                        <a:rPr lang="en-US" dirty="0" err="1" smtClean="0"/>
                        <a:t>exam_name</a:t>
                      </a:r>
                      <a:endParaRPr lang="en-US" dirty="0"/>
                    </a:p>
                  </a:txBody>
                  <a:tcPr/>
                </a:tc>
                <a:tc>
                  <a:txBody>
                    <a:bodyPr/>
                    <a:lstStyle/>
                    <a:p>
                      <a:r>
                        <a:rPr lang="en-US" dirty="0" err="1" smtClean="0"/>
                        <a:t>total_marks</a:t>
                      </a:r>
                      <a:endParaRPr lang="en-US" dirty="0"/>
                    </a:p>
                  </a:txBody>
                  <a:tcPr/>
                </a:tc>
                <a:extLst>
                  <a:ext uri="{0D108BD9-81ED-4DB2-BD59-A6C34878D82A}">
                    <a16:rowId xmlns:a16="http://schemas.microsoft.com/office/drawing/2014/main" val="2780522214"/>
                  </a:ext>
                </a:extLst>
              </a:tr>
              <a:tr h="370840">
                <a:tc>
                  <a:txBody>
                    <a:bodyPr/>
                    <a:lstStyle/>
                    <a:p>
                      <a:r>
                        <a:rPr lang="en-US" dirty="0" smtClean="0"/>
                        <a:t>1</a:t>
                      </a:r>
                      <a:endParaRPr lang="en-US" dirty="0"/>
                    </a:p>
                  </a:txBody>
                  <a:tcPr/>
                </a:tc>
                <a:tc>
                  <a:txBody>
                    <a:bodyPr/>
                    <a:lstStyle/>
                    <a:p>
                      <a:r>
                        <a:rPr lang="en-US" dirty="0" smtClean="0"/>
                        <a:t>Workshop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200</a:t>
                      </a:r>
                    </a:p>
                  </a:txBody>
                  <a:tcPr/>
                </a:tc>
                <a:extLst>
                  <a:ext uri="{0D108BD9-81ED-4DB2-BD59-A6C34878D82A}">
                    <a16:rowId xmlns:a16="http://schemas.microsoft.com/office/drawing/2014/main" val="4211573345"/>
                  </a:ext>
                </a:extLst>
              </a:tr>
              <a:tr h="370840">
                <a:tc>
                  <a:txBody>
                    <a:bodyPr/>
                    <a:lstStyle/>
                    <a:p>
                      <a:r>
                        <a:rPr lang="en-US" dirty="0" smtClean="0"/>
                        <a:t>2</a:t>
                      </a:r>
                      <a:endParaRPr lang="en-US" dirty="0"/>
                    </a:p>
                  </a:txBody>
                  <a:tcPr/>
                </a:tc>
                <a:tc>
                  <a:txBody>
                    <a:bodyPr/>
                    <a:lstStyle/>
                    <a:p>
                      <a:r>
                        <a:rPr lang="en-US" dirty="0" smtClean="0"/>
                        <a:t>Mains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60</a:t>
                      </a:r>
                    </a:p>
                  </a:txBody>
                  <a:tcPr/>
                </a:tc>
                <a:extLst>
                  <a:ext uri="{0D108BD9-81ED-4DB2-BD59-A6C34878D82A}">
                    <a16:rowId xmlns:a16="http://schemas.microsoft.com/office/drawing/2014/main" val="3349464974"/>
                  </a:ext>
                </a:extLst>
              </a:tr>
              <a:tr h="370840">
                <a:tc>
                  <a:txBody>
                    <a:bodyPr/>
                    <a:lstStyle/>
                    <a:p>
                      <a:r>
                        <a:rPr lang="en-US" dirty="0" smtClean="0"/>
                        <a:t>3</a:t>
                      </a:r>
                      <a:endParaRPr lang="en-US" dirty="0"/>
                    </a:p>
                  </a:txBody>
                  <a:tcPr/>
                </a:tc>
                <a:tc>
                  <a:txBody>
                    <a:bodyPr/>
                    <a:lstStyle/>
                    <a:p>
                      <a:r>
                        <a:rPr lang="en-US" dirty="0" smtClean="0"/>
                        <a:t>Practical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40</a:t>
                      </a:r>
                    </a:p>
                  </a:txBody>
                  <a:tcPr/>
                </a:tc>
                <a:extLst>
                  <a:ext uri="{0D108BD9-81ED-4DB2-BD59-A6C34878D82A}">
                    <a16:rowId xmlns:a16="http://schemas.microsoft.com/office/drawing/2014/main" val="4278296617"/>
                  </a:ext>
                </a:extLst>
              </a:tr>
            </a:tbl>
          </a:graphicData>
        </a:graphic>
      </p:graphicFrame>
      <p:sp>
        <p:nvSpPr>
          <p:cNvPr id="6" name="TextBox 5"/>
          <p:cNvSpPr txBox="1"/>
          <p:nvPr/>
        </p:nvSpPr>
        <p:spPr>
          <a:xfrm>
            <a:off x="6015680" y="4604659"/>
            <a:ext cx="1367481" cy="369332"/>
          </a:xfrm>
          <a:prstGeom prst="rect">
            <a:avLst/>
          </a:prstGeom>
          <a:noFill/>
        </p:spPr>
        <p:txBody>
          <a:bodyPr wrap="square" rtlCol="0">
            <a:spAutoFit/>
          </a:bodyPr>
          <a:lstStyle/>
          <a:p>
            <a:r>
              <a:rPr lang="en-US" b="1" dirty="0" smtClean="0">
                <a:solidFill>
                  <a:schemeClr val="accent1">
                    <a:lumMod val="50000"/>
                  </a:schemeClr>
                </a:solidFill>
              </a:rPr>
              <a:t>Exam</a:t>
            </a:r>
            <a:endParaRPr lang="en-US" b="1" dirty="0">
              <a:solidFill>
                <a:schemeClr val="accent1">
                  <a:lumMod val="50000"/>
                </a:schemeClr>
              </a:solidFill>
            </a:endParaRPr>
          </a:p>
        </p:txBody>
      </p:sp>
      <p:sp>
        <p:nvSpPr>
          <p:cNvPr id="7" name="TextBox 6"/>
          <p:cNvSpPr txBox="1"/>
          <p:nvPr/>
        </p:nvSpPr>
        <p:spPr>
          <a:xfrm>
            <a:off x="838200" y="1690688"/>
            <a:ext cx="1367481" cy="369332"/>
          </a:xfrm>
          <a:prstGeom prst="rect">
            <a:avLst/>
          </a:prstGeom>
          <a:noFill/>
        </p:spPr>
        <p:txBody>
          <a:bodyPr wrap="square" rtlCol="0">
            <a:spAutoFit/>
          </a:bodyPr>
          <a:lstStyle/>
          <a:p>
            <a:r>
              <a:rPr lang="en-US" b="1" dirty="0" smtClean="0">
                <a:solidFill>
                  <a:schemeClr val="accent1">
                    <a:lumMod val="50000"/>
                  </a:schemeClr>
                </a:solidFill>
              </a:rPr>
              <a:t>Score</a:t>
            </a:r>
            <a:endParaRPr lang="en-US" b="1" dirty="0">
              <a:solidFill>
                <a:schemeClr val="accent1">
                  <a:lumMod val="50000"/>
                </a:schemeClr>
              </a:solidFill>
            </a:endParaRPr>
          </a:p>
        </p:txBody>
      </p:sp>
      <p:sp>
        <p:nvSpPr>
          <p:cNvPr id="8" name="Bent Arrow 7"/>
          <p:cNvSpPr/>
          <p:nvPr/>
        </p:nvSpPr>
        <p:spPr>
          <a:xfrm rot="5400000">
            <a:off x="6921245" y="2492471"/>
            <a:ext cx="2125530" cy="2738052"/>
          </a:xfrm>
          <a:prstGeom prst="bentArrow">
            <a:avLst>
              <a:gd name="adj1" fmla="val 14148"/>
              <a:gd name="adj2" fmla="val 25000"/>
              <a:gd name="adj3" fmla="val 25000"/>
              <a:gd name="adj4" fmla="val 4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632739" y="1393347"/>
            <a:ext cx="3441359" cy="1754326"/>
          </a:xfrm>
          <a:prstGeom prst="rect">
            <a:avLst/>
          </a:prstGeom>
          <a:noFill/>
        </p:spPr>
        <p:txBody>
          <a:bodyPr wrap="square" rtlCol="0">
            <a:spAutoFit/>
          </a:bodyPr>
          <a:lstStyle/>
          <a:p>
            <a:r>
              <a:rPr lang="en-US" b="1" dirty="0" smtClean="0">
                <a:solidFill>
                  <a:schemeClr val="accent1">
                    <a:lumMod val="50000"/>
                  </a:schemeClr>
                </a:solidFill>
              </a:rPr>
              <a:t>Removing </a:t>
            </a:r>
            <a:r>
              <a:rPr lang="en-US" b="1" dirty="0" err="1" smtClean="0">
                <a:solidFill>
                  <a:schemeClr val="accent1">
                    <a:lumMod val="50000"/>
                  </a:schemeClr>
                </a:solidFill>
              </a:rPr>
              <a:t>exam_name</a:t>
            </a:r>
            <a:r>
              <a:rPr lang="en-US" b="1" dirty="0" smtClean="0">
                <a:solidFill>
                  <a:schemeClr val="accent1">
                    <a:lumMod val="50000"/>
                  </a:schemeClr>
                </a:solidFill>
              </a:rPr>
              <a:t> and </a:t>
            </a:r>
            <a:r>
              <a:rPr lang="en-US" b="1" dirty="0" err="1" smtClean="0">
                <a:solidFill>
                  <a:schemeClr val="accent1">
                    <a:lumMod val="50000"/>
                  </a:schemeClr>
                </a:solidFill>
              </a:rPr>
              <a:t>total_marks</a:t>
            </a:r>
            <a:r>
              <a:rPr lang="en-US" b="1" dirty="0" smtClean="0">
                <a:solidFill>
                  <a:schemeClr val="accent1">
                    <a:lumMod val="50000"/>
                  </a:schemeClr>
                </a:solidFill>
              </a:rPr>
              <a:t> and creating new table Exam where their should be attribute </a:t>
            </a:r>
            <a:r>
              <a:rPr lang="en-US" b="1" dirty="0" err="1" smtClean="0">
                <a:solidFill>
                  <a:schemeClr val="accent1">
                    <a:lumMod val="50000"/>
                  </a:schemeClr>
                </a:solidFill>
              </a:rPr>
              <a:t>exam_id</a:t>
            </a:r>
            <a:r>
              <a:rPr lang="en-US" b="1" dirty="0" smtClean="0">
                <a:solidFill>
                  <a:schemeClr val="accent1">
                    <a:lumMod val="50000"/>
                  </a:schemeClr>
                </a:solidFill>
              </a:rPr>
              <a:t>, </a:t>
            </a:r>
            <a:r>
              <a:rPr lang="en-US" b="1" dirty="0" err="1" smtClean="0">
                <a:solidFill>
                  <a:schemeClr val="accent1">
                    <a:lumMod val="50000"/>
                  </a:schemeClr>
                </a:solidFill>
              </a:rPr>
              <a:t>exam_name</a:t>
            </a:r>
            <a:r>
              <a:rPr lang="en-US" b="1" dirty="0" smtClean="0">
                <a:solidFill>
                  <a:schemeClr val="accent1">
                    <a:lumMod val="50000"/>
                  </a:schemeClr>
                </a:solidFill>
              </a:rPr>
              <a:t>, </a:t>
            </a:r>
            <a:r>
              <a:rPr lang="en-US" b="1" dirty="0" err="1" smtClean="0">
                <a:solidFill>
                  <a:schemeClr val="accent1">
                    <a:lumMod val="50000"/>
                  </a:schemeClr>
                </a:solidFill>
              </a:rPr>
              <a:t>total_marks</a:t>
            </a:r>
            <a:r>
              <a:rPr lang="en-US" b="1" dirty="0" smtClean="0">
                <a:solidFill>
                  <a:schemeClr val="accent1">
                    <a:lumMod val="50000"/>
                  </a:schemeClr>
                </a:solidFill>
              </a:rPr>
              <a:t>. Inserting </a:t>
            </a:r>
            <a:r>
              <a:rPr lang="en-US" b="1" dirty="0" err="1" smtClean="0">
                <a:solidFill>
                  <a:schemeClr val="accent1">
                    <a:lumMod val="50000"/>
                  </a:schemeClr>
                </a:solidFill>
              </a:rPr>
              <a:t>exam_id</a:t>
            </a:r>
            <a:r>
              <a:rPr lang="en-US" b="1" dirty="0" smtClean="0">
                <a:solidFill>
                  <a:schemeClr val="accent1">
                    <a:lumMod val="50000"/>
                  </a:schemeClr>
                </a:solidFill>
              </a:rPr>
              <a:t> in score table to convert it in 3NF.</a:t>
            </a:r>
            <a:endParaRPr lang="en-US" b="1" dirty="0">
              <a:solidFill>
                <a:schemeClr val="accent1">
                  <a:lumMod val="50000"/>
                </a:schemeClr>
              </a:solidFill>
            </a:endParaRPr>
          </a:p>
        </p:txBody>
      </p:sp>
      <p:sp>
        <p:nvSpPr>
          <p:cNvPr id="10" name="TextBox 9"/>
          <p:cNvSpPr txBox="1"/>
          <p:nvPr/>
        </p:nvSpPr>
        <p:spPr>
          <a:xfrm>
            <a:off x="914400" y="5080781"/>
            <a:ext cx="4127156" cy="923330"/>
          </a:xfrm>
          <a:prstGeom prst="rect">
            <a:avLst/>
          </a:prstGeom>
          <a:noFill/>
        </p:spPr>
        <p:txBody>
          <a:bodyPr wrap="square" rtlCol="0">
            <a:spAutoFit/>
          </a:bodyPr>
          <a:lstStyle/>
          <a:p>
            <a:r>
              <a:rPr lang="en-US" b="1" u="sng" dirty="0" smtClean="0"/>
              <a:t>Advantage:</a:t>
            </a:r>
          </a:p>
          <a:p>
            <a:pPr marL="285750" indent="-285750">
              <a:buFont typeface="Arial" panose="020B0604020202020204" pitchFamily="34" charset="0"/>
              <a:buChar char="•"/>
            </a:pPr>
            <a:r>
              <a:rPr lang="en-US" dirty="0" smtClean="0"/>
              <a:t>Amount of data duplication is reduced</a:t>
            </a:r>
          </a:p>
          <a:p>
            <a:pPr marL="285750" indent="-285750">
              <a:buFont typeface="Arial" panose="020B0604020202020204" pitchFamily="34" charset="0"/>
              <a:buChar char="•"/>
            </a:pPr>
            <a:r>
              <a:rPr lang="en-US" dirty="0" smtClean="0"/>
              <a:t>Data integrity achieved.</a:t>
            </a:r>
            <a:endParaRPr lang="en-US" dirty="0"/>
          </a:p>
        </p:txBody>
      </p:sp>
    </p:spTree>
    <p:extLst>
      <p:ext uri="{BB962C8B-B14F-4D97-AF65-F5344CB8AC3E}">
        <p14:creationId xmlns:p14="http://schemas.microsoft.com/office/powerpoint/2010/main" val="3531790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also called </a:t>
                </a:r>
                <a:r>
                  <a:rPr lang="en-US" b="1" dirty="0" smtClean="0">
                    <a:solidFill>
                      <a:srgbClr val="C00000"/>
                    </a:solidFill>
                  </a:rPr>
                  <a:t>3.5NF</a:t>
                </a:r>
              </a:p>
              <a:p>
                <a:r>
                  <a:rPr lang="en-US" dirty="0" smtClean="0"/>
                  <a:t>To </a:t>
                </a:r>
                <a:r>
                  <a:rPr lang="en-US" dirty="0"/>
                  <a:t>be in </a:t>
                </a:r>
                <a:r>
                  <a:rPr lang="en-US" i="1" dirty="0" smtClean="0"/>
                  <a:t>Boyce </a:t>
                </a:r>
                <a:r>
                  <a:rPr lang="en-US" i="1" dirty="0" err="1" smtClean="0"/>
                  <a:t>Codd</a:t>
                </a:r>
                <a:r>
                  <a:rPr lang="en-US" i="1" dirty="0" smtClean="0"/>
                  <a:t> </a:t>
                </a:r>
                <a:r>
                  <a:rPr lang="en-US" i="1" dirty="0"/>
                  <a:t>Normal  Form  (</a:t>
                </a:r>
                <a:r>
                  <a:rPr lang="en-US" i="1" dirty="0" smtClean="0"/>
                  <a:t>BCNF)</a:t>
                </a:r>
              </a:p>
              <a:p>
                <a:pPr lvl="1"/>
                <a:r>
                  <a:rPr lang="en-US" dirty="0" smtClean="0"/>
                  <a:t>The </a:t>
                </a:r>
                <a:r>
                  <a:rPr lang="en-US" dirty="0"/>
                  <a:t>relation must  be in 3NF  </a:t>
                </a:r>
                <a:r>
                  <a:rPr lang="en-US" dirty="0" smtClean="0"/>
                  <a:t>and</a:t>
                </a:r>
              </a:p>
              <a:p>
                <a:pPr lvl="1"/>
                <a:r>
                  <a:rPr lang="en-US" dirty="0" smtClean="0"/>
                  <a:t>For any dependency 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B, A should be a super key. (Every </a:t>
                </a:r>
                <a:r>
                  <a:rPr lang="en-US" dirty="0"/>
                  <a:t>determinant must be </a:t>
                </a:r>
                <a:r>
                  <a:rPr lang="en-US" dirty="0" smtClean="0"/>
                  <a:t>a </a:t>
                </a:r>
                <a:r>
                  <a:rPr lang="en-US" dirty="0"/>
                  <a:t>candidate </a:t>
                </a:r>
                <a:r>
                  <a:rPr lang="en-US" dirty="0" smtClean="0"/>
                  <a:t>key)</a:t>
                </a:r>
              </a:p>
              <a:p>
                <a:pPr marL="457200" lvl="1" indent="0">
                  <a:buNone/>
                </a:pPr>
                <a:endParaRPr lang="en-US" dirty="0" smtClean="0"/>
              </a:p>
              <a:p>
                <a:pPr marL="457200" lvl="1" indent="0">
                  <a:buNone/>
                </a:pPr>
                <a:r>
                  <a:rPr lang="en-US" dirty="0" smtClean="0"/>
                  <a:t>It simple words, it means that, for a dependency 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B, A cannot be a non-prime attribute, if B is a prime attribute.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1001151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1025692"/>
              </p:ext>
            </p:extLst>
          </p:nvPr>
        </p:nvGraphicFramePr>
        <p:xfrm>
          <a:off x="6071286" y="735762"/>
          <a:ext cx="5282514" cy="2601830"/>
        </p:xfrm>
        <a:graphic>
          <a:graphicData uri="http://schemas.openxmlformats.org/drawingml/2006/table">
            <a:tbl>
              <a:tblPr firstRow="1" bandRow="1">
                <a:tableStyleId>{5C22544A-7EE6-4342-B048-85BDC9FD1C3A}</a:tableStyleId>
              </a:tblPr>
              <a:tblGrid>
                <a:gridCol w="1760838">
                  <a:extLst>
                    <a:ext uri="{9D8B030D-6E8A-4147-A177-3AD203B41FA5}">
                      <a16:colId xmlns:a16="http://schemas.microsoft.com/office/drawing/2014/main" val="3685783698"/>
                    </a:ext>
                  </a:extLst>
                </a:gridCol>
                <a:gridCol w="1760838">
                  <a:extLst>
                    <a:ext uri="{9D8B030D-6E8A-4147-A177-3AD203B41FA5}">
                      <a16:colId xmlns:a16="http://schemas.microsoft.com/office/drawing/2014/main" val="2692614653"/>
                    </a:ext>
                  </a:extLst>
                </a:gridCol>
                <a:gridCol w="1760838">
                  <a:extLst>
                    <a:ext uri="{9D8B030D-6E8A-4147-A177-3AD203B41FA5}">
                      <a16:colId xmlns:a16="http://schemas.microsoft.com/office/drawing/2014/main" val="1221527346"/>
                    </a:ext>
                  </a:extLst>
                </a:gridCol>
              </a:tblGrid>
              <a:tr h="370840">
                <a:tc>
                  <a:txBody>
                    <a:bodyPr/>
                    <a:lstStyle/>
                    <a:p>
                      <a:pPr algn="l" fontAlgn="t"/>
                      <a:r>
                        <a:rPr lang="en-US" dirty="0" err="1">
                          <a:effectLst/>
                        </a:rPr>
                        <a:t>student_id</a:t>
                      </a:r>
                      <a:endParaRPr lang="en-US" dirty="0">
                        <a:effectLst/>
                      </a:endParaRPr>
                    </a:p>
                  </a:txBody>
                  <a:tcPr marL="76200" marR="76200" marT="76200" marB="76200"/>
                </a:tc>
                <a:tc>
                  <a:txBody>
                    <a:bodyPr/>
                    <a:lstStyle/>
                    <a:p>
                      <a:pPr algn="l" fontAlgn="t"/>
                      <a:r>
                        <a:rPr lang="en-US">
                          <a:effectLst/>
                        </a:rPr>
                        <a:t>subject</a:t>
                      </a:r>
                    </a:p>
                  </a:txBody>
                  <a:tcPr marL="76200" marR="76200" marT="76200" marB="76200"/>
                </a:tc>
                <a:tc>
                  <a:txBody>
                    <a:bodyPr/>
                    <a:lstStyle/>
                    <a:p>
                      <a:pPr algn="l" fontAlgn="t"/>
                      <a:r>
                        <a:rPr lang="en-US">
                          <a:effectLst/>
                        </a:rPr>
                        <a:t>professor</a:t>
                      </a: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a:effectLst/>
                        </a:rPr>
                        <a:t>101</a:t>
                      </a:r>
                    </a:p>
                  </a:txBody>
                  <a:tcPr marL="76200" marR="76200" marT="76200" marB="76200"/>
                </a:tc>
                <a:tc>
                  <a:txBody>
                    <a:bodyPr/>
                    <a:lstStyle/>
                    <a:p>
                      <a:pPr fontAlgn="t"/>
                      <a:r>
                        <a:rPr lang="en-US">
                          <a:effectLst/>
                        </a:rPr>
                        <a:t>Java</a:t>
                      </a: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dirty="0">
                          <a:effectLst/>
                        </a:rPr>
                        <a:t>101</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dirty="0" err="1" smtClean="0">
                          <a:effectLst/>
                        </a:rPr>
                        <a:t>Chandu</a:t>
                      </a:r>
                      <a:endParaRPr lang="en-US" dirty="0">
                        <a:effectLst/>
                      </a:endParaRP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a:effectLst/>
                        </a:rPr>
                        <a:t>102</a:t>
                      </a:r>
                    </a:p>
                  </a:txBody>
                  <a:tcPr marL="76200" marR="76200" marT="76200" marB="76200"/>
                </a:tc>
                <a:tc>
                  <a:txBody>
                    <a:bodyPr/>
                    <a:lstStyle/>
                    <a:p>
                      <a:pPr fontAlgn="t"/>
                      <a:r>
                        <a:rPr lang="en-US">
                          <a:effectLst/>
                        </a:rPr>
                        <a:t>Java</a:t>
                      </a:r>
                    </a:p>
                  </a:txBody>
                  <a:tcPr marL="76200" marR="76200" marT="76200" marB="76200"/>
                </a:tc>
                <a:tc>
                  <a:txBody>
                    <a:bodyPr/>
                    <a:lstStyle/>
                    <a:p>
                      <a:pPr fontAlgn="t"/>
                      <a:r>
                        <a:rPr lang="en-US" dirty="0" smtClean="0">
                          <a:effectLst/>
                        </a:rPr>
                        <a:t>Jaya</a:t>
                      </a:r>
                      <a:endParaRPr lang="en-US" dirty="0">
                        <a:effectLst/>
                      </a:endParaRP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a:effectLst/>
                        </a:rPr>
                        <a:t>103</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dirty="0" smtClean="0">
                          <a:effectLst/>
                        </a:rPr>
                        <a:t>Chris</a:t>
                      </a:r>
                      <a:endParaRPr lang="en-US" dirty="0">
                        <a:effectLst/>
                      </a:endParaRPr>
                    </a:p>
                  </a:txBody>
                  <a:tcPr marL="76200" marR="76200" marT="76200" marB="76200"/>
                </a:tc>
                <a:extLst>
                  <a:ext uri="{0D108BD9-81ED-4DB2-BD59-A6C34878D82A}">
                    <a16:rowId xmlns:a16="http://schemas.microsoft.com/office/drawing/2014/main" val="1946833312"/>
                  </a:ext>
                </a:extLst>
              </a:tr>
              <a:tr h="370840">
                <a:tc>
                  <a:txBody>
                    <a:bodyPr/>
                    <a:lstStyle/>
                    <a:p>
                      <a:pPr fontAlgn="t"/>
                      <a:r>
                        <a:rPr lang="en-US">
                          <a:effectLst/>
                        </a:rPr>
                        <a:t>104</a:t>
                      </a:r>
                    </a:p>
                  </a:txBody>
                  <a:tcPr marL="76200" marR="76200" marT="76200" marB="76200"/>
                </a:tc>
                <a:tc>
                  <a:txBody>
                    <a:bodyPr/>
                    <a:lstStyle/>
                    <a:p>
                      <a:pPr fontAlgn="t"/>
                      <a:r>
                        <a:rPr lang="en-US" dirty="0">
                          <a:effectLst/>
                        </a:rPr>
                        <a:t>Java</a:t>
                      </a: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extLst>
                  <a:ext uri="{0D108BD9-81ED-4DB2-BD59-A6C34878D82A}">
                    <a16:rowId xmlns:a16="http://schemas.microsoft.com/office/drawing/2014/main" val="2554204424"/>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1145058" y="1833314"/>
                <a:ext cx="4044779" cy="1015663"/>
              </a:xfrm>
              <a:prstGeom prst="rect">
                <a:avLst/>
              </a:prstGeom>
              <a:noFill/>
            </p:spPr>
            <p:txBody>
              <a:bodyPr wrap="square" rtlCol="0">
                <a:spAutoFit/>
              </a:bodyPr>
              <a:lstStyle/>
              <a:p>
                <a:r>
                  <a:rPr lang="en-US" sz="2000" b="1" dirty="0" smtClean="0"/>
                  <a:t>(</a:t>
                </a:r>
                <a:r>
                  <a:rPr lang="en-US" sz="2000" b="1" dirty="0" err="1" smtClean="0">
                    <a:solidFill>
                      <a:schemeClr val="accent1">
                        <a:lumMod val="75000"/>
                      </a:schemeClr>
                    </a:solidFill>
                  </a:rPr>
                  <a:t>student_id</a:t>
                </a:r>
                <a:r>
                  <a:rPr lang="en-US" sz="2000" b="1" dirty="0" err="1" smtClean="0"/>
                  <a:t>,</a:t>
                </a:r>
                <a:r>
                  <a:rPr lang="en-US" sz="2000" b="1" dirty="0" err="1" smtClean="0">
                    <a:solidFill>
                      <a:schemeClr val="accent6">
                        <a:lumMod val="75000"/>
                      </a:schemeClr>
                    </a:solidFill>
                  </a:rPr>
                  <a:t>subject</a:t>
                </a:r>
                <a:r>
                  <a:rPr lang="en-US" sz="2000" b="1" dirty="0" smtClean="0"/>
                  <a:t>)</a:t>
                </a:r>
                <a:r>
                  <a:rPr lang="en-US" sz="2000" b="1" dirty="0">
                    <a:ea typeface="Cambria Math" panose="02040503050406030204" pitchFamily="18" charset="0"/>
                  </a:rPr>
                  <a:t> </a:t>
                </a:r>
                <a14:m>
                  <m:oMath xmlns:m="http://schemas.openxmlformats.org/officeDocument/2006/math">
                    <m:r>
                      <a:rPr lang="en-US" sz="2000" b="1" i="1">
                        <a:latin typeface="Cambria Math" panose="02040503050406030204" pitchFamily="18" charset="0"/>
                        <a:ea typeface="Cambria Math" panose="02040503050406030204" pitchFamily="18" charset="0"/>
                      </a:rPr>
                      <m:t>→ </m:t>
                    </m:r>
                  </m:oMath>
                </a14:m>
                <a:r>
                  <a:rPr lang="en-US" sz="2000" b="1" dirty="0" smtClean="0">
                    <a:solidFill>
                      <a:schemeClr val="accent2">
                        <a:lumMod val="75000"/>
                      </a:schemeClr>
                    </a:solidFill>
                  </a:rPr>
                  <a:t>professor</a:t>
                </a:r>
              </a:p>
              <a:p>
                <a:endParaRPr lang="en-US" sz="2000" b="1" dirty="0" smtClean="0"/>
              </a:p>
              <a:p>
                <a:r>
                  <a:rPr lang="en-US" sz="2000" b="1" dirty="0" smtClean="0">
                    <a:solidFill>
                      <a:schemeClr val="accent2">
                        <a:lumMod val="75000"/>
                      </a:schemeClr>
                    </a:solidFill>
                  </a:rPr>
                  <a:t>professor </a:t>
                </a:r>
                <a14:m>
                  <m:oMath xmlns:m="http://schemas.openxmlformats.org/officeDocument/2006/math">
                    <m:r>
                      <a:rPr lang="en-US" sz="2000" b="1" i="1">
                        <a:latin typeface="Cambria Math" panose="02040503050406030204" pitchFamily="18" charset="0"/>
                        <a:ea typeface="Cambria Math" panose="02040503050406030204" pitchFamily="18" charset="0"/>
                      </a:rPr>
                      <m:t>→ </m:t>
                    </m:r>
                  </m:oMath>
                </a14:m>
                <a:r>
                  <a:rPr lang="en-US" sz="2000" b="1" dirty="0" smtClean="0">
                    <a:solidFill>
                      <a:schemeClr val="accent6">
                        <a:lumMod val="75000"/>
                      </a:schemeClr>
                    </a:solidFill>
                  </a:rPr>
                  <a:t>subject</a:t>
                </a:r>
                <a:endParaRPr lang="en-US" sz="2000" b="1" dirty="0">
                  <a:solidFill>
                    <a:schemeClr val="accent6">
                      <a:lumMod val="75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45058" y="1833314"/>
                <a:ext cx="4044779" cy="1015663"/>
              </a:xfrm>
              <a:prstGeom prst="rect">
                <a:avLst/>
              </a:prstGeom>
              <a:blipFill>
                <a:blip r:embed="rId2"/>
                <a:stretch>
                  <a:fillRect l="-1659" t="-3614" b="-10241"/>
                </a:stretch>
              </a:blipFill>
            </p:spPr>
            <p:txBody>
              <a:bodyPr/>
              <a:lstStyle/>
              <a:p>
                <a:r>
                  <a:rPr lang="en-US">
                    <a:noFill/>
                  </a:rPr>
                  <a:t> </a:t>
                </a:r>
              </a:p>
            </p:txBody>
          </p:sp>
        </mc:Fallback>
      </mc:AlternateContent>
      <p:sp>
        <p:nvSpPr>
          <p:cNvPr id="6" name="TextBox 5"/>
          <p:cNvSpPr txBox="1"/>
          <p:nvPr/>
        </p:nvSpPr>
        <p:spPr>
          <a:xfrm>
            <a:off x="3167447" y="3093309"/>
            <a:ext cx="1140942" cy="646331"/>
          </a:xfrm>
          <a:prstGeom prst="rect">
            <a:avLst/>
          </a:prstGeom>
          <a:noFill/>
        </p:spPr>
        <p:txBody>
          <a:bodyPr wrap="square" rtlCol="0">
            <a:spAutoFit/>
          </a:bodyPr>
          <a:lstStyle/>
          <a:p>
            <a:r>
              <a:rPr lang="en-US" dirty="0" smtClean="0"/>
              <a:t>Prime attribute</a:t>
            </a:r>
            <a:endParaRPr lang="en-US" dirty="0"/>
          </a:p>
        </p:txBody>
      </p:sp>
      <p:sp>
        <p:nvSpPr>
          <p:cNvPr id="7" name="TextBox 6"/>
          <p:cNvSpPr txBox="1"/>
          <p:nvPr/>
        </p:nvSpPr>
        <p:spPr>
          <a:xfrm>
            <a:off x="1062680" y="3093309"/>
            <a:ext cx="1285104" cy="646331"/>
          </a:xfrm>
          <a:prstGeom prst="rect">
            <a:avLst/>
          </a:prstGeom>
          <a:noFill/>
        </p:spPr>
        <p:txBody>
          <a:bodyPr wrap="square" rtlCol="0">
            <a:spAutoFit/>
          </a:bodyPr>
          <a:lstStyle/>
          <a:p>
            <a:r>
              <a:rPr lang="en-US" dirty="0" smtClean="0"/>
              <a:t>Non-prime attribute</a:t>
            </a:r>
            <a:endParaRPr lang="en-US" dirty="0"/>
          </a:p>
        </p:txBody>
      </p:sp>
      <p:cxnSp>
        <p:nvCxnSpPr>
          <p:cNvPr id="9" name="Straight Arrow Connector 8"/>
          <p:cNvCxnSpPr/>
          <p:nvPr/>
        </p:nvCxnSpPr>
        <p:spPr>
          <a:xfrm flipH="1" flipV="1">
            <a:off x="3097427" y="2743200"/>
            <a:ext cx="370703" cy="3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32238" y="2743200"/>
            <a:ext cx="222421" cy="3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2680" y="3884440"/>
            <a:ext cx="3814120" cy="923330"/>
          </a:xfrm>
          <a:prstGeom prst="rect">
            <a:avLst/>
          </a:prstGeom>
          <a:noFill/>
        </p:spPr>
        <p:txBody>
          <a:bodyPr wrap="square" rtlCol="0">
            <a:spAutoFit/>
          </a:bodyPr>
          <a:lstStyle/>
          <a:p>
            <a:r>
              <a:rPr lang="en-US" dirty="0" smtClean="0"/>
              <a:t>Here, subject is dependent on professor but professor is not a primary key </a:t>
            </a:r>
            <a:endParaRPr lang="en-US" dirty="0"/>
          </a:p>
        </p:txBody>
      </p:sp>
      <p:sp>
        <p:nvSpPr>
          <p:cNvPr id="13" name="TextBox 12"/>
          <p:cNvSpPr txBox="1"/>
          <p:nvPr/>
        </p:nvSpPr>
        <p:spPr>
          <a:xfrm>
            <a:off x="6071286" y="430298"/>
            <a:ext cx="2660822" cy="369332"/>
          </a:xfrm>
          <a:prstGeom prst="rect">
            <a:avLst/>
          </a:prstGeom>
          <a:noFill/>
        </p:spPr>
        <p:txBody>
          <a:bodyPr wrap="square" rtlCol="0">
            <a:spAutoFit/>
          </a:bodyPr>
          <a:lstStyle/>
          <a:p>
            <a:r>
              <a:rPr lang="en-US" b="1" dirty="0" smtClean="0">
                <a:solidFill>
                  <a:schemeClr val="accent1">
                    <a:lumMod val="50000"/>
                  </a:schemeClr>
                </a:solidFill>
              </a:rPr>
              <a:t>Collage Enrollment Table</a:t>
            </a:r>
            <a:endParaRPr lang="en-US" b="1" dirty="0">
              <a:solidFill>
                <a:schemeClr val="accent1">
                  <a:lumMod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41672737"/>
              </p:ext>
            </p:extLst>
          </p:nvPr>
        </p:nvGraphicFramePr>
        <p:xfrm>
          <a:off x="4941329" y="3972593"/>
          <a:ext cx="2460368" cy="2601830"/>
        </p:xfrm>
        <a:graphic>
          <a:graphicData uri="http://schemas.openxmlformats.org/drawingml/2006/table">
            <a:tbl>
              <a:tblPr firstRow="1" bandRow="1">
                <a:tableStyleId>{5C22544A-7EE6-4342-B048-85BDC9FD1C3A}</a:tableStyleId>
              </a:tblPr>
              <a:tblGrid>
                <a:gridCol w="1230184">
                  <a:extLst>
                    <a:ext uri="{9D8B030D-6E8A-4147-A177-3AD203B41FA5}">
                      <a16:colId xmlns:a16="http://schemas.microsoft.com/office/drawing/2014/main" val="3685783698"/>
                    </a:ext>
                  </a:extLst>
                </a:gridCol>
                <a:gridCol w="1230184">
                  <a:extLst>
                    <a:ext uri="{9D8B030D-6E8A-4147-A177-3AD203B41FA5}">
                      <a16:colId xmlns:a16="http://schemas.microsoft.com/office/drawing/2014/main" val="2692614653"/>
                    </a:ext>
                  </a:extLst>
                </a:gridCol>
              </a:tblGrid>
              <a:tr h="370840">
                <a:tc>
                  <a:txBody>
                    <a:bodyPr/>
                    <a:lstStyle/>
                    <a:p>
                      <a:pPr algn="l" fontAlgn="t"/>
                      <a:r>
                        <a:rPr lang="en-US" dirty="0" err="1">
                          <a:effectLst/>
                        </a:rPr>
                        <a:t>student_id</a:t>
                      </a:r>
                      <a:endParaRPr lang="en-US" dirty="0">
                        <a:effectLst/>
                      </a:endParaRPr>
                    </a:p>
                  </a:txBody>
                  <a:tcPr marL="76200" marR="76200" marT="76200" marB="76200"/>
                </a:tc>
                <a:tc>
                  <a:txBody>
                    <a:bodyPr/>
                    <a:lstStyle/>
                    <a:p>
                      <a:pPr algn="l" fontAlgn="t"/>
                      <a:r>
                        <a:rPr lang="en-US" dirty="0" err="1" smtClean="0">
                          <a:effectLst/>
                        </a:rPr>
                        <a:t>p_id</a:t>
                      </a:r>
                      <a:endParaRPr lang="en-US" dirty="0">
                        <a:effectLst/>
                      </a:endParaRP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a:effectLst/>
                        </a:rPr>
                        <a:t>101</a:t>
                      </a:r>
                    </a:p>
                  </a:txBody>
                  <a:tcPr marL="76200" marR="76200" marT="76200" marB="76200"/>
                </a:tc>
                <a:tc>
                  <a:txBody>
                    <a:bodyPr/>
                    <a:lstStyle/>
                    <a:p>
                      <a:pPr fontAlgn="t"/>
                      <a:r>
                        <a:rPr lang="en-US" dirty="0" smtClean="0">
                          <a:effectLst/>
                        </a:rPr>
                        <a:t>1</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a:effectLst/>
                        </a:rPr>
                        <a:t>101</a:t>
                      </a:r>
                    </a:p>
                  </a:txBody>
                  <a:tcPr marL="76200" marR="76200" marT="76200" marB="76200"/>
                </a:tc>
                <a:tc>
                  <a:txBody>
                    <a:bodyPr/>
                    <a:lstStyle/>
                    <a:p>
                      <a:pPr fontAlgn="t"/>
                      <a:r>
                        <a:rPr lang="en-US" dirty="0" smtClean="0">
                          <a:effectLst/>
                        </a:rPr>
                        <a:t>2</a:t>
                      </a:r>
                      <a:endParaRPr lang="en-US" dirty="0">
                        <a:effectLst/>
                      </a:endParaRP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a:effectLst/>
                        </a:rPr>
                        <a:t>102</a:t>
                      </a:r>
                    </a:p>
                  </a:txBody>
                  <a:tcPr marL="76200" marR="76200" marT="76200" marB="76200"/>
                </a:tc>
                <a:tc>
                  <a:txBody>
                    <a:bodyPr/>
                    <a:lstStyle/>
                    <a:p>
                      <a:pPr fontAlgn="t"/>
                      <a:r>
                        <a:rPr lang="en-US" dirty="0" smtClean="0">
                          <a:effectLst/>
                        </a:rPr>
                        <a:t>3</a:t>
                      </a:r>
                      <a:endParaRPr lang="en-US" dirty="0">
                        <a:effectLst/>
                      </a:endParaRP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a:effectLst/>
                        </a:rPr>
                        <a:t>103</a:t>
                      </a:r>
                    </a:p>
                  </a:txBody>
                  <a:tcPr marL="76200" marR="76200" marT="76200" marB="76200"/>
                </a:tc>
                <a:tc>
                  <a:txBody>
                    <a:bodyPr/>
                    <a:lstStyle/>
                    <a:p>
                      <a:pPr fontAlgn="t"/>
                      <a:r>
                        <a:rPr lang="en-US" dirty="0" smtClean="0">
                          <a:effectLst/>
                        </a:rPr>
                        <a:t>4</a:t>
                      </a:r>
                      <a:endParaRPr lang="en-US" dirty="0">
                        <a:effectLst/>
                      </a:endParaRPr>
                    </a:p>
                  </a:txBody>
                  <a:tcPr marL="76200" marR="76200" marT="76200" marB="76200"/>
                </a:tc>
                <a:extLst>
                  <a:ext uri="{0D108BD9-81ED-4DB2-BD59-A6C34878D82A}">
                    <a16:rowId xmlns:a16="http://schemas.microsoft.com/office/drawing/2014/main" val="1946833312"/>
                  </a:ext>
                </a:extLst>
              </a:tr>
              <a:tr h="370840">
                <a:tc>
                  <a:txBody>
                    <a:bodyPr/>
                    <a:lstStyle/>
                    <a:p>
                      <a:pPr fontAlgn="t"/>
                      <a:r>
                        <a:rPr lang="en-US">
                          <a:effectLst/>
                        </a:rPr>
                        <a:t>104</a:t>
                      </a:r>
                    </a:p>
                  </a:txBody>
                  <a:tcPr marL="76200" marR="76200" marT="76200" marB="76200"/>
                </a:tc>
                <a:tc>
                  <a:txBody>
                    <a:bodyPr/>
                    <a:lstStyle/>
                    <a:p>
                      <a:pPr fontAlgn="t"/>
                      <a:r>
                        <a:rPr lang="en-US" dirty="0" smtClean="0">
                          <a:effectLst/>
                        </a:rPr>
                        <a:t>1</a:t>
                      </a:r>
                      <a:endParaRPr lang="en-US" dirty="0">
                        <a:effectLst/>
                      </a:endParaRPr>
                    </a:p>
                  </a:txBody>
                  <a:tcPr marL="76200" marR="76200" marT="76200" marB="76200"/>
                </a:tc>
                <a:extLst>
                  <a:ext uri="{0D108BD9-81ED-4DB2-BD59-A6C34878D82A}">
                    <a16:rowId xmlns:a16="http://schemas.microsoft.com/office/drawing/2014/main" val="255420442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07135420"/>
              </p:ext>
            </p:extLst>
          </p:nvPr>
        </p:nvGraphicFramePr>
        <p:xfrm>
          <a:off x="8122509" y="3972593"/>
          <a:ext cx="3690552" cy="2175110"/>
        </p:xfrm>
        <a:graphic>
          <a:graphicData uri="http://schemas.openxmlformats.org/drawingml/2006/table">
            <a:tbl>
              <a:tblPr firstRow="1" bandRow="1">
                <a:tableStyleId>{5C22544A-7EE6-4342-B048-85BDC9FD1C3A}</a:tableStyleId>
              </a:tblPr>
              <a:tblGrid>
                <a:gridCol w="1230184">
                  <a:extLst>
                    <a:ext uri="{9D8B030D-6E8A-4147-A177-3AD203B41FA5}">
                      <a16:colId xmlns:a16="http://schemas.microsoft.com/office/drawing/2014/main" val="3685783698"/>
                    </a:ext>
                  </a:extLst>
                </a:gridCol>
                <a:gridCol w="1230184">
                  <a:extLst>
                    <a:ext uri="{9D8B030D-6E8A-4147-A177-3AD203B41FA5}">
                      <a16:colId xmlns:a16="http://schemas.microsoft.com/office/drawing/2014/main" val="2692614653"/>
                    </a:ext>
                  </a:extLst>
                </a:gridCol>
                <a:gridCol w="1230184">
                  <a:extLst>
                    <a:ext uri="{9D8B030D-6E8A-4147-A177-3AD203B41FA5}">
                      <a16:colId xmlns:a16="http://schemas.microsoft.com/office/drawing/2014/main" val="1221527346"/>
                    </a:ext>
                  </a:extLst>
                </a:gridCol>
              </a:tblGrid>
              <a:tr h="370840">
                <a:tc>
                  <a:txBody>
                    <a:bodyPr/>
                    <a:lstStyle/>
                    <a:p>
                      <a:pPr algn="l" fontAlgn="t"/>
                      <a:r>
                        <a:rPr lang="en-US" dirty="0" err="1" smtClean="0">
                          <a:effectLst/>
                        </a:rPr>
                        <a:t>p_id</a:t>
                      </a:r>
                      <a:endParaRPr lang="en-US" dirty="0">
                        <a:effectLst/>
                      </a:endParaRPr>
                    </a:p>
                  </a:txBody>
                  <a:tcPr marL="76200" marR="76200" marT="76200" marB="76200"/>
                </a:tc>
                <a:tc>
                  <a:txBody>
                    <a:bodyPr/>
                    <a:lstStyle/>
                    <a:p>
                      <a:pPr algn="l" fontAlgn="t"/>
                      <a:r>
                        <a:rPr lang="en-US" dirty="0" smtClean="0">
                          <a:effectLst/>
                        </a:rPr>
                        <a:t>professor</a:t>
                      </a:r>
                      <a:endParaRPr lang="en-US" dirty="0">
                        <a:effectLst/>
                      </a:endParaRPr>
                    </a:p>
                  </a:txBody>
                  <a:tcPr marL="76200" marR="76200" marT="76200" marB="76200"/>
                </a:tc>
                <a:tc>
                  <a:txBody>
                    <a:bodyPr/>
                    <a:lstStyle/>
                    <a:p>
                      <a:pPr algn="l" fontAlgn="t"/>
                      <a:r>
                        <a:rPr lang="en-US" dirty="0" smtClean="0">
                          <a:effectLst/>
                        </a:rPr>
                        <a:t>subject</a:t>
                      </a:r>
                      <a:endParaRPr lang="en-US" dirty="0">
                        <a:effectLst/>
                      </a:endParaRPr>
                    </a:p>
                  </a:txBody>
                  <a:tcPr marL="76200" marR="76200" marT="76200" marB="76200"/>
                </a:tc>
                <a:extLst>
                  <a:ext uri="{0D108BD9-81ED-4DB2-BD59-A6C34878D82A}">
                    <a16:rowId xmlns:a16="http://schemas.microsoft.com/office/drawing/2014/main" val="3887483647"/>
                  </a:ext>
                </a:extLst>
              </a:tr>
              <a:tr h="468230">
                <a:tc>
                  <a:txBody>
                    <a:bodyPr/>
                    <a:lstStyle/>
                    <a:p>
                      <a:pPr fontAlgn="t"/>
                      <a:r>
                        <a:rPr lang="en-US" dirty="0" smtClean="0">
                          <a:effectLst/>
                        </a:rPr>
                        <a:t>1</a:t>
                      </a:r>
                      <a:endParaRPr lang="en-US" dirty="0">
                        <a:effectLst/>
                      </a:endParaRPr>
                    </a:p>
                  </a:txBody>
                  <a:tcPr marL="76200" marR="76200" marT="76200" marB="76200"/>
                </a:tc>
                <a:tc>
                  <a:txBody>
                    <a:bodyPr/>
                    <a:lstStyle/>
                    <a:p>
                      <a:pPr fontAlgn="t"/>
                      <a:r>
                        <a:rPr lang="en-US" dirty="0" smtClean="0">
                          <a:effectLst/>
                        </a:rPr>
                        <a:t>John</a:t>
                      </a:r>
                      <a:endParaRPr lang="en-US" dirty="0">
                        <a:effectLst/>
                      </a:endParaRPr>
                    </a:p>
                  </a:txBody>
                  <a:tcPr marL="76200" marR="76200" marT="76200" marB="76200"/>
                </a:tc>
                <a:tc>
                  <a:txBody>
                    <a:bodyPr/>
                    <a:lstStyle/>
                    <a:p>
                      <a:pPr fontAlgn="t"/>
                      <a:r>
                        <a:rPr lang="en-US" dirty="0" smtClean="0">
                          <a:effectLst/>
                        </a:rPr>
                        <a:t>Java</a:t>
                      </a:r>
                      <a:endParaRPr lang="en-US" dirty="0">
                        <a:effectLst/>
                      </a:endParaRPr>
                    </a:p>
                  </a:txBody>
                  <a:tcPr marL="76200" marR="76200" marT="76200" marB="76200"/>
                </a:tc>
                <a:extLst>
                  <a:ext uri="{0D108BD9-81ED-4DB2-BD59-A6C34878D82A}">
                    <a16:rowId xmlns:a16="http://schemas.microsoft.com/office/drawing/2014/main" val="2437532274"/>
                  </a:ext>
                </a:extLst>
              </a:tr>
              <a:tr h="370840">
                <a:tc>
                  <a:txBody>
                    <a:bodyPr/>
                    <a:lstStyle/>
                    <a:p>
                      <a:pPr fontAlgn="t"/>
                      <a:r>
                        <a:rPr lang="en-US" dirty="0" smtClean="0">
                          <a:effectLst/>
                        </a:rPr>
                        <a:t>2</a:t>
                      </a:r>
                      <a:endParaRPr lang="en-US" dirty="0">
                        <a:effectLst/>
                      </a:endParaRPr>
                    </a:p>
                  </a:txBody>
                  <a:tcPr marL="76200" marR="76200" marT="76200" marB="76200"/>
                </a:tc>
                <a:tc>
                  <a:txBody>
                    <a:bodyPr/>
                    <a:lstStyle/>
                    <a:p>
                      <a:pPr fontAlgn="t"/>
                      <a:r>
                        <a:rPr lang="en-US" dirty="0" err="1" smtClean="0">
                          <a:effectLst/>
                        </a:rPr>
                        <a:t>Chandu</a:t>
                      </a:r>
                      <a:endParaRPr lang="en-US" dirty="0">
                        <a:effectLst/>
                      </a:endParaRP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3187486196"/>
                  </a:ext>
                </a:extLst>
              </a:tr>
              <a:tr h="370840">
                <a:tc>
                  <a:txBody>
                    <a:bodyPr/>
                    <a:lstStyle/>
                    <a:p>
                      <a:pPr fontAlgn="t"/>
                      <a:r>
                        <a:rPr lang="en-US" dirty="0" smtClean="0">
                          <a:effectLst/>
                        </a:rPr>
                        <a:t>3</a:t>
                      </a:r>
                      <a:endParaRPr lang="en-US" dirty="0">
                        <a:effectLst/>
                      </a:endParaRPr>
                    </a:p>
                  </a:txBody>
                  <a:tcPr marL="76200" marR="76200" marT="76200" marB="76200"/>
                </a:tc>
                <a:tc>
                  <a:txBody>
                    <a:bodyPr/>
                    <a:lstStyle/>
                    <a:p>
                      <a:pPr fontAlgn="t"/>
                      <a:r>
                        <a:rPr lang="en-US" dirty="0" smtClean="0">
                          <a:effectLst/>
                        </a:rPr>
                        <a:t>Jaya</a:t>
                      </a:r>
                      <a:endParaRPr lang="en-US" dirty="0">
                        <a:effectLst/>
                      </a:endParaRPr>
                    </a:p>
                  </a:txBody>
                  <a:tcPr marL="76200" marR="76200" marT="76200" marB="76200"/>
                </a:tc>
                <a:tc>
                  <a:txBody>
                    <a:bodyPr/>
                    <a:lstStyle/>
                    <a:p>
                      <a:pPr fontAlgn="t"/>
                      <a:r>
                        <a:rPr lang="en-US" dirty="0">
                          <a:effectLst/>
                        </a:rPr>
                        <a:t>Java</a:t>
                      </a:r>
                    </a:p>
                  </a:txBody>
                  <a:tcPr marL="76200" marR="76200" marT="76200" marB="76200"/>
                </a:tc>
                <a:extLst>
                  <a:ext uri="{0D108BD9-81ED-4DB2-BD59-A6C34878D82A}">
                    <a16:rowId xmlns:a16="http://schemas.microsoft.com/office/drawing/2014/main" val="2835964676"/>
                  </a:ext>
                </a:extLst>
              </a:tr>
              <a:tr h="370840">
                <a:tc>
                  <a:txBody>
                    <a:bodyPr/>
                    <a:lstStyle/>
                    <a:p>
                      <a:pPr fontAlgn="t"/>
                      <a:r>
                        <a:rPr lang="en-US" dirty="0" smtClean="0">
                          <a:effectLst/>
                        </a:rPr>
                        <a:t>4</a:t>
                      </a:r>
                      <a:endParaRPr lang="en-US" dirty="0">
                        <a:effectLst/>
                      </a:endParaRPr>
                    </a:p>
                  </a:txBody>
                  <a:tcPr marL="76200" marR="76200" marT="76200" marB="76200"/>
                </a:tc>
                <a:tc>
                  <a:txBody>
                    <a:bodyPr/>
                    <a:lstStyle/>
                    <a:p>
                      <a:pPr fontAlgn="t"/>
                      <a:r>
                        <a:rPr lang="en-US" dirty="0" smtClean="0">
                          <a:effectLst/>
                        </a:rPr>
                        <a:t>Chris</a:t>
                      </a:r>
                      <a:endParaRPr lang="en-US" dirty="0">
                        <a:effectLst/>
                      </a:endParaRP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1946833312"/>
                  </a:ext>
                </a:extLst>
              </a:tr>
            </a:tbl>
          </a:graphicData>
        </a:graphic>
      </p:graphicFrame>
      <p:sp>
        <p:nvSpPr>
          <p:cNvPr id="16" name="Left-Up Arrow 15"/>
          <p:cNvSpPr/>
          <p:nvPr/>
        </p:nvSpPr>
        <p:spPr>
          <a:xfrm rot="13481316">
            <a:off x="7375702" y="3402551"/>
            <a:ext cx="772802" cy="785318"/>
          </a:xfrm>
          <a:prstGeom prst="lef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167818" y="3657182"/>
            <a:ext cx="2660822" cy="369332"/>
          </a:xfrm>
          <a:prstGeom prst="rect">
            <a:avLst/>
          </a:prstGeom>
          <a:noFill/>
        </p:spPr>
        <p:txBody>
          <a:bodyPr wrap="square" rtlCol="0">
            <a:spAutoFit/>
          </a:bodyPr>
          <a:lstStyle/>
          <a:p>
            <a:r>
              <a:rPr lang="en-US" b="1" dirty="0" smtClean="0">
                <a:solidFill>
                  <a:schemeClr val="accent1">
                    <a:lumMod val="50000"/>
                  </a:schemeClr>
                </a:solidFill>
              </a:rPr>
              <a:t>Professor</a:t>
            </a:r>
            <a:endParaRPr lang="en-US" b="1" dirty="0">
              <a:solidFill>
                <a:schemeClr val="accent1">
                  <a:lumMod val="50000"/>
                </a:schemeClr>
              </a:solidFill>
            </a:endParaRPr>
          </a:p>
        </p:txBody>
      </p:sp>
      <p:sp>
        <p:nvSpPr>
          <p:cNvPr id="18" name="TextBox 17"/>
          <p:cNvSpPr txBox="1"/>
          <p:nvPr/>
        </p:nvSpPr>
        <p:spPr>
          <a:xfrm>
            <a:off x="4871895" y="3627374"/>
            <a:ext cx="1179584" cy="369332"/>
          </a:xfrm>
          <a:prstGeom prst="rect">
            <a:avLst/>
          </a:prstGeom>
          <a:noFill/>
        </p:spPr>
        <p:txBody>
          <a:bodyPr wrap="square" rtlCol="0">
            <a:spAutoFit/>
          </a:bodyPr>
          <a:lstStyle/>
          <a:p>
            <a:r>
              <a:rPr lang="en-US" b="1" dirty="0" smtClean="0">
                <a:solidFill>
                  <a:schemeClr val="accent1">
                    <a:lumMod val="50000"/>
                  </a:schemeClr>
                </a:solidFill>
              </a:rPr>
              <a:t>Student</a:t>
            </a:r>
            <a:endParaRPr lang="en-US" b="1" dirty="0">
              <a:solidFill>
                <a:schemeClr val="accent1">
                  <a:lumMod val="50000"/>
                </a:schemeClr>
              </a:solidFill>
            </a:endParaRPr>
          </a:p>
        </p:txBody>
      </p:sp>
    </p:spTree>
    <p:extLst>
      <p:ext uri="{BB962C8B-B14F-4D97-AF65-F5344CB8AC3E}">
        <p14:creationId xmlns:p14="http://schemas.microsoft.com/office/powerpoint/2010/main" val="2947004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Normal Form</a:t>
            </a:r>
            <a:endParaRPr lang="en-US" dirty="0"/>
          </a:p>
        </p:txBody>
      </p:sp>
      <p:sp>
        <p:nvSpPr>
          <p:cNvPr id="3" name="Content Placeholder 2"/>
          <p:cNvSpPr>
            <a:spLocks noGrp="1"/>
          </p:cNvSpPr>
          <p:nvPr>
            <p:ph idx="1"/>
          </p:nvPr>
        </p:nvSpPr>
        <p:spPr/>
        <p:txBody>
          <a:bodyPr/>
          <a:lstStyle/>
          <a:p>
            <a:r>
              <a:rPr lang="en-US" dirty="0"/>
              <a:t>For a table to satisfy the Fourth Normal Form, it should satisfy the following two conditions:</a:t>
            </a:r>
          </a:p>
          <a:p>
            <a:pPr lvl="1"/>
            <a:r>
              <a:rPr lang="en-US" dirty="0"/>
              <a:t>It should be in the </a:t>
            </a:r>
            <a:r>
              <a:rPr lang="en-US" b="1" dirty="0">
                <a:solidFill>
                  <a:srgbClr val="C00000"/>
                </a:solidFill>
              </a:rPr>
              <a:t>Boyce-</a:t>
            </a:r>
            <a:r>
              <a:rPr lang="en-US" b="1" dirty="0" err="1">
                <a:solidFill>
                  <a:srgbClr val="C00000"/>
                </a:solidFill>
              </a:rPr>
              <a:t>Codd</a:t>
            </a:r>
            <a:r>
              <a:rPr lang="en-US" b="1" dirty="0">
                <a:solidFill>
                  <a:srgbClr val="C00000"/>
                </a:solidFill>
              </a:rPr>
              <a:t> Normal Form</a:t>
            </a:r>
            <a:r>
              <a:rPr lang="en-US" dirty="0"/>
              <a:t>.</a:t>
            </a:r>
          </a:p>
          <a:p>
            <a:pPr lvl="1"/>
            <a:r>
              <a:rPr lang="en-US" dirty="0"/>
              <a:t>And, the table should not have any </a:t>
            </a:r>
            <a:r>
              <a:rPr lang="en-US" b="1" dirty="0">
                <a:solidFill>
                  <a:srgbClr val="C00000"/>
                </a:solidFill>
              </a:rPr>
              <a:t>Multi-valued Dependency</a:t>
            </a:r>
            <a:r>
              <a:rPr lang="en-US" dirty="0"/>
              <a:t>.</a:t>
            </a:r>
          </a:p>
          <a:p>
            <a:endParaRPr lang="en-US" dirty="0"/>
          </a:p>
        </p:txBody>
      </p:sp>
    </p:spTree>
    <p:extLst>
      <p:ext uri="{BB962C8B-B14F-4D97-AF65-F5344CB8AC3E}">
        <p14:creationId xmlns:p14="http://schemas.microsoft.com/office/powerpoint/2010/main" val="411928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multi-valued Dependency</a:t>
            </a:r>
            <a:endParaRPr lang="en-US" dirty="0"/>
          </a:p>
        </p:txBody>
      </p:sp>
      <p:sp>
        <p:nvSpPr>
          <p:cNvPr id="3" name="Content Placeholder 2"/>
          <p:cNvSpPr>
            <a:spLocks noGrp="1"/>
          </p:cNvSpPr>
          <p:nvPr>
            <p:ph idx="1"/>
          </p:nvPr>
        </p:nvSpPr>
        <p:spPr/>
        <p:txBody>
          <a:bodyPr>
            <a:normAutofit lnSpcReduction="10000"/>
          </a:bodyPr>
          <a:lstStyle/>
          <a:p>
            <a:r>
              <a:rPr lang="en-US" dirty="0"/>
              <a:t>A table is said to have multi-valued dependency, if the following conditions are true</a:t>
            </a:r>
            <a:r>
              <a:rPr lang="en-US" dirty="0" smtClean="0"/>
              <a:t>,</a:t>
            </a:r>
            <a:endParaRPr lang="en-US" dirty="0"/>
          </a:p>
          <a:p>
            <a:r>
              <a:rPr lang="en-US" dirty="0"/>
              <a:t>For a dependency A → B, if for a single value of A, multiple value of B exists, then the table may have multi-valued dependency.</a:t>
            </a:r>
          </a:p>
          <a:p>
            <a:r>
              <a:rPr lang="en-US" dirty="0"/>
              <a:t>Also, a table should have at-least 3 columns for it to have a multi-valued dependency.</a:t>
            </a:r>
          </a:p>
          <a:p>
            <a:r>
              <a:rPr lang="en-US" dirty="0"/>
              <a:t>And, for a relation R(A,B,C), if there is a multi-valued dependency between, A and B, then B and C should be independent of each other.</a:t>
            </a:r>
          </a:p>
          <a:p>
            <a:r>
              <a:rPr lang="en-US" dirty="0"/>
              <a:t>If all these conditions are true for any relation(table), it is said to have multi-valued dependency.</a:t>
            </a:r>
          </a:p>
        </p:txBody>
      </p:sp>
    </p:spTree>
    <p:extLst>
      <p:ext uri="{BB962C8B-B14F-4D97-AF65-F5344CB8AC3E}">
        <p14:creationId xmlns:p14="http://schemas.microsoft.com/office/powerpoint/2010/main" val="1833289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4NF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4394361"/>
              </p:ext>
            </p:extLst>
          </p:nvPr>
        </p:nvGraphicFramePr>
        <p:xfrm>
          <a:off x="1093573" y="1587614"/>
          <a:ext cx="4013886" cy="2133600"/>
        </p:xfrm>
        <a:graphic>
          <a:graphicData uri="http://schemas.openxmlformats.org/drawingml/2006/table">
            <a:tbl>
              <a:tblPr firstRow="1" bandRow="1">
                <a:tableStyleId>{5C22544A-7EE6-4342-B048-85BDC9FD1C3A}</a:tableStyleId>
              </a:tblPr>
              <a:tblGrid>
                <a:gridCol w="1337962">
                  <a:extLst>
                    <a:ext uri="{9D8B030D-6E8A-4147-A177-3AD203B41FA5}">
                      <a16:colId xmlns:a16="http://schemas.microsoft.com/office/drawing/2014/main" val="1858470756"/>
                    </a:ext>
                  </a:extLst>
                </a:gridCol>
                <a:gridCol w="1337962">
                  <a:extLst>
                    <a:ext uri="{9D8B030D-6E8A-4147-A177-3AD203B41FA5}">
                      <a16:colId xmlns:a16="http://schemas.microsoft.com/office/drawing/2014/main" val="996338179"/>
                    </a:ext>
                  </a:extLst>
                </a:gridCol>
                <a:gridCol w="1337962">
                  <a:extLst>
                    <a:ext uri="{9D8B030D-6E8A-4147-A177-3AD203B41FA5}">
                      <a16:colId xmlns:a16="http://schemas.microsoft.com/office/drawing/2014/main" val="3126842272"/>
                    </a:ext>
                  </a:extLst>
                </a:gridCol>
              </a:tblGrid>
              <a:tr h="370840">
                <a:tc>
                  <a:txBody>
                    <a:bodyPr/>
                    <a:lstStyle/>
                    <a:p>
                      <a:pPr algn="l" fontAlgn="t"/>
                      <a:r>
                        <a:rPr lang="en-US" dirty="0" err="1">
                          <a:effectLst/>
                        </a:rPr>
                        <a:t>s_id</a:t>
                      </a:r>
                      <a:endParaRPr lang="en-US" dirty="0">
                        <a:effectLst/>
                      </a:endParaRPr>
                    </a:p>
                  </a:txBody>
                  <a:tcPr marL="76200" marR="76200" marT="76200" marB="76200"/>
                </a:tc>
                <a:tc>
                  <a:txBody>
                    <a:bodyPr/>
                    <a:lstStyle/>
                    <a:p>
                      <a:pPr algn="l" fontAlgn="t"/>
                      <a:r>
                        <a:rPr lang="en-US">
                          <a:effectLst/>
                        </a:rPr>
                        <a:t>course</a:t>
                      </a:r>
                    </a:p>
                  </a:txBody>
                  <a:tcPr marL="76200" marR="76200" marT="76200" marB="76200"/>
                </a:tc>
                <a:tc>
                  <a:txBody>
                    <a:bodyPr/>
                    <a:lstStyle/>
                    <a:p>
                      <a:pPr algn="l" fontAlgn="t"/>
                      <a:r>
                        <a:rPr lang="en-US" dirty="0">
                          <a:effectLst/>
                        </a:rPr>
                        <a:t>hobby</a:t>
                      </a:r>
                    </a:p>
                  </a:txBody>
                  <a:tcPr marL="76200" marR="76200" marT="76200" marB="76200"/>
                </a:tc>
                <a:extLst>
                  <a:ext uri="{0D108BD9-81ED-4DB2-BD59-A6C34878D82A}">
                    <a16:rowId xmlns:a16="http://schemas.microsoft.com/office/drawing/2014/main" val="1053808271"/>
                  </a:ext>
                </a:extLst>
              </a:tr>
              <a:tr h="370840">
                <a:tc>
                  <a:txBody>
                    <a:bodyPr/>
                    <a:lstStyle/>
                    <a:p>
                      <a:pPr fontAlgn="t"/>
                      <a:r>
                        <a:rPr lang="en-US">
                          <a:effectLst/>
                        </a:rPr>
                        <a:t>1</a:t>
                      </a:r>
                    </a:p>
                  </a:txBody>
                  <a:tcPr marL="76200" marR="76200" marT="76200" marB="76200"/>
                </a:tc>
                <a:tc>
                  <a:txBody>
                    <a:bodyPr/>
                    <a:lstStyle/>
                    <a:p>
                      <a:pPr fontAlgn="t"/>
                      <a:r>
                        <a:rPr lang="en-US">
                          <a:effectLst/>
                        </a:rPr>
                        <a:t>Science</a:t>
                      </a:r>
                    </a:p>
                  </a:txBody>
                  <a:tcPr marL="76200" marR="76200" marT="76200" marB="76200"/>
                </a:tc>
                <a:tc>
                  <a:txBody>
                    <a:bodyPr/>
                    <a:lstStyle/>
                    <a:p>
                      <a:pPr fontAlgn="t"/>
                      <a:r>
                        <a:rPr lang="en-US">
                          <a:effectLst/>
                        </a:rPr>
                        <a:t>Cricket</a:t>
                      </a:r>
                    </a:p>
                  </a:txBody>
                  <a:tcPr marL="76200" marR="76200" marT="76200" marB="76200"/>
                </a:tc>
                <a:extLst>
                  <a:ext uri="{0D108BD9-81ED-4DB2-BD59-A6C34878D82A}">
                    <a16:rowId xmlns:a16="http://schemas.microsoft.com/office/drawing/2014/main" val="2196029734"/>
                  </a:ext>
                </a:extLst>
              </a:tr>
              <a:tr h="370840">
                <a:tc>
                  <a:txBody>
                    <a:bodyPr/>
                    <a:lstStyle/>
                    <a:p>
                      <a:pPr fontAlgn="t"/>
                      <a:r>
                        <a:rPr lang="en-US">
                          <a:effectLst/>
                        </a:rPr>
                        <a:t>1</a:t>
                      </a:r>
                    </a:p>
                  </a:txBody>
                  <a:tcPr marL="76200" marR="76200" marT="76200" marB="76200"/>
                </a:tc>
                <a:tc>
                  <a:txBody>
                    <a:bodyPr/>
                    <a:lstStyle/>
                    <a:p>
                      <a:pPr fontAlgn="t"/>
                      <a:r>
                        <a:rPr lang="en-US">
                          <a:effectLst/>
                        </a:rPr>
                        <a:t>Maths</a:t>
                      </a:r>
                    </a:p>
                  </a:txBody>
                  <a:tcPr marL="76200" marR="76200" marT="76200" marB="76200"/>
                </a:tc>
                <a:tc>
                  <a:txBody>
                    <a:bodyPr/>
                    <a:lstStyle/>
                    <a:p>
                      <a:pPr fontAlgn="t"/>
                      <a:r>
                        <a:rPr lang="en-US">
                          <a:effectLst/>
                        </a:rPr>
                        <a:t>Hockey</a:t>
                      </a:r>
                    </a:p>
                  </a:txBody>
                  <a:tcPr marL="76200" marR="76200" marT="76200" marB="76200"/>
                </a:tc>
                <a:extLst>
                  <a:ext uri="{0D108BD9-81ED-4DB2-BD59-A6C34878D82A}">
                    <a16:rowId xmlns:a16="http://schemas.microsoft.com/office/drawing/2014/main" val="327213811"/>
                  </a:ext>
                </a:extLst>
              </a:tr>
              <a:tr h="370840">
                <a:tc>
                  <a:txBody>
                    <a:bodyPr/>
                    <a:lstStyle/>
                    <a:p>
                      <a:pPr fontAlgn="t"/>
                      <a:r>
                        <a:rPr lang="en-US">
                          <a:effectLst/>
                        </a:rPr>
                        <a:t>2</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a:effectLst/>
                        </a:rPr>
                        <a:t>Cricket</a:t>
                      </a:r>
                    </a:p>
                  </a:txBody>
                  <a:tcPr marL="76200" marR="76200" marT="76200" marB="76200"/>
                </a:tc>
                <a:extLst>
                  <a:ext uri="{0D108BD9-81ED-4DB2-BD59-A6C34878D82A}">
                    <a16:rowId xmlns:a16="http://schemas.microsoft.com/office/drawing/2014/main" val="1382302511"/>
                  </a:ext>
                </a:extLst>
              </a:tr>
              <a:tr h="370840">
                <a:tc>
                  <a:txBody>
                    <a:bodyPr/>
                    <a:lstStyle/>
                    <a:p>
                      <a:pPr fontAlgn="t"/>
                      <a:r>
                        <a:rPr lang="en-US" dirty="0">
                          <a:effectLst/>
                        </a:rPr>
                        <a:t>2</a:t>
                      </a:r>
                    </a:p>
                  </a:txBody>
                  <a:tcPr marL="76200" marR="76200" marT="76200" marB="76200"/>
                </a:tc>
                <a:tc>
                  <a:txBody>
                    <a:bodyPr/>
                    <a:lstStyle/>
                    <a:p>
                      <a:pPr fontAlgn="t"/>
                      <a:r>
                        <a:rPr lang="en-US" dirty="0" err="1">
                          <a:effectLst/>
                        </a:rPr>
                        <a:t>Php</a:t>
                      </a:r>
                      <a:endParaRPr lang="en-US" dirty="0">
                        <a:effectLst/>
                      </a:endParaRPr>
                    </a:p>
                  </a:txBody>
                  <a:tcPr marL="76200" marR="76200" marT="76200" marB="76200"/>
                </a:tc>
                <a:tc>
                  <a:txBody>
                    <a:bodyPr/>
                    <a:lstStyle/>
                    <a:p>
                      <a:pPr fontAlgn="t"/>
                      <a:r>
                        <a:rPr lang="en-US" dirty="0">
                          <a:effectLst/>
                        </a:rPr>
                        <a:t>Hockey</a:t>
                      </a:r>
                    </a:p>
                  </a:txBody>
                  <a:tcPr marL="76200" marR="76200" marT="76200" marB="76200"/>
                </a:tc>
                <a:extLst>
                  <a:ext uri="{0D108BD9-81ED-4DB2-BD59-A6C34878D82A}">
                    <a16:rowId xmlns:a16="http://schemas.microsoft.com/office/drawing/2014/main" val="36247003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3071125"/>
              </p:ext>
            </p:extLst>
          </p:nvPr>
        </p:nvGraphicFramePr>
        <p:xfrm>
          <a:off x="6376086" y="1584640"/>
          <a:ext cx="4013886" cy="2136574"/>
        </p:xfrm>
        <a:graphic>
          <a:graphicData uri="http://schemas.openxmlformats.org/drawingml/2006/table">
            <a:tbl>
              <a:tblPr firstRow="1" bandRow="1">
                <a:tableStyleId>{5C22544A-7EE6-4342-B048-85BDC9FD1C3A}</a:tableStyleId>
              </a:tblPr>
              <a:tblGrid>
                <a:gridCol w="1337962">
                  <a:extLst>
                    <a:ext uri="{9D8B030D-6E8A-4147-A177-3AD203B41FA5}">
                      <a16:colId xmlns:a16="http://schemas.microsoft.com/office/drawing/2014/main" val="1858470756"/>
                    </a:ext>
                  </a:extLst>
                </a:gridCol>
                <a:gridCol w="1337962">
                  <a:extLst>
                    <a:ext uri="{9D8B030D-6E8A-4147-A177-3AD203B41FA5}">
                      <a16:colId xmlns:a16="http://schemas.microsoft.com/office/drawing/2014/main" val="996338179"/>
                    </a:ext>
                  </a:extLst>
                </a:gridCol>
                <a:gridCol w="1337962">
                  <a:extLst>
                    <a:ext uri="{9D8B030D-6E8A-4147-A177-3AD203B41FA5}">
                      <a16:colId xmlns:a16="http://schemas.microsoft.com/office/drawing/2014/main" val="3126842272"/>
                    </a:ext>
                  </a:extLst>
                </a:gridCol>
              </a:tblGrid>
              <a:tr h="429694">
                <a:tc>
                  <a:txBody>
                    <a:bodyPr/>
                    <a:lstStyle/>
                    <a:p>
                      <a:pPr algn="l" fontAlgn="t"/>
                      <a:r>
                        <a:rPr lang="en-US" dirty="0" err="1">
                          <a:effectLst/>
                        </a:rPr>
                        <a:t>s_id</a:t>
                      </a:r>
                      <a:endParaRPr lang="en-US" dirty="0">
                        <a:effectLst/>
                      </a:endParaRPr>
                    </a:p>
                  </a:txBody>
                  <a:tcPr marL="76200" marR="76200" marT="76200" marB="76200"/>
                </a:tc>
                <a:tc>
                  <a:txBody>
                    <a:bodyPr/>
                    <a:lstStyle/>
                    <a:p>
                      <a:pPr algn="l" fontAlgn="t"/>
                      <a:r>
                        <a:rPr lang="en-US">
                          <a:effectLst/>
                        </a:rPr>
                        <a:t>course</a:t>
                      </a:r>
                    </a:p>
                  </a:txBody>
                  <a:tcPr marL="76200" marR="76200" marT="76200" marB="76200"/>
                </a:tc>
                <a:tc>
                  <a:txBody>
                    <a:bodyPr/>
                    <a:lstStyle/>
                    <a:p>
                      <a:pPr algn="l" fontAlgn="t"/>
                      <a:r>
                        <a:rPr lang="en-US">
                          <a:effectLst/>
                        </a:rPr>
                        <a:t>hobby</a:t>
                      </a:r>
                    </a:p>
                  </a:txBody>
                  <a:tcPr marL="76200" marR="76200" marT="76200" marB="76200"/>
                </a:tc>
                <a:extLst>
                  <a:ext uri="{0D108BD9-81ED-4DB2-BD59-A6C34878D82A}">
                    <a16:rowId xmlns:a16="http://schemas.microsoft.com/office/drawing/2014/main" val="1053808271"/>
                  </a:ext>
                </a:extLst>
              </a:tr>
              <a:tr h="370840">
                <a:tc>
                  <a:txBody>
                    <a:bodyPr/>
                    <a:lstStyle/>
                    <a:p>
                      <a:pPr fontAlgn="t"/>
                      <a:r>
                        <a:rPr lang="en-US">
                          <a:effectLst/>
                        </a:rPr>
                        <a:t>1</a:t>
                      </a:r>
                    </a:p>
                  </a:txBody>
                  <a:tcPr marL="76200" marR="76200" marT="76200" marB="76200"/>
                </a:tc>
                <a:tc>
                  <a:txBody>
                    <a:bodyPr/>
                    <a:lstStyle/>
                    <a:p>
                      <a:pPr fontAlgn="t"/>
                      <a:r>
                        <a:rPr lang="en-US">
                          <a:effectLst/>
                        </a:rPr>
                        <a:t>Science</a:t>
                      </a:r>
                    </a:p>
                  </a:txBody>
                  <a:tcPr marL="76200" marR="76200" marT="76200" marB="76200"/>
                </a:tc>
                <a:tc>
                  <a:txBody>
                    <a:bodyPr/>
                    <a:lstStyle/>
                    <a:p>
                      <a:pPr fontAlgn="t"/>
                      <a:r>
                        <a:rPr lang="en-US">
                          <a:effectLst/>
                        </a:rPr>
                        <a:t>Cricket</a:t>
                      </a:r>
                    </a:p>
                  </a:txBody>
                  <a:tcPr marL="76200" marR="76200" marT="76200" marB="76200"/>
                </a:tc>
                <a:extLst>
                  <a:ext uri="{0D108BD9-81ED-4DB2-BD59-A6C34878D82A}">
                    <a16:rowId xmlns:a16="http://schemas.microsoft.com/office/drawing/2014/main" val="2196029734"/>
                  </a:ext>
                </a:extLst>
              </a:tr>
              <a:tr h="370840">
                <a:tc>
                  <a:txBody>
                    <a:bodyPr/>
                    <a:lstStyle/>
                    <a:p>
                      <a:pPr fontAlgn="t"/>
                      <a:r>
                        <a:rPr lang="en-US">
                          <a:effectLst/>
                        </a:rPr>
                        <a:t>1</a:t>
                      </a:r>
                    </a:p>
                  </a:txBody>
                  <a:tcPr marL="76200" marR="76200" marT="76200" marB="76200"/>
                </a:tc>
                <a:tc>
                  <a:txBody>
                    <a:bodyPr/>
                    <a:lstStyle/>
                    <a:p>
                      <a:pPr fontAlgn="t"/>
                      <a:r>
                        <a:rPr lang="en-US">
                          <a:effectLst/>
                        </a:rPr>
                        <a:t>Maths</a:t>
                      </a:r>
                    </a:p>
                  </a:txBody>
                  <a:tcPr marL="76200" marR="76200" marT="76200" marB="76200"/>
                </a:tc>
                <a:tc>
                  <a:txBody>
                    <a:bodyPr/>
                    <a:lstStyle/>
                    <a:p>
                      <a:pPr fontAlgn="t"/>
                      <a:r>
                        <a:rPr lang="en-US">
                          <a:effectLst/>
                        </a:rPr>
                        <a:t>Hockey</a:t>
                      </a:r>
                    </a:p>
                  </a:txBody>
                  <a:tcPr marL="76200" marR="76200" marT="76200" marB="76200"/>
                </a:tc>
                <a:extLst>
                  <a:ext uri="{0D108BD9-81ED-4DB2-BD59-A6C34878D82A}">
                    <a16:rowId xmlns:a16="http://schemas.microsoft.com/office/drawing/2014/main" val="327213811"/>
                  </a:ext>
                </a:extLst>
              </a:tr>
              <a:tr h="370840">
                <a:tc>
                  <a:txBody>
                    <a:bodyPr/>
                    <a:lstStyle/>
                    <a:p>
                      <a:pPr fontAlgn="t"/>
                      <a:r>
                        <a:rPr lang="en-US">
                          <a:effectLst/>
                        </a:rPr>
                        <a:t>1</a:t>
                      </a:r>
                    </a:p>
                  </a:txBody>
                  <a:tcPr marL="76200" marR="76200" marT="76200" marB="76200"/>
                </a:tc>
                <a:tc>
                  <a:txBody>
                    <a:bodyPr/>
                    <a:lstStyle/>
                    <a:p>
                      <a:pPr fontAlgn="t"/>
                      <a:r>
                        <a:rPr lang="en-US">
                          <a:effectLst/>
                        </a:rPr>
                        <a:t>Science</a:t>
                      </a:r>
                    </a:p>
                  </a:txBody>
                  <a:tcPr marL="76200" marR="76200" marT="76200" marB="76200"/>
                </a:tc>
                <a:tc>
                  <a:txBody>
                    <a:bodyPr/>
                    <a:lstStyle/>
                    <a:p>
                      <a:pPr fontAlgn="t"/>
                      <a:r>
                        <a:rPr lang="en-US">
                          <a:effectLst/>
                        </a:rPr>
                        <a:t>Hockey</a:t>
                      </a:r>
                    </a:p>
                  </a:txBody>
                  <a:tcPr marL="76200" marR="76200" marT="76200" marB="76200"/>
                </a:tc>
                <a:extLst>
                  <a:ext uri="{0D108BD9-81ED-4DB2-BD59-A6C34878D82A}">
                    <a16:rowId xmlns:a16="http://schemas.microsoft.com/office/drawing/2014/main" val="1382302511"/>
                  </a:ext>
                </a:extLst>
              </a:tr>
              <a:tr h="370840">
                <a:tc>
                  <a:txBody>
                    <a:bodyPr/>
                    <a:lstStyle/>
                    <a:p>
                      <a:pPr fontAlgn="t"/>
                      <a:r>
                        <a:rPr lang="en-US">
                          <a:effectLst/>
                        </a:rPr>
                        <a:t>1</a:t>
                      </a:r>
                    </a:p>
                  </a:txBody>
                  <a:tcPr marL="76200" marR="76200" marT="76200" marB="76200"/>
                </a:tc>
                <a:tc>
                  <a:txBody>
                    <a:bodyPr/>
                    <a:lstStyle/>
                    <a:p>
                      <a:pPr fontAlgn="t"/>
                      <a:r>
                        <a:rPr lang="en-US">
                          <a:effectLst/>
                        </a:rPr>
                        <a:t>Maths</a:t>
                      </a:r>
                    </a:p>
                  </a:txBody>
                  <a:tcPr marL="76200" marR="76200" marT="76200" marB="76200"/>
                </a:tc>
                <a:tc>
                  <a:txBody>
                    <a:bodyPr/>
                    <a:lstStyle/>
                    <a:p>
                      <a:pPr fontAlgn="t"/>
                      <a:r>
                        <a:rPr lang="en-US" dirty="0">
                          <a:effectLst/>
                        </a:rPr>
                        <a:t>Cricket</a:t>
                      </a:r>
                    </a:p>
                  </a:txBody>
                  <a:tcPr marL="76200" marR="76200" marT="76200" marB="76200"/>
                </a:tc>
                <a:extLst>
                  <a:ext uri="{0D108BD9-81ED-4DB2-BD59-A6C34878D82A}">
                    <a16:rowId xmlns:a16="http://schemas.microsoft.com/office/drawing/2014/main" val="3624700305"/>
                  </a:ext>
                </a:extLst>
              </a:tr>
            </a:tbl>
          </a:graphicData>
        </a:graphic>
      </p:graphicFrame>
      <p:sp>
        <p:nvSpPr>
          <p:cNvPr id="6" name="TextBox 5"/>
          <p:cNvSpPr txBox="1"/>
          <p:nvPr/>
        </p:nvSpPr>
        <p:spPr>
          <a:xfrm>
            <a:off x="1052383" y="3984498"/>
            <a:ext cx="9514702" cy="2554545"/>
          </a:xfrm>
          <a:prstGeom prst="rect">
            <a:avLst/>
          </a:prstGeom>
          <a:noFill/>
        </p:spPr>
        <p:txBody>
          <a:bodyPr wrap="square" rtlCol="0">
            <a:spAutoFit/>
          </a:bodyPr>
          <a:lstStyle/>
          <a:p>
            <a:r>
              <a:rPr lang="en-US" sz="1600" dirty="0"/>
              <a:t>As you can see in the table above, student with </a:t>
            </a:r>
            <a:r>
              <a:rPr lang="en-US" sz="1600" dirty="0" err="1"/>
              <a:t>s_id</a:t>
            </a:r>
            <a:r>
              <a:rPr lang="en-US" sz="1600" dirty="0"/>
              <a:t> 1 has opted for two courses, Science and </a:t>
            </a:r>
            <a:r>
              <a:rPr lang="en-US" sz="1600" dirty="0" err="1"/>
              <a:t>Maths</a:t>
            </a:r>
            <a:r>
              <a:rPr lang="en-US" sz="1600" dirty="0"/>
              <a:t>, and has two hobbies, Cricket and Hockey.</a:t>
            </a:r>
          </a:p>
          <a:p>
            <a:endParaRPr lang="en-US" sz="1600" dirty="0" smtClean="0"/>
          </a:p>
          <a:p>
            <a:r>
              <a:rPr lang="en-US" sz="1600" dirty="0" smtClean="0"/>
              <a:t>But the problem is </a:t>
            </a:r>
            <a:r>
              <a:rPr lang="en-US" sz="1600" dirty="0"/>
              <a:t>the two records for student with </a:t>
            </a:r>
            <a:r>
              <a:rPr lang="en-US" sz="1600" dirty="0" err="1"/>
              <a:t>s_id</a:t>
            </a:r>
            <a:r>
              <a:rPr lang="en-US" sz="1600" dirty="0"/>
              <a:t> 1, will give rise to two more records, as shown below, because for one student, two hobbies exists, hence along with both the courses, these hobbies should be specified</a:t>
            </a:r>
            <a:r>
              <a:rPr lang="en-US" sz="1600" dirty="0" smtClean="0"/>
              <a:t>.</a:t>
            </a:r>
          </a:p>
          <a:p>
            <a:endParaRPr lang="en-US" sz="1600" dirty="0" smtClean="0"/>
          </a:p>
          <a:p>
            <a:r>
              <a:rPr lang="en-US" sz="1600" dirty="0" smtClean="0"/>
              <a:t>There </a:t>
            </a:r>
            <a:r>
              <a:rPr lang="en-US" sz="1600" dirty="0"/>
              <a:t>is no relationship between the columns course and hobby. They are independent of each other</a:t>
            </a:r>
            <a:r>
              <a:rPr lang="en-US" sz="1600" dirty="0" smtClean="0"/>
              <a:t>.</a:t>
            </a:r>
          </a:p>
          <a:p>
            <a:endParaRPr lang="en-US" sz="1600" dirty="0"/>
          </a:p>
          <a:p>
            <a:r>
              <a:rPr lang="en-US" sz="1600" dirty="0"/>
              <a:t>So there is multi-value dependency, which leads to un-necessary repetition of data and other anomalies as well</a:t>
            </a:r>
            <a:r>
              <a:rPr lang="en-US" sz="1600" dirty="0" smtClean="0"/>
              <a:t>.</a:t>
            </a:r>
            <a:endParaRPr lang="en-US" sz="1600" dirty="0"/>
          </a:p>
        </p:txBody>
      </p:sp>
      <p:sp>
        <p:nvSpPr>
          <p:cNvPr id="8" name="TextBox 7"/>
          <p:cNvSpPr txBox="1"/>
          <p:nvPr/>
        </p:nvSpPr>
        <p:spPr>
          <a:xfrm>
            <a:off x="1052383" y="1321356"/>
            <a:ext cx="1179584" cy="369332"/>
          </a:xfrm>
          <a:prstGeom prst="rect">
            <a:avLst/>
          </a:prstGeom>
          <a:noFill/>
        </p:spPr>
        <p:txBody>
          <a:bodyPr wrap="square" rtlCol="0">
            <a:spAutoFit/>
          </a:bodyPr>
          <a:lstStyle/>
          <a:p>
            <a:r>
              <a:rPr lang="en-US" b="1" dirty="0" smtClean="0">
                <a:solidFill>
                  <a:schemeClr val="accent1">
                    <a:lumMod val="50000"/>
                  </a:schemeClr>
                </a:solidFill>
              </a:rPr>
              <a:t>Table A</a:t>
            </a:r>
            <a:endParaRPr lang="en-US" b="1" dirty="0">
              <a:solidFill>
                <a:schemeClr val="accent1">
                  <a:lumMod val="50000"/>
                </a:schemeClr>
              </a:solidFill>
            </a:endParaRPr>
          </a:p>
        </p:txBody>
      </p:sp>
      <p:sp>
        <p:nvSpPr>
          <p:cNvPr id="10" name="TextBox 9"/>
          <p:cNvSpPr txBox="1"/>
          <p:nvPr/>
        </p:nvSpPr>
        <p:spPr>
          <a:xfrm>
            <a:off x="6312242" y="1321356"/>
            <a:ext cx="1179584" cy="369332"/>
          </a:xfrm>
          <a:prstGeom prst="rect">
            <a:avLst/>
          </a:prstGeom>
          <a:noFill/>
        </p:spPr>
        <p:txBody>
          <a:bodyPr wrap="square" rtlCol="0">
            <a:spAutoFit/>
          </a:bodyPr>
          <a:lstStyle/>
          <a:p>
            <a:r>
              <a:rPr lang="en-US" b="1" dirty="0" smtClean="0">
                <a:solidFill>
                  <a:schemeClr val="accent1">
                    <a:lumMod val="50000"/>
                  </a:schemeClr>
                </a:solidFill>
              </a:rPr>
              <a:t>Table B</a:t>
            </a:r>
            <a:endParaRPr lang="en-US" b="1" dirty="0">
              <a:solidFill>
                <a:schemeClr val="accent1">
                  <a:lumMod val="50000"/>
                </a:schemeClr>
              </a:solidFill>
            </a:endParaRPr>
          </a:p>
        </p:txBody>
      </p:sp>
    </p:spTree>
    <p:extLst>
      <p:ext uri="{BB962C8B-B14F-4D97-AF65-F5344CB8AC3E}">
        <p14:creationId xmlns:p14="http://schemas.microsoft.com/office/powerpoint/2010/main" val="83282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4NF </a:t>
            </a:r>
            <a:r>
              <a:rPr lang="en-US" dirty="0" smtClean="0"/>
              <a:t>Example (Cont.):</a:t>
            </a:r>
            <a:endParaRPr lang="en-US" dirty="0"/>
          </a:p>
        </p:txBody>
      </p:sp>
      <p:sp>
        <p:nvSpPr>
          <p:cNvPr id="3" name="Content Placeholder 2"/>
          <p:cNvSpPr>
            <a:spLocks noGrp="1"/>
          </p:cNvSpPr>
          <p:nvPr>
            <p:ph idx="1"/>
          </p:nvPr>
        </p:nvSpPr>
        <p:spPr>
          <a:xfrm>
            <a:off x="838200" y="1825625"/>
            <a:ext cx="10515600" cy="843434"/>
          </a:xfrm>
        </p:spPr>
        <p:txBody>
          <a:bodyPr>
            <a:normAutofit lnSpcReduction="10000"/>
          </a:bodyPr>
          <a:lstStyle/>
          <a:p>
            <a:r>
              <a:rPr lang="en-US" dirty="0" smtClean="0"/>
              <a:t>To satisfy </a:t>
            </a:r>
            <a:r>
              <a:rPr lang="en-US" b="1" dirty="0" smtClean="0">
                <a:solidFill>
                  <a:srgbClr val="C00000"/>
                </a:solidFill>
              </a:rPr>
              <a:t>4</a:t>
            </a:r>
            <a:r>
              <a:rPr lang="en-US" b="1" baseline="30000" dirty="0" smtClean="0">
                <a:solidFill>
                  <a:srgbClr val="C00000"/>
                </a:solidFill>
              </a:rPr>
              <a:t>th</a:t>
            </a:r>
            <a:r>
              <a:rPr lang="en-US" b="1" dirty="0" smtClean="0">
                <a:solidFill>
                  <a:srgbClr val="C00000"/>
                </a:solidFill>
              </a:rPr>
              <a:t> normal form</a:t>
            </a:r>
            <a:r>
              <a:rPr lang="en-US" dirty="0" smtClean="0"/>
              <a:t>, we can </a:t>
            </a:r>
            <a:r>
              <a:rPr lang="en-US" i="1" dirty="0" smtClean="0">
                <a:solidFill>
                  <a:srgbClr val="C00000"/>
                </a:solidFill>
              </a:rPr>
              <a:t>decompose above table into 2 tables.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9909476"/>
              </p:ext>
            </p:extLst>
          </p:nvPr>
        </p:nvGraphicFramePr>
        <p:xfrm>
          <a:off x="977557" y="3034498"/>
          <a:ext cx="4171092" cy="2133600"/>
        </p:xfrm>
        <a:graphic>
          <a:graphicData uri="http://schemas.openxmlformats.org/drawingml/2006/table">
            <a:tbl>
              <a:tblPr firstRow="1" bandRow="1">
                <a:tableStyleId>{5C22544A-7EE6-4342-B048-85BDC9FD1C3A}</a:tableStyleId>
              </a:tblPr>
              <a:tblGrid>
                <a:gridCol w="2085546">
                  <a:extLst>
                    <a:ext uri="{9D8B030D-6E8A-4147-A177-3AD203B41FA5}">
                      <a16:colId xmlns:a16="http://schemas.microsoft.com/office/drawing/2014/main" val="1175548699"/>
                    </a:ext>
                  </a:extLst>
                </a:gridCol>
                <a:gridCol w="2085546">
                  <a:extLst>
                    <a:ext uri="{9D8B030D-6E8A-4147-A177-3AD203B41FA5}">
                      <a16:colId xmlns:a16="http://schemas.microsoft.com/office/drawing/2014/main" val="2541609355"/>
                    </a:ext>
                  </a:extLst>
                </a:gridCol>
              </a:tblGrid>
              <a:tr h="370840">
                <a:tc>
                  <a:txBody>
                    <a:bodyPr/>
                    <a:lstStyle/>
                    <a:p>
                      <a:pPr algn="l" fontAlgn="t"/>
                      <a:r>
                        <a:rPr lang="en-US" dirty="0" err="1">
                          <a:effectLst/>
                        </a:rPr>
                        <a:t>s_id</a:t>
                      </a:r>
                      <a:endParaRPr lang="en-US" dirty="0">
                        <a:effectLst/>
                      </a:endParaRPr>
                    </a:p>
                  </a:txBody>
                  <a:tcPr marL="76200" marR="76200" marT="76200" marB="76200"/>
                </a:tc>
                <a:tc>
                  <a:txBody>
                    <a:bodyPr/>
                    <a:lstStyle/>
                    <a:p>
                      <a:pPr algn="l" fontAlgn="t"/>
                      <a:r>
                        <a:rPr lang="en-US">
                          <a:effectLst/>
                        </a:rPr>
                        <a:t>course</a:t>
                      </a:r>
                    </a:p>
                  </a:txBody>
                  <a:tcPr marL="76200" marR="76200" marT="76200" marB="76200"/>
                </a:tc>
                <a:extLst>
                  <a:ext uri="{0D108BD9-81ED-4DB2-BD59-A6C34878D82A}">
                    <a16:rowId xmlns:a16="http://schemas.microsoft.com/office/drawing/2014/main" val="2752306048"/>
                  </a:ext>
                </a:extLst>
              </a:tr>
              <a:tr h="370840">
                <a:tc>
                  <a:txBody>
                    <a:bodyPr/>
                    <a:lstStyle/>
                    <a:p>
                      <a:pPr fontAlgn="t"/>
                      <a:r>
                        <a:rPr lang="en-US">
                          <a:effectLst/>
                        </a:rPr>
                        <a:t>1</a:t>
                      </a:r>
                    </a:p>
                  </a:txBody>
                  <a:tcPr marL="76200" marR="76200" marT="76200" marB="76200"/>
                </a:tc>
                <a:tc>
                  <a:txBody>
                    <a:bodyPr/>
                    <a:lstStyle/>
                    <a:p>
                      <a:pPr fontAlgn="t"/>
                      <a:r>
                        <a:rPr lang="en-US">
                          <a:effectLst/>
                        </a:rPr>
                        <a:t>Science</a:t>
                      </a:r>
                    </a:p>
                  </a:txBody>
                  <a:tcPr marL="76200" marR="76200" marT="76200" marB="76200"/>
                </a:tc>
                <a:extLst>
                  <a:ext uri="{0D108BD9-81ED-4DB2-BD59-A6C34878D82A}">
                    <a16:rowId xmlns:a16="http://schemas.microsoft.com/office/drawing/2014/main" val="219057269"/>
                  </a:ext>
                </a:extLst>
              </a:tr>
              <a:tr h="370840">
                <a:tc>
                  <a:txBody>
                    <a:bodyPr/>
                    <a:lstStyle/>
                    <a:p>
                      <a:pPr fontAlgn="t"/>
                      <a:r>
                        <a:rPr lang="en-US">
                          <a:effectLst/>
                        </a:rPr>
                        <a:t>1</a:t>
                      </a:r>
                    </a:p>
                  </a:txBody>
                  <a:tcPr marL="76200" marR="76200" marT="76200" marB="76200"/>
                </a:tc>
                <a:tc>
                  <a:txBody>
                    <a:bodyPr/>
                    <a:lstStyle/>
                    <a:p>
                      <a:pPr fontAlgn="t"/>
                      <a:r>
                        <a:rPr lang="en-US">
                          <a:effectLst/>
                        </a:rPr>
                        <a:t>Maths</a:t>
                      </a:r>
                    </a:p>
                  </a:txBody>
                  <a:tcPr marL="76200" marR="76200" marT="76200" marB="76200"/>
                </a:tc>
                <a:extLst>
                  <a:ext uri="{0D108BD9-81ED-4DB2-BD59-A6C34878D82A}">
                    <a16:rowId xmlns:a16="http://schemas.microsoft.com/office/drawing/2014/main" val="3947740548"/>
                  </a:ext>
                </a:extLst>
              </a:tr>
              <a:tr h="370840">
                <a:tc>
                  <a:txBody>
                    <a:bodyPr/>
                    <a:lstStyle/>
                    <a:p>
                      <a:pPr fontAlgn="t"/>
                      <a:r>
                        <a:rPr lang="en-US">
                          <a:effectLst/>
                        </a:rPr>
                        <a:t>2</a:t>
                      </a:r>
                    </a:p>
                  </a:txBody>
                  <a:tcPr marL="76200" marR="76200" marT="76200" marB="76200"/>
                </a:tc>
                <a:tc>
                  <a:txBody>
                    <a:bodyPr/>
                    <a:lstStyle/>
                    <a:p>
                      <a:pPr fontAlgn="t"/>
                      <a:r>
                        <a:rPr lang="en-US">
                          <a:effectLst/>
                        </a:rPr>
                        <a:t>C#</a:t>
                      </a:r>
                    </a:p>
                  </a:txBody>
                  <a:tcPr marL="76200" marR="76200" marT="76200" marB="76200"/>
                </a:tc>
                <a:extLst>
                  <a:ext uri="{0D108BD9-81ED-4DB2-BD59-A6C34878D82A}">
                    <a16:rowId xmlns:a16="http://schemas.microsoft.com/office/drawing/2014/main" val="1603926973"/>
                  </a:ext>
                </a:extLst>
              </a:tr>
              <a:tr h="370840">
                <a:tc>
                  <a:txBody>
                    <a:bodyPr/>
                    <a:lstStyle/>
                    <a:p>
                      <a:pPr fontAlgn="t"/>
                      <a:r>
                        <a:rPr lang="en-US">
                          <a:effectLst/>
                        </a:rPr>
                        <a:t>2</a:t>
                      </a:r>
                    </a:p>
                  </a:txBody>
                  <a:tcPr marL="76200" marR="76200" marT="76200" marB="76200"/>
                </a:tc>
                <a:tc>
                  <a:txBody>
                    <a:bodyPr/>
                    <a:lstStyle/>
                    <a:p>
                      <a:pPr fontAlgn="t"/>
                      <a:r>
                        <a:rPr lang="en-US" dirty="0" err="1">
                          <a:effectLst/>
                        </a:rPr>
                        <a:t>Php</a:t>
                      </a:r>
                      <a:endParaRPr lang="en-US" dirty="0">
                        <a:effectLst/>
                      </a:endParaRPr>
                    </a:p>
                  </a:txBody>
                  <a:tcPr marL="76200" marR="76200" marT="76200" marB="76200"/>
                </a:tc>
                <a:extLst>
                  <a:ext uri="{0D108BD9-81ED-4DB2-BD59-A6C34878D82A}">
                    <a16:rowId xmlns:a16="http://schemas.microsoft.com/office/drawing/2014/main" val="14695539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411376"/>
              </p:ext>
            </p:extLst>
          </p:nvPr>
        </p:nvGraphicFramePr>
        <p:xfrm>
          <a:off x="6410411" y="3034498"/>
          <a:ext cx="4171092" cy="2133600"/>
        </p:xfrm>
        <a:graphic>
          <a:graphicData uri="http://schemas.openxmlformats.org/drawingml/2006/table">
            <a:tbl>
              <a:tblPr firstRow="1" bandRow="1">
                <a:tableStyleId>{5C22544A-7EE6-4342-B048-85BDC9FD1C3A}</a:tableStyleId>
              </a:tblPr>
              <a:tblGrid>
                <a:gridCol w="2085546">
                  <a:extLst>
                    <a:ext uri="{9D8B030D-6E8A-4147-A177-3AD203B41FA5}">
                      <a16:colId xmlns:a16="http://schemas.microsoft.com/office/drawing/2014/main" val="1175548699"/>
                    </a:ext>
                  </a:extLst>
                </a:gridCol>
                <a:gridCol w="2085546">
                  <a:extLst>
                    <a:ext uri="{9D8B030D-6E8A-4147-A177-3AD203B41FA5}">
                      <a16:colId xmlns:a16="http://schemas.microsoft.com/office/drawing/2014/main" val="2541609355"/>
                    </a:ext>
                  </a:extLst>
                </a:gridCol>
              </a:tblGrid>
              <a:tr h="370840">
                <a:tc>
                  <a:txBody>
                    <a:bodyPr/>
                    <a:lstStyle/>
                    <a:p>
                      <a:pPr algn="l" fontAlgn="t"/>
                      <a:r>
                        <a:rPr lang="en-US" dirty="0" err="1" smtClean="0">
                          <a:effectLst/>
                        </a:rPr>
                        <a:t>s_id</a:t>
                      </a:r>
                      <a:endParaRPr lang="en-US" dirty="0">
                        <a:effectLst/>
                      </a:endParaRPr>
                    </a:p>
                  </a:txBody>
                  <a:tcPr marL="76200" marR="76200" marT="76200" marB="76200"/>
                </a:tc>
                <a:tc>
                  <a:txBody>
                    <a:bodyPr/>
                    <a:lstStyle/>
                    <a:p>
                      <a:pPr algn="l" fontAlgn="t"/>
                      <a:r>
                        <a:rPr lang="en-US">
                          <a:effectLst/>
                        </a:rPr>
                        <a:t>hobby</a:t>
                      </a:r>
                    </a:p>
                  </a:txBody>
                  <a:tcPr marL="76200" marR="76200" marT="76200" marB="76200"/>
                </a:tc>
                <a:extLst>
                  <a:ext uri="{0D108BD9-81ED-4DB2-BD59-A6C34878D82A}">
                    <a16:rowId xmlns:a16="http://schemas.microsoft.com/office/drawing/2014/main" val="2752306048"/>
                  </a:ext>
                </a:extLst>
              </a:tr>
              <a:tr h="370840">
                <a:tc>
                  <a:txBody>
                    <a:bodyPr/>
                    <a:lstStyle/>
                    <a:p>
                      <a:pPr fontAlgn="t"/>
                      <a:r>
                        <a:rPr lang="en-US">
                          <a:effectLst/>
                        </a:rPr>
                        <a:t>1</a:t>
                      </a:r>
                    </a:p>
                  </a:txBody>
                  <a:tcPr marL="76200" marR="76200" marT="76200" marB="76200"/>
                </a:tc>
                <a:tc>
                  <a:txBody>
                    <a:bodyPr/>
                    <a:lstStyle/>
                    <a:p>
                      <a:pPr fontAlgn="t"/>
                      <a:r>
                        <a:rPr lang="en-US">
                          <a:effectLst/>
                        </a:rPr>
                        <a:t>Cricket</a:t>
                      </a:r>
                    </a:p>
                  </a:txBody>
                  <a:tcPr marL="76200" marR="76200" marT="76200" marB="76200"/>
                </a:tc>
                <a:extLst>
                  <a:ext uri="{0D108BD9-81ED-4DB2-BD59-A6C34878D82A}">
                    <a16:rowId xmlns:a16="http://schemas.microsoft.com/office/drawing/2014/main" val="219057269"/>
                  </a:ext>
                </a:extLst>
              </a:tr>
              <a:tr h="370840">
                <a:tc>
                  <a:txBody>
                    <a:bodyPr/>
                    <a:lstStyle/>
                    <a:p>
                      <a:pPr fontAlgn="t"/>
                      <a:r>
                        <a:rPr lang="en-US">
                          <a:effectLst/>
                        </a:rPr>
                        <a:t>1</a:t>
                      </a:r>
                    </a:p>
                  </a:txBody>
                  <a:tcPr marL="76200" marR="76200" marT="76200" marB="76200"/>
                </a:tc>
                <a:tc>
                  <a:txBody>
                    <a:bodyPr/>
                    <a:lstStyle/>
                    <a:p>
                      <a:pPr fontAlgn="t"/>
                      <a:r>
                        <a:rPr lang="en-US">
                          <a:effectLst/>
                        </a:rPr>
                        <a:t>Hockey</a:t>
                      </a:r>
                    </a:p>
                  </a:txBody>
                  <a:tcPr marL="76200" marR="76200" marT="76200" marB="76200"/>
                </a:tc>
                <a:extLst>
                  <a:ext uri="{0D108BD9-81ED-4DB2-BD59-A6C34878D82A}">
                    <a16:rowId xmlns:a16="http://schemas.microsoft.com/office/drawing/2014/main" val="3947740548"/>
                  </a:ext>
                </a:extLst>
              </a:tr>
              <a:tr h="370840">
                <a:tc>
                  <a:txBody>
                    <a:bodyPr/>
                    <a:lstStyle/>
                    <a:p>
                      <a:pPr fontAlgn="t"/>
                      <a:r>
                        <a:rPr lang="en-US">
                          <a:effectLst/>
                        </a:rPr>
                        <a:t>2</a:t>
                      </a:r>
                    </a:p>
                  </a:txBody>
                  <a:tcPr marL="76200" marR="76200" marT="76200" marB="76200"/>
                </a:tc>
                <a:tc>
                  <a:txBody>
                    <a:bodyPr/>
                    <a:lstStyle/>
                    <a:p>
                      <a:pPr fontAlgn="t"/>
                      <a:r>
                        <a:rPr lang="en-US">
                          <a:effectLst/>
                        </a:rPr>
                        <a:t>Cricket</a:t>
                      </a:r>
                    </a:p>
                  </a:txBody>
                  <a:tcPr marL="76200" marR="76200" marT="76200" marB="76200"/>
                </a:tc>
                <a:extLst>
                  <a:ext uri="{0D108BD9-81ED-4DB2-BD59-A6C34878D82A}">
                    <a16:rowId xmlns:a16="http://schemas.microsoft.com/office/drawing/2014/main" val="1603926973"/>
                  </a:ext>
                </a:extLst>
              </a:tr>
              <a:tr h="370840">
                <a:tc>
                  <a:txBody>
                    <a:bodyPr/>
                    <a:lstStyle/>
                    <a:p>
                      <a:pPr fontAlgn="t"/>
                      <a:r>
                        <a:rPr lang="en-US">
                          <a:effectLst/>
                        </a:rPr>
                        <a:t>2</a:t>
                      </a:r>
                    </a:p>
                  </a:txBody>
                  <a:tcPr marL="76200" marR="76200" marT="76200" marB="76200"/>
                </a:tc>
                <a:tc>
                  <a:txBody>
                    <a:bodyPr/>
                    <a:lstStyle/>
                    <a:p>
                      <a:pPr fontAlgn="t"/>
                      <a:r>
                        <a:rPr lang="en-US" dirty="0">
                          <a:effectLst/>
                        </a:rPr>
                        <a:t>Hockey</a:t>
                      </a:r>
                    </a:p>
                  </a:txBody>
                  <a:tcPr marL="76200" marR="76200" marT="76200" marB="76200"/>
                </a:tc>
                <a:extLst>
                  <a:ext uri="{0D108BD9-81ED-4DB2-BD59-A6C34878D82A}">
                    <a16:rowId xmlns:a16="http://schemas.microsoft.com/office/drawing/2014/main" val="1469553926"/>
                  </a:ext>
                </a:extLst>
              </a:tr>
            </a:tbl>
          </a:graphicData>
        </a:graphic>
      </p:graphicFrame>
      <p:sp>
        <p:nvSpPr>
          <p:cNvPr id="7" name="TextBox 6"/>
          <p:cNvSpPr txBox="1"/>
          <p:nvPr/>
        </p:nvSpPr>
        <p:spPr>
          <a:xfrm>
            <a:off x="977557" y="2667113"/>
            <a:ext cx="1179584" cy="369332"/>
          </a:xfrm>
          <a:prstGeom prst="rect">
            <a:avLst/>
          </a:prstGeom>
          <a:noFill/>
        </p:spPr>
        <p:txBody>
          <a:bodyPr wrap="square" rtlCol="0">
            <a:spAutoFit/>
          </a:bodyPr>
          <a:lstStyle/>
          <a:p>
            <a:r>
              <a:rPr lang="en-US" b="1" dirty="0" smtClean="0">
                <a:solidFill>
                  <a:schemeClr val="accent1">
                    <a:lumMod val="50000"/>
                  </a:schemeClr>
                </a:solidFill>
              </a:rPr>
              <a:t>Course</a:t>
            </a:r>
            <a:endParaRPr lang="en-US" b="1" dirty="0">
              <a:solidFill>
                <a:schemeClr val="accent1">
                  <a:lumMod val="50000"/>
                </a:schemeClr>
              </a:solidFill>
            </a:endParaRPr>
          </a:p>
        </p:txBody>
      </p:sp>
      <p:sp>
        <p:nvSpPr>
          <p:cNvPr id="8" name="TextBox 7"/>
          <p:cNvSpPr txBox="1"/>
          <p:nvPr/>
        </p:nvSpPr>
        <p:spPr>
          <a:xfrm>
            <a:off x="6410411" y="2667113"/>
            <a:ext cx="1179584" cy="369332"/>
          </a:xfrm>
          <a:prstGeom prst="rect">
            <a:avLst/>
          </a:prstGeom>
          <a:noFill/>
        </p:spPr>
        <p:txBody>
          <a:bodyPr wrap="square" rtlCol="0">
            <a:spAutoFit/>
          </a:bodyPr>
          <a:lstStyle/>
          <a:p>
            <a:r>
              <a:rPr lang="en-US" b="1" dirty="0" smtClean="0">
                <a:solidFill>
                  <a:schemeClr val="accent1">
                    <a:lumMod val="50000"/>
                  </a:schemeClr>
                </a:solidFill>
              </a:rPr>
              <a:t>Hobbies</a:t>
            </a:r>
            <a:endParaRPr lang="en-US" b="1" dirty="0">
              <a:solidFill>
                <a:schemeClr val="accent1">
                  <a:lumMod val="50000"/>
                </a:schemeClr>
              </a:solidFill>
            </a:endParaRPr>
          </a:p>
        </p:txBody>
      </p:sp>
    </p:spTree>
    <p:extLst>
      <p:ext uri="{BB962C8B-B14F-4D97-AF65-F5344CB8AC3E}">
        <p14:creationId xmlns:p14="http://schemas.microsoft.com/office/powerpoint/2010/main" val="369869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(cont..)</a:t>
            </a:r>
          </a:p>
        </p:txBody>
      </p:sp>
      <p:sp>
        <p:nvSpPr>
          <p:cNvPr id="3" name="Content Placeholder 2"/>
          <p:cNvSpPr>
            <a:spLocks noGrp="1"/>
          </p:cNvSpPr>
          <p:nvPr>
            <p:ph idx="1"/>
          </p:nvPr>
        </p:nvSpPr>
        <p:spPr/>
        <p:txBody>
          <a:bodyPr/>
          <a:lstStyle/>
          <a:p>
            <a:r>
              <a:rPr lang="en-US" dirty="0"/>
              <a:t>So, Normalization is used mainly for 2 purpose:</a:t>
            </a:r>
          </a:p>
          <a:p>
            <a:pPr lvl="1"/>
            <a:r>
              <a:rPr lang="en-US" dirty="0">
                <a:solidFill>
                  <a:schemeClr val="accent2">
                    <a:lumMod val="75000"/>
                  </a:schemeClr>
                </a:solidFill>
              </a:rPr>
              <a:t>It is used to eliminate repeated data having repeated data in the system, not only makes the process slow but will cause trouble during the latter part of transaction.</a:t>
            </a:r>
          </a:p>
          <a:p>
            <a:pPr lvl="1"/>
            <a:r>
              <a:rPr lang="en-US" dirty="0">
                <a:solidFill>
                  <a:schemeClr val="accent6">
                    <a:lumMod val="75000"/>
                  </a:schemeClr>
                </a:solidFill>
              </a:rPr>
              <a:t>Ensure the data dependencies make some logical sense.</a:t>
            </a:r>
          </a:p>
          <a:p>
            <a:r>
              <a:rPr lang="en-US" dirty="0"/>
              <a:t>Usually, the data is stored in database with certain logic, huge data sets without any purpose is completely waste. It’s like having an abundant resource without any application. The data that we have should make some logical sense. Normalization came into existence because of the problems that occurs on data. Now, Let’s look at those problems and these are known as data anomalies.</a:t>
            </a:r>
          </a:p>
        </p:txBody>
      </p:sp>
    </p:spTree>
    <p:extLst>
      <p:ext uri="{BB962C8B-B14F-4D97-AF65-F5344CB8AC3E}">
        <p14:creationId xmlns:p14="http://schemas.microsoft.com/office/powerpoint/2010/main" val="1584146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Anomalies</a:t>
            </a:r>
            <a:endParaRPr lang="en-US" dirty="0"/>
          </a:p>
        </p:txBody>
      </p:sp>
      <p:sp>
        <p:nvSpPr>
          <p:cNvPr id="3" name="Content Placeholder 2"/>
          <p:cNvSpPr>
            <a:spLocks noGrp="1"/>
          </p:cNvSpPr>
          <p:nvPr>
            <p:ph idx="1"/>
          </p:nvPr>
        </p:nvSpPr>
        <p:spPr/>
        <p:txBody>
          <a:bodyPr>
            <a:normAutofit lnSpcReduction="10000"/>
          </a:bodyPr>
          <a:lstStyle/>
          <a:p>
            <a:r>
              <a:rPr lang="en-US" dirty="0" smtClean="0"/>
              <a:t>Anomalies </a:t>
            </a:r>
            <a:r>
              <a:rPr lang="en-US" dirty="0"/>
              <a:t>are </a:t>
            </a:r>
            <a:r>
              <a:rPr lang="en-US" dirty="0" smtClean="0"/>
              <a:t>caused </a:t>
            </a:r>
            <a:r>
              <a:rPr lang="en-US" dirty="0"/>
              <a:t>when there is too much redundancy in the database's information. </a:t>
            </a:r>
            <a:endParaRPr lang="en-US" dirty="0" smtClean="0"/>
          </a:p>
          <a:p>
            <a:r>
              <a:rPr lang="en-US" dirty="0" smtClean="0"/>
              <a:t>Anomalies </a:t>
            </a:r>
            <a:r>
              <a:rPr lang="en-US" dirty="0"/>
              <a:t>can often be caused when the tables that make up the database suffer from poor construction</a:t>
            </a:r>
            <a:r>
              <a:rPr lang="en-US" dirty="0" smtClean="0"/>
              <a:t>.</a:t>
            </a:r>
            <a:endParaRPr lang="en-US" dirty="0"/>
          </a:p>
          <a:p>
            <a:r>
              <a:rPr lang="en-US" dirty="0"/>
              <a:t>The normalization process was created largely in order to reduce the negative effects of creating tables that will introduce anomalies into the database</a:t>
            </a:r>
            <a:r>
              <a:rPr lang="en-US" dirty="0" smtClean="0"/>
              <a:t>.</a:t>
            </a:r>
          </a:p>
          <a:p>
            <a:r>
              <a:rPr lang="en-US" dirty="0" smtClean="0"/>
              <a:t>There </a:t>
            </a:r>
            <a:r>
              <a:rPr lang="en-US" dirty="0"/>
              <a:t>are three types of Data Anomalies</a:t>
            </a:r>
            <a:r>
              <a:rPr lang="en-US" dirty="0" smtClean="0"/>
              <a:t>:</a:t>
            </a:r>
          </a:p>
          <a:p>
            <a:pPr lvl="1"/>
            <a:r>
              <a:rPr lang="en-US" b="1" dirty="0" smtClean="0">
                <a:solidFill>
                  <a:schemeClr val="accent2">
                    <a:lumMod val="75000"/>
                  </a:schemeClr>
                </a:solidFill>
              </a:rPr>
              <a:t>Insertion Anomalies</a:t>
            </a:r>
          </a:p>
          <a:p>
            <a:pPr lvl="1"/>
            <a:r>
              <a:rPr lang="en-US" b="1" dirty="0" smtClean="0">
                <a:solidFill>
                  <a:schemeClr val="accent6">
                    <a:lumMod val="75000"/>
                  </a:schemeClr>
                </a:solidFill>
              </a:rPr>
              <a:t>Update Anomalies</a:t>
            </a:r>
          </a:p>
          <a:p>
            <a:pPr lvl="1"/>
            <a:r>
              <a:rPr lang="en-US" b="1" dirty="0" smtClean="0">
                <a:solidFill>
                  <a:srgbClr val="002060"/>
                </a:solidFill>
              </a:rPr>
              <a:t>Deletion Anomalies</a:t>
            </a:r>
            <a:endParaRPr lang="en-US" b="1" dirty="0">
              <a:solidFill>
                <a:srgbClr val="002060"/>
              </a:solidFill>
            </a:endParaRPr>
          </a:p>
        </p:txBody>
      </p:sp>
    </p:spTree>
    <p:extLst>
      <p:ext uri="{BB962C8B-B14F-4D97-AF65-F5344CB8AC3E}">
        <p14:creationId xmlns:p14="http://schemas.microsoft.com/office/powerpoint/2010/main" val="180185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Anomalies</a:t>
            </a:r>
          </a:p>
        </p:txBody>
      </p:sp>
      <p:sp>
        <p:nvSpPr>
          <p:cNvPr id="3" name="Content Placeholder 2"/>
          <p:cNvSpPr>
            <a:spLocks noGrp="1"/>
          </p:cNvSpPr>
          <p:nvPr>
            <p:ph idx="1"/>
          </p:nvPr>
        </p:nvSpPr>
        <p:spPr/>
        <p:txBody>
          <a:bodyPr>
            <a:normAutofit/>
          </a:bodyPr>
          <a:lstStyle/>
          <a:p>
            <a:r>
              <a:rPr lang="en-US" b="1" dirty="0" smtClean="0">
                <a:solidFill>
                  <a:schemeClr val="accent2">
                    <a:lumMod val="75000"/>
                  </a:schemeClr>
                </a:solidFill>
              </a:rPr>
              <a:t>Insertion </a:t>
            </a:r>
            <a:r>
              <a:rPr lang="en-US" b="1" dirty="0">
                <a:solidFill>
                  <a:schemeClr val="accent2">
                    <a:lumMod val="75000"/>
                  </a:schemeClr>
                </a:solidFill>
              </a:rPr>
              <a:t>Anomalies</a:t>
            </a:r>
            <a:r>
              <a:rPr lang="en-US" dirty="0"/>
              <a:t> happen when inserting vital data into the database is not possible because other data is not already there. </a:t>
            </a:r>
            <a:endParaRPr lang="en-US" dirty="0" smtClean="0"/>
          </a:p>
          <a:p>
            <a:r>
              <a:rPr lang="en-US" b="1" dirty="0" smtClean="0">
                <a:solidFill>
                  <a:srgbClr val="002060"/>
                </a:solidFill>
              </a:rPr>
              <a:t>For </a:t>
            </a:r>
            <a:r>
              <a:rPr lang="en-US" b="1" dirty="0">
                <a:solidFill>
                  <a:srgbClr val="002060"/>
                </a:solidFill>
              </a:rPr>
              <a:t>example, </a:t>
            </a:r>
            <a:r>
              <a:rPr lang="en-US" dirty="0" smtClean="0"/>
              <a:t>If </a:t>
            </a:r>
            <a:r>
              <a:rPr lang="en-US" dirty="0"/>
              <a:t>a system is designed to require that a customer be on file before a sale can be made to that customer, but you cannot add a customer until they have bought something, then you have an insert anomaly. It is the classic </a:t>
            </a:r>
            <a:r>
              <a:rPr lang="en-US" dirty="0">
                <a:solidFill>
                  <a:schemeClr val="accent2">
                    <a:lumMod val="75000"/>
                  </a:schemeClr>
                </a:solidFill>
              </a:rPr>
              <a:t>"</a:t>
            </a:r>
            <a:r>
              <a:rPr lang="en-US" b="1" dirty="0">
                <a:solidFill>
                  <a:schemeClr val="accent2">
                    <a:lumMod val="75000"/>
                  </a:schemeClr>
                </a:solidFill>
              </a:rPr>
              <a:t>catch-22</a:t>
            </a:r>
            <a:r>
              <a:rPr lang="en-US" dirty="0">
                <a:solidFill>
                  <a:schemeClr val="accent2">
                    <a:lumMod val="75000"/>
                  </a:schemeClr>
                </a:solidFill>
              </a:rPr>
              <a:t>" </a:t>
            </a:r>
            <a:r>
              <a:rPr lang="en-US" dirty="0"/>
              <a:t>situation</a:t>
            </a:r>
            <a:r>
              <a:rPr lang="en-US" dirty="0" smtClean="0"/>
              <a:t>.</a:t>
            </a:r>
          </a:p>
          <a:p>
            <a:r>
              <a:rPr lang="en-US" dirty="0" smtClean="0">
                <a:solidFill>
                  <a:schemeClr val="accent2">
                    <a:lumMod val="75000"/>
                  </a:schemeClr>
                </a:solidFill>
              </a:rPr>
              <a:t>“</a:t>
            </a:r>
            <a:r>
              <a:rPr lang="en-US" b="1" dirty="0" smtClean="0">
                <a:solidFill>
                  <a:schemeClr val="accent2">
                    <a:lumMod val="75000"/>
                  </a:schemeClr>
                </a:solidFill>
              </a:rPr>
              <a:t>A catch-22 situation</a:t>
            </a:r>
            <a:r>
              <a:rPr lang="en-US" dirty="0" smtClean="0">
                <a:solidFill>
                  <a:schemeClr val="accent2">
                    <a:lumMod val="75000"/>
                  </a:schemeClr>
                </a:solidFill>
              </a:rPr>
              <a:t>” </a:t>
            </a:r>
            <a:r>
              <a:rPr lang="en-US" dirty="0" smtClean="0"/>
              <a:t>means </a:t>
            </a:r>
            <a:r>
              <a:rPr lang="en-US" dirty="0"/>
              <a:t>a dilemma or difficult circumstance from which there is no escape because of mutually conflicting or dependent conditions.</a:t>
            </a:r>
            <a:endParaRPr lang="en-US" dirty="0" smtClean="0"/>
          </a:p>
          <a:p>
            <a:pPr marL="0" indent="0">
              <a:buNone/>
            </a:pPr>
            <a:endParaRPr lang="en-US" dirty="0"/>
          </a:p>
        </p:txBody>
      </p:sp>
    </p:spTree>
    <p:extLst>
      <p:ext uri="{BB962C8B-B14F-4D97-AF65-F5344CB8AC3E}">
        <p14:creationId xmlns:p14="http://schemas.microsoft.com/office/powerpoint/2010/main" val="187715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smtClean="0"/>
              <a:t>Anomalies</a:t>
            </a:r>
            <a:endParaRPr lang="en-US" dirty="0"/>
          </a:p>
        </p:txBody>
      </p:sp>
      <p:sp>
        <p:nvSpPr>
          <p:cNvPr id="3" name="Content Placeholder 2"/>
          <p:cNvSpPr>
            <a:spLocks noGrp="1"/>
          </p:cNvSpPr>
          <p:nvPr>
            <p:ph idx="1"/>
          </p:nvPr>
        </p:nvSpPr>
        <p:spPr/>
        <p:txBody>
          <a:bodyPr/>
          <a:lstStyle/>
          <a:p>
            <a:r>
              <a:rPr lang="en-US" b="1" dirty="0">
                <a:solidFill>
                  <a:schemeClr val="accent6">
                    <a:lumMod val="75000"/>
                  </a:schemeClr>
                </a:solidFill>
              </a:rPr>
              <a:t>Update Anomalies</a:t>
            </a:r>
            <a:r>
              <a:rPr lang="en-US" dirty="0"/>
              <a:t> happen when the person charged with the task of keeping all the records current and </a:t>
            </a:r>
            <a:r>
              <a:rPr lang="en-US" dirty="0" smtClean="0"/>
              <a:t>accurate.</a:t>
            </a:r>
          </a:p>
          <a:p>
            <a:r>
              <a:rPr lang="en-US" b="1" dirty="0" smtClean="0">
                <a:solidFill>
                  <a:srgbClr val="002060"/>
                </a:solidFill>
              </a:rPr>
              <a:t>For </a:t>
            </a:r>
            <a:r>
              <a:rPr lang="en-US" b="1" dirty="0">
                <a:solidFill>
                  <a:srgbClr val="002060"/>
                </a:solidFill>
              </a:rPr>
              <a:t>example</a:t>
            </a:r>
            <a:r>
              <a:rPr lang="en-US" dirty="0"/>
              <a:t>, </a:t>
            </a:r>
            <a:r>
              <a:rPr lang="en-US" dirty="0" smtClean="0"/>
              <a:t>To </a:t>
            </a:r>
            <a:r>
              <a:rPr lang="en-US" dirty="0"/>
              <a:t>change an employee’s title due to a promotion. </a:t>
            </a:r>
            <a:endParaRPr lang="en-US" dirty="0" smtClean="0"/>
          </a:p>
          <a:p>
            <a:r>
              <a:rPr lang="en-US" dirty="0" smtClean="0"/>
              <a:t>If </a:t>
            </a:r>
            <a:r>
              <a:rPr lang="en-US" dirty="0"/>
              <a:t>the data is stored redundantly in the same table, and the person misses any of them, then there will be multiple titles associated with the employee. The end user has no way of knowing which is the correct title.</a:t>
            </a:r>
          </a:p>
          <a:p>
            <a:endParaRPr lang="en-US" dirty="0"/>
          </a:p>
          <a:p>
            <a:endParaRPr lang="en-US" dirty="0"/>
          </a:p>
        </p:txBody>
      </p:sp>
    </p:spTree>
    <p:extLst>
      <p:ext uri="{BB962C8B-B14F-4D97-AF65-F5344CB8AC3E}">
        <p14:creationId xmlns:p14="http://schemas.microsoft.com/office/powerpoint/2010/main" val="389420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Anomalies</a:t>
            </a:r>
            <a:endParaRPr lang="en-US" dirty="0"/>
          </a:p>
        </p:txBody>
      </p:sp>
      <p:sp>
        <p:nvSpPr>
          <p:cNvPr id="3" name="Content Placeholder 2"/>
          <p:cNvSpPr>
            <a:spLocks noGrp="1"/>
          </p:cNvSpPr>
          <p:nvPr>
            <p:ph idx="1"/>
          </p:nvPr>
        </p:nvSpPr>
        <p:spPr/>
        <p:txBody>
          <a:bodyPr/>
          <a:lstStyle/>
          <a:p>
            <a:r>
              <a:rPr lang="en-US" b="1" dirty="0">
                <a:solidFill>
                  <a:srgbClr val="C00000"/>
                </a:solidFill>
              </a:rPr>
              <a:t>Deletion Anomalies</a:t>
            </a:r>
            <a:r>
              <a:rPr lang="en-US" dirty="0"/>
              <a:t> happen when the deletion of unwanted information causes desired information to be deleted as well. </a:t>
            </a:r>
            <a:endParaRPr lang="en-US" dirty="0" smtClean="0"/>
          </a:p>
          <a:p>
            <a:r>
              <a:rPr lang="en-US" b="1" dirty="0" smtClean="0">
                <a:solidFill>
                  <a:srgbClr val="002060"/>
                </a:solidFill>
              </a:rPr>
              <a:t>For </a:t>
            </a:r>
            <a:r>
              <a:rPr lang="en-US" b="1" dirty="0">
                <a:solidFill>
                  <a:srgbClr val="002060"/>
                </a:solidFill>
              </a:rPr>
              <a:t>example</a:t>
            </a:r>
            <a:r>
              <a:rPr lang="en-US" dirty="0">
                <a:solidFill>
                  <a:srgbClr val="002060"/>
                </a:solidFill>
              </a:rPr>
              <a:t>,</a:t>
            </a:r>
            <a:r>
              <a:rPr lang="en-US" dirty="0"/>
              <a:t> if a single database record contains information about a particular product along with information about a salesperson for the company and the salesperson quits, then information about the product is deleted along with salesperson information</a:t>
            </a:r>
            <a:r>
              <a:rPr lang="en-US" dirty="0" smtClean="0"/>
              <a:t>.</a:t>
            </a:r>
          </a:p>
          <a:p>
            <a:endParaRPr lang="en-US" dirty="0"/>
          </a:p>
          <a:p>
            <a:r>
              <a:rPr lang="en-US" dirty="0"/>
              <a:t>So, these are some of the problem occurs while managing the data. To eliminate all these anomalies, Normalization came into existence. </a:t>
            </a:r>
          </a:p>
        </p:txBody>
      </p:sp>
    </p:spTree>
    <p:extLst>
      <p:ext uri="{BB962C8B-B14F-4D97-AF65-F5344CB8AC3E}">
        <p14:creationId xmlns:p14="http://schemas.microsoft.com/office/powerpoint/2010/main" val="6070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6326"/>
            <a:ext cx="9144000" cy="2387600"/>
          </a:xfrm>
        </p:spPr>
        <p:txBody>
          <a:bodyPr/>
          <a:lstStyle/>
          <a:p>
            <a:r>
              <a:rPr lang="en-US" dirty="0" smtClean="0"/>
              <a:t>Functional Dependency</a:t>
            </a:r>
            <a:endParaRPr lang="en-US" dirty="0"/>
          </a:p>
        </p:txBody>
      </p:sp>
    </p:spTree>
    <p:extLst>
      <p:ext uri="{BB962C8B-B14F-4D97-AF65-F5344CB8AC3E}">
        <p14:creationId xmlns:p14="http://schemas.microsoft.com/office/powerpoint/2010/main" val="3394775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2952</Words>
  <Application>Microsoft Office PowerPoint</Application>
  <PresentationFormat>Widescreen</PresentationFormat>
  <Paragraphs>676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Calibri</vt:lpstr>
      <vt:lpstr>Calibri Light</vt:lpstr>
      <vt:lpstr>Cambria Math</vt:lpstr>
      <vt:lpstr>Wingdings</vt:lpstr>
      <vt:lpstr>Office Theme</vt:lpstr>
      <vt:lpstr>Database Normalization</vt:lpstr>
      <vt:lpstr>What is Normalization?</vt:lpstr>
      <vt:lpstr>Normalization (cont..)</vt:lpstr>
      <vt:lpstr>Normalization (cont..)</vt:lpstr>
      <vt:lpstr>Database Anomalies</vt:lpstr>
      <vt:lpstr>Insertion Anomalies</vt:lpstr>
      <vt:lpstr>Update Anomalies</vt:lpstr>
      <vt:lpstr>Deletion Anomalies</vt:lpstr>
      <vt:lpstr>Functional Dependency</vt:lpstr>
      <vt:lpstr>Functional Dependency</vt:lpstr>
      <vt:lpstr>Functional Dependency (Cont..)</vt:lpstr>
      <vt:lpstr>Example: Functional Dependency</vt:lpstr>
      <vt:lpstr>Example: Functional Dependency</vt:lpstr>
      <vt:lpstr>Property of Functional Dependency</vt:lpstr>
      <vt:lpstr>Functional Dependency (Cont..)</vt:lpstr>
      <vt:lpstr>Trival Functional Dependency</vt:lpstr>
      <vt:lpstr>Non - Trivial Functional Dependency</vt:lpstr>
      <vt:lpstr>Multivalued Functional Dependency</vt:lpstr>
      <vt:lpstr>Transitive Functional Dependency</vt:lpstr>
      <vt:lpstr>Normalization in DBMS</vt:lpstr>
      <vt:lpstr>Normalization</vt:lpstr>
      <vt:lpstr>Purpose of Normalization</vt:lpstr>
      <vt:lpstr>Steps in Normalization</vt:lpstr>
      <vt:lpstr>Normalization Flow</vt:lpstr>
      <vt:lpstr>First Normal Form (1NF)</vt:lpstr>
      <vt:lpstr>1NF Example:</vt:lpstr>
      <vt:lpstr>Second Normal Form (2NF)</vt:lpstr>
      <vt:lpstr>What is Dependency</vt:lpstr>
      <vt:lpstr>What is partial dependency</vt:lpstr>
      <vt:lpstr>Remove Partial  dependency to make 2NF</vt:lpstr>
      <vt:lpstr>Third Normal Form (3NF)</vt:lpstr>
      <vt:lpstr>What is Transitive dependency</vt:lpstr>
      <vt:lpstr>Removing Transitive Dependency to make 3NF</vt:lpstr>
      <vt:lpstr>Boyce-Codd Normal Form</vt:lpstr>
      <vt:lpstr>BCNF Example:</vt:lpstr>
      <vt:lpstr>Fourth Normal Form</vt:lpstr>
      <vt:lpstr>What is multi-valued Dependency</vt:lpstr>
      <vt:lpstr>4NF Example:</vt:lpstr>
      <vt:lpstr>4NF Example (Cont.):</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97</cp:revision>
  <dcterms:created xsi:type="dcterms:W3CDTF">2016-04-02T17:39:25Z</dcterms:created>
  <dcterms:modified xsi:type="dcterms:W3CDTF">2021-07-17T21:11:01Z</dcterms:modified>
</cp:coreProperties>
</file>