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0" r:id="rId5"/>
    <p:sldId id="261" r:id="rId6"/>
    <p:sldId id="262" r:id="rId7"/>
    <p:sldId id="263" r:id="rId8"/>
    <p:sldId id="264" r:id="rId9"/>
    <p:sldId id="265" r:id="rId10"/>
    <p:sldId id="267" r:id="rId11"/>
    <p:sldId id="268" r:id="rId12"/>
    <p:sldId id="269" r:id="rId13"/>
    <p:sldId id="270" r:id="rId14"/>
    <p:sldId id="271" r:id="rId15"/>
    <p:sldId id="296" r:id="rId16"/>
    <p:sldId id="297" r:id="rId17"/>
    <p:sldId id="298" r:id="rId18"/>
    <p:sldId id="295" r:id="rId19"/>
    <p:sldId id="277" r:id="rId20"/>
    <p:sldId id="272" r:id="rId21"/>
    <p:sldId id="279" r:id="rId22"/>
    <p:sldId id="280" r:id="rId23"/>
    <p:sldId id="286" r:id="rId24"/>
    <p:sldId id="287" r:id="rId25"/>
    <p:sldId id="288" r:id="rId26"/>
    <p:sldId id="289" r:id="rId27"/>
    <p:sldId id="290" r:id="rId28"/>
    <p:sldId id="291" r:id="rId29"/>
    <p:sldId id="257"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E3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25-Apr-21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1266" y="2578443"/>
            <a:ext cx="9144000" cy="1849836"/>
          </a:xfrm>
        </p:spPr>
        <p:txBody>
          <a:bodyPr/>
          <a:lstStyle/>
          <a:p>
            <a:r>
              <a:rPr lang="en-US" dirty="0" smtClean="0"/>
              <a:t>Creating and Altering Database and Tables (SQL)</a:t>
            </a:r>
            <a:endParaRPr lang="en-US" dirty="0"/>
          </a:p>
        </p:txBody>
      </p:sp>
    </p:spTree>
    <p:extLst>
      <p:ext uri="{BB962C8B-B14F-4D97-AF65-F5344CB8AC3E}">
        <p14:creationId xmlns:p14="http://schemas.microsoft.com/office/powerpoint/2010/main" val="3394775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Control Language (DCL)</a:t>
            </a:r>
            <a:endParaRPr lang="en-US" dirty="0"/>
          </a:p>
        </p:txBody>
      </p:sp>
      <p:sp>
        <p:nvSpPr>
          <p:cNvPr id="3" name="Content Placeholder 2"/>
          <p:cNvSpPr>
            <a:spLocks noGrp="1"/>
          </p:cNvSpPr>
          <p:nvPr>
            <p:ph idx="1"/>
          </p:nvPr>
        </p:nvSpPr>
        <p:spPr>
          <a:xfrm>
            <a:off x="838200" y="1825625"/>
            <a:ext cx="10515600" cy="1197661"/>
          </a:xfrm>
        </p:spPr>
        <p:txBody>
          <a:bodyPr/>
          <a:lstStyle/>
          <a:p>
            <a:r>
              <a:rPr lang="en-US" dirty="0"/>
              <a:t>Data query language is used to fetch data from tables based on conditions that we can easily apply.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3560789"/>
              </p:ext>
            </p:extLst>
          </p:nvPr>
        </p:nvGraphicFramePr>
        <p:xfrm>
          <a:off x="1301734" y="3635534"/>
          <a:ext cx="9588532" cy="731520"/>
        </p:xfrm>
        <a:graphic>
          <a:graphicData uri="http://schemas.openxmlformats.org/drawingml/2006/table">
            <a:tbl>
              <a:tblPr/>
              <a:tblGrid>
                <a:gridCol w="4794266">
                  <a:extLst>
                    <a:ext uri="{9D8B030D-6E8A-4147-A177-3AD203B41FA5}">
                      <a16:colId xmlns:a16="http://schemas.microsoft.com/office/drawing/2014/main" val="2104794610"/>
                    </a:ext>
                  </a:extLst>
                </a:gridCol>
                <a:gridCol w="4794266">
                  <a:extLst>
                    <a:ext uri="{9D8B030D-6E8A-4147-A177-3AD203B41FA5}">
                      <a16:colId xmlns:a16="http://schemas.microsoft.com/office/drawing/2014/main" val="3501388196"/>
                    </a:ext>
                  </a:extLst>
                </a:gridCol>
              </a:tblGrid>
              <a:tr h="0">
                <a:tc>
                  <a:txBody>
                    <a:bodyPr/>
                    <a:lstStyle/>
                    <a:p>
                      <a:pPr algn="l"/>
                      <a:r>
                        <a:rPr lang="en-US" b="1" dirty="0">
                          <a:effectLst/>
                        </a:rPr>
                        <a:t>Command</a:t>
                      </a:r>
                    </a:p>
                  </a:txBody>
                  <a:tcPr>
                    <a:lnL w="9525" cap="flat" cmpd="sng" algn="ctr">
                      <a:solidFill>
                        <a:srgbClr val="98A01E"/>
                      </a:solidFill>
                      <a:prstDash val="solid"/>
                      <a:round/>
                      <a:headEnd type="none" w="med" len="med"/>
                      <a:tailEnd type="none" w="med" len="med"/>
                    </a:lnL>
                    <a:lnR w="9525" cap="flat" cmpd="sng" algn="ctr">
                      <a:solidFill>
                        <a:srgbClr val="F89D1E"/>
                      </a:solidFill>
                      <a:prstDash val="solid"/>
                      <a:round/>
                      <a:headEnd type="none" w="med" len="med"/>
                      <a:tailEnd type="none" w="med" len="med"/>
                    </a:lnR>
                    <a:lnT w="9525" cap="flat" cmpd="sng" algn="ctr">
                      <a:solidFill>
                        <a:srgbClr val="98A01E"/>
                      </a:solidFill>
                      <a:prstDash val="solid"/>
                      <a:round/>
                      <a:headEnd type="none" w="med" len="med"/>
                      <a:tailEnd type="none" w="med" len="med"/>
                    </a:lnT>
                    <a:lnB w="9525" cap="flat" cmpd="sng" algn="ctr">
                      <a:solidFill>
                        <a:srgbClr val="889E1E"/>
                      </a:solidFill>
                      <a:prstDash val="solid"/>
                      <a:round/>
                      <a:headEnd type="none" w="med" len="med"/>
                      <a:tailEnd type="none" w="med" len="med"/>
                    </a:lnB>
                    <a:solidFill>
                      <a:srgbClr val="FFFFFF"/>
                    </a:solidFill>
                  </a:tcPr>
                </a:tc>
                <a:tc>
                  <a:txBody>
                    <a:bodyPr/>
                    <a:lstStyle/>
                    <a:p>
                      <a:pPr algn="l"/>
                      <a:r>
                        <a:rPr lang="en-US" b="1" dirty="0">
                          <a:effectLst/>
                        </a:rPr>
                        <a:t>Description</a:t>
                      </a:r>
                    </a:p>
                  </a:txBody>
                  <a:tcPr>
                    <a:lnL w="9525" cap="flat" cmpd="sng" algn="ctr">
                      <a:solidFill>
                        <a:srgbClr val="F89D1E"/>
                      </a:solidFill>
                      <a:prstDash val="solid"/>
                      <a:round/>
                      <a:headEnd type="none" w="med" len="med"/>
                      <a:tailEnd type="none" w="med" len="med"/>
                    </a:lnL>
                    <a:lnR w="9525" cap="flat" cmpd="sng" algn="ctr">
                      <a:solidFill>
                        <a:srgbClr val="F89D1E"/>
                      </a:solidFill>
                      <a:prstDash val="solid"/>
                      <a:round/>
                      <a:headEnd type="none" w="med" len="med"/>
                      <a:tailEnd type="none" w="med" len="med"/>
                    </a:lnR>
                    <a:lnT w="9525" cap="flat" cmpd="sng" algn="ctr">
                      <a:solidFill>
                        <a:srgbClr val="F89D1E"/>
                      </a:solidFill>
                      <a:prstDash val="solid"/>
                      <a:round/>
                      <a:headEnd type="none" w="med" len="med"/>
                      <a:tailEnd type="none" w="med" len="med"/>
                    </a:lnT>
                    <a:lnB w="9525" cap="flat" cmpd="sng" algn="ctr">
                      <a:solidFill>
                        <a:srgbClr val="D89F1E"/>
                      </a:solidFill>
                      <a:prstDash val="solid"/>
                      <a:round/>
                      <a:headEnd type="none" w="med" len="med"/>
                      <a:tailEnd type="none" w="med" len="med"/>
                    </a:lnB>
                    <a:solidFill>
                      <a:srgbClr val="FFFFFF"/>
                    </a:solidFill>
                  </a:tcPr>
                </a:tc>
                <a:extLst>
                  <a:ext uri="{0D108BD9-81ED-4DB2-BD59-A6C34878D82A}">
                    <a16:rowId xmlns:a16="http://schemas.microsoft.com/office/drawing/2014/main" val="3878854673"/>
                  </a:ext>
                </a:extLst>
              </a:tr>
              <a:tr h="0">
                <a:tc>
                  <a:txBody>
                    <a:bodyPr/>
                    <a:lstStyle/>
                    <a:p>
                      <a:r>
                        <a:rPr lang="en-US">
                          <a:effectLst/>
                        </a:rPr>
                        <a:t>select</a:t>
                      </a:r>
                    </a:p>
                  </a:txBody>
                  <a:tcPr>
                    <a:lnL w="9525" cap="flat" cmpd="sng" algn="ctr">
                      <a:solidFill>
                        <a:srgbClr val="889E1E"/>
                      </a:solidFill>
                      <a:prstDash val="solid"/>
                      <a:round/>
                      <a:headEnd type="none" w="med" len="med"/>
                      <a:tailEnd type="none" w="med" len="med"/>
                    </a:lnL>
                    <a:lnR w="9525" cap="flat" cmpd="sng" algn="ctr">
                      <a:solidFill>
                        <a:srgbClr val="D89F1E"/>
                      </a:solidFill>
                      <a:prstDash val="solid"/>
                      <a:round/>
                      <a:headEnd type="none" w="med" len="med"/>
                      <a:tailEnd type="none" w="med" len="med"/>
                    </a:lnR>
                    <a:lnT w="9525" cap="flat" cmpd="sng" algn="ctr">
                      <a:solidFill>
                        <a:srgbClr val="889E1E"/>
                      </a:solidFill>
                      <a:prstDash val="solid"/>
                      <a:round/>
                      <a:headEnd type="none" w="med" len="med"/>
                      <a:tailEnd type="none" w="med" len="med"/>
                    </a:lnT>
                    <a:lnB w="9525" cap="flat" cmpd="sng" algn="ctr">
                      <a:solidFill>
                        <a:srgbClr val="889E1E"/>
                      </a:solidFill>
                      <a:prstDash val="solid"/>
                      <a:round/>
                      <a:headEnd type="none" w="med" len="med"/>
                      <a:tailEnd type="none" w="med" len="med"/>
                    </a:lnB>
                    <a:solidFill>
                      <a:srgbClr val="FFFFFF"/>
                    </a:solidFill>
                  </a:tcPr>
                </a:tc>
                <a:tc>
                  <a:txBody>
                    <a:bodyPr/>
                    <a:lstStyle/>
                    <a:p>
                      <a:r>
                        <a:rPr lang="en-US" dirty="0">
                          <a:effectLst/>
                        </a:rPr>
                        <a:t>retrieve records from one or more table</a:t>
                      </a:r>
                    </a:p>
                  </a:txBody>
                  <a:tcPr>
                    <a:lnL w="9525" cap="flat" cmpd="sng" algn="ctr">
                      <a:solidFill>
                        <a:srgbClr val="D89F1E"/>
                      </a:solidFill>
                      <a:prstDash val="solid"/>
                      <a:round/>
                      <a:headEnd type="none" w="med" len="med"/>
                      <a:tailEnd type="none" w="med" len="med"/>
                    </a:lnL>
                    <a:lnR w="9525" cap="flat" cmpd="sng" algn="ctr">
                      <a:solidFill>
                        <a:srgbClr val="D89F1E"/>
                      </a:solidFill>
                      <a:prstDash val="solid"/>
                      <a:round/>
                      <a:headEnd type="none" w="med" len="med"/>
                      <a:tailEnd type="none" w="med" len="med"/>
                    </a:lnR>
                    <a:lnT w="9525" cap="flat" cmpd="sng" algn="ctr">
                      <a:solidFill>
                        <a:srgbClr val="D89F1E"/>
                      </a:solidFill>
                      <a:prstDash val="solid"/>
                      <a:round/>
                      <a:headEnd type="none" w="med" len="med"/>
                      <a:tailEnd type="none" w="med" len="med"/>
                    </a:lnT>
                    <a:lnB w="9525" cap="flat" cmpd="sng" algn="ctr">
                      <a:solidFill>
                        <a:srgbClr val="D89F1E"/>
                      </a:solidFill>
                      <a:prstDash val="solid"/>
                      <a:round/>
                      <a:headEnd type="none" w="med" len="med"/>
                      <a:tailEnd type="none" w="med" len="med"/>
                    </a:lnB>
                    <a:solidFill>
                      <a:srgbClr val="FFFFFF"/>
                    </a:solidFill>
                  </a:tcPr>
                </a:tc>
                <a:extLst>
                  <a:ext uri="{0D108BD9-81ED-4DB2-BD59-A6C34878D82A}">
                    <a16:rowId xmlns:a16="http://schemas.microsoft.com/office/drawing/2014/main" val="570616147"/>
                  </a:ext>
                </a:extLst>
              </a:tr>
            </a:tbl>
          </a:graphicData>
        </a:graphic>
      </p:graphicFrame>
    </p:spTree>
    <p:extLst>
      <p:ext uri="{BB962C8B-B14F-4D97-AF65-F5344CB8AC3E}">
        <p14:creationId xmlns:p14="http://schemas.microsoft.com/office/powerpoint/2010/main" val="1045456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Database</a:t>
            </a:r>
            <a:endParaRPr lang="en-US" dirty="0"/>
          </a:p>
        </p:txBody>
      </p:sp>
      <p:sp>
        <p:nvSpPr>
          <p:cNvPr id="3" name="Content Placeholder 2"/>
          <p:cNvSpPr>
            <a:spLocks noGrp="1"/>
          </p:cNvSpPr>
          <p:nvPr>
            <p:ph idx="1"/>
          </p:nvPr>
        </p:nvSpPr>
        <p:spPr/>
        <p:txBody>
          <a:bodyPr/>
          <a:lstStyle/>
          <a:p>
            <a:r>
              <a:rPr lang="en-US" dirty="0"/>
              <a:t>To create a database in RDBMS, </a:t>
            </a:r>
            <a:r>
              <a:rPr lang="en-US" b="1" dirty="0"/>
              <a:t>create</a:t>
            </a:r>
            <a:r>
              <a:rPr lang="en-US" dirty="0"/>
              <a:t> command is used</a:t>
            </a:r>
            <a:r>
              <a:rPr lang="en-US" dirty="0" smtClean="0"/>
              <a:t>.</a:t>
            </a:r>
          </a:p>
          <a:p>
            <a:pPr marL="0" indent="0">
              <a:buNone/>
            </a:pPr>
            <a:endParaRPr lang="en-US" dirty="0"/>
          </a:p>
          <a:p>
            <a:pPr marL="0" indent="0">
              <a:buNone/>
            </a:pPr>
            <a:r>
              <a:rPr lang="en-US" b="1" dirty="0" smtClean="0"/>
              <a:t>Syntax:</a:t>
            </a:r>
          </a:p>
          <a:p>
            <a:pPr marL="0" indent="0">
              <a:buNone/>
            </a:pPr>
            <a:r>
              <a:rPr lang="en-US" altLang="en-US" dirty="0" smtClean="0">
                <a:solidFill>
                  <a:srgbClr val="C00000"/>
                </a:solidFill>
                <a:latin typeface="Courier New" panose="02070309020205020404" pitchFamily="49" charset="0"/>
                <a:cs typeface="Courier New" panose="02070309020205020404" pitchFamily="49" charset="0"/>
              </a:rPr>
              <a:t>CREATE </a:t>
            </a:r>
            <a:r>
              <a:rPr lang="en-US" altLang="en-US" dirty="0">
                <a:solidFill>
                  <a:srgbClr val="C00000"/>
                </a:solidFill>
                <a:latin typeface="Courier New" panose="02070309020205020404" pitchFamily="49" charset="0"/>
                <a:cs typeface="Courier New" panose="02070309020205020404" pitchFamily="49" charset="0"/>
              </a:rPr>
              <a:t>DATABASE </a:t>
            </a:r>
            <a:r>
              <a:rPr lang="en-US" altLang="en-US" dirty="0">
                <a:latin typeface="Courier New" panose="02070309020205020404" pitchFamily="49" charset="0"/>
                <a:cs typeface="Courier New" panose="02070309020205020404" pitchFamily="49" charset="0"/>
              </a:rPr>
              <a:t>&lt;DB_NAME&gt;;</a:t>
            </a:r>
            <a:r>
              <a:rPr lang="en-US" altLang="en-US" sz="3600" dirty="0"/>
              <a:t> </a:t>
            </a:r>
            <a:endParaRPr lang="en-US" altLang="en-US" sz="5400" dirty="0">
              <a:latin typeface="Arial" panose="020B0604020202020204" pitchFamily="34" charset="0"/>
            </a:endParaRPr>
          </a:p>
          <a:p>
            <a:pPr marL="0" indent="0">
              <a:buNone/>
            </a:pPr>
            <a:endParaRPr lang="en-US" dirty="0" smtClean="0"/>
          </a:p>
          <a:p>
            <a:pPr marL="0" indent="0">
              <a:buNone/>
            </a:pPr>
            <a:r>
              <a:rPr lang="en-US" b="1" dirty="0" smtClean="0"/>
              <a:t>Example:</a:t>
            </a:r>
          </a:p>
          <a:p>
            <a:pPr marL="0" indent="0">
              <a:buNone/>
            </a:pPr>
            <a:r>
              <a:rPr lang="en-US" altLang="en-US" dirty="0">
                <a:solidFill>
                  <a:srgbClr val="C00000"/>
                </a:solidFill>
                <a:latin typeface="Courier New" panose="02070309020205020404" pitchFamily="49" charset="0"/>
                <a:cs typeface="Courier New" panose="02070309020205020404" pitchFamily="49" charset="0"/>
              </a:rPr>
              <a:t>CREATE DATABASE </a:t>
            </a:r>
            <a:r>
              <a:rPr lang="en-US" altLang="en-US" dirty="0" smtClean="0">
                <a:latin typeface="Courier New" panose="02070309020205020404" pitchFamily="49" charset="0"/>
                <a:cs typeface="Courier New" panose="02070309020205020404" pitchFamily="49" charset="0"/>
              </a:rPr>
              <a:t>Test;</a:t>
            </a:r>
            <a:endParaRPr lang="en-US" dirty="0"/>
          </a:p>
        </p:txBody>
      </p:sp>
    </p:spTree>
    <p:extLst>
      <p:ext uri="{BB962C8B-B14F-4D97-AF65-F5344CB8AC3E}">
        <p14:creationId xmlns:p14="http://schemas.microsoft.com/office/powerpoint/2010/main" val="4070477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Table</a:t>
            </a:r>
          </a:p>
        </p:txBody>
      </p:sp>
      <p:sp>
        <p:nvSpPr>
          <p:cNvPr id="3" name="Content Placeholder 2"/>
          <p:cNvSpPr>
            <a:spLocks noGrp="1"/>
          </p:cNvSpPr>
          <p:nvPr>
            <p:ph idx="1"/>
          </p:nvPr>
        </p:nvSpPr>
        <p:spPr>
          <a:xfrm>
            <a:off x="838200" y="1598140"/>
            <a:ext cx="10515600" cy="4802659"/>
          </a:xfrm>
        </p:spPr>
        <p:txBody>
          <a:bodyPr>
            <a:normAutofit fontScale="85000" lnSpcReduction="10000"/>
          </a:bodyPr>
          <a:lstStyle/>
          <a:p>
            <a:r>
              <a:rPr lang="en-US" b="1" dirty="0">
                <a:solidFill>
                  <a:srgbClr val="C00000"/>
                </a:solidFill>
              </a:rPr>
              <a:t>create</a:t>
            </a:r>
            <a:r>
              <a:rPr lang="en-US" dirty="0"/>
              <a:t> command can also be used to create tables. Now when we create a table, we have to specify the details of the columns of the tables too. We can specify the </a:t>
            </a:r>
            <a:r>
              <a:rPr lang="en-US" b="1" dirty="0"/>
              <a:t>names</a:t>
            </a:r>
            <a:r>
              <a:rPr lang="en-US" dirty="0"/>
              <a:t> and </a:t>
            </a:r>
            <a:r>
              <a:rPr lang="en-US" b="1" dirty="0"/>
              <a:t>datatypes</a:t>
            </a:r>
            <a:r>
              <a:rPr lang="en-US" dirty="0"/>
              <a:t> of various columns in the </a:t>
            </a:r>
            <a:r>
              <a:rPr lang="en-US" b="1" dirty="0">
                <a:solidFill>
                  <a:srgbClr val="C00000"/>
                </a:solidFill>
              </a:rPr>
              <a:t>create</a:t>
            </a:r>
            <a:r>
              <a:rPr lang="en-US" dirty="0"/>
              <a:t> command itself</a:t>
            </a:r>
            <a:r>
              <a:rPr lang="en-US" dirty="0" smtClean="0"/>
              <a:t>.</a:t>
            </a:r>
          </a:p>
          <a:p>
            <a:pPr marL="0" indent="0">
              <a:buNone/>
            </a:pPr>
            <a:endParaRPr lang="en-US" dirty="0" smtClean="0"/>
          </a:p>
          <a:p>
            <a:pPr marL="0" indent="0">
              <a:buNone/>
            </a:pPr>
            <a:r>
              <a:rPr lang="en-US" b="1" dirty="0" smtClean="0"/>
              <a:t>Syntax</a:t>
            </a:r>
            <a:r>
              <a:rPr lang="en-US" b="1" dirty="0"/>
              <a:t>:</a:t>
            </a:r>
          </a:p>
          <a:p>
            <a:pPr marL="0" indent="0">
              <a:buNone/>
            </a:pPr>
            <a:r>
              <a:rPr lang="en-US" dirty="0">
                <a:solidFill>
                  <a:srgbClr val="C00000"/>
                </a:solidFill>
                <a:latin typeface="Courier New" panose="02070309020205020404" pitchFamily="49" charset="0"/>
                <a:cs typeface="Courier New" panose="02070309020205020404" pitchFamily="49" charset="0"/>
              </a:rPr>
              <a:t>CREATE TABLE </a:t>
            </a:r>
            <a:r>
              <a:rPr lang="en-US" dirty="0">
                <a:latin typeface="Courier New" panose="02070309020205020404" pitchFamily="49" charset="0"/>
                <a:cs typeface="Courier New" panose="02070309020205020404" pitchFamily="49" charset="0"/>
              </a:rPr>
              <a:t>&lt;TABLE_NAME&gt;</a:t>
            </a:r>
          </a:p>
          <a:p>
            <a:pPr marL="0" indent="0">
              <a:buNone/>
            </a:pPr>
            <a:r>
              <a:rPr lang="en-US" dirty="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column_name1</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datatype1</a:t>
            </a:r>
            <a:r>
              <a:rPr lang="en-US" dirty="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column_name2</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datatype2</a:t>
            </a:r>
            <a:r>
              <a:rPr lang="en-US" dirty="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column_name3</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datatype3</a:t>
            </a:r>
            <a:r>
              <a:rPr lang="en-US" dirty="0">
                <a:solidFill>
                  <a:srgbClr val="C00000"/>
                </a:solidFill>
                <a:latin typeface="Courier New" panose="02070309020205020404" pitchFamily="49" charset="0"/>
                <a:cs typeface="Courier New" panose="02070309020205020404" pitchFamily="49" charset="0"/>
              </a:rPr>
              <a:t>,</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column_name4</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datatype4</a:t>
            </a:r>
          </a:p>
          <a:p>
            <a:pPr marL="0" indent="0">
              <a:buNone/>
            </a:pPr>
            <a:r>
              <a:rPr lang="en-US" dirty="0">
                <a:solidFill>
                  <a:srgbClr val="C00000"/>
                </a:solidFill>
                <a:latin typeface="Courier New" panose="02070309020205020404" pitchFamily="49" charset="0"/>
                <a:cs typeface="Courier New" panose="02070309020205020404" pitchFamily="49" charset="0"/>
              </a:rPr>
              <a:t>);</a:t>
            </a:r>
            <a:endParaRPr lang="en-US" dirty="0"/>
          </a:p>
          <a:p>
            <a:pPr marL="0" indent="0">
              <a:buNone/>
            </a:pPr>
            <a:endParaRPr lang="en-US" dirty="0"/>
          </a:p>
        </p:txBody>
      </p:sp>
    </p:spTree>
    <p:extLst>
      <p:ext uri="{BB962C8B-B14F-4D97-AF65-F5344CB8AC3E}">
        <p14:creationId xmlns:p14="http://schemas.microsoft.com/office/powerpoint/2010/main" val="1364858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Table (Cont..)</a:t>
            </a:r>
            <a:endParaRPr lang="en-US" dirty="0"/>
          </a:p>
        </p:txBody>
      </p:sp>
      <p:sp>
        <p:nvSpPr>
          <p:cNvPr id="3" name="Content Placeholder 2"/>
          <p:cNvSpPr>
            <a:spLocks noGrp="1"/>
          </p:cNvSpPr>
          <p:nvPr>
            <p:ph idx="1"/>
          </p:nvPr>
        </p:nvSpPr>
        <p:spPr>
          <a:xfrm>
            <a:off x="838200" y="1631092"/>
            <a:ext cx="10515600" cy="4545871"/>
          </a:xfrm>
        </p:spPr>
        <p:txBody>
          <a:bodyPr>
            <a:normAutofit lnSpcReduction="10000"/>
          </a:bodyPr>
          <a:lstStyle/>
          <a:p>
            <a:pPr marL="0" indent="0">
              <a:buNone/>
            </a:pPr>
            <a:r>
              <a:rPr lang="en-US" b="1" dirty="0"/>
              <a:t>Example</a:t>
            </a:r>
            <a:r>
              <a:rPr lang="en-US" b="1" dirty="0" smtClean="0"/>
              <a:t>:</a:t>
            </a:r>
            <a:r>
              <a:rPr lang="en-US" dirty="0" smtClean="0"/>
              <a:t> When we are logged in current Database.</a:t>
            </a:r>
            <a:endParaRPr lang="en-US" dirty="0"/>
          </a:p>
          <a:p>
            <a:pPr marL="0" indent="0">
              <a:lnSpc>
                <a:spcPct val="80000"/>
              </a:lnSpc>
              <a:buNone/>
            </a:pPr>
            <a:r>
              <a:rPr lang="en-US" sz="2400" dirty="0">
                <a:solidFill>
                  <a:srgbClr val="C00000"/>
                </a:solidFill>
                <a:latin typeface="Courier New" panose="02070309020205020404" pitchFamily="49" charset="0"/>
                <a:cs typeface="Courier New" panose="02070309020205020404" pitchFamily="49" charset="0"/>
              </a:rPr>
              <a:t>CREATE TABLE </a:t>
            </a:r>
            <a:r>
              <a:rPr lang="en-US" sz="2400" dirty="0">
                <a:latin typeface="Courier New" panose="02070309020205020404" pitchFamily="49" charset="0"/>
                <a:cs typeface="Courier New" panose="02070309020205020404" pitchFamily="49" charset="0"/>
              </a:rPr>
              <a:t>Student</a:t>
            </a:r>
            <a:r>
              <a:rPr lang="en-US" sz="2400" dirty="0">
                <a:solidFill>
                  <a:srgbClr val="C00000"/>
                </a:solidFill>
                <a:latin typeface="Courier New" panose="02070309020205020404" pitchFamily="49" charset="0"/>
                <a:cs typeface="Courier New" panose="02070309020205020404" pitchFamily="49" charset="0"/>
              </a:rPr>
              <a:t>(</a:t>
            </a:r>
          </a:p>
          <a:p>
            <a:pPr marL="0" indent="0">
              <a:lnSpc>
                <a:spcPct val="80000"/>
              </a:lnSpc>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0070C0"/>
                </a:solidFill>
                <a:latin typeface="Courier New" panose="02070309020205020404" pitchFamily="49" charset="0"/>
                <a:cs typeface="Courier New" panose="02070309020205020404" pitchFamily="49" charset="0"/>
              </a:rPr>
              <a:t>student_id</a:t>
            </a:r>
            <a:r>
              <a:rPr lang="en-US" sz="2400" dirty="0">
                <a:solidFill>
                  <a:srgbClr val="C00000"/>
                </a:solidFill>
                <a:latin typeface="Courier New" panose="02070309020205020404" pitchFamily="49" charset="0"/>
                <a:cs typeface="Courier New" panose="02070309020205020404" pitchFamily="49" charset="0"/>
              </a:rPr>
              <a:t> </a:t>
            </a:r>
            <a:r>
              <a:rPr lang="en-US" sz="2400" dirty="0">
                <a:solidFill>
                  <a:srgbClr val="225E36"/>
                </a:solidFill>
                <a:latin typeface="Courier New" panose="02070309020205020404" pitchFamily="49" charset="0"/>
                <a:cs typeface="Courier New" panose="02070309020205020404" pitchFamily="49" charset="0"/>
              </a:rPr>
              <a:t>INT</a:t>
            </a:r>
            <a:r>
              <a:rPr lang="en-US" sz="2400" dirty="0">
                <a:solidFill>
                  <a:srgbClr val="C00000"/>
                </a:solidFill>
                <a:latin typeface="Courier New" panose="02070309020205020404" pitchFamily="49" charset="0"/>
                <a:cs typeface="Courier New" panose="02070309020205020404" pitchFamily="49" charset="0"/>
              </a:rPr>
              <a:t>, </a:t>
            </a:r>
          </a:p>
          <a:p>
            <a:pPr marL="0" indent="0">
              <a:lnSpc>
                <a:spcPct val="80000"/>
              </a:lnSpc>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name</a:t>
            </a:r>
            <a:r>
              <a:rPr lang="en-US" sz="2400" dirty="0">
                <a:solidFill>
                  <a:srgbClr val="C00000"/>
                </a:solidFill>
                <a:latin typeface="Courier New" panose="02070309020205020404" pitchFamily="49" charset="0"/>
                <a:cs typeface="Courier New" panose="02070309020205020404" pitchFamily="49" charset="0"/>
              </a:rPr>
              <a:t> </a:t>
            </a:r>
            <a:r>
              <a:rPr lang="en-US" sz="2400" dirty="0">
                <a:solidFill>
                  <a:srgbClr val="225E36"/>
                </a:solidFill>
                <a:latin typeface="Courier New" panose="02070309020205020404" pitchFamily="49" charset="0"/>
                <a:cs typeface="Courier New" panose="02070309020205020404" pitchFamily="49" charset="0"/>
              </a:rPr>
              <a:t>VARCHAR(100)</a:t>
            </a:r>
            <a:r>
              <a:rPr lang="en-US" sz="2400" dirty="0">
                <a:solidFill>
                  <a:srgbClr val="C00000"/>
                </a:solidFill>
                <a:latin typeface="Courier New" panose="02070309020205020404" pitchFamily="49" charset="0"/>
                <a:cs typeface="Courier New" panose="02070309020205020404" pitchFamily="49" charset="0"/>
              </a:rPr>
              <a:t>, </a:t>
            </a:r>
          </a:p>
          <a:p>
            <a:pPr marL="0" indent="0">
              <a:lnSpc>
                <a:spcPct val="80000"/>
              </a:lnSpc>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age</a:t>
            </a:r>
            <a:r>
              <a:rPr lang="en-US" sz="2400" dirty="0" smtClean="0">
                <a:solidFill>
                  <a:srgbClr val="C00000"/>
                </a:solidFill>
                <a:latin typeface="Courier New" panose="02070309020205020404" pitchFamily="49" charset="0"/>
                <a:cs typeface="Courier New" panose="02070309020205020404" pitchFamily="49" charset="0"/>
              </a:rPr>
              <a:t> </a:t>
            </a:r>
            <a:r>
              <a:rPr lang="en-US" sz="2400" dirty="0">
                <a:solidFill>
                  <a:srgbClr val="225E36"/>
                </a:solidFill>
                <a:latin typeface="Courier New" panose="02070309020205020404" pitchFamily="49" charset="0"/>
                <a:cs typeface="Courier New" panose="02070309020205020404" pitchFamily="49" charset="0"/>
              </a:rPr>
              <a:t>INT</a:t>
            </a:r>
            <a:r>
              <a:rPr lang="en-US" sz="2400" dirty="0" smtClean="0">
                <a:solidFill>
                  <a:srgbClr val="C00000"/>
                </a:solidFill>
                <a:latin typeface="Courier New" panose="02070309020205020404" pitchFamily="49" charset="0"/>
                <a:cs typeface="Courier New" panose="02070309020205020404" pitchFamily="49" charset="0"/>
              </a:rPr>
              <a:t>);</a:t>
            </a:r>
          </a:p>
          <a:p>
            <a:pPr marL="0" indent="0">
              <a:lnSpc>
                <a:spcPct val="80000"/>
              </a:lnSpc>
              <a:buNone/>
            </a:pP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b="1" dirty="0"/>
              <a:t>Example:</a:t>
            </a:r>
            <a:r>
              <a:rPr lang="en-US" dirty="0"/>
              <a:t> When we are logged in current Database.</a:t>
            </a:r>
          </a:p>
          <a:p>
            <a:pPr marL="0" indent="0">
              <a:lnSpc>
                <a:spcPct val="80000"/>
              </a:lnSpc>
              <a:buNone/>
            </a:pPr>
            <a:r>
              <a:rPr lang="en-US" dirty="0">
                <a:solidFill>
                  <a:srgbClr val="C00000"/>
                </a:solidFill>
                <a:latin typeface="Courier New" panose="02070309020205020404" pitchFamily="49" charset="0"/>
                <a:cs typeface="Courier New" panose="02070309020205020404" pitchFamily="49" charset="0"/>
              </a:rPr>
              <a:t>CREATE TABLE </a:t>
            </a:r>
            <a:r>
              <a:rPr lang="en-US" dirty="0" err="1" smtClean="0">
                <a:latin typeface="Courier New" panose="02070309020205020404" pitchFamily="49" charset="0"/>
                <a:cs typeface="Courier New" panose="02070309020205020404" pitchFamily="49" charset="0"/>
              </a:rPr>
              <a:t>Test.Student</a:t>
            </a:r>
            <a:r>
              <a:rPr lang="en-US" dirty="0">
                <a:solidFill>
                  <a:srgbClr val="C00000"/>
                </a:solidFill>
                <a:latin typeface="Courier New" panose="02070309020205020404" pitchFamily="49" charset="0"/>
                <a:cs typeface="Courier New" panose="02070309020205020404" pitchFamily="49" charset="0"/>
              </a:rPr>
              <a:t>(</a:t>
            </a:r>
          </a:p>
          <a:p>
            <a:pPr marL="0" indent="0">
              <a:lnSpc>
                <a:spcPct val="80000"/>
              </a:lnSpc>
              <a:buNone/>
            </a:pP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student_id</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INT</a:t>
            </a:r>
            <a:r>
              <a:rPr lang="en-US" dirty="0">
                <a:solidFill>
                  <a:srgbClr val="C00000"/>
                </a:solidFill>
                <a:latin typeface="Courier New" panose="02070309020205020404" pitchFamily="49" charset="0"/>
                <a:cs typeface="Courier New" panose="02070309020205020404" pitchFamily="49" charset="0"/>
              </a:rPr>
              <a:t>, </a:t>
            </a:r>
          </a:p>
          <a:p>
            <a:pPr marL="0" indent="0">
              <a:lnSpc>
                <a:spcPct val="80000"/>
              </a:lnSpc>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name</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VARCHAR(100)</a:t>
            </a:r>
            <a:r>
              <a:rPr lang="en-US" dirty="0">
                <a:solidFill>
                  <a:srgbClr val="C00000"/>
                </a:solidFill>
                <a:latin typeface="Courier New" panose="02070309020205020404" pitchFamily="49" charset="0"/>
                <a:cs typeface="Courier New" panose="02070309020205020404" pitchFamily="49" charset="0"/>
              </a:rPr>
              <a:t>, </a:t>
            </a:r>
          </a:p>
          <a:p>
            <a:pPr marL="0" indent="0">
              <a:lnSpc>
                <a:spcPct val="80000"/>
              </a:lnSpc>
              <a:buNone/>
            </a:pPr>
            <a:r>
              <a:rPr lang="en-US" dirty="0">
                <a:solidFill>
                  <a:srgbClr val="C0000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age</a:t>
            </a:r>
            <a:r>
              <a:rPr lang="en-US" dirty="0">
                <a:solidFill>
                  <a:srgbClr val="C00000"/>
                </a:solidFill>
                <a:latin typeface="Courier New" panose="02070309020205020404" pitchFamily="49" charset="0"/>
                <a:cs typeface="Courier New" panose="02070309020205020404" pitchFamily="49" charset="0"/>
              </a:rPr>
              <a:t> </a:t>
            </a:r>
            <a:r>
              <a:rPr lang="en-US" dirty="0">
                <a:solidFill>
                  <a:srgbClr val="225E36"/>
                </a:solidFill>
                <a:latin typeface="Courier New" panose="02070309020205020404" pitchFamily="49" charset="0"/>
                <a:cs typeface="Courier New" panose="02070309020205020404" pitchFamily="49" charset="0"/>
              </a:rPr>
              <a:t>INT</a:t>
            </a:r>
            <a:r>
              <a:rPr lang="en-US" dirty="0">
                <a:solidFill>
                  <a:srgbClr val="C00000"/>
                </a:solidFill>
                <a:latin typeface="Courier New" panose="02070309020205020404" pitchFamily="49" charset="0"/>
                <a:cs typeface="Courier New" panose="02070309020205020404" pitchFamily="49" charset="0"/>
              </a:rPr>
              <a:t>);</a:t>
            </a:r>
            <a:endParaRPr lang="en-US" dirty="0"/>
          </a:p>
          <a:p>
            <a:pPr marL="0" indent="0">
              <a:lnSpc>
                <a:spcPct val="80000"/>
              </a:lnSpc>
              <a:buNone/>
            </a:pPr>
            <a:endParaRPr lang="en-US" dirty="0"/>
          </a:p>
        </p:txBody>
      </p:sp>
    </p:spTree>
    <p:extLst>
      <p:ext uri="{BB962C8B-B14F-4D97-AF65-F5344CB8AC3E}">
        <p14:creationId xmlns:p14="http://schemas.microsoft.com/office/powerpoint/2010/main" val="1463587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Commonly used datatypes for Table Columns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6719326"/>
              </p:ext>
            </p:extLst>
          </p:nvPr>
        </p:nvGraphicFramePr>
        <p:xfrm>
          <a:off x="1533123" y="1825625"/>
          <a:ext cx="9125754" cy="4351337"/>
        </p:xfrm>
        <a:graphic>
          <a:graphicData uri="http://schemas.openxmlformats.org/drawingml/2006/table">
            <a:tbl>
              <a:tblPr/>
              <a:tblGrid>
                <a:gridCol w="4562877">
                  <a:extLst>
                    <a:ext uri="{9D8B030D-6E8A-4147-A177-3AD203B41FA5}">
                      <a16:colId xmlns:a16="http://schemas.microsoft.com/office/drawing/2014/main" val="3292853470"/>
                    </a:ext>
                  </a:extLst>
                </a:gridCol>
                <a:gridCol w="4562877">
                  <a:extLst>
                    <a:ext uri="{9D8B030D-6E8A-4147-A177-3AD203B41FA5}">
                      <a16:colId xmlns:a16="http://schemas.microsoft.com/office/drawing/2014/main" val="3312974426"/>
                    </a:ext>
                  </a:extLst>
                </a:gridCol>
              </a:tblGrid>
              <a:tr h="348107">
                <a:tc>
                  <a:txBody>
                    <a:bodyPr/>
                    <a:lstStyle/>
                    <a:p>
                      <a:pPr algn="l"/>
                      <a:r>
                        <a:rPr lang="en-US" sz="1700" b="1" dirty="0">
                          <a:effectLst/>
                        </a:rPr>
                        <a:t>Datatype</a:t>
                      </a:r>
                    </a:p>
                  </a:txBody>
                  <a:tcPr marL="87027" marR="87027" marT="43513" marB="43513">
                    <a:lnL w="9525" cap="flat" cmpd="sng" algn="ctr">
                      <a:solidFill>
                        <a:srgbClr val="E09868"/>
                      </a:solidFill>
                      <a:prstDash val="solid"/>
                      <a:round/>
                      <a:headEnd type="none" w="med" len="med"/>
                      <a:tailEnd type="none" w="med" len="med"/>
                    </a:lnL>
                    <a:lnR w="9525" cap="flat" cmpd="sng" algn="ctr">
                      <a:solidFill>
                        <a:srgbClr val="589968"/>
                      </a:solidFill>
                      <a:prstDash val="solid"/>
                      <a:round/>
                      <a:headEnd type="none" w="med" len="med"/>
                      <a:tailEnd type="none" w="med" len="med"/>
                    </a:lnR>
                    <a:lnT w="9525" cap="flat" cmpd="sng" algn="ctr">
                      <a:solidFill>
                        <a:srgbClr val="E09868"/>
                      </a:solidFill>
                      <a:prstDash val="solid"/>
                      <a:round/>
                      <a:headEnd type="none" w="med" len="med"/>
                      <a:tailEnd type="none" w="med" len="med"/>
                    </a:lnT>
                    <a:lnB w="9525" cap="flat" cmpd="sng" algn="ctr">
                      <a:solidFill>
                        <a:srgbClr val="309A68"/>
                      </a:solidFill>
                      <a:prstDash val="solid"/>
                      <a:round/>
                      <a:headEnd type="none" w="med" len="med"/>
                      <a:tailEnd type="none" w="med" len="med"/>
                    </a:lnB>
                    <a:solidFill>
                      <a:srgbClr val="FFFFFF"/>
                    </a:solidFill>
                  </a:tcPr>
                </a:tc>
                <a:tc>
                  <a:txBody>
                    <a:bodyPr/>
                    <a:lstStyle/>
                    <a:p>
                      <a:pPr algn="l"/>
                      <a:r>
                        <a:rPr lang="en-US" sz="1700" b="1" dirty="0">
                          <a:effectLst/>
                        </a:rPr>
                        <a:t>Use</a:t>
                      </a:r>
                    </a:p>
                  </a:txBody>
                  <a:tcPr marL="87027" marR="87027" marT="43513" marB="43513">
                    <a:lnL w="9525" cap="flat" cmpd="sng" algn="ctr">
                      <a:solidFill>
                        <a:srgbClr val="589968"/>
                      </a:solidFill>
                      <a:prstDash val="solid"/>
                      <a:round/>
                      <a:headEnd type="none" w="med" len="med"/>
                      <a:tailEnd type="none" w="med" len="med"/>
                    </a:lnL>
                    <a:lnR w="9525" cap="flat" cmpd="sng" algn="ctr">
                      <a:solidFill>
                        <a:srgbClr val="589968"/>
                      </a:solidFill>
                      <a:prstDash val="solid"/>
                      <a:round/>
                      <a:headEnd type="none" w="med" len="med"/>
                      <a:tailEnd type="none" w="med" len="med"/>
                    </a:lnR>
                    <a:lnT w="9525" cap="flat" cmpd="sng" algn="ctr">
                      <a:solidFill>
                        <a:srgbClr val="589968"/>
                      </a:solidFill>
                      <a:prstDash val="solid"/>
                      <a:round/>
                      <a:headEnd type="none" w="med" len="med"/>
                      <a:tailEnd type="none" w="med" len="med"/>
                    </a:lnT>
                    <a:lnB w="9525" cap="flat" cmpd="sng" algn="ctr">
                      <a:solidFill>
                        <a:srgbClr val="409968"/>
                      </a:solidFill>
                      <a:prstDash val="solid"/>
                      <a:round/>
                      <a:headEnd type="none" w="med" len="med"/>
                      <a:tailEnd type="none" w="med" len="med"/>
                    </a:lnB>
                    <a:solidFill>
                      <a:srgbClr val="FFFFFF"/>
                    </a:solidFill>
                  </a:tcPr>
                </a:tc>
                <a:extLst>
                  <a:ext uri="{0D108BD9-81ED-4DB2-BD59-A6C34878D82A}">
                    <a16:rowId xmlns:a16="http://schemas.microsoft.com/office/drawing/2014/main" val="3907933702"/>
                  </a:ext>
                </a:extLst>
              </a:tr>
              <a:tr h="348107">
                <a:tc>
                  <a:txBody>
                    <a:bodyPr/>
                    <a:lstStyle/>
                    <a:p>
                      <a:r>
                        <a:rPr lang="en-US" sz="1700">
                          <a:effectLst/>
                        </a:rPr>
                        <a:t>INT</a:t>
                      </a:r>
                    </a:p>
                  </a:txBody>
                  <a:tcPr marL="87027" marR="87027" marT="43513" marB="43513">
                    <a:lnL w="9525" cap="flat" cmpd="sng" algn="ctr">
                      <a:solidFill>
                        <a:srgbClr val="309A68"/>
                      </a:solidFill>
                      <a:prstDash val="solid"/>
                      <a:round/>
                      <a:headEnd type="none" w="med" len="med"/>
                      <a:tailEnd type="none" w="med" len="med"/>
                    </a:lnL>
                    <a:lnR w="9525" cap="flat" cmpd="sng" algn="ctr">
                      <a:solidFill>
                        <a:srgbClr val="409968"/>
                      </a:solidFill>
                      <a:prstDash val="solid"/>
                      <a:round/>
                      <a:headEnd type="none" w="med" len="med"/>
                      <a:tailEnd type="none" w="med" len="med"/>
                    </a:lnR>
                    <a:lnT w="9525" cap="flat" cmpd="sng" algn="ctr">
                      <a:solidFill>
                        <a:srgbClr val="309A68"/>
                      </a:solidFill>
                      <a:prstDash val="solid"/>
                      <a:round/>
                      <a:headEnd type="none" w="med" len="med"/>
                      <a:tailEnd type="none" w="med" len="med"/>
                    </a:lnT>
                    <a:lnB w="9525" cap="flat" cmpd="sng" algn="ctr">
                      <a:solidFill>
                        <a:srgbClr val="409968"/>
                      </a:solidFill>
                      <a:prstDash val="solid"/>
                      <a:round/>
                      <a:headEnd type="none" w="med" len="med"/>
                      <a:tailEnd type="none" w="med" len="med"/>
                    </a:lnB>
                    <a:solidFill>
                      <a:srgbClr val="FFFFFF"/>
                    </a:solidFill>
                  </a:tcPr>
                </a:tc>
                <a:tc>
                  <a:txBody>
                    <a:bodyPr/>
                    <a:lstStyle/>
                    <a:p>
                      <a:r>
                        <a:rPr lang="en-US" sz="1700">
                          <a:effectLst/>
                        </a:rPr>
                        <a:t>used for columns which will store integer values.</a:t>
                      </a:r>
                    </a:p>
                  </a:txBody>
                  <a:tcPr marL="87027" marR="87027" marT="43513" marB="43513">
                    <a:lnL w="9525" cap="flat" cmpd="sng" algn="ctr">
                      <a:solidFill>
                        <a:srgbClr val="409968"/>
                      </a:solidFill>
                      <a:prstDash val="solid"/>
                      <a:round/>
                      <a:headEnd type="none" w="med" len="med"/>
                      <a:tailEnd type="none" w="med" len="med"/>
                    </a:lnL>
                    <a:lnR w="9525" cap="flat" cmpd="sng" algn="ctr">
                      <a:solidFill>
                        <a:srgbClr val="409968"/>
                      </a:solidFill>
                      <a:prstDash val="solid"/>
                      <a:round/>
                      <a:headEnd type="none" w="med" len="med"/>
                      <a:tailEnd type="none" w="med" len="med"/>
                    </a:lnR>
                    <a:lnT w="9525" cap="flat" cmpd="sng" algn="ctr">
                      <a:solidFill>
                        <a:srgbClr val="409968"/>
                      </a:solidFill>
                      <a:prstDash val="solid"/>
                      <a:round/>
                      <a:headEnd type="none" w="med" len="med"/>
                      <a:tailEnd type="none" w="med" len="med"/>
                    </a:lnT>
                    <a:lnB w="9525" cap="flat" cmpd="sng" algn="ctr">
                      <a:solidFill>
                        <a:srgbClr val="209B68"/>
                      </a:solidFill>
                      <a:prstDash val="solid"/>
                      <a:round/>
                      <a:headEnd type="none" w="med" len="med"/>
                      <a:tailEnd type="none" w="med" len="med"/>
                    </a:lnB>
                    <a:solidFill>
                      <a:srgbClr val="FFFFFF"/>
                    </a:solidFill>
                  </a:tcPr>
                </a:tc>
                <a:extLst>
                  <a:ext uri="{0D108BD9-81ED-4DB2-BD59-A6C34878D82A}">
                    <a16:rowId xmlns:a16="http://schemas.microsoft.com/office/drawing/2014/main" val="2942806268"/>
                  </a:ext>
                </a:extLst>
              </a:tr>
              <a:tr h="348107">
                <a:tc>
                  <a:txBody>
                    <a:bodyPr/>
                    <a:lstStyle/>
                    <a:p>
                      <a:r>
                        <a:rPr lang="en-US" sz="1700">
                          <a:effectLst/>
                        </a:rPr>
                        <a:t>FLOAT</a:t>
                      </a:r>
                    </a:p>
                  </a:txBody>
                  <a:tcPr marL="87027" marR="87027" marT="43513" marB="43513">
                    <a:lnL w="9525" cap="flat" cmpd="sng" algn="ctr">
                      <a:solidFill>
                        <a:srgbClr val="409968"/>
                      </a:solidFill>
                      <a:prstDash val="solid"/>
                      <a:round/>
                      <a:headEnd type="none" w="med" len="med"/>
                      <a:tailEnd type="none" w="med" len="med"/>
                    </a:lnL>
                    <a:lnR w="9525" cap="flat" cmpd="sng" algn="ctr">
                      <a:solidFill>
                        <a:srgbClr val="209B68"/>
                      </a:solidFill>
                      <a:prstDash val="solid"/>
                      <a:round/>
                      <a:headEnd type="none" w="med" len="med"/>
                      <a:tailEnd type="none" w="med" len="med"/>
                    </a:lnR>
                    <a:lnT w="9525" cap="flat" cmpd="sng" algn="ctr">
                      <a:solidFill>
                        <a:srgbClr val="409968"/>
                      </a:solidFill>
                      <a:prstDash val="solid"/>
                      <a:round/>
                      <a:headEnd type="none" w="med" len="med"/>
                      <a:tailEnd type="none" w="med" len="med"/>
                    </a:lnT>
                    <a:lnB w="9525" cap="flat" cmpd="sng" algn="ctr">
                      <a:solidFill>
                        <a:srgbClr val="F09A68"/>
                      </a:solidFill>
                      <a:prstDash val="solid"/>
                      <a:round/>
                      <a:headEnd type="none" w="med" len="med"/>
                      <a:tailEnd type="none" w="med" len="med"/>
                    </a:lnB>
                    <a:solidFill>
                      <a:srgbClr val="FFFFFF"/>
                    </a:solidFill>
                  </a:tcPr>
                </a:tc>
                <a:tc>
                  <a:txBody>
                    <a:bodyPr/>
                    <a:lstStyle/>
                    <a:p>
                      <a:r>
                        <a:rPr lang="en-US" sz="1700">
                          <a:effectLst/>
                        </a:rPr>
                        <a:t>used for columns which will store float values.</a:t>
                      </a:r>
                    </a:p>
                  </a:txBody>
                  <a:tcPr marL="87027" marR="87027" marT="43513" marB="43513">
                    <a:lnL w="9525" cap="flat" cmpd="sng" algn="ctr">
                      <a:solidFill>
                        <a:srgbClr val="209B68"/>
                      </a:solidFill>
                      <a:prstDash val="solid"/>
                      <a:round/>
                      <a:headEnd type="none" w="med" len="med"/>
                      <a:tailEnd type="none" w="med" len="med"/>
                    </a:lnL>
                    <a:lnR w="9525" cap="flat" cmpd="sng" algn="ctr">
                      <a:solidFill>
                        <a:srgbClr val="209B68"/>
                      </a:solidFill>
                      <a:prstDash val="solid"/>
                      <a:round/>
                      <a:headEnd type="none" w="med" len="med"/>
                      <a:tailEnd type="none" w="med" len="med"/>
                    </a:lnR>
                    <a:lnT w="9525" cap="flat" cmpd="sng" algn="ctr">
                      <a:solidFill>
                        <a:srgbClr val="209B68"/>
                      </a:solidFill>
                      <a:prstDash val="solid"/>
                      <a:round/>
                      <a:headEnd type="none" w="med" len="med"/>
                      <a:tailEnd type="none" w="med" len="med"/>
                    </a:lnT>
                    <a:lnB w="9525" cap="flat" cmpd="sng" algn="ctr">
                      <a:solidFill>
                        <a:srgbClr val="709968"/>
                      </a:solidFill>
                      <a:prstDash val="solid"/>
                      <a:round/>
                      <a:headEnd type="none" w="med" len="med"/>
                      <a:tailEnd type="none" w="med" len="med"/>
                    </a:lnB>
                    <a:solidFill>
                      <a:srgbClr val="FFFFFF"/>
                    </a:solidFill>
                  </a:tcPr>
                </a:tc>
                <a:extLst>
                  <a:ext uri="{0D108BD9-81ED-4DB2-BD59-A6C34878D82A}">
                    <a16:rowId xmlns:a16="http://schemas.microsoft.com/office/drawing/2014/main" val="837115818"/>
                  </a:ext>
                </a:extLst>
              </a:tr>
              <a:tr h="348107">
                <a:tc>
                  <a:txBody>
                    <a:bodyPr/>
                    <a:lstStyle/>
                    <a:p>
                      <a:r>
                        <a:rPr lang="en-US" sz="1700">
                          <a:effectLst/>
                        </a:rPr>
                        <a:t>DOUBLE</a:t>
                      </a:r>
                    </a:p>
                  </a:txBody>
                  <a:tcPr marL="87027" marR="87027" marT="43513" marB="43513">
                    <a:lnL w="9525" cap="flat" cmpd="sng" algn="ctr">
                      <a:solidFill>
                        <a:srgbClr val="F09A68"/>
                      </a:solidFill>
                      <a:prstDash val="solid"/>
                      <a:round/>
                      <a:headEnd type="none" w="med" len="med"/>
                      <a:tailEnd type="none" w="med" len="med"/>
                    </a:lnL>
                    <a:lnR w="9525" cap="flat" cmpd="sng" algn="ctr">
                      <a:solidFill>
                        <a:srgbClr val="709968"/>
                      </a:solidFill>
                      <a:prstDash val="solid"/>
                      <a:round/>
                      <a:headEnd type="none" w="med" len="med"/>
                      <a:tailEnd type="none" w="med" len="med"/>
                    </a:lnR>
                    <a:lnT w="9525" cap="flat" cmpd="sng" algn="ctr">
                      <a:solidFill>
                        <a:srgbClr val="F09A68"/>
                      </a:solidFill>
                      <a:prstDash val="solid"/>
                      <a:round/>
                      <a:headEnd type="none" w="med" len="med"/>
                      <a:tailEnd type="none" w="med" len="med"/>
                    </a:lnT>
                    <a:lnB w="9525" cap="flat" cmpd="sng" algn="ctr">
                      <a:solidFill>
                        <a:srgbClr val="589968"/>
                      </a:solidFill>
                      <a:prstDash val="solid"/>
                      <a:round/>
                      <a:headEnd type="none" w="med" len="med"/>
                      <a:tailEnd type="none" w="med" len="med"/>
                    </a:lnB>
                    <a:solidFill>
                      <a:srgbClr val="FFFFFF"/>
                    </a:solidFill>
                  </a:tcPr>
                </a:tc>
                <a:tc>
                  <a:txBody>
                    <a:bodyPr/>
                    <a:lstStyle/>
                    <a:p>
                      <a:r>
                        <a:rPr lang="en-US" sz="1700">
                          <a:effectLst/>
                        </a:rPr>
                        <a:t>used for columns which will store float values.</a:t>
                      </a:r>
                    </a:p>
                  </a:txBody>
                  <a:tcPr marL="87027" marR="87027" marT="43513" marB="43513">
                    <a:lnL w="9525" cap="flat" cmpd="sng" algn="ctr">
                      <a:solidFill>
                        <a:srgbClr val="709968"/>
                      </a:solidFill>
                      <a:prstDash val="solid"/>
                      <a:round/>
                      <a:headEnd type="none" w="med" len="med"/>
                      <a:tailEnd type="none" w="med" len="med"/>
                    </a:lnL>
                    <a:lnR w="9525" cap="flat" cmpd="sng" algn="ctr">
                      <a:solidFill>
                        <a:srgbClr val="709968"/>
                      </a:solidFill>
                      <a:prstDash val="solid"/>
                      <a:round/>
                      <a:headEnd type="none" w="med" len="med"/>
                      <a:tailEnd type="none" w="med" len="med"/>
                    </a:lnR>
                    <a:lnT w="9525" cap="flat" cmpd="sng" algn="ctr">
                      <a:solidFill>
                        <a:srgbClr val="709968"/>
                      </a:solidFill>
                      <a:prstDash val="solid"/>
                      <a:round/>
                      <a:headEnd type="none" w="med" len="med"/>
                      <a:tailEnd type="none" w="med" len="med"/>
                    </a:lnT>
                    <a:lnB w="9525" cap="flat" cmpd="sng" algn="ctr">
                      <a:solidFill>
                        <a:srgbClr val="689868"/>
                      </a:solidFill>
                      <a:prstDash val="solid"/>
                      <a:round/>
                      <a:headEnd type="none" w="med" len="med"/>
                      <a:tailEnd type="none" w="med" len="med"/>
                    </a:lnB>
                    <a:solidFill>
                      <a:srgbClr val="FFFFFF"/>
                    </a:solidFill>
                  </a:tcPr>
                </a:tc>
                <a:extLst>
                  <a:ext uri="{0D108BD9-81ED-4DB2-BD59-A6C34878D82A}">
                    <a16:rowId xmlns:a16="http://schemas.microsoft.com/office/drawing/2014/main" val="94290933"/>
                  </a:ext>
                </a:extLst>
              </a:tr>
              <a:tr h="609187">
                <a:tc>
                  <a:txBody>
                    <a:bodyPr/>
                    <a:lstStyle/>
                    <a:p>
                      <a:r>
                        <a:rPr lang="en-US" sz="1700">
                          <a:effectLst/>
                        </a:rPr>
                        <a:t>VARCHAR</a:t>
                      </a:r>
                    </a:p>
                  </a:txBody>
                  <a:tcPr marL="87027" marR="87027" marT="43513" marB="43513">
                    <a:lnL w="9525" cap="flat" cmpd="sng" algn="ctr">
                      <a:solidFill>
                        <a:srgbClr val="589968"/>
                      </a:solidFill>
                      <a:prstDash val="solid"/>
                      <a:round/>
                      <a:headEnd type="none" w="med" len="med"/>
                      <a:tailEnd type="none" w="med" len="med"/>
                    </a:lnL>
                    <a:lnR w="9525" cap="flat" cmpd="sng" algn="ctr">
                      <a:solidFill>
                        <a:srgbClr val="689868"/>
                      </a:solidFill>
                      <a:prstDash val="solid"/>
                      <a:round/>
                      <a:headEnd type="none" w="med" len="med"/>
                      <a:tailEnd type="none" w="med" len="med"/>
                    </a:lnR>
                    <a:lnT w="9525" cap="flat" cmpd="sng" algn="ctr">
                      <a:solidFill>
                        <a:srgbClr val="589968"/>
                      </a:solidFill>
                      <a:prstDash val="solid"/>
                      <a:round/>
                      <a:headEnd type="none" w="med" len="med"/>
                      <a:tailEnd type="none" w="med" len="med"/>
                    </a:lnT>
                    <a:lnB w="9525" cap="flat" cmpd="sng" algn="ctr">
                      <a:solidFill>
                        <a:srgbClr val="F09A68"/>
                      </a:solidFill>
                      <a:prstDash val="solid"/>
                      <a:round/>
                      <a:headEnd type="none" w="med" len="med"/>
                      <a:tailEnd type="none" w="med" len="med"/>
                    </a:lnB>
                    <a:solidFill>
                      <a:srgbClr val="FFFFFF"/>
                    </a:solidFill>
                  </a:tcPr>
                </a:tc>
                <a:tc>
                  <a:txBody>
                    <a:bodyPr/>
                    <a:lstStyle/>
                    <a:p>
                      <a:r>
                        <a:rPr lang="en-US" sz="1700">
                          <a:effectLst/>
                        </a:rPr>
                        <a:t>used for columns which will be used to store characters and integers, basically a string.</a:t>
                      </a:r>
                    </a:p>
                  </a:txBody>
                  <a:tcPr marL="87027" marR="87027" marT="43513" marB="43513">
                    <a:lnL w="9525" cap="flat" cmpd="sng" algn="ctr">
                      <a:solidFill>
                        <a:srgbClr val="689868"/>
                      </a:solidFill>
                      <a:prstDash val="solid"/>
                      <a:round/>
                      <a:headEnd type="none" w="med" len="med"/>
                      <a:tailEnd type="none" w="med" len="med"/>
                    </a:lnL>
                    <a:lnR w="9525" cap="flat" cmpd="sng" algn="ctr">
                      <a:solidFill>
                        <a:srgbClr val="689868"/>
                      </a:solidFill>
                      <a:prstDash val="solid"/>
                      <a:round/>
                      <a:headEnd type="none" w="med" len="med"/>
                      <a:tailEnd type="none" w="med" len="med"/>
                    </a:lnR>
                    <a:lnT w="9525" cap="flat" cmpd="sng" algn="ctr">
                      <a:solidFill>
                        <a:srgbClr val="689868"/>
                      </a:solidFill>
                      <a:prstDash val="solid"/>
                      <a:round/>
                      <a:headEnd type="none" w="med" len="med"/>
                      <a:tailEnd type="none" w="med" len="med"/>
                    </a:lnT>
                    <a:lnB w="9525" cap="flat" cmpd="sng" algn="ctr">
                      <a:solidFill>
                        <a:srgbClr val="609A68"/>
                      </a:solidFill>
                      <a:prstDash val="solid"/>
                      <a:round/>
                      <a:headEnd type="none" w="med" len="med"/>
                      <a:tailEnd type="none" w="med" len="med"/>
                    </a:lnB>
                    <a:solidFill>
                      <a:srgbClr val="FFFFFF"/>
                    </a:solidFill>
                  </a:tcPr>
                </a:tc>
                <a:extLst>
                  <a:ext uri="{0D108BD9-81ED-4DB2-BD59-A6C34878D82A}">
                    <a16:rowId xmlns:a16="http://schemas.microsoft.com/office/drawing/2014/main" val="1733583393"/>
                  </a:ext>
                </a:extLst>
              </a:tr>
              <a:tr h="609187">
                <a:tc>
                  <a:txBody>
                    <a:bodyPr/>
                    <a:lstStyle/>
                    <a:p>
                      <a:r>
                        <a:rPr lang="en-US" sz="1700">
                          <a:effectLst/>
                        </a:rPr>
                        <a:t>CHAR</a:t>
                      </a:r>
                    </a:p>
                  </a:txBody>
                  <a:tcPr marL="87027" marR="87027" marT="43513" marB="43513">
                    <a:lnL w="9525" cap="flat" cmpd="sng" algn="ctr">
                      <a:solidFill>
                        <a:srgbClr val="F09A68"/>
                      </a:solidFill>
                      <a:prstDash val="solid"/>
                      <a:round/>
                      <a:headEnd type="none" w="med" len="med"/>
                      <a:tailEnd type="none" w="med" len="med"/>
                    </a:lnL>
                    <a:lnR w="9525" cap="flat" cmpd="sng" algn="ctr">
                      <a:solidFill>
                        <a:srgbClr val="609A68"/>
                      </a:solidFill>
                      <a:prstDash val="solid"/>
                      <a:round/>
                      <a:headEnd type="none" w="med" len="med"/>
                      <a:tailEnd type="none" w="med" len="med"/>
                    </a:lnR>
                    <a:lnT w="9525" cap="flat" cmpd="sng" algn="ctr">
                      <a:solidFill>
                        <a:srgbClr val="F09A68"/>
                      </a:solidFill>
                      <a:prstDash val="solid"/>
                      <a:round/>
                      <a:headEnd type="none" w="med" len="med"/>
                      <a:tailEnd type="none" w="med" len="med"/>
                    </a:lnT>
                    <a:lnB w="9525" cap="flat" cmpd="sng" algn="ctr">
                      <a:solidFill>
                        <a:srgbClr val="709968"/>
                      </a:solidFill>
                      <a:prstDash val="solid"/>
                      <a:round/>
                      <a:headEnd type="none" w="med" len="med"/>
                      <a:tailEnd type="none" w="med" len="med"/>
                    </a:lnB>
                    <a:solidFill>
                      <a:srgbClr val="FFFFFF"/>
                    </a:solidFill>
                  </a:tcPr>
                </a:tc>
                <a:tc>
                  <a:txBody>
                    <a:bodyPr/>
                    <a:lstStyle/>
                    <a:p>
                      <a:r>
                        <a:rPr lang="en-US" sz="1700">
                          <a:effectLst/>
                        </a:rPr>
                        <a:t>used for columns which will store char values(single character).</a:t>
                      </a:r>
                    </a:p>
                  </a:txBody>
                  <a:tcPr marL="87027" marR="87027" marT="43513" marB="43513">
                    <a:lnL w="9525" cap="flat" cmpd="sng" algn="ctr">
                      <a:solidFill>
                        <a:srgbClr val="609A68"/>
                      </a:solidFill>
                      <a:prstDash val="solid"/>
                      <a:round/>
                      <a:headEnd type="none" w="med" len="med"/>
                      <a:tailEnd type="none" w="med" len="med"/>
                    </a:lnL>
                    <a:lnR w="9525" cap="flat" cmpd="sng" algn="ctr">
                      <a:solidFill>
                        <a:srgbClr val="609A68"/>
                      </a:solidFill>
                      <a:prstDash val="solid"/>
                      <a:round/>
                      <a:headEnd type="none" w="med" len="med"/>
                      <a:tailEnd type="none" w="med" len="med"/>
                    </a:lnR>
                    <a:lnT w="9525" cap="flat" cmpd="sng" algn="ctr">
                      <a:solidFill>
                        <a:srgbClr val="609A68"/>
                      </a:solidFill>
                      <a:prstDash val="solid"/>
                      <a:round/>
                      <a:headEnd type="none" w="med" len="med"/>
                      <a:tailEnd type="none" w="med" len="med"/>
                    </a:lnT>
                    <a:lnB w="9525" cap="flat" cmpd="sng" algn="ctr">
                      <a:solidFill>
                        <a:srgbClr val="389E68"/>
                      </a:solidFill>
                      <a:prstDash val="solid"/>
                      <a:round/>
                      <a:headEnd type="none" w="med" len="med"/>
                      <a:tailEnd type="none" w="med" len="med"/>
                    </a:lnB>
                    <a:solidFill>
                      <a:srgbClr val="FFFFFF"/>
                    </a:solidFill>
                  </a:tcPr>
                </a:tc>
                <a:extLst>
                  <a:ext uri="{0D108BD9-81ED-4DB2-BD59-A6C34878D82A}">
                    <a16:rowId xmlns:a16="http://schemas.microsoft.com/office/drawing/2014/main" val="3100180786"/>
                  </a:ext>
                </a:extLst>
              </a:tr>
              <a:tr h="348107">
                <a:tc>
                  <a:txBody>
                    <a:bodyPr/>
                    <a:lstStyle/>
                    <a:p>
                      <a:r>
                        <a:rPr lang="en-US" sz="1700">
                          <a:effectLst/>
                        </a:rPr>
                        <a:t>DATE</a:t>
                      </a:r>
                    </a:p>
                  </a:txBody>
                  <a:tcPr marL="87027" marR="87027" marT="43513" marB="43513">
                    <a:lnL w="9525" cap="flat" cmpd="sng" algn="ctr">
                      <a:solidFill>
                        <a:srgbClr val="709968"/>
                      </a:solidFill>
                      <a:prstDash val="solid"/>
                      <a:round/>
                      <a:headEnd type="none" w="med" len="med"/>
                      <a:tailEnd type="none" w="med" len="med"/>
                    </a:lnL>
                    <a:lnR w="9525" cap="flat" cmpd="sng" algn="ctr">
                      <a:solidFill>
                        <a:srgbClr val="389E68"/>
                      </a:solidFill>
                      <a:prstDash val="solid"/>
                      <a:round/>
                      <a:headEnd type="none" w="med" len="med"/>
                      <a:tailEnd type="none" w="med" len="med"/>
                    </a:lnR>
                    <a:lnT w="9525" cap="flat" cmpd="sng" algn="ctr">
                      <a:solidFill>
                        <a:srgbClr val="709968"/>
                      </a:solidFill>
                      <a:prstDash val="solid"/>
                      <a:round/>
                      <a:headEnd type="none" w="med" len="med"/>
                      <a:tailEnd type="none" w="med" len="med"/>
                    </a:lnT>
                    <a:lnB w="9525" cap="flat" cmpd="sng" algn="ctr">
                      <a:solidFill>
                        <a:srgbClr val="B09B68"/>
                      </a:solidFill>
                      <a:prstDash val="solid"/>
                      <a:round/>
                      <a:headEnd type="none" w="med" len="med"/>
                      <a:tailEnd type="none" w="med" len="med"/>
                    </a:lnB>
                    <a:solidFill>
                      <a:srgbClr val="FFFFFF"/>
                    </a:solidFill>
                  </a:tcPr>
                </a:tc>
                <a:tc>
                  <a:txBody>
                    <a:bodyPr/>
                    <a:lstStyle/>
                    <a:p>
                      <a:r>
                        <a:rPr lang="en-US" sz="1700">
                          <a:effectLst/>
                        </a:rPr>
                        <a:t>used for columns which will store date values.</a:t>
                      </a:r>
                    </a:p>
                  </a:txBody>
                  <a:tcPr marL="87027" marR="87027" marT="43513" marB="43513">
                    <a:lnL w="9525" cap="flat" cmpd="sng" algn="ctr">
                      <a:solidFill>
                        <a:srgbClr val="389E68"/>
                      </a:solidFill>
                      <a:prstDash val="solid"/>
                      <a:round/>
                      <a:headEnd type="none" w="med" len="med"/>
                      <a:tailEnd type="none" w="med" len="med"/>
                    </a:lnL>
                    <a:lnR w="9525" cap="flat" cmpd="sng" algn="ctr">
                      <a:solidFill>
                        <a:srgbClr val="389E68"/>
                      </a:solidFill>
                      <a:prstDash val="solid"/>
                      <a:round/>
                      <a:headEnd type="none" w="med" len="med"/>
                      <a:tailEnd type="none" w="med" len="med"/>
                    </a:lnR>
                    <a:lnT w="9525" cap="flat" cmpd="sng" algn="ctr">
                      <a:solidFill>
                        <a:srgbClr val="389E68"/>
                      </a:solidFill>
                      <a:prstDash val="solid"/>
                      <a:round/>
                      <a:headEnd type="none" w="med" len="med"/>
                      <a:tailEnd type="none" w="med" len="med"/>
                    </a:lnT>
                    <a:lnB w="9525" cap="flat" cmpd="sng" algn="ctr">
                      <a:solidFill>
                        <a:srgbClr val="F89B68"/>
                      </a:solidFill>
                      <a:prstDash val="solid"/>
                      <a:round/>
                      <a:headEnd type="none" w="med" len="med"/>
                      <a:tailEnd type="none" w="med" len="med"/>
                    </a:lnB>
                    <a:solidFill>
                      <a:srgbClr val="FFFFFF"/>
                    </a:solidFill>
                  </a:tcPr>
                </a:tc>
                <a:extLst>
                  <a:ext uri="{0D108BD9-81ED-4DB2-BD59-A6C34878D82A}">
                    <a16:rowId xmlns:a16="http://schemas.microsoft.com/office/drawing/2014/main" val="903447653"/>
                  </a:ext>
                </a:extLst>
              </a:tr>
              <a:tr h="1392428">
                <a:tc>
                  <a:txBody>
                    <a:bodyPr/>
                    <a:lstStyle/>
                    <a:p>
                      <a:r>
                        <a:rPr lang="en-US" sz="1700">
                          <a:effectLst/>
                        </a:rPr>
                        <a:t>TEXT</a:t>
                      </a:r>
                    </a:p>
                  </a:txBody>
                  <a:tcPr marL="87027" marR="87027" marT="43513" marB="43513">
                    <a:lnL w="9525" cap="flat" cmpd="sng" algn="ctr">
                      <a:solidFill>
                        <a:srgbClr val="B09B68"/>
                      </a:solidFill>
                      <a:prstDash val="solid"/>
                      <a:round/>
                      <a:headEnd type="none" w="med" len="med"/>
                      <a:tailEnd type="none" w="med" len="med"/>
                    </a:lnL>
                    <a:lnR w="9525" cap="flat" cmpd="sng" algn="ctr">
                      <a:solidFill>
                        <a:srgbClr val="F89B68"/>
                      </a:solidFill>
                      <a:prstDash val="solid"/>
                      <a:round/>
                      <a:headEnd type="none" w="med" len="med"/>
                      <a:tailEnd type="none" w="med" len="med"/>
                    </a:lnR>
                    <a:lnT w="9525" cap="flat" cmpd="sng" algn="ctr">
                      <a:solidFill>
                        <a:srgbClr val="B09B68"/>
                      </a:solidFill>
                      <a:prstDash val="solid"/>
                      <a:round/>
                      <a:headEnd type="none" w="med" len="med"/>
                      <a:tailEnd type="none" w="med" len="med"/>
                    </a:lnT>
                    <a:lnB w="9525" cap="flat" cmpd="sng" algn="ctr">
                      <a:solidFill>
                        <a:srgbClr val="B09B68"/>
                      </a:solidFill>
                      <a:prstDash val="solid"/>
                      <a:round/>
                      <a:headEnd type="none" w="med" len="med"/>
                      <a:tailEnd type="none" w="med" len="med"/>
                    </a:lnB>
                    <a:solidFill>
                      <a:srgbClr val="FFFFFF"/>
                    </a:solidFill>
                  </a:tcPr>
                </a:tc>
                <a:tc>
                  <a:txBody>
                    <a:bodyPr/>
                    <a:lstStyle/>
                    <a:p>
                      <a:r>
                        <a:rPr lang="en-US" sz="1700" dirty="0">
                          <a:effectLst/>
                        </a:rPr>
                        <a:t>used for columns which will store text which is generally long in length. For example, if you create a table for storing profile information of a social networking website, then for </a:t>
                      </a:r>
                      <a:r>
                        <a:rPr lang="en-US" sz="1700" b="1" dirty="0">
                          <a:effectLst/>
                        </a:rPr>
                        <a:t>about me</a:t>
                      </a:r>
                      <a:r>
                        <a:rPr lang="en-US" sz="1700" dirty="0">
                          <a:effectLst/>
                        </a:rPr>
                        <a:t> section you can have a column of type TEXT.</a:t>
                      </a:r>
                    </a:p>
                  </a:txBody>
                  <a:tcPr marL="87027" marR="87027" marT="43513" marB="43513">
                    <a:lnL w="9525" cap="flat" cmpd="sng" algn="ctr">
                      <a:solidFill>
                        <a:srgbClr val="F89B68"/>
                      </a:solidFill>
                      <a:prstDash val="solid"/>
                      <a:round/>
                      <a:headEnd type="none" w="med" len="med"/>
                      <a:tailEnd type="none" w="med" len="med"/>
                    </a:lnL>
                    <a:lnR w="9525" cap="flat" cmpd="sng" algn="ctr">
                      <a:solidFill>
                        <a:srgbClr val="F89B68"/>
                      </a:solidFill>
                      <a:prstDash val="solid"/>
                      <a:round/>
                      <a:headEnd type="none" w="med" len="med"/>
                      <a:tailEnd type="none" w="med" len="med"/>
                    </a:lnR>
                    <a:lnT w="9525" cap="flat" cmpd="sng" algn="ctr">
                      <a:solidFill>
                        <a:srgbClr val="F89B68"/>
                      </a:solidFill>
                      <a:prstDash val="solid"/>
                      <a:round/>
                      <a:headEnd type="none" w="med" len="med"/>
                      <a:tailEnd type="none" w="med" len="med"/>
                    </a:lnT>
                    <a:lnB w="9525" cap="flat" cmpd="sng" algn="ctr">
                      <a:solidFill>
                        <a:srgbClr val="F89B68"/>
                      </a:solidFill>
                      <a:prstDash val="solid"/>
                      <a:round/>
                      <a:headEnd type="none" w="med" len="med"/>
                      <a:tailEnd type="none" w="med" len="med"/>
                    </a:lnB>
                    <a:solidFill>
                      <a:srgbClr val="FFFFFF"/>
                    </a:solidFill>
                  </a:tcPr>
                </a:tc>
                <a:extLst>
                  <a:ext uri="{0D108BD9-81ED-4DB2-BD59-A6C34878D82A}">
                    <a16:rowId xmlns:a16="http://schemas.microsoft.com/office/drawing/2014/main" val="1565564919"/>
                  </a:ext>
                </a:extLst>
              </a:tr>
            </a:tbl>
          </a:graphicData>
        </a:graphic>
      </p:graphicFrame>
    </p:spTree>
    <p:extLst>
      <p:ext uri="{BB962C8B-B14F-4D97-AF65-F5344CB8AC3E}">
        <p14:creationId xmlns:p14="http://schemas.microsoft.com/office/powerpoint/2010/main" val="1001666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Command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 SQL relation is defined using the create table command</a:t>
            </a:r>
            <a:r>
              <a:rPr lang="en-US" dirty="0" smtClean="0"/>
              <a:t>:</a:t>
            </a:r>
          </a:p>
          <a:p>
            <a:pPr marL="0" indent="0">
              <a:buNone/>
            </a:pPr>
            <a:r>
              <a:rPr lang="en-US" b="1" dirty="0"/>
              <a:t>Syntax:</a:t>
            </a:r>
          </a:p>
          <a:p>
            <a:pPr marL="0" indent="0">
              <a:buNone/>
            </a:pPr>
            <a:r>
              <a:rPr lang="en-US" dirty="0"/>
              <a:t>		</a:t>
            </a:r>
            <a:r>
              <a:rPr lang="en-US" sz="2500" dirty="0">
                <a:solidFill>
                  <a:srgbClr val="C00000"/>
                </a:solidFill>
                <a:latin typeface="Courier New" panose="02070309020205020404" pitchFamily="49" charset="0"/>
                <a:cs typeface="Courier New" panose="02070309020205020404" pitchFamily="49" charset="0"/>
              </a:rPr>
              <a:t>create table r </a:t>
            </a:r>
          </a:p>
          <a:p>
            <a:pPr marL="0" indent="0">
              <a:buNone/>
            </a:pPr>
            <a:r>
              <a:rPr lang="en-US" sz="2500" dirty="0">
                <a:solidFill>
                  <a:srgbClr val="C00000"/>
                </a:solidFill>
                <a:latin typeface="Courier New" panose="02070309020205020404" pitchFamily="49" charset="0"/>
                <a:cs typeface="Courier New" panose="02070309020205020404" pitchFamily="49" charset="0"/>
              </a:rPr>
              <a:t>       </a:t>
            </a:r>
            <a:r>
              <a:rPr lang="en-US" sz="2500" dirty="0">
                <a:solidFill>
                  <a:srgbClr val="C00000"/>
                </a:solidFill>
                <a:latin typeface="Courier New" panose="02070309020205020404" pitchFamily="49" charset="0"/>
                <a:cs typeface="Courier New" panose="02070309020205020404" pitchFamily="49" charset="0"/>
              </a:rPr>
              <a:t>         </a:t>
            </a:r>
            <a:r>
              <a:rPr lang="en-US" sz="2500" dirty="0" smtClean="0">
                <a:solidFill>
                  <a:srgbClr val="C00000"/>
                </a:solidFill>
                <a:latin typeface="Courier New" panose="02070309020205020404" pitchFamily="49" charset="0"/>
                <a:cs typeface="Courier New" panose="02070309020205020404" pitchFamily="49" charset="0"/>
              </a:rPr>
              <a:t>(</a:t>
            </a:r>
            <a:r>
              <a:rPr lang="en-US" sz="2500" dirty="0">
                <a:solidFill>
                  <a:srgbClr val="C00000"/>
                </a:solidFill>
                <a:latin typeface="Courier New" panose="02070309020205020404" pitchFamily="49" charset="0"/>
                <a:cs typeface="Courier New" panose="02070309020205020404" pitchFamily="49" charset="0"/>
              </a:rPr>
              <a:t>A1 D1, A2 D2, ..., An </a:t>
            </a:r>
            <a:r>
              <a:rPr lang="en-US" sz="2500" dirty="0" err="1">
                <a:solidFill>
                  <a:srgbClr val="C00000"/>
                </a:solidFill>
                <a:latin typeface="Courier New" panose="02070309020205020404" pitchFamily="49" charset="0"/>
                <a:cs typeface="Courier New" panose="02070309020205020404" pitchFamily="49" charset="0"/>
              </a:rPr>
              <a:t>Dn</a:t>
            </a:r>
            <a:r>
              <a:rPr lang="en-US" sz="2500" dirty="0">
                <a:solidFill>
                  <a:srgbClr val="C00000"/>
                </a:solidFill>
                <a:latin typeface="Courier New" panose="02070309020205020404" pitchFamily="49" charset="0"/>
                <a:cs typeface="Courier New" panose="02070309020205020404" pitchFamily="49" charset="0"/>
              </a:rPr>
              <a:t>,</a:t>
            </a:r>
            <a:br>
              <a:rPr lang="en-US" sz="2500" dirty="0">
                <a:solidFill>
                  <a:srgbClr val="C00000"/>
                </a:solidFill>
                <a:latin typeface="Courier New" panose="02070309020205020404" pitchFamily="49" charset="0"/>
                <a:cs typeface="Courier New" panose="02070309020205020404" pitchFamily="49" charset="0"/>
              </a:rPr>
            </a:br>
            <a:r>
              <a:rPr lang="en-US" sz="2500" dirty="0">
                <a:solidFill>
                  <a:srgbClr val="C00000"/>
                </a:solidFill>
                <a:latin typeface="Courier New" panose="02070309020205020404" pitchFamily="49" charset="0"/>
                <a:cs typeface="Courier New" panose="02070309020205020404" pitchFamily="49" charset="0"/>
              </a:rPr>
              <a:t>	             (integrity-constraint</a:t>
            </a:r>
            <a:r>
              <a:rPr lang="en-US" sz="2500" baseline="-25000" dirty="0">
                <a:solidFill>
                  <a:srgbClr val="C00000"/>
                </a:solidFill>
                <a:latin typeface="Courier New" panose="02070309020205020404" pitchFamily="49" charset="0"/>
                <a:cs typeface="Courier New" panose="02070309020205020404" pitchFamily="49" charset="0"/>
              </a:rPr>
              <a:t>1</a:t>
            </a:r>
            <a:r>
              <a:rPr lang="en-US" sz="2500" dirty="0">
                <a:solidFill>
                  <a:srgbClr val="C00000"/>
                </a:solidFill>
                <a:latin typeface="Courier New" panose="02070309020205020404" pitchFamily="49" charset="0"/>
                <a:cs typeface="Courier New" panose="02070309020205020404" pitchFamily="49" charset="0"/>
              </a:rPr>
              <a:t>),</a:t>
            </a:r>
            <a:br>
              <a:rPr lang="en-US" sz="2500" dirty="0">
                <a:solidFill>
                  <a:srgbClr val="C00000"/>
                </a:solidFill>
                <a:latin typeface="Courier New" panose="02070309020205020404" pitchFamily="49" charset="0"/>
                <a:cs typeface="Courier New" panose="02070309020205020404" pitchFamily="49" charset="0"/>
              </a:rPr>
            </a:br>
            <a:r>
              <a:rPr lang="en-US" sz="2500" dirty="0">
                <a:solidFill>
                  <a:srgbClr val="C00000"/>
                </a:solidFill>
                <a:latin typeface="Courier New" panose="02070309020205020404" pitchFamily="49" charset="0"/>
                <a:cs typeface="Courier New" panose="02070309020205020404" pitchFamily="49" charset="0"/>
              </a:rPr>
              <a:t>	              </a:t>
            </a:r>
            <a:r>
              <a:rPr lang="en-US" sz="2500" dirty="0" smtClean="0">
                <a:solidFill>
                  <a:srgbClr val="C00000"/>
                </a:solidFill>
                <a:latin typeface="Courier New" panose="02070309020205020404" pitchFamily="49" charset="0"/>
                <a:cs typeface="Courier New" panose="02070309020205020404" pitchFamily="49" charset="0"/>
              </a:rPr>
              <a:t>...,</a:t>
            </a:r>
            <a:r>
              <a:rPr lang="en-US" sz="2500" dirty="0">
                <a:solidFill>
                  <a:srgbClr val="C00000"/>
                </a:solidFill>
                <a:latin typeface="Courier New" panose="02070309020205020404" pitchFamily="49" charset="0"/>
                <a:cs typeface="Courier New" panose="02070309020205020404" pitchFamily="49" charset="0"/>
              </a:rPr>
              <a:t/>
            </a:r>
            <a:br>
              <a:rPr lang="en-US" sz="2500" dirty="0">
                <a:solidFill>
                  <a:srgbClr val="C00000"/>
                </a:solidFill>
                <a:latin typeface="Courier New" panose="02070309020205020404" pitchFamily="49" charset="0"/>
                <a:cs typeface="Courier New" panose="02070309020205020404" pitchFamily="49" charset="0"/>
              </a:rPr>
            </a:br>
            <a:r>
              <a:rPr lang="en-US" sz="2500" dirty="0">
                <a:solidFill>
                  <a:srgbClr val="C00000"/>
                </a:solidFill>
                <a:latin typeface="Courier New" panose="02070309020205020404" pitchFamily="49" charset="0"/>
                <a:cs typeface="Courier New" panose="02070309020205020404" pitchFamily="49" charset="0"/>
              </a:rPr>
              <a:t>                    </a:t>
            </a:r>
            <a:r>
              <a:rPr lang="en-US" sz="2500" dirty="0" smtClean="0">
                <a:solidFill>
                  <a:srgbClr val="C00000"/>
                </a:solidFill>
                <a:latin typeface="Courier New" panose="02070309020205020404" pitchFamily="49" charset="0"/>
                <a:cs typeface="Courier New" panose="02070309020205020404" pitchFamily="49" charset="0"/>
              </a:rPr>
              <a:t>(integrity-</a:t>
            </a:r>
            <a:r>
              <a:rPr lang="en-US" sz="2500" dirty="0" err="1" smtClean="0">
                <a:solidFill>
                  <a:srgbClr val="C00000"/>
                </a:solidFill>
                <a:latin typeface="Courier New" panose="02070309020205020404" pitchFamily="49" charset="0"/>
                <a:cs typeface="Courier New" panose="02070309020205020404" pitchFamily="49" charset="0"/>
              </a:rPr>
              <a:t>constraint</a:t>
            </a:r>
            <a:r>
              <a:rPr lang="en-US" sz="2500" baseline="-25000" dirty="0" err="1" smtClean="0">
                <a:solidFill>
                  <a:srgbClr val="C00000"/>
                </a:solidFill>
                <a:latin typeface="Courier New" panose="02070309020205020404" pitchFamily="49" charset="0"/>
                <a:cs typeface="Courier New" panose="02070309020205020404" pitchFamily="49" charset="0"/>
              </a:rPr>
              <a:t>k</a:t>
            </a:r>
            <a:r>
              <a:rPr lang="en-US" sz="2500" dirty="0">
                <a:solidFill>
                  <a:srgbClr val="C00000"/>
                </a:solidFill>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r is the name of the relation</a:t>
            </a:r>
          </a:p>
          <a:p>
            <a:pPr lvl="1">
              <a:buFont typeface="Arial" panose="020B0604020202020204" pitchFamily="34" charset="0"/>
              <a:buChar char="•"/>
            </a:pPr>
            <a:r>
              <a:rPr lang="en-US" dirty="0"/>
              <a:t>each Ai is an attribute name in the schema of relation r</a:t>
            </a:r>
          </a:p>
          <a:p>
            <a:pPr lvl="1">
              <a:buFont typeface="Arial" panose="020B0604020202020204" pitchFamily="34" charset="0"/>
              <a:buChar char="•"/>
            </a:pPr>
            <a:r>
              <a:rPr lang="en-US" dirty="0"/>
              <a:t>Di is the data type of values in the domain of attribute </a:t>
            </a:r>
            <a:r>
              <a:rPr lang="en-US" dirty="0" smtClean="0"/>
              <a:t>Ai.</a:t>
            </a:r>
          </a:p>
          <a:p>
            <a:pPr marL="0" indent="0">
              <a:buNone/>
            </a:pP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create table instructor (</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ID                char(5),</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name           varchar(20),</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dept_name</a:t>
            </a:r>
            <a:r>
              <a:rPr lang="en-US" sz="2400" dirty="0">
                <a:solidFill>
                  <a:srgbClr val="C00000"/>
                </a:solidFill>
                <a:latin typeface="Courier New" panose="02070309020205020404" pitchFamily="49" charset="0"/>
                <a:cs typeface="Courier New" panose="02070309020205020404" pitchFamily="49" charset="0"/>
              </a:rPr>
              <a:t>  varchar(20),</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salary           numeric(8,2))</a:t>
            </a:r>
          </a:p>
          <a:p>
            <a:pPr marL="0" indent="0">
              <a:buNone/>
            </a:pPr>
            <a:endParaRPr lang="en-US" dirty="0"/>
          </a:p>
        </p:txBody>
      </p:sp>
    </p:spTree>
    <p:extLst>
      <p:ext uri="{BB962C8B-B14F-4D97-AF65-F5344CB8AC3E}">
        <p14:creationId xmlns:p14="http://schemas.microsoft.com/office/powerpoint/2010/main" val="2053984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in Create Table</a:t>
            </a:r>
          </a:p>
        </p:txBody>
      </p:sp>
      <p:sp>
        <p:nvSpPr>
          <p:cNvPr id="3" name="Content Placeholder 2"/>
          <p:cNvSpPr>
            <a:spLocks noGrp="1"/>
          </p:cNvSpPr>
          <p:nvPr>
            <p:ph idx="1"/>
          </p:nvPr>
        </p:nvSpPr>
        <p:spPr/>
        <p:txBody>
          <a:bodyPr>
            <a:normAutofit fontScale="85000" lnSpcReduction="10000"/>
          </a:bodyPr>
          <a:lstStyle/>
          <a:p>
            <a:r>
              <a:rPr lang="en-US" dirty="0"/>
              <a:t>Types of integrity constraints</a:t>
            </a:r>
          </a:p>
          <a:p>
            <a:pPr lvl="1"/>
            <a:r>
              <a:rPr lang="en-US" b="1" dirty="0"/>
              <a:t>primary key </a:t>
            </a:r>
            <a:r>
              <a:rPr lang="en-US" dirty="0"/>
              <a:t>(A1, ..., An )</a:t>
            </a:r>
          </a:p>
          <a:p>
            <a:pPr lvl="1"/>
            <a:r>
              <a:rPr lang="en-US" b="1" dirty="0"/>
              <a:t>foreign key </a:t>
            </a:r>
            <a:r>
              <a:rPr lang="en-US" dirty="0"/>
              <a:t>(Am, ..., An ) </a:t>
            </a:r>
            <a:r>
              <a:rPr lang="en-US" b="1" dirty="0"/>
              <a:t>references</a:t>
            </a:r>
            <a:r>
              <a:rPr lang="en-US" dirty="0"/>
              <a:t> r</a:t>
            </a:r>
          </a:p>
          <a:p>
            <a:pPr lvl="1"/>
            <a:r>
              <a:rPr lang="en-US" dirty="0"/>
              <a:t>not null</a:t>
            </a:r>
          </a:p>
          <a:p>
            <a:r>
              <a:rPr lang="en-US" dirty="0"/>
              <a:t>SQL prevents any update to the database that violates an integrity constraint.</a:t>
            </a:r>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create table instructor (</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ID                char(5),</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name           varchar(20) not null,</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dept_name</a:t>
            </a:r>
            <a:r>
              <a:rPr lang="en-US" sz="2400" dirty="0">
                <a:solidFill>
                  <a:srgbClr val="C00000"/>
                </a:solidFill>
                <a:latin typeface="Courier New" panose="02070309020205020404" pitchFamily="49" charset="0"/>
                <a:cs typeface="Courier New" panose="02070309020205020404" pitchFamily="49" charset="0"/>
              </a:rPr>
              <a:t>  varchar(20),</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salary           numeric(8,2),</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primary key (ID),</a:t>
            </a:r>
            <a:br>
              <a:rPr lang="en-US" sz="2400" dirty="0">
                <a:solidFill>
                  <a:srgbClr val="C00000"/>
                </a:solidFill>
                <a:latin typeface="Courier New" panose="02070309020205020404" pitchFamily="49" charset="0"/>
                <a:cs typeface="Courier New" panose="02070309020205020404" pitchFamily="49" charset="0"/>
              </a:rPr>
            </a:br>
            <a:r>
              <a:rPr lang="en-US" sz="2400" dirty="0">
                <a:solidFill>
                  <a:srgbClr val="C00000"/>
                </a:solidFill>
                <a:latin typeface="Courier New" panose="02070309020205020404" pitchFamily="49" charset="0"/>
                <a:cs typeface="Courier New" panose="02070309020205020404" pitchFamily="49" charset="0"/>
              </a:rPr>
              <a:t>               foreign key (</a:t>
            </a:r>
            <a:r>
              <a:rPr lang="en-US" sz="2400" dirty="0" err="1">
                <a:solidFill>
                  <a:srgbClr val="C00000"/>
                </a:solidFill>
                <a:latin typeface="Courier New" panose="02070309020205020404" pitchFamily="49" charset="0"/>
                <a:cs typeface="Courier New" panose="02070309020205020404" pitchFamily="49" charset="0"/>
              </a:rPr>
              <a:t>dept_name</a:t>
            </a:r>
            <a:r>
              <a:rPr lang="en-US" sz="2400" dirty="0">
                <a:solidFill>
                  <a:srgbClr val="C00000"/>
                </a:solidFill>
                <a:latin typeface="Courier New" panose="02070309020205020404" pitchFamily="49" charset="0"/>
                <a:cs typeface="Courier New" panose="02070309020205020404" pitchFamily="49" charset="0"/>
              </a:rPr>
              <a:t>) references department);</a:t>
            </a:r>
            <a:endParaRPr lang="en-US" dirty="0"/>
          </a:p>
        </p:txBody>
      </p:sp>
    </p:spTree>
    <p:extLst>
      <p:ext uri="{BB962C8B-B14F-4D97-AF65-F5344CB8AC3E}">
        <p14:creationId xmlns:p14="http://schemas.microsoft.com/office/powerpoint/2010/main" val="1425570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Create Table Command</a:t>
            </a:r>
            <a:endParaRPr lang="en-US" dirty="0"/>
          </a:p>
        </p:txBody>
      </p:sp>
      <p:sp>
        <p:nvSpPr>
          <p:cNvPr id="3" name="Content Placeholder 2"/>
          <p:cNvSpPr>
            <a:spLocks noGrp="1"/>
          </p:cNvSpPr>
          <p:nvPr>
            <p:ph idx="1"/>
          </p:nvPr>
        </p:nvSpPr>
        <p:spPr>
          <a:xfrm>
            <a:off x="838200" y="1573427"/>
            <a:ext cx="10515600" cy="4769708"/>
          </a:xfrm>
        </p:spPr>
        <p:txBody>
          <a:bodyPr>
            <a:normAutofit fontScale="70000" lnSpcReduction="20000"/>
          </a:bodyPr>
          <a:lstStyle/>
          <a:p>
            <a:pPr marL="0" indent="0">
              <a:buNone/>
            </a:pPr>
            <a:r>
              <a:rPr lang="en-US" b="1" dirty="0" smtClean="0"/>
              <a:t>Example</a:t>
            </a:r>
            <a:r>
              <a:rPr lang="en-US" b="1" dirty="0"/>
              <a:t>:</a:t>
            </a:r>
            <a:endParaRPr lang="en-US" dirty="0" smtClean="0"/>
          </a:p>
          <a:p>
            <a:pPr marL="0" indent="0">
              <a:buNone/>
            </a:pPr>
            <a:r>
              <a:rPr lang="en-US" sz="2400" b="1" dirty="0">
                <a:solidFill>
                  <a:srgbClr val="C00000"/>
                </a:solidFill>
                <a:latin typeface="Courier New" panose="02070309020205020404" pitchFamily="49" charset="0"/>
                <a:cs typeface="Courier New" panose="02070309020205020404" pitchFamily="49" charset="0"/>
              </a:rPr>
              <a:t>create table student (</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ID                    varchar(5),</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name               varchar(20) not null,</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dept_name</a:t>
            </a:r>
            <a:r>
              <a:rPr lang="en-US" sz="2400" b="1" dirty="0">
                <a:solidFill>
                  <a:srgbClr val="C00000"/>
                </a:solidFill>
                <a:latin typeface="Courier New" panose="02070309020205020404" pitchFamily="49" charset="0"/>
                <a:cs typeface="Courier New" panose="02070309020205020404" pitchFamily="49" charset="0"/>
              </a:rPr>
              <a:t>      varchar(20),</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tot_cred</a:t>
            </a:r>
            <a:r>
              <a:rPr lang="en-US" sz="2400" b="1" dirty="0">
                <a:solidFill>
                  <a:srgbClr val="C00000"/>
                </a:solidFill>
                <a:latin typeface="Courier New" panose="02070309020205020404" pitchFamily="49" charset="0"/>
                <a:cs typeface="Courier New" panose="02070309020205020404" pitchFamily="49" charset="0"/>
              </a:rPr>
              <a:t>           numeric(3,0),</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primary key (ID),</a:t>
            </a:r>
          </a:p>
          <a:p>
            <a:pPr marL="0" indent="0">
              <a:buNone/>
            </a:pPr>
            <a:r>
              <a:rPr lang="en-US" sz="2400" b="1" dirty="0">
                <a:solidFill>
                  <a:srgbClr val="C00000"/>
                </a:solidFill>
                <a:latin typeface="Courier New" panose="02070309020205020404" pitchFamily="49" charset="0"/>
                <a:cs typeface="Courier New" panose="02070309020205020404" pitchFamily="49" charset="0"/>
              </a:rPr>
              <a:t>             foreign key (</a:t>
            </a:r>
            <a:r>
              <a:rPr lang="en-US" sz="2400" b="1" dirty="0" err="1">
                <a:solidFill>
                  <a:srgbClr val="C00000"/>
                </a:solidFill>
                <a:latin typeface="Courier New" panose="02070309020205020404" pitchFamily="49" charset="0"/>
                <a:cs typeface="Courier New" panose="02070309020205020404" pitchFamily="49" charset="0"/>
              </a:rPr>
              <a:t>dept_name</a:t>
            </a:r>
            <a:r>
              <a:rPr lang="en-US" sz="2400" b="1" dirty="0">
                <a:solidFill>
                  <a:srgbClr val="C00000"/>
                </a:solidFill>
                <a:latin typeface="Courier New" panose="02070309020205020404" pitchFamily="49" charset="0"/>
                <a:cs typeface="Courier New" panose="02070309020205020404" pitchFamily="49" charset="0"/>
              </a:rPr>
              <a:t>) references department);</a:t>
            </a:r>
          </a:p>
          <a:p>
            <a:pPr marL="0" indent="0">
              <a:buNone/>
            </a:pPr>
            <a:r>
              <a:rPr lang="en-US" b="1" dirty="0" smtClean="0"/>
              <a:t>Example</a:t>
            </a:r>
            <a:r>
              <a:rPr lang="en-US" b="1" dirty="0"/>
              <a:t>:</a:t>
            </a:r>
            <a:endParaRPr lang="en-US" dirty="0"/>
          </a:p>
          <a:p>
            <a:pPr marL="0" indent="0">
              <a:buNone/>
            </a:pPr>
            <a:r>
              <a:rPr lang="en-US" sz="2400" b="1" dirty="0">
                <a:solidFill>
                  <a:srgbClr val="C00000"/>
                </a:solidFill>
                <a:latin typeface="Courier New" panose="02070309020205020404" pitchFamily="49" charset="0"/>
                <a:cs typeface="Courier New" panose="02070309020205020404" pitchFamily="49" charset="0"/>
              </a:rPr>
              <a:t>create table takes (</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ID                   varchar(5),</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course_id</a:t>
            </a:r>
            <a:r>
              <a:rPr lang="en-US" sz="2400" b="1" dirty="0">
                <a:solidFill>
                  <a:srgbClr val="C00000"/>
                </a:solidFill>
                <a:latin typeface="Courier New" panose="02070309020205020404" pitchFamily="49" charset="0"/>
                <a:cs typeface="Courier New" panose="02070309020205020404" pitchFamily="49" charset="0"/>
              </a:rPr>
              <a:t>       varchar(8),</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sec_id</a:t>
            </a:r>
            <a:r>
              <a:rPr lang="en-US" sz="2400" b="1" dirty="0">
                <a:solidFill>
                  <a:srgbClr val="C00000"/>
                </a:solidFill>
                <a:latin typeface="Courier New" panose="02070309020205020404" pitchFamily="49" charset="0"/>
                <a:cs typeface="Courier New" panose="02070309020205020404" pitchFamily="49" charset="0"/>
              </a:rPr>
              <a:t>            varchar(8),</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semester        varchar(6),</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year                numeric(4,0),</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grade              varchar(2), </a:t>
            </a:r>
          </a:p>
          <a:p>
            <a:pPr marL="0" indent="0">
              <a:buNone/>
            </a:pPr>
            <a:r>
              <a:rPr lang="en-US" sz="2400" b="1" dirty="0">
                <a:solidFill>
                  <a:srgbClr val="C00000"/>
                </a:solidFill>
                <a:latin typeface="Courier New" panose="02070309020205020404" pitchFamily="49" charset="0"/>
                <a:cs typeface="Courier New" panose="02070309020205020404" pitchFamily="49" charset="0"/>
              </a:rPr>
              <a:t>              primary key (ID, </a:t>
            </a:r>
            <a:r>
              <a:rPr lang="en-US" sz="2400" b="1" dirty="0" err="1">
                <a:solidFill>
                  <a:srgbClr val="C00000"/>
                </a:solidFill>
                <a:latin typeface="Courier New" panose="02070309020205020404" pitchFamily="49" charset="0"/>
                <a:cs typeface="Courier New" panose="02070309020205020404" pitchFamily="49" charset="0"/>
              </a:rPr>
              <a:t>course_id</a:t>
            </a: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sec_id</a:t>
            </a:r>
            <a:r>
              <a:rPr lang="en-US" sz="2400" b="1" dirty="0">
                <a:solidFill>
                  <a:srgbClr val="C00000"/>
                </a:solidFill>
                <a:latin typeface="Courier New" panose="02070309020205020404" pitchFamily="49" charset="0"/>
                <a:cs typeface="Courier New" panose="02070309020205020404" pitchFamily="49" charset="0"/>
              </a:rPr>
              <a:t>, semester, year) ,</a:t>
            </a:r>
          </a:p>
          <a:p>
            <a:pPr marL="0" indent="0">
              <a:buNone/>
            </a:pPr>
            <a:r>
              <a:rPr lang="en-US" sz="2400" b="1" dirty="0">
                <a:solidFill>
                  <a:srgbClr val="C00000"/>
                </a:solidFill>
                <a:latin typeface="Courier New" panose="02070309020205020404" pitchFamily="49" charset="0"/>
                <a:cs typeface="Courier New" panose="02070309020205020404" pitchFamily="49" charset="0"/>
              </a:rPr>
              <a:t>              foreign key (ID) references  student,</a:t>
            </a:r>
            <a:br>
              <a:rPr lang="en-US" sz="2400" b="1" dirty="0">
                <a:solidFill>
                  <a:srgbClr val="C00000"/>
                </a:solidFill>
                <a:latin typeface="Courier New" panose="02070309020205020404" pitchFamily="49" charset="0"/>
                <a:cs typeface="Courier New" panose="02070309020205020404" pitchFamily="49" charset="0"/>
              </a:rPr>
            </a:br>
            <a:r>
              <a:rPr lang="en-US" sz="2400" b="1" dirty="0">
                <a:solidFill>
                  <a:srgbClr val="C00000"/>
                </a:solidFill>
                <a:latin typeface="Courier New" panose="02070309020205020404" pitchFamily="49" charset="0"/>
                <a:cs typeface="Courier New" panose="02070309020205020404" pitchFamily="49" charset="0"/>
              </a:rPr>
              <a:t>        foreign key (</a:t>
            </a:r>
            <a:r>
              <a:rPr lang="en-US" sz="2400" b="1" dirty="0" err="1">
                <a:solidFill>
                  <a:srgbClr val="C00000"/>
                </a:solidFill>
                <a:latin typeface="Courier New" panose="02070309020205020404" pitchFamily="49" charset="0"/>
                <a:cs typeface="Courier New" panose="02070309020205020404" pitchFamily="49" charset="0"/>
              </a:rPr>
              <a:t>course_id</a:t>
            </a: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sec_id</a:t>
            </a:r>
            <a:r>
              <a:rPr lang="en-US" sz="2400" b="1" dirty="0">
                <a:solidFill>
                  <a:srgbClr val="C00000"/>
                </a:solidFill>
                <a:latin typeface="Courier New" panose="02070309020205020404" pitchFamily="49" charset="0"/>
                <a:cs typeface="Courier New" panose="02070309020205020404" pitchFamily="49" charset="0"/>
              </a:rPr>
              <a:t>, semester, year) references section);</a:t>
            </a:r>
          </a:p>
          <a:p>
            <a:pPr marL="0" indent="0">
              <a:buNone/>
            </a:pPr>
            <a:endParaRPr lang="en-US" dirty="0"/>
          </a:p>
        </p:txBody>
      </p:sp>
    </p:spTree>
    <p:extLst>
      <p:ext uri="{BB962C8B-B14F-4D97-AF65-F5344CB8AC3E}">
        <p14:creationId xmlns:p14="http://schemas.microsoft.com/office/powerpoint/2010/main" val="1309869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Create Table Command</a:t>
            </a:r>
          </a:p>
        </p:txBody>
      </p:sp>
      <p:sp>
        <p:nvSpPr>
          <p:cNvPr id="3" name="Content Placeholder 2"/>
          <p:cNvSpPr>
            <a:spLocks noGrp="1"/>
          </p:cNvSpPr>
          <p:nvPr>
            <p:ph idx="1"/>
          </p:nvPr>
        </p:nvSpPr>
        <p:spPr/>
        <p:txBody>
          <a:bodyPr/>
          <a:lstStyle/>
          <a:p>
            <a:r>
              <a:rPr lang="en-US" b="1" dirty="0"/>
              <a:t>Example:</a:t>
            </a:r>
            <a:endParaRPr lang="en-US" dirty="0"/>
          </a:p>
          <a:p>
            <a:pPr marL="0" indent="0">
              <a:buNone/>
            </a:pPr>
            <a:r>
              <a:rPr lang="en-US" sz="2000" b="1" dirty="0">
                <a:solidFill>
                  <a:srgbClr val="C00000"/>
                </a:solidFill>
                <a:latin typeface="Courier New" panose="02070309020205020404" pitchFamily="49" charset="0"/>
                <a:cs typeface="Courier New" panose="02070309020205020404" pitchFamily="49" charset="0"/>
              </a:rPr>
              <a:t>create table course (</a:t>
            </a:r>
            <a:br>
              <a:rPr lang="en-US" sz="2000" b="1" dirty="0">
                <a:solidFill>
                  <a:srgbClr val="C0000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        </a:t>
            </a:r>
            <a:r>
              <a:rPr lang="en-US" sz="2000" b="1" dirty="0" err="1">
                <a:solidFill>
                  <a:srgbClr val="C00000"/>
                </a:solidFill>
                <a:latin typeface="Courier New" panose="02070309020205020404" pitchFamily="49" charset="0"/>
                <a:cs typeface="Courier New" panose="02070309020205020404" pitchFamily="49" charset="0"/>
              </a:rPr>
              <a:t>course_id</a:t>
            </a:r>
            <a:r>
              <a:rPr lang="en-US" sz="2000" b="1" dirty="0">
                <a:solidFill>
                  <a:srgbClr val="C00000"/>
                </a:solidFill>
                <a:latin typeface="Courier New" panose="02070309020205020404" pitchFamily="49" charset="0"/>
                <a:cs typeface="Courier New" panose="02070309020205020404" pitchFamily="49" charset="0"/>
              </a:rPr>
              <a:t>        varchar(8),</a:t>
            </a:r>
            <a:br>
              <a:rPr lang="en-US" sz="2000" b="1" dirty="0">
                <a:solidFill>
                  <a:srgbClr val="C0000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        title                  varchar(50),</a:t>
            </a:r>
            <a:br>
              <a:rPr lang="en-US" sz="2000" b="1" dirty="0">
                <a:solidFill>
                  <a:srgbClr val="C0000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        </a:t>
            </a:r>
            <a:r>
              <a:rPr lang="en-US" sz="2000" b="1" dirty="0" err="1">
                <a:solidFill>
                  <a:srgbClr val="C00000"/>
                </a:solidFill>
                <a:latin typeface="Courier New" panose="02070309020205020404" pitchFamily="49" charset="0"/>
                <a:cs typeface="Courier New" panose="02070309020205020404" pitchFamily="49" charset="0"/>
              </a:rPr>
              <a:t>dept_name</a:t>
            </a:r>
            <a:r>
              <a:rPr lang="en-US" sz="2000" b="1" dirty="0">
                <a:solidFill>
                  <a:srgbClr val="C00000"/>
                </a:solidFill>
                <a:latin typeface="Courier New" panose="02070309020205020404" pitchFamily="49" charset="0"/>
                <a:cs typeface="Courier New" panose="02070309020205020404" pitchFamily="49" charset="0"/>
              </a:rPr>
              <a:t>      varchar(20),</a:t>
            </a:r>
            <a:br>
              <a:rPr lang="en-US" sz="2000" b="1" dirty="0">
                <a:solidFill>
                  <a:srgbClr val="C0000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        credits             numeric(2,0),</a:t>
            </a:r>
          </a:p>
          <a:p>
            <a:pPr marL="0" indent="0">
              <a:buNone/>
            </a:pPr>
            <a:r>
              <a:rPr lang="en-US" sz="2000" b="1" dirty="0">
                <a:solidFill>
                  <a:srgbClr val="C00000"/>
                </a:solidFill>
                <a:latin typeface="Courier New" panose="02070309020205020404" pitchFamily="49" charset="0"/>
                <a:cs typeface="Courier New" panose="02070309020205020404" pitchFamily="49" charset="0"/>
              </a:rPr>
              <a:t>             primary key (</a:t>
            </a:r>
            <a:r>
              <a:rPr lang="en-US" sz="2000" b="1" dirty="0" err="1">
                <a:solidFill>
                  <a:srgbClr val="C00000"/>
                </a:solidFill>
                <a:latin typeface="Courier New" panose="02070309020205020404" pitchFamily="49" charset="0"/>
                <a:cs typeface="Courier New" panose="02070309020205020404" pitchFamily="49" charset="0"/>
              </a:rPr>
              <a:t>course_id</a:t>
            </a:r>
            <a:r>
              <a:rPr lang="en-US" sz="2000" b="1" dirty="0">
                <a:solidFill>
                  <a:srgbClr val="C00000"/>
                </a:solidFill>
                <a:latin typeface="Courier New" panose="02070309020205020404" pitchFamily="49" charset="0"/>
                <a:cs typeface="Courier New" panose="02070309020205020404" pitchFamily="49" charset="0"/>
              </a:rPr>
              <a:t>),</a:t>
            </a:r>
          </a:p>
          <a:p>
            <a:pPr marL="0" indent="0">
              <a:buNone/>
            </a:pPr>
            <a:r>
              <a:rPr lang="en-US" sz="2000" b="1" dirty="0">
                <a:solidFill>
                  <a:srgbClr val="C00000"/>
                </a:solidFill>
                <a:latin typeface="Courier New" panose="02070309020205020404" pitchFamily="49" charset="0"/>
                <a:cs typeface="Courier New" panose="02070309020205020404" pitchFamily="49" charset="0"/>
              </a:rPr>
              <a:t>             foreign key (</a:t>
            </a:r>
            <a:r>
              <a:rPr lang="en-US" sz="2000" b="1" dirty="0" err="1">
                <a:solidFill>
                  <a:srgbClr val="C00000"/>
                </a:solidFill>
                <a:latin typeface="Courier New" panose="02070309020205020404" pitchFamily="49" charset="0"/>
                <a:cs typeface="Courier New" panose="02070309020205020404" pitchFamily="49" charset="0"/>
              </a:rPr>
              <a:t>dept_name</a:t>
            </a:r>
            <a:r>
              <a:rPr lang="en-US" sz="2000" b="1" dirty="0">
                <a:solidFill>
                  <a:srgbClr val="C00000"/>
                </a:solidFill>
                <a:latin typeface="Courier New" panose="02070309020205020404" pitchFamily="49" charset="0"/>
                <a:cs typeface="Courier New" panose="02070309020205020404" pitchFamily="49" charset="0"/>
              </a:rPr>
              <a:t>) references department);</a:t>
            </a:r>
          </a:p>
          <a:p>
            <a:pPr marL="0" indent="0">
              <a:buNone/>
            </a:pPr>
            <a:endParaRPr lang="en-US" dirty="0"/>
          </a:p>
        </p:txBody>
      </p:sp>
    </p:spTree>
    <p:extLst>
      <p:ext uri="{BB962C8B-B14F-4D97-AF65-F5344CB8AC3E}">
        <p14:creationId xmlns:p14="http://schemas.microsoft.com/office/powerpoint/2010/main" val="1329789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Command</a:t>
            </a:r>
            <a:endParaRPr lang="en-US" dirty="0"/>
          </a:p>
        </p:txBody>
      </p:sp>
      <p:sp>
        <p:nvSpPr>
          <p:cNvPr id="3" name="Content Placeholder 2"/>
          <p:cNvSpPr>
            <a:spLocks noGrp="1"/>
          </p:cNvSpPr>
          <p:nvPr>
            <p:ph idx="1"/>
          </p:nvPr>
        </p:nvSpPr>
        <p:spPr/>
        <p:txBody>
          <a:bodyPr/>
          <a:lstStyle/>
          <a:p>
            <a:r>
              <a:rPr lang="en-US" dirty="0" smtClean="0"/>
              <a:t>ALTER </a:t>
            </a:r>
            <a:r>
              <a:rPr lang="en-US" dirty="0"/>
              <a:t>command is used for altering the table structure, such as</a:t>
            </a:r>
            <a:r>
              <a:rPr lang="en-US" dirty="0" smtClean="0"/>
              <a:t>,</a:t>
            </a:r>
            <a:endParaRPr lang="en-US" dirty="0"/>
          </a:p>
          <a:p>
            <a:pPr lvl="1"/>
            <a:r>
              <a:rPr lang="en-US" dirty="0"/>
              <a:t>to add a column to existing table</a:t>
            </a:r>
          </a:p>
          <a:p>
            <a:pPr lvl="1"/>
            <a:r>
              <a:rPr lang="en-US" dirty="0"/>
              <a:t>to rename any existing column</a:t>
            </a:r>
          </a:p>
          <a:p>
            <a:pPr lvl="1"/>
            <a:r>
              <a:rPr lang="en-US" dirty="0"/>
              <a:t>to change datatype of any column or to modify its size.</a:t>
            </a:r>
          </a:p>
          <a:p>
            <a:pPr lvl="1"/>
            <a:r>
              <a:rPr lang="en-US" dirty="0"/>
              <a:t>to drop a column from the table.</a:t>
            </a:r>
          </a:p>
        </p:txBody>
      </p:sp>
    </p:spTree>
    <p:extLst>
      <p:ext uri="{BB962C8B-B14F-4D97-AF65-F5344CB8AC3E}">
        <p14:creationId xmlns:p14="http://schemas.microsoft.com/office/powerpoint/2010/main" val="217178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 to SQL</a:t>
            </a:r>
            <a:endParaRPr lang="en-US" b="1" u="sng" dirty="0"/>
          </a:p>
        </p:txBody>
      </p:sp>
      <p:sp>
        <p:nvSpPr>
          <p:cNvPr id="3" name="Content Placeholder 2"/>
          <p:cNvSpPr>
            <a:spLocks noGrp="1"/>
          </p:cNvSpPr>
          <p:nvPr>
            <p:ph idx="1"/>
          </p:nvPr>
        </p:nvSpPr>
        <p:spPr>
          <a:xfrm>
            <a:off x="838200" y="1589902"/>
            <a:ext cx="10515600" cy="4909751"/>
          </a:xfrm>
        </p:spPr>
        <p:txBody>
          <a:bodyPr>
            <a:normAutofit fontScale="92500" lnSpcReduction="10000"/>
          </a:bodyPr>
          <a:lstStyle/>
          <a:p>
            <a:r>
              <a:rPr lang="en-US" b="1" dirty="0" smtClean="0">
                <a:solidFill>
                  <a:srgbClr val="C00000"/>
                </a:solidFill>
              </a:rPr>
              <a:t>SQL</a:t>
            </a:r>
            <a:r>
              <a:rPr lang="en-US" dirty="0" smtClean="0"/>
              <a:t> is a </a:t>
            </a:r>
            <a:r>
              <a:rPr lang="en-US" b="1" dirty="0" smtClean="0">
                <a:solidFill>
                  <a:srgbClr val="225E36"/>
                </a:solidFill>
              </a:rPr>
              <a:t>language</a:t>
            </a:r>
            <a:r>
              <a:rPr lang="en-US" dirty="0" smtClean="0"/>
              <a:t> to specify </a:t>
            </a:r>
            <a:r>
              <a:rPr lang="en-US" b="1" dirty="0" smtClean="0">
                <a:solidFill>
                  <a:srgbClr val="225E36"/>
                </a:solidFill>
              </a:rPr>
              <a:t>queries</a:t>
            </a:r>
            <a:r>
              <a:rPr lang="en-US" dirty="0" smtClean="0"/>
              <a:t> in </a:t>
            </a:r>
            <a:r>
              <a:rPr lang="en-US" b="1" dirty="0">
                <a:solidFill>
                  <a:srgbClr val="225E36"/>
                </a:solidFill>
              </a:rPr>
              <a:t>structured</a:t>
            </a:r>
            <a:r>
              <a:rPr lang="en-US" dirty="0" smtClean="0"/>
              <a:t> manner.</a:t>
            </a:r>
          </a:p>
          <a:p>
            <a:pPr lvl="1"/>
            <a:r>
              <a:rPr lang="en-US" dirty="0" smtClean="0"/>
              <a:t>Structured means relational data.</a:t>
            </a:r>
          </a:p>
          <a:p>
            <a:pPr lvl="1"/>
            <a:r>
              <a:rPr lang="en-US" dirty="0" smtClean="0"/>
              <a:t>SQL is a language to specify queries in a relational database.</a:t>
            </a:r>
          </a:p>
          <a:p>
            <a:r>
              <a:rPr lang="en-US" b="1" dirty="0" smtClean="0">
                <a:solidFill>
                  <a:srgbClr val="C00000"/>
                </a:solidFill>
              </a:rPr>
              <a:t>SQL (Structured Query Language)</a:t>
            </a:r>
            <a:r>
              <a:rPr lang="en-US" dirty="0" smtClean="0"/>
              <a:t> is a computer language for </a:t>
            </a:r>
            <a:r>
              <a:rPr lang="en-US" b="1" dirty="0" smtClean="0"/>
              <a:t>storing, manipulating</a:t>
            </a:r>
            <a:r>
              <a:rPr lang="en-US" dirty="0" smtClean="0"/>
              <a:t>, and </a:t>
            </a:r>
            <a:r>
              <a:rPr lang="en-US" b="1" dirty="0" smtClean="0"/>
              <a:t>retrieving</a:t>
            </a:r>
            <a:r>
              <a:rPr lang="en-US" dirty="0" smtClean="0"/>
              <a:t> data stored in </a:t>
            </a:r>
            <a:r>
              <a:rPr lang="en-US" b="1" dirty="0" smtClean="0"/>
              <a:t>relational databases</a:t>
            </a:r>
            <a:r>
              <a:rPr lang="en-US" dirty="0" smtClean="0"/>
              <a:t>.</a:t>
            </a:r>
          </a:p>
          <a:p>
            <a:r>
              <a:rPr lang="en-US" b="1" dirty="0" smtClean="0">
                <a:solidFill>
                  <a:srgbClr val="C00000"/>
                </a:solidFill>
              </a:rPr>
              <a:t>SQL</a:t>
            </a:r>
            <a:r>
              <a:rPr lang="en-US" dirty="0" smtClean="0"/>
              <a:t> allows u</a:t>
            </a:r>
            <a:r>
              <a:rPr lang="en-US" b="1" dirty="0">
                <a:solidFill>
                  <a:srgbClr val="225E36"/>
                </a:solidFill>
              </a:rPr>
              <a:t>sers</a:t>
            </a:r>
            <a:r>
              <a:rPr lang="en-US" dirty="0" smtClean="0"/>
              <a:t> to communicate with </a:t>
            </a:r>
            <a:r>
              <a:rPr lang="en-US" b="1" dirty="0" smtClean="0"/>
              <a:t>Relational Databases</a:t>
            </a:r>
            <a:r>
              <a:rPr lang="en-US" dirty="0" smtClean="0"/>
              <a:t> and retrieve data from their </a:t>
            </a:r>
            <a:r>
              <a:rPr lang="en-US" b="1" dirty="0" smtClean="0"/>
              <a:t>tables</a:t>
            </a:r>
            <a:r>
              <a:rPr lang="en-US" dirty="0" smtClean="0"/>
              <a:t>.</a:t>
            </a:r>
          </a:p>
          <a:p>
            <a:r>
              <a:rPr lang="en-US" dirty="0" smtClean="0"/>
              <a:t>SQL is the standard language for RDBMS.</a:t>
            </a:r>
          </a:p>
          <a:p>
            <a:pPr lvl="1"/>
            <a:r>
              <a:rPr lang="en-US" dirty="0" smtClean="0"/>
              <a:t>All </a:t>
            </a:r>
            <a:r>
              <a:rPr lang="en-US" b="1" dirty="0">
                <a:solidFill>
                  <a:srgbClr val="C00000"/>
                </a:solidFill>
              </a:rPr>
              <a:t>Relational Database Management System (RDBMS) </a:t>
            </a:r>
            <a:r>
              <a:rPr lang="en-US" dirty="0" smtClean="0"/>
              <a:t>like </a:t>
            </a:r>
            <a:r>
              <a:rPr lang="en-US" i="1" dirty="0" smtClean="0">
                <a:solidFill>
                  <a:srgbClr val="0070C0"/>
                </a:solidFill>
              </a:rPr>
              <a:t>“MySQL, MS Access, Oracle, Sybase, DB2, Informix, </a:t>
            </a:r>
            <a:r>
              <a:rPr lang="en-US" i="1" dirty="0" err="1" smtClean="0">
                <a:solidFill>
                  <a:srgbClr val="0070C0"/>
                </a:solidFill>
              </a:rPr>
              <a:t>postgres</a:t>
            </a:r>
            <a:r>
              <a:rPr lang="en-US" i="1" dirty="0" smtClean="0">
                <a:solidFill>
                  <a:srgbClr val="0070C0"/>
                </a:solidFill>
              </a:rPr>
              <a:t> and SQL Server”</a:t>
            </a:r>
            <a:r>
              <a:rPr lang="en-US" dirty="0" smtClean="0"/>
              <a:t> </a:t>
            </a:r>
            <a:r>
              <a:rPr lang="en-US" b="1" dirty="0">
                <a:solidFill>
                  <a:srgbClr val="C00000"/>
                </a:solidFill>
              </a:rPr>
              <a:t>use SQL </a:t>
            </a:r>
            <a:r>
              <a:rPr lang="en-US" dirty="0" smtClean="0"/>
              <a:t>as </a:t>
            </a:r>
            <a:r>
              <a:rPr lang="en-US" b="1" dirty="0">
                <a:solidFill>
                  <a:srgbClr val="C00000"/>
                </a:solidFill>
              </a:rPr>
              <a:t>standard database language</a:t>
            </a:r>
            <a:r>
              <a:rPr lang="en-US" dirty="0" smtClean="0"/>
              <a:t>.</a:t>
            </a:r>
          </a:p>
          <a:p>
            <a:pPr lvl="1"/>
            <a:r>
              <a:rPr lang="en-US" dirty="0" smtClean="0"/>
              <a:t>The data in RDBMS is stored in database objects called </a:t>
            </a:r>
            <a:r>
              <a:rPr lang="en-US" b="1" dirty="0" smtClean="0">
                <a:solidFill>
                  <a:srgbClr val="C00000"/>
                </a:solidFill>
              </a:rPr>
              <a:t>tables.</a:t>
            </a:r>
          </a:p>
          <a:p>
            <a:pPr lvl="1"/>
            <a:r>
              <a:rPr lang="en-US" dirty="0" smtClean="0"/>
              <a:t>A table is a collection of related data entries and it consists of </a:t>
            </a:r>
            <a:r>
              <a:rPr lang="en-US" b="1" dirty="0" smtClean="0">
                <a:solidFill>
                  <a:srgbClr val="C00000"/>
                </a:solidFill>
              </a:rPr>
              <a:t>columns</a:t>
            </a:r>
            <a:r>
              <a:rPr lang="en-US" dirty="0" smtClean="0"/>
              <a:t> and </a:t>
            </a:r>
            <a:r>
              <a:rPr lang="en-US" b="1" dirty="0">
                <a:solidFill>
                  <a:srgbClr val="C00000"/>
                </a:solidFill>
              </a:rPr>
              <a:t>rows</a:t>
            </a:r>
            <a:r>
              <a:rPr lang="en-US" dirty="0" smtClean="0"/>
              <a:t>.</a:t>
            </a:r>
            <a:endParaRPr lang="en-US" dirty="0"/>
          </a:p>
        </p:txBody>
      </p:sp>
    </p:spTree>
    <p:extLst>
      <p:ext uri="{BB962C8B-B14F-4D97-AF65-F5344CB8AC3E}">
        <p14:creationId xmlns:p14="http://schemas.microsoft.com/office/powerpoint/2010/main" val="711361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Command: Add a new Column</a:t>
            </a:r>
          </a:p>
        </p:txBody>
      </p:sp>
      <p:sp>
        <p:nvSpPr>
          <p:cNvPr id="3" name="Content Placeholder 2"/>
          <p:cNvSpPr>
            <a:spLocks noGrp="1"/>
          </p:cNvSpPr>
          <p:nvPr>
            <p:ph idx="1"/>
          </p:nvPr>
        </p:nvSpPr>
        <p:spPr>
          <a:xfrm>
            <a:off x="838200" y="1690688"/>
            <a:ext cx="10515600" cy="4718350"/>
          </a:xfrm>
        </p:spPr>
        <p:txBody>
          <a:bodyPr>
            <a:normAutofit lnSpcReduction="10000"/>
          </a:bodyPr>
          <a:lstStyle/>
          <a:p>
            <a:r>
              <a:rPr lang="en-US" dirty="0" smtClean="0"/>
              <a:t>Using ALTER command, we </a:t>
            </a:r>
            <a:r>
              <a:rPr lang="en-US" dirty="0"/>
              <a:t>can add a column to any existing table</a:t>
            </a:r>
            <a:r>
              <a:rPr lang="en-US" dirty="0" smtClean="0"/>
              <a:t>.</a:t>
            </a:r>
          </a:p>
          <a:p>
            <a:pPr marL="0" indent="0">
              <a:buNone/>
            </a:pPr>
            <a:r>
              <a:rPr lang="en-US" b="1" dirty="0"/>
              <a:t>Syntax</a:t>
            </a:r>
            <a:r>
              <a:rPr lang="en-US" b="1" dirty="0" smtClean="0"/>
              <a:t>:</a:t>
            </a:r>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table_name</a:t>
            </a:r>
            <a:r>
              <a:rPr lang="en-US" sz="2400" dirty="0">
                <a:solidFill>
                  <a:srgbClr val="C00000"/>
                </a:solidFill>
                <a:latin typeface="Courier New" panose="02070309020205020404" pitchFamily="49" charset="0"/>
                <a:cs typeface="Courier New" panose="02070309020205020404" pitchFamily="49" charset="0"/>
              </a:rPr>
              <a:t> ADD(</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column_name</a:t>
            </a:r>
            <a:r>
              <a:rPr lang="en-US" sz="2400" dirty="0">
                <a:solidFill>
                  <a:srgbClr val="C00000"/>
                </a:solidFill>
                <a:latin typeface="Courier New" panose="02070309020205020404" pitchFamily="49" charset="0"/>
                <a:cs typeface="Courier New" panose="02070309020205020404" pitchFamily="49" charset="0"/>
              </a:rPr>
              <a:t> datatype);</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a:latin typeface="Courier New" panose="02070309020205020404" pitchFamily="49" charset="0"/>
                <a:cs typeface="Courier New" panose="02070309020205020404" pitchFamily="49" charset="0"/>
              </a:rPr>
              <a:t>student</a:t>
            </a:r>
            <a:r>
              <a:rPr lang="en-US" sz="2400" dirty="0">
                <a:solidFill>
                  <a:srgbClr val="C00000"/>
                </a:solidFill>
                <a:latin typeface="Courier New" panose="02070309020205020404" pitchFamily="49" charset="0"/>
                <a:cs typeface="Courier New" panose="02070309020205020404" pitchFamily="49" charset="0"/>
              </a:rPr>
              <a:t> ADD(</a:t>
            </a:r>
          </a:p>
          <a:p>
            <a:pPr marL="0" indent="0">
              <a:buNone/>
            </a:pPr>
            <a:r>
              <a:rPr lang="en-US" sz="2400" dirty="0">
                <a:solidFill>
                  <a:srgbClr val="C00000"/>
                </a:solidFill>
                <a:latin typeface="Courier New" panose="02070309020205020404" pitchFamily="49" charset="0"/>
                <a:cs typeface="Courier New" panose="02070309020205020404" pitchFamily="49" charset="0"/>
              </a:rPr>
              <a:t>    address VARCHAR(200)</a:t>
            </a:r>
          </a:p>
          <a:p>
            <a:pPr marL="0" indent="0">
              <a:buNone/>
            </a:pPr>
            <a:r>
              <a:rPr lang="en-US" sz="2400" dirty="0" smtClean="0">
                <a:solidFill>
                  <a:srgbClr val="C00000"/>
                </a:solidFill>
                <a:latin typeface="Courier New" panose="02070309020205020404" pitchFamily="49" charset="0"/>
                <a:cs typeface="Courier New" panose="02070309020205020404" pitchFamily="49" charset="0"/>
              </a:rPr>
              <a:t>);</a:t>
            </a:r>
          </a:p>
          <a:p>
            <a:r>
              <a:rPr lang="en-US" dirty="0"/>
              <a:t>The above command will add a new column address to the table student, which will hold data of type varchar which is nothing but string, of length 200.</a:t>
            </a:r>
          </a:p>
          <a:p>
            <a:pPr marL="0" indent="0">
              <a:buNone/>
            </a:pPr>
            <a:endParaRPr lang="en-US" dirty="0"/>
          </a:p>
        </p:txBody>
      </p:sp>
    </p:spTree>
    <p:extLst>
      <p:ext uri="{BB962C8B-B14F-4D97-AF65-F5344CB8AC3E}">
        <p14:creationId xmlns:p14="http://schemas.microsoft.com/office/powerpoint/2010/main" val="2514270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9266"/>
            <a:ext cx="10515600" cy="1325563"/>
          </a:xfrm>
        </p:spPr>
        <p:txBody>
          <a:bodyPr/>
          <a:lstStyle/>
          <a:p>
            <a:r>
              <a:rPr lang="en-US" dirty="0"/>
              <a:t>ALTER Command: Add </a:t>
            </a:r>
            <a:r>
              <a:rPr lang="en-US" dirty="0" smtClean="0"/>
              <a:t>multiple </a:t>
            </a:r>
            <a:r>
              <a:rPr lang="en-US" dirty="0"/>
              <a:t>new </a:t>
            </a:r>
            <a:r>
              <a:rPr lang="en-US" dirty="0" smtClean="0"/>
              <a:t>Columns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Using ALTER command we can even add multiple new columns to any existing table</a:t>
            </a:r>
            <a:r>
              <a:rPr lang="en-US" dirty="0" smtClean="0"/>
              <a:t>.</a:t>
            </a:r>
          </a:p>
          <a:p>
            <a:pPr marL="0" indent="0">
              <a:buNone/>
            </a:pPr>
            <a:r>
              <a:rPr lang="en-US" b="1" dirty="0" smtClean="0"/>
              <a:t>Syntax:</a:t>
            </a:r>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err="1">
                <a:solidFill>
                  <a:srgbClr val="C00000"/>
                </a:solidFill>
                <a:latin typeface="Courier New" panose="02070309020205020404" pitchFamily="49" charset="0"/>
                <a:cs typeface="Courier New" panose="02070309020205020404" pitchFamily="49" charset="0"/>
              </a:rPr>
              <a:t>table_name</a:t>
            </a:r>
            <a:r>
              <a:rPr lang="en-US" sz="2400" dirty="0">
                <a:solidFill>
                  <a:srgbClr val="C00000"/>
                </a:solidFill>
                <a:latin typeface="Courier New" panose="02070309020205020404" pitchFamily="49" charset="0"/>
                <a:cs typeface="Courier New" panose="02070309020205020404" pitchFamily="49" charset="0"/>
              </a:rPr>
              <a:t> ADD(</a:t>
            </a:r>
          </a:p>
          <a:p>
            <a:pPr marL="0" indent="0">
              <a:buNone/>
            </a:pPr>
            <a:r>
              <a:rPr lang="en-US" sz="2400" dirty="0">
                <a:solidFill>
                  <a:srgbClr val="C00000"/>
                </a:solidFill>
                <a:latin typeface="Courier New" panose="02070309020205020404" pitchFamily="49" charset="0"/>
                <a:cs typeface="Courier New" panose="02070309020205020404" pitchFamily="49" charset="0"/>
              </a:rPr>
              <a:t>    column_name1 datatype1, </a:t>
            </a:r>
          </a:p>
          <a:p>
            <a:pPr marL="0" indent="0">
              <a:buNone/>
            </a:pPr>
            <a:r>
              <a:rPr lang="en-US" sz="2400" dirty="0">
                <a:solidFill>
                  <a:srgbClr val="C00000"/>
                </a:solidFill>
                <a:latin typeface="Courier New" panose="02070309020205020404" pitchFamily="49" charset="0"/>
                <a:cs typeface="Courier New" panose="02070309020205020404" pitchFamily="49" charset="0"/>
              </a:rPr>
              <a:t>    column-name2 datatype2, </a:t>
            </a:r>
          </a:p>
          <a:p>
            <a:pPr marL="0" indent="0">
              <a:buNone/>
            </a:pPr>
            <a:r>
              <a:rPr lang="en-US" sz="2400" dirty="0">
                <a:solidFill>
                  <a:srgbClr val="C00000"/>
                </a:solidFill>
                <a:latin typeface="Courier New" panose="02070309020205020404" pitchFamily="49" charset="0"/>
                <a:cs typeface="Courier New" panose="02070309020205020404" pitchFamily="49" charset="0"/>
              </a:rPr>
              <a:t>    column-name3 datatype3);</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student ADD(</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father_name</a:t>
            </a:r>
            <a:r>
              <a:rPr lang="en-US" sz="2400" dirty="0">
                <a:solidFill>
                  <a:srgbClr val="C00000"/>
                </a:solidFill>
                <a:latin typeface="Courier New" panose="02070309020205020404" pitchFamily="49" charset="0"/>
                <a:cs typeface="Courier New" panose="02070309020205020404" pitchFamily="49" charset="0"/>
              </a:rPr>
              <a:t> VARCHAR(60), </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mother_name</a:t>
            </a:r>
            <a:r>
              <a:rPr lang="en-US" sz="2400" dirty="0">
                <a:solidFill>
                  <a:srgbClr val="C00000"/>
                </a:solidFill>
                <a:latin typeface="Courier New" panose="02070309020205020404" pitchFamily="49" charset="0"/>
                <a:cs typeface="Courier New" panose="02070309020205020404" pitchFamily="49" charset="0"/>
              </a:rPr>
              <a:t> VARCHAR(60), </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dob</a:t>
            </a:r>
            <a:r>
              <a:rPr lang="en-US" sz="2400" dirty="0">
                <a:solidFill>
                  <a:srgbClr val="C00000"/>
                </a:solidFill>
                <a:latin typeface="Courier New" panose="02070309020205020404" pitchFamily="49" charset="0"/>
                <a:cs typeface="Courier New" panose="02070309020205020404" pitchFamily="49" charset="0"/>
              </a:rPr>
              <a:t> DATE);</a:t>
            </a:r>
            <a:endParaRPr lang="en-US" dirty="0"/>
          </a:p>
        </p:txBody>
      </p:sp>
    </p:spTree>
    <p:extLst>
      <p:ext uri="{BB962C8B-B14F-4D97-AF65-F5344CB8AC3E}">
        <p14:creationId xmlns:p14="http://schemas.microsoft.com/office/powerpoint/2010/main" val="1868620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Command</a:t>
            </a:r>
            <a:r>
              <a:rPr lang="en-US" dirty="0"/>
              <a:t>: Add Column with default value</a:t>
            </a:r>
          </a:p>
        </p:txBody>
      </p:sp>
      <p:sp>
        <p:nvSpPr>
          <p:cNvPr id="3" name="Content Placeholder 2"/>
          <p:cNvSpPr>
            <a:spLocks noGrp="1"/>
          </p:cNvSpPr>
          <p:nvPr>
            <p:ph idx="1"/>
          </p:nvPr>
        </p:nvSpPr>
        <p:spPr/>
        <p:txBody>
          <a:bodyPr>
            <a:normAutofit fontScale="92500" lnSpcReduction="20000"/>
          </a:bodyPr>
          <a:lstStyle/>
          <a:p>
            <a:r>
              <a:rPr lang="en-US" dirty="0"/>
              <a:t>Using ALTER command we can add a column to any existing table</a:t>
            </a:r>
            <a:r>
              <a:rPr lang="en-US" dirty="0" smtClean="0"/>
              <a:t>.</a:t>
            </a:r>
          </a:p>
          <a:p>
            <a:pPr marL="0" indent="0">
              <a:buNone/>
            </a:pPr>
            <a:r>
              <a:rPr lang="en-US" b="1" dirty="0"/>
              <a:t>Syntax</a:t>
            </a:r>
            <a:r>
              <a:rPr lang="en-US" b="1" dirty="0" smtClean="0"/>
              <a:t>:</a:t>
            </a:r>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err="1">
                <a:solidFill>
                  <a:srgbClr val="C00000"/>
                </a:solidFill>
                <a:latin typeface="Courier New" panose="02070309020205020404" pitchFamily="49" charset="0"/>
                <a:cs typeface="Courier New" panose="02070309020205020404" pitchFamily="49" charset="0"/>
              </a:rPr>
              <a:t>table_name</a:t>
            </a:r>
            <a:r>
              <a:rPr lang="en-US" sz="2400" dirty="0">
                <a:solidFill>
                  <a:srgbClr val="C00000"/>
                </a:solidFill>
                <a:latin typeface="Courier New" panose="02070309020205020404" pitchFamily="49" charset="0"/>
                <a:cs typeface="Courier New" panose="02070309020205020404" pitchFamily="49" charset="0"/>
              </a:rPr>
              <a:t> ADD(</a:t>
            </a:r>
          </a:p>
          <a:p>
            <a:pPr marL="0" indent="0">
              <a:buNone/>
            </a:pPr>
            <a:r>
              <a:rPr lang="en-US" sz="2400" dirty="0">
                <a:solidFill>
                  <a:srgbClr val="C00000"/>
                </a:solidFill>
                <a:latin typeface="Courier New" panose="02070309020205020404" pitchFamily="49" charset="0"/>
                <a:cs typeface="Courier New" panose="02070309020205020404" pitchFamily="49" charset="0"/>
              </a:rPr>
              <a:t>    column-name1 datatype1 DEFAULT </a:t>
            </a:r>
            <a:r>
              <a:rPr lang="en-US" sz="2400" dirty="0" err="1">
                <a:solidFill>
                  <a:srgbClr val="C00000"/>
                </a:solidFill>
                <a:latin typeface="Courier New" panose="02070309020205020404" pitchFamily="49" charset="0"/>
                <a:cs typeface="Courier New" panose="02070309020205020404" pitchFamily="49" charset="0"/>
              </a:rPr>
              <a:t>some_value</a:t>
            </a: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sz="2400"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student ADD(</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dob</a:t>
            </a:r>
            <a:r>
              <a:rPr lang="en-US" sz="2400" dirty="0">
                <a:solidFill>
                  <a:srgbClr val="C00000"/>
                </a:solidFill>
                <a:latin typeface="Courier New" panose="02070309020205020404" pitchFamily="49" charset="0"/>
                <a:cs typeface="Courier New" panose="02070309020205020404" pitchFamily="49" charset="0"/>
              </a:rPr>
              <a:t> DATE DEFAULT '01-Jan-99'</a:t>
            </a:r>
          </a:p>
          <a:p>
            <a:pPr marL="0" indent="0">
              <a:buNone/>
            </a:pPr>
            <a:r>
              <a:rPr lang="en-US" sz="2400" dirty="0" smtClean="0">
                <a:solidFill>
                  <a:srgbClr val="C00000"/>
                </a:solidFill>
                <a:latin typeface="Courier New" panose="02070309020205020404" pitchFamily="49" charset="0"/>
                <a:cs typeface="Courier New" panose="02070309020205020404" pitchFamily="49" charset="0"/>
              </a:rPr>
              <a:t>);</a:t>
            </a:r>
          </a:p>
          <a:p>
            <a:pPr marL="0" indent="0">
              <a:buNone/>
            </a:pPr>
            <a:r>
              <a:rPr lang="en-US" dirty="0"/>
              <a:t>The above command will add a new column with a preset default value to the table student.</a:t>
            </a:r>
          </a:p>
        </p:txBody>
      </p:sp>
    </p:spTree>
    <p:extLst>
      <p:ext uri="{BB962C8B-B14F-4D97-AF65-F5344CB8AC3E}">
        <p14:creationId xmlns:p14="http://schemas.microsoft.com/office/powerpoint/2010/main" val="695859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a:t>ALTER Command: Modify an existing Column</a:t>
            </a:r>
          </a:p>
        </p:txBody>
      </p:sp>
      <p:sp>
        <p:nvSpPr>
          <p:cNvPr id="3" name="Content Placeholder 2"/>
          <p:cNvSpPr>
            <a:spLocks noGrp="1"/>
          </p:cNvSpPr>
          <p:nvPr>
            <p:ph idx="1"/>
          </p:nvPr>
        </p:nvSpPr>
        <p:spPr/>
        <p:txBody>
          <a:bodyPr/>
          <a:lstStyle/>
          <a:p>
            <a:r>
              <a:rPr lang="en-US" dirty="0"/>
              <a:t>ALTER command can also be used to modify data type of any existing column</a:t>
            </a:r>
            <a:r>
              <a:rPr lang="en-US" dirty="0" smtClean="0"/>
              <a:t>.</a:t>
            </a:r>
          </a:p>
          <a:p>
            <a:pPr marL="0" indent="0">
              <a:buNone/>
            </a:pPr>
            <a:r>
              <a:rPr lang="en-US" b="1" dirty="0" smtClean="0"/>
              <a:t>Syntax:</a:t>
            </a:r>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err="1">
                <a:solidFill>
                  <a:srgbClr val="C00000"/>
                </a:solidFill>
                <a:latin typeface="Courier New" panose="02070309020205020404" pitchFamily="49" charset="0"/>
                <a:cs typeface="Courier New" panose="02070309020205020404" pitchFamily="49" charset="0"/>
              </a:rPr>
              <a:t>table_name</a:t>
            </a:r>
            <a:r>
              <a:rPr lang="en-US" sz="2400" dirty="0">
                <a:solidFill>
                  <a:srgbClr val="C00000"/>
                </a:solidFill>
                <a:latin typeface="Courier New" panose="02070309020205020404" pitchFamily="49" charset="0"/>
                <a:cs typeface="Courier New" panose="02070309020205020404" pitchFamily="49" charset="0"/>
              </a:rPr>
              <a:t> modify(</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column_name</a:t>
            </a:r>
            <a:r>
              <a:rPr lang="en-US" sz="2400" dirty="0">
                <a:solidFill>
                  <a:srgbClr val="C00000"/>
                </a:solidFill>
                <a:latin typeface="Courier New" panose="02070309020205020404" pitchFamily="49" charset="0"/>
                <a:cs typeface="Courier New" panose="02070309020205020404" pitchFamily="49" charset="0"/>
              </a:rPr>
              <a:t> datatype</a:t>
            </a:r>
          </a:p>
          <a:p>
            <a:pPr marL="0" indent="0">
              <a:buNone/>
            </a:pPr>
            <a:r>
              <a:rPr lang="en-US" sz="2400"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student MODIFY(</a:t>
            </a:r>
          </a:p>
          <a:p>
            <a:pPr marL="0" indent="0">
              <a:buNone/>
            </a:pPr>
            <a:r>
              <a:rPr lang="en-US" sz="2400" dirty="0">
                <a:solidFill>
                  <a:srgbClr val="C00000"/>
                </a:solidFill>
                <a:latin typeface="Courier New" panose="02070309020205020404" pitchFamily="49" charset="0"/>
                <a:cs typeface="Courier New" panose="02070309020205020404" pitchFamily="49" charset="0"/>
              </a:rPr>
              <a:t>    address varchar(300)); </a:t>
            </a:r>
            <a:endParaRPr lang="en-US" dirty="0"/>
          </a:p>
        </p:txBody>
      </p:sp>
    </p:spTree>
    <p:extLst>
      <p:ext uri="{BB962C8B-B14F-4D97-AF65-F5344CB8AC3E}">
        <p14:creationId xmlns:p14="http://schemas.microsoft.com/office/powerpoint/2010/main" val="2557221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Command</a:t>
            </a:r>
            <a:r>
              <a:rPr lang="en-US" dirty="0"/>
              <a:t>: Rename a Column</a:t>
            </a:r>
          </a:p>
        </p:txBody>
      </p:sp>
      <p:sp>
        <p:nvSpPr>
          <p:cNvPr id="3" name="Content Placeholder 2"/>
          <p:cNvSpPr>
            <a:spLocks noGrp="1"/>
          </p:cNvSpPr>
          <p:nvPr>
            <p:ph idx="1"/>
          </p:nvPr>
        </p:nvSpPr>
        <p:spPr/>
        <p:txBody>
          <a:bodyPr/>
          <a:lstStyle/>
          <a:p>
            <a:r>
              <a:rPr lang="en-US" dirty="0"/>
              <a:t>Using ALTER command you can rename an existing column</a:t>
            </a:r>
            <a:r>
              <a:rPr lang="en-US" dirty="0" smtClean="0"/>
              <a:t>.</a:t>
            </a:r>
          </a:p>
          <a:p>
            <a:pPr marL="0" indent="0">
              <a:buNone/>
            </a:pPr>
            <a:r>
              <a:rPr lang="en-US" b="1" dirty="0"/>
              <a:t>Syntax</a:t>
            </a:r>
            <a:r>
              <a:rPr lang="en-US" b="1" dirty="0" smtClean="0"/>
              <a:t>:</a:t>
            </a:r>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err="1">
                <a:solidFill>
                  <a:srgbClr val="C00000"/>
                </a:solidFill>
                <a:latin typeface="Courier New" panose="02070309020205020404" pitchFamily="49" charset="0"/>
                <a:cs typeface="Courier New" panose="02070309020205020404" pitchFamily="49" charset="0"/>
              </a:rPr>
              <a:t>table_name</a:t>
            </a:r>
            <a:r>
              <a:rPr lang="en-US" sz="2400" dirty="0">
                <a:solidFill>
                  <a:srgbClr val="C00000"/>
                </a:solidFill>
                <a:latin typeface="Courier New" panose="02070309020205020404" pitchFamily="49" charset="0"/>
                <a:cs typeface="Courier New" panose="02070309020205020404" pitchFamily="49" charset="0"/>
              </a:rPr>
              <a:t> RENAME </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old_column_name</a:t>
            </a:r>
            <a:r>
              <a:rPr lang="en-US" sz="2400" dirty="0">
                <a:solidFill>
                  <a:srgbClr val="C00000"/>
                </a:solidFill>
                <a:latin typeface="Courier New" panose="02070309020205020404" pitchFamily="49" charset="0"/>
                <a:cs typeface="Courier New" panose="02070309020205020404" pitchFamily="49" charset="0"/>
              </a:rPr>
              <a:t> TO </a:t>
            </a:r>
            <a:r>
              <a:rPr lang="en-US" sz="2400" dirty="0" err="1">
                <a:solidFill>
                  <a:srgbClr val="C00000"/>
                </a:solidFill>
                <a:latin typeface="Courier New" panose="02070309020205020404" pitchFamily="49" charset="0"/>
                <a:cs typeface="Courier New" panose="02070309020205020404" pitchFamily="49" charset="0"/>
              </a:rPr>
              <a:t>new_column_name</a:t>
            </a:r>
            <a:r>
              <a:rPr lang="en-US" sz="2400"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student RENAME </a:t>
            </a:r>
          </a:p>
          <a:p>
            <a:pPr marL="0" indent="0">
              <a:buNone/>
            </a:pPr>
            <a:r>
              <a:rPr lang="en-US" sz="2400" dirty="0">
                <a:solidFill>
                  <a:srgbClr val="C00000"/>
                </a:solidFill>
                <a:latin typeface="Courier New" panose="02070309020205020404" pitchFamily="49" charset="0"/>
                <a:cs typeface="Courier New" panose="02070309020205020404" pitchFamily="49" charset="0"/>
              </a:rPr>
              <a:t>    address TO location;</a:t>
            </a:r>
            <a:endParaRPr lang="en-US" dirty="0"/>
          </a:p>
        </p:txBody>
      </p:sp>
    </p:spTree>
    <p:extLst>
      <p:ext uri="{BB962C8B-B14F-4D97-AF65-F5344CB8AC3E}">
        <p14:creationId xmlns:p14="http://schemas.microsoft.com/office/powerpoint/2010/main" val="1215032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Command: </a:t>
            </a:r>
            <a:r>
              <a:rPr lang="en-US" dirty="0" smtClean="0"/>
              <a:t>Drop a Column</a:t>
            </a:r>
            <a:endParaRPr lang="en-US" dirty="0"/>
          </a:p>
        </p:txBody>
      </p:sp>
      <p:sp>
        <p:nvSpPr>
          <p:cNvPr id="3" name="Content Placeholder 2"/>
          <p:cNvSpPr>
            <a:spLocks noGrp="1"/>
          </p:cNvSpPr>
          <p:nvPr>
            <p:ph idx="1"/>
          </p:nvPr>
        </p:nvSpPr>
        <p:spPr/>
        <p:txBody>
          <a:bodyPr>
            <a:normAutofit lnSpcReduction="10000"/>
          </a:bodyPr>
          <a:lstStyle/>
          <a:p>
            <a:r>
              <a:rPr lang="en-US" dirty="0"/>
              <a:t>ALTER command can also be used to drop or remove columns</a:t>
            </a:r>
            <a:r>
              <a:rPr lang="en-US" dirty="0" smtClean="0"/>
              <a:t>.</a:t>
            </a:r>
          </a:p>
          <a:p>
            <a:pPr marL="0" indent="0">
              <a:buNone/>
            </a:pPr>
            <a:r>
              <a:rPr lang="en-US" b="1" dirty="0" smtClean="0"/>
              <a:t>Syntax:</a:t>
            </a:r>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a:t>
            </a:r>
            <a:r>
              <a:rPr lang="en-US" sz="2400" dirty="0" err="1">
                <a:solidFill>
                  <a:srgbClr val="C00000"/>
                </a:solidFill>
                <a:latin typeface="Courier New" panose="02070309020205020404" pitchFamily="49" charset="0"/>
                <a:cs typeface="Courier New" panose="02070309020205020404" pitchFamily="49" charset="0"/>
              </a:rPr>
              <a:t>table_name</a:t>
            </a:r>
            <a:r>
              <a:rPr lang="en-US" sz="2400" dirty="0">
                <a:solidFill>
                  <a:srgbClr val="C00000"/>
                </a:solidFill>
                <a:latin typeface="Courier New" panose="02070309020205020404" pitchFamily="49" charset="0"/>
                <a:cs typeface="Courier New" panose="02070309020205020404" pitchFamily="49" charset="0"/>
              </a:rPr>
              <a:t> DROP(</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err="1">
                <a:solidFill>
                  <a:srgbClr val="C00000"/>
                </a:solidFill>
                <a:latin typeface="Courier New" panose="02070309020205020404" pitchFamily="49" charset="0"/>
                <a:cs typeface="Courier New" panose="02070309020205020404" pitchFamily="49" charset="0"/>
              </a:rPr>
              <a:t>column_name</a:t>
            </a:r>
            <a:r>
              <a:rPr lang="en-US" sz="2400" dirty="0">
                <a:solidFill>
                  <a:srgbClr val="C00000"/>
                </a:solidFill>
                <a:latin typeface="Courier New" panose="02070309020205020404" pitchFamily="49" charset="0"/>
                <a:cs typeface="Courier New" panose="02070309020205020404" pitchFamily="49" charset="0"/>
              </a:rPr>
              <a:t>);</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ALTER TABLE student DROP(</a:t>
            </a:r>
          </a:p>
          <a:p>
            <a:pPr marL="0" indent="0">
              <a:buNone/>
            </a:pPr>
            <a:r>
              <a:rPr lang="en-US" sz="2400" dirty="0">
                <a:solidFill>
                  <a:srgbClr val="C00000"/>
                </a:solidFill>
                <a:latin typeface="Courier New" panose="02070309020205020404" pitchFamily="49" charset="0"/>
                <a:cs typeface="Courier New" panose="02070309020205020404" pitchFamily="49" charset="0"/>
              </a:rPr>
              <a:t> </a:t>
            </a:r>
            <a:r>
              <a:rPr lang="en-US" sz="2400" dirty="0" smtClean="0">
                <a:solidFill>
                  <a:srgbClr val="C00000"/>
                </a:solidFill>
                <a:latin typeface="Courier New" panose="02070309020205020404" pitchFamily="49" charset="0"/>
                <a:cs typeface="Courier New" panose="02070309020205020404" pitchFamily="49" charset="0"/>
              </a:rPr>
              <a:t>   address</a:t>
            </a:r>
            <a:r>
              <a:rPr lang="en-US" sz="2400" dirty="0">
                <a:solidFill>
                  <a:srgbClr val="C00000"/>
                </a:solidFill>
                <a:latin typeface="Courier New" panose="02070309020205020404" pitchFamily="49" charset="0"/>
                <a:cs typeface="Courier New" panose="02070309020205020404" pitchFamily="49" charset="0"/>
              </a:rPr>
              <a:t>); </a:t>
            </a:r>
            <a:endParaRPr lang="en-US" sz="2400" dirty="0" smtClean="0">
              <a:solidFill>
                <a:srgbClr val="C00000"/>
              </a:solidFill>
              <a:latin typeface="Courier New" panose="02070309020205020404" pitchFamily="49" charset="0"/>
              <a:cs typeface="Courier New" panose="02070309020205020404" pitchFamily="49" charset="0"/>
            </a:endParaRPr>
          </a:p>
          <a:p>
            <a:pPr marL="0" indent="0">
              <a:buNone/>
            </a:pP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dirty="0"/>
              <a:t>The above command will drop the address column from the table student.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2632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Command</a:t>
            </a:r>
            <a:endParaRPr lang="en-US" dirty="0"/>
          </a:p>
        </p:txBody>
      </p:sp>
      <p:sp>
        <p:nvSpPr>
          <p:cNvPr id="3" name="Content Placeholder 2"/>
          <p:cNvSpPr>
            <a:spLocks noGrp="1"/>
          </p:cNvSpPr>
          <p:nvPr>
            <p:ph idx="1"/>
          </p:nvPr>
        </p:nvSpPr>
        <p:spPr/>
        <p:txBody>
          <a:bodyPr/>
          <a:lstStyle/>
          <a:p>
            <a:r>
              <a:rPr lang="en-US" dirty="0"/>
              <a:t>TRUNCATE command removes all the records from a table. But this command will not destroy the table's structure. When we use TRUNCATE command on a table its (auto-increment) primary key is also initialized</a:t>
            </a:r>
            <a:r>
              <a:rPr lang="en-US" dirty="0" smtClean="0"/>
              <a:t>.</a:t>
            </a:r>
          </a:p>
          <a:p>
            <a:pPr marL="0" indent="0">
              <a:buNone/>
            </a:pPr>
            <a:r>
              <a:rPr lang="en-US" b="1" dirty="0" smtClean="0"/>
              <a:t>Syntax:</a:t>
            </a:r>
          </a:p>
          <a:p>
            <a:pPr marL="0" indent="0">
              <a:buNone/>
            </a:pPr>
            <a:r>
              <a:rPr lang="en-US" sz="2400" dirty="0">
                <a:solidFill>
                  <a:srgbClr val="C00000"/>
                </a:solidFill>
                <a:latin typeface="Courier New" panose="02070309020205020404" pitchFamily="49" charset="0"/>
                <a:cs typeface="Courier New" panose="02070309020205020404" pitchFamily="49" charset="0"/>
              </a:rPr>
              <a:t>TRUNCATE TABLE </a:t>
            </a:r>
            <a:r>
              <a:rPr lang="en-US" sz="2400" dirty="0" err="1">
                <a:solidFill>
                  <a:srgbClr val="C00000"/>
                </a:solidFill>
                <a:latin typeface="Courier New" panose="02070309020205020404" pitchFamily="49" charset="0"/>
                <a:cs typeface="Courier New" panose="02070309020205020404" pitchFamily="49" charset="0"/>
              </a:rPr>
              <a:t>table_name</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TRUNCATE TABLE student;</a:t>
            </a:r>
            <a:endParaRPr lang="en-US" dirty="0"/>
          </a:p>
        </p:txBody>
      </p:sp>
    </p:spTree>
    <p:extLst>
      <p:ext uri="{BB962C8B-B14F-4D97-AF65-F5344CB8AC3E}">
        <p14:creationId xmlns:p14="http://schemas.microsoft.com/office/powerpoint/2010/main" val="2105391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a:t>
            </a:r>
            <a:r>
              <a:rPr lang="en-US" dirty="0"/>
              <a:t>Command</a:t>
            </a:r>
            <a:r>
              <a:rPr lang="en-US" dirty="0" smtClean="0"/>
              <a:t>:</a:t>
            </a:r>
            <a:endParaRPr lang="en-US" dirty="0"/>
          </a:p>
        </p:txBody>
      </p:sp>
      <p:sp>
        <p:nvSpPr>
          <p:cNvPr id="3" name="Content Placeholder 2"/>
          <p:cNvSpPr>
            <a:spLocks noGrp="1"/>
          </p:cNvSpPr>
          <p:nvPr>
            <p:ph idx="1"/>
          </p:nvPr>
        </p:nvSpPr>
        <p:spPr/>
        <p:txBody>
          <a:bodyPr/>
          <a:lstStyle/>
          <a:p>
            <a:r>
              <a:rPr lang="en-US" dirty="0"/>
              <a:t>DROP command completely removes a table from the database. This command will also destroy the table structure and the data stored in it</a:t>
            </a:r>
            <a:r>
              <a:rPr lang="en-US" dirty="0" smtClean="0"/>
              <a:t>.</a:t>
            </a:r>
          </a:p>
          <a:p>
            <a:pPr marL="0" indent="0">
              <a:buNone/>
            </a:pPr>
            <a:r>
              <a:rPr lang="en-US" b="1" dirty="0" smtClean="0"/>
              <a:t>Syntax:</a:t>
            </a:r>
          </a:p>
          <a:p>
            <a:pPr marL="0" indent="0">
              <a:buNone/>
            </a:pPr>
            <a:r>
              <a:rPr lang="en-US" dirty="0"/>
              <a:t>To Delete table:</a:t>
            </a:r>
            <a:r>
              <a:rPr lang="en-US" sz="2400" dirty="0" smtClean="0">
                <a:solidFill>
                  <a:srgbClr val="C00000"/>
                </a:solidFill>
                <a:latin typeface="Courier New" panose="02070309020205020404" pitchFamily="49" charset="0"/>
                <a:cs typeface="Courier New" panose="02070309020205020404" pitchFamily="49" charset="0"/>
              </a:rPr>
              <a:t> DROP </a:t>
            </a:r>
            <a:r>
              <a:rPr lang="en-US" sz="2400" dirty="0">
                <a:solidFill>
                  <a:srgbClr val="C00000"/>
                </a:solidFill>
                <a:latin typeface="Courier New" panose="02070309020205020404" pitchFamily="49" charset="0"/>
                <a:cs typeface="Courier New" panose="02070309020205020404" pitchFamily="49" charset="0"/>
              </a:rPr>
              <a:t>TABLE </a:t>
            </a:r>
            <a:r>
              <a:rPr lang="en-US" sz="2400" dirty="0" err="1" smtClean="0">
                <a:solidFill>
                  <a:srgbClr val="C00000"/>
                </a:solidFill>
                <a:latin typeface="Courier New" panose="02070309020205020404" pitchFamily="49" charset="0"/>
                <a:cs typeface="Courier New" panose="02070309020205020404" pitchFamily="49" charset="0"/>
              </a:rPr>
              <a:t>table_name</a:t>
            </a:r>
            <a:endParaRPr lang="en-US" sz="2400" dirty="0" smtClean="0">
              <a:solidFill>
                <a:srgbClr val="C00000"/>
              </a:solidFill>
              <a:latin typeface="Courier New" panose="02070309020205020404" pitchFamily="49" charset="0"/>
              <a:cs typeface="Courier New" panose="02070309020205020404" pitchFamily="49" charset="0"/>
            </a:endParaRPr>
          </a:p>
          <a:p>
            <a:pPr marL="0" indent="0">
              <a:buNone/>
            </a:pPr>
            <a:r>
              <a:rPr lang="en-US" dirty="0"/>
              <a:t>To </a:t>
            </a:r>
            <a:r>
              <a:rPr lang="en-US" dirty="0"/>
              <a:t>Delete Database:</a:t>
            </a:r>
            <a:r>
              <a:rPr lang="en-US" sz="2400" b="1" dirty="0">
                <a:solidFill>
                  <a:srgbClr val="C00000"/>
                </a:solidFill>
                <a:latin typeface="Courier New" panose="02070309020205020404" pitchFamily="49" charset="0"/>
                <a:cs typeface="Courier New" panose="02070309020205020404" pitchFamily="49" charset="0"/>
              </a:rPr>
              <a:t> </a:t>
            </a:r>
            <a:r>
              <a:rPr lang="en-US" sz="2400" dirty="0">
                <a:solidFill>
                  <a:srgbClr val="C00000"/>
                </a:solidFill>
                <a:latin typeface="Courier New" panose="02070309020205020404" pitchFamily="49" charset="0"/>
                <a:cs typeface="Courier New" panose="02070309020205020404" pitchFamily="49" charset="0"/>
              </a:rPr>
              <a:t>DROP DATABASE </a:t>
            </a:r>
            <a:r>
              <a:rPr lang="en-US" sz="2400" dirty="0" err="1" smtClean="0">
                <a:solidFill>
                  <a:srgbClr val="C00000"/>
                </a:solidFill>
                <a:latin typeface="Courier New" panose="02070309020205020404" pitchFamily="49" charset="0"/>
                <a:cs typeface="Courier New" panose="02070309020205020404" pitchFamily="49" charset="0"/>
              </a:rPr>
              <a:t>database_name</a:t>
            </a:r>
            <a:r>
              <a:rPr lang="en-US" sz="2400" dirty="0" smtClean="0">
                <a:solidFill>
                  <a:srgbClr val="C00000"/>
                </a:solidFill>
                <a:latin typeface="Courier New" panose="02070309020205020404" pitchFamily="49" charset="0"/>
                <a:cs typeface="Courier New" panose="02070309020205020404" pitchFamily="49" charset="0"/>
              </a:rPr>
              <a:t>;</a:t>
            </a: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b="1" dirty="0" smtClean="0"/>
              <a:t>Example</a:t>
            </a:r>
            <a:r>
              <a:rPr lang="en-US" b="1" dirty="0"/>
              <a:t>:</a:t>
            </a:r>
            <a:endParaRPr lang="en-US" dirty="0" smtClean="0"/>
          </a:p>
          <a:p>
            <a:pPr marL="0" indent="0">
              <a:buNone/>
            </a:pPr>
            <a:r>
              <a:rPr lang="en-US" sz="2400" dirty="0"/>
              <a:t>Delete table:</a:t>
            </a:r>
            <a:r>
              <a:rPr lang="en-US" sz="2400" dirty="0">
                <a:solidFill>
                  <a:srgbClr val="C00000"/>
                </a:solidFill>
                <a:latin typeface="Courier New" panose="02070309020205020404" pitchFamily="49" charset="0"/>
                <a:cs typeface="Courier New" panose="02070309020205020404" pitchFamily="49" charset="0"/>
              </a:rPr>
              <a:t> DROP TABLE </a:t>
            </a:r>
            <a:r>
              <a:rPr lang="en-US" sz="2400" dirty="0" smtClean="0">
                <a:solidFill>
                  <a:srgbClr val="C00000"/>
                </a:solidFill>
                <a:latin typeface="Courier New" panose="02070309020205020404" pitchFamily="49" charset="0"/>
                <a:cs typeface="Courier New" panose="02070309020205020404" pitchFamily="49" charset="0"/>
              </a:rPr>
              <a:t>student;</a:t>
            </a: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sz="2400" dirty="0" smtClean="0"/>
              <a:t>Delete </a:t>
            </a:r>
            <a:r>
              <a:rPr lang="en-US" sz="2400" dirty="0"/>
              <a:t>Database:</a:t>
            </a:r>
            <a:r>
              <a:rPr lang="en-US" sz="2400" b="1" dirty="0">
                <a:solidFill>
                  <a:srgbClr val="C00000"/>
                </a:solidFill>
                <a:latin typeface="Courier New" panose="02070309020205020404" pitchFamily="49" charset="0"/>
                <a:cs typeface="Courier New" panose="02070309020205020404" pitchFamily="49" charset="0"/>
              </a:rPr>
              <a:t> </a:t>
            </a:r>
            <a:r>
              <a:rPr lang="en-US" sz="2400" dirty="0">
                <a:solidFill>
                  <a:srgbClr val="C00000"/>
                </a:solidFill>
                <a:latin typeface="Courier New" panose="02070309020205020404" pitchFamily="49" charset="0"/>
                <a:cs typeface="Courier New" panose="02070309020205020404" pitchFamily="49" charset="0"/>
              </a:rPr>
              <a:t>DROP DATABASE Test;</a:t>
            </a:r>
          </a:p>
          <a:p>
            <a:pPr marL="0" indent="0">
              <a:buNone/>
            </a:pPr>
            <a:endParaRPr lang="en-US" dirty="0"/>
          </a:p>
        </p:txBody>
      </p:sp>
    </p:spTree>
    <p:extLst>
      <p:ext uri="{BB962C8B-B14F-4D97-AF65-F5344CB8AC3E}">
        <p14:creationId xmlns:p14="http://schemas.microsoft.com/office/powerpoint/2010/main" val="2108702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a:t>
            </a:r>
            <a:r>
              <a:rPr lang="en-US" dirty="0"/>
              <a:t>Command</a:t>
            </a:r>
            <a:r>
              <a:rPr lang="en-US" dirty="0" smtClean="0"/>
              <a:t>:</a:t>
            </a:r>
            <a:endParaRPr lang="en-US" dirty="0"/>
          </a:p>
        </p:txBody>
      </p:sp>
      <p:sp>
        <p:nvSpPr>
          <p:cNvPr id="3" name="Content Placeholder 2"/>
          <p:cNvSpPr>
            <a:spLocks noGrp="1"/>
          </p:cNvSpPr>
          <p:nvPr>
            <p:ph idx="1"/>
          </p:nvPr>
        </p:nvSpPr>
        <p:spPr/>
        <p:txBody>
          <a:bodyPr/>
          <a:lstStyle/>
          <a:p>
            <a:r>
              <a:rPr lang="en-US" dirty="0"/>
              <a:t>RENAME command is used to set a new name for any existing table</a:t>
            </a:r>
            <a:r>
              <a:rPr lang="en-US" dirty="0" smtClean="0"/>
              <a:t>.</a:t>
            </a:r>
          </a:p>
          <a:p>
            <a:pPr marL="0" indent="0">
              <a:buNone/>
            </a:pPr>
            <a:r>
              <a:rPr lang="en-US" b="1" dirty="0" smtClean="0"/>
              <a:t>Syntax:</a:t>
            </a:r>
          </a:p>
          <a:p>
            <a:pPr marL="0" indent="0">
              <a:buNone/>
            </a:pPr>
            <a:r>
              <a:rPr lang="en-US" sz="2400" dirty="0">
                <a:solidFill>
                  <a:srgbClr val="C00000"/>
                </a:solidFill>
                <a:latin typeface="Courier New" panose="02070309020205020404" pitchFamily="49" charset="0"/>
                <a:cs typeface="Courier New" panose="02070309020205020404" pitchFamily="49" charset="0"/>
              </a:rPr>
              <a:t>RENAME TABLE </a:t>
            </a:r>
            <a:r>
              <a:rPr lang="en-US" sz="2400" dirty="0" err="1">
                <a:solidFill>
                  <a:srgbClr val="C00000"/>
                </a:solidFill>
                <a:latin typeface="Courier New" panose="02070309020205020404" pitchFamily="49" charset="0"/>
                <a:cs typeface="Courier New" panose="02070309020205020404" pitchFamily="49" charset="0"/>
              </a:rPr>
              <a:t>old_table_name</a:t>
            </a:r>
            <a:r>
              <a:rPr lang="en-US" sz="2400" dirty="0">
                <a:solidFill>
                  <a:srgbClr val="C00000"/>
                </a:solidFill>
                <a:latin typeface="Courier New" panose="02070309020205020404" pitchFamily="49" charset="0"/>
                <a:cs typeface="Courier New" panose="02070309020205020404" pitchFamily="49" charset="0"/>
              </a:rPr>
              <a:t> to </a:t>
            </a:r>
            <a:r>
              <a:rPr lang="en-US" sz="2400" dirty="0" err="1">
                <a:solidFill>
                  <a:srgbClr val="C00000"/>
                </a:solidFill>
                <a:latin typeface="Courier New" panose="02070309020205020404" pitchFamily="49" charset="0"/>
                <a:cs typeface="Courier New" panose="02070309020205020404" pitchFamily="49" charset="0"/>
              </a:rPr>
              <a:t>new_table_name</a:t>
            </a:r>
            <a:endParaRPr lang="en-US" b="1" dirty="0" smtClean="0"/>
          </a:p>
          <a:p>
            <a:pPr marL="0" indent="0">
              <a:buNone/>
            </a:pPr>
            <a:r>
              <a:rPr lang="en-US" b="1" dirty="0" smtClean="0"/>
              <a:t>Example</a:t>
            </a:r>
            <a:r>
              <a:rPr lang="en-US" b="1" dirty="0"/>
              <a:t>:</a:t>
            </a:r>
            <a:endParaRPr lang="en-US" dirty="0" smtClean="0"/>
          </a:p>
          <a:p>
            <a:pPr marL="0" indent="0">
              <a:buNone/>
            </a:pPr>
            <a:r>
              <a:rPr lang="en-US" sz="2400" dirty="0">
                <a:solidFill>
                  <a:srgbClr val="C00000"/>
                </a:solidFill>
                <a:latin typeface="Courier New" panose="02070309020205020404" pitchFamily="49" charset="0"/>
                <a:cs typeface="Courier New" panose="02070309020205020404" pitchFamily="49" charset="0"/>
              </a:rPr>
              <a:t>RENAME </a:t>
            </a:r>
            <a:r>
              <a:rPr lang="en-US" sz="2400" dirty="0" smtClean="0">
                <a:solidFill>
                  <a:srgbClr val="C00000"/>
                </a:solidFill>
                <a:latin typeface="Courier New" panose="02070309020205020404" pitchFamily="49" charset="0"/>
                <a:cs typeface="Courier New" panose="02070309020205020404" pitchFamily="49" charset="0"/>
              </a:rPr>
              <a:t>TABLE </a:t>
            </a:r>
            <a:r>
              <a:rPr lang="en-US" sz="2400" dirty="0">
                <a:solidFill>
                  <a:srgbClr val="C00000"/>
                </a:solidFill>
                <a:latin typeface="Courier New" panose="02070309020205020404" pitchFamily="49" charset="0"/>
                <a:cs typeface="Courier New" panose="02070309020205020404" pitchFamily="49" charset="0"/>
              </a:rPr>
              <a:t>student to </a:t>
            </a:r>
            <a:r>
              <a:rPr lang="en-US" sz="2400" dirty="0" err="1">
                <a:solidFill>
                  <a:srgbClr val="C00000"/>
                </a:solidFill>
                <a:latin typeface="Courier New" panose="02070309020205020404" pitchFamily="49" charset="0"/>
                <a:cs typeface="Courier New" panose="02070309020205020404" pitchFamily="49" charset="0"/>
              </a:rPr>
              <a:t>students_info</a:t>
            </a:r>
            <a:r>
              <a:rPr lang="en-US" sz="2400" dirty="0" smtClean="0">
                <a:solidFill>
                  <a:srgbClr val="C00000"/>
                </a:solidFill>
                <a:latin typeface="Courier New" panose="02070309020205020404" pitchFamily="49" charset="0"/>
                <a:cs typeface="Courier New" panose="02070309020205020404" pitchFamily="49" charset="0"/>
              </a:rPr>
              <a:t>;</a:t>
            </a:r>
          </a:p>
          <a:p>
            <a:pPr marL="0" indent="0">
              <a:buNone/>
            </a:pPr>
            <a:endParaRPr lang="en-US" sz="2400" dirty="0">
              <a:solidFill>
                <a:srgbClr val="C00000"/>
              </a:solidFill>
              <a:latin typeface="Courier New" panose="02070309020205020404" pitchFamily="49" charset="0"/>
              <a:cs typeface="Courier New" panose="02070309020205020404" pitchFamily="49" charset="0"/>
            </a:endParaRPr>
          </a:p>
          <a:p>
            <a:pPr marL="0" indent="0">
              <a:buNone/>
            </a:pPr>
            <a:r>
              <a:rPr lang="en-US" dirty="0"/>
              <a:t>The above query will rename the table </a:t>
            </a:r>
            <a:r>
              <a:rPr lang="en-US" b="1" dirty="0"/>
              <a:t>student</a:t>
            </a:r>
            <a:r>
              <a:rPr lang="en-US" dirty="0"/>
              <a:t> to </a:t>
            </a:r>
            <a:r>
              <a:rPr lang="en-US" b="1" dirty="0" err="1" smtClean="0"/>
              <a:t>students_info</a:t>
            </a:r>
            <a:r>
              <a:rPr lang="en-US" b="1" dirty="0" smtClean="0"/>
              <a:t>.</a:t>
            </a:r>
            <a:endParaRPr lang="en-US" dirty="0"/>
          </a:p>
        </p:txBody>
      </p:sp>
    </p:spTree>
    <p:extLst>
      <p:ext uri="{BB962C8B-B14F-4D97-AF65-F5344CB8AC3E}">
        <p14:creationId xmlns:p14="http://schemas.microsoft.com/office/powerpoint/2010/main" val="2665992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SQL</a:t>
            </a:r>
            <a:endParaRPr lang="en-US" dirty="0"/>
          </a:p>
        </p:txBody>
      </p:sp>
      <p:sp>
        <p:nvSpPr>
          <p:cNvPr id="3" name="Content Placeholder 2"/>
          <p:cNvSpPr>
            <a:spLocks noGrp="1"/>
          </p:cNvSpPr>
          <p:nvPr>
            <p:ph idx="1"/>
          </p:nvPr>
        </p:nvSpPr>
        <p:spPr>
          <a:xfrm>
            <a:off x="838200" y="1565189"/>
            <a:ext cx="10515600" cy="4992130"/>
          </a:xfrm>
        </p:spPr>
        <p:txBody>
          <a:bodyPr>
            <a:normAutofit fontScale="85000" lnSpcReduction="10000"/>
          </a:bodyPr>
          <a:lstStyle/>
          <a:p>
            <a:r>
              <a:rPr lang="en-US" b="1" dirty="0" smtClean="0">
                <a:solidFill>
                  <a:srgbClr val="C00000"/>
                </a:solidFill>
              </a:rPr>
              <a:t>Dr. E.F. </a:t>
            </a:r>
            <a:r>
              <a:rPr lang="en-US" b="1" dirty="0" err="1" smtClean="0">
                <a:solidFill>
                  <a:srgbClr val="C00000"/>
                </a:solidFill>
              </a:rPr>
              <a:t>Codd</a:t>
            </a:r>
            <a:r>
              <a:rPr lang="en-US" dirty="0" smtClean="0"/>
              <a:t> published a paper on </a:t>
            </a:r>
            <a:r>
              <a:rPr lang="en-US" b="1" dirty="0" smtClean="0"/>
              <a:t>Relational Model</a:t>
            </a:r>
            <a:r>
              <a:rPr lang="en-US" dirty="0" smtClean="0"/>
              <a:t> (“ A Relational Model Data from Large Shared Data Banks”) in 1970 in ACM journal. Using the Mathematical concepts of Relational Algebra and Tuple Relational Calculus. This model was </a:t>
            </a:r>
            <a:r>
              <a:rPr lang="en-US" dirty="0" err="1" smtClean="0"/>
              <a:t>accepeted</a:t>
            </a:r>
            <a:r>
              <a:rPr lang="en-US" dirty="0" smtClean="0"/>
              <a:t> as definitive model for </a:t>
            </a:r>
            <a:r>
              <a:rPr lang="en-US" b="1" dirty="0" smtClean="0"/>
              <a:t>RDBMS</a:t>
            </a:r>
            <a:r>
              <a:rPr lang="en-US" dirty="0" smtClean="0"/>
              <a:t>.</a:t>
            </a:r>
          </a:p>
          <a:p>
            <a:r>
              <a:rPr lang="en-US" b="1" dirty="0">
                <a:solidFill>
                  <a:srgbClr val="C00000"/>
                </a:solidFill>
              </a:rPr>
              <a:t>IBM</a:t>
            </a:r>
            <a:r>
              <a:rPr lang="en-US" dirty="0" smtClean="0"/>
              <a:t> implemented the </a:t>
            </a:r>
            <a:r>
              <a:rPr lang="en-US" b="1" dirty="0">
                <a:solidFill>
                  <a:srgbClr val="C00000"/>
                </a:solidFill>
              </a:rPr>
              <a:t>SQL language</a:t>
            </a:r>
            <a:r>
              <a:rPr lang="en-US" dirty="0" smtClean="0"/>
              <a:t>, originally called </a:t>
            </a:r>
            <a:r>
              <a:rPr lang="en-US" b="1" dirty="0">
                <a:solidFill>
                  <a:srgbClr val="C00000"/>
                </a:solidFill>
              </a:rPr>
              <a:t>SEQUEL</a:t>
            </a:r>
            <a:r>
              <a:rPr lang="en-US" dirty="0" smtClean="0"/>
              <a:t> (</a:t>
            </a:r>
            <a:r>
              <a:rPr lang="en-US" b="1" dirty="0">
                <a:solidFill>
                  <a:srgbClr val="C00000"/>
                </a:solidFill>
              </a:rPr>
              <a:t>S</a:t>
            </a:r>
            <a:r>
              <a:rPr lang="en-US" b="1" dirty="0"/>
              <a:t>tructured</a:t>
            </a:r>
            <a:r>
              <a:rPr lang="en-US" dirty="0" smtClean="0"/>
              <a:t> </a:t>
            </a:r>
            <a:r>
              <a:rPr lang="en-US" b="1" dirty="0">
                <a:solidFill>
                  <a:srgbClr val="C00000"/>
                </a:solidFill>
              </a:rPr>
              <a:t>E</a:t>
            </a:r>
            <a:r>
              <a:rPr lang="en-US" b="1" dirty="0"/>
              <a:t>nglish</a:t>
            </a:r>
            <a:r>
              <a:rPr lang="en-US" dirty="0" smtClean="0"/>
              <a:t> </a:t>
            </a:r>
            <a:r>
              <a:rPr lang="en-US" b="1" dirty="0">
                <a:solidFill>
                  <a:srgbClr val="C00000"/>
                </a:solidFill>
              </a:rPr>
              <a:t>Que</a:t>
            </a:r>
            <a:r>
              <a:rPr lang="en-US" b="1" dirty="0"/>
              <a:t>ry</a:t>
            </a:r>
            <a:r>
              <a:rPr lang="en-US" dirty="0" smtClean="0"/>
              <a:t> </a:t>
            </a:r>
            <a:r>
              <a:rPr lang="en-US" b="1" dirty="0">
                <a:solidFill>
                  <a:srgbClr val="C00000"/>
                </a:solidFill>
              </a:rPr>
              <a:t>L</a:t>
            </a:r>
            <a:r>
              <a:rPr lang="en-US" b="1" dirty="0"/>
              <a:t>anguage</a:t>
            </a:r>
            <a:r>
              <a:rPr lang="en-US" dirty="0" smtClean="0"/>
              <a:t>) as a part of the </a:t>
            </a:r>
            <a:r>
              <a:rPr lang="en-US" b="1" dirty="0" smtClean="0"/>
              <a:t>System R</a:t>
            </a:r>
            <a:r>
              <a:rPr lang="en-US" dirty="0" smtClean="0"/>
              <a:t> project in the early </a:t>
            </a:r>
            <a:r>
              <a:rPr lang="en-US" b="1" dirty="0"/>
              <a:t>1970s</a:t>
            </a:r>
            <a:r>
              <a:rPr lang="en-US" dirty="0" smtClean="0"/>
              <a:t>.</a:t>
            </a:r>
          </a:p>
          <a:p>
            <a:pPr lvl="1"/>
            <a:r>
              <a:rPr lang="en-US" sz="2800" b="1" dirty="0"/>
              <a:t>SEQUEL</a:t>
            </a:r>
            <a:r>
              <a:rPr lang="en-US" dirty="0" smtClean="0"/>
              <a:t> is renamed/shortened to </a:t>
            </a:r>
            <a:r>
              <a:rPr lang="en-US" sz="2800" b="1" dirty="0"/>
              <a:t>SQL (Structured Query Language)</a:t>
            </a:r>
          </a:p>
          <a:p>
            <a:r>
              <a:rPr lang="en-US" b="1" dirty="0">
                <a:solidFill>
                  <a:srgbClr val="C00000"/>
                </a:solidFill>
              </a:rPr>
              <a:t>SQL</a:t>
            </a:r>
            <a:r>
              <a:rPr lang="en-US" dirty="0" smtClean="0"/>
              <a:t> became a standard of the </a:t>
            </a:r>
            <a:r>
              <a:rPr lang="en-US" b="1" i="1" dirty="0" smtClean="0">
                <a:solidFill>
                  <a:srgbClr val="0070C0"/>
                </a:solidFill>
              </a:rPr>
              <a:t>American National Standards Institute (ANSI) </a:t>
            </a:r>
            <a:r>
              <a:rPr lang="en-US" dirty="0" smtClean="0"/>
              <a:t>in </a:t>
            </a:r>
            <a:r>
              <a:rPr lang="en-US" b="1" dirty="0"/>
              <a:t>1986</a:t>
            </a:r>
            <a:r>
              <a:rPr lang="en-US" dirty="0" smtClean="0"/>
              <a:t>, and of the </a:t>
            </a:r>
            <a:r>
              <a:rPr lang="en-US" b="1" i="1" dirty="0">
                <a:solidFill>
                  <a:srgbClr val="0070C0"/>
                </a:solidFill>
              </a:rPr>
              <a:t>International Organization for Standardization (ISO)</a:t>
            </a:r>
            <a:r>
              <a:rPr lang="en-US" dirty="0" smtClean="0"/>
              <a:t> in </a:t>
            </a:r>
            <a:r>
              <a:rPr lang="en-US" b="1" dirty="0"/>
              <a:t>1987</a:t>
            </a:r>
            <a:r>
              <a:rPr lang="en-US" dirty="0" smtClean="0"/>
              <a:t>.</a:t>
            </a:r>
          </a:p>
          <a:p>
            <a:r>
              <a:rPr lang="en-US" b="1" dirty="0"/>
              <a:t>ANSI</a:t>
            </a:r>
            <a:r>
              <a:rPr lang="en-US" dirty="0" smtClean="0"/>
              <a:t> and </a:t>
            </a:r>
            <a:r>
              <a:rPr lang="en-US" b="1" dirty="0"/>
              <a:t>ISO</a:t>
            </a:r>
            <a:r>
              <a:rPr lang="en-US" dirty="0" smtClean="0"/>
              <a:t> standard SQL has different </a:t>
            </a:r>
            <a:r>
              <a:rPr lang="en-US" b="1" dirty="0"/>
              <a:t>versions</a:t>
            </a:r>
            <a:r>
              <a:rPr lang="en-US" dirty="0" smtClean="0"/>
              <a:t>:</a:t>
            </a:r>
          </a:p>
          <a:p>
            <a:pPr lvl="1"/>
            <a:r>
              <a:rPr lang="en-US" dirty="0" smtClean="0"/>
              <a:t>SQL-86, SQL-89, SQL-92, SQL:1999, SQL:2003, SQL:2006, SQL:2008, SQL:2011, SQL:2016</a:t>
            </a:r>
          </a:p>
          <a:p>
            <a:r>
              <a:rPr lang="en-US" dirty="0" smtClean="0"/>
              <a:t>Vendors of Commercials systems (like Oracle, SQL Server etc.) offers most of the </a:t>
            </a:r>
            <a:r>
              <a:rPr lang="en-US" b="1" dirty="0"/>
              <a:t>major features</a:t>
            </a:r>
            <a:r>
              <a:rPr lang="en-US" dirty="0" smtClean="0"/>
              <a:t>, plus </a:t>
            </a:r>
            <a:r>
              <a:rPr lang="en-US" b="1" dirty="0"/>
              <a:t>varying features sets</a:t>
            </a:r>
            <a:r>
              <a:rPr lang="en-US" dirty="0" smtClean="0"/>
              <a:t> from later standards and special proprietary </a:t>
            </a:r>
            <a:r>
              <a:rPr lang="en-US" b="1" dirty="0"/>
              <a:t>extensions</a:t>
            </a:r>
            <a:r>
              <a:rPr lang="en-US" dirty="0" smtClean="0"/>
              <a:t>.</a:t>
            </a:r>
            <a:endParaRPr lang="en-US" dirty="0"/>
          </a:p>
        </p:txBody>
      </p:sp>
    </p:spTree>
    <p:extLst>
      <p:ext uri="{BB962C8B-B14F-4D97-AF65-F5344CB8AC3E}">
        <p14:creationId xmlns:p14="http://schemas.microsoft.com/office/powerpoint/2010/main" val="2803220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SQL do?</a:t>
            </a:r>
            <a:endParaRPr lang="en-US" dirty="0"/>
          </a:p>
        </p:txBody>
      </p:sp>
      <p:sp>
        <p:nvSpPr>
          <p:cNvPr id="3" name="Content Placeholder 2"/>
          <p:cNvSpPr>
            <a:spLocks noGrp="1"/>
          </p:cNvSpPr>
          <p:nvPr>
            <p:ph idx="1"/>
          </p:nvPr>
        </p:nvSpPr>
        <p:spPr>
          <a:xfrm>
            <a:off x="838200" y="1690688"/>
            <a:ext cx="10515600" cy="4668923"/>
          </a:xfrm>
        </p:spPr>
        <p:txBody>
          <a:bodyPr>
            <a:normAutofit fontScale="92500" lnSpcReduction="10000"/>
          </a:bodyPr>
          <a:lstStyle/>
          <a:p>
            <a:r>
              <a:rPr lang="en-US" dirty="0" smtClean="0"/>
              <a:t>SQL can </a:t>
            </a:r>
            <a:r>
              <a:rPr lang="en-US" b="1" dirty="0" smtClean="0"/>
              <a:t>execute queries</a:t>
            </a:r>
            <a:r>
              <a:rPr lang="en-US" dirty="0" smtClean="0"/>
              <a:t> against a database.</a:t>
            </a:r>
          </a:p>
          <a:p>
            <a:r>
              <a:rPr lang="en-US" dirty="0" smtClean="0"/>
              <a:t>SQL can </a:t>
            </a:r>
            <a:r>
              <a:rPr lang="en-US" b="1" dirty="0"/>
              <a:t>retrieve data</a:t>
            </a:r>
            <a:r>
              <a:rPr lang="en-US" dirty="0" smtClean="0"/>
              <a:t> from a database.</a:t>
            </a:r>
          </a:p>
          <a:p>
            <a:r>
              <a:rPr lang="en-US" dirty="0" smtClean="0"/>
              <a:t>SQL can </a:t>
            </a:r>
            <a:r>
              <a:rPr lang="en-US" b="1" dirty="0"/>
              <a:t>insert records</a:t>
            </a:r>
            <a:r>
              <a:rPr lang="en-US" dirty="0" smtClean="0"/>
              <a:t> in a database.</a:t>
            </a:r>
          </a:p>
          <a:p>
            <a:r>
              <a:rPr lang="en-US" dirty="0" smtClean="0"/>
              <a:t>SQL can </a:t>
            </a:r>
            <a:r>
              <a:rPr lang="en-US" b="1" dirty="0"/>
              <a:t>update records</a:t>
            </a:r>
            <a:r>
              <a:rPr lang="en-US" dirty="0" smtClean="0"/>
              <a:t> in a database.</a:t>
            </a:r>
          </a:p>
          <a:p>
            <a:r>
              <a:rPr lang="en-US" dirty="0" smtClean="0"/>
              <a:t>SQL can </a:t>
            </a:r>
            <a:r>
              <a:rPr lang="en-US" b="1" dirty="0"/>
              <a:t>delete records</a:t>
            </a:r>
            <a:r>
              <a:rPr lang="en-US" dirty="0" smtClean="0"/>
              <a:t> from a database.</a:t>
            </a:r>
          </a:p>
          <a:p>
            <a:r>
              <a:rPr lang="en-US" dirty="0" smtClean="0"/>
              <a:t>SQL can </a:t>
            </a:r>
            <a:r>
              <a:rPr lang="en-US" b="1" dirty="0"/>
              <a:t>create</a:t>
            </a:r>
            <a:r>
              <a:rPr lang="en-US" dirty="0" smtClean="0"/>
              <a:t> new </a:t>
            </a:r>
            <a:r>
              <a:rPr lang="en-US" b="1" dirty="0"/>
              <a:t>databases</a:t>
            </a:r>
            <a:r>
              <a:rPr lang="en-US" dirty="0" smtClean="0"/>
              <a:t>.</a:t>
            </a:r>
          </a:p>
          <a:p>
            <a:r>
              <a:rPr lang="en-US" dirty="0" smtClean="0"/>
              <a:t>SQL can </a:t>
            </a:r>
            <a:r>
              <a:rPr lang="en-US" b="1" dirty="0"/>
              <a:t>create</a:t>
            </a:r>
            <a:r>
              <a:rPr lang="en-US" dirty="0" smtClean="0"/>
              <a:t> new </a:t>
            </a:r>
            <a:r>
              <a:rPr lang="en-US" b="1" dirty="0"/>
              <a:t>tables</a:t>
            </a:r>
            <a:r>
              <a:rPr lang="en-US" dirty="0" smtClean="0"/>
              <a:t> in a </a:t>
            </a:r>
            <a:r>
              <a:rPr lang="en-US" b="1" dirty="0"/>
              <a:t>database</a:t>
            </a:r>
            <a:r>
              <a:rPr lang="en-US" dirty="0" smtClean="0"/>
              <a:t>.</a:t>
            </a:r>
          </a:p>
          <a:p>
            <a:r>
              <a:rPr lang="en-US" dirty="0" smtClean="0"/>
              <a:t>SQL can </a:t>
            </a:r>
            <a:r>
              <a:rPr lang="en-US" b="1" dirty="0"/>
              <a:t>create</a:t>
            </a:r>
            <a:r>
              <a:rPr lang="en-US" dirty="0" smtClean="0"/>
              <a:t> stored </a:t>
            </a:r>
            <a:r>
              <a:rPr lang="en-US" b="1" dirty="0"/>
              <a:t>procedures</a:t>
            </a:r>
            <a:r>
              <a:rPr lang="en-US" dirty="0" smtClean="0"/>
              <a:t> in a </a:t>
            </a:r>
            <a:r>
              <a:rPr lang="en-US" b="1" dirty="0"/>
              <a:t>database</a:t>
            </a:r>
            <a:r>
              <a:rPr lang="en-US" dirty="0" smtClean="0"/>
              <a:t>.</a:t>
            </a:r>
          </a:p>
          <a:p>
            <a:r>
              <a:rPr lang="en-US" dirty="0" smtClean="0"/>
              <a:t>SQL can </a:t>
            </a:r>
            <a:r>
              <a:rPr lang="en-US" b="1" dirty="0"/>
              <a:t>create views</a:t>
            </a:r>
            <a:r>
              <a:rPr lang="en-US" dirty="0" smtClean="0"/>
              <a:t> in a </a:t>
            </a:r>
            <a:r>
              <a:rPr lang="en-US" b="1" dirty="0"/>
              <a:t>database</a:t>
            </a:r>
            <a:r>
              <a:rPr lang="en-US" dirty="0" smtClean="0"/>
              <a:t>.</a:t>
            </a:r>
          </a:p>
          <a:p>
            <a:r>
              <a:rPr lang="en-US" dirty="0" smtClean="0"/>
              <a:t>SQL can </a:t>
            </a:r>
            <a:r>
              <a:rPr lang="en-US" b="1" dirty="0"/>
              <a:t>set permissions</a:t>
            </a:r>
            <a:r>
              <a:rPr lang="en-US" dirty="0" smtClean="0"/>
              <a:t> on tables, procedures, and views.</a:t>
            </a:r>
          </a:p>
          <a:p>
            <a:endParaRPr lang="en-US" dirty="0" smtClean="0"/>
          </a:p>
          <a:p>
            <a:endParaRPr lang="en-US" dirty="0"/>
          </a:p>
        </p:txBody>
      </p:sp>
    </p:spTree>
    <p:extLst>
      <p:ext uri="{BB962C8B-B14F-4D97-AF65-F5344CB8AC3E}">
        <p14:creationId xmlns:p14="http://schemas.microsoft.com/office/powerpoint/2010/main" val="19079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SQL or SQL Sub-Languages</a:t>
            </a:r>
            <a:endParaRPr lang="en-US" dirty="0"/>
          </a:p>
        </p:txBody>
      </p:sp>
      <p:sp>
        <p:nvSpPr>
          <p:cNvPr id="3" name="Content Placeholder 2"/>
          <p:cNvSpPr>
            <a:spLocks noGrp="1"/>
          </p:cNvSpPr>
          <p:nvPr>
            <p:ph idx="1"/>
          </p:nvPr>
        </p:nvSpPr>
        <p:spPr/>
        <p:txBody>
          <a:bodyPr/>
          <a:lstStyle/>
          <a:p>
            <a:r>
              <a:rPr lang="en-US" dirty="0" smtClean="0"/>
              <a:t>Data Definition Language (DDL)</a:t>
            </a:r>
          </a:p>
          <a:p>
            <a:r>
              <a:rPr lang="en-US" dirty="0" smtClean="0"/>
              <a:t>Data Manipulation Language (DML)</a:t>
            </a:r>
          </a:p>
          <a:p>
            <a:r>
              <a:rPr lang="en-US" dirty="0" smtClean="0"/>
              <a:t>Data Control Language (DCL)</a:t>
            </a:r>
          </a:p>
          <a:p>
            <a:r>
              <a:rPr lang="en-US" dirty="0" smtClean="0"/>
              <a:t>Transaction Control Language (TCL)</a:t>
            </a:r>
          </a:p>
          <a:p>
            <a:r>
              <a:rPr lang="en-US" dirty="0" smtClean="0"/>
              <a:t>Data Query Language (DQL)</a:t>
            </a:r>
            <a:endParaRPr lang="en-US" dirty="0"/>
          </a:p>
        </p:txBody>
      </p:sp>
    </p:spTree>
    <p:extLst>
      <p:ext uri="{BB962C8B-B14F-4D97-AF65-F5344CB8AC3E}">
        <p14:creationId xmlns:p14="http://schemas.microsoft.com/office/powerpoint/2010/main" val="1056290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Language (DDL)</a:t>
            </a:r>
            <a:endParaRPr lang="en-US" dirty="0"/>
          </a:p>
        </p:txBody>
      </p:sp>
      <p:sp>
        <p:nvSpPr>
          <p:cNvPr id="3" name="Content Placeholder 2"/>
          <p:cNvSpPr>
            <a:spLocks noGrp="1"/>
          </p:cNvSpPr>
          <p:nvPr>
            <p:ph idx="1"/>
          </p:nvPr>
        </p:nvSpPr>
        <p:spPr>
          <a:xfrm>
            <a:off x="838200" y="1825625"/>
            <a:ext cx="10515600" cy="1733121"/>
          </a:xfrm>
        </p:spPr>
        <p:txBody>
          <a:bodyPr>
            <a:normAutofit lnSpcReduction="10000"/>
          </a:bodyPr>
          <a:lstStyle/>
          <a:p>
            <a:r>
              <a:rPr lang="en-US" dirty="0"/>
              <a:t>This includes changes to the structure of the table like creation of table, altering table, deleting a table etc.</a:t>
            </a:r>
          </a:p>
          <a:p>
            <a:r>
              <a:rPr lang="en-US" dirty="0"/>
              <a:t>All DDL commands are auto-committed. That means it saves all the changes permanently in the database.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2157034"/>
              </p:ext>
            </p:extLst>
          </p:nvPr>
        </p:nvGraphicFramePr>
        <p:xfrm>
          <a:off x="1301734" y="3558746"/>
          <a:ext cx="9588532" cy="2194560"/>
        </p:xfrm>
        <a:graphic>
          <a:graphicData uri="http://schemas.openxmlformats.org/drawingml/2006/table">
            <a:tbl>
              <a:tblPr/>
              <a:tblGrid>
                <a:gridCol w="4794266">
                  <a:extLst>
                    <a:ext uri="{9D8B030D-6E8A-4147-A177-3AD203B41FA5}">
                      <a16:colId xmlns:a16="http://schemas.microsoft.com/office/drawing/2014/main" val="4043547729"/>
                    </a:ext>
                  </a:extLst>
                </a:gridCol>
                <a:gridCol w="4794266">
                  <a:extLst>
                    <a:ext uri="{9D8B030D-6E8A-4147-A177-3AD203B41FA5}">
                      <a16:colId xmlns:a16="http://schemas.microsoft.com/office/drawing/2014/main" val="107856653"/>
                    </a:ext>
                  </a:extLst>
                </a:gridCol>
              </a:tblGrid>
              <a:tr h="0">
                <a:tc>
                  <a:txBody>
                    <a:bodyPr/>
                    <a:lstStyle/>
                    <a:p>
                      <a:pPr algn="l"/>
                      <a:r>
                        <a:rPr lang="en-US" b="1" dirty="0">
                          <a:effectLst/>
                        </a:rPr>
                        <a:t>Command</a:t>
                      </a:r>
                    </a:p>
                  </a:txBody>
                  <a:tcPr>
                    <a:lnL w="9525" cap="flat" cmpd="sng" algn="ctr">
                      <a:solidFill>
                        <a:srgbClr val="E8180C"/>
                      </a:solidFill>
                      <a:prstDash val="solid"/>
                      <a:round/>
                      <a:headEnd type="none" w="med" len="med"/>
                      <a:tailEnd type="none" w="med" len="med"/>
                    </a:lnL>
                    <a:lnR w="9525" cap="flat" cmpd="sng" algn="ctr">
                      <a:solidFill>
                        <a:srgbClr val="E8180C"/>
                      </a:solidFill>
                      <a:prstDash val="solid"/>
                      <a:round/>
                      <a:headEnd type="none" w="med" len="med"/>
                      <a:tailEnd type="none" w="med" len="med"/>
                    </a:lnR>
                    <a:lnT w="9525" cap="flat" cmpd="sng" algn="ctr">
                      <a:solidFill>
                        <a:srgbClr val="E8180C"/>
                      </a:solidFill>
                      <a:prstDash val="solid"/>
                      <a:round/>
                      <a:headEnd type="none" w="med" len="med"/>
                      <a:tailEnd type="none" w="med" len="med"/>
                    </a:lnT>
                    <a:lnB w="9525" cap="flat" cmpd="sng" algn="ctr">
                      <a:solidFill>
                        <a:srgbClr val="E8180C"/>
                      </a:solidFill>
                      <a:prstDash val="solid"/>
                      <a:round/>
                      <a:headEnd type="none" w="med" len="med"/>
                      <a:tailEnd type="none" w="med" len="med"/>
                    </a:lnB>
                    <a:solidFill>
                      <a:srgbClr val="FFFFFF"/>
                    </a:solidFill>
                  </a:tcPr>
                </a:tc>
                <a:tc>
                  <a:txBody>
                    <a:bodyPr/>
                    <a:lstStyle/>
                    <a:p>
                      <a:pPr algn="l"/>
                      <a:r>
                        <a:rPr lang="en-US" b="1" dirty="0">
                          <a:effectLst/>
                        </a:rPr>
                        <a:t>Description</a:t>
                      </a:r>
                    </a:p>
                  </a:txBody>
                  <a:tcPr>
                    <a:lnL w="9525" cap="flat" cmpd="sng" algn="ctr">
                      <a:solidFill>
                        <a:srgbClr val="E8180C"/>
                      </a:solidFill>
                      <a:prstDash val="solid"/>
                      <a:round/>
                      <a:headEnd type="none" w="med" len="med"/>
                      <a:tailEnd type="none" w="med" len="med"/>
                    </a:lnL>
                    <a:lnR w="9525" cap="flat" cmpd="sng" algn="ctr">
                      <a:solidFill>
                        <a:srgbClr val="E8180C"/>
                      </a:solidFill>
                      <a:prstDash val="solid"/>
                      <a:round/>
                      <a:headEnd type="none" w="med" len="med"/>
                      <a:tailEnd type="none" w="med" len="med"/>
                    </a:lnR>
                    <a:lnT w="9525" cap="flat" cmpd="sng" algn="ctr">
                      <a:solidFill>
                        <a:srgbClr val="E8180C"/>
                      </a:solidFill>
                      <a:prstDash val="solid"/>
                      <a:round/>
                      <a:headEnd type="none" w="med" len="med"/>
                      <a:tailEnd type="none" w="med" len="med"/>
                    </a:lnT>
                    <a:lnB w="9525" cap="flat" cmpd="sng" algn="ctr">
                      <a:solidFill>
                        <a:srgbClr val="306A0C"/>
                      </a:solidFill>
                      <a:prstDash val="solid"/>
                      <a:round/>
                      <a:headEnd type="none" w="med" len="med"/>
                      <a:tailEnd type="none" w="med" len="med"/>
                    </a:lnB>
                    <a:solidFill>
                      <a:srgbClr val="FFFFFF"/>
                    </a:solidFill>
                  </a:tcPr>
                </a:tc>
                <a:extLst>
                  <a:ext uri="{0D108BD9-81ED-4DB2-BD59-A6C34878D82A}">
                    <a16:rowId xmlns:a16="http://schemas.microsoft.com/office/drawing/2014/main" val="2254081954"/>
                  </a:ext>
                </a:extLst>
              </a:tr>
              <a:tr h="0">
                <a:tc>
                  <a:txBody>
                    <a:bodyPr/>
                    <a:lstStyle/>
                    <a:p>
                      <a:r>
                        <a:rPr lang="en-US">
                          <a:effectLst/>
                        </a:rPr>
                        <a:t>create</a:t>
                      </a:r>
                    </a:p>
                  </a:txBody>
                  <a:tcPr>
                    <a:lnL w="9525" cap="flat" cmpd="sng" algn="ctr">
                      <a:solidFill>
                        <a:srgbClr val="E8180C"/>
                      </a:solidFill>
                      <a:prstDash val="solid"/>
                      <a:round/>
                      <a:headEnd type="none" w="med" len="med"/>
                      <a:tailEnd type="none" w="med" len="med"/>
                    </a:lnL>
                    <a:lnR w="9525" cap="flat" cmpd="sng" algn="ctr">
                      <a:solidFill>
                        <a:srgbClr val="306A0C"/>
                      </a:solidFill>
                      <a:prstDash val="solid"/>
                      <a:round/>
                      <a:headEnd type="none" w="med" len="med"/>
                      <a:tailEnd type="none" w="med" len="med"/>
                    </a:lnR>
                    <a:lnT w="9525" cap="flat" cmpd="sng" algn="ctr">
                      <a:solidFill>
                        <a:srgbClr val="E8180C"/>
                      </a:solidFill>
                      <a:prstDash val="solid"/>
                      <a:round/>
                      <a:headEnd type="none" w="med" len="med"/>
                      <a:tailEnd type="none" w="med" len="med"/>
                    </a:lnT>
                    <a:lnB w="9525" cap="flat" cmpd="sng" algn="ctr">
                      <a:solidFill>
                        <a:srgbClr val="B86C0C"/>
                      </a:solidFill>
                      <a:prstDash val="solid"/>
                      <a:round/>
                      <a:headEnd type="none" w="med" len="med"/>
                      <a:tailEnd type="none" w="med" len="med"/>
                    </a:lnB>
                    <a:solidFill>
                      <a:srgbClr val="FFFFFF"/>
                    </a:solidFill>
                  </a:tcPr>
                </a:tc>
                <a:tc>
                  <a:txBody>
                    <a:bodyPr/>
                    <a:lstStyle/>
                    <a:p>
                      <a:r>
                        <a:rPr lang="en-US">
                          <a:effectLst/>
                        </a:rPr>
                        <a:t>to create new table or database</a:t>
                      </a:r>
                    </a:p>
                  </a:txBody>
                  <a:tcPr>
                    <a:lnL w="9525" cap="flat" cmpd="sng" algn="ctr">
                      <a:solidFill>
                        <a:srgbClr val="306A0C"/>
                      </a:solidFill>
                      <a:prstDash val="solid"/>
                      <a:round/>
                      <a:headEnd type="none" w="med" len="med"/>
                      <a:tailEnd type="none" w="med" len="med"/>
                    </a:lnL>
                    <a:lnR w="9525" cap="flat" cmpd="sng" algn="ctr">
                      <a:solidFill>
                        <a:srgbClr val="306A0C"/>
                      </a:solidFill>
                      <a:prstDash val="solid"/>
                      <a:round/>
                      <a:headEnd type="none" w="med" len="med"/>
                      <a:tailEnd type="none" w="med" len="med"/>
                    </a:lnR>
                    <a:lnT w="9525" cap="flat" cmpd="sng" algn="ctr">
                      <a:solidFill>
                        <a:srgbClr val="306A0C"/>
                      </a:solidFill>
                      <a:prstDash val="solid"/>
                      <a:round/>
                      <a:headEnd type="none" w="med" len="med"/>
                      <a:tailEnd type="none" w="med" len="med"/>
                    </a:lnT>
                    <a:lnB w="9525" cap="flat" cmpd="sng" algn="ctr">
                      <a:solidFill>
                        <a:srgbClr val="186D0C"/>
                      </a:solidFill>
                      <a:prstDash val="solid"/>
                      <a:round/>
                      <a:headEnd type="none" w="med" len="med"/>
                      <a:tailEnd type="none" w="med" len="med"/>
                    </a:lnB>
                    <a:solidFill>
                      <a:srgbClr val="FFFFFF"/>
                    </a:solidFill>
                  </a:tcPr>
                </a:tc>
                <a:extLst>
                  <a:ext uri="{0D108BD9-81ED-4DB2-BD59-A6C34878D82A}">
                    <a16:rowId xmlns:a16="http://schemas.microsoft.com/office/drawing/2014/main" val="4275458912"/>
                  </a:ext>
                </a:extLst>
              </a:tr>
              <a:tr h="0">
                <a:tc>
                  <a:txBody>
                    <a:bodyPr/>
                    <a:lstStyle/>
                    <a:p>
                      <a:r>
                        <a:rPr lang="en-US">
                          <a:effectLst/>
                        </a:rPr>
                        <a:t>alter</a:t>
                      </a:r>
                    </a:p>
                  </a:txBody>
                  <a:tcPr>
                    <a:lnL w="9525" cap="flat" cmpd="sng" algn="ctr">
                      <a:solidFill>
                        <a:srgbClr val="B86C0C"/>
                      </a:solidFill>
                      <a:prstDash val="solid"/>
                      <a:round/>
                      <a:headEnd type="none" w="med" len="med"/>
                      <a:tailEnd type="none" w="med" len="med"/>
                    </a:lnL>
                    <a:lnR w="9525" cap="flat" cmpd="sng" algn="ctr">
                      <a:solidFill>
                        <a:srgbClr val="186D0C"/>
                      </a:solidFill>
                      <a:prstDash val="solid"/>
                      <a:round/>
                      <a:headEnd type="none" w="med" len="med"/>
                      <a:tailEnd type="none" w="med" len="med"/>
                    </a:lnR>
                    <a:lnT w="9525" cap="flat" cmpd="sng" algn="ctr">
                      <a:solidFill>
                        <a:srgbClr val="B86C0C"/>
                      </a:solidFill>
                      <a:prstDash val="solid"/>
                      <a:round/>
                      <a:headEnd type="none" w="med" len="med"/>
                      <a:tailEnd type="none" w="med" len="med"/>
                    </a:lnT>
                    <a:lnB w="9525" cap="flat" cmpd="sng" algn="ctr">
                      <a:solidFill>
                        <a:srgbClr val="586F0C"/>
                      </a:solidFill>
                      <a:prstDash val="solid"/>
                      <a:round/>
                      <a:headEnd type="none" w="med" len="med"/>
                      <a:tailEnd type="none" w="med" len="med"/>
                    </a:lnB>
                    <a:solidFill>
                      <a:srgbClr val="FFFFFF"/>
                    </a:solidFill>
                  </a:tcPr>
                </a:tc>
                <a:tc>
                  <a:txBody>
                    <a:bodyPr/>
                    <a:lstStyle/>
                    <a:p>
                      <a:r>
                        <a:rPr lang="en-US">
                          <a:effectLst/>
                        </a:rPr>
                        <a:t>for alteration</a:t>
                      </a:r>
                    </a:p>
                  </a:txBody>
                  <a:tcPr>
                    <a:lnL w="9525" cap="flat" cmpd="sng" algn="ctr">
                      <a:solidFill>
                        <a:srgbClr val="186D0C"/>
                      </a:solidFill>
                      <a:prstDash val="solid"/>
                      <a:round/>
                      <a:headEnd type="none" w="med" len="med"/>
                      <a:tailEnd type="none" w="med" len="med"/>
                    </a:lnL>
                    <a:lnR w="9525" cap="flat" cmpd="sng" algn="ctr">
                      <a:solidFill>
                        <a:srgbClr val="186D0C"/>
                      </a:solidFill>
                      <a:prstDash val="solid"/>
                      <a:round/>
                      <a:headEnd type="none" w="med" len="med"/>
                      <a:tailEnd type="none" w="med" len="med"/>
                    </a:lnR>
                    <a:lnT w="9525" cap="flat" cmpd="sng" algn="ctr">
                      <a:solidFill>
                        <a:srgbClr val="186D0C"/>
                      </a:solidFill>
                      <a:prstDash val="solid"/>
                      <a:round/>
                      <a:headEnd type="none" w="med" len="med"/>
                      <a:tailEnd type="none" w="med" len="med"/>
                    </a:lnT>
                    <a:lnB w="9525" cap="flat" cmpd="sng" algn="ctr">
                      <a:solidFill>
                        <a:srgbClr val="786D0C"/>
                      </a:solidFill>
                      <a:prstDash val="solid"/>
                      <a:round/>
                      <a:headEnd type="none" w="med" len="med"/>
                      <a:tailEnd type="none" w="med" len="med"/>
                    </a:lnB>
                    <a:solidFill>
                      <a:srgbClr val="FFFFFF"/>
                    </a:solidFill>
                  </a:tcPr>
                </a:tc>
                <a:extLst>
                  <a:ext uri="{0D108BD9-81ED-4DB2-BD59-A6C34878D82A}">
                    <a16:rowId xmlns:a16="http://schemas.microsoft.com/office/drawing/2014/main" val="3384865411"/>
                  </a:ext>
                </a:extLst>
              </a:tr>
              <a:tr h="0">
                <a:tc>
                  <a:txBody>
                    <a:bodyPr/>
                    <a:lstStyle/>
                    <a:p>
                      <a:r>
                        <a:rPr lang="en-US" dirty="0">
                          <a:effectLst/>
                        </a:rPr>
                        <a:t>truncate</a:t>
                      </a:r>
                    </a:p>
                  </a:txBody>
                  <a:tcPr>
                    <a:lnL w="9525" cap="flat" cmpd="sng" algn="ctr">
                      <a:solidFill>
                        <a:srgbClr val="586F0C"/>
                      </a:solidFill>
                      <a:prstDash val="solid"/>
                      <a:round/>
                      <a:headEnd type="none" w="med" len="med"/>
                      <a:tailEnd type="none" w="med" len="med"/>
                    </a:lnL>
                    <a:lnR w="9525" cap="flat" cmpd="sng" algn="ctr">
                      <a:solidFill>
                        <a:srgbClr val="786D0C"/>
                      </a:solidFill>
                      <a:prstDash val="solid"/>
                      <a:round/>
                      <a:headEnd type="none" w="med" len="med"/>
                      <a:tailEnd type="none" w="med" len="med"/>
                    </a:lnR>
                    <a:lnT w="9525" cap="flat" cmpd="sng" algn="ctr">
                      <a:solidFill>
                        <a:srgbClr val="586F0C"/>
                      </a:solidFill>
                      <a:prstDash val="solid"/>
                      <a:round/>
                      <a:headEnd type="none" w="med" len="med"/>
                      <a:tailEnd type="none" w="med" len="med"/>
                    </a:lnT>
                    <a:lnB w="9525" cap="flat" cmpd="sng" algn="ctr">
                      <a:solidFill>
                        <a:srgbClr val="D06C0C"/>
                      </a:solidFill>
                      <a:prstDash val="solid"/>
                      <a:round/>
                      <a:headEnd type="none" w="med" len="med"/>
                      <a:tailEnd type="none" w="med" len="med"/>
                    </a:lnB>
                    <a:solidFill>
                      <a:srgbClr val="FFFFFF"/>
                    </a:solidFill>
                  </a:tcPr>
                </a:tc>
                <a:tc>
                  <a:txBody>
                    <a:bodyPr/>
                    <a:lstStyle/>
                    <a:p>
                      <a:r>
                        <a:rPr lang="en-US">
                          <a:effectLst/>
                        </a:rPr>
                        <a:t>delete data from table</a:t>
                      </a:r>
                    </a:p>
                  </a:txBody>
                  <a:tcPr>
                    <a:lnL w="9525" cap="flat" cmpd="sng" algn="ctr">
                      <a:solidFill>
                        <a:srgbClr val="786D0C"/>
                      </a:solidFill>
                      <a:prstDash val="solid"/>
                      <a:round/>
                      <a:headEnd type="none" w="med" len="med"/>
                      <a:tailEnd type="none" w="med" len="med"/>
                    </a:lnL>
                    <a:lnR w="9525" cap="flat" cmpd="sng" algn="ctr">
                      <a:solidFill>
                        <a:srgbClr val="786D0C"/>
                      </a:solidFill>
                      <a:prstDash val="solid"/>
                      <a:round/>
                      <a:headEnd type="none" w="med" len="med"/>
                      <a:tailEnd type="none" w="med" len="med"/>
                    </a:lnR>
                    <a:lnT w="9525" cap="flat" cmpd="sng" algn="ctr">
                      <a:solidFill>
                        <a:srgbClr val="786D0C"/>
                      </a:solidFill>
                      <a:prstDash val="solid"/>
                      <a:round/>
                      <a:headEnd type="none" w="med" len="med"/>
                      <a:tailEnd type="none" w="med" len="med"/>
                    </a:lnT>
                    <a:lnB w="9525" cap="flat" cmpd="sng" algn="ctr">
                      <a:solidFill>
                        <a:srgbClr val="A06F0C"/>
                      </a:solidFill>
                      <a:prstDash val="solid"/>
                      <a:round/>
                      <a:headEnd type="none" w="med" len="med"/>
                      <a:tailEnd type="none" w="med" len="med"/>
                    </a:lnB>
                    <a:solidFill>
                      <a:srgbClr val="FFFFFF"/>
                    </a:solidFill>
                  </a:tcPr>
                </a:tc>
                <a:extLst>
                  <a:ext uri="{0D108BD9-81ED-4DB2-BD59-A6C34878D82A}">
                    <a16:rowId xmlns:a16="http://schemas.microsoft.com/office/drawing/2014/main" val="1919140659"/>
                  </a:ext>
                </a:extLst>
              </a:tr>
              <a:tr h="0">
                <a:tc>
                  <a:txBody>
                    <a:bodyPr/>
                    <a:lstStyle/>
                    <a:p>
                      <a:r>
                        <a:rPr lang="en-US">
                          <a:effectLst/>
                        </a:rPr>
                        <a:t>drop</a:t>
                      </a:r>
                    </a:p>
                  </a:txBody>
                  <a:tcPr>
                    <a:lnL w="9525" cap="flat" cmpd="sng" algn="ctr">
                      <a:solidFill>
                        <a:srgbClr val="D06C0C"/>
                      </a:solidFill>
                      <a:prstDash val="solid"/>
                      <a:round/>
                      <a:headEnd type="none" w="med" len="med"/>
                      <a:tailEnd type="none" w="med" len="med"/>
                    </a:lnL>
                    <a:lnR w="9525" cap="flat" cmpd="sng" algn="ctr">
                      <a:solidFill>
                        <a:srgbClr val="A06F0C"/>
                      </a:solidFill>
                      <a:prstDash val="solid"/>
                      <a:round/>
                      <a:headEnd type="none" w="med" len="med"/>
                      <a:tailEnd type="none" w="med" len="med"/>
                    </a:lnR>
                    <a:lnT w="9525" cap="flat" cmpd="sng" algn="ctr">
                      <a:solidFill>
                        <a:srgbClr val="D06C0C"/>
                      </a:solidFill>
                      <a:prstDash val="solid"/>
                      <a:round/>
                      <a:headEnd type="none" w="med" len="med"/>
                      <a:tailEnd type="none" w="med" len="med"/>
                    </a:lnT>
                    <a:lnB w="9525" cap="flat" cmpd="sng" algn="ctr">
                      <a:solidFill>
                        <a:srgbClr val="986E0C"/>
                      </a:solidFill>
                      <a:prstDash val="solid"/>
                      <a:round/>
                      <a:headEnd type="none" w="med" len="med"/>
                      <a:tailEnd type="none" w="med" len="med"/>
                    </a:lnB>
                    <a:solidFill>
                      <a:srgbClr val="FFFFFF"/>
                    </a:solidFill>
                  </a:tcPr>
                </a:tc>
                <a:tc>
                  <a:txBody>
                    <a:bodyPr/>
                    <a:lstStyle/>
                    <a:p>
                      <a:r>
                        <a:rPr lang="en-US">
                          <a:effectLst/>
                        </a:rPr>
                        <a:t>to drop a table</a:t>
                      </a:r>
                    </a:p>
                  </a:txBody>
                  <a:tcPr>
                    <a:lnL w="9525" cap="flat" cmpd="sng" algn="ctr">
                      <a:solidFill>
                        <a:srgbClr val="A06F0C"/>
                      </a:solidFill>
                      <a:prstDash val="solid"/>
                      <a:round/>
                      <a:headEnd type="none" w="med" len="med"/>
                      <a:tailEnd type="none" w="med" len="med"/>
                    </a:lnL>
                    <a:lnR w="9525" cap="flat" cmpd="sng" algn="ctr">
                      <a:solidFill>
                        <a:srgbClr val="A06F0C"/>
                      </a:solidFill>
                      <a:prstDash val="solid"/>
                      <a:round/>
                      <a:headEnd type="none" w="med" len="med"/>
                      <a:tailEnd type="none" w="med" len="med"/>
                    </a:lnR>
                    <a:lnT w="9525" cap="flat" cmpd="sng" algn="ctr">
                      <a:solidFill>
                        <a:srgbClr val="A06F0C"/>
                      </a:solidFill>
                      <a:prstDash val="solid"/>
                      <a:round/>
                      <a:headEnd type="none" w="med" len="med"/>
                      <a:tailEnd type="none" w="med" len="med"/>
                    </a:lnT>
                    <a:lnB w="9525" cap="flat" cmpd="sng" algn="ctr">
                      <a:solidFill>
                        <a:srgbClr val="986E0C"/>
                      </a:solidFill>
                      <a:prstDash val="solid"/>
                      <a:round/>
                      <a:headEnd type="none" w="med" len="med"/>
                      <a:tailEnd type="none" w="med" len="med"/>
                    </a:lnB>
                    <a:solidFill>
                      <a:srgbClr val="FFFFFF"/>
                    </a:solidFill>
                  </a:tcPr>
                </a:tc>
                <a:extLst>
                  <a:ext uri="{0D108BD9-81ED-4DB2-BD59-A6C34878D82A}">
                    <a16:rowId xmlns:a16="http://schemas.microsoft.com/office/drawing/2014/main" val="4294525328"/>
                  </a:ext>
                </a:extLst>
              </a:tr>
              <a:tr h="0">
                <a:tc>
                  <a:txBody>
                    <a:bodyPr/>
                    <a:lstStyle/>
                    <a:p>
                      <a:r>
                        <a:rPr lang="en-US">
                          <a:effectLst/>
                        </a:rPr>
                        <a:t>rename</a:t>
                      </a:r>
                    </a:p>
                  </a:txBody>
                  <a:tcPr>
                    <a:lnL w="9525" cap="flat" cmpd="sng" algn="ctr">
                      <a:solidFill>
                        <a:srgbClr val="986E0C"/>
                      </a:solidFill>
                      <a:prstDash val="solid"/>
                      <a:round/>
                      <a:headEnd type="none" w="med" len="med"/>
                      <a:tailEnd type="none" w="med" len="med"/>
                    </a:lnL>
                    <a:lnR w="9525" cap="flat" cmpd="sng" algn="ctr">
                      <a:solidFill>
                        <a:srgbClr val="986E0C"/>
                      </a:solidFill>
                      <a:prstDash val="solid"/>
                      <a:round/>
                      <a:headEnd type="none" w="med" len="med"/>
                      <a:tailEnd type="none" w="med" len="med"/>
                    </a:lnR>
                    <a:lnT w="9525" cap="flat" cmpd="sng" algn="ctr">
                      <a:solidFill>
                        <a:srgbClr val="986E0C"/>
                      </a:solidFill>
                      <a:prstDash val="solid"/>
                      <a:round/>
                      <a:headEnd type="none" w="med" len="med"/>
                      <a:tailEnd type="none" w="med" len="med"/>
                    </a:lnT>
                    <a:lnB w="9525" cap="flat" cmpd="sng" algn="ctr">
                      <a:solidFill>
                        <a:srgbClr val="986E0C"/>
                      </a:solidFill>
                      <a:prstDash val="solid"/>
                      <a:round/>
                      <a:headEnd type="none" w="med" len="med"/>
                      <a:tailEnd type="none" w="med" len="med"/>
                    </a:lnB>
                    <a:solidFill>
                      <a:srgbClr val="FFFFFF"/>
                    </a:solidFill>
                  </a:tcPr>
                </a:tc>
                <a:tc>
                  <a:txBody>
                    <a:bodyPr/>
                    <a:lstStyle/>
                    <a:p>
                      <a:r>
                        <a:rPr lang="en-US" dirty="0">
                          <a:effectLst/>
                        </a:rPr>
                        <a:t>to rename a table</a:t>
                      </a:r>
                    </a:p>
                  </a:txBody>
                  <a:tcPr>
                    <a:lnL w="9525" cap="flat" cmpd="sng" algn="ctr">
                      <a:solidFill>
                        <a:srgbClr val="986E0C"/>
                      </a:solidFill>
                      <a:prstDash val="solid"/>
                      <a:round/>
                      <a:headEnd type="none" w="med" len="med"/>
                      <a:tailEnd type="none" w="med" len="med"/>
                    </a:lnL>
                    <a:lnR w="9525" cap="flat" cmpd="sng" algn="ctr">
                      <a:solidFill>
                        <a:srgbClr val="986E0C"/>
                      </a:solidFill>
                      <a:prstDash val="solid"/>
                      <a:round/>
                      <a:headEnd type="none" w="med" len="med"/>
                      <a:tailEnd type="none" w="med" len="med"/>
                    </a:lnR>
                    <a:lnT w="9525" cap="flat" cmpd="sng" algn="ctr">
                      <a:solidFill>
                        <a:srgbClr val="986E0C"/>
                      </a:solidFill>
                      <a:prstDash val="solid"/>
                      <a:round/>
                      <a:headEnd type="none" w="med" len="med"/>
                      <a:tailEnd type="none" w="med" len="med"/>
                    </a:lnT>
                    <a:lnB w="9525" cap="flat" cmpd="sng" algn="ctr">
                      <a:solidFill>
                        <a:srgbClr val="986E0C"/>
                      </a:solidFill>
                      <a:prstDash val="solid"/>
                      <a:round/>
                      <a:headEnd type="none" w="med" len="med"/>
                      <a:tailEnd type="none" w="med" len="med"/>
                    </a:lnB>
                    <a:solidFill>
                      <a:srgbClr val="FFFFFF"/>
                    </a:solidFill>
                  </a:tcPr>
                </a:tc>
                <a:extLst>
                  <a:ext uri="{0D108BD9-81ED-4DB2-BD59-A6C34878D82A}">
                    <a16:rowId xmlns:a16="http://schemas.microsoft.com/office/drawing/2014/main" val="1914274889"/>
                  </a:ext>
                </a:extLst>
              </a:tr>
            </a:tbl>
          </a:graphicData>
        </a:graphic>
      </p:graphicFrame>
    </p:spTree>
    <p:extLst>
      <p:ext uri="{BB962C8B-B14F-4D97-AF65-F5344CB8AC3E}">
        <p14:creationId xmlns:p14="http://schemas.microsoft.com/office/powerpoint/2010/main" val="2699514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a:t>
            </a:r>
            <a:endParaRPr lang="en-US" dirty="0"/>
          </a:p>
        </p:txBody>
      </p:sp>
      <p:sp>
        <p:nvSpPr>
          <p:cNvPr id="3" name="Content Placeholder 2"/>
          <p:cNvSpPr>
            <a:spLocks noGrp="1"/>
          </p:cNvSpPr>
          <p:nvPr>
            <p:ph idx="1"/>
          </p:nvPr>
        </p:nvSpPr>
        <p:spPr>
          <a:xfrm>
            <a:off x="838200" y="1690688"/>
            <a:ext cx="10515600" cy="1719777"/>
          </a:xfrm>
        </p:spPr>
        <p:txBody>
          <a:bodyPr>
            <a:normAutofit lnSpcReduction="10000"/>
          </a:bodyPr>
          <a:lstStyle/>
          <a:p>
            <a:r>
              <a:rPr lang="en-US" dirty="0"/>
              <a:t>DML commands are used for manipulating the data stored in the table and not the table itself</a:t>
            </a:r>
            <a:r>
              <a:rPr lang="en-US" dirty="0" smtClean="0"/>
              <a:t>.</a:t>
            </a:r>
          </a:p>
          <a:p>
            <a:r>
              <a:rPr lang="en-US" dirty="0"/>
              <a:t>DML commands are not auto-committed. It means changes are not permanent to database, they can be rolled back.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0028654"/>
              </p:ext>
            </p:extLst>
          </p:nvPr>
        </p:nvGraphicFramePr>
        <p:xfrm>
          <a:off x="1504808" y="3821628"/>
          <a:ext cx="7744216" cy="1828800"/>
        </p:xfrm>
        <a:graphic>
          <a:graphicData uri="http://schemas.openxmlformats.org/drawingml/2006/table">
            <a:tbl>
              <a:tblPr/>
              <a:tblGrid>
                <a:gridCol w="3872108">
                  <a:extLst>
                    <a:ext uri="{9D8B030D-6E8A-4147-A177-3AD203B41FA5}">
                      <a16:colId xmlns:a16="http://schemas.microsoft.com/office/drawing/2014/main" val="930656045"/>
                    </a:ext>
                  </a:extLst>
                </a:gridCol>
                <a:gridCol w="3872108">
                  <a:extLst>
                    <a:ext uri="{9D8B030D-6E8A-4147-A177-3AD203B41FA5}">
                      <a16:colId xmlns:a16="http://schemas.microsoft.com/office/drawing/2014/main" val="2433036838"/>
                    </a:ext>
                  </a:extLst>
                </a:gridCol>
              </a:tblGrid>
              <a:tr h="0">
                <a:tc>
                  <a:txBody>
                    <a:bodyPr/>
                    <a:lstStyle/>
                    <a:p>
                      <a:pPr algn="l"/>
                      <a:r>
                        <a:rPr lang="en-US" b="1">
                          <a:effectLst/>
                        </a:rPr>
                        <a:t>Command</a:t>
                      </a:r>
                    </a:p>
                  </a:txBody>
                  <a:tcPr>
                    <a:lnL w="9525" cap="flat" cmpd="sng" algn="ctr">
                      <a:solidFill>
                        <a:srgbClr val="08F11A"/>
                      </a:solidFill>
                      <a:prstDash val="solid"/>
                      <a:round/>
                      <a:headEnd type="none" w="med" len="med"/>
                      <a:tailEnd type="none" w="med" len="med"/>
                    </a:lnL>
                    <a:lnR w="9525" cap="flat" cmpd="sng" algn="ctr">
                      <a:solidFill>
                        <a:srgbClr val="38F11A"/>
                      </a:solidFill>
                      <a:prstDash val="solid"/>
                      <a:round/>
                      <a:headEnd type="none" w="med" len="med"/>
                      <a:tailEnd type="none" w="med" len="med"/>
                    </a:lnR>
                    <a:lnT w="9525" cap="flat" cmpd="sng" algn="ctr">
                      <a:solidFill>
                        <a:srgbClr val="08F11A"/>
                      </a:solidFill>
                      <a:prstDash val="solid"/>
                      <a:round/>
                      <a:headEnd type="none" w="med" len="med"/>
                      <a:tailEnd type="none" w="med" len="med"/>
                    </a:lnT>
                    <a:lnB w="9525" cap="flat" cmpd="sng" algn="ctr">
                      <a:solidFill>
                        <a:srgbClr val="C8F11A"/>
                      </a:solidFill>
                      <a:prstDash val="solid"/>
                      <a:round/>
                      <a:headEnd type="none" w="med" len="med"/>
                      <a:tailEnd type="none" w="med" len="med"/>
                    </a:lnB>
                    <a:solidFill>
                      <a:srgbClr val="FFFFFF"/>
                    </a:solidFill>
                  </a:tcPr>
                </a:tc>
                <a:tc>
                  <a:txBody>
                    <a:bodyPr/>
                    <a:lstStyle/>
                    <a:p>
                      <a:pPr algn="l"/>
                      <a:r>
                        <a:rPr lang="en-US" b="1" dirty="0">
                          <a:effectLst/>
                        </a:rPr>
                        <a:t>Description</a:t>
                      </a:r>
                    </a:p>
                  </a:txBody>
                  <a:tcPr>
                    <a:lnL w="9525" cap="flat" cmpd="sng" algn="ctr">
                      <a:solidFill>
                        <a:srgbClr val="38F11A"/>
                      </a:solidFill>
                      <a:prstDash val="solid"/>
                      <a:round/>
                      <a:headEnd type="none" w="med" len="med"/>
                      <a:tailEnd type="none" w="med" len="med"/>
                    </a:lnL>
                    <a:lnR w="9525" cap="flat" cmpd="sng" algn="ctr">
                      <a:solidFill>
                        <a:srgbClr val="38F11A"/>
                      </a:solidFill>
                      <a:prstDash val="solid"/>
                      <a:round/>
                      <a:headEnd type="none" w="med" len="med"/>
                      <a:tailEnd type="none" w="med" len="med"/>
                    </a:lnR>
                    <a:lnT w="9525" cap="flat" cmpd="sng" algn="ctr">
                      <a:solidFill>
                        <a:srgbClr val="38F11A"/>
                      </a:solidFill>
                      <a:prstDash val="solid"/>
                      <a:round/>
                      <a:headEnd type="none" w="med" len="med"/>
                      <a:tailEnd type="none" w="med" len="med"/>
                    </a:lnT>
                    <a:lnB w="9525" cap="flat" cmpd="sng" algn="ctr">
                      <a:solidFill>
                        <a:srgbClr val="F8F11A"/>
                      </a:solidFill>
                      <a:prstDash val="solid"/>
                      <a:round/>
                      <a:headEnd type="none" w="med" len="med"/>
                      <a:tailEnd type="none" w="med" len="med"/>
                    </a:lnB>
                    <a:solidFill>
                      <a:srgbClr val="FFFFFF"/>
                    </a:solidFill>
                  </a:tcPr>
                </a:tc>
                <a:extLst>
                  <a:ext uri="{0D108BD9-81ED-4DB2-BD59-A6C34878D82A}">
                    <a16:rowId xmlns:a16="http://schemas.microsoft.com/office/drawing/2014/main" val="1743385808"/>
                  </a:ext>
                </a:extLst>
              </a:tr>
              <a:tr h="0">
                <a:tc>
                  <a:txBody>
                    <a:bodyPr/>
                    <a:lstStyle/>
                    <a:p>
                      <a:r>
                        <a:rPr lang="en-US">
                          <a:effectLst/>
                        </a:rPr>
                        <a:t>insert</a:t>
                      </a:r>
                    </a:p>
                  </a:txBody>
                  <a:tcPr>
                    <a:lnL w="9525" cap="flat" cmpd="sng" algn="ctr">
                      <a:solidFill>
                        <a:srgbClr val="C8F11A"/>
                      </a:solidFill>
                      <a:prstDash val="solid"/>
                      <a:round/>
                      <a:headEnd type="none" w="med" len="med"/>
                      <a:tailEnd type="none" w="med" len="med"/>
                    </a:lnL>
                    <a:lnR w="9525" cap="flat" cmpd="sng" algn="ctr">
                      <a:solidFill>
                        <a:srgbClr val="F8F11A"/>
                      </a:solidFill>
                      <a:prstDash val="solid"/>
                      <a:round/>
                      <a:headEnd type="none" w="med" len="med"/>
                      <a:tailEnd type="none" w="med" len="med"/>
                    </a:lnR>
                    <a:lnT w="9525" cap="flat" cmpd="sng" algn="ctr">
                      <a:solidFill>
                        <a:srgbClr val="C8F11A"/>
                      </a:solidFill>
                      <a:prstDash val="solid"/>
                      <a:round/>
                      <a:headEnd type="none" w="med" len="med"/>
                      <a:tailEnd type="none" w="med" len="med"/>
                    </a:lnT>
                    <a:lnB w="9525" cap="flat" cmpd="sng" algn="ctr">
                      <a:solidFill>
                        <a:srgbClr val="C8F11A"/>
                      </a:solidFill>
                      <a:prstDash val="solid"/>
                      <a:round/>
                      <a:headEnd type="none" w="med" len="med"/>
                      <a:tailEnd type="none" w="med" len="med"/>
                    </a:lnB>
                    <a:solidFill>
                      <a:srgbClr val="FFFFFF"/>
                    </a:solidFill>
                  </a:tcPr>
                </a:tc>
                <a:tc>
                  <a:txBody>
                    <a:bodyPr/>
                    <a:lstStyle/>
                    <a:p>
                      <a:r>
                        <a:rPr lang="en-US" dirty="0">
                          <a:effectLst/>
                        </a:rPr>
                        <a:t>to insert a new row</a:t>
                      </a:r>
                    </a:p>
                  </a:txBody>
                  <a:tcPr>
                    <a:lnL w="9525" cap="flat" cmpd="sng" algn="ctr">
                      <a:solidFill>
                        <a:srgbClr val="F8F11A"/>
                      </a:solidFill>
                      <a:prstDash val="solid"/>
                      <a:round/>
                      <a:headEnd type="none" w="med" len="med"/>
                      <a:tailEnd type="none" w="med" len="med"/>
                    </a:lnL>
                    <a:lnR w="9525" cap="flat" cmpd="sng" algn="ctr">
                      <a:solidFill>
                        <a:srgbClr val="F8F11A"/>
                      </a:solidFill>
                      <a:prstDash val="solid"/>
                      <a:round/>
                      <a:headEnd type="none" w="med" len="med"/>
                      <a:tailEnd type="none" w="med" len="med"/>
                    </a:lnR>
                    <a:lnT w="9525" cap="flat" cmpd="sng" algn="ctr">
                      <a:solidFill>
                        <a:srgbClr val="F8F11A"/>
                      </a:solidFill>
                      <a:prstDash val="solid"/>
                      <a:round/>
                      <a:headEnd type="none" w="med" len="med"/>
                      <a:tailEnd type="none" w="med" len="med"/>
                    </a:lnT>
                    <a:lnB w="9525" cap="flat" cmpd="sng" algn="ctr">
                      <a:solidFill>
                        <a:srgbClr val="78F01A"/>
                      </a:solidFill>
                      <a:prstDash val="solid"/>
                      <a:round/>
                      <a:headEnd type="none" w="med" len="med"/>
                      <a:tailEnd type="none" w="med" len="med"/>
                    </a:lnB>
                    <a:solidFill>
                      <a:srgbClr val="FFFFFF"/>
                    </a:solidFill>
                  </a:tcPr>
                </a:tc>
                <a:extLst>
                  <a:ext uri="{0D108BD9-81ED-4DB2-BD59-A6C34878D82A}">
                    <a16:rowId xmlns:a16="http://schemas.microsoft.com/office/drawing/2014/main" val="2977681918"/>
                  </a:ext>
                </a:extLst>
              </a:tr>
              <a:tr h="0">
                <a:tc>
                  <a:txBody>
                    <a:bodyPr/>
                    <a:lstStyle/>
                    <a:p>
                      <a:r>
                        <a:rPr lang="en-US">
                          <a:effectLst/>
                        </a:rPr>
                        <a:t>update</a:t>
                      </a:r>
                    </a:p>
                  </a:txBody>
                  <a:tcPr>
                    <a:lnL w="9525" cap="flat" cmpd="sng" algn="ctr">
                      <a:solidFill>
                        <a:srgbClr val="C8F11A"/>
                      </a:solidFill>
                      <a:prstDash val="solid"/>
                      <a:round/>
                      <a:headEnd type="none" w="med" len="med"/>
                      <a:tailEnd type="none" w="med" len="med"/>
                    </a:lnL>
                    <a:lnR w="9525" cap="flat" cmpd="sng" algn="ctr">
                      <a:solidFill>
                        <a:srgbClr val="78F01A"/>
                      </a:solidFill>
                      <a:prstDash val="solid"/>
                      <a:round/>
                      <a:headEnd type="none" w="med" len="med"/>
                      <a:tailEnd type="none" w="med" len="med"/>
                    </a:lnR>
                    <a:lnT w="9525" cap="flat" cmpd="sng" algn="ctr">
                      <a:solidFill>
                        <a:srgbClr val="C8F11A"/>
                      </a:solidFill>
                      <a:prstDash val="solid"/>
                      <a:round/>
                      <a:headEnd type="none" w="med" len="med"/>
                      <a:tailEnd type="none" w="med" len="med"/>
                    </a:lnT>
                    <a:lnB w="9525" cap="flat" cmpd="sng" algn="ctr">
                      <a:solidFill>
                        <a:srgbClr val="B0F11A"/>
                      </a:solidFill>
                      <a:prstDash val="solid"/>
                      <a:round/>
                      <a:headEnd type="none" w="med" len="med"/>
                      <a:tailEnd type="none" w="med" len="med"/>
                    </a:lnB>
                    <a:solidFill>
                      <a:srgbClr val="FFFFFF"/>
                    </a:solidFill>
                  </a:tcPr>
                </a:tc>
                <a:tc>
                  <a:txBody>
                    <a:bodyPr/>
                    <a:lstStyle/>
                    <a:p>
                      <a:r>
                        <a:rPr lang="en-US">
                          <a:effectLst/>
                        </a:rPr>
                        <a:t>to update existing row</a:t>
                      </a:r>
                    </a:p>
                  </a:txBody>
                  <a:tcPr>
                    <a:lnL w="9525" cap="flat" cmpd="sng" algn="ctr">
                      <a:solidFill>
                        <a:srgbClr val="78F01A"/>
                      </a:solidFill>
                      <a:prstDash val="solid"/>
                      <a:round/>
                      <a:headEnd type="none" w="med" len="med"/>
                      <a:tailEnd type="none" w="med" len="med"/>
                    </a:lnL>
                    <a:lnR w="9525" cap="flat" cmpd="sng" algn="ctr">
                      <a:solidFill>
                        <a:srgbClr val="78F01A"/>
                      </a:solidFill>
                      <a:prstDash val="solid"/>
                      <a:round/>
                      <a:headEnd type="none" w="med" len="med"/>
                      <a:tailEnd type="none" w="med" len="med"/>
                    </a:lnR>
                    <a:lnT w="9525" cap="flat" cmpd="sng" algn="ctr">
                      <a:solidFill>
                        <a:srgbClr val="78F01A"/>
                      </a:solidFill>
                      <a:prstDash val="solid"/>
                      <a:round/>
                      <a:headEnd type="none" w="med" len="med"/>
                      <a:tailEnd type="none" w="med" len="med"/>
                    </a:lnT>
                    <a:lnB w="9525" cap="flat" cmpd="sng" algn="ctr">
                      <a:solidFill>
                        <a:srgbClr val="58EF1A"/>
                      </a:solidFill>
                      <a:prstDash val="solid"/>
                      <a:round/>
                      <a:headEnd type="none" w="med" len="med"/>
                      <a:tailEnd type="none" w="med" len="med"/>
                    </a:lnB>
                    <a:solidFill>
                      <a:srgbClr val="FFFFFF"/>
                    </a:solidFill>
                  </a:tcPr>
                </a:tc>
                <a:extLst>
                  <a:ext uri="{0D108BD9-81ED-4DB2-BD59-A6C34878D82A}">
                    <a16:rowId xmlns:a16="http://schemas.microsoft.com/office/drawing/2014/main" val="3644505522"/>
                  </a:ext>
                </a:extLst>
              </a:tr>
              <a:tr h="0">
                <a:tc>
                  <a:txBody>
                    <a:bodyPr/>
                    <a:lstStyle/>
                    <a:p>
                      <a:r>
                        <a:rPr lang="en-US">
                          <a:effectLst/>
                        </a:rPr>
                        <a:t>delete</a:t>
                      </a:r>
                    </a:p>
                  </a:txBody>
                  <a:tcPr>
                    <a:lnL w="9525" cap="flat" cmpd="sng" algn="ctr">
                      <a:solidFill>
                        <a:srgbClr val="B0F11A"/>
                      </a:solidFill>
                      <a:prstDash val="solid"/>
                      <a:round/>
                      <a:headEnd type="none" w="med" len="med"/>
                      <a:tailEnd type="none" w="med" len="med"/>
                    </a:lnL>
                    <a:lnR w="9525" cap="flat" cmpd="sng" algn="ctr">
                      <a:solidFill>
                        <a:srgbClr val="58EF1A"/>
                      </a:solidFill>
                      <a:prstDash val="solid"/>
                      <a:round/>
                      <a:headEnd type="none" w="med" len="med"/>
                      <a:tailEnd type="none" w="med" len="med"/>
                    </a:lnR>
                    <a:lnT w="9525" cap="flat" cmpd="sng" algn="ctr">
                      <a:solidFill>
                        <a:srgbClr val="B0F11A"/>
                      </a:solidFill>
                      <a:prstDash val="solid"/>
                      <a:round/>
                      <a:headEnd type="none" w="med" len="med"/>
                      <a:tailEnd type="none" w="med" len="med"/>
                    </a:lnT>
                    <a:lnB w="9525" cap="flat" cmpd="sng" algn="ctr">
                      <a:solidFill>
                        <a:srgbClr val="C8F11A"/>
                      </a:solidFill>
                      <a:prstDash val="solid"/>
                      <a:round/>
                      <a:headEnd type="none" w="med" len="med"/>
                      <a:tailEnd type="none" w="med" len="med"/>
                    </a:lnB>
                    <a:solidFill>
                      <a:srgbClr val="FFFFFF"/>
                    </a:solidFill>
                  </a:tcPr>
                </a:tc>
                <a:tc>
                  <a:txBody>
                    <a:bodyPr/>
                    <a:lstStyle/>
                    <a:p>
                      <a:r>
                        <a:rPr lang="en-US">
                          <a:effectLst/>
                        </a:rPr>
                        <a:t>to delete a row</a:t>
                      </a:r>
                    </a:p>
                  </a:txBody>
                  <a:tcPr>
                    <a:lnL w="9525" cap="flat" cmpd="sng" algn="ctr">
                      <a:solidFill>
                        <a:srgbClr val="58EF1A"/>
                      </a:solidFill>
                      <a:prstDash val="solid"/>
                      <a:round/>
                      <a:headEnd type="none" w="med" len="med"/>
                      <a:tailEnd type="none" w="med" len="med"/>
                    </a:lnL>
                    <a:lnR w="9525" cap="flat" cmpd="sng" algn="ctr">
                      <a:solidFill>
                        <a:srgbClr val="58EF1A"/>
                      </a:solidFill>
                      <a:prstDash val="solid"/>
                      <a:round/>
                      <a:headEnd type="none" w="med" len="med"/>
                      <a:tailEnd type="none" w="med" len="med"/>
                    </a:lnR>
                    <a:lnT w="9525" cap="flat" cmpd="sng" algn="ctr">
                      <a:solidFill>
                        <a:srgbClr val="58EF1A"/>
                      </a:solidFill>
                      <a:prstDash val="solid"/>
                      <a:round/>
                      <a:headEnd type="none" w="med" len="med"/>
                      <a:tailEnd type="none" w="med" len="med"/>
                    </a:lnT>
                    <a:lnB w="9525" cap="flat" cmpd="sng" algn="ctr">
                      <a:solidFill>
                        <a:srgbClr val="28EF1A"/>
                      </a:solidFill>
                      <a:prstDash val="solid"/>
                      <a:round/>
                      <a:headEnd type="none" w="med" len="med"/>
                      <a:tailEnd type="none" w="med" len="med"/>
                    </a:lnB>
                    <a:solidFill>
                      <a:srgbClr val="FFFFFF"/>
                    </a:solidFill>
                  </a:tcPr>
                </a:tc>
                <a:extLst>
                  <a:ext uri="{0D108BD9-81ED-4DB2-BD59-A6C34878D82A}">
                    <a16:rowId xmlns:a16="http://schemas.microsoft.com/office/drawing/2014/main" val="3486112675"/>
                  </a:ext>
                </a:extLst>
              </a:tr>
              <a:tr h="0">
                <a:tc>
                  <a:txBody>
                    <a:bodyPr/>
                    <a:lstStyle/>
                    <a:p>
                      <a:r>
                        <a:rPr lang="en-US">
                          <a:effectLst/>
                        </a:rPr>
                        <a:t>merge</a:t>
                      </a:r>
                    </a:p>
                  </a:txBody>
                  <a:tcPr>
                    <a:lnL w="9525" cap="flat" cmpd="sng" algn="ctr">
                      <a:solidFill>
                        <a:srgbClr val="C8F11A"/>
                      </a:solidFill>
                      <a:prstDash val="solid"/>
                      <a:round/>
                      <a:headEnd type="none" w="med" len="med"/>
                      <a:tailEnd type="none" w="med" len="med"/>
                    </a:lnL>
                    <a:lnR w="9525" cap="flat" cmpd="sng" algn="ctr">
                      <a:solidFill>
                        <a:srgbClr val="28EF1A"/>
                      </a:solidFill>
                      <a:prstDash val="solid"/>
                      <a:round/>
                      <a:headEnd type="none" w="med" len="med"/>
                      <a:tailEnd type="none" w="med" len="med"/>
                    </a:lnR>
                    <a:lnT w="9525" cap="flat" cmpd="sng" algn="ctr">
                      <a:solidFill>
                        <a:srgbClr val="C8F11A"/>
                      </a:solidFill>
                      <a:prstDash val="solid"/>
                      <a:round/>
                      <a:headEnd type="none" w="med" len="med"/>
                      <a:tailEnd type="none" w="med" len="med"/>
                    </a:lnT>
                    <a:lnB w="9525" cap="flat" cmpd="sng" algn="ctr">
                      <a:solidFill>
                        <a:srgbClr val="C8F11A"/>
                      </a:solidFill>
                      <a:prstDash val="solid"/>
                      <a:round/>
                      <a:headEnd type="none" w="med" len="med"/>
                      <a:tailEnd type="none" w="med" len="med"/>
                    </a:lnB>
                    <a:solidFill>
                      <a:srgbClr val="FFFFFF"/>
                    </a:solidFill>
                  </a:tcPr>
                </a:tc>
                <a:tc>
                  <a:txBody>
                    <a:bodyPr/>
                    <a:lstStyle/>
                    <a:p>
                      <a:r>
                        <a:rPr lang="en-US" dirty="0">
                          <a:effectLst/>
                        </a:rPr>
                        <a:t>merging two rows or two tables</a:t>
                      </a:r>
                    </a:p>
                  </a:txBody>
                  <a:tcPr>
                    <a:lnL w="9525" cap="flat" cmpd="sng" algn="ctr">
                      <a:solidFill>
                        <a:srgbClr val="28EF1A"/>
                      </a:solidFill>
                      <a:prstDash val="solid"/>
                      <a:round/>
                      <a:headEnd type="none" w="med" len="med"/>
                      <a:tailEnd type="none" w="med" len="med"/>
                    </a:lnL>
                    <a:lnR w="9525" cap="flat" cmpd="sng" algn="ctr">
                      <a:solidFill>
                        <a:srgbClr val="28EF1A"/>
                      </a:solidFill>
                      <a:prstDash val="solid"/>
                      <a:round/>
                      <a:headEnd type="none" w="med" len="med"/>
                      <a:tailEnd type="none" w="med" len="med"/>
                    </a:lnR>
                    <a:lnT w="9525" cap="flat" cmpd="sng" algn="ctr">
                      <a:solidFill>
                        <a:srgbClr val="28EF1A"/>
                      </a:solidFill>
                      <a:prstDash val="solid"/>
                      <a:round/>
                      <a:headEnd type="none" w="med" len="med"/>
                      <a:tailEnd type="none" w="med" len="med"/>
                    </a:lnT>
                    <a:lnB w="9525" cap="flat" cmpd="sng" algn="ctr">
                      <a:solidFill>
                        <a:srgbClr val="28EF1A"/>
                      </a:solidFill>
                      <a:prstDash val="solid"/>
                      <a:round/>
                      <a:headEnd type="none" w="med" len="med"/>
                      <a:tailEnd type="none" w="med" len="med"/>
                    </a:lnB>
                    <a:solidFill>
                      <a:srgbClr val="FFFFFF"/>
                    </a:solidFill>
                  </a:tcPr>
                </a:tc>
                <a:extLst>
                  <a:ext uri="{0D108BD9-81ED-4DB2-BD59-A6C34878D82A}">
                    <a16:rowId xmlns:a16="http://schemas.microsoft.com/office/drawing/2014/main" val="650021415"/>
                  </a:ext>
                </a:extLst>
              </a:tr>
            </a:tbl>
          </a:graphicData>
        </a:graphic>
      </p:graphicFrame>
      <p:sp>
        <p:nvSpPr>
          <p:cNvPr id="5" name="Rectangle 1"/>
          <p:cNvSpPr>
            <a:spLocks noChangeArrowheads="1"/>
          </p:cNvSpPr>
          <p:nvPr/>
        </p:nvSpPr>
        <p:spPr bwMode="auto">
          <a:xfrm flipV="1">
            <a:off x="1142359" y="3247970"/>
            <a:ext cx="98469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1887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Control Language</a:t>
            </a:r>
            <a:endParaRPr lang="en-US" dirty="0"/>
          </a:p>
        </p:txBody>
      </p:sp>
      <p:sp>
        <p:nvSpPr>
          <p:cNvPr id="3" name="Content Placeholder 2"/>
          <p:cNvSpPr>
            <a:spLocks noGrp="1"/>
          </p:cNvSpPr>
          <p:nvPr>
            <p:ph idx="1"/>
          </p:nvPr>
        </p:nvSpPr>
        <p:spPr/>
        <p:txBody>
          <a:bodyPr/>
          <a:lstStyle/>
          <a:p>
            <a:r>
              <a:rPr lang="en-US" dirty="0"/>
              <a:t>Data control language are the commands to grant and take back authority from any database user.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2879720"/>
              </p:ext>
            </p:extLst>
          </p:nvPr>
        </p:nvGraphicFramePr>
        <p:xfrm>
          <a:off x="1301734" y="3452654"/>
          <a:ext cx="9588532" cy="1097280"/>
        </p:xfrm>
        <a:graphic>
          <a:graphicData uri="http://schemas.openxmlformats.org/drawingml/2006/table">
            <a:tbl>
              <a:tblPr/>
              <a:tblGrid>
                <a:gridCol w="4794266">
                  <a:extLst>
                    <a:ext uri="{9D8B030D-6E8A-4147-A177-3AD203B41FA5}">
                      <a16:colId xmlns:a16="http://schemas.microsoft.com/office/drawing/2014/main" val="53662597"/>
                    </a:ext>
                  </a:extLst>
                </a:gridCol>
                <a:gridCol w="4794266">
                  <a:extLst>
                    <a:ext uri="{9D8B030D-6E8A-4147-A177-3AD203B41FA5}">
                      <a16:colId xmlns:a16="http://schemas.microsoft.com/office/drawing/2014/main" val="1585891158"/>
                    </a:ext>
                  </a:extLst>
                </a:gridCol>
              </a:tblGrid>
              <a:tr h="0">
                <a:tc>
                  <a:txBody>
                    <a:bodyPr/>
                    <a:lstStyle/>
                    <a:p>
                      <a:pPr algn="l"/>
                      <a:r>
                        <a:rPr lang="en-US" b="1" dirty="0">
                          <a:effectLst/>
                        </a:rPr>
                        <a:t>Command</a:t>
                      </a:r>
                    </a:p>
                  </a:txBody>
                  <a:tcPr>
                    <a:lnL w="9525" cap="flat" cmpd="sng" algn="ctr">
                      <a:solidFill>
                        <a:srgbClr val="20456C"/>
                      </a:solidFill>
                      <a:prstDash val="solid"/>
                      <a:round/>
                      <a:headEnd type="none" w="med" len="med"/>
                      <a:tailEnd type="none" w="med" len="med"/>
                    </a:lnL>
                    <a:lnR w="9525" cap="flat" cmpd="sng" algn="ctr">
                      <a:solidFill>
                        <a:srgbClr val="60446C"/>
                      </a:solidFill>
                      <a:prstDash val="solid"/>
                      <a:round/>
                      <a:headEnd type="none" w="med" len="med"/>
                      <a:tailEnd type="none" w="med" len="med"/>
                    </a:lnR>
                    <a:lnT w="9525" cap="flat" cmpd="sng" algn="ctr">
                      <a:solidFill>
                        <a:srgbClr val="20456C"/>
                      </a:solidFill>
                      <a:prstDash val="solid"/>
                      <a:round/>
                      <a:headEnd type="none" w="med" len="med"/>
                      <a:tailEnd type="none" w="med" len="med"/>
                    </a:lnT>
                    <a:lnB w="9525" cap="flat" cmpd="sng" algn="ctr">
                      <a:solidFill>
                        <a:srgbClr val="60446C"/>
                      </a:solidFill>
                      <a:prstDash val="solid"/>
                      <a:round/>
                      <a:headEnd type="none" w="med" len="med"/>
                      <a:tailEnd type="none" w="med" len="med"/>
                    </a:lnB>
                    <a:solidFill>
                      <a:srgbClr val="FFFFFF"/>
                    </a:solidFill>
                  </a:tcPr>
                </a:tc>
                <a:tc>
                  <a:txBody>
                    <a:bodyPr/>
                    <a:lstStyle/>
                    <a:p>
                      <a:pPr algn="l"/>
                      <a:r>
                        <a:rPr lang="en-US" b="1" dirty="0">
                          <a:effectLst/>
                        </a:rPr>
                        <a:t>Description</a:t>
                      </a:r>
                    </a:p>
                  </a:txBody>
                  <a:tcPr>
                    <a:lnL w="9525" cap="flat" cmpd="sng" algn="ctr">
                      <a:solidFill>
                        <a:srgbClr val="60446C"/>
                      </a:solidFill>
                      <a:prstDash val="solid"/>
                      <a:round/>
                      <a:headEnd type="none" w="med" len="med"/>
                      <a:tailEnd type="none" w="med" len="med"/>
                    </a:lnL>
                    <a:lnR w="9525" cap="flat" cmpd="sng" algn="ctr">
                      <a:solidFill>
                        <a:srgbClr val="60446C"/>
                      </a:solidFill>
                      <a:prstDash val="solid"/>
                      <a:round/>
                      <a:headEnd type="none" w="med" len="med"/>
                      <a:tailEnd type="none" w="med" len="med"/>
                    </a:lnR>
                    <a:lnT w="9525" cap="flat" cmpd="sng" algn="ctr">
                      <a:solidFill>
                        <a:srgbClr val="60446C"/>
                      </a:solidFill>
                      <a:prstDash val="solid"/>
                      <a:round/>
                      <a:headEnd type="none" w="med" len="med"/>
                      <a:tailEnd type="none" w="med" len="med"/>
                    </a:lnT>
                    <a:lnB w="9525" cap="flat" cmpd="sng" algn="ctr">
                      <a:solidFill>
                        <a:srgbClr val="D8476C"/>
                      </a:solidFill>
                      <a:prstDash val="solid"/>
                      <a:round/>
                      <a:headEnd type="none" w="med" len="med"/>
                      <a:tailEnd type="none" w="med" len="med"/>
                    </a:lnB>
                    <a:solidFill>
                      <a:srgbClr val="FFFFFF"/>
                    </a:solidFill>
                  </a:tcPr>
                </a:tc>
                <a:extLst>
                  <a:ext uri="{0D108BD9-81ED-4DB2-BD59-A6C34878D82A}">
                    <a16:rowId xmlns:a16="http://schemas.microsoft.com/office/drawing/2014/main" val="3718628713"/>
                  </a:ext>
                </a:extLst>
              </a:tr>
              <a:tr h="0">
                <a:tc>
                  <a:txBody>
                    <a:bodyPr/>
                    <a:lstStyle/>
                    <a:p>
                      <a:r>
                        <a:rPr lang="en-US">
                          <a:effectLst/>
                        </a:rPr>
                        <a:t>grant</a:t>
                      </a:r>
                    </a:p>
                  </a:txBody>
                  <a:tcPr>
                    <a:lnL w="9525" cap="flat" cmpd="sng" algn="ctr">
                      <a:solidFill>
                        <a:srgbClr val="60446C"/>
                      </a:solidFill>
                      <a:prstDash val="solid"/>
                      <a:round/>
                      <a:headEnd type="none" w="med" len="med"/>
                      <a:tailEnd type="none" w="med" len="med"/>
                    </a:lnL>
                    <a:lnR w="9525" cap="flat" cmpd="sng" algn="ctr">
                      <a:solidFill>
                        <a:srgbClr val="D8476C"/>
                      </a:solidFill>
                      <a:prstDash val="solid"/>
                      <a:round/>
                      <a:headEnd type="none" w="med" len="med"/>
                      <a:tailEnd type="none" w="med" len="med"/>
                    </a:lnR>
                    <a:lnT w="9525" cap="flat" cmpd="sng" algn="ctr">
                      <a:solidFill>
                        <a:srgbClr val="60446C"/>
                      </a:solidFill>
                      <a:prstDash val="solid"/>
                      <a:round/>
                      <a:headEnd type="none" w="med" len="med"/>
                      <a:tailEnd type="none" w="med" len="med"/>
                    </a:lnT>
                    <a:lnB w="9525" cap="flat" cmpd="sng" algn="ctr">
                      <a:solidFill>
                        <a:srgbClr val="D0466C"/>
                      </a:solidFill>
                      <a:prstDash val="solid"/>
                      <a:round/>
                      <a:headEnd type="none" w="med" len="med"/>
                      <a:tailEnd type="none" w="med" len="med"/>
                    </a:lnB>
                    <a:solidFill>
                      <a:srgbClr val="FFFFFF"/>
                    </a:solidFill>
                  </a:tcPr>
                </a:tc>
                <a:tc>
                  <a:txBody>
                    <a:bodyPr/>
                    <a:lstStyle/>
                    <a:p>
                      <a:r>
                        <a:rPr lang="en-US">
                          <a:effectLst/>
                        </a:rPr>
                        <a:t>grant permission of right</a:t>
                      </a:r>
                    </a:p>
                  </a:txBody>
                  <a:tcPr>
                    <a:lnL w="9525" cap="flat" cmpd="sng" algn="ctr">
                      <a:solidFill>
                        <a:srgbClr val="D8476C"/>
                      </a:solidFill>
                      <a:prstDash val="solid"/>
                      <a:round/>
                      <a:headEnd type="none" w="med" len="med"/>
                      <a:tailEnd type="none" w="med" len="med"/>
                    </a:lnL>
                    <a:lnR w="9525" cap="flat" cmpd="sng" algn="ctr">
                      <a:solidFill>
                        <a:srgbClr val="D8476C"/>
                      </a:solidFill>
                      <a:prstDash val="solid"/>
                      <a:round/>
                      <a:headEnd type="none" w="med" len="med"/>
                      <a:tailEnd type="none" w="med" len="med"/>
                    </a:lnR>
                    <a:lnT w="9525" cap="flat" cmpd="sng" algn="ctr">
                      <a:solidFill>
                        <a:srgbClr val="D8476C"/>
                      </a:solidFill>
                      <a:prstDash val="solid"/>
                      <a:round/>
                      <a:headEnd type="none" w="med" len="med"/>
                      <a:tailEnd type="none" w="med" len="med"/>
                    </a:lnT>
                    <a:lnB w="9525" cap="flat" cmpd="sng" algn="ctr">
                      <a:solidFill>
                        <a:srgbClr val="C0476C"/>
                      </a:solidFill>
                      <a:prstDash val="solid"/>
                      <a:round/>
                      <a:headEnd type="none" w="med" len="med"/>
                      <a:tailEnd type="none" w="med" len="med"/>
                    </a:lnB>
                    <a:solidFill>
                      <a:srgbClr val="FFFFFF"/>
                    </a:solidFill>
                  </a:tcPr>
                </a:tc>
                <a:extLst>
                  <a:ext uri="{0D108BD9-81ED-4DB2-BD59-A6C34878D82A}">
                    <a16:rowId xmlns:a16="http://schemas.microsoft.com/office/drawing/2014/main" val="398133781"/>
                  </a:ext>
                </a:extLst>
              </a:tr>
              <a:tr h="0">
                <a:tc>
                  <a:txBody>
                    <a:bodyPr/>
                    <a:lstStyle/>
                    <a:p>
                      <a:r>
                        <a:rPr lang="en-US">
                          <a:effectLst/>
                        </a:rPr>
                        <a:t>revoke</a:t>
                      </a:r>
                    </a:p>
                  </a:txBody>
                  <a:tcPr>
                    <a:lnL w="9525" cap="flat" cmpd="sng" algn="ctr">
                      <a:solidFill>
                        <a:srgbClr val="D0466C"/>
                      </a:solidFill>
                      <a:prstDash val="solid"/>
                      <a:round/>
                      <a:headEnd type="none" w="med" len="med"/>
                      <a:tailEnd type="none" w="med" len="med"/>
                    </a:lnL>
                    <a:lnR w="9525" cap="flat" cmpd="sng" algn="ctr">
                      <a:solidFill>
                        <a:srgbClr val="C0476C"/>
                      </a:solidFill>
                      <a:prstDash val="solid"/>
                      <a:round/>
                      <a:headEnd type="none" w="med" len="med"/>
                      <a:tailEnd type="none" w="med" len="med"/>
                    </a:lnR>
                    <a:lnT w="9525" cap="flat" cmpd="sng" algn="ctr">
                      <a:solidFill>
                        <a:srgbClr val="D0466C"/>
                      </a:solidFill>
                      <a:prstDash val="solid"/>
                      <a:round/>
                      <a:headEnd type="none" w="med" len="med"/>
                      <a:tailEnd type="none" w="med" len="med"/>
                    </a:lnT>
                    <a:lnB w="9525" cap="flat" cmpd="sng" algn="ctr">
                      <a:solidFill>
                        <a:srgbClr val="D0466C"/>
                      </a:solidFill>
                      <a:prstDash val="solid"/>
                      <a:round/>
                      <a:headEnd type="none" w="med" len="med"/>
                      <a:tailEnd type="none" w="med" len="med"/>
                    </a:lnB>
                    <a:solidFill>
                      <a:srgbClr val="FFFFFF"/>
                    </a:solidFill>
                  </a:tcPr>
                </a:tc>
                <a:tc>
                  <a:txBody>
                    <a:bodyPr/>
                    <a:lstStyle/>
                    <a:p>
                      <a:r>
                        <a:rPr lang="en-US" dirty="0">
                          <a:effectLst/>
                        </a:rPr>
                        <a:t>take back permission.</a:t>
                      </a:r>
                    </a:p>
                  </a:txBody>
                  <a:tcPr>
                    <a:lnL w="9525" cap="flat" cmpd="sng" algn="ctr">
                      <a:solidFill>
                        <a:srgbClr val="C0476C"/>
                      </a:solidFill>
                      <a:prstDash val="solid"/>
                      <a:round/>
                      <a:headEnd type="none" w="med" len="med"/>
                      <a:tailEnd type="none" w="med" len="med"/>
                    </a:lnL>
                    <a:lnR w="9525" cap="flat" cmpd="sng" algn="ctr">
                      <a:solidFill>
                        <a:srgbClr val="C0476C"/>
                      </a:solidFill>
                      <a:prstDash val="solid"/>
                      <a:round/>
                      <a:headEnd type="none" w="med" len="med"/>
                      <a:tailEnd type="none" w="med" len="med"/>
                    </a:lnR>
                    <a:lnT w="9525" cap="flat" cmpd="sng" algn="ctr">
                      <a:solidFill>
                        <a:srgbClr val="C0476C"/>
                      </a:solidFill>
                      <a:prstDash val="solid"/>
                      <a:round/>
                      <a:headEnd type="none" w="med" len="med"/>
                      <a:tailEnd type="none" w="med" len="med"/>
                    </a:lnT>
                    <a:lnB w="9525" cap="flat" cmpd="sng" algn="ctr">
                      <a:solidFill>
                        <a:srgbClr val="C0476C"/>
                      </a:solidFill>
                      <a:prstDash val="solid"/>
                      <a:round/>
                      <a:headEnd type="none" w="med" len="med"/>
                      <a:tailEnd type="none" w="med" len="med"/>
                    </a:lnB>
                    <a:solidFill>
                      <a:srgbClr val="FFFFFF"/>
                    </a:solidFill>
                  </a:tcPr>
                </a:tc>
                <a:extLst>
                  <a:ext uri="{0D108BD9-81ED-4DB2-BD59-A6C34878D82A}">
                    <a16:rowId xmlns:a16="http://schemas.microsoft.com/office/drawing/2014/main" val="3290756139"/>
                  </a:ext>
                </a:extLst>
              </a:tr>
            </a:tbl>
          </a:graphicData>
        </a:graphic>
      </p:graphicFrame>
    </p:spTree>
    <p:extLst>
      <p:ext uri="{BB962C8B-B14F-4D97-AF65-F5344CB8AC3E}">
        <p14:creationId xmlns:p14="http://schemas.microsoft.com/office/powerpoint/2010/main" val="272705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Control Language (TCL)</a:t>
            </a:r>
            <a:endParaRPr lang="en-US" dirty="0"/>
          </a:p>
        </p:txBody>
      </p:sp>
      <p:sp>
        <p:nvSpPr>
          <p:cNvPr id="3" name="Content Placeholder 2"/>
          <p:cNvSpPr>
            <a:spLocks noGrp="1"/>
          </p:cNvSpPr>
          <p:nvPr>
            <p:ph idx="1"/>
          </p:nvPr>
        </p:nvSpPr>
        <p:spPr/>
        <p:txBody>
          <a:bodyPr/>
          <a:lstStyle/>
          <a:p>
            <a:r>
              <a:rPr lang="en-US" dirty="0"/>
              <a:t>These commands are to keep a check on other commands and their affect on the database. These commands can annul changes made by other commands by rolling the data back to its original state. It can also make any temporary change permanent.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2616161"/>
              </p:ext>
            </p:extLst>
          </p:nvPr>
        </p:nvGraphicFramePr>
        <p:xfrm>
          <a:off x="1167510" y="4041562"/>
          <a:ext cx="9588532" cy="1463040"/>
        </p:xfrm>
        <a:graphic>
          <a:graphicData uri="http://schemas.openxmlformats.org/drawingml/2006/table">
            <a:tbl>
              <a:tblPr/>
              <a:tblGrid>
                <a:gridCol w="4794266">
                  <a:extLst>
                    <a:ext uri="{9D8B030D-6E8A-4147-A177-3AD203B41FA5}">
                      <a16:colId xmlns:a16="http://schemas.microsoft.com/office/drawing/2014/main" val="3426898293"/>
                    </a:ext>
                  </a:extLst>
                </a:gridCol>
                <a:gridCol w="4794266">
                  <a:extLst>
                    <a:ext uri="{9D8B030D-6E8A-4147-A177-3AD203B41FA5}">
                      <a16:colId xmlns:a16="http://schemas.microsoft.com/office/drawing/2014/main" val="175646747"/>
                    </a:ext>
                  </a:extLst>
                </a:gridCol>
              </a:tblGrid>
              <a:tr h="0">
                <a:tc>
                  <a:txBody>
                    <a:bodyPr/>
                    <a:lstStyle/>
                    <a:p>
                      <a:pPr algn="l"/>
                      <a:r>
                        <a:rPr lang="en-US" b="1" dirty="0">
                          <a:effectLst/>
                        </a:rPr>
                        <a:t>Command</a:t>
                      </a:r>
                    </a:p>
                  </a:txBody>
                  <a:tcPr>
                    <a:lnL w="9525" cap="flat" cmpd="sng" algn="ctr">
                      <a:solidFill>
                        <a:srgbClr val="48811E"/>
                      </a:solidFill>
                      <a:prstDash val="solid"/>
                      <a:round/>
                      <a:headEnd type="none" w="med" len="med"/>
                      <a:tailEnd type="none" w="med" len="med"/>
                    </a:lnL>
                    <a:lnR w="9525" cap="flat" cmpd="sng" algn="ctr">
                      <a:solidFill>
                        <a:srgbClr val="406769"/>
                      </a:solidFill>
                      <a:prstDash val="solid"/>
                      <a:round/>
                      <a:headEnd type="none" w="med" len="med"/>
                      <a:tailEnd type="none" w="med" len="med"/>
                    </a:lnR>
                    <a:lnT w="9525" cap="flat" cmpd="sng" algn="ctr">
                      <a:solidFill>
                        <a:srgbClr val="48811E"/>
                      </a:solidFill>
                      <a:prstDash val="solid"/>
                      <a:round/>
                      <a:headEnd type="none" w="med" len="med"/>
                      <a:tailEnd type="none" w="med" len="med"/>
                    </a:lnT>
                    <a:lnB w="9525" cap="flat" cmpd="sng" algn="ctr">
                      <a:solidFill>
                        <a:srgbClr val="A06769"/>
                      </a:solidFill>
                      <a:prstDash val="solid"/>
                      <a:round/>
                      <a:headEnd type="none" w="med" len="med"/>
                      <a:tailEnd type="none" w="med" len="med"/>
                    </a:lnB>
                    <a:solidFill>
                      <a:srgbClr val="FFFFFF"/>
                    </a:solidFill>
                  </a:tcPr>
                </a:tc>
                <a:tc>
                  <a:txBody>
                    <a:bodyPr/>
                    <a:lstStyle/>
                    <a:p>
                      <a:pPr algn="l"/>
                      <a:r>
                        <a:rPr lang="en-US" b="1" dirty="0">
                          <a:effectLst/>
                        </a:rPr>
                        <a:t>Description</a:t>
                      </a:r>
                    </a:p>
                  </a:txBody>
                  <a:tcPr>
                    <a:lnL w="9525" cap="flat" cmpd="sng" algn="ctr">
                      <a:solidFill>
                        <a:srgbClr val="406769"/>
                      </a:solidFill>
                      <a:prstDash val="solid"/>
                      <a:round/>
                      <a:headEnd type="none" w="med" len="med"/>
                      <a:tailEnd type="none" w="med" len="med"/>
                    </a:lnL>
                    <a:lnR w="9525" cap="flat" cmpd="sng" algn="ctr">
                      <a:solidFill>
                        <a:srgbClr val="406769"/>
                      </a:solidFill>
                      <a:prstDash val="solid"/>
                      <a:round/>
                      <a:headEnd type="none" w="med" len="med"/>
                      <a:tailEnd type="none" w="med" len="med"/>
                    </a:lnR>
                    <a:lnT w="9525" cap="flat" cmpd="sng" algn="ctr">
                      <a:solidFill>
                        <a:srgbClr val="406769"/>
                      </a:solidFill>
                      <a:prstDash val="solid"/>
                      <a:round/>
                      <a:headEnd type="none" w="med" len="med"/>
                      <a:tailEnd type="none" w="med" len="med"/>
                    </a:lnT>
                    <a:lnB w="9525" cap="flat" cmpd="sng" algn="ctr">
                      <a:solidFill>
                        <a:srgbClr val="986669"/>
                      </a:solidFill>
                      <a:prstDash val="solid"/>
                      <a:round/>
                      <a:headEnd type="none" w="med" len="med"/>
                      <a:tailEnd type="none" w="med" len="med"/>
                    </a:lnB>
                    <a:solidFill>
                      <a:srgbClr val="FFFFFF"/>
                    </a:solidFill>
                  </a:tcPr>
                </a:tc>
                <a:extLst>
                  <a:ext uri="{0D108BD9-81ED-4DB2-BD59-A6C34878D82A}">
                    <a16:rowId xmlns:a16="http://schemas.microsoft.com/office/drawing/2014/main" val="1270099974"/>
                  </a:ext>
                </a:extLst>
              </a:tr>
              <a:tr h="0">
                <a:tc>
                  <a:txBody>
                    <a:bodyPr/>
                    <a:lstStyle/>
                    <a:p>
                      <a:r>
                        <a:rPr lang="en-US" dirty="0">
                          <a:effectLst/>
                        </a:rPr>
                        <a:t>commit</a:t>
                      </a:r>
                    </a:p>
                  </a:txBody>
                  <a:tcPr>
                    <a:lnL w="9525" cap="flat" cmpd="sng" algn="ctr">
                      <a:solidFill>
                        <a:srgbClr val="A06769"/>
                      </a:solidFill>
                      <a:prstDash val="solid"/>
                      <a:round/>
                      <a:headEnd type="none" w="med" len="med"/>
                      <a:tailEnd type="none" w="med" len="med"/>
                    </a:lnL>
                    <a:lnR w="9525" cap="flat" cmpd="sng" algn="ctr">
                      <a:solidFill>
                        <a:srgbClr val="986669"/>
                      </a:solidFill>
                      <a:prstDash val="solid"/>
                      <a:round/>
                      <a:headEnd type="none" w="med" len="med"/>
                      <a:tailEnd type="none" w="med" len="med"/>
                    </a:lnR>
                    <a:lnT w="9525" cap="flat" cmpd="sng" algn="ctr">
                      <a:solidFill>
                        <a:srgbClr val="A06769"/>
                      </a:solidFill>
                      <a:prstDash val="solid"/>
                      <a:round/>
                      <a:headEnd type="none" w="med" len="med"/>
                      <a:tailEnd type="none" w="med" len="med"/>
                    </a:lnT>
                    <a:lnB w="9525" cap="flat" cmpd="sng" algn="ctr">
                      <a:solidFill>
                        <a:srgbClr val="986669"/>
                      </a:solidFill>
                      <a:prstDash val="solid"/>
                      <a:round/>
                      <a:headEnd type="none" w="med" len="med"/>
                      <a:tailEnd type="none" w="med" len="med"/>
                    </a:lnB>
                    <a:solidFill>
                      <a:srgbClr val="FFFFFF"/>
                    </a:solidFill>
                  </a:tcPr>
                </a:tc>
                <a:tc>
                  <a:txBody>
                    <a:bodyPr/>
                    <a:lstStyle/>
                    <a:p>
                      <a:r>
                        <a:rPr lang="en-US" dirty="0">
                          <a:effectLst/>
                        </a:rPr>
                        <a:t>to permanently save</a:t>
                      </a:r>
                    </a:p>
                  </a:txBody>
                  <a:tcPr>
                    <a:lnL w="9525" cap="flat" cmpd="sng" algn="ctr">
                      <a:solidFill>
                        <a:srgbClr val="986669"/>
                      </a:solidFill>
                      <a:prstDash val="solid"/>
                      <a:round/>
                      <a:headEnd type="none" w="med" len="med"/>
                      <a:tailEnd type="none" w="med" len="med"/>
                    </a:lnL>
                    <a:lnR w="9525" cap="flat" cmpd="sng" algn="ctr">
                      <a:solidFill>
                        <a:srgbClr val="986669"/>
                      </a:solidFill>
                      <a:prstDash val="solid"/>
                      <a:round/>
                      <a:headEnd type="none" w="med" len="med"/>
                      <a:tailEnd type="none" w="med" len="med"/>
                    </a:lnR>
                    <a:lnT w="9525" cap="flat" cmpd="sng" algn="ctr">
                      <a:solidFill>
                        <a:srgbClr val="986669"/>
                      </a:solidFill>
                      <a:prstDash val="solid"/>
                      <a:round/>
                      <a:headEnd type="none" w="med" len="med"/>
                      <a:tailEnd type="none" w="med" len="med"/>
                    </a:lnT>
                    <a:lnB w="9525" cap="flat" cmpd="sng" algn="ctr">
                      <a:solidFill>
                        <a:srgbClr val="406769"/>
                      </a:solidFill>
                      <a:prstDash val="solid"/>
                      <a:round/>
                      <a:headEnd type="none" w="med" len="med"/>
                      <a:tailEnd type="none" w="med" len="med"/>
                    </a:lnB>
                    <a:solidFill>
                      <a:srgbClr val="FFFFFF"/>
                    </a:solidFill>
                  </a:tcPr>
                </a:tc>
                <a:extLst>
                  <a:ext uri="{0D108BD9-81ED-4DB2-BD59-A6C34878D82A}">
                    <a16:rowId xmlns:a16="http://schemas.microsoft.com/office/drawing/2014/main" val="3407931841"/>
                  </a:ext>
                </a:extLst>
              </a:tr>
              <a:tr h="0">
                <a:tc>
                  <a:txBody>
                    <a:bodyPr/>
                    <a:lstStyle/>
                    <a:p>
                      <a:r>
                        <a:rPr lang="en-US">
                          <a:effectLst/>
                        </a:rPr>
                        <a:t>rollback</a:t>
                      </a:r>
                    </a:p>
                  </a:txBody>
                  <a:tcPr>
                    <a:lnL w="9525" cap="flat" cmpd="sng" algn="ctr">
                      <a:solidFill>
                        <a:srgbClr val="986669"/>
                      </a:solidFill>
                      <a:prstDash val="solid"/>
                      <a:round/>
                      <a:headEnd type="none" w="med" len="med"/>
                      <a:tailEnd type="none" w="med" len="med"/>
                    </a:lnL>
                    <a:lnR w="9525" cap="flat" cmpd="sng" algn="ctr">
                      <a:solidFill>
                        <a:srgbClr val="406769"/>
                      </a:solidFill>
                      <a:prstDash val="solid"/>
                      <a:round/>
                      <a:headEnd type="none" w="med" len="med"/>
                      <a:tailEnd type="none" w="med" len="med"/>
                    </a:lnR>
                    <a:lnT w="9525" cap="flat" cmpd="sng" algn="ctr">
                      <a:solidFill>
                        <a:srgbClr val="986669"/>
                      </a:solidFill>
                      <a:prstDash val="solid"/>
                      <a:round/>
                      <a:headEnd type="none" w="med" len="med"/>
                      <a:tailEnd type="none" w="med" len="med"/>
                    </a:lnT>
                    <a:lnB w="9525" cap="flat" cmpd="sng" algn="ctr">
                      <a:solidFill>
                        <a:srgbClr val="586769"/>
                      </a:solidFill>
                      <a:prstDash val="solid"/>
                      <a:round/>
                      <a:headEnd type="none" w="med" len="med"/>
                      <a:tailEnd type="none" w="med" len="med"/>
                    </a:lnB>
                    <a:solidFill>
                      <a:srgbClr val="FFFFFF"/>
                    </a:solidFill>
                  </a:tcPr>
                </a:tc>
                <a:tc>
                  <a:txBody>
                    <a:bodyPr/>
                    <a:lstStyle/>
                    <a:p>
                      <a:r>
                        <a:rPr lang="en-US">
                          <a:effectLst/>
                        </a:rPr>
                        <a:t>to undo change</a:t>
                      </a:r>
                    </a:p>
                  </a:txBody>
                  <a:tcPr>
                    <a:lnL w="9525" cap="flat" cmpd="sng" algn="ctr">
                      <a:solidFill>
                        <a:srgbClr val="406769"/>
                      </a:solidFill>
                      <a:prstDash val="solid"/>
                      <a:round/>
                      <a:headEnd type="none" w="med" len="med"/>
                      <a:tailEnd type="none" w="med" len="med"/>
                    </a:lnL>
                    <a:lnR w="9525" cap="flat" cmpd="sng" algn="ctr">
                      <a:solidFill>
                        <a:srgbClr val="406769"/>
                      </a:solidFill>
                      <a:prstDash val="solid"/>
                      <a:round/>
                      <a:headEnd type="none" w="med" len="med"/>
                      <a:tailEnd type="none" w="med" len="med"/>
                    </a:lnR>
                    <a:lnT w="9525" cap="flat" cmpd="sng" algn="ctr">
                      <a:solidFill>
                        <a:srgbClr val="406769"/>
                      </a:solidFill>
                      <a:prstDash val="solid"/>
                      <a:round/>
                      <a:headEnd type="none" w="med" len="med"/>
                      <a:tailEnd type="none" w="med" len="med"/>
                    </a:lnT>
                    <a:lnB w="9525" cap="flat" cmpd="sng" algn="ctr">
                      <a:solidFill>
                        <a:srgbClr val="986669"/>
                      </a:solidFill>
                      <a:prstDash val="solid"/>
                      <a:round/>
                      <a:headEnd type="none" w="med" len="med"/>
                      <a:tailEnd type="none" w="med" len="med"/>
                    </a:lnB>
                    <a:solidFill>
                      <a:srgbClr val="FFFFFF"/>
                    </a:solidFill>
                  </a:tcPr>
                </a:tc>
                <a:extLst>
                  <a:ext uri="{0D108BD9-81ED-4DB2-BD59-A6C34878D82A}">
                    <a16:rowId xmlns:a16="http://schemas.microsoft.com/office/drawing/2014/main" val="2788777264"/>
                  </a:ext>
                </a:extLst>
              </a:tr>
              <a:tr h="0">
                <a:tc>
                  <a:txBody>
                    <a:bodyPr/>
                    <a:lstStyle/>
                    <a:p>
                      <a:r>
                        <a:rPr lang="en-US">
                          <a:effectLst/>
                        </a:rPr>
                        <a:t>savepoint</a:t>
                      </a:r>
                    </a:p>
                  </a:txBody>
                  <a:tcPr>
                    <a:lnL w="9525" cap="flat" cmpd="sng" algn="ctr">
                      <a:solidFill>
                        <a:srgbClr val="586769"/>
                      </a:solidFill>
                      <a:prstDash val="solid"/>
                      <a:round/>
                      <a:headEnd type="none" w="med" len="med"/>
                      <a:tailEnd type="none" w="med" len="med"/>
                    </a:lnL>
                    <a:lnR w="9525" cap="flat" cmpd="sng" algn="ctr">
                      <a:solidFill>
                        <a:srgbClr val="986669"/>
                      </a:solidFill>
                      <a:prstDash val="solid"/>
                      <a:round/>
                      <a:headEnd type="none" w="med" len="med"/>
                      <a:tailEnd type="none" w="med" len="med"/>
                    </a:lnR>
                    <a:lnT w="9525" cap="flat" cmpd="sng" algn="ctr">
                      <a:solidFill>
                        <a:srgbClr val="586769"/>
                      </a:solidFill>
                      <a:prstDash val="solid"/>
                      <a:round/>
                      <a:headEnd type="none" w="med" len="med"/>
                      <a:tailEnd type="none" w="med" len="med"/>
                    </a:lnT>
                    <a:lnB w="9525" cap="flat" cmpd="sng" algn="ctr">
                      <a:solidFill>
                        <a:srgbClr val="586769"/>
                      </a:solidFill>
                      <a:prstDash val="solid"/>
                      <a:round/>
                      <a:headEnd type="none" w="med" len="med"/>
                      <a:tailEnd type="none" w="med" len="med"/>
                    </a:lnB>
                    <a:solidFill>
                      <a:srgbClr val="FFFFFF"/>
                    </a:solidFill>
                  </a:tcPr>
                </a:tc>
                <a:tc>
                  <a:txBody>
                    <a:bodyPr/>
                    <a:lstStyle/>
                    <a:p>
                      <a:r>
                        <a:rPr lang="en-US" dirty="0">
                          <a:effectLst/>
                        </a:rPr>
                        <a:t>to save temporarily</a:t>
                      </a:r>
                    </a:p>
                  </a:txBody>
                  <a:tcPr>
                    <a:lnL w="9525" cap="flat" cmpd="sng" algn="ctr">
                      <a:solidFill>
                        <a:srgbClr val="986669"/>
                      </a:solidFill>
                      <a:prstDash val="solid"/>
                      <a:round/>
                      <a:headEnd type="none" w="med" len="med"/>
                      <a:tailEnd type="none" w="med" len="med"/>
                    </a:lnL>
                    <a:lnR w="9525" cap="flat" cmpd="sng" algn="ctr">
                      <a:solidFill>
                        <a:srgbClr val="986669"/>
                      </a:solidFill>
                      <a:prstDash val="solid"/>
                      <a:round/>
                      <a:headEnd type="none" w="med" len="med"/>
                      <a:tailEnd type="none" w="med" len="med"/>
                    </a:lnR>
                    <a:lnT w="9525" cap="flat" cmpd="sng" algn="ctr">
                      <a:solidFill>
                        <a:srgbClr val="986669"/>
                      </a:solidFill>
                      <a:prstDash val="solid"/>
                      <a:round/>
                      <a:headEnd type="none" w="med" len="med"/>
                      <a:tailEnd type="none" w="med" len="med"/>
                    </a:lnT>
                    <a:lnB w="9525" cap="flat" cmpd="sng" algn="ctr">
                      <a:solidFill>
                        <a:srgbClr val="986669"/>
                      </a:solidFill>
                      <a:prstDash val="solid"/>
                      <a:round/>
                      <a:headEnd type="none" w="med" len="med"/>
                      <a:tailEnd type="none" w="med" len="med"/>
                    </a:lnB>
                    <a:solidFill>
                      <a:srgbClr val="FFFFFF"/>
                    </a:solidFill>
                  </a:tcPr>
                </a:tc>
                <a:extLst>
                  <a:ext uri="{0D108BD9-81ED-4DB2-BD59-A6C34878D82A}">
                    <a16:rowId xmlns:a16="http://schemas.microsoft.com/office/drawing/2014/main" val="4264115607"/>
                  </a:ext>
                </a:extLst>
              </a:tr>
            </a:tbl>
          </a:graphicData>
        </a:graphic>
      </p:graphicFrame>
      <p:sp>
        <p:nvSpPr>
          <p:cNvPr id="5" name="Rectangle 1"/>
          <p:cNvSpPr>
            <a:spLocks noChangeArrowheads="1"/>
          </p:cNvSpPr>
          <p:nvPr/>
        </p:nvSpPr>
        <p:spPr bwMode="auto">
          <a:xfrm>
            <a:off x="1167526" y="4042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107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1927</Words>
  <Application>Microsoft Office PowerPoint</Application>
  <PresentationFormat>Widescreen</PresentationFormat>
  <Paragraphs>260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Calibri Light</vt:lpstr>
      <vt:lpstr>Courier New</vt:lpstr>
      <vt:lpstr>Wingdings</vt:lpstr>
      <vt:lpstr>Office Theme</vt:lpstr>
      <vt:lpstr>Creating and Altering Database and Tables (SQL)</vt:lpstr>
      <vt:lpstr>Introduction to SQL</vt:lpstr>
      <vt:lpstr>History of SQL</vt:lpstr>
      <vt:lpstr>What Can SQL do?</vt:lpstr>
      <vt:lpstr>Types of SQL or SQL Sub-Languages</vt:lpstr>
      <vt:lpstr>Data Definition Language (DDL)</vt:lpstr>
      <vt:lpstr>Data Manipulation Language</vt:lpstr>
      <vt:lpstr>Data Control Language</vt:lpstr>
      <vt:lpstr>Transaction Control Language (TCL)</vt:lpstr>
      <vt:lpstr>Data Control Language (DCL)</vt:lpstr>
      <vt:lpstr>Creating a Database</vt:lpstr>
      <vt:lpstr>Creating a Table</vt:lpstr>
      <vt:lpstr>Creating a Table (Cont..)</vt:lpstr>
      <vt:lpstr>Most Commonly used datatypes for Table Columns</vt:lpstr>
      <vt:lpstr>Create Table Command (Cont..)</vt:lpstr>
      <vt:lpstr>Integrity Constraints in Create Table</vt:lpstr>
      <vt:lpstr>Example Create Table Command</vt:lpstr>
      <vt:lpstr>Example Create Table Command</vt:lpstr>
      <vt:lpstr>ALTER Command</vt:lpstr>
      <vt:lpstr>ALTER Command: Add a new Column</vt:lpstr>
      <vt:lpstr>ALTER Command: Add multiple new Columns</vt:lpstr>
      <vt:lpstr>ALTER Command: Add Column with default value</vt:lpstr>
      <vt:lpstr>ALTER Command: Modify an existing Column</vt:lpstr>
      <vt:lpstr>ALTER Command: Rename a Column</vt:lpstr>
      <vt:lpstr>ALTER Command: Drop a Column</vt:lpstr>
      <vt:lpstr>TRUNCATE Command</vt:lpstr>
      <vt:lpstr>DROP Command:</vt:lpstr>
      <vt:lpstr>Rename Command:</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Sanjay Choudhary</cp:lastModifiedBy>
  <cp:revision>44</cp:revision>
  <dcterms:created xsi:type="dcterms:W3CDTF">2016-04-02T17:39:25Z</dcterms:created>
  <dcterms:modified xsi:type="dcterms:W3CDTF">2021-04-26T04:04:47Z</dcterms:modified>
</cp:coreProperties>
</file>