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29" r:id="rId3"/>
    <p:sldId id="259" r:id="rId4"/>
    <p:sldId id="264" r:id="rId5"/>
    <p:sldId id="265" r:id="rId6"/>
    <p:sldId id="266" r:id="rId7"/>
    <p:sldId id="267" r:id="rId8"/>
    <p:sldId id="268" r:id="rId9"/>
    <p:sldId id="269" r:id="rId10"/>
    <p:sldId id="270" r:id="rId11"/>
    <p:sldId id="288" r:id="rId12"/>
    <p:sldId id="271" r:id="rId13"/>
    <p:sldId id="290" r:id="rId14"/>
    <p:sldId id="272" r:id="rId15"/>
    <p:sldId id="273" r:id="rId16"/>
    <p:sldId id="274" r:id="rId17"/>
    <p:sldId id="275" r:id="rId18"/>
    <p:sldId id="276" r:id="rId19"/>
    <p:sldId id="277" r:id="rId20"/>
    <p:sldId id="278" r:id="rId21"/>
    <p:sldId id="279" r:id="rId22"/>
    <p:sldId id="291" r:id="rId23"/>
    <p:sldId id="280" r:id="rId24"/>
    <p:sldId id="281" r:id="rId25"/>
    <p:sldId id="282" r:id="rId26"/>
    <p:sldId id="283" r:id="rId27"/>
    <p:sldId id="284" r:id="rId28"/>
    <p:sldId id="285" r:id="rId29"/>
    <p:sldId id="286" r:id="rId30"/>
    <p:sldId id="287" r:id="rId31"/>
    <p:sldId id="261" r:id="rId32"/>
    <p:sldId id="320" r:id="rId33"/>
    <p:sldId id="292" r:id="rId34"/>
    <p:sldId id="293" r:id="rId35"/>
    <p:sldId id="294" r:id="rId36"/>
    <p:sldId id="295" r:id="rId37"/>
    <p:sldId id="296" r:id="rId38"/>
    <p:sldId id="297" r:id="rId39"/>
    <p:sldId id="298" r:id="rId40"/>
    <p:sldId id="299" r:id="rId41"/>
    <p:sldId id="321" r:id="rId42"/>
    <p:sldId id="300" r:id="rId43"/>
    <p:sldId id="301" r:id="rId44"/>
    <p:sldId id="302" r:id="rId45"/>
    <p:sldId id="303" r:id="rId46"/>
    <p:sldId id="304" r:id="rId47"/>
    <p:sldId id="305" r:id="rId48"/>
    <p:sldId id="306" r:id="rId49"/>
    <p:sldId id="322" r:id="rId50"/>
    <p:sldId id="307" r:id="rId51"/>
    <p:sldId id="323" r:id="rId52"/>
    <p:sldId id="308" r:id="rId53"/>
    <p:sldId id="309" r:id="rId54"/>
    <p:sldId id="324" r:id="rId55"/>
    <p:sldId id="310" r:id="rId56"/>
    <p:sldId id="325" r:id="rId57"/>
    <p:sldId id="311" r:id="rId58"/>
    <p:sldId id="326" r:id="rId59"/>
    <p:sldId id="312" r:id="rId60"/>
    <p:sldId id="313" r:id="rId61"/>
    <p:sldId id="314" r:id="rId62"/>
    <p:sldId id="315" r:id="rId63"/>
    <p:sldId id="316" r:id="rId64"/>
    <p:sldId id="317" r:id="rId65"/>
    <p:sldId id="318" r:id="rId66"/>
    <p:sldId id="319" r:id="rId67"/>
    <p:sldId id="262" r:id="rId68"/>
    <p:sldId id="327" r:id="rId69"/>
    <p:sldId id="328" r:id="rId70"/>
    <p:sldId id="330" r:id="rId71"/>
    <p:sldId id="331" r:id="rId72"/>
    <p:sldId id="332" r:id="rId73"/>
    <p:sldId id="333" r:id="rId74"/>
    <p:sldId id="334" r:id="rId75"/>
    <p:sldId id="335" r:id="rId76"/>
    <p:sldId id="336" r:id="rId77"/>
    <p:sldId id="337" r:id="rId78"/>
    <p:sldId id="257" r:id="rId79"/>
    <p:sldId id="258"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E3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9310" autoAdjust="0"/>
  </p:normalViewPr>
  <p:slideViewPr>
    <p:cSldViewPr snapToGrid="0">
      <p:cViewPr varScale="1">
        <p:scale>
          <a:sx n="84" d="100"/>
          <a:sy n="84" d="100"/>
        </p:scale>
        <p:origin x="11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588B7-8237-4D3B-93B7-1D16ABDF2BA8}"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2D914-1834-42AF-B665-7EC724BA6E96}" type="slidenum">
              <a:rPr lang="en-US" smtClean="0"/>
              <a:t>‹#›</a:t>
            </a:fld>
            <a:endParaRPr lang="en-US"/>
          </a:p>
        </p:txBody>
      </p:sp>
    </p:spTree>
    <p:extLst>
      <p:ext uri="{BB962C8B-B14F-4D97-AF65-F5344CB8AC3E}">
        <p14:creationId xmlns:p14="http://schemas.microsoft.com/office/powerpoint/2010/main" val="7810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 Red Color</a:t>
            </a:r>
          </a:p>
          <a:p>
            <a:r>
              <a:rPr lang="en-US" baseline="0" dirty="0" smtClean="0"/>
              <a:t>Column – Sky</a:t>
            </a:r>
          </a:p>
          <a:p>
            <a:r>
              <a:rPr lang="en-US" baseline="0" dirty="0" smtClean="0"/>
              <a:t>Table – Green</a:t>
            </a:r>
          </a:p>
          <a:p>
            <a:r>
              <a:rPr lang="en-US" baseline="0" dirty="0" smtClean="0"/>
              <a:t>Condition – dark blue</a:t>
            </a:r>
          </a:p>
          <a:p>
            <a:r>
              <a:rPr lang="en-US" baseline="0" dirty="0" smtClean="0"/>
              <a:t>Value - Orange</a:t>
            </a:r>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a:t>
            </a:fld>
            <a:endParaRPr lang="en-US"/>
          </a:p>
        </p:txBody>
      </p:sp>
    </p:spTree>
    <p:extLst>
      <p:ext uri="{BB962C8B-B14F-4D97-AF65-F5344CB8AC3E}">
        <p14:creationId xmlns:p14="http://schemas.microsoft.com/office/powerpoint/2010/main" val="1808971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38</a:t>
            </a:fld>
            <a:endParaRPr lang="en-US"/>
          </a:p>
        </p:txBody>
      </p:sp>
    </p:spTree>
    <p:extLst>
      <p:ext uri="{BB962C8B-B14F-4D97-AF65-F5344CB8AC3E}">
        <p14:creationId xmlns:p14="http://schemas.microsoft.com/office/powerpoint/2010/main" val="367265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39</a:t>
            </a:fld>
            <a:endParaRPr lang="en-US"/>
          </a:p>
        </p:txBody>
      </p:sp>
    </p:spTree>
    <p:extLst>
      <p:ext uri="{BB962C8B-B14F-4D97-AF65-F5344CB8AC3E}">
        <p14:creationId xmlns:p14="http://schemas.microsoft.com/office/powerpoint/2010/main" val="154182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40</a:t>
            </a:fld>
            <a:endParaRPr lang="en-US"/>
          </a:p>
        </p:txBody>
      </p:sp>
    </p:spTree>
    <p:extLst>
      <p:ext uri="{BB962C8B-B14F-4D97-AF65-F5344CB8AC3E}">
        <p14:creationId xmlns:p14="http://schemas.microsoft.com/office/powerpoint/2010/main" val="25348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41</a:t>
            </a:fld>
            <a:endParaRPr lang="en-US"/>
          </a:p>
        </p:txBody>
      </p:sp>
    </p:spTree>
    <p:extLst>
      <p:ext uri="{BB962C8B-B14F-4D97-AF65-F5344CB8AC3E}">
        <p14:creationId xmlns:p14="http://schemas.microsoft.com/office/powerpoint/2010/main" val="240515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42</a:t>
            </a:fld>
            <a:endParaRPr lang="en-US"/>
          </a:p>
        </p:txBody>
      </p:sp>
    </p:spTree>
    <p:extLst>
      <p:ext uri="{BB962C8B-B14F-4D97-AF65-F5344CB8AC3E}">
        <p14:creationId xmlns:p14="http://schemas.microsoft.com/office/powerpoint/2010/main" val="3523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43</a:t>
            </a:fld>
            <a:endParaRPr lang="en-US"/>
          </a:p>
        </p:txBody>
      </p:sp>
    </p:spTree>
    <p:extLst>
      <p:ext uri="{BB962C8B-B14F-4D97-AF65-F5344CB8AC3E}">
        <p14:creationId xmlns:p14="http://schemas.microsoft.com/office/powerpoint/2010/main" val="108167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44</a:t>
            </a:fld>
            <a:endParaRPr lang="en-US"/>
          </a:p>
        </p:txBody>
      </p:sp>
    </p:spTree>
    <p:extLst>
      <p:ext uri="{BB962C8B-B14F-4D97-AF65-F5344CB8AC3E}">
        <p14:creationId xmlns:p14="http://schemas.microsoft.com/office/powerpoint/2010/main" val="1342406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45</a:t>
            </a:fld>
            <a:endParaRPr lang="en-US"/>
          </a:p>
        </p:txBody>
      </p:sp>
    </p:spTree>
    <p:extLst>
      <p:ext uri="{BB962C8B-B14F-4D97-AF65-F5344CB8AC3E}">
        <p14:creationId xmlns:p14="http://schemas.microsoft.com/office/powerpoint/2010/main" val="305745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46</a:t>
            </a:fld>
            <a:endParaRPr lang="en-US"/>
          </a:p>
        </p:txBody>
      </p:sp>
    </p:spTree>
    <p:extLst>
      <p:ext uri="{BB962C8B-B14F-4D97-AF65-F5344CB8AC3E}">
        <p14:creationId xmlns:p14="http://schemas.microsoft.com/office/powerpoint/2010/main" val="2675614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47</a:t>
            </a:fld>
            <a:endParaRPr lang="en-US"/>
          </a:p>
        </p:txBody>
      </p:sp>
    </p:spTree>
    <p:extLst>
      <p:ext uri="{BB962C8B-B14F-4D97-AF65-F5344CB8AC3E}">
        <p14:creationId xmlns:p14="http://schemas.microsoft.com/office/powerpoint/2010/main" val="298225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 Red Color</a:t>
            </a:r>
          </a:p>
          <a:p>
            <a:r>
              <a:rPr lang="en-US" baseline="0" dirty="0" smtClean="0"/>
              <a:t>Column – Sky</a:t>
            </a:r>
          </a:p>
          <a:p>
            <a:r>
              <a:rPr lang="en-US" baseline="0" dirty="0" smtClean="0"/>
              <a:t>Table – Green</a:t>
            </a:r>
          </a:p>
          <a:p>
            <a:r>
              <a:rPr lang="en-US" baseline="0" dirty="0" smtClean="0"/>
              <a:t>Condition – dark blue</a:t>
            </a:r>
          </a:p>
          <a:p>
            <a:r>
              <a:rPr lang="en-US" baseline="0" dirty="0" smtClean="0"/>
              <a:t>Value - Orange</a:t>
            </a:r>
            <a:endParaRPr lang="en-US" dirty="0" smtClean="0"/>
          </a:p>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21</a:t>
            </a:fld>
            <a:endParaRPr lang="en-US"/>
          </a:p>
        </p:txBody>
      </p:sp>
    </p:spTree>
    <p:extLst>
      <p:ext uri="{BB962C8B-B14F-4D97-AF65-F5344CB8AC3E}">
        <p14:creationId xmlns:p14="http://schemas.microsoft.com/office/powerpoint/2010/main" val="399278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48</a:t>
            </a:fld>
            <a:endParaRPr lang="en-US"/>
          </a:p>
        </p:txBody>
      </p:sp>
    </p:spTree>
    <p:extLst>
      <p:ext uri="{BB962C8B-B14F-4D97-AF65-F5344CB8AC3E}">
        <p14:creationId xmlns:p14="http://schemas.microsoft.com/office/powerpoint/2010/main" val="211006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49</a:t>
            </a:fld>
            <a:endParaRPr lang="en-US"/>
          </a:p>
        </p:txBody>
      </p:sp>
    </p:spTree>
    <p:extLst>
      <p:ext uri="{BB962C8B-B14F-4D97-AF65-F5344CB8AC3E}">
        <p14:creationId xmlns:p14="http://schemas.microsoft.com/office/powerpoint/2010/main" val="404686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50</a:t>
            </a:fld>
            <a:endParaRPr lang="en-US"/>
          </a:p>
        </p:txBody>
      </p:sp>
    </p:spTree>
    <p:extLst>
      <p:ext uri="{BB962C8B-B14F-4D97-AF65-F5344CB8AC3E}">
        <p14:creationId xmlns:p14="http://schemas.microsoft.com/office/powerpoint/2010/main" val="131791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51</a:t>
            </a:fld>
            <a:endParaRPr lang="en-US"/>
          </a:p>
        </p:txBody>
      </p:sp>
    </p:spTree>
    <p:extLst>
      <p:ext uri="{BB962C8B-B14F-4D97-AF65-F5344CB8AC3E}">
        <p14:creationId xmlns:p14="http://schemas.microsoft.com/office/powerpoint/2010/main" val="1932874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52</a:t>
            </a:fld>
            <a:endParaRPr lang="en-US"/>
          </a:p>
        </p:txBody>
      </p:sp>
    </p:spTree>
    <p:extLst>
      <p:ext uri="{BB962C8B-B14F-4D97-AF65-F5344CB8AC3E}">
        <p14:creationId xmlns:p14="http://schemas.microsoft.com/office/powerpoint/2010/main" val="2664058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53</a:t>
            </a:fld>
            <a:endParaRPr lang="en-US"/>
          </a:p>
        </p:txBody>
      </p:sp>
    </p:spTree>
    <p:extLst>
      <p:ext uri="{BB962C8B-B14F-4D97-AF65-F5344CB8AC3E}">
        <p14:creationId xmlns:p14="http://schemas.microsoft.com/office/powerpoint/2010/main" val="313334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54</a:t>
            </a:fld>
            <a:endParaRPr lang="en-US"/>
          </a:p>
        </p:txBody>
      </p:sp>
    </p:spTree>
    <p:extLst>
      <p:ext uri="{BB962C8B-B14F-4D97-AF65-F5344CB8AC3E}">
        <p14:creationId xmlns:p14="http://schemas.microsoft.com/office/powerpoint/2010/main" val="3460458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55</a:t>
            </a:fld>
            <a:endParaRPr lang="en-US"/>
          </a:p>
        </p:txBody>
      </p:sp>
    </p:spTree>
    <p:extLst>
      <p:ext uri="{BB962C8B-B14F-4D97-AF65-F5344CB8AC3E}">
        <p14:creationId xmlns:p14="http://schemas.microsoft.com/office/powerpoint/2010/main" val="2386941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56</a:t>
            </a:fld>
            <a:endParaRPr lang="en-US"/>
          </a:p>
        </p:txBody>
      </p:sp>
    </p:spTree>
    <p:extLst>
      <p:ext uri="{BB962C8B-B14F-4D97-AF65-F5344CB8AC3E}">
        <p14:creationId xmlns:p14="http://schemas.microsoft.com/office/powerpoint/2010/main" val="379572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57</a:t>
            </a:fld>
            <a:endParaRPr lang="en-US"/>
          </a:p>
        </p:txBody>
      </p:sp>
    </p:spTree>
    <p:extLst>
      <p:ext uri="{BB962C8B-B14F-4D97-AF65-F5344CB8AC3E}">
        <p14:creationId xmlns:p14="http://schemas.microsoft.com/office/powerpoint/2010/main" val="308459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will group the age and only provide unique</a:t>
            </a:r>
            <a:r>
              <a:rPr lang="en-US" baseline="0" dirty="0" smtClean="0"/>
              <a:t> value.</a:t>
            </a:r>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25</a:t>
            </a:fld>
            <a:endParaRPr lang="en-US"/>
          </a:p>
        </p:txBody>
      </p:sp>
    </p:spTree>
    <p:extLst>
      <p:ext uri="{BB962C8B-B14F-4D97-AF65-F5344CB8AC3E}">
        <p14:creationId xmlns:p14="http://schemas.microsoft.com/office/powerpoint/2010/main" val="690918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58</a:t>
            </a:fld>
            <a:endParaRPr lang="en-US"/>
          </a:p>
        </p:txBody>
      </p:sp>
    </p:spTree>
    <p:extLst>
      <p:ext uri="{BB962C8B-B14F-4D97-AF65-F5344CB8AC3E}">
        <p14:creationId xmlns:p14="http://schemas.microsoft.com/office/powerpoint/2010/main" val="4120960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59</a:t>
            </a:fld>
            <a:endParaRPr lang="en-US"/>
          </a:p>
        </p:txBody>
      </p:sp>
    </p:spTree>
    <p:extLst>
      <p:ext uri="{BB962C8B-B14F-4D97-AF65-F5344CB8AC3E}">
        <p14:creationId xmlns:p14="http://schemas.microsoft.com/office/powerpoint/2010/main" val="478838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60</a:t>
            </a:fld>
            <a:endParaRPr lang="en-US"/>
          </a:p>
        </p:txBody>
      </p:sp>
    </p:spTree>
    <p:extLst>
      <p:ext uri="{BB962C8B-B14F-4D97-AF65-F5344CB8AC3E}">
        <p14:creationId xmlns:p14="http://schemas.microsoft.com/office/powerpoint/2010/main" val="524609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61</a:t>
            </a:fld>
            <a:endParaRPr lang="en-US"/>
          </a:p>
        </p:txBody>
      </p:sp>
    </p:spTree>
    <p:extLst>
      <p:ext uri="{BB962C8B-B14F-4D97-AF65-F5344CB8AC3E}">
        <p14:creationId xmlns:p14="http://schemas.microsoft.com/office/powerpoint/2010/main" val="2894238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62</a:t>
            </a:fld>
            <a:endParaRPr lang="en-US"/>
          </a:p>
        </p:txBody>
      </p:sp>
    </p:spTree>
    <p:extLst>
      <p:ext uri="{BB962C8B-B14F-4D97-AF65-F5344CB8AC3E}">
        <p14:creationId xmlns:p14="http://schemas.microsoft.com/office/powerpoint/2010/main" val="3361150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63</a:t>
            </a:fld>
            <a:endParaRPr lang="en-US"/>
          </a:p>
        </p:txBody>
      </p:sp>
    </p:spTree>
    <p:extLst>
      <p:ext uri="{BB962C8B-B14F-4D97-AF65-F5344CB8AC3E}">
        <p14:creationId xmlns:p14="http://schemas.microsoft.com/office/powerpoint/2010/main" val="1780820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64</a:t>
            </a:fld>
            <a:endParaRPr lang="en-US"/>
          </a:p>
        </p:txBody>
      </p:sp>
    </p:spTree>
    <p:extLst>
      <p:ext uri="{BB962C8B-B14F-4D97-AF65-F5344CB8AC3E}">
        <p14:creationId xmlns:p14="http://schemas.microsoft.com/office/powerpoint/2010/main" val="3682901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65</a:t>
            </a:fld>
            <a:endParaRPr lang="en-US"/>
          </a:p>
        </p:txBody>
      </p:sp>
    </p:spTree>
    <p:extLst>
      <p:ext uri="{BB962C8B-B14F-4D97-AF65-F5344CB8AC3E}">
        <p14:creationId xmlns:p14="http://schemas.microsoft.com/office/powerpoint/2010/main" val="27504367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66</a:t>
            </a:fld>
            <a:endParaRPr lang="en-US"/>
          </a:p>
        </p:txBody>
      </p:sp>
    </p:spTree>
    <p:extLst>
      <p:ext uri="{BB962C8B-B14F-4D97-AF65-F5344CB8AC3E}">
        <p14:creationId xmlns:p14="http://schemas.microsoft.com/office/powerpoint/2010/main" val="3841223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32</a:t>
            </a:fld>
            <a:endParaRPr lang="en-US"/>
          </a:p>
        </p:txBody>
      </p:sp>
    </p:spTree>
    <p:extLst>
      <p:ext uri="{BB962C8B-B14F-4D97-AF65-F5344CB8AC3E}">
        <p14:creationId xmlns:p14="http://schemas.microsoft.com/office/powerpoint/2010/main" val="157589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 Red Color</a:t>
            </a:r>
          </a:p>
          <a:p>
            <a:r>
              <a:rPr lang="en-US" baseline="0" dirty="0" smtClean="0"/>
              <a:t>Column – Sky</a:t>
            </a:r>
          </a:p>
          <a:p>
            <a:r>
              <a:rPr lang="en-US" baseline="0" dirty="0" smtClean="0"/>
              <a:t>Table – Green</a:t>
            </a:r>
          </a:p>
          <a:p>
            <a:r>
              <a:rPr lang="en-US" baseline="0" dirty="0" smtClean="0"/>
              <a:t>Condition – dark blue</a:t>
            </a:r>
          </a:p>
          <a:p>
            <a:r>
              <a:rPr lang="en-US" baseline="0" dirty="0" smtClean="0"/>
              <a:t>Value - Orange</a:t>
            </a:r>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33</a:t>
            </a:fld>
            <a:endParaRPr lang="en-US"/>
          </a:p>
        </p:txBody>
      </p:sp>
    </p:spTree>
    <p:extLst>
      <p:ext uri="{BB962C8B-B14F-4D97-AF65-F5344CB8AC3E}">
        <p14:creationId xmlns:p14="http://schemas.microsoft.com/office/powerpoint/2010/main" val="401169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34</a:t>
            </a:fld>
            <a:endParaRPr lang="en-US"/>
          </a:p>
        </p:txBody>
      </p:sp>
    </p:spTree>
    <p:extLst>
      <p:ext uri="{BB962C8B-B14F-4D97-AF65-F5344CB8AC3E}">
        <p14:creationId xmlns:p14="http://schemas.microsoft.com/office/powerpoint/2010/main" val="92968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35</a:t>
            </a:fld>
            <a:endParaRPr lang="en-US"/>
          </a:p>
        </p:txBody>
      </p:sp>
    </p:spTree>
    <p:extLst>
      <p:ext uri="{BB962C8B-B14F-4D97-AF65-F5344CB8AC3E}">
        <p14:creationId xmlns:p14="http://schemas.microsoft.com/office/powerpoint/2010/main" val="299063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36</a:t>
            </a:fld>
            <a:endParaRPr lang="en-US"/>
          </a:p>
        </p:txBody>
      </p:sp>
    </p:spTree>
    <p:extLst>
      <p:ext uri="{BB962C8B-B14F-4D97-AF65-F5344CB8AC3E}">
        <p14:creationId xmlns:p14="http://schemas.microsoft.com/office/powerpoint/2010/main" val="1417678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2D914-1834-42AF-B665-7EC724BA6E96}" type="slidenum">
              <a:rPr lang="en-US" smtClean="0"/>
              <a:t>37</a:t>
            </a:fld>
            <a:endParaRPr lang="en-US"/>
          </a:p>
        </p:txBody>
      </p:sp>
    </p:spTree>
    <p:extLst>
      <p:ext uri="{BB962C8B-B14F-4D97-AF65-F5344CB8AC3E}">
        <p14:creationId xmlns:p14="http://schemas.microsoft.com/office/powerpoint/2010/main" val="142088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7/19/2021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190" y="2456893"/>
            <a:ext cx="9144000" cy="2387600"/>
          </a:xfrm>
        </p:spPr>
        <p:txBody>
          <a:bodyPr/>
          <a:lstStyle/>
          <a:p>
            <a:r>
              <a:rPr lang="en-US" dirty="0" smtClean="0"/>
              <a:t>Manipulating and Querying Data</a:t>
            </a:r>
            <a:endParaRPr lang="en-US" dirty="0"/>
          </a:p>
        </p:txBody>
      </p:sp>
    </p:spTree>
    <p:extLst>
      <p:ext uri="{BB962C8B-B14F-4D97-AF65-F5344CB8AC3E}">
        <p14:creationId xmlns:p14="http://schemas.microsoft.com/office/powerpoint/2010/main" val="339477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t>
            </a:r>
            <a:r>
              <a:rPr lang="en-US" dirty="0" smtClean="0"/>
              <a:t>Command (Cont..)</a:t>
            </a:r>
            <a:endParaRPr lang="en-US" b="1" u="sng" dirty="0"/>
          </a:p>
        </p:txBody>
      </p:sp>
      <p:sp>
        <p:nvSpPr>
          <p:cNvPr id="3" name="Content Placeholder 2"/>
          <p:cNvSpPr>
            <a:spLocks noGrp="1"/>
          </p:cNvSpPr>
          <p:nvPr>
            <p:ph idx="1"/>
          </p:nvPr>
        </p:nvSpPr>
        <p:spPr/>
        <p:txBody>
          <a:bodyPr/>
          <a:lstStyle/>
          <a:p>
            <a:pPr marL="0" indent="0">
              <a:buNone/>
            </a:pPr>
            <a:r>
              <a:rPr lang="en-US" b="1" dirty="0"/>
              <a:t>Delete a particular Record from a Table</a:t>
            </a:r>
            <a:endParaRPr lang="en-US" b="1" dirty="0" smtClean="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DELETE FROM student WHERE </a:t>
            </a:r>
            <a:r>
              <a:rPr lang="en-US" dirty="0" err="1">
                <a:solidFill>
                  <a:srgbClr val="C00000"/>
                </a:solidFill>
                <a:latin typeface="Courier New" panose="02070309020205020404" pitchFamily="49" charset="0"/>
                <a:cs typeface="Courier New" panose="02070309020205020404" pitchFamily="49" charset="0"/>
              </a:rPr>
              <a:t>s_id</a:t>
            </a:r>
            <a:r>
              <a:rPr lang="en-US" dirty="0">
                <a:solidFill>
                  <a:srgbClr val="C00000"/>
                </a:solidFill>
                <a:latin typeface="Courier New" panose="02070309020205020404" pitchFamily="49" charset="0"/>
                <a:cs typeface="Courier New" panose="02070309020205020404" pitchFamily="49" charset="0"/>
              </a:rPr>
              <a:t>=103</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i="1" dirty="0"/>
              <a:t>Note: if we want to delete a single record, we can use the WHERE clause to provide a condition in our DELETE statement.</a:t>
            </a:r>
          </a:p>
        </p:txBody>
      </p:sp>
    </p:spTree>
    <p:extLst>
      <p:ext uri="{BB962C8B-B14F-4D97-AF65-F5344CB8AC3E}">
        <p14:creationId xmlns:p14="http://schemas.microsoft.com/office/powerpoint/2010/main" val="74837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Vs Truncate</a:t>
            </a:r>
            <a:endParaRPr lang="en-US" dirty="0"/>
          </a:p>
        </p:txBody>
      </p:sp>
      <p:sp>
        <p:nvSpPr>
          <p:cNvPr id="3" name="Content Placeholder 2"/>
          <p:cNvSpPr>
            <a:spLocks noGrp="1"/>
          </p:cNvSpPr>
          <p:nvPr>
            <p:ph idx="1"/>
          </p:nvPr>
        </p:nvSpPr>
        <p:spPr/>
        <p:txBody>
          <a:bodyPr>
            <a:normAutofit/>
          </a:bodyPr>
          <a:lstStyle/>
          <a:p>
            <a:r>
              <a:rPr lang="en-US" b="1" dirty="0">
                <a:solidFill>
                  <a:srgbClr val="FF0000"/>
                </a:solidFill>
              </a:rPr>
              <a:t>TRUNCATE</a:t>
            </a:r>
            <a:r>
              <a:rPr lang="en-US" dirty="0"/>
              <a:t> command is different from </a:t>
            </a:r>
            <a:r>
              <a:rPr lang="en-US" b="1" dirty="0">
                <a:solidFill>
                  <a:srgbClr val="FF0000"/>
                </a:solidFill>
              </a:rPr>
              <a:t>DELETE</a:t>
            </a:r>
            <a:r>
              <a:rPr lang="en-US" dirty="0"/>
              <a:t> command. The delete command will delete all the rows from a table whereas truncate command not only deletes all the records stored in the table, but it also re-initializes the table(like a newly created table</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598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Command</a:t>
            </a:r>
            <a:endParaRPr lang="en-US" b="1" u="sng" dirty="0"/>
          </a:p>
        </p:txBody>
      </p:sp>
      <p:sp>
        <p:nvSpPr>
          <p:cNvPr id="3" name="Content Placeholder 2"/>
          <p:cNvSpPr>
            <a:spLocks noGrp="1"/>
          </p:cNvSpPr>
          <p:nvPr>
            <p:ph idx="1"/>
          </p:nvPr>
        </p:nvSpPr>
        <p:spPr/>
        <p:txBody>
          <a:bodyPr>
            <a:normAutofit lnSpcReduction="10000"/>
          </a:bodyPr>
          <a:lstStyle/>
          <a:p>
            <a:r>
              <a:rPr lang="en-US" b="1" dirty="0"/>
              <a:t>COMMIT</a:t>
            </a:r>
            <a:r>
              <a:rPr lang="en-US" dirty="0"/>
              <a:t> command is used to permanently save any transaction into the database</a:t>
            </a:r>
            <a:r>
              <a:rPr lang="en-US" dirty="0" smtClean="0"/>
              <a:t>.</a:t>
            </a:r>
            <a:endParaRPr lang="en-US" dirty="0"/>
          </a:p>
          <a:p>
            <a:r>
              <a:rPr lang="en-US" dirty="0"/>
              <a:t>When we use any DML command like INSERT, UPDATE or DELETE, the changes made by these commands are not permanent, until the current session is closed, the changes made by these commands can be rolled back.</a:t>
            </a:r>
          </a:p>
          <a:p>
            <a:r>
              <a:rPr lang="en-US" dirty="0" smtClean="0"/>
              <a:t>To </a:t>
            </a:r>
            <a:r>
              <a:rPr lang="en-US" dirty="0"/>
              <a:t>avoid that, we use the COMMIT command to mark the changes as permanent</a:t>
            </a:r>
            <a:r>
              <a:rPr lang="en-US" dirty="0" smtClean="0"/>
              <a:t>.</a:t>
            </a:r>
          </a:p>
          <a:p>
            <a:pPr marL="0" indent="0">
              <a:buNone/>
            </a:pPr>
            <a:r>
              <a:rPr lang="en-US" b="1" dirty="0" smtClean="0"/>
              <a:t>Syntax:</a:t>
            </a:r>
          </a:p>
          <a:p>
            <a:pPr marL="0" indent="0">
              <a:buNone/>
            </a:pPr>
            <a:r>
              <a:rPr lang="en-US" dirty="0">
                <a:solidFill>
                  <a:srgbClr val="C00000"/>
                </a:solidFill>
                <a:latin typeface="Courier New" panose="02070309020205020404" pitchFamily="49" charset="0"/>
                <a:cs typeface="Courier New" panose="02070309020205020404" pitchFamily="49" charset="0"/>
              </a:rPr>
              <a:t>COMMIT</a:t>
            </a:r>
            <a:r>
              <a:rPr lang="en-US" dirty="0" smtClean="0">
                <a:solidFill>
                  <a:srgbClr val="C00000"/>
                </a:solidFill>
                <a:latin typeface="Courier New" panose="02070309020205020404" pitchFamily="49" charset="0"/>
                <a:cs typeface="Courier New" panose="02070309020205020404" pitchFamily="49" charset="0"/>
              </a:rPr>
              <a:t>;</a:t>
            </a:r>
            <a:endParaRPr lang="en-US" b="1" dirty="0" smtClean="0"/>
          </a:p>
        </p:txBody>
      </p:sp>
    </p:spTree>
    <p:extLst>
      <p:ext uri="{BB962C8B-B14F-4D97-AF65-F5344CB8AC3E}">
        <p14:creationId xmlns:p14="http://schemas.microsoft.com/office/powerpoint/2010/main" val="310395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SAVEPOINT Command</a:t>
            </a:r>
            <a:endParaRPr lang="en-US" b="1" u="sng" dirty="0"/>
          </a:p>
        </p:txBody>
      </p:sp>
      <p:sp>
        <p:nvSpPr>
          <p:cNvPr id="3" name="Content Placeholder 2"/>
          <p:cNvSpPr>
            <a:spLocks noGrp="1"/>
          </p:cNvSpPr>
          <p:nvPr>
            <p:ph idx="1"/>
          </p:nvPr>
        </p:nvSpPr>
        <p:spPr/>
        <p:txBody>
          <a:bodyPr/>
          <a:lstStyle/>
          <a:p>
            <a:r>
              <a:rPr lang="en-US" dirty="0"/>
              <a:t>SAVEPOINT command is used to temporarily save a transaction so that you can rollback to that point whenever required</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SAVEPOINT </a:t>
            </a:r>
            <a:r>
              <a:rPr lang="en-US" dirty="0" err="1">
                <a:solidFill>
                  <a:srgbClr val="C00000"/>
                </a:solidFill>
                <a:latin typeface="Courier New" panose="02070309020205020404" pitchFamily="49" charset="0"/>
                <a:cs typeface="Courier New" panose="02070309020205020404" pitchFamily="49" charset="0"/>
              </a:rPr>
              <a:t>savepoint_name</a:t>
            </a:r>
            <a:r>
              <a:rPr lang="en-US"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endParaRPr lang="en-US" b="1" dirty="0" smtClean="0"/>
          </a:p>
          <a:p>
            <a:pPr marL="0" indent="0">
              <a:buNone/>
            </a:pPr>
            <a:r>
              <a:rPr lang="en-US" dirty="0" smtClean="0"/>
              <a:t>Using </a:t>
            </a:r>
            <a:r>
              <a:rPr lang="en-US" dirty="0"/>
              <a:t>this command we can name the different states of our data in any table and then rollback to that state using the ROLLBACK command whenever required.</a:t>
            </a:r>
          </a:p>
        </p:txBody>
      </p:sp>
    </p:spTree>
    <p:extLst>
      <p:ext uri="{BB962C8B-B14F-4D97-AF65-F5344CB8AC3E}">
        <p14:creationId xmlns:p14="http://schemas.microsoft.com/office/powerpoint/2010/main" val="333046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Command</a:t>
            </a:r>
            <a:endParaRPr lang="en-US" b="1" u="sng" dirty="0"/>
          </a:p>
        </p:txBody>
      </p:sp>
      <p:sp>
        <p:nvSpPr>
          <p:cNvPr id="3" name="Content Placeholder 2"/>
          <p:cNvSpPr>
            <a:spLocks noGrp="1"/>
          </p:cNvSpPr>
          <p:nvPr>
            <p:ph idx="1"/>
          </p:nvPr>
        </p:nvSpPr>
        <p:spPr/>
        <p:txBody>
          <a:bodyPr>
            <a:normAutofit/>
          </a:bodyPr>
          <a:lstStyle/>
          <a:p>
            <a:r>
              <a:rPr lang="en-US" dirty="0"/>
              <a:t>This command restores the database to last </a:t>
            </a:r>
            <a:r>
              <a:rPr lang="en-US" dirty="0" err="1"/>
              <a:t>commited</a:t>
            </a:r>
            <a:r>
              <a:rPr lang="en-US" dirty="0"/>
              <a:t> state. It is also used with SAVEPOINT command to jump to a </a:t>
            </a:r>
            <a:r>
              <a:rPr lang="en-US" dirty="0" err="1"/>
              <a:t>savepoint</a:t>
            </a:r>
            <a:r>
              <a:rPr lang="en-US" dirty="0"/>
              <a:t> in an ongoing transaction</a:t>
            </a:r>
            <a:r>
              <a:rPr lang="en-US" dirty="0" smtClean="0"/>
              <a:t>.</a:t>
            </a:r>
            <a:endParaRPr lang="en-US" dirty="0"/>
          </a:p>
          <a:p>
            <a:r>
              <a:rPr lang="en-US" dirty="0"/>
              <a:t>If we have used the UPDATE command to make some changes into the database, and </a:t>
            </a:r>
            <a:r>
              <a:rPr lang="en-US" dirty="0" smtClean="0"/>
              <a:t>realize </a:t>
            </a:r>
            <a:r>
              <a:rPr lang="en-US" dirty="0"/>
              <a:t>that those changes were not required, then we can use the ROLLBACK command to rollback those changes, if they were not </a:t>
            </a:r>
            <a:r>
              <a:rPr lang="en-US" dirty="0" err="1"/>
              <a:t>commited</a:t>
            </a:r>
            <a:r>
              <a:rPr lang="en-US" dirty="0"/>
              <a:t> using the COMMIT command</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ROLLBACK TO </a:t>
            </a:r>
            <a:r>
              <a:rPr lang="en-US" dirty="0" err="1">
                <a:solidFill>
                  <a:srgbClr val="C00000"/>
                </a:solidFill>
                <a:latin typeface="Courier New" panose="02070309020205020404" pitchFamily="49" charset="0"/>
                <a:cs typeface="Courier New" panose="02070309020205020404" pitchFamily="49" charset="0"/>
              </a:rPr>
              <a:t>savepoint_name</a:t>
            </a:r>
            <a:r>
              <a:rPr lang="en-US" dirty="0" smtClean="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6401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Command</a:t>
            </a:r>
            <a:endParaRPr lang="en-US"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Allow a User to create session</a:t>
            </a:r>
          </a:p>
          <a:p>
            <a:r>
              <a:rPr lang="en-US" dirty="0"/>
              <a:t>When we create a user in SQL, it is not even allowed to login and create a session until and unless proper permissions/</a:t>
            </a:r>
            <a:r>
              <a:rPr lang="en-US" dirty="0" err="1"/>
              <a:t>priviliges</a:t>
            </a:r>
            <a:r>
              <a:rPr lang="en-US" dirty="0"/>
              <a:t> are granted to the user.</a:t>
            </a:r>
            <a:endParaRPr lang="en-US" dirty="0" smtClean="0"/>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GRANT CREATE SESSION TO username;</a:t>
            </a:r>
            <a:endParaRPr lang="en-US" b="1" dirty="0" smtClean="0"/>
          </a:p>
          <a:p>
            <a:pPr marL="0" indent="0">
              <a:buNone/>
            </a:pPr>
            <a:endParaRPr lang="en-US" b="1" dirty="0" smtClean="0"/>
          </a:p>
          <a:p>
            <a:pPr marL="0" indent="0">
              <a:buNone/>
            </a:pPr>
            <a:r>
              <a:rPr lang="en-US" b="1" dirty="0" smtClean="0"/>
              <a:t>Allow </a:t>
            </a:r>
            <a:r>
              <a:rPr lang="en-US" b="1" dirty="0"/>
              <a:t>a User to create </a:t>
            </a:r>
            <a:r>
              <a:rPr lang="en-US" b="1" dirty="0" smtClean="0"/>
              <a:t>table</a:t>
            </a:r>
            <a:endParaRPr lang="en-US" b="1" dirty="0"/>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GRANT CREATE </a:t>
            </a:r>
            <a:r>
              <a:rPr lang="en-US" dirty="0" smtClean="0">
                <a:solidFill>
                  <a:srgbClr val="C00000"/>
                </a:solidFill>
                <a:latin typeface="Courier New" panose="02070309020205020404" pitchFamily="49" charset="0"/>
                <a:cs typeface="Courier New" panose="02070309020205020404" pitchFamily="49" charset="0"/>
              </a:rPr>
              <a:t>TABLE </a:t>
            </a:r>
            <a:r>
              <a:rPr lang="en-US" dirty="0">
                <a:solidFill>
                  <a:srgbClr val="C00000"/>
                </a:solidFill>
                <a:latin typeface="Courier New" panose="02070309020205020404" pitchFamily="49" charset="0"/>
                <a:cs typeface="Courier New" panose="02070309020205020404" pitchFamily="49" charset="0"/>
              </a:rPr>
              <a:t>TO username;</a:t>
            </a:r>
            <a:endParaRPr lang="en-US" b="1" dirty="0"/>
          </a:p>
        </p:txBody>
      </p:sp>
    </p:spTree>
    <p:extLst>
      <p:ext uri="{BB962C8B-B14F-4D97-AF65-F5344CB8AC3E}">
        <p14:creationId xmlns:p14="http://schemas.microsoft.com/office/powerpoint/2010/main" val="299527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a:t>
            </a:r>
            <a:r>
              <a:rPr lang="en-US" dirty="0" smtClean="0"/>
              <a:t>Command (Cont..)</a:t>
            </a:r>
            <a:endParaRPr lang="en-US" b="1" u="sng" dirty="0"/>
          </a:p>
        </p:txBody>
      </p:sp>
      <p:sp>
        <p:nvSpPr>
          <p:cNvPr id="3" name="Content Placeholder 2"/>
          <p:cNvSpPr>
            <a:spLocks noGrp="1"/>
          </p:cNvSpPr>
          <p:nvPr>
            <p:ph idx="1"/>
          </p:nvPr>
        </p:nvSpPr>
        <p:spPr/>
        <p:txBody>
          <a:bodyPr>
            <a:normAutofit lnSpcReduction="10000"/>
          </a:bodyPr>
          <a:lstStyle/>
          <a:p>
            <a:pPr marL="0" indent="0">
              <a:buNone/>
            </a:pPr>
            <a:r>
              <a:rPr lang="en-US" b="1" dirty="0"/>
              <a:t>Allow a User to create </a:t>
            </a:r>
            <a:r>
              <a:rPr lang="en-US" b="1" dirty="0" smtClean="0"/>
              <a:t>table</a:t>
            </a:r>
          </a:p>
          <a:p>
            <a:pPr marL="457200" lvl="1" indent="0">
              <a:buNone/>
            </a:pPr>
            <a:r>
              <a:rPr lang="en-US" dirty="0" err="1"/>
              <a:t>sysdba</a:t>
            </a:r>
            <a:r>
              <a:rPr lang="en-US" dirty="0"/>
              <a:t> is a set of </a:t>
            </a:r>
            <a:r>
              <a:rPr lang="en-US" dirty="0" err="1"/>
              <a:t>priviliges</a:t>
            </a:r>
            <a:r>
              <a:rPr lang="en-US" dirty="0"/>
              <a:t> which has all the permissions in it. So if we want to provide all the privileges to any user, we can simply grant them the </a:t>
            </a:r>
            <a:r>
              <a:rPr lang="en-US" dirty="0" err="1"/>
              <a:t>sysdba</a:t>
            </a:r>
            <a:r>
              <a:rPr lang="en-US" dirty="0"/>
              <a:t> permission</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GRANT </a:t>
            </a:r>
            <a:r>
              <a:rPr lang="en-US" dirty="0" err="1">
                <a:solidFill>
                  <a:srgbClr val="C00000"/>
                </a:solidFill>
                <a:latin typeface="Courier New" panose="02070309020205020404" pitchFamily="49" charset="0"/>
                <a:cs typeface="Courier New" panose="02070309020205020404" pitchFamily="49" charset="0"/>
              </a:rPr>
              <a:t>sysdba</a:t>
            </a:r>
            <a:r>
              <a:rPr lang="en-US" dirty="0">
                <a:solidFill>
                  <a:srgbClr val="C00000"/>
                </a:solidFill>
                <a:latin typeface="Courier New" panose="02070309020205020404" pitchFamily="49" charset="0"/>
                <a:cs typeface="Courier New" panose="02070309020205020404" pitchFamily="49" charset="0"/>
              </a:rPr>
              <a:t> TO username;</a:t>
            </a:r>
            <a:endParaRPr lang="en-US" b="1" dirty="0"/>
          </a:p>
          <a:p>
            <a:pPr marL="0" indent="0">
              <a:buNone/>
            </a:pPr>
            <a:endParaRPr lang="en-US" dirty="0" smtClean="0"/>
          </a:p>
          <a:p>
            <a:pPr marL="0" indent="0">
              <a:buNone/>
            </a:pPr>
            <a:r>
              <a:rPr lang="en-US" b="1" dirty="0"/>
              <a:t>Grant permission to drop any </a:t>
            </a:r>
            <a:r>
              <a:rPr lang="en-US" b="1" dirty="0" smtClean="0"/>
              <a:t>table</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GRANT DROP ANY TABLE TO </a:t>
            </a:r>
            <a:r>
              <a:rPr lang="en-US" dirty="0" smtClean="0">
                <a:solidFill>
                  <a:srgbClr val="C00000"/>
                </a:solidFill>
                <a:latin typeface="Courier New" panose="02070309020205020404" pitchFamily="49" charset="0"/>
                <a:cs typeface="Courier New" panose="02070309020205020404" pitchFamily="49" charset="0"/>
              </a:rPr>
              <a:t>username;</a:t>
            </a:r>
            <a:endParaRPr lang="en-US" b="1" dirty="0"/>
          </a:p>
        </p:txBody>
      </p:sp>
    </p:spTree>
    <p:extLst>
      <p:ext uri="{BB962C8B-B14F-4D97-AF65-F5344CB8AC3E}">
        <p14:creationId xmlns:p14="http://schemas.microsoft.com/office/powerpoint/2010/main" val="20349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 INTO Command</a:t>
            </a:r>
            <a:endParaRPr lang="en-US" b="1" u="sng" dirty="0"/>
          </a:p>
        </p:txBody>
      </p:sp>
      <p:sp>
        <p:nvSpPr>
          <p:cNvPr id="3" name="Content Placeholder 2"/>
          <p:cNvSpPr>
            <a:spLocks noGrp="1"/>
          </p:cNvSpPr>
          <p:nvPr>
            <p:ph idx="1"/>
          </p:nvPr>
        </p:nvSpPr>
        <p:spPr/>
        <p:txBody>
          <a:bodyPr/>
          <a:lstStyle/>
          <a:p>
            <a:r>
              <a:rPr lang="en-US" dirty="0" smtClean="0"/>
              <a:t>If you want to take back the privileges from any user, we use revoke command:</a:t>
            </a:r>
          </a:p>
          <a:p>
            <a:pPr marL="0" indent="0">
              <a:buNone/>
            </a:pPr>
            <a:endParaRPr lang="en-US" b="1" dirty="0" smtClean="0"/>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REVOKE CREATE TABLE FROM </a:t>
            </a:r>
            <a:r>
              <a:rPr lang="en-US" dirty="0" smtClean="0">
                <a:solidFill>
                  <a:srgbClr val="C00000"/>
                </a:solidFill>
                <a:latin typeface="Courier New" panose="02070309020205020404" pitchFamily="49" charset="0"/>
                <a:cs typeface="Courier New" panose="02070309020205020404" pitchFamily="49" charset="0"/>
              </a:rPr>
              <a:t>username; </a:t>
            </a:r>
            <a:endParaRPr lang="en-US" dirty="0"/>
          </a:p>
          <a:p>
            <a:pPr marL="0" indent="0">
              <a:buNone/>
            </a:pPr>
            <a:endParaRPr lang="en-US" b="1" dirty="0" smtClean="0"/>
          </a:p>
        </p:txBody>
      </p:sp>
    </p:spTree>
    <p:extLst>
      <p:ext uri="{BB962C8B-B14F-4D97-AF65-F5344CB8AC3E}">
        <p14:creationId xmlns:p14="http://schemas.microsoft.com/office/powerpoint/2010/main" val="129173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Command</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a:t>SELECT query is used to </a:t>
            </a:r>
            <a:r>
              <a:rPr lang="en-US" dirty="0" err="1"/>
              <a:t>retieve</a:t>
            </a:r>
            <a:r>
              <a:rPr lang="en-US" dirty="0"/>
              <a:t> records from a table. We can specify the names of the columns which we want in the </a:t>
            </a:r>
            <a:r>
              <a:rPr lang="en-US" dirty="0" err="1"/>
              <a:t>resultset</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column_name1, </a:t>
            </a:r>
          </a:p>
          <a:p>
            <a:pPr marL="0" indent="0">
              <a:buNone/>
            </a:pPr>
            <a:r>
              <a:rPr lang="en-US" dirty="0">
                <a:solidFill>
                  <a:srgbClr val="0070C0"/>
                </a:solidFill>
                <a:latin typeface="Courier New" panose="02070309020205020404" pitchFamily="49" charset="0"/>
                <a:cs typeface="Courier New" panose="02070309020205020404" pitchFamily="49" charset="0"/>
              </a:rPr>
              <a:t>    column_name2, </a:t>
            </a:r>
          </a:p>
          <a:p>
            <a:pPr marL="0" indent="0">
              <a:buNone/>
            </a:pPr>
            <a:r>
              <a:rPr lang="en-US" dirty="0">
                <a:solidFill>
                  <a:srgbClr val="0070C0"/>
                </a:solidFill>
                <a:latin typeface="Courier New" panose="02070309020205020404" pitchFamily="49" charset="0"/>
                <a:cs typeface="Courier New" panose="02070309020205020404" pitchFamily="49" charset="0"/>
              </a:rPr>
              <a:t>    column_name3, </a:t>
            </a:r>
          </a:p>
          <a:p>
            <a:pPr marL="0" indent="0">
              <a:buNone/>
            </a:pP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column_nameN</a:t>
            </a:r>
            <a:r>
              <a:rPr lang="en-US" dirty="0">
                <a:solidFill>
                  <a:srgbClr val="C00000"/>
                </a:solidFill>
                <a:latin typeface="Courier New" panose="02070309020205020404" pitchFamily="49" charset="0"/>
                <a:cs typeface="Courier New" panose="02070309020205020404" pitchFamily="49" charset="0"/>
              </a:rPr>
              <a:t> </a:t>
            </a:r>
          </a:p>
          <a:p>
            <a:pPr marL="0" indent="0">
              <a:buNone/>
            </a:pPr>
            <a:r>
              <a:rPr lang="en-US" dirty="0">
                <a:solidFill>
                  <a:srgbClr val="C00000"/>
                </a:solidFill>
                <a:latin typeface="Courier New" panose="02070309020205020404" pitchFamily="49" charset="0"/>
                <a:cs typeface="Courier New" panose="02070309020205020404" pitchFamily="49" charset="0"/>
              </a:rPr>
              <a:t>    FROM </a:t>
            </a:r>
            <a:r>
              <a:rPr lang="en-US" dirty="0" err="1">
                <a:solidFill>
                  <a:srgbClr val="225E38"/>
                </a:solidFill>
                <a:latin typeface="Courier New" panose="02070309020205020404" pitchFamily="49" charset="0"/>
                <a:cs typeface="Courier New" panose="02070309020205020404" pitchFamily="49" charset="0"/>
              </a:rPr>
              <a:t>table_name</a:t>
            </a:r>
            <a:r>
              <a:rPr lang="en-US"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0070C0"/>
                </a:solidFill>
                <a:latin typeface="Courier New" panose="02070309020205020404" pitchFamily="49" charset="0"/>
                <a:cs typeface="Courier New" panose="02070309020205020404" pitchFamily="49" charset="0"/>
              </a:rPr>
              <a:t>s_id</a:t>
            </a:r>
            <a:r>
              <a:rPr lang="en-US" dirty="0">
                <a:solidFill>
                  <a:srgbClr val="0070C0"/>
                </a:solidFill>
                <a:latin typeface="Courier New" panose="02070309020205020404" pitchFamily="49" charset="0"/>
                <a:cs typeface="Courier New" panose="02070309020205020404" pitchFamily="49" charset="0"/>
              </a:rPr>
              <a:t>, name, age</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8"/>
                </a:solidFill>
                <a:latin typeface="Courier New" panose="02070309020205020404" pitchFamily="49" charset="0"/>
                <a:cs typeface="Courier New" panose="02070309020205020404" pitchFamily="49" charset="0"/>
              </a:rPr>
              <a:t>FROM student</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60600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smtClean="0"/>
              <a:t>Command (Cont..)</a:t>
            </a:r>
            <a:endParaRPr lang="en-US" b="1" u="sng" dirty="0"/>
          </a:p>
        </p:txBody>
      </p:sp>
      <p:sp>
        <p:nvSpPr>
          <p:cNvPr id="3" name="Content Placeholder 2"/>
          <p:cNvSpPr>
            <a:spLocks noGrp="1"/>
          </p:cNvSpPr>
          <p:nvPr>
            <p:ph idx="1"/>
          </p:nvPr>
        </p:nvSpPr>
        <p:spPr/>
        <p:txBody>
          <a:bodyPr/>
          <a:lstStyle/>
          <a:p>
            <a:pPr marL="0" indent="0">
              <a:buNone/>
            </a:pPr>
            <a:r>
              <a:rPr lang="en-US" b="1" dirty="0"/>
              <a:t>Select all records from a </a:t>
            </a:r>
            <a:r>
              <a:rPr lang="en-US" b="1" dirty="0" smtClean="0"/>
              <a:t>table</a:t>
            </a:r>
            <a:endParaRPr lang="en-US" dirty="0" smtClean="0"/>
          </a:p>
          <a:p>
            <a:pPr marL="0" indent="0">
              <a:buNone/>
            </a:pPr>
            <a:r>
              <a:rPr lang="en-US" dirty="0" smtClean="0"/>
              <a:t>	A </a:t>
            </a:r>
            <a:r>
              <a:rPr lang="en-US" dirty="0"/>
              <a:t>special character asterisk </a:t>
            </a:r>
            <a:r>
              <a:rPr lang="en-US" dirty="0">
                <a:solidFill>
                  <a:srgbClr val="0070C0"/>
                </a:solidFill>
              </a:rPr>
              <a:t>*</a:t>
            </a:r>
            <a:r>
              <a:rPr lang="en-US" dirty="0"/>
              <a:t> is used to address all the </a:t>
            </a:r>
            <a:r>
              <a:rPr lang="en-US" dirty="0" smtClean="0"/>
              <a:t>	data(belonging </a:t>
            </a:r>
            <a:r>
              <a:rPr lang="en-US" dirty="0"/>
              <a:t>to all columns) in a query. SELECT statement uses </a:t>
            </a:r>
            <a:r>
              <a:rPr lang="en-US" dirty="0" smtClean="0"/>
              <a:t>	</a:t>
            </a:r>
            <a:r>
              <a:rPr lang="en-US" dirty="0">
                <a:solidFill>
                  <a:srgbClr val="0070C0"/>
                </a:solidFill>
              </a:rPr>
              <a:t>*</a:t>
            </a:r>
            <a:r>
              <a:rPr lang="en-US" dirty="0" smtClean="0"/>
              <a:t> </a:t>
            </a:r>
            <a:r>
              <a:rPr lang="en-US" dirty="0"/>
              <a:t>character to retrieve all records from a table, for all the columns.</a:t>
            </a:r>
            <a:endParaRPr lang="en-US" dirty="0" smtClean="0"/>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a:solidFill>
                  <a:srgbClr val="0070C0"/>
                </a:solidFill>
              </a:rPr>
              <a:t>*</a:t>
            </a:r>
            <a:r>
              <a:rPr lang="en-US" dirty="0">
                <a:solidFill>
                  <a:srgbClr val="C00000"/>
                </a:solidFill>
                <a:latin typeface="Courier New" panose="02070309020205020404" pitchFamily="49" charset="0"/>
                <a:cs typeface="Courier New" panose="02070309020205020404" pitchFamily="49" charset="0"/>
              </a:rPr>
              <a:t> FROM </a:t>
            </a:r>
            <a:r>
              <a:rPr lang="en-US" dirty="0" err="1" smtClean="0">
                <a:solidFill>
                  <a:srgbClr val="225E38"/>
                </a:solidFill>
                <a:latin typeface="Courier New" panose="02070309020205020404" pitchFamily="49" charset="0"/>
                <a:cs typeface="Courier New" panose="02070309020205020404" pitchFamily="49" charset="0"/>
              </a:rPr>
              <a:t>table_name</a:t>
            </a:r>
            <a:r>
              <a:rPr lang="en-US" dirty="0" smtClean="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a:solidFill>
                  <a:srgbClr val="0070C0"/>
                </a:solidFill>
              </a:rPr>
              <a:t>*</a:t>
            </a:r>
            <a:r>
              <a:rPr lang="en-US" dirty="0">
                <a:solidFill>
                  <a:srgbClr val="C00000"/>
                </a:solidFill>
                <a:latin typeface="Courier New" panose="02070309020205020404" pitchFamily="49" charset="0"/>
                <a:cs typeface="Courier New" panose="02070309020205020404" pitchFamily="49" charset="0"/>
              </a:rPr>
              <a:t> FROM </a:t>
            </a:r>
            <a:r>
              <a:rPr lang="en-US" dirty="0">
                <a:solidFill>
                  <a:srgbClr val="225E38"/>
                </a:solidFill>
                <a:latin typeface="Courier New" panose="02070309020205020404" pitchFamily="49" charset="0"/>
                <a:cs typeface="Courier New" panose="02070309020205020404" pitchFamily="49" charset="0"/>
              </a:rPr>
              <a:t>Student</a:t>
            </a:r>
            <a:r>
              <a:rPr lang="en-US" dirty="0" smtClean="0">
                <a:solidFill>
                  <a:srgbClr val="C00000"/>
                </a:solidFill>
                <a:latin typeface="Courier New" panose="02070309020205020404" pitchFamily="49" charset="0"/>
                <a:cs typeface="Courier New" panose="02070309020205020404" pitchFamily="49" charset="0"/>
              </a:rPr>
              <a:t>;</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55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a:t>Adding Data with INSERT Statement, Retrieving Data with SELECT Statement and FROM Clause and Filter Data with Where Clause</a:t>
            </a:r>
          </a:p>
          <a:p>
            <a:r>
              <a:rPr lang="en-US" dirty="0"/>
              <a:t>Order and Grouping Data with ORDER and Group by Clause and summarizing the Select statement</a:t>
            </a:r>
          </a:p>
          <a:p>
            <a:r>
              <a:rPr lang="en-US" dirty="0"/>
              <a:t>Retrieving Data from Different Tables using: INNER JOINS, OUTER JOIN and CROSS JOIN</a:t>
            </a:r>
          </a:p>
          <a:p>
            <a:r>
              <a:rPr lang="en-US" dirty="0"/>
              <a:t>Building Nested Queries, Manage data using UPDATE Statement and Removing Rows using DELETE Statement; Creating and Altering View.</a:t>
            </a:r>
          </a:p>
          <a:p>
            <a:endParaRPr lang="en-US" dirty="0"/>
          </a:p>
        </p:txBody>
      </p:sp>
    </p:spTree>
    <p:extLst>
      <p:ext uri="{BB962C8B-B14F-4D97-AF65-F5344CB8AC3E}">
        <p14:creationId xmlns:p14="http://schemas.microsoft.com/office/powerpoint/2010/main" val="2743899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Command (Cont..)</a:t>
            </a:r>
            <a:endParaRPr lang="en-US" b="1" u="sng" dirty="0"/>
          </a:p>
        </p:txBody>
      </p:sp>
      <p:sp>
        <p:nvSpPr>
          <p:cNvPr id="3" name="Content Placeholder 2"/>
          <p:cNvSpPr>
            <a:spLocks noGrp="1"/>
          </p:cNvSpPr>
          <p:nvPr>
            <p:ph idx="1"/>
          </p:nvPr>
        </p:nvSpPr>
        <p:spPr/>
        <p:txBody>
          <a:bodyPr/>
          <a:lstStyle/>
          <a:p>
            <a:pPr marL="0" indent="0">
              <a:buNone/>
            </a:pPr>
            <a:r>
              <a:rPr lang="en-US" b="1" dirty="0"/>
              <a:t>Select a particular record based on a </a:t>
            </a:r>
            <a:r>
              <a:rPr lang="en-US" b="1" dirty="0" smtClean="0"/>
              <a:t>condition</a:t>
            </a:r>
            <a:endParaRPr lang="en-US" dirty="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 FROM student WHERE name = '</a:t>
            </a:r>
            <a:r>
              <a:rPr lang="en-US" dirty="0" err="1">
                <a:solidFill>
                  <a:srgbClr val="C00000"/>
                </a:solidFill>
                <a:latin typeface="Courier New" panose="02070309020205020404" pitchFamily="49" charset="0"/>
                <a:cs typeface="Courier New" panose="02070309020205020404" pitchFamily="49" charset="0"/>
              </a:rPr>
              <a:t>Abhi</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b="1" dirty="0"/>
              <a:t>Performing Simple Calculations using SELECT </a:t>
            </a:r>
            <a:r>
              <a:rPr lang="en-US" b="1" dirty="0" smtClean="0"/>
              <a:t>Query</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C00000"/>
                </a:solidFill>
                <a:latin typeface="Courier New" panose="02070309020205020404" pitchFamily="49" charset="0"/>
                <a:cs typeface="Courier New" panose="02070309020205020404" pitchFamily="49" charset="0"/>
              </a:rPr>
              <a:t>eid</a:t>
            </a:r>
            <a:r>
              <a:rPr lang="en-US" dirty="0">
                <a:solidFill>
                  <a:srgbClr val="C00000"/>
                </a:solidFill>
                <a:latin typeface="Courier New" panose="02070309020205020404" pitchFamily="49" charset="0"/>
                <a:cs typeface="Courier New" panose="02070309020205020404" pitchFamily="49" charset="0"/>
              </a:rPr>
              <a:t>, name, salary+3000  FROM employee;</a:t>
            </a:r>
            <a:endParaRPr lang="en-US" dirty="0"/>
          </a:p>
        </p:txBody>
      </p:sp>
    </p:spTree>
    <p:extLst>
      <p:ext uri="{BB962C8B-B14F-4D97-AF65-F5344CB8AC3E}">
        <p14:creationId xmlns:p14="http://schemas.microsoft.com/office/powerpoint/2010/main" val="19637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b="1" u="sng" dirty="0"/>
          </a:p>
        </p:txBody>
      </p:sp>
      <p:sp>
        <p:nvSpPr>
          <p:cNvPr id="3" name="Content Placeholder 2"/>
          <p:cNvSpPr>
            <a:spLocks noGrp="1"/>
          </p:cNvSpPr>
          <p:nvPr>
            <p:ph idx="1"/>
          </p:nvPr>
        </p:nvSpPr>
        <p:spPr>
          <a:xfrm>
            <a:off x="838200" y="1524000"/>
            <a:ext cx="10515600" cy="4946469"/>
          </a:xfrm>
        </p:spPr>
        <p:txBody>
          <a:bodyPr>
            <a:normAutofit fontScale="70000" lnSpcReduction="20000"/>
          </a:bodyPr>
          <a:lstStyle/>
          <a:p>
            <a:r>
              <a:rPr lang="en-US" dirty="0" smtClean="0"/>
              <a:t>Where clause is used to define condition for SQL Commands .</a:t>
            </a:r>
          </a:p>
          <a:p>
            <a:pPr marL="0" indent="0">
              <a:buNone/>
            </a:pPr>
            <a:r>
              <a:rPr lang="en-US" b="1" dirty="0" smtClean="0"/>
              <a:t>SELECT with WHERE Clause</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column_name1, </a:t>
            </a:r>
          </a:p>
          <a:p>
            <a:pPr marL="0" indent="0">
              <a:buNone/>
            </a:pPr>
            <a:r>
              <a:rPr lang="en-US" dirty="0">
                <a:solidFill>
                  <a:srgbClr val="0070C0"/>
                </a:solidFill>
                <a:latin typeface="Courier New" panose="02070309020205020404" pitchFamily="49" charset="0"/>
                <a:cs typeface="Courier New" panose="02070309020205020404" pitchFamily="49" charset="0"/>
              </a:rPr>
              <a:t>    column_name2, </a:t>
            </a:r>
            <a:r>
              <a:rPr lang="en-US" dirty="0" smtClean="0">
                <a:solidFill>
                  <a:srgbClr val="0070C0"/>
                </a:solidFill>
                <a:latin typeface="Courier New" panose="02070309020205020404" pitchFamily="49" charset="0"/>
                <a:cs typeface="Courier New" panose="02070309020205020404" pitchFamily="49" charset="0"/>
              </a:rPr>
              <a:t> </a:t>
            </a:r>
            <a:endParaRPr lang="en-US" dirty="0">
              <a:solidFill>
                <a:srgbClr val="0070C0"/>
              </a:solidFill>
              <a:latin typeface="Courier New" panose="02070309020205020404" pitchFamily="49" charset="0"/>
              <a:cs typeface="Courier New" panose="02070309020205020404" pitchFamily="49" charset="0"/>
            </a:endParaRPr>
          </a:p>
          <a:p>
            <a:pPr marL="0" indent="0">
              <a:buNone/>
            </a:pP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column_nameN</a:t>
            </a:r>
            <a:r>
              <a:rPr lang="en-US" dirty="0">
                <a:solidFill>
                  <a:srgbClr val="C00000"/>
                </a:solidFill>
                <a:latin typeface="Courier New" panose="02070309020205020404" pitchFamily="49" charset="0"/>
                <a:cs typeface="Courier New" panose="02070309020205020404" pitchFamily="49" charset="0"/>
              </a:rPr>
              <a:t> </a:t>
            </a:r>
          </a:p>
          <a:p>
            <a:pPr marL="0" indent="0">
              <a:buNone/>
            </a:pPr>
            <a:r>
              <a:rPr lang="en-US" dirty="0">
                <a:solidFill>
                  <a:srgbClr val="C00000"/>
                </a:solidFill>
                <a:latin typeface="Courier New" panose="02070309020205020404" pitchFamily="49" charset="0"/>
                <a:cs typeface="Courier New" panose="02070309020205020404" pitchFamily="49" charset="0"/>
              </a:rPr>
              <a:t>    FROM </a:t>
            </a:r>
            <a:r>
              <a:rPr lang="en-US" dirty="0" err="1" smtClean="0">
                <a:solidFill>
                  <a:srgbClr val="225E38"/>
                </a:solidFill>
                <a:latin typeface="Courier New" panose="02070309020205020404" pitchFamily="49" charset="0"/>
                <a:cs typeface="Courier New" panose="02070309020205020404" pitchFamily="49" charset="0"/>
              </a:rPr>
              <a:t>table_name</a:t>
            </a:r>
            <a:endParaRPr lang="en-US" dirty="0" smtClean="0">
              <a:solidFill>
                <a:srgbClr val="225E38"/>
              </a:solidFill>
              <a:latin typeface="Courier New" panose="02070309020205020404" pitchFamily="49" charset="0"/>
              <a:cs typeface="Courier New" panose="02070309020205020404" pitchFamily="49" charset="0"/>
            </a:endParaRPr>
          </a:p>
          <a:p>
            <a:pPr marL="0" indent="0">
              <a:buNone/>
            </a:pPr>
            <a:r>
              <a:rPr lang="en-US" dirty="0" smtClean="0">
                <a:solidFill>
                  <a:srgbClr val="225E38"/>
                </a:solidFill>
                <a:latin typeface="Courier New" panose="02070309020205020404" pitchFamily="49" charset="0"/>
                <a:cs typeface="Courier New" panose="02070309020205020404" pitchFamily="49" charset="0"/>
              </a:rPr>
              <a:t>    </a:t>
            </a:r>
            <a:r>
              <a:rPr lang="en-US" dirty="0" smtClean="0">
                <a:solidFill>
                  <a:srgbClr val="002060"/>
                </a:solidFill>
                <a:latin typeface="Courier New" panose="02070309020205020404" pitchFamily="49" charset="0"/>
                <a:cs typeface="Courier New" panose="02070309020205020404" pitchFamily="49" charset="0"/>
              </a:rPr>
              <a:t>WHERE</a:t>
            </a:r>
            <a:r>
              <a:rPr lang="en-US" dirty="0" smtClean="0">
                <a:solidFill>
                  <a:srgbClr val="225E38"/>
                </a:solidFill>
                <a:latin typeface="Courier New" panose="02070309020205020404" pitchFamily="49" charset="0"/>
                <a:cs typeface="Courier New" panose="02070309020205020404" pitchFamily="49" charset="0"/>
              </a:rPr>
              <a:t> </a:t>
            </a:r>
            <a:r>
              <a:rPr lang="en-US" sz="2900" dirty="0" err="1">
                <a:solidFill>
                  <a:srgbClr val="0070C0"/>
                </a:solidFill>
                <a:latin typeface="Courier New" panose="02070309020205020404" pitchFamily="49" charset="0"/>
                <a:cs typeface="Courier New" panose="02070309020205020404" pitchFamily="49" charset="0"/>
              </a:rPr>
              <a:t>column_name</a:t>
            </a:r>
            <a:r>
              <a:rPr lang="en-US" dirty="0" smtClean="0">
                <a:solidFill>
                  <a:srgbClr val="225E38"/>
                </a:solidFill>
                <a:latin typeface="Courier New" panose="02070309020205020404" pitchFamily="49" charset="0"/>
                <a:cs typeface="Courier New" panose="02070309020205020404" pitchFamily="49" charset="0"/>
              </a:rPr>
              <a:t> </a:t>
            </a:r>
            <a:r>
              <a:rPr lang="en-US" dirty="0" smtClean="0">
                <a:solidFill>
                  <a:srgbClr val="C00000"/>
                </a:solidFill>
                <a:latin typeface="Courier New" panose="02070309020205020404" pitchFamily="49" charset="0"/>
                <a:cs typeface="Courier New" panose="02070309020205020404" pitchFamily="49" charset="0"/>
              </a:rPr>
              <a:t>=</a:t>
            </a:r>
            <a:r>
              <a:rPr lang="en-US" dirty="0" smtClean="0">
                <a:solidFill>
                  <a:srgbClr val="225E38"/>
                </a:solidFill>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&lt;value&gt;</a:t>
            </a:r>
            <a:r>
              <a:rPr lang="en-US" dirty="0" smtClean="0">
                <a:solidFill>
                  <a:srgbClr val="C00000"/>
                </a:solidFill>
                <a:latin typeface="Courier New" panose="02070309020205020404" pitchFamily="49" charset="0"/>
                <a:cs typeface="Courier New" panose="02070309020205020404" pitchFamily="49" charset="0"/>
              </a:rPr>
              <a:t>;</a:t>
            </a:r>
            <a:endParaRPr lang="en-US" b="1" dirty="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smtClean="0">
                <a:solidFill>
                  <a:srgbClr val="0070C0"/>
                </a:solidFill>
                <a:latin typeface="Courier New" panose="02070309020205020404" pitchFamily="49" charset="0"/>
                <a:cs typeface="Courier New" panose="02070309020205020404" pitchFamily="49" charset="0"/>
              </a:rPr>
              <a:t>s_id</a:t>
            </a:r>
            <a:r>
              <a:rPr lang="en-US" dirty="0" smtClean="0">
                <a:solidFill>
                  <a:srgbClr val="0070C0"/>
                </a:solidFill>
                <a:latin typeface="Courier New" panose="02070309020205020404" pitchFamily="49" charset="0"/>
                <a:cs typeface="Courier New" panose="02070309020205020404" pitchFamily="49" charset="0"/>
              </a:rPr>
              <a:t>, name, age, address</a:t>
            </a:r>
            <a:r>
              <a:rPr lang="en-US" dirty="0" smtClean="0">
                <a:solidFill>
                  <a:srgbClr val="C00000"/>
                </a:solidFill>
                <a:latin typeface="Courier New" panose="02070309020205020404" pitchFamily="49" charset="0"/>
                <a:cs typeface="Courier New" panose="02070309020205020404" pitchFamily="49" charset="0"/>
              </a:rPr>
              <a:t> FROM </a:t>
            </a:r>
            <a:r>
              <a:rPr lang="en-US" sz="2900" dirty="0">
                <a:solidFill>
                  <a:srgbClr val="225E38"/>
                </a:solidFill>
                <a:latin typeface="Courier New" panose="02070309020205020404" pitchFamily="49" charset="0"/>
                <a:cs typeface="Courier New" panose="02070309020205020404" pitchFamily="49" charset="0"/>
              </a:rPr>
              <a:t>student</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WHERE</a:t>
            </a:r>
            <a:r>
              <a:rPr lang="en-US" dirty="0">
                <a:solidFill>
                  <a:srgbClr val="C00000"/>
                </a:solidFill>
                <a:latin typeface="Courier New" panose="02070309020205020404" pitchFamily="49" charset="0"/>
                <a:cs typeface="Courier New" panose="02070309020205020404" pitchFamily="49" charset="0"/>
              </a:rPr>
              <a:t> </a:t>
            </a:r>
            <a:r>
              <a:rPr lang="en-US" sz="2900" dirty="0" err="1">
                <a:solidFill>
                  <a:srgbClr val="0070C0"/>
                </a:solidFill>
                <a:latin typeface="Courier New" panose="02070309020205020404" pitchFamily="49" charset="0"/>
                <a:cs typeface="Courier New" panose="02070309020205020404" pitchFamily="49" charset="0"/>
              </a:rPr>
              <a:t>s_id</a:t>
            </a:r>
            <a:r>
              <a:rPr lang="en-US" dirty="0">
                <a:solidFill>
                  <a:srgbClr val="C00000"/>
                </a:solidFill>
                <a:latin typeface="Courier New" panose="02070309020205020404" pitchFamily="49" charset="0"/>
                <a:cs typeface="Courier New" panose="02070309020205020404" pitchFamily="49" charset="0"/>
              </a:rPr>
              <a:t> = </a:t>
            </a:r>
            <a:r>
              <a:rPr lang="en-US" sz="2900" dirty="0">
                <a:solidFill>
                  <a:schemeClr val="accent2">
                    <a:lumMod val="75000"/>
                  </a:schemeClr>
                </a:solidFill>
                <a:latin typeface="Courier New" panose="02070309020205020404" pitchFamily="49" charset="0"/>
                <a:cs typeface="Courier New" panose="02070309020205020404" pitchFamily="49" charset="0"/>
              </a:rPr>
              <a:t>101</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0070C0"/>
                </a:solidFill>
                <a:latin typeface="Courier New" panose="02070309020205020404" pitchFamily="49" charset="0"/>
                <a:cs typeface="Courier New" panose="02070309020205020404" pitchFamily="49" charset="0"/>
              </a:rPr>
              <a:t>s_id</a:t>
            </a:r>
            <a:r>
              <a:rPr lang="en-US" dirty="0">
                <a:solidFill>
                  <a:srgbClr val="0070C0"/>
                </a:solidFill>
                <a:latin typeface="Courier New" panose="02070309020205020404" pitchFamily="49" charset="0"/>
                <a:cs typeface="Courier New" panose="02070309020205020404" pitchFamily="49" charset="0"/>
              </a:rPr>
              <a:t>, name, age, address</a:t>
            </a:r>
            <a:r>
              <a:rPr lang="en-US" dirty="0">
                <a:solidFill>
                  <a:srgbClr val="C00000"/>
                </a:solidFill>
                <a:latin typeface="Courier New" panose="02070309020205020404" pitchFamily="49" charset="0"/>
                <a:cs typeface="Courier New" panose="02070309020205020404" pitchFamily="49" charset="0"/>
              </a:rPr>
              <a:t> FROM </a:t>
            </a:r>
            <a:r>
              <a:rPr lang="en-US" sz="2900" dirty="0">
                <a:solidFill>
                  <a:srgbClr val="225E38"/>
                </a:solidFill>
                <a:latin typeface="Courier New" panose="02070309020205020404" pitchFamily="49" charset="0"/>
                <a:cs typeface="Courier New" panose="02070309020205020404" pitchFamily="49" charset="0"/>
              </a:rPr>
              <a:t>student</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WHERE</a:t>
            </a:r>
            <a:r>
              <a:rPr lang="en-US" dirty="0">
                <a:solidFill>
                  <a:srgbClr val="C00000"/>
                </a:solidFill>
                <a:latin typeface="Courier New" panose="02070309020205020404" pitchFamily="49" charset="0"/>
                <a:cs typeface="Courier New" panose="02070309020205020404" pitchFamily="49" charset="0"/>
              </a:rPr>
              <a:t> </a:t>
            </a:r>
            <a:r>
              <a:rPr lang="en-US" sz="2900" dirty="0" smtClean="0">
                <a:solidFill>
                  <a:srgbClr val="0070C0"/>
                </a:solidFill>
                <a:latin typeface="Courier New" panose="02070309020205020404" pitchFamily="49" charset="0"/>
                <a:cs typeface="Courier New" panose="02070309020205020404" pitchFamily="49" charset="0"/>
              </a:rPr>
              <a:t>name</a:t>
            </a:r>
            <a:r>
              <a:rPr lang="en-US" dirty="0" smtClean="0">
                <a:solidFill>
                  <a:srgbClr val="C00000"/>
                </a:solidFill>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 </a:t>
            </a:r>
            <a:r>
              <a:rPr lang="en-US" sz="2900" dirty="0" smtClean="0">
                <a:solidFill>
                  <a:schemeClr val="accent2">
                    <a:lumMod val="75000"/>
                  </a:schemeClr>
                </a:solidFill>
                <a:latin typeface="Courier New" panose="02070309020205020404" pitchFamily="49" charset="0"/>
                <a:cs typeface="Courier New" panose="02070309020205020404" pitchFamily="49" charset="0"/>
              </a:rPr>
              <a:t>‘Adam’</a:t>
            </a:r>
            <a:r>
              <a:rPr lang="en-US" dirty="0" smtClean="0">
                <a:solidFill>
                  <a:srgbClr val="C00000"/>
                </a:solidFill>
                <a:latin typeface="Courier New" panose="02070309020205020404" pitchFamily="49" charset="0"/>
                <a:cs typeface="Courier New" panose="02070309020205020404" pitchFamily="49" charset="0"/>
              </a:rPr>
              <a:t>;</a:t>
            </a:r>
            <a:endParaRPr lang="en-US" dirty="0">
              <a:solidFill>
                <a:srgbClr val="C00000"/>
              </a:solidFill>
              <a:latin typeface="Courier New" panose="02070309020205020404" pitchFamily="49" charset="0"/>
              <a:cs typeface="Courier New" panose="02070309020205020404" pitchFamily="49" charset="0"/>
            </a:endParaRPr>
          </a:p>
        </p:txBody>
      </p:sp>
      <p:sp>
        <p:nvSpPr>
          <p:cNvPr id="6" name="Rectangle 5"/>
          <p:cNvSpPr/>
          <p:nvPr/>
        </p:nvSpPr>
        <p:spPr>
          <a:xfrm>
            <a:off x="9074331" y="3579223"/>
            <a:ext cx="1959429" cy="1079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 value must be in single quote ‘ ‘.</a:t>
            </a:r>
            <a:endParaRPr lang="en-US" dirty="0">
              <a:solidFill>
                <a:schemeClr val="tx1"/>
              </a:solidFill>
            </a:endParaRPr>
          </a:p>
        </p:txBody>
      </p:sp>
    </p:spTree>
    <p:extLst>
      <p:ext uri="{BB962C8B-B14F-4D97-AF65-F5344CB8AC3E}">
        <p14:creationId xmlns:p14="http://schemas.microsoft.com/office/powerpoint/2010/main" val="3435776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for WHERE Clause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226220"/>
              </p:ext>
            </p:extLst>
          </p:nvPr>
        </p:nvGraphicFramePr>
        <p:xfrm>
          <a:off x="1301734" y="1937363"/>
          <a:ext cx="9588532" cy="3657600"/>
        </p:xfrm>
        <a:graphic>
          <a:graphicData uri="http://schemas.openxmlformats.org/drawingml/2006/table">
            <a:tbl>
              <a:tblPr firstRow="1">
                <a:tableStyleId>{5C22544A-7EE6-4342-B048-85BDC9FD1C3A}</a:tableStyleId>
              </a:tblPr>
              <a:tblGrid>
                <a:gridCol w="4794266">
                  <a:extLst>
                    <a:ext uri="{9D8B030D-6E8A-4147-A177-3AD203B41FA5}">
                      <a16:colId xmlns:a16="http://schemas.microsoft.com/office/drawing/2014/main" val="1809453835"/>
                    </a:ext>
                  </a:extLst>
                </a:gridCol>
                <a:gridCol w="4794266">
                  <a:extLst>
                    <a:ext uri="{9D8B030D-6E8A-4147-A177-3AD203B41FA5}">
                      <a16:colId xmlns:a16="http://schemas.microsoft.com/office/drawing/2014/main" val="3371677141"/>
                    </a:ext>
                  </a:extLst>
                </a:gridCol>
              </a:tblGrid>
              <a:tr h="0">
                <a:tc>
                  <a:txBody>
                    <a:bodyPr/>
                    <a:lstStyle/>
                    <a:p>
                      <a:pPr algn="l"/>
                      <a:r>
                        <a:rPr lang="en-US" dirty="0">
                          <a:effectLst/>
                        </a:rPr>
                        <a:t>Operator</a:t>
                      </a:r>
                      <a:endParaRPr lang="en-US" b="1" dirty="0">
                        <a:effectLst/>
                      </a:endParaRPr>
                    </a:p>
                  </a:txBody>
                  <a:tcPr/>
                </a:tc>
                <a:tc>
                  <a:txBody>
                    <a:bodyPr/>
                    <a:lstStyle/>
                    <a:p>
                      <a:pPr algn="l"/>
                      <a:r>
                        <a:rPr lang="en-US" dirty="0">
                          <a:effectLst/>
                        </a:rPr>
                        <a:t>Description</a:t>
                      </a:r>
                      <a:endParaRPr lang="en-US" b="1" dirty="0">
                        <a:effectLst/>
                      </a:endParaRPr>
                    </a:p>
                  </a:txBody>
                  <a:tcPr/>
                </a:tc>
                <a:extLst>
                  <a:ext uri="{0D108BD9-81ED-4DB2-BD59-A6C34878D82A}">
                    <a16:rowId xmlns:a16="http://schemas.microsoft.com/office/drawing/2014/main" val="3969643750"/>
                  </a:ext>
                </a:extLst>
              </a:tr>
              <a:tr h="0">
                <a:tc>
                  <a:txBody>
                    <a:bodyPr/>
                    <a:lstStyle/>
                    <a:p>
                      <a:r>
                        <a:rPr lang="en-US" b="1" dirty="0">
                          <a:effectLst/>
                        </a:rPr>
                        <a:t>=</a:t>
                      </a:r>
                    </a:p>
                  </a:txBody>
                  <a:tcPr/>
                </a:tc>
                <a:tc>
                  <a:txBody>
                    <a:bodyPr/>
                    <a:lstStyle/>
                    <a:p>
                      <a:r>
                        <a:rPr lang="en-US">
                          <a:effectLst/>
                        </a:rPr>
                        <a:t>Equal to</a:t>
                      </a:r>
                    </a:p>
                  </a:txBody>
                  <a:tcPr/>
                </a:tc>
                <a:extLst>
                  <a:ext uri="{0D108BD9-81ED-4DB2-BD59-A6C34878D82A}">
                    <a16:rowId xmlns:a16="http://schemas.microsoft.com/office/drawing/2014/main" val="2044332787"/>
                  </a:ext>
                </a:extLst>
              </a:tr>
              <a:tr h="0">
                <a:tc>
                  <a:txBody>
                    <a:bodyPr/>
                    <a:lstStyle/>
                    <a:p>
                      <a:r>
                        <a:rPr lang="en-US" b="1" dirty="0">
                          <a:effectLst/>
                        </a:rPr>
                        <a:t>!=</a:t>
                      </a:r>
                    </a:p>
                  </a:txBody>
                  <a:tcPr/>
                </a:tc>
                <a:tc>
                  <a:txBody>
                    <a:bodyPr/>
                    <a:lstStyle/>
                    <a:p>
                      <a:r>
                        <a:rPr lang="en-US">
                          <a:effectLst/>
                        </a:rPr>
                        <a:t>Not Equal to</a:t>
                      </a:r>
                    </a:p>
                  </a:txBody>
                  <a:tcPr/>
                </a:tc>
                <a:extLst>
                  <a:ext uri="{0D108BD9-81ED-4DB2-BD59-A6C34878D82A}">
                    <a16:rowId xmlns:a16="http://schemas.microsoft.com/office/drawing/2014/main" val="3673162303"/>
                  </a:ext>
                </a:extLst>
              </a:tr>
              <a:tr h="0">
                <a:tc>
                  <a:txBody>
                    <a:bodyPr/>
                    <a:lstStyle/>
                    <a:p>
                      <a:r>
                        <a:rPr lang="en-US" b="1" dirty="0">
                          <a:effectLst/>
                        </a:rPr>
                        <a:t>&lt;</a:t>
                      </a:r>
                    </a:p>
                  </a:txBody>
                  <a:tcPr/>
                </a:tc>
                <a:tc>
                  <a:txBody>
                    <a:bodyPr/>
                    <a:lstStyle/>
                    <a:p>
                      <a:r>
                        <a:rPr lang="en-US">
                          <a:effectLst/>
                        </a:rPr>
                        <a:t>Less than</a:t>
                      </a:r>
                    </a:p>
                  </a:txBody>
                  <a:tcPr/>
                </a:tc>
                <a:extLst>
                  <a:ext uri="{0D108BD9-81ED-4DB2-BD59-A6C34878D82A}">
                    <a16:rowId xmlns:a16="http://schemas.microsoft.com/office/drawing/2014/main" val="2987948775"/>
                  </a:ext>
                </a:extLst>
              </a:tr>
              <a:tr h="0">
                <a:tc>
                  <a:txBody>
                    <a:bodyPr/>
                    <a:lstStyle/>
                    <a:p>
                      <a:r>
                        <a:rPr lang="en-US" b="1" dirty="0">
                          <a:effectLst/>
                        </a:rPr>
                        <a:t>&gt;</a:t>
                      </a:r>
                    </a:p>
                  </a:txBody>
                  <a:tcPr/>
                </a:tc>
                <a:tc>
                  <a:txBody>
                    <a:bodyPr/>
                    <a:lstStyle/>
                    <a:p>
                      <a:r>
                        <a:rPr lang="en-US">
                          <a:effectLst/>
                        </a:rPr>
                        <a:t>Greater than</a:t>
                      </a:r>
                    </a:p>
                  </a:txBody>
                  <a:tcPr/>
                </a:tc>
                <a:extLst>
                  <a:ext uri="{0D108BD9-81ED-4DB2-BD59-A6C34878D82A}">
                    <a16:rowId xmlns:a16="http://schemas.microsoft.com/office/drawing/2014/main" val="1999844962"/>
                  </a:ext>
                </a:extLst>
              </a:tr>
              <a:tr h="0">
                <a:tc>
                  <a:txBody>
                    <a:bodyPr/>
                    <a:lstStyle/>
                    <a:p>
                      <a:r>
                        <a:rPr lang="en-US" b="1" dirty="0">
                          <a:effectLst/>
                        </a:rPr>
                        <a:t>&lt;=</a:t>
                      </a:r>
                    </a:p>
                  </a:txBody>
                  <a:tcPr/>
                </a:tc>
                <a:tc>
                  <a:txBody>
                    <a:bodyPr/>
                    <a:lstStyle/>
                    <a:p>
                      <a:r>
                        <a:rPr lang="en-US">
                          <a:effectLst/>
                        </a:rPr>
                        <a:t>Less than or Equal to</a:t>
                      </a:r>
                    </a:p>
                  </a:txBody>
                  <a:tcPr/>
                </a:tc>
                <a:extLst>
                  <a:ext uri="{0D108BD9-81ED-4DB2-BD59-A6C34878D82A}">
                    <a16:rowId xmlns:a16="http://schemas.microsoft.com/office/drawing/2014/main" val="2198304620"/>
                  </a:ext>
                </a:extLst>
              </a:tr>
              <a:tr h="0">
                <a:tc>
                  <a:txBody>
                    <a:bodyPr/>
                    <a:lstStyle/>
                    <a:p>
                      <a:r>
                        <a:rPr lang="en-US" b="1" dirty="0">
                          <a:effectLst/>
                        </a:rPr>
                        <a:t>&gt;=</a:t>
                      </a:r>
                    </a:p>
                  </a:txBody>
                  <a:tcPr/>
                </a:tc>
                <a:tc>
                  <a:txBody>
                    <a:bodyPr/>
                    <a:lstStyle/>
                    <a:p>
                      <a:r>
                        <a:rPr lang="en-US">
                          <a:effectLst/>
                        </a:rPr>
                        <a:t>Greate than or Equal to</a:t>
                      </a:r>
                    </a:p>
                  </a:txBody>
                  <a:tcPr/>
                </a:tc>
                <a:extLst>
                  <a:ext uri="{0D108BD9-81ED-4DB2-BD59-A6C34878D82A}">
                    <a16:rowId xmlns:a16="http://schemas.microsoft.com/office/drawing/2014/main" val="819917853"/>
                  </a:ext>
                </a:extLst>
              </a:tr>
              <a:tr h="0">
                <a:tc>
                  <a:txBody>
                    <a:bodyPr/>
                    <a:lstStyle/>
                    <a:p>
                      <a:r>
                        <a:rPr lang="en-US" b="1" dirty="0">
                          <a:effectLst/>
                        </a:rPr>
                        <a:t>BETWEEN</a:t>
                      </a:r>
                    </a:p>
                  </a:txBody>
                  <a:tcPr/>
                </a:tc>
                <a:tc>
                  <a:txBody>
                    <a:bodyPr/>
                    <a:lstStyle/>
                    <a:p>
                      <a:r>
                        <a:rPr lang="en-US">
                          <a:effectLst/>
                        </a:rPr>
                        <a:t>Between a specified range of values</a:t>
                      </a:r>
                    </a:p>
                  </a:txBody>
                  <a:tcPr/>
                </a:tc>
                <a:extLst>
                  <a:ext uri="{0D108BD9-81ED-4DB2-BD59-A6C34878D82A}">
                    <a16:rowId xmlns:a16="http://schemas.microsoft.com/office/drawing/2014/main" val="3717848134"/>
                  </a:ext>
                </a:extLst>
              </a:tr>
              <a:tr h="0">
                <a:tc>
                  <a:txBody>
                    <a:bodyPr/>
                    <a:lstStyle/>
                    <a:p>
                      <a:r>
                        <a:rPr lang="en-US" b="1" dirty="0">
                          <a:effectLst/>
                        </a:rPr>
                        <a:t>LIKE</a:t>
                      </a:r>
                    </a:p>
                  </a:txBody>
                  <a:tcPr/>
                </a:tc>
                <a:tc>
                  <a:txBody>
                    <a:bodyPr/>
                    <a:lstStyle/>
                    <a:p>
                      <a:r>
                        <a:rPr lang="en-US">
                          <a:effectLst/>
                        </a:rPr>
                        <a:t>This is used to search for a pattern in value.</a:t>
                      </a:r>
                    </a:p>
                  </a:txBody>
                  <a:tcPr/>
                </a:tc>
                <a:extLst>
                  <a:ext uri="{0D108BD9-81ED-4DB2-BD59-A6C34878D82A}">
                    <a16:rowId xmlns:a16="http://schemas.microsoft.com/office/drawing/2014/main" val="3079989769"/>
                  </a:ext>
                </a:extLst>
              </a:tr>
              <a:tr h="0">
                <a:tc>
                  <a:txBody>
                    <a:bodyPr/>
                    <a:lstStyle/>
                    <a:p>
                      <a:r>
                        <a:rPr lang="en-US" b="1" dirty="0">
                          <a:effectLst/>
                        </a:rPr>
                        <a:t>IN</a:t>
                      </a:r>
                    </a:p>
                  </a:txBody>
                  <a:tcPr/>
                </a:tc>
                <a:tc>
                  <a:txBody>
                    <a:bodyPr/>
                    <a:lstStyle/>
                    <a:p>
                      <a:r>
                        <a:rPr lang="en-US" dirty="0">
                          <a:effectLst/>
                        </a:rPr>
                        <a:t>In a given set of values</a:t>
                      </a:r>
                    </a:p>
                  </a:txBody>
                  <a:tcPr/>
                </a:tc>
                <a:extLst>
                  <a:ext uri="{0D108BD9-81ED-4DB2-BD59-A6C34878D82A}">
                    <a16:rowId xmlns:a16="http://schemas.microsoft.com/office/drawing/2014/main" val="54302334"/>
                  </a:ext>
                </a:extLst>
              </a:tr>
            </a:tbl>
          </a:graphicData>
        </a:graphic>
      </p:graphicFrame>
    </p:spTree>
    <p:extLst>
      <p:ext uri="{BB962C8B-B14F-4D97-AF65-F5344CB8AC3E}">
        <p14:creationId xmlns:p14="http://schemas.microsoft.com/office/powerpoint/2010/main" val="346492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Clause</a:t>
            </a:r>
            <a:endParaRPr lang="en-US" b="1" u="sng" dirty="0"/>
          </a:p>
        </p:txBody>
      </p:sp>
      <p:sp>
        <p:nvSpPr>
          <p:cNvPr id="3" name="Content Placeholder 2"/>
          <p:cNvSpPr>
            <a:spLocks noGrp="1"/>
          </p:cNvSpPr>
          <p:nvPr>
            <p:ph idx="1"/>
          </p:nvPr>
        </p:nvSpPr>
        <p:spPr>
          <a:xfrm>
            <a:off x="838200" y="1567542"/>
            <a:ext cx="10515600" cy="5007429"/>
          </a:xfrm>
        </p:spPr>
        <p:txBody>
          <a:bodyPr>
            <a:normAutofit fontScale="85000" lnSpcReduction="20000"/>
          </a:bodyPr>
          <a:lstStyle/>
          <a:p>
            <a:r>
              <a:rPr lang="en-US" dirty="0"/>
              <a:t>LIKE clause is used in the condition in SQL query with the WHERE clause. LIKE clause compares data with an expression using wildcard operators to match pattern given in the condition</a:t>
            </a:r>
            <a:r>
              <a:rPr lang="en-US" dirty="0" smtClean="0"/>
              <a:t>.</a:t>
            </a:r>
          </a:p>
          <a:p>
            <a:pPr marL="0" indent="0">
              <a:buNone/>
            </a:pPr>
            <a:r>
              <a:rPr lang="en-US" b="1" dirty="0"/>
              <a:t>Wildcard operators</a:t>
            </a:r>
          </a:p>
          <a:p>
            <a:pPr lvl="1"/>
            <a:r>
              <a:rPr lang="en-US" b="1" dirty="0">
                <a:solidFill>
                  <a:srgbClr val="C00000"/>
                </a:solidFill>
              </a:rPr>
              <a:t>Percent sign</a:t>
            </a:r>
            <a:r>
              <a:rPr lang="en-US" dirty="0"/>
              <a:t> </a:t>
            </a:r>
            <a:r>
              <a:rPr lang="en-US" b="1" dirty="0">
                <a:solidFill>
                  <a:srgbClr val="002060"/>
                </a:solidFill>
              </a:rPr>
              <a:t>%</a:t>
            </a:r>
            <a:r>
              <a:rPr lang="en-US" dirty="0"/>
              <a:t>: represents zero, one or more than one character.</a:t>
            </a:r>
          </a:p>
          <a:p>
            <a:pPr lvl="1"/>
            <a:r>
              <a:rPr lang="en-US" b="1" dirty="0">
                <a:solidFill>
                  <a:srgbClr val="C00000"/>
                </a:solidFill>
              </a:rPr>
              <a:t>Underscore sign </a:t>
            </a:r>
            <a:r>
              <a:rPr lang="en-US" b="1" dirty="0">
                <a:solidFill>
                  <a:srgbClr val="002060"/>
                </a:solidFill>
              </a:rPr>
              <a:t>_</a:t>
            </a:r>
            <a:r>
              <a:rPr lang="en-US" dirty="0"/>
              <a:t>: represents only a single character.</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 FROM Student WHERE </a:t>
            </a:r>
            <a:r>
              <a:rPr lang="en-US" dirty="0" err="1">
                <a:solidFill>
                  <a:srgbClr val="C00000"/>
                </a:solidFill>
                <a:latin typeface="Courier New" panose="02070309020205020404" pitchFamily="49" charset="0"/>
                <a:cs typeface="Courier New" panose="02070309020205020404" pitchFamily="49" charset="0"/>
              </a:rPr>
              <a:t>s_name</a:t>
            </a:r>
            <a:r>
              <a:rPr lang="en-US" dirty="0">
                <a:solidFill>
                  <a:srgbClr val="C00000"/>
                </a:solidFill>
                <a:latin typeface="Courier New" panose="02070309020205020404" pitchFamily="49" charset="0"/>
                <a:cs typeface="Courier New" panose="02070309020205020404" pitchFamily="49" charset="0"/>
              </a:rPr>
              <a:t> LIKE 'A</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A</a:t>
            </a:r>
            <a:r>
              <a:rPr lang="en-US" dirty="0" smtClean="0"/>
              <a:t>bove </a:t>
            </a:r>
            <a:r>
              <a:rPr lang="en-US" dirty="0"/>
              <a:t>query will return all records where </a:t>
            </a:r>
            <a:r>
              <a:rPr lang="en-US" b="1" dirty="0" err="1"/>
              <a:t>s_name</a:t>
            </a:r>
            <a:r>
              <a:rPr lang="en-US" dirty="0"/>
              <a:t> starts with character </a:t>
            </a:r>
            <a:r>
              <a:rPr lang="en-US" dirty="0" smtClean="0"/>
              <a:t>'A‘.</a:t>
            </a:r>
            <a:endParaRPr lang="en-US" dirty="0" smtClean="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SELECT * FROM Student WHERE </a:t>
            </a:r>
            <a:r>
              <a:rPr lang="en-US" dirty="0" err="1">
                <a:solidFill>
                  <a:srgbClr val="C00000"/>
                </a:solidFill>
                <a:latin typeface="Courier New" panose="02070309020205020404" pitchFamily="49" charset="0"/>
                <a:cs typeface="Courier New" panose="02070309020205020404" pitchFamily="49" charset="0"/>
              </a:rPr>
              <a:t>s_name</a:t>
            </a:r>
            <a:r>
              <a:rPr lang="en-US" dirty="0">
                <a:solidFill>
                  <a:srgbClr val="C00000"/>
                </a:solidFill>
                <a:latin typeface="Courier New" panose="02070309020205020404" pitchFamily="49" charset="0"/>
                <a:cs typeface="Courier New" panose="02070309020205020404" pitchFamily="49" charset="0"/>
              </a:rPr>
              <a:t> LIKE '_d</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A</a:t>
            </a:r>
            <a:r>
              <a:rPr lang="en-US" dirty="0" smtClean="0"/>
              <a:t>bove </a:t>
            </a:r>
            <a:r>
              <a:rPr lang="en-US" dirty="0"/>
              <a:t>query will return all records from </a:t>
            </a:r>
            <a:r>
              <a:rPr lang="en-US" b="1" dirty="0"/>
              <a:t>Student</a:t>
            </a:r>
            <a:r>
              <a:rPr lang="en-US" dirty="0"/>
              <a:t> table where </a:t>
            </a:r>
            <a:r>
              <a:rPr lang="en-US" b="1" dirty="0" err="1"/>
              <a:t>s_name</a:t>
            </a:r>
            <a:r>
              <a:rPr lang="en-US" dirty="0"/>
              <a:t> contain 'd' as second character.</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SELECT * FROM Student WHERE </a:t>
            </a:r>
            <a:r>
              <a:rPr lang="en-US" dirty="0" err="1">
                <a:solidFill>
                  <a:srgbClr val="C00000"/>
                </a:solidFill>
                <a:latin typeface="Courier New" panose="02070309020205020404" pitchFamily="49" charset="0"/>
                <a:cs typeface="Courier New" panose="02070309020205020404" pitchFamily="49" charset="0"/>
              </a:rPr>
              <a:t>s_name</a:t>
            </a:r>
            <a:r>
              <a:rPr lang="en-US" dirty="0">
                <a:solidFill>
                  <a:srgbClr val="C00000"/>
                </a:solidFill>
                <a:latin typeface="Courier New" panose="02070309020205020404" pitchFamily="49" charset="0"/>
                <a:cs typeface="Courier New" panose="02070309020205020404" pitchFamily="49" charset="0"/>
              </a:rPr>
              <a:t> LIKE '%x</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A</a:t>
            </a:r>
            <a:r>
              <a:rPr lang="en-US" dirty="0" smtClean="0"/>
              <a:t>bove </a:t>
            </a:r>
            <a:r>
              <a:rPr lang="en-US" dirty="0"/>
              <a:t>query will return all records from </a:t>
            </a:r>
            <a:r>
              <a:rPr lang="en-US" b="1" dirty="0"/>
              <a:t>Student</a:t>
            </a:r>
            <a:r>
              <a:rPr lang="en-US" dirty="0"/>
              <a:t> table where </a:t>
            </a:r>
            <a:r>
              <a:rPr lang="en-US" b="1" dirty="0" err="1"/>
              <a:t>s_name</a:t>
            </a:r>
            <a:r>
              <a:rPr lang="en-US" dirty="0"/>
              <a:t> contain 'x' as last character.</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9267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Clause</a:t>
            </a:r>
            <a:endParaRPr lang="en-US" b="1" u="sng" dirty="0"/>
          </a:p>
        </p:txBody>
      </p:sp>
      <p:sp>
        <p:nvSpPr>
          <p:cNvPr id="3" name="Content Placeholder 2"/>
          <p:cNvSpPr>
            <a:spLocks noGrp="1"/>
          </p:cNvSpPr>
          <p:nvPr>
            <p:ph idx="1"/>
          </p:nvPr>
        </p:nvSpPr>
        <p:spPr>
          <a:xfrm>
            <a:off x="838200" y="1825625"/>
            <a:ext cx="10515600" cy="4522924"/>
          </a:xfrm>
        </p:spPr>
        <p:txBody>
          <a:bodyPr>
            <a:normAutofit fontScale="85000" lnSpcReduction="10000"/>
          </a:bodyPr>
          <a:lstStyle/>
          <a:p>
            <a:r>
              <a:rPr lang="en-US" b="1" dirty="0">
                <a:solidFill>
                  <a:srgbClr val="C00000"/>
                </a:solidFill>
              </a:rPr>
              <a:t>Order by </a:t>
            </a:r>
            <a:r>
              <a:rPr lang="en-US" dirty="0"/>
              <a:t>clause is used with </a:t>
            </a:r>
            <a:r>
              <a:rPr lang="en-US" b="1" dirty="0"/>
              <a:t>SELECT</a:t>
            </a:r>
            <a:r>
              <a:rPr lang="en-US" dirty="0"/>
              <a:t> statement for arranging retrieved data in </a:t>
            </a:r>
            <a:r>
              <a:rPr lang="en-US" dirty="0">
                <a:solidFill>
                  <a:srgbClr val="225E38"/>
                </a:solidFill>
              </a:rPr>
              <a:t>sorted order</a:t>
            </a:r>
            <a:r>
              <a:rPr lang="en-US" dirty="0"/>
              <a:t>. The </a:t>
            </a:r>
            <a:r>
              <a:rPr lang="en-US" b="1" dirty="0">
                <a:solidFill>
                  <a:srgbClr val="C00000"/>
                </a:solidFill>
              </a:rPr>
              <a:t>Order by </a:t>
            </a:r>
            <a:r>
              <a:rPr lang="en-US" dirty="0"/>
              <a:t>clause by default sorts the retrieved data in ascending order. </a:t>
            </a:r>
            <a:r>
              <a:rPr lang="en-US" dirty="0" smtClean="0"/>
              <a:t>We can also use </a:t>
            </a:r>
            <a:r>
              <a:rPr lang="en-US" dirty="0" err="1" smtClean="0"/>
              <a:t>asc</a:t>
            </a:r>
            <a:r>
              <a:rPr lang="en-US" dirty="0" smtClean="0"/>
              <a:t> to sort data in ascending order. To </a:t>
            </a:r>
            <a:r>
              <a:rPr lang="en-US" dirty="0"/>
              <a:t>sort the data in descending order </a:t>
            </a:r>
            <a:r>
              <a:rPr lang="en-US" dirty="0">
                <a:solidFill>
                  <a:srgbClr val="002060"/>
                </a:solidFill>
              </a:rPr>
              <a:t>DESC</a:t>
            </a:r>
            <a:r>
              <a:rPr lang="en-US" dirty="0"/>
              <a:t> keyword is used with Order by clause</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a:solidFill>
                  <a:srgbClr val="0070C0"/>
                </a:solidFill>
                <a:latin typeface="Courier New" panose="02070309020205020404" pitchFamily="49" charset="0"/>
                <a:cs typeface="Courier New" panose="02070309020205020404" pitchFamily="49" charset="0"/>
              </a:rPr>
              <a:t>column-list|*</a:t>
            </a:r>
            <a:r>
              <a:rPr lang="en-US" dirty="0">
                <a:solidFill>
                  <a:srgbClr val="C00000"/>
                </a:solidFill>
                <a:latin typeface="Courier New" panose="02070309020205020404" pitchFamily="49" charset="0"/>
                <a:cs typeface="Courier New" panose="02070309020205020404" pitchFamily="49" charset="0"/>
              </a:rPr>
              <a:t> FROM </a:t>
            </a:r>
            <a:r>
              <a:rPr lang="en-US" dirty="0">
                <a:solidFill>
                  <a:srgbClr val="225E38"/>
                </a:solidFill>
                <a:latin typeface="Courier New" panose="02070309020205020404" pitchFamily="49" charset="0"/>
                <a:cs typeface="Courier New" panose="02070309020205020404" pitchFamily="49" charset="0"/>
              </a:rPr>
              <a:t>table-name</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ORDER BY </a:t>
            </a:r>
            <a:r>
              <a:rPr lang="en-US" dirty="0" smtClean="0">
                <a:solidFill>
                  <a:srgbClr val="0070C0"/>
                </a:solidFill>
                <a:latin typeface="Courier New" panose="02070309020205020404" pitchFamily="49" charset="0"/>
                <a:cs typeface="Courier New" panose="02070309020205020404" pitchFamily="49" charset="0"/>
              </a:rPr>
              <a:t>column-name </a:t>
            </a:r>
            <a:r>
              <a:rPr lang="en-US" dirty="0" smtClean="0">
                <a:solidFill>
                  <a:srgbClr val="002060"/>
                </a:solidFill>
                <a:latin typeface="Courier New" panose="02070309020205020404" pitchFamily="49" charset="0"/>
                <a:cs typeface="Courier New" panose="02070309020205020404" pitchFamily="49" charset="0"/>
              </a:rPr>
              <a:t>ASC </a:t>
            </a:r>
            <a:r>
              <a:rPr lang="en-US" dirty="0">
                <a:solidFill>
                  <a:srgbClr val="002060"/>
                </a:solidFill>
                <a:latin typeface="Courier New" panose="02070309020205020404" pitchFamily="49" charset="0"/>
                <a:cs typeface="Courier New" panose="02070309020205020404" pitchFamily="49" charset="0"/>
              </a:rPr>
              <a:t>| DESC</a:t>
            </a:r>
            <a:r>
              <a:rPr lang="en-US"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ORDER BY salary</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A</a:t>
            </a:r>
            <a:r>
              <a:rPr lang="en-US" dirty="0" smtClean="0"/>
              <a:t>bove </a:t>
            </a:r>
            <a:r>
              <a:rPr lang="en-US" dirty="0"/>
              <a:t>query will return the resultant data in ascending order of the </a:t>
            </a:r>
            <a:r>
              <a:rPr lang="en-US" b="1" dirty="0" smtClean="0"/>
              <a:t>salary.</a:t>
            </a:r>
            <a:endParaRPr lang="en-US" dirty="0" smtClean="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ORDER BY salary DESC</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smtClean="0"/>
              <a:t>Above </a:t>
            </a:r>
            <a:r>
              <a:rPr lang="en-US" dirty="0"/>
              <a:t>query will return the resultant data in descending order of the </a:t>
            </a:r>
            <a:r>
              <a:rPr lang="en-US" b="1" dirty="0"/>
              <a:t>salary</a:t>
            </a:r>
            <a:r>
              <a:rPr lang="en-US" dirty="0"/>
              <a:t>.</a:t>
            </a:r>
          </a:p>
        </p:txBody>
      </p:sp>
    </p:spTree>
    <p:extLst>
      <p:ext uri="{BB962C8B-B14F-4D97-AF65-F5344CB8AC3E}">
        <p14:creationId xmlns:p14="http://schemas.microsoft.com/office/powerpoint/2010/main" val="4037083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Command</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a:t>Group by clause is used to group the results of a SELECT query based on one or more columns. It is also used with SQL functions to group the result from one or more tables</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function(</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FROM </a:t>
            </a:r>
            <a:r>
              <a:rPr lang="en-US" dirty="0" err="1">
                <a:solidFill>
                  <a:srgbClr val="C00000"/>
                </a:solidFill>
                <a:latin typeface="Courier New" panose="02070309020205020404" pitchFamily="49" charset="0"/>
                <a:cs typeface="Courier New" panose="02070309020205020404" pitchFamily="49" charset="0"/>
              </a:rPr>
              <a:t>table_name</a:t>
            </a:r>
            <a:r>
              <a:rPr lang="en-US" dirty="0">
                <a:solidFill>
                  <a:srgbClr val="C00000"/>
                </a:solidFill>
                <a:latin typeface="Courier New" panose="02070309020205020404" pitchFamily="49" charset="0"/>
                <a:cs typeface="Courier New" panose="02070309020205020404" pitchFamily="49" charset="0"/>
              </a:rPr>
              <a:t> </a:t>
            </a:r>
          </a:p>
          <a:p>
            <a:pPr marL="0" indent="0">
              <a:buNone/>
            </a:pPr>
            <a:r>
              <a:rPr lang="en-US" dirty="0">
                <a:solidFill>
                  <a:srgbClr val="C00000"/>
                </a:solidFill>
                <a:latin typeface="Courier New" panose="02070309020205020404" pitchFamily="49" charset="0"/>
                <a:cs typeface="Courier New" panose="02070309020205020404" pitchFamily="49" charset="0"/>
              </a:rPr>
              <a:t>WHERE condition </a:t>
            </a:r>
          </a:p>
          <a:p>
            <a:pPr marL="0" indent="0">
              <a:buNone/>
            </a:pPr>
            <a:r>
              <a:rPr lang="en-US" dirty="0">
                <a:solidFill>
                  <a:srgbClr val="C00000"/>
                </a:solidFill>
                <a:latin typeface="Courier New" panose="02070309020205020404" pitchFamily="49" charset="0"/>
                <a:cs typeface="Courier New" panose="02070309020205020404" pitchFamily="49" charset="0"/>
              </a:rPr>
              <a:t>GROUP BY </a:t>
            </a:r>
            <a:r>
              <a:rPr lang="en-US" dirty="0" err="1" smtClean="0">
                <a:solidFill>
                  <a:srgbClr val="C00000"/>
                </a:solidFill>
                <a:latin typeface="Courier New" panose="02070309020205020404" pitchFamily="49" charset="0"/>
                <a:cs typeface="Courier New" panose="02070309020205020404" pitchFamily="49" charset="0"/>
              </a:rPr>
              <a:t>column_name</a:t>
            </a:r>
            <a:r>
              <a:rPr lang="en-US" dirty="0" smtClean="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name, age </a:t>
            </a:r>
            <a:r>
              <a:rPr lang="en-US" dirty="0" smtClean="0">
                <a:solidFill>
                  <a:srgbClr val="C00000"/>
                </a:solidFill>
                <a:latin typeface="Courier New" panose="02070309020205020404" pitchFamily="49" charset="0"/>
                <a:cs typeface="Courier New" panose="02070309020205020404" pitchFamily="49" charset="0"/>
              </a:rPr>
              <a:t>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GROUP BY </a:t>
            </a:r>
            <a:r>
              <a:rPr lang="en-US" dirty="0" smtClean="0">
                <a:solidFill>
                  <a:srgbClr val="C00000"/>
                </a:solidFill>
                <a:latin typeface="Courier New" panose="02070309020205020404" pitchFamily="49" charset="0"/>
                <a:cs typeface="Courier New" panose="02070309020205020404" pitchFamily="49" charset="0"/>
              </a:rPr>
              <a:t>salary;</a:t>
            </a:r>
          </a:p>
          <a:p>
            <a:pPr marL="0" indent="0">
              <a:buNone/>
            </a:pPr>
            <a:r>
              <a:rPr lang="en-US" dirty="0" smtClean="0"/>
              <a:t>Above query will group </a:t>
            </a:r>
            <a:r>
              <a:rPr lang="en-US" dirty="0"/>
              <a:t>the age and </a:t>
            </a:r>
            <a:r>
              <a:rPr lang="en-US" dirty="0" smtClean="0"/>
              <a:t>provide only unique age </a:t>
            </a:r>
            <a:r>
              <a:rPr lang="en-US" dirty="0"/>
              <a:t>value.</a:t>
            </a:r>
          </a:p>
          <a:p>
            <a:pPr marL="0" indent="0">
              <a:buNone/>
            </a:pP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name, salary </a:t>
            </a:r>
            <a:r>
              <a:rPr lang="en-US" dirty="0" smtClean="0">
                <a:solidFill>
                  <a:srgbClr val="C00000"/>
                </a:solidFill>
                <a:latin typeface="Courier New" panose="02070309020205020404" pitchFamily="49" charset="0"/>
                <a:cs typeface="Courier New" panose="02070309020205020404" pitchFamily="49" charset="0"/>
              </a:rPr>
              <a:t>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a:t>
            </a:r>
            <a:r>
              <a:rPr lang="en-US" dirty="0" smtClean="0">
                <a:solidFill>
                  <a:srgbClr val="C00000"/>
                </a:solidFill>
                <a:latin typeface="Courier New" panose="02070309020205020404" pitchFamily="49" charset="0"/>
                <a:cs typeface="Courier New" panose="02070309020205020404" pitchFamily="49" charset="0"/>
              </a:rPr>
              <a:t>WHERE </a:t>
            </a:r>
            <a:r>
              <a:rPr lang="en-US" dirty="0">
                <a:solidFill>
                  <a:srgbClr val="C00000"/>
                </a:solidFill>
                <a:latin typeface="Courier New" panose="02070309020205020404" pitchFamily="49" charset="0"/>
                <a:cs typeface="Courier New" panose="02070309020205020404" pitchFamily="49" charset="0"/>
              </a:rPr>
              <a:t>age &gt; </a:t>
            </a:r>
            <a:r>
              <a:rPr lang="en-US" dirty="0" smtClean="0">
                <a:solidFill>
                  <a:srgbClr val="C00000"/>
                </a:solidFill>
                <a:latin typeface="Courier New" panose="02070309020205020404" pitchFamily="49" charset="0"/>
                <a:cs typeface="Courier New" panose="02070309020205020404" pitchFamily="49" charset="0"/>
              </a:rPr>
              <a:t>25 GROUP </a:t>
            </a:r>
            <a:r>
              <a:rPr lang="en-US" dirty="0">
                <a:solidFill>
                  <a:srgbClr val="C00000"/>
                </a:solidFill>
                <a:latin typeface="Courier New" panose="02070309020205020404" pitchFamily="49" charset="0"/>
                <a:cs typeface="Courier New" panose="02070309020205020404" pitchFamily="49" charset="0"/>
              </a:rPr>
              <a:t>BY </a:t>
            </a:r>
            <a:r>
              <a:rPr lang="en-US" dirty="0" smtClean="0">
                <a:solidFill>
                  <a:srgbClr val="C00000"/>
                </a:solidFill>
                <a:latin typeface="Courier New" panose="02070309020205020404" pitchFamily="49" charset="0"/>
                <a:cs typeface="Courier New" panose="02070309020205020404" pitchFamily="49" charset="0"/>
              </a:rPr>
              <a:t>salary;</a:t>
            </a:r>
          </a:p>
        </p:txBody>
      </p:sp>
    </p:spTree>
    <p:extLst>
      <p:ext uri="{BB962C8B-B14F-4D97-AF65-F5344CB8AC3E}">
        <p14:creationId xmlns:p14="http://schemas.microsoft.com/office/powerpoint/2010/main" val="2520490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Clause</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Having clause is used with SQL Queries to give more precise condition for a statement. It is used to mention condition in Group by based SQL queries, just like WHERE clause is used with SELECT query</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function(</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FROM </a:t>
            </a:r>
            <a:r>
              <a:rPr lang="en-US" dirty="0" err="1">
                <a:solidFill>
                  <a:srgbClr val="C00000"/>
                </a:solidFill>
                <a:latin typeface="Courier New" panose="02070309020205020404" pitchFamily="49" charset="0"/>
                <a:cs typeface="Courier New" panose="02070309020205020404" pitchFamily="49" charset="0"/>
              </a:rPr>
              <a:t>table_name</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WHERE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condition</a:t>
            </a:r>
          </a:p>
          <a:p>
            <a:pPr marL="0" indent="0">
              <a:buNone/>
            </a:pPr>
            <a:r>
              <a:rPr lang="en-US" dirty="0">
                <a:solidFill>
                  <a:srgbClr val="C00000"/>
                </a:solidFill>
                <a:latin typeface="Courier New" panose="02070309020205020404" pitchFamily="49" charset="0"/>
                <a:cs typeface="Courier New" panose="02070309020205020404" pitchFamily="49" charset="0"/>
              </a:rPr>
              <a:t>GROUP BY </a:t>
            </a:r>
            <a:r>
              <a:rPr lang="en-US" dirty="0" err="1">
                <a:solidFill>
                  <a:srgbClr val="C00000"/>
                </a:solidFill>
                <a:latin typeface="Courier New" panose="02070309020205020404" pitchFamily="49" charset="0"/>
                <a:cs typeface="Courier New" panose="02070309020205020404" pitchFamily="49" charset="0"/>
              </a:rPr>
              <a:t>column_name</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HAVING function(</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condition</a:t>
            </a:r>
            <a:endParaRPr lang="en-US" b="1" dirty="0" smtClean="0"/>
          </a:p>
          <a:p>
            <a:pPr marL="0" indent="0">
              <a:buNone/>
            </a:pPr>
            <a:r>
              <a:rPr lang="en-US" b="1" dirty="0" smtClean="0"/>
              <a:t>Example</a:t>
            </a:r>
            <a:r>
              <a:rPr lang="en-US" b="1" dirty="0"/>
              <a:t>:</a:t>
            </a:r>
            <a:endParaRPr lang="en-US" dirty="0"/>
          </a:p>
          <a:p>
            <a:pPr marL="0" indent="0">
              <a:buNone/>
            </a:pPr>
            <a:r>
              <a:rPr lang="en-US" dirty="0" smtClean="0">
                <a:solidFill>
                  <a:srgbClr val="C00000"/>
                </a:solidFill>
                <a:latin typeface="Courier New" panose="02070309020205020404" pitchFamily="49" charset="0"/>
                <a:cs typeface="Courier New" panose="02070309020205020404" pitchFamily="49" charset="0"/>
              </a:rPr>
              <a:t>INS</a:t>
            </a:r>
            <a:endParaRPr lang="en-US" dirty="0"/>
          </a:p>
        </p:txBody>
      </p:sp>
    </p:spTree>
    <p:extLst>
      <p:ext uri="{BB962C8B-B14F-4D97-AF65-F5344CB8AC3E}">
        <p14:creationId xmlns:p14="http://schemas.microsoft.com/office/powerpoint/2010/main" val="2447440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dirty="0" smtClean="0"/>
              <a:t>: HAVING </a:t>
            </a:r>
            <a:r>
              <a:rPr lang="en-US" dirty="0"/>
              <a:t>Clause</a:t>
            </a:r>
            <a:endParaRPr lang="en-US" b="1" u="sng" dirty="0"/>
          </a:p>
        </p:txBody>
      </p:sp>
      <p:sp>
        <p:nvSpPr>
          <p:cNvPr id="3" name="Content Placeholder 2"/>
          <p:cNvSpPr>
            <a:spLocks noGrp="1"/>
          </p:cNvSpPr>
          <p:nvPr>
            <p:ph idx="1"/>
          </p:nvPr>
        </p:nvSpPr>
        <p:spPr>
          <a:xfrm>
            <a:off x="838200" y="4451927"/>
            <a:ext cx="10515600" cy="738909"/>
          </a:xfrm>
        </p:spPr>
        <p:txBody>
          <a:bodyPr>
            <a:normAutofit fontScale="62500" lnSpcReduction="20000"/>
          </a:bodyPr>
          <a:lstStyle/>
          <a:p>
            <a:pPr marL="0" indent="0">
              <a:buNone/>
            </a:pPr>
            <a:r>
              <a:rPr lang="en-US" b="1" dirty="0" smtClean="0"/>
              <a:t>SQL Query:</a:t>
            </a:r>
            <a:endParaRPr lang="en-US" b="1"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 FROM </a:t>
            </a:r>
            <a:r>
              <a:rPr lang="en-US" dirty="0">
                <a:solidFill>
                  <a:srgbClr val="C00000"/>
                </a:solidFill>
                <a:latin typeface="Courier New" panose="02070309020205020404" pitchFamily="49" charset="0"/>
                <a:cs typeface="Courier New" panose="02070309020205020404" pitchFamily="49" charset="0"/>
              </a:rPr>
              <a:t>sale GROUP BY </a:t>
            </a:r>
            <a:r>
              <a:rPr lang="en-US" dirty="0" smtClean="0">
                <a:solidFill>
                  <a:srgbClr val="C00000"/>
                </a:solidFill>
                <a:latin typeface="Courier New" panose="02070309020205020404" pitchFamily="49" charset="0"/>
                <a:cs typeface="Courier New" panose="02070309020205020404" pitchFamily="49" charset="0"/>
              </a:rPr>
              <a:t>customer HAVING </a:t>
            </a:r>
            <a:r>
              <a:rPr lang="en-US" dirty="0">
                <a:solidFill>
                  <a:srgbClr val="C00000"/>
                </a:solidFill>
                <a:latin typeface="Courier New" panose="02070309020205020404" pitchFamily="49" charset="0"/>
                <a:cs typeface="Courier New" panose="02070309020205020404" pitchFamily="49" charset="0"/>
              </a:rPr>
              <a:t>sum(</a:t>
            </a:r>
            <a:r>
              <a:rPr lang="en-US" dirty="0" err="1">
                <a:solidFill>
                  <a:srgbClr val="C00000"/>
                </a:solidFill>
                <a:latin typeface="Courier New" panose="02070309020205020404" pitchFamily="49" charset="0"/>
                <a:cs typeface="Courier New" panose="02070309020205020404" pitchFamily="49" charset="0"/>
              </a:rPr>
              <a:t>previous_balance</a:t>
            </a:r>
            <a:r>
              <a:rPr lang="en-US" dirty="0">
                <a:solidFill>
                  <a:srgbClr val="C00000"/>
                </a:solidFill>
                <a:latin typeface="Courier New" panose="02070309020205020404" pitchFamily="49" charset="0"/>
                <a:cs typeface="Courier New" panose="02070309020205020404" pitchFamily="49" charset="0"/>
              </a:rPr>
              <a:t>) &gt; </a:t>
            </a:r>
            <a:r>
              <a:rPr lang="en-US" dirty="0" smtClean="0">
                <a:solidFill>
                  <a:srgbClr val="C00000"/>
                </a:solidFill>
                <a:latin typeface="Courier New" panose="02070309020205020404" pitchFamily="49" charset="0"/>
                <a:cs typeface="Courier New" panose="02070309020205020404" pitchFamily="49" charset="0"/>
              </a:rPr>
              <a:t>3000;</a:t>
            </a:r>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2982082742"/>
              </p:ext>
            </p:extLst>
          </p:nvPr>
        </p:nvGraphicFramePr>
        <p:xfrm>
          <a:off x="1033880" y="1690688"/>
          <a:ext cx="5921103" cy="2194560"/>
        </p:xfrm>
        <a:graphic>
          <a:graphicData uri="http://schemas.openxmlformats.org/drawingml/2006/table">
            <a:tbl>
              <a:tblPr firstRow="1">
                <a:tableStyleId>{5C22544A-7EE6-4342-B048-85BDC9FD1C3A}</a:tableStyleId>
              </a:tblPr>
              <a:tblGrid>
                <a:gridCol w="1480276">
                  <a:extLst>
                    <a:ext uri="{9D8B030D-6E8A-4147-A177-3AD203B41FA5}">
                      <a16:colId xmlns:a16="http://schemas.microsoft.com/office/drawing/2014/main" val="80269089"/>
                    </a:ext>
                  </a:extLst>
                </a:gridCol>
                <a:gridCol w="1475953">
                  <a:extLst>
                    <a:ext uri="{9D8B030D-6E8A-4147-A177-3AD203B41FA5}">
                      <a16:colId xmlns:a16="http://schemas.microsoft.com/office/drawing/2014/main" val="2406033667"/>
                    </a:ext>
                  </a:extLst>
                </a:gridCol>
                <a:gridCol w="1856509">
                  <a:extLst>
                    <a:ext uri="{9D8B030D-6E8A-4147-A177-3AD203B41FA5}">
                      <a16:colId xmlns:a16="http://schemas.microsoft.com/office/drawing/2014/main" val="3365093207"/>
                    </a:ext>
                  </a:extLst>
                </a:gridCol>
                <a:gridCol w="1108365">
                  <a:extLst>
                    <a:ext uri="{9D8B030D-6E8A-4147-A177-3AD203B41FA5}">
                      <a16:colId xmlns:a16="http://schemas.microsoft.com/office/drawing/2014/main" val="3402207441"/>
                    </a:ext>
                  </a:extLst>
                </a:gridCol>
              </a:tblGrid>
              <a:tr h="0">
                <a:tc>
                  <a:txBody>
                    <a:bodyPr/>
                    <a:lstStyle/>
                    <a:p>
                      <a:pPr algn="l"/>
                      <a:r>
                        <a:rPr lang="en-US">
                          <a:effectLst/>
                        </a:rPr>
                        <a:t>oid</a:t>
                      </a:r>
                    </a:p>
                  </a:txBody>
                  <a:tcPr/>
                </a:tc>
                <a:tc>
                  <a:txBody>
                    <a:bodyPr/>
                    <a:lstStyle/>
                    <a:p>
                      <a:pPr algn="l"/>
                      <a:r>
                        <a:rPr lang="en-US">
                          <a:effectLst/>
                        </a:rPr>
                        <a:t>order_name</a:t>
                      </a:r>
                    </a:p>
                  </a:txBody>
                  <a:tcPr/>
                </a:tc>
                <a:tc>
                  <a:txBody>
                    <a:bodyPr/>
                    <a:lstStyle/>
                    <a:p>
                      <a:pPr algn="l"/>
                      <a:r>
                        <a:rPr lang="en-US">
                          <a:effectLst/>
                        </a:rPr>
                        <a:t>previous_balance</a:t>
                      </a:r>
                    </a:p>
                  </a:txBody>
                  <a:tcPr/>
                </a:tc>
                <a:tc>
                  <a:txBody>
                    <a:bodyPr/>
                    <a:lstStyle/>
                    <a:p>
                      <a:pPr algn="l"/>
                      <a:r>
                        <a:rPr lang="en-US">
                          <a:effectLst/>
                        </a:rPr>
                        <a:t>customer</a:t>
                      </a:r>
                    </a:p>
                  </a:txBody>
                  <a:tcPr/>
                </a:tc>
                <a:extLst>
                  <a:ext uri="{0D108BD9-81ED-4DB2-BD59-A6C34878D82A}">
                    <a16:rowId xmlns:a16="http://schemas.microsoft.com/office/drawing/2014/main" val="4248520486"/>
                  </a:ext>
                </a:extLst>
              </a:tr>
              <a:tr h="0">
                <a:tc>
                  <a:txBody>
                    <a:bodyPr/>
                    <a:lstStyle/>
                    <a:p>
                      <a:r>
                        <a:rPr lang="en-US">
                          <a:effectLst/>
                        </a:rPr>
                        <a:t>11</a:t>
                      </a:r>
                    </a:p>
                  </a:txBody>
                  <a:tcPr/>
                </a:tc>
                <a:tc>
                  <a:txBody>
                    <a:bodyPr/>
                    <a:lstStyle/>
                    <a:p>
                      <a:r>
                        <a:rPr lang="en-US">
                          <a:effectLst/>
                        </a:rPr>
                        <a:t>ord1</a:t>
                      </a:r>
                    </a:p>
                  </a:txBody>
                  <a:tcPr/>
                </a:tc>
                <a:tc>
                  <a:txBody>
                    <a:bodyPr/>
                    <a:lstStyle/>
                    <a:p>
                      <a:r>
                        <a:rPr lang="en-US">
                          <a:effectLst/>
                        </a:rPr>
                        <a:t>2000</a:t>
                      </a:r>
                    </a:p>
                  </a:txBody>
                  <a:tcPr/>
                </a:tc>
                <a:tc>
                  <a:txBody>
                    <a:bodyPr/>
                    <a:lstStyle/>
                    <a:p>
                      <a:r>
                        <a:rPr lang="en-US">
                          <a:effectLst/>
                        </a:rPr>
                        <a:t>Alex</a:t>
                      </a:r>
                    </a:p>
                  </a:txBody>
                  <a:tcPr/>
                </a:tc>
                <a:extLst>
                  <a:ext uri="{0D108BD9-81ED-4DB2-BD59-A6C34878D82A}">
                    <a16:rowId xmlns:a16="http://schemas.microsoft.com/office/drawing/2014/main" val="3241866009"/>
                  </a:ext>
                </a:extLst>
              </a:tr>
              <a:tr h="0">
                <a:tc>
                  <a:txBody>
                    <a:bodyPr/>
                    <a:lstStyle/>
                    <a:p>
                      <a:r>
                        <a:rPr lang="en-US">
                          <a:effectLst/>
                        </a:rPr>
                        <a:t>12</a:t>
                      </a:r>
                    </a:p>
                  </a:txBody>
                  <a:tcPr/>
                </a:tc>
                <a:tc>
                  <a:txBody>
                    <a:bodyPr/>
                    <a:lstStyle/>
                    <a:p>
                      <a:r>
                        <a:rPr lang="en-US">
                          <a:effectLst/>
                        </a:rPr>
                        <a:t>ord2</a:t>
                      </a:r>
                    </a:p>
                  </a:txBody>
                  <a:tcPr/>
                </a:tc>
                <a:tc>
                  <a:txBody>
                    <a:bodyPr/>
                    <a:lstStyle/>
                    <a:p>
                      <a:r>
                        <a:rPr lang="en-US">
                          <a:effectLst/>
                        </a:rPr>
                        <a:t>1000</a:t>
                      </a:r>
                    </a:p>
                  </a:txBody>
                  <a:tcPr/>
                </a:tc>
                <a:tc>
                  <a:txBody>
                    <a:bodyPr/>
                    <a:lstStyle/>
                    <a:p>
                      <a:r>
                        <a:rPr lang="en-US">
                          <a:effectLst/>
                        </a:rPr>
                        <a:t>Adam</a:t>
                      </a:r>
                    </a:p>
                  </a:txBody>
                  <a:tcPr/>
                </a:tc>
                <a:extLst>
                  <a:ext uri="{0D108BD9-81ED-4DB2-BD59-A6C34878D82A}">
                    <a16:rowId xmlns:a16="http://schemas.microsoft.com/office/drawing/2014/main" val="184274396"/>
                  </a:ext>
                </a:extLst>
              </a:tr>
              <a:tr h="0">
                <a:tc>
                  <a:txBody>
                    <a:bodyPr/>
                    <a:lstStyle/>
                    <a:p>
                      <a:r>
                        <a:rPr lang="en-US">
                          <a:effectLst/>
                        </a:rPr>
                        <a:t>13</a:t>
                      </a:r>
                    </a:p>
                  </a:txBody>
                  <a:tcPr/>
                </a:tc>
                <a:tc>
                  <a:txBody>
                    <a:bodyPr/>
                    <a:lstStyle/>
                    <a:p>
                      <a:r>
                        <a:rPr lang="en-US">
                          <a:effectLst/>
                        </a:rPr>
                        <a:t>ord3</a:t>
                      </a:r>
                    </a:p>
                  </a:txBody>
                  <a:tcPr/>
                </a:tc>
                <a:tc>
                  <a:txBody>
                    <a:bodyPr/>
                    <a:lstStyle/>
                    <a:p>
                      <a:r>
                        <a:rPr lang="en-US">
                          <a:effectLst/>
                        </a:rPr>
                        <a:t>2000</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185659404"/>
                  </a:ext>
                </a:extLst>
              </a:tr>
              <a:tr h="0">
                <a:tc>
                  <a:txBody>
                    <a:bodyPr/>
                    <a:lstStyle/>
                    <a:p>
                      <a:r>
                        <a:rPr lang="en-US">
                          <a:effectLst/>
                        </a:rPr>
                        <a:t>14</a:t>
                      </a:r>
                    </a:p>
                  </a:txBody>
                  <a:tcPr/>
                </a:tc>
                <a:tc>
                  <a:txBody>
                    <a:bodyPr/>
                    <a:lstStyle/>
                    <a:p>
                      <a:r>
                        <a:rPr lang="en-US">
                          <a:effectLst/>
                        </a:rPr>
                        <a:t>ord4</a:t>
                      </a:r>
                    </a:p>
                  </a:txBody>
                  <a:tcPr/>
                </a:tc>
                <a:tc>
                  <a:txBody>
                    <a:bodyPr/>
                    <a:lstStyle/>
                    <a:p>
                      <a:r>
                        <a:rPr lang="en-US">
                          <a:effectLst/>
                        </a:rPr>
                        <a:t>1000</a:t>
                      </a:r>
                    </a:p>
                  </a:txBody>
                  <a:tcPr/>
                </a:tc>
                <a:tc>
                  <a:txBody>
                    <a:bodyPr/>
                    <a:lstStyle/>
                    <a:p>
                      <a:r>
                        <a:rPr lang="en-US">
                          <a:effectLst/>
                        </a:rPr>
                        <a:t>Adam</a:t>
                      </a:r>
                    </a:p>
                  </a:txBody>
                  <a:tcPr/>
                </a:tc>
                <a:extLst>
                  <a:ext uri="{0D108BD9-81ED-4DB2-BD59-A6C34878D82A}">
                    <a16:rowId xmlns:a16="http://schemas.microsoft.com/office/drawing/2014/main" val="259349763"/>
                  </a:ext>
                </a:extLst>
              </a:tr>
              <a:tr h="0">
                <a:tc>
                  <a:txBody>
                    <a:bodyPr/>
                    <a:lstStyle/>
                    <a:p>
                      <a:r>
                        <a:rPr lang="en-US">
                          <a:effectLst/>
                        </a:rPr>
                        <a:t>15</a:t>
                      </a:r>
                    </a:p>
                  </a:txBody>
                  <a:tcPr/>
                </a:tc>
                <a:tc>
                  <a:txBody>
                    <a:bodyPr/>
                    <a:lstStyle/>
                    <a:p>
                      <a:r>
                        <a:rPr lang="en-US">
                          <a:effectLst/>
                        </a:rPr>
                        <a:t>ord5</a:t>
                      </a:r>
                    </a:p>
                  </a:txBody>
                  <a:tcPr/>
                </a:tc>
                <a:tc>
                  <a:txBody>
                    <a:bodyPr/>
                    <a:lstStyle/>
                    <a:p>
                      <a:r>
                        <a:rPr lang="en-US" dirty="0">
                          <a:effectLst/>
                        </a:rPr>
                        <a:t>2000</a:t>
                      </a:r>
                    </a:p>
                  </a:txBody>
                  <a:tcPr/>
                </a:tc>
                <a:tc>
                  <a:txBody>
                    <a:bodyPr/>
                    <a:lstStyle/>
                    <a:p>
                      <a:r>
                        <a:rPr lang="en-US" dirty="0">
                          <a:effectLst/>
                        </a:rPr>
                        <a:t>Alex</a:t>
                      </a:r>
                    </a:p>
                  </a:txBody>
                  <a:tcPr/>
                </a:tc>
                <a:extLst>
                  <a:ext uri="{0D108BD9-81ED-4DB2-BD59-A6C34878D82A}">
                    <a16:rowId xmlns:a16="http://schemas.microsoft.com/office/drawing/2014/main" val="414781383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89920850"/>
              </p:ext>
            </p:extLst>
          </p:nvPr>
        </p:nvGraphicFramePr>
        <p:xfrm>
          <a:off x="1033879" y="5391755"/>
          <a:ext cx="5921103" cy="731520"/>
        </p:xfrm>
        <a:graphic>
          <a:graphicData uri="http://schemas.openxmlformats.org/drawingml/2006/table">
            <a:tbl>
              <a:tblPr firstRow="1">
                <a:tableStyleId>{5C22544A-7EE6-4342-B048-85BDC9FD1C3A}</a:tableStyleId>
              </a:tblPr>
              <a:tblGrid>
                <a:gridCol w="1480276">
                  <a:extLst>
                    <a:ext uri="{9D8B030D-6E8A-4147-A177-3AD203B41FA5}">
                      <a16:colId xmlns:a16="http://schemas.microsoft.com/office/drawing/2014/main" val="80269089"/>
                    </a:ext>
                  </a:extLst>
                </a:gridCol>
                <a:gridCol w="1475953">
                  <a:extLst>
                    <a:ext uri="{9D8B030D-6E8A-4147-A177-3AD203B41FA5}">
                      <a16:colId xmlns:a16="http://schemas.microsoft.com/office/drawing/2014/main" val="2406033667"/>
                    </a:ext>
                  </a:extLst>
                </a:gridCol>
                <a:gridCol w="1856509">
                  <a:extLst>
                    <a:ext uri="{9D8B030D-6E8A-4147-A177-3AD203B41FA5}">
                      <a16:colId xmlns:a16="http://schemas.microsoft.com/office/drawing/2014/main" val="3365093207"/>
                    </a:ext>
                  </a:extLst>
                </a:gridCol>
                <a:gridCol w="1108365">
                  <a:extLst>
                    <a:ext uri="{9D8B030D-6E8A-4147-A177-3AD203B41FA5}">
                      <a16:colId xmlns:a16="http://schemas.microsoft.com/office/drawing/2014/main" val="3402207441"/>
                    </a:ext>
                  </a:extLst>
                </a:gridCol>
              </a:tblGrid>
              <a:tr h="0">
                <a:tc>
                  <a:txBody>
                    <a:bodyPr/>
                    <a:lstStyle/>
                    <a:p>
                      <a:pPr algn="l"/>
                      <a:r>
                        <a:rPr lang="en-US">
                          <a:effectLst/>
                        </a:rPr>
                        <a:t>oid</a:t>
                      </a:r>
                    </a:p>
                  </a:txBody>
                  <a:tcPr/>
                </a:tc>
                <a:tc>
                  <a:txBody>
                    <a:bodyPr/>
                    <a:lstStyle/>
                    <a:p>
                      <a:pPr algn="l"/>
                      <a:r>
                        <a:rPr lang="en-US">
                          <a:effectLst/>
                        </a:rPr>
                        <a:t>order_name</a:t>
                      </a:r>
                    </a:p>
                  </a:txBody>
                  <a:tcPr/>
                </a:tc>
                <a:tc>
                  <a:txBody>
                    <a:bodyPr/>
                    <a:lstStyle/>
                    <a:p>
                      <a:pPr algn="l"/>
                      <a:r>
                        <a:rPr lang="en-US">
                          <a:effectLst/>
                        </a:rPr>
                        <a:t>previous_balance</a:t>
                      </a:r>
                    </a:p>
                  </a:txBody>
                  <a:tcPr/>
                </a:tc>
                <a:tc>
                  <a:txBody>
                    <a:bodyPr/>
                    <a:lstStyle/>
                    <a:p>
                      <a:pPr algn="l"/>
                      <a:r>
                        <a:rPr lang="en-US">
                          <a:effectLst/>
                        </a:rPr>
                        <a:t>customer</a:t>
                      </a:r>
                    </a:p>
                  </a:txBody>
                  <a:tcPr/>
                </a:tc>
                <a:extLst>
                  <a:ext uri="{0D108BD9-81ED-4DB2-BD59-A6C34878D82A}">
                    <a16:rowId xmlns:a16="http://schemas.microsoft.com/office/drawing/2014/main" val="4248520486"/>
                  </a:ext>
                </a:extLst>
              </a:tr>
              <a:tr h="0">
                <a:tc>
                  <a:txBody>
                    <a:bodyPr/>
                    <a:lstStyle/>
                    <a:p>
                      <a:r>
                        <a:rPr lang="en-US">
                          <a:effectLst/>
                        </a:rPr>
                        <a:t>11</a:t>
                      </a:r>
                    </a:p>
                  </a:txBody>
                  <a:tcPr/>
                </a:tc>
                <a:tc>
                  <a:txBody>
                    <a:bodyPr/>
                    <a:lstStyle/>
                    <a:p>
                      <a:r>
                        <a:rPr lang="en-US">
                          <a:effectLst/>
                        </a:rPr>
                        <a:t>ord1</a:t>
                      </a:r>
                    </a:p>
                  </a:txBody>
                  <a:tcPr/>
                </a:tc>
                <a:tc>
                  <a:txBody>
                    <a:bodyPr/>
                    <a:lstStyle/>
                    <a:p>
                      <a:r>
                        <a:rPr lang="en-US">
                          <a:effectLst/>
                        </a:rPr>
                        <a:t>2000</a:t>
                      </a:r>
                    </a:p>
                  </a:txBody>
                  <a:tcPr/>
                </a:tc>
                <a:tc>
                  <a:txBody>
                    <a:bodyPr/>
                    <a:lstStyle/>
                    <a:p>
                      <a:r>
                        <a:rPr lang="en-US" dirty="0">
                          <a:effectLst/>
                        </a:rPr>
                        <a:t>Alex</a:t>
                      </a:r>
                    </a:p>
                  </a:txBody>
                  <a:tcPr/>
                </a:tc>
                <a:extLst>
                  <a:ext uri="{0D108BD9-81ED-4DB2-BD59-A6C34878D82A}">
                    <a16:rowId xmlns:a16="http://schemas.microsoft.com/office/drawing/2014/main" val="3241866009"/>
                  </a:ext>
                </a:extLst>
              </a:tr>
            </a:tbl>
          </a:graphicData>
        </a:graphic>
      </p:graphicFrame>
      <p:sp>
        <p:nvSpPr>
          <p:cNvPr id="10" name="TextBox 9"/>
          <p:cNvSpPr txBox="1"/>
          <p:nvPr/>
        </p:nvSpPr>
        <p:spPr>
          <a:xfrm>
            <a:off x="7195127" y="5111168"/>
            <a:ext cx="396470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500" dirty="0"/>
              <a:t>The main objective of the above SQL query was to find out the name of the customer who has had a </a:t>
            </a:r>
            <a:r>
              <a:rPr lang="en-US" sz="1500" dirty="0" err="1"/>
              <a:t>previous_balance</a:t>
            </a:r>
            <a:r>
              <a:rPr lang="en-US" sz="1500" dirty="0"/>
              <a:t> more than 3000, based on all the previous sales made to the customer, hence we get the first row in the table for customer Alex.</a:t>
            </a:r>
          </a:p>
        </p:txBody>
      </p:sp>
    </p:spTree>
    <p:extLst>
      <p:ext uri="{BB962C8B-B14F-4D97-AF65-F5344CB8AC3E}">
        <p14:creationId xmlns:p14="http://schemas.microsoft.com/office/powerpoint/2010/main" val="2933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 Keyword</a:t>
            </a:r>
            <a:endParaRPr lang="en-US" b="1" u="sng" dirty="0"/>
          </a:p>
        </p:txBody>
      </p:sp>
      <p:sp>
        <p:nvSpPr>
          <p:cNvPr id="3" name="Content Placeholder 2"/>
          <p:cNvSpPr>
            <a:spLocks noGrp="1"/>
          </p:cNvSpPr>
          <p:nvPr>
            <p:ph idx="1"/>
          </p:nvPr>
        </p:nvSpPr>
        <p:spPr/>
        <p:txBody>
          <a:bodyPr/>
          <a:lstStyle/>
          <a:p>
            <a:r>
              <a:rPr lang="en-US" dirty="0"/>
              <a:t>The distinct keyword is used with SELECT statement to retrieve unique values from the table. Distinct removes all the duplicate records while retrieving records from any table in the database</a:t>
            </a:r>
            <a:r>
              <a:rPr lang="en-US" dirty="0" smtClean="0"/>
              <a:t>.</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SELECT DISTINCT column-name FROM table-name;</a:t>
            </a:r>
            <a:endParaRPr lang="en-US" b="1" dirty="0" smtClean="0"/>
          </a:p>
          <a:p>
            <a:pPr marL="0" indent="0">
              <a:buNone/>
            </a:pPr>
            <a:r>
              <a:rPr lang="en-US" b="1" dirty="0" smtClean="0"/>
              <a:t>Example</a:t>
            </a:r>
            <a:r>
              <a:rPr lang="en-US" b="1" dirty="0"/>
              <a:t>:</a:t>
            </a:r>
            <a:endParaRPr lang="en-US" dirty="0"/>
          </a:p>
          <a:p>
            <a:pPr marL="0" indent="0">
              <a:buNone/>
            </a:pPr>
            <a:r>
              <a:rPr lang="en-US" dirty="0" smtClean="0">
                <a:solidFill>
                  <a:srgbClr val="C00000"/>
                </a:solidFill>
                <a:latin typeface="Courier New" panose="02070309020205020404" pitchFamily="49" charset="0"/>
                <a:cs typeface="Courier New" panose="02070309020205020404" pitchFamily="49" charset="0"/>
              </a:rPr>
              <a:t>SELECT </a:t>
            </a:r>
            <a:r>
              <a:rPr lang="en-US" dirty="0">
                <a:solidFill>
                  <a:srgbClr val="C00000"/>
                </a:solidFill>
                <a:latin typeface="Courier New" panose="02070309020205020404" pitchFamily="49" charset="0"/>
                <a:cs typeface="Courier New" panose="02070309020205020404" pitchFamily="49" charset="0"/>
              </a:rPr>
              <a:t>DISTINCT 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553530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DISTINCT Keyword </a:t>
            </a:r>
            <a:endParaRPr lang="en-US" b="1" u="sng" dirty="0"/>
          </a:p>
        </p:txBody>
      </p:sp>
      <p:sp>
        <p:nvSpPr>
          <p:cNvPr id="3" name="Content Placeholder 2"/>
          <p:cNvSpPr>
            <a:spLocks noGrp="1"/>
          </p:cNvSpPr>
          <p:nvPr>
            <p:ph idx="1"/>
          </p:nvPr>
        </p:nvSpPr>
        <p:spPr>
          <a:xfrm>
            <a:off x="838200" y="4137891"/>
            <a:ext cx="10515600" cy="1066946"/>
          </a:xfrm>
        </p:spPr>
        <p:txBody>
          <a:bodyPr>
            <a:normAutofit/>
          </a:bodyPr>
          <a:lstStyle/>
          <a:p>
            <a:pPr marL="0" indent="0">
              <a:buNone/>
            </a:pPr>
            <a:r>
              <a:rPr lang="en-US" b="1" dirty="0" smtClean="0"/>
              <a:t>SQL </a:t>
            </a:r>
            <a:r>
              <a:rPr lang="en-US" b="1" dirty="0"/>
              <a:t>Query:</a:t>
            </a:r>
          </a:p>
          <a:p>
            <a:pPr marL="0" indent="0">
              <a:buNone/>
            </a:pPr>
            <a:r>
              <a:rPr lang="en-US" dirty="0">
                <a:solidFill>
                  <a:srgbClr val="C00000"/>
                </a:solidFill>
                <a:latin typeface="Courier New" panose="02070309020205020404" pitchFamily="49" charset="0"/>
                <a:cs typeface="Courier New" panose="02070309020205020404" pitchFamily="49" charset="0"/>
              </a:rPr>
              <a:t>SELECT DISTINCT salary FROM </a:t>
            </a:r>
            <a:r>
              <a:rPr lang="en-US" dirty="0" err="1">
                <a:solidFill>
                  <a:srgbClr val="C00000"/>
                </a:solidFill>
                <a:latin typeface="Courier New" panose="02070309020205020404" pitchFamily="49" charset="0"/>
                <a:cs typeface="Courier New" panose="02070309020205020404" pitchFamily="49" charset="0"/>
              </a:rPr>
              <a:t>Emp</a:t>
            </a:r>
            <a:r>
              <a:rPr lang="en-US" dirty="0" smtClean="0">
                <a:solidFill>
                  <a:srgbClr val="C00000"/>
                </a:solidFill>
                <a:latin typeface="Courier New" panose="02070309020205020404" pitchFamily="49" charset="0"/>
                <a:cs typeface="Courier New" panose="02070309020205020404" pitchFamily="49" charset="0"/>
              </a:rPr>
              <a:t>;</a:t>
            </a:r>
            <a:endParaRPr lang="en-US" b="1" dirty="0" smtClean="0"/>
          </a:p>
        </p:txBody>
      </p:sp>
      <p:graphicFrame>
        <p:nvGraphicFramePr>
          <p:cNvPr id="5" name="Table 4"/>
          <p:cNvGraphicFramePr>
            <a:graphicFrameLocks noGrp="1"/>
          </p:cNvGraphicFramePr>
          <p:nvPr>
            <p:extLst>
              <p:ext uri="{D42A27DB-BD31-4B8C-83A1-F6EECF244321}">
                <p14:modId xmlns:p14="http://schemas.microsoft.com/office/powerpoint/2010/main" val="553456627"/>
              </p:ext>
            </p:extLst>
          </p:nvPr>
        </p:nvGraphicFramePr>
        <p:xfrm>
          <a:off x="1301734" y="1687701"/>
          <a:ext cx="6724668" cy="2194560"/>
        </p:xfrm>
        <a:graphic>
          <a:graphicData uri="http://schemas.openxmlformats.org/drawingml/2006/table">
            <a:tbl>
              <a:tblPr firstRow="1">
                <a:tableStyleId>{5C22544A-7EE6-4342-B048-85BDC9FD1C3A}</a:tableStyleId>
              </a:tblPr>
              <a:tblGrid>
                <a:gridCol w="1681167">
                  <a:extLst>
                    <a:ext uri="{9D8B030D-6E8A-4147-A177-3AD203B41FA5}">
                      <a16:colId xmlns:a16="http://schemas.microsoft.com/office/drawing/2014/main" val="2755602302"/>
                    </a:ext>
                  </a:extLst>
                </a:gridCol>
                <a:gridCol w="1681167">
                  <a:extLst>
                    <a:ext uri="{9D8B030D-6E8A-4147-A177-3AD203B41FA5}">
                      <a16:colId xmlns:a16="http://schemas.microsoft.com/office/drawing/2014/main" val="3382054589"/>
                    </a:ext>
                  </a:extLst>
                </a:gridCol>
                <a:gridCol w="1681167">
                  <a:extLst>
                    <a:ext uri="{9D8B030D-6E8A-4147-A177-3AD203B41FA5}">
                      <a16:colId xmlns:a16="http://schemas.microsoft.com/office/drawing/2014/main" val="560287626"/>
                    </a:ext>
                  </a:extLst>
                </a:gridCol>
                <a:gridCol w="1681167">
                  <a:extLst>
                    <a:ext uri="{9D8B030D-6E8A-4147-A177-3AD203B41FA5}">
                      <a16:colId xmlns:a16="http://schemas.microsoft.com/office/drawing/2014/main" val="302978601"/>
                    </a:ext>
                  </a:extLst>
                </a:gridCol>
              </a:tblGrid>
              <a:tr h="365262">
                <a:tc>
                  <a:txBody>
                    <a:bodyPr/>
                    <a:lstStyle/>
                    <a:p>
                      <a:pPr algn="l"/>
                      <a:r>
                        <a:rPr lang="en-US" dirty="0" err="1">
                          <a:effectLst/>
                        </a:rPr>
                        <a:t>eid</a:t>
                      </a:r>
                      <a:endParaRPr lang="en-US" dirty="0">
                        <a:effectLst/>
                      </a:endParaRPr>
                    </a:p>
                  </a:txBody>
                  <a:tcPr/>
                </a:tc>
                <a:tc>
                  <a:txBody>
                    <a:bodyPr/>
                    <a:lstStyle/>
                    <a:p>
                      <a:pPr algn="l"/>
                      <a:r>
                        <a:rPr lang="en-US">
                          <a:effectLst/>
                        </a:rPr>
                        <a:t>name</a:t>
                      </a:r>
                    </a:p>
                  </a:txBody>
                  <a:tcPr/>
                </a:tc>
                <a:tc>
                  <a:txBody>
                    <a:bodyPr/>
                    <a:lstStyle/>
                    <a:p>
                      <a:pPr algn="l"/>
                      <a:r>
                        <a:rPr lang="en-US">
                          <a:effectLst/>
                        </a:rPr>
                        <a:t>age</a:t>
                      </a:r>
                    </a:p>
                  </a:txBody>
                  <a:tcPr/>
                </a:tc>
                <a:tc>
                  <a:txBody>
                    <a:bodyPr/>
                    <a:lstStyle/>
                    <a:p>
                      <a:pPr algn="l"/>
                      <a:r>
                        <a:rPr lang="en-US" dirty="0">
                          <a:effectLst/>
                        </a:rPr>
                        <a:t>salary</a:t>
                      </a:r>
                    </a:p>
                  </a:txBody>
                  <a:tcPr/>
                </a:tc>
                <a:extLst>
                  <a:ext uri="{0D108BD9-81ED-4DB2-BD59-A6C34878D82A}">
                    <a16:rowId xmlns:a16="http://schemas.microsoft.com/office/drawing/2014/main" val="726807652"/>
                  </a:ext>
                </a:extLst>
              </a:tr>
              <a:tr h="365262">
                <a:tc>
                  <a:txBody>
                    <a:bodyPr/>
                    <a:lstStyle/>
                    <a:p>
                      <a:r>
                        <a:rPr lang="en-US" dirty="0">
                          <a:effectLst/>
                        </a:rPr>
                        <a:t>401</a:t>
                      </a:r>
                    </a:p>
                  </a:txBody>
                  <a:tcPr/>
                </a:tc>
                <a:tc>
                  <a:txBody>
                    <a:bodyPr/>
                    <a:lstStyle/>
                    <a:p>
                      <a:r>
                        <a:rPr lang="en-US">
                          <a:effectLst/>
                        </a:rPr>
                        <a:t>Anu</a:t>
                      </a:r>
                    </a:p>
                  </a:txBody>
                  <a:tcPr/>
                </a:tc>
                <a:tc>
                  <a:txBody>
                    <a:bodyPr/>
                    <a:lstStyle/>
                    <a:p>
                      <a:r>
                        <a:rPr lang="en-US">
                          <a:effectLst/>
                        </a:rPr>
                        <a:t>22</a:t>
                      </a:r>
                    </a:p>
                  </a:txBody>
                  <a:tcPr/>
                </a:tc>
                <a:tc>
                  <a:txBody>
                    <a:bodyPr/>
                    <a:lstStyle/>
                    <a:p>
                      <a:r>
                        <a:rPr lang="en-US" dirty="0">
                          <a:effectLst/>
                        </a:rPr>
                        <a:t>5000</a:t>
                      </a:r>
                    </a:p>
                  </a:txBody>
                  <a:tcPr/>
                </a:tc>
                <a:extLst>
                  <a:ext uri="{0D108BD9-81ED-4DB2-BD59-A6C34878D82A}">
                    <a16:rowId xmlns:a16="http://schemas.microsoft.com/office/drawing/2014/main" val="2326284934"/>
                  </a:ext>
                </a:extLst>
              </a:tr>
              <a:tr h="365262">
                <a:tc>
                  <a:txBody>
                    <a:bodyPr/>
                    <a:lstStyle/>
                    <a:p>
                      <a:r>
                        <a:rPr lang="en-US" dirty="0">
                          <a:effectLst/>
                        </a:rPr>
                        <a:t>402</a:t>
                      </a:r>
                    </a:p>
                  </a:txBody>
                  <a:tcPr/>
                </a:tc>
                <a:tc>
                  <a:txBody>
                    <a:bodyPr/>
                    <a:lstStyle/>
                    <a:p>
                      <a:r>
                        <a:rPr lang="en-US" dirty="0">
                          <a:effectLst/>
                        </a:rPr>
                        <a:t>Shane</a:t>
                      </a:r>
                    </a:p>
                  </a:txBody>
                  <a:tcPr/>
                </a:tc>
                <a:tc>
                  <a:txBody>
                    <a:bodyPr/>
                    <a:lstStyle/>
                    <a:p>
                      <a:r>
                        <a:rPr lang="en-US">
                          <a:effectLst/>
                        </a:rPr>
                        <a:t>29</a:t>
                      </a:r>
                    </a:p>
                  </a:txBody>
                  <a:tcPr/>
                </a:tc>
                <a:tc>
                  <a:txBody>
                    <a:bodyPr/>
                    <a:lstStyle/>
                    <a:p>
                      <a:r>
                        <a:rPr lang="en-US" dirty="0">
                          <a:effectLst/>
                        </a:rPr>
                        <a:t>8000</a:t>
                      </a:r>
                    </a:p>
                  </a:txBody>
                  <a:tcPr/>
                </a:tc>
                <a:extLst>
                  <a:ext uri="{0D108BD9-81ED-4DB2-BD59-A6C34878D82A}">
                    <a16:rowId xmlns:a16="http://schemas.microsoft.com/office/drawing/2014/main" val="1783013893"/>
                  </a:ext>
                </a:extLst>
              </a:tr>
              <a:tr h="365262">
                <a:tc>
                  <a:txBody>
                    <a:bodyPr/>
                    <a:lstStyle/>
                    <a:p>
                      <a:r>
                        <a:rPr lang="en-US">
                          <a:effectLst/>
                        </a:rPr>
                        <a:t>403</a:t>
                      </a:r>
                    </a:p>
                  </a:txBody>
                  <a:tcPr/>
                </a:tc>
                <a:tc>
                  <a:txBody>
                    <a:bodyPr/>
                    <a:lstStyle/>
                    <a:p>
                      <a:r>
                        <a:rPr lang="en-US" dirty="0">
                          <a:effectLst/>
                        </a:rPr>
                        <a:t>Rohan</a:t>
                      </a:r>
                    </a:p>
                  </a:txBody>
                  <a:tcPr/>
                </a:tc>
                <a:tc>
                  <a:txBody>
                    <a:bodyPr/>
                    <a:lstStyle/>
                    <a:p>
                      <a:r>
                        <a:rPr lang="en-US" dirty="0">
                          <a:effectLst/>
                        </a:rPr>
                        <a:t>34</a:t>
                      </a:r>
                    </a:p>
                  </a:txBody>
                  <a:tcPr/>
                </a:tc>
                <a:tc>
                  <a:txBody>
                    <a:bodyPr/>
                    <a:lstStyle/>
                    <a:p>
                      <a:r>
                        <a:rPr lang="en-US" dirty="0" smtClean="0">
                          <a:effectLst/>
                        </a:rPr>
                        <a:t>10000</a:t>
                      </a:r>
                      <a:endParaRPr lang="en-US" dirty="0">
                        <a:effectLst/>
                      </a:endParaRPr>
                    </a:p>
                  </a:txBody>
                  <a:tcPr/>
                </a:tc>
                <a:extLst>
                  <a:ext uri="{0D108BD9-81ED-4DB2-BD59-A6C34878D82A}">
                    <a16:rowId xmlns:a16="http://schemas.microsoft.com/office/drawing/2014/main" val="2987187406"/>
                  </a:ext>
                </a:extLst>
              </a:tr>
              <a:tr h="365262">
                <a:tc>
                  <a:txBody>
                    <a:bodyPr/>
                    <a:lstStyle/>
                    <a:p>
                      <a:r>
                        <a:rPr lang="en-US">
                          <a:effectLst/>
                        </a:rPr>
                        <a:t>404</a:t>
                      </a:r>
                    </a:p>
                  </a:txBody>
                  <a:tcPr/>
                </a:tc>
                <a:tc>
                  <a:txBody>
                    <a:bodyPr/>
                    <a:lstStyle/>
                    <a:p>
                      <a:r>
                        <a:rPr lang="en-US">
                          <a:effectLst/>
                        </a:rPr>
                        <a:t>Scott</a:t>
                      </a:r>
                    </a:p>
                  </a:txBody>
                  <a:tcPr/>
                </a:tc>
                <a:tc>
                  <a:txBody>
                    <a:bodyPr/>
                    <a:lstStyle/>
                    <a:p>
                      <a:r>
                        <a:rPr lang="en-US" dirty="0">
                          <a:effectLst/>
                        </a:rPr>
                        <a:t>44</a:t>
                      </a:r>
                    </a:p>
                  </a:txBody>
                  <a:tcPr/>
                </a:tc>
                <a:tc>
                  <a:txBody>
                    <a:bodyPr/>
                    <a:lstStyle/>
                    <a:p>
                      <a:r>
                        <a:rPr lang="en-US" dirty="0">
                          <a:effectLst/>
                        </a:rPr>
                        <a:t>10000</a:t>
                      </a:r>
                    </a:p>
                  </a:txBody>
                  <a:tcPr/>
                </a:tc>
                <a:extLst>
                  <a:ext uri="{0D108BD9-81ED-4DB2-BD59-A6C34878D82A}">
                    <a16:rowId xmlns:a16="http://schemas.microsoft.com/office/drawing/2014/main" val="139889430"/>
                  </a:ext>
                </a:extLst>
              </a:tr>
              <a:tr h="365262">
                <a:tc>
                  <a:txBody>
                    <a:bodyPr/>
                    <a:lstStyle/>
                    <a:p>
                      <a:r>
                        <a:rPr lang="en-US">
                          <a:effectLst/>
                        </a:rPr>
                        <a:t>405</a:t>
                      </a:r>
                    </a:p>
                  </a:txBody>
                  <a:tcPr/>
                </a:tc>
                <a:tc>
                  <a:txBody>
                    <a:bodyPr/>
                    <a:lstStyle/>
                    <a:p>
                      <a:r>
                        <a:rPr lang="en-US">
                          <a:effectLst/>
                        </a:rPr>
                        <a:t>Tiger</a:t>
                      </a:r>
                    </a:p>
                  </a:txBody>
                  <a:tcPr/>
                </a:tc>
                <a:tc>
                  <a:txBody>
                    <a:bodyPr/>
                    <a:lstStyle/>
                    <a:p>
                      <a:r>
                        <a:rPr lang="en-US">
                          <a:effectLst/>
                        </a:rPr>
                        <a:t>35</a:t>
                      </a:r>
                    </a:p>
                  </a:txBody>
                  <a:tcPr/>
                </a:tc>
                <a:tc>
                  <a:txBody>
                    <a:bodyPr/>
                    <a:lstStyle/>
                    <a:p>
                      <a:r>
                        <a:rPr lang="en-US" dirty="0">
                          <a:effectLst/>
                        </a:rPr>
                        <a:t>9000</a:t>
                      </a:r>
                    </a:p>
                  </a:txBody>
                  <a:tcPr/>
                </a:tc>
                <a:extLst>
                  <a:ext uri="{0D108BD9-81ED-4DB2-BD59-A6C34878D82A}">
                    <a16:rowId xmlns:a16="http://schemas.microsoft.com/office/drawing/2014/main" val="83080613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2081424"/>
              </p:ext>
            </p:extLst>
          </p:nvPr>
        </p:nvGraphicFramePr>
        <p:xfrm>
          <a:off x="8469374" y="4546067"/>
          <a:ext cx="1681167" cy="1828800"/>
        </p:xfrm>
        <a:graphic>
          <a:graphicData uri="http://schemas.openxmlformats.org/drawingml/2006/table">
            <a:tbl>
              <a:tblPr firstRow="1">
                <a:tableStyleId>{5C22544A-7EE6-4342-B048-85BDC9FD1C3A}</a:tableStyleId>
              </a:tblPr>
              <a:tblGrid>
                <a:gridCol w="1681167">
                  <a:extLst>
                    <a:ext uri="{9D8B030D-6E8A-4147-A177-3AD203B41FA5}">
                      <a16:colId xmlns:a16="http://schemas.microsoft.com/office/drawing/2014/main" val="163441154"/>
                    </a:ext>
                  </a:extLst>
                </a:gridCol>
              </a:tblGrid>
              <a:tr h="365262">
                <a:tc>
                  <a:txBody>
                    <a:bodyPr/>
                    <a:lstStyle/>
                    <a:p>
                      <a:pPr algn="l"/>
                      <a:r>
                        <a:rPr lang="en-US" dirty="0">
                          <a:effectLst/>
                        </a:rPr>
                        <a:t>salary</a:t>
                      </a:r>
                    </a:p>
                  </a:txBody>
                  <a:tcPr/>
                </a:tc>
                <a:extLst>
                  <a:ext uri="{0D108BD9-81ED-4DB2-BD59-A6C34878D82A}">
                    <a16:rowId xmlns:a16="http://schemas.microsoft.com/office/drawing/2014/main" val="3501153826"/>
                  </a:ext>
                </a:extLst>
              </a:tr>
              <a:tr h="365262">
                <a:tc>
                  <a:txBody>
                    <a:bodyPr/>
                    <a:lstStyle/>
                    <a:p>
                      <a:r>
                        <a:rPr lang="en-US" dirty="0">
                          <a:effectLst/>
                        </a:rPr>
                        <a:t>5000</a:t>
                      </a:r>
                    </a:p>
                  </a:txBody>
                  <a:tcPr/>
                </a:tc>
                <a:extLst>
                  <a:ext uri="{0D108BD9-81ED-4DB2-BD59-A6C34878D82A}">
                    <a16:rowId xmlns:a16="http://schemas.microsoft.com/office/drawing/2014/main" val="2651780083"/>
                  </a:ext>
                </a:extLst>
              </a:tr>
              <a:tr h="365262">
                <a:tc>
                  <a:txBody>
                    <a:bodyPr/>
                    <a:lstStyle/>
                    <a:p>
                      <a:r>
                        <a:rPr lang="en-US" dirty="0">
                          <a:effectLst/>
                        </a:rPr>
                        <a:t>8000</a:t>
                      </a:r>
                    </a:p>
                  </a:txBody>
                  <a:tcPr/>
                </a:tc>
                <a:extLst>
                  <a:ext uri="{0D108BD9-81ED-4DB2-BD59-A6C34878D82A}">
                    <a16:rowId xmlns:a16="http://schemas.microsoft.com/office/drawing/2014/main" val="4168735238"/>
                  </a:ext>
                </a:extLst>
              </a:tr>
              <a:tr h="365262">
                <a:tc>
                  <a:txBody>
                    <a:bodyPr/>
                    <a:lstStyle/>
                    <a:p>
                      <a:r>
                        <a:rPr lang="en-US" dirty="0" smtClean="0">
                          <a:effectLst/>
                        </a:rPr>
                        <a:t>9000</a:t>
                      </a:r>
                      <a:endParaRPr lang="en-US" dirty="0">
                        <a:effectLst/>
                      </a:endParaRPr>
                    </a:p>
                  </a:txBody>
                  <a:tcPr/>
                </a:tc>
                <a:extLst>
                  <a:ext uri="{0D108BD9-81ED-4DB2-BD59-A6C34878D82A}">
                    <a16:rowId xmlns:a16="http://schemas.microsoft.com/office/drawing/2014/main" val="2662664834"/>
                  </a:ext>
                </a:extLst>
              </a:tr>
              <a:tr h="365262">
                <a:tc>
                  <a:txBody>
                    <a:bodyPr/>
                    <a:lstStyle/>
                    <a:p>
                      <a:r>
                        <a:rPr lang="en-US" dirty="0" smtClean="0">
                          <a:effectLst/>
                        </a:rPr>
                        <a:t>10000</a:t>
                      </a:r>
                      <a:endParaRPr lang="en-US" dirty="0">
                        <a:effectLst/>
                      </a:endParaRPr>
                    </a:p>
                  </a:txBody>
                  <a:tcPr/>
                </a:tc>
                <a:extLst>
                  <a:ext uri="{0D108BD9-81ED-4DB2-BD59-A6C34878D82A}">
                    <a16:rowId xmlns:a16="http://schemas.microsoft.com/office/drawing/2014/main" val="3439155247"/>
                  </a:ext>
                </a:extLst>
              </a:tr>
            </a:tbl>
          </a:graphicData>
        </a:graphic>
      </p:graphicFrame>
    </p:spTree>
    <p:extLst>
      <p:ext uri="{BB962C8B-B14F-4D97-AF65-F5344CB8AC3E}">
        <p14:creationId xmlns:p14="http://schemas.microsoft.com/office/powerpoint/2010/main" val="96125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Command</a:t>
            </a:r>
            <a:endParaRPr lang="en-US" b="1" u="sng" dirty="0"/>
          </a:p>
        </p:txBody>
      </p:sp>
      <p:sp>
        <p:nvSpPr>
          <p:cNvPr id="3" name="Content Placeholder 2"/>
          <p:cNvSpPr>
            <a:spLocks noGrp="1"/>
          </p:cNvSpPr>
          <p:nvPr>
            <p:ph idx="1"/>
          </p:nvPr>
        </p:nvSpPr>
        <p:spPr/>
        <p:txBody>
          <a:bodyPr/>
          <a:lstStyle/>
          <a:p>
            <a:r>
              <a:rPr lang="en-US" dirty="0"/>
              <a:t>Insert command is used to insert data into a table</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INSERT INTO </a:t>
            </a:r>
            <a:r>
              <a:rPr lang="en-US" dirty="0" err="1">
                <a:solidFill>
                  <a:srgbClr val="C00000"/>
                </a:solidFill>
                <a:latin typeface="Courier New" panose="02070309020205020404" pitchFamily="49" charset="0"/>
                <a:cs typeface="Courier New" panose="02070309020205020404" pitchFamily="49" charset="0"/>
              </a:rPr>
              <a:t>table_name</a:t>
            </a:r>
            <a:r>
              <a:rPr lang="en-US" dirty="0">
                <a:solidFill>
                  <a:srgbClr val="C00000"/>
                </a:solidFill>
                <a:latin typeface="Courier New" panose="02070309020205020404" pitchFamily="49" charset="0"/>
                <a:cs typeface="Courier New" panose="02070309020205020404" pitchFamily="49" charset="0"/>
              </a:rPr>
              <a:t> VALUES(data1, data2, ...)</a:t>
            </a:r>
            <a:endParaRPr lang="en-US" dirty="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 VALUES(101, 'Adam', 15);</a:t>
            </a:r>
            <a:endParaRPr lang="en-US" dirty="0"/>
          </a:p>
          <a:p>
            <a:pPr marL="0" indent="0">
              <a:buNone/>
            </a:pPr>
            <a:endParaRPr lang="en-US" dirty="0"/>
          </a:p>
        </p:txBody>
      </p:sp>
    </p:spTree>
    <p:extLst>
      <p:ext uri="{BB962C8B-B14F-4D97-AF65-F5344CB8AC3E}">
        <p14:creationId xmlns:p14="http://schemas.microsoft.com/office/powerpoint/2010/main" val="71136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&amp; OR Operator</a:t>
            </a:r>
            <a:endParaRPr lang="en-US" b="1" u="sng" dirty="0"/>
          </a:p>
        </p:txBody>
      </p:sp>
      <p:sp>
        <p:nvSpPr>
          <p:cNvPr id="3" name="Content Placeholder 2"/>
          <p:cNvSpPr>
            <a:spLocks noGrp="1"/>
          </p:cNvSpPr>
          <p:nvPr>
            <p:ph idx="1"/>
          </p:nvPr>
        </p:nvSpPr>
        <p:spPr/>
        <p:txBody>
          <a:bodyPr>
            <a:normAutofit lnSpcReduction="10000"/>
          </a:bodyPr>
          <a:lstStyle/>
          <a:p>
            <a:r>
              <a:rPr lang="en-US" dirty="0"/>
              <a:t>The AND </a:t>
            </a:r>
            <a:r>
              <a:rPr lang="en-US" dirty="0" err="1"/>
              <a:t>and</a:t>
            </a:r>
            <a:r>
              <a:rPr lang="en-US" dirty="0"/>
              <a:t> OR operators are used with the WHERE clause to make more precise conditions for fetching data from database by combining more than one condition together</a:t>
            </a:r>
            <a:r>
              <a:rPr lang="en-US" dirty="0" smtClean="0"/>
              <a:t>.</a:t>
            </a:r>
          </a:p>
          <a:p>
            <a:pPr marL="0" indent="0">
              <a:buNone/>
            </a:pPr>
            <a:r>
              <a:rPr lang="en-US" b="1" dirty="0" smtClean="0"/>
              <a:t>AND Operator</a:t>
            </a:r>
          </a:p>
          <a:p>
            <a:pPr lvl="1">
              <a:buFont typeface="Arial" panose="020B0604020202020204" pitchFamily="34" charset="0"/>
              <a:buChar char="•"/>
            </a:pPr>
            <a:r>
              <a:rPr lang="en-US" dirty="0"/>
              <a:t>AND operator is used to set multiple conditions with the WHERE clause, alongside, SELECT, UPDATE or DELETE SQL queries.</a:t>
            </a:r>
            <a:endParaRPr lang="en-US"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WHERE salary &lt; 10000 AND age &gt; </a:t>
            </a:r>
            <a:r>
              <a:rPr lang="en-US" dirty="0" smtClean="0">
                <a:solidFill>
                  <a:srgbClr val="C00000"/>
                </a:solidFill>
                <a:latin typeface="Courier New" panose="02070309020205020404" pitchFamily="49" charset="0"/>
                <a:cs typeface="Courier New" panose="02070309020205020404" pitchFamily="49" charset="0"/>
              </a:rPr>
              <a:t>25;</a:t>
            </a:r>
          </a:p>
          <a:p>
            <a:pPr marL="0" indent="0">
              <a:buNone/>
            </a:pPr>
            <a:r>
              <a:rPr lang="en-US" dirty="0" smtClean="0"/>
              <a:t>Above </a:t>
            </a:r>
            <a:r>
              <a:rPr lang="en-US" dirty="0"/>
              <a:t>query will return records where salary is less than 10000 and age greater than 25. </a:t>
            </a:r>
          </a:p>
        </p:txBody>
      </p:sp>
    </p:spTree>
    <p:extLst>
      <p:ext uri="{BB962C8B-B14F-4D97-AF65-F5344CB8AC3E}">
        <p14:creationId xmlns:p14="http://schemas.microsoft.com/office/powerpoint/2010/main" val="3139430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&amp; OR </a:t>
            </a:r>
            <a:r>
              <a:rPr lang="en-US" dirty="0" smtClean="0"/>
              <a:t>Operator (Cont..)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OR Operator</a:t>
            </a:r>
          </a:p>
          <a:p>
            <a:pPr lvl="1">
              <a:buFont typeface="Arial" panose="020B0604020202020204" pitchFamily="34" charset="0"/>
              <a:buChar char="•"/>
            </a:pPr>
            <a:r>
              <a:rPr lang="en-US" dirty="0"/>
              <a:t>OR operator is also used to combine multiple conditions with WHERE clause. The only difference between AND </a:t>
            </a:r>
            <a:r>
              <a:rPr lang="en-US" dirty="0" err="1"/>
              <a:t>and</a:t>
            </a:r>
            <a:r>
              <a:rPr lang="en-US" dirty="0"/>
              <a:t> OR is their </a:t>
            </a:r>
            <a:r>
              <a:rPr lang="en-US" dirty="0" err="1"/>
              <a:t>behaviour</a:t>
            </a:r>
            <a:r>
              <a:rPr lang="en-US" dirty="0" smtClean="0"/>
              <a:t>.</a:t>
            </a:r>
            <a:endParaRPr lang="en-US" dirty="0"/>
          </a:p>
          <a:p>
            <a:pPr lvl="1">
              <a:buFont typeface="Arial" panose="020B0604020202020204" pitchFamily="34" charset="0"/>
              <a:buChar char="•"/>
            </a:pPr>
            <a:r>
              <a:rPr lang="en-US" dirty="0"/>
              <a:t>When we use AND to combine two or more than two conditions, records satisfying all the specified conditions will be there in the result</a:t>
            </a:r>
            <a:r>
              <a:rPr lang="en-US" dirty="0" smtClean="0"/>
              <a:t>.</a:t>
            </a:r>
            <a:endParaRPr lang="en-US" dirty="0"/>
          </a:p>
          <a:p>
            <a:pPr lvl="1">
              <a:buFont typeface="Arial" panose="020B0604020202020204" pitchFamily="34" charset="0"/>
              <a:buChar char="•"/>
            </a:pPr>
            <a:r>
              <a:rPr lang="en-US" dirty="0"/>
              <a:t>But in case of OR operator, </a:t>
            </a:r>
            <a:r>
              <a:rPr lang="en-US" dirty="0" err="1"/>
              <a:t>atleast</a:t>
            </a:r>
            <a:r>
              <a:rPr lang="en-US" dirty="0"/>
              <a:t> one condition from the conditions specified </a:t>
            </a:r>
            <a:r>
              <a:rPr lang="en-US" dirty="0" smtClean="0"/>
              <a:t>must </a:t>
            </a:r>
            <a:r>
              <a:rPr lang="en-US" dirty="0"/>
              <a:t>be satisfied by any record to be in the </a:t>
            </a:r>
            <a:r>
              <a:rPr lang="en-US" dirty="0" err="1"/>
              <a:t>resultset</a:t>
            </a:r>
            <a:r>
              <a:rPr lang="en-US" dirty="0" smtClean="0"/>
              <a:t>.</a:t>
            </a:r>
          </a:p>
          <a:p>
            <a:pPr marL="0" indent="0">
              <a:buNone/>
            </a:pPr>
            <a:r>
              <a:rPr lang="en-US" b="1" dirty="0"/>
              <a:t>Example:</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WHERE salary &gt; 10000 OR age &gt; </a:t>
            </a:r>
            <a:r>
              <a:rPr lang="en-US" dirty="0" smtClean="0">
                <a:solidFill>
                  <a:srgbClr val="C00000"/>
                </a:solidFill>
                <a:latin typeface="Courier New" panose="02070309020205020404" pitchFamily="49" charset="0"/>
                <a:cs typeface="Courier New" panose="02070309020205020404" pitchFamily="49" charset="0"/>
              </a:rPr>
              <a:t>25;</a:t>
            </a:r>
          </a:p>
          <a:p>
            <a:pPr marL="0" indent="0">
              <a:buNone/>
            </a:pPr>
            <a:r>
              <a:rPr lang="en-US" dirty="0" smtClean="0"/>
              <a:t>Above </a:t>
            </a:r>
            <a:r>
              <a:rPr lang="en-US" dirty="0"/>
              <a:t>query will return records where either salary is greater than 10000 or age is greater than 25.</a:t>
            </a:r>
          </a:p>
        </p:txBody>
      </p:sp>
    </p:spTree>
    <p:extLst>
      <p:ext uri="{BB962C8B-B14F-4D97-AF65-F5344CB8AC3E}">
        <p14:creationId xmlns:p14="http://schemas.microsoft.com/office/powerpoint/2010/main" val="2916026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Functions</a:t>
            </a:r>
            <a:endParaRPr lang="en-US" b="1" u="sng" dirty="0"/>
          </a:p>
        </p:txBody>
      </p:sp>
      <p:sp>
        <p:nvSpPr>
          <p:cNvPr id="3" name="Content Placeholder 2"/>
          <p:cNvSpPr>
            <a:spLocks noGrp="1"/>
          </p:cNvSpPr>
          <p:nvPr>
            <p:ph idx="1"/>
          </p:nvPr>
        </p:nvSpPr>
        <p:spPr/>
        <p:txBody>
          <a:bodyPr>
            <a:normAutofit/>
          </a:bodyPr>
          <a:lstStyle/>
          <a:p>
            <a:r>
              <a:rPr lang="en-US" dirty="0"/>
              <a:t>SQL provides many built-in functions to perform operations on </a:t>
            </a:r>
            <a:r>
              <a:rPr lang="en-US" dirty="0" smtClean="0"/>
              <a:t>data.</a:t>
            </a:r>
          </a:p>
          <a:p>
            <a:r>
              <a:rPr lang="en-US" dirty="0" smtClean="0"/>
              <a:t>These </a:t>
            </a:r>
            <a:r>
              <a:rPr lang="en-US" dirty="0"/>
              <a:t>functions are useful while performing mathematical calculations, string concatenations, sub-strings etc. </a:t>
            </a:r>
            <a:endParaRPr lang="en-US" dirty="0" smtClean="0"/>
          </a:p>
          <a:p>
            <a:pPr marL="0" indent="0">
              <a:buNone/>
            </a:pPr>
            <a:r>
              <a:rPr lang="en-US" dirty="0" smtClean="0"/>
              <a:t>SQL </a:t>
            </a:r>
            <a:r>
              <a:rPr lang="en-US" dirty="0"/>
              <a:t>functions are divided into two </a:t>
            </a:r>
            <a:r>
              <a:rPr lang="en-US" dirty="0" smtClean="0"/>
              <a:t>categories:</a:t>
            </a:r>
          </a:p>
          <a:p>
            <a:pPr marL="914400" lvl="1" indent="-457200">
              <a:buFont typeface="+mj-lt"/>
              <a:buAutoNum type="arabicPeriod"/>
            </a:pPr>
            <a:r>
              <a:rPr lang="en-US" b="1" dirty="0" smtClean="0"/>
              <a:t>Aggregate Functions</a:t>
            </a:r>
          </a:p>
          <a:p>
            <a:pPr marL="914400" lvl="2" indent="0">
              <a:buNone/>
            </a:pPr>
            <a:r>
              <a:rPr lang="en-US" dirty="0"/>
              <a:t>These functions return a single value after performing calculations on a group of values. </a:t>
            </a:r>
          </a:p>
          <a:p>
            <a:pPr marL="914400" lvl="2" indent="0">
              <a:buNone/>
            </a:pPr>
            <a:r>
              <a:rPr lang="en-US" dirty="0" smtClean="0"/>
              <a:t>e.g.: AVG(), COUNT(), FIRST(), LAST(), MAX(), MIN(), SUM()</a:t>
            </a:r>
          </a:p>
          <a:p>
            <a:pPr marL="914400" lvl="1" indent="-457200">
              <a:buFont typeface="+mj-lt"/>
              <a:buAutoNum type="arabicPeriod"/>
            </a:pPr>
            <a:r>
              <a:rPr lang="en-US" b="1" dirty="0" smtClean="0"/>
              <a:t>Scalar Functions</a:t>
            </a:r>
          </a:p>
          <a:p>
            <a:pPr marL="914400" lvl="2" indent="0">
              <a:buNone/>
            </a:pPr>
            <a:r>
              <a:rPr lang="en-US" dirty="0" smtClean="0"/>
              <a:t>Scalar </a:t>
            </a:r>
            <a:r>
              <a:rPr lang="en-US" dirty="0"/>
              <a:t>functions return a single value from an input value</a:t>
            </a:r>
            <a:r>
              <a:rPr lang="en-US" dirty="0" smtClean="0"/>
              <a:t>.</a:t>
            </a:r>
          </a:p>
          <a:p>
            <a:pPr marL="914400" lvl="2" indent="0">
              <a:buNone/>
            </a:pPr>
            <a:r>
              <a:rPr lang="en-US" dirty="0" smtClean="0"/>
              <a:t>e.g.: UCASE(), LCASE(), MID(), ROUND()</a:t>
            </a:r>
          </a:p>
        </p:txBody>
      </p:sp>
    </p:spTree>
    <p:extLst>
      <p:ext uri="{BB962C8B-B14F-4D97-AF65-F5344CB8AC3E}">
        <p14:creationId xmlns:p14="http://schemas.microsoft.com/office/powerpoint/2010/main" val="3612366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AVG() Function</a:t>
            </a:r>
            <a:endParaRPr lang="en-US" b="1" u="sng" dirty="0"/>
          </a:p>
        </p:txBody>
      </p:sp>
      <p:sp>
        <p:nvSpPr>
          <p:cNvPr id="3" name="Content Placeholder 2"/>
          <p:cNvSpPr>
            <a:spLocks noGrp="1"/>
          </p:cNvSpPr>
          <p:nvPr>
            <p:ph idx="1"/>
          </p:nvPr>
        </p:nvSpPr>
        <p:spPr/>
        <p:txBody>
          <a:bodyPr/>
          <a:lstStyle/>
          <a:p>
            <a:r>
              <a:rPr lang="en-US" dirty="0"/>
              <a:t>Average returns average value after calculating it from values in a numeric column</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AVG(</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a:t>
            </a:r>
            <a:r>
              <a:rPr lang="en-US" dirty="0" err="1" smtClean="0">
                <a:solidFill>
                  <a:srgbClr val="C00000"/>
                </a:solidFill>
                <a:latin typeface="Courier New" panose="02070309020205020404" pitchFamily="49" charset="0"/>
                <a:cs typeface="Courier New" panose="02070309020205020404" pitchFamily="49" charset="0"/>
              </a:rPr>
              <a:t>table_name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err="1">
                <a:solidFill>
                  <a:srgbClr val="C00000"/>
                </a:solidFill>
                <a:latin typeface="Courier New" panose="02070309020205020404" pitchFamily="49" charset="0"/>
                <a:cs typeface="Courier New" panose="02070309020205020404" pitchFamily="49" charset="0"/>
              </a:rPr>
              <a:t>avg</a:t>
            </a:r>
            <a:r>
              <a:rPr lang="en-US" dirty="0">
                <a:solidFill>
                  <a:srgbClr val="C00000"/>
                </a:solidFill>
                <a:latin typeface="Courier New" panose="02070309020205020404" pitchFamily="49" charset="0"/>
                <a:cs typeface="Courier New" panose="02070309020205020404" pitchFamily="49" charset="0"/>
              </a:rPr>
              <a:t>(salary)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3483290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Function</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Count returns the number of rows present in the table either based on some condition or without condition</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COUNT(</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a:t>
            </a:r>
            <a:r>
              <a:rPr lang="en-US" dirty="0" smtClean="0">
                <a:solidFill>
                  <a:srgbClr val="C00000"/>
                </a:solidFill>
                <a:latin typeface="Courier New" panose="02070309020205020404" pitchFamily="49" charset="0"/>
                <a:cs typeface="Courier New" panose="02070309020205020404" pitchFamily="49" charset="0"/>
              </a:rPr>
              <a:t>table-name;</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COUNT(name)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 WHERE salary = 8000</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b="1" dirty="0" smtClean="0"/>
          </a:p>
          <a:p>
            <a:pPr marL="0" indent="0">
              <a:buNone/>
            </a:pPr>
            <a:r>
              <a:rPr lang="en-US" b="1" dirty="0" smtClean="0"/>
              <a:t>Count(distinct</a:t>
            </a:r>
            <a:r>
              <a:rPr lang="en-US" b="1" dirty="0"/>
              <a:t>)</a:t>
            </a:r>
          </a:p>
          <a:p>
            <a:pPr marL="0" indent="0">
              <a:buNone/>
            </a:pPr>
            <a:r>
              <a:rPr lang="en-US" b="1" dirty="0"/>
              <a:t>Example:</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COUNT(DISTINCT 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978927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Function</a:t>
            </a:r>
            <a:endParaRPr lang="en-US" b="1" u="sng" dirty="0"/>
          </a:p>
        </p:txBody>
      </p:sp>
      <p:sp>
        <p:nvSpPr>
          <p:cNvPr id="3" name="Content Placeholder 2"/>
          <p:cNvSpPr>
            <a:spLocks noGrp="1"/>
          </p:cNvSpPr>
          <p:nvPr>
            <p:ph idx="1"/>
          </p:nvPr>
        </p:nvSpPr>
        <p:spPr/>
        <p:txBody>
          <a:bodyPr/>
          <a:lstStyle/>
          <a:p>
            <a:r>
              <a:rPr lang="en-US" dirty="0"/>
              <a:t>First function returns first value of a selected column.</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FIRST(</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FIRST(salary)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4333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Function</a:t>
            </a:r>
            <a:endParaRPr lang="en-US" b="1" u="sng" dirty="0"/>
          </a:p>
        </p:txBody>
      </p:sp>
      <p:sp>
        <p:nvSpPr>
          <p:cNvPr id="3" name="Content Placeholder 2"/>
          <p:cNvSpPr>
            <a:spLocks noGrp="1"/>
          </p:cNvSpPr>
          <p:nvPr>
            <p:ph idx="1"/>
          </p:nvPr>
        </p:nvSpPr>
        <p:spPr/>
        <p:txBody>
          <a:bodyPr/>
          <a:lstStyle/>
          <a:p>
            <a:r>
              <a:rPr lang="en-US" dirty="0"/>
              <a:t>LAST function returns the return last value of the selected column</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LAST(</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LAST(salary)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385514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Function</a:t>
            </a:r>
            <a:endParaRPr lang="en-US" b="1" u="sng" dirty="0"/>
          </a:p>
        </p:txBody>
      </p:sp>
      <p:sp>
        <p:nvSpPr>
          <p:cNvPr id="3" name="Content Placeholder 2"/>
          <p:cNvSpPr>
            <a:spLocks noGrp="1"/>
          </p:cNvSpPr>
          <p:nvPr>
            <p:ph idx="1"/>
          </p:nvPr>
        </p:nvSpPr>
        <p:spPr/>
        <p:txBody>
          <a:bodyPr/>
          <a:lstStyle/>
          <a:p>
            <a:r>
              <a:rPr lang="en-US" dirty="0"/>
              <a:t>MAX function returns maximum value from selected column of the table</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MAX(</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MAX(salary)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101422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a:t>
            </a:r>
            <a:endParaRPr lang="en-US" b="1" u="sng" dirty="0"/>
          </a:p>
        </p:txBody>
      </p:sp>
      <p:sp>
        <p:nvSpPr>
          <p:cNvPr id="3" name="Content Placeholder 2"/>
          <p:cNvSpPr>
            <a:spLocks noGrp="1"/>
          </p:cNvSpPr>
          <p:nvPr>
            <p:ph idx="1"/>
          </p:nvPr>
        </p:nvSpPr>
        <p:spPr/>
        <p:txBody>
          <a:bodyPr/>
          <a:lstStyle/>
          <a:p>
            <a:r>
              <a:rPr lang="en-US" dirty="0"/>
              <a:t>MIN function returns minimum value from a selected column of the table.</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MIN(</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MIN(salary)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712540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Function</a:t>
            </a:r>
            <a:endParaRPr lang="en-US" b="1" u="sng" dirty="0"/>
          </a:p>
        </p:txBody>
      </p:sp>
      <p:sp>
        <p:nvSpPr>
          <p:cNvPr id="3" name="Content Placeholder 2"/>
          <p:cNvSpPr>
            <a:spLocks noGrp="1"/>
          </p:cNvSpPr>
          <p:nvPr>
            <p:ph idx="1"/>
          </p:nvPr>
        </p:nvSpPr>
        <p:spPr/>
        <p:txBody>
          <a:bodyPr/>
          <a:lstStyle/>
          <a:p>
            <a:r>
              <a:rPr lang="en-US" dirty="0"/>
              <a:t>SUM function returns total sum of a selected columns numeric values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SUM(</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SUM(salary)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08164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Command (Cont..)</a:t>
            </a:r>
            <a:endParaRPr lang="en-US" b="1" u="sng" dirty="0"/>
          </a:p>
        </p:txBody>
      </p:sp>
      <p:sp>
        <p:nvSpPr>
          <p:cNvPr id="3" name="Content Placeholder 2"/>
          <p:cNvSpPr>
            <a:spLocks noGrp="1"/>
          </p:cNvSpPr>
          <p:nvPr>
            <p:ph idx="1"/>
          </p:nvPr>
        </p:nvSpPr>
        <p:spPr/>
        <p:txBody>
          <a:bodyPr>
            <a:normAutofit/>
          </a:bodyPr>
          <a:lstStyle/>
          <a:p>
            <a:r>
              <a:rPr lang="en-US" dirty="0"/>
              <a:t>Insert value into only specific columns</a:t>
            </a:r>
          </a:p>
          <a:p>
            <a:pPr marL="457200" lvl="1" indent="0">
              <a:buNone/>
            </a:pPr>
            <a:r>
              <a:rPr lang="en-US" dirty="0" smtClean="0"/>
              <a:t>We </a:t>
            </a:r>
            <a:r>
              <a:rPr lang="en-US" dirty="0"/>
              <a:t>can use the INSERT command to insert values for only some specific columns of a row. We can specify the column names along with the values to be inserted </a:t>
            </a:r>
            <a:endParaRPr lang="en-US"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student(id, name) values(102, 'Alex</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40711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UCASE() Function</a:t>
            </a:r>
            <a:endParaRPr lang="en-US" b="1" u="sng" dirty="0"/>
          </a:p>
        </p:txBody>
      </p:sp>
      <p:sp>
        <p:nvSpPr>
          <p:cNvPr id="3" name="Content Placeholder 2"/>
          <p:cNvSpPr>
            <a:spLocks noGrp="1"/>
          </p:cNvSpPr>
          <p:nvPr>
            <p:ph idx="1"/>
          </p:nvPr>
        </p:nvSpPr>
        <p:spPr/>
        <p:txBody>
          <a:bodyPr/>
          <a:lstStyle/>
          <a:p>
            <a:r>
              <a:rPr lang="en-US" dirty="0"/>
              <a:t>UCASE function is used to convert value of string column to Uppercase characters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UCASE(</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UCASE(name)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4215437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LCASE</a:t>
            </a:r>
            <a:r>
              <a:rPr lang="en-US" dirty="0"/>
              <a:t>() Function</a:t>
            </a:r>
            <a:endParaRPr lang="en-US" b="1" u="sng" dirty="0"/>
          </a:p>
        </p:txBody>
      </p:sp>
      <p:sp>
        <p:nvSpPr>
          <p:cNvPr id="3" name="Content Placeholder 2"/>
          <p:cNvSpPr>
            <a:spLocks noGrp="1"/>
          </p:cNvSpPr>
          <p:nvPr>
            <p:ph idx="1"/>
          </p:nvPr>
        </p:nvSpPr>
        <p:spPr/>
        <p:txBody>
          <a:bodyPr/>
          <a:lstStyle/>
          <a:p>
            <a:r>
              <a:rPr lang="en-US" dirty="0"/>
              <a:t>LCASE function is used to convert value of string columns to </a:t>
            </a:r>
            <a:r>
              <a:rPr lang="en-US" dirty="0" err="1"/>
              <a:t>Lowecase</a:t>
            </a:r>
            <a:r>
              <a:rPr lang="en-US" dirty="0"/>
              <a:t> characters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LCASE(</a:t>
            </a:r>
            <a:r>
              <a:rPr lang="en-US" dirty="0" err="1" smtClean="0">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LCASE(name</a:t>
            </a:r>
            <a:r>
              <a:rPr lang="en-US" dirty="0">
                <a:solidFill>
                  <a:srgbClr val="C00000"/>
                </a:solidFill>
                <a:latin typeface="Courier New" panose="02070309020205020404" pitchFamily="49" charset="0"/>
                <a:cs typeface="Courier New" panose="02070309020205020404" pitchFamily="49" charset="0"/>
              </a:rPr>
              <a:t>) FROM </a:t>
            </a:r>
            <a:r>
              <a:rPr lang="en-US" dirty="0" err="1">
                <a:solidFill>
                  <a:srgbClr val="C00000"/>
                </a:solidFill>
                <a:latin typeface="Courier New" panose="02070309020205020404" pitchFamily="49" charset="0"/>
                <a:cs typeface="Courier New" panose="02070309020205020404" pitchFamily="49" charset="0"/>
              </a:rPr>
              <a:t>emp</a:t>
            </a:r>
            <a:r>
              <a:rPr lang="en-US" dirty="0">
                <a:solidFill>
                  <a:srgbClr val="C00000"/>
                </a:solidFill>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1554525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 Function</a:t>
            </a:r>
            <a:endParaRPr lang="en-US" b="1" u="sng" dirty="0"/>
          </a:p>
        </p:txBody>
      </p:sp>
      <p:sp>
        <p:nvSpPr>
          <p:cNvPr id="3" name="Content Placeholder 2"/>
          <p:cNvSpPr>
            <a:spLocks noGrp="1"/>
          </p:cNvSpPr>
          <p:nvPr>
            <p:ph idx="1"/>
          </p:nvPr>
        </p:nvSpPr>
        <p:spPr/>
        <p:txBody>
          <a:bodyPr/>
          <a:lstStyle/>
          <a:p>
            <a:r>
              <a:rPr lang="en-US" dirty="0"/>
              <a:t>MID function is used to extract substrings from column values of string type in a table.</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MID(</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start, length)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MID(name,2,3) </a:t>
            </a:r>
            <a:r>
              <a:rPr lang="en-US" dirty="0">
                <a:solidFill>
                  <a:srgbClr val="C00000"/>
                </a:solidFill>
                <a:latin typeface="Courier New" panose="02070309020205020404" pitchFamily="49" charset="0"/>
                <a:cs typeface="Courier New" panose="02070309020205020404" pitchFamily="49" charset="0"/>
              </a:rPr>
              <a:t>FROM </a:t>
            </a:r>
            <a:r>
              <a:rPr lang="en-US" dirty="0" err="1">
                <a:solidFill>
                  <a:srgbClr val="C00000"/>
                </a:solidFill>
                <a:latin typeface="Courier New" panose="02070309020205020404" pitchFamily="49" charset="0"/>
                <a:cs typeface="Courier New" panose="02070309020205020404" pitchFamily="49" charset="0"/>
              </a:rPr>
              <a:t>emp</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i="1" dirty="0"/>
              <a:t>If name is </a:t>
            </a:r>
            <a:r>
              <a:rPr lang="en-US" b="1" i="1" dirty="0" err="1"/>
              <a:t>Bipana</a:t>
            </a:r>
            <a:r>
              <a:rPr lang="en-US" i="1" dirty="0"/>
              <a:t>, then Output is </a:t>
            </a:r>
            <a:r>
              <a:rPr lang="en-US" b="1" i="1" dirty="0" err="1" smtClean="0"/>
              <a:t>ipa</a:t>
            </a:r>
            <a:r>
              <a:rPr lang="en-US" i="1" dirty="0" smtClean="0"/>
              <a:t>.</a:t>
            </a:r>
            <a:endParaRPr lang="en-US" i="1" dirty="0"/>
          </a:p>
        </p:txBody>
      </p:sp>
    </p:spTree>
    <p:extLst>
      <p:ext uri="{BB962C8B-B14F-4D97-AF65-F5344CB8AC3E}">
        <p14:creationId xmlns:p14="http://schemas.microsoft.com/office/powerpoint/2010/main" val="1660334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Function</a:t>
            </a:r>
            <a:endParaRPr lang="en-US" b="1" u="sng" dirty="0"/>
          </a:p>
        </p:txBody>
      </p:sp>
      <p:sp>
        <p:nvSpPr>
          <p:cNvPr id="3" name="Content Placeholder 2"/>
          <p:cNvSpPr>
            <a:spLocks noGrp="1"/>
          </p:cNvSpPr>
          <p:nvPr>
            <p:ph idx="1"/>
          </p:nvPr>
        </p:nvSpPr>
        <p:spPr/>
        <p:txBody>
          <a:bodyPr/>
          <a:lstStyle/>
          <a:p>
            <a:r>
              <a:rPr lang="en-US" dirty="0"/>
              <a:t>ROUND function is used to round a numeric field to number of nearest integer. It is used on Decimal point values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ROUND(</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decimals) from table-name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ROUND(salary) from </a:t>
            </a:r>
            <a:r>
              <a:rPr lang="en-US" dirty="0" err="1">
                <a:solidFill>
                  <a:srgbClr val="C00000"/>
                </a:solidFill>
                <a:latin typeface="Courier New" panose="02070309020205020404" pitchFamily="49" charset="0"/>
                <a:cs typeface="Courier New" panose="02070309020205020404" pitchFamily="49" charset="0"/>
              </a:rPr>
              <a:t>emp</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i="1" dirty="0"/>
              <a:t>If </a:t>
            </a:r>
            <a:r>
              <a:rPr lang="en-US" i="1" dirty="0" smtClean="0"/>
              <a:t>salary </a:t>
            </a:r>
            <a:r>
              <a:rPr lang="en-US" i="1" dirty="0"/>
              <a:t>is </a:t>
            </a:r>
            <a:r>
              <a:rPr lang="en-US" b="1" i="1" dirty="0" smtClean="0"/>
              <a:t>8000.97</a:t>
            </a:r>
            <a:r>
              <a:rPr lang="en-US" i="1" dirty="0" smtClean="0"/>
              <a:t>, </a:t>
            </a:r>
            <a:r>
              <a:rPr lang="en-US" i="1" dirty="0"/>
              <a:t>then Output is </a:t>
            </a:r>
            <a:r>
              <a:rPr lang="en-US" b="1" i="1" dirty="0" smtClean="0"/>
              <a:t>8001</a:t>
            </a:r>
            <a:r>
              <a:rPr lang="en-US" i="1" dirty="0" smtClean="0"/>
              <a:t>.</a:t>
            </a:r>
            <a:endParaRPr lang="en-US" i="1" dirty="0"/>
          </a:p>
          <a:p>
            <a:pPr marL="0" indent="0">
              <a:buNone/>
            </a:pPr>
            <a:endParaRPr lang="en-US" dirty="0"/>
          </a:p>
        </p:txBody>
      </p:sp>
    </p:spTree>
    <p:extLst>
      <p:ext uri="{BB962C8B-B14F-4D97-AF65-F5344CB8AC3E}">
        <p14:creationId xmlns:p14="http://schemas.microsoft.com/office/powerpoint/2010/main" val="2621981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a:t>
            </a:r>
            <a:endParaRPr lang="en-US" b="1" u="sng"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a:t>SQL Join is used to fetch data from two or more tables, which is joined to appear as single set of data. It is used for combining column from two or more tables by using values common to both tables</a:t>
            </a:r>
            <a:r>
              <a:rPr lang="en-US" dirty="0" smtClean="0"/>
              <a:t>.</a:t>
            </a:r>
            <a:endParaRPr lang="en-US" dirty="0"/>
          </a:p>
          <a:p>
            <a:r>
              <a:rPr lang="en-US" dirty="0"/>
              <a:t>JOIN Keyword is used in SQL queries for joining two or more tables. Minimum required condition for joining table, is (n-1) where n, is number of tables. A table can also join to itself, which is known as, Self Join..</a:t>
            </a:r>
            <a:endParaRPr lang="en-US" dirty="0" smtClean="0"/>
          </a:p>
          <a:p>
            <a:pPr marL="0" indent="0">
              <a:buNone/>
            </a:pPr>
            <a:r>
              <a:rPr lang="en-US" b="1" dirty="0"/>
              <a:t>Types of JOIN</a:t>
            </a:r>
          </a:p>
          <a:p>
            <a:pPr marL="457200" lvl="1" indent="0">
              <a:buNone/>
            </a:pPr>
            <a:r>
              <a:rPr lang="en-US" dirty="0" smtClean="0"/>
              <a:t>Following </a:t>
            </a:r>
            <a:r>
              <a:rPr lang="en-US" dirty="0"/>
              <a:t>are the types of JOIN that we can use in SQL</a:t>
            </a:r>
            <a:r>
              <a:rPr lang="en-US" dirty="0" smtClean="0"/>
              <a:t>:</a:t>
            </a:r>
            <a:endParaRPr lang="en-US" dirty="0"/>
          </a:p>
          <a:p>
            <a:pPr lvl="2"/>
            <a:r>
              <a:rPr lang="en-US" dirty="0"/>
              <a:t>Inner</a:t>
            </a:r>
          </a:p>
          <a:p>
            <a:pPr lvl="2"/>
            <a:r>
              <a:rPr lang="en-US" dirty="0"/>
              <a:t>Outer</a:t>
            </a:r>
          </a:p>
          <a:p>
            <a:pPr lvl="2"/>
            <a:r>
              <a:rPr lang="en-US" dirty="0"/>
              <a:t>Left</a:t>
            </a:r>
          </a:p>
          <a:p>
            <a:pPr lvl="2"/>
            <a:r>
              <a:rPr lang="en-US" dirty="0" smtClean="0"/>
              <a:t>Right</a:t>
            </a:r>
            <a:endParaRPr lang="en-US" dirty="0"/>
          </a:p>
        </p:txBody>
      </p:sp>
    </p:spTree>
    <p:extLst>
      <p:ext uri="{BB962C8B-B14F-4D97-AF65-F5344CB8AC3E}">
        <p14:creationId xmlns:p14="http://schemas.microsoft.com/office/powerpoint/2010/main" val="149024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 or Cartesian Product</a:t>
            </a:r>
            <a:endParaRPr lang="en-US" b="1" u="sng" dirty="0"/>
          </a:p>
        </p:txBody>
      </p:sp>
      <p:sp>
        <p:nvSpPr>
          <p:cNvPr id="3" name="Content Placeholder 2"/>
          <p:cNvSpPr>
            <a:spLocks noGrp="1"/>
          </p:cNvSpPr>
          <p:nvPr>
            <p:ph idx="1"/>
          </p:nvPr>
        </p:nvSpPr>
        <p:spPr/>
        <p:txBody>
          <a:bodyPr/>
          <a:lstStyle/>
          <a:p>
            <a:r>
              <a:rPr lang="en-US" dirty="0"/>
              <a:t>This type of JOIN returns the </a:t>
            </a:r>
            <a:r>
              <a:rPr lang="en-US" dirty="0" err="1"/>
              <a:t>cartesian</a:t>
            </a:r>
            <a:r>
              <a:rPr lang="en-US" dirty="0"/>
              <a:t> product of rows from the tables in Join. It will return a table which consists of records which combines each row from the first table with each row of the second table</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a:t>
            </a:r>
          </a:p>
          <a:p>
            <a:pPr marL="0" indent="0">
              <a:buNone/>
            </a:pPr>
            <a:r>
              <a:rPr lang="en-US" dirty="0">
                <a:solidFill>
                  <a:srgbClr val="C00000"/>
                </a:solidFill>
                <a:latin typeface="Courier New" panose="02070309020205020404" pitchFamily="49" charset="0"/>
                <a:cs typeface="Courier New" panose="02070309020205020404" pitchFamily="49" charset="0"/>
              </a:rPr>
              <a:t>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CROSS JOIN </a:t>
            </a:r>
            <a:r>
              <a:rPr lang="en-US" dirty="0" smtClean="0">
                <a:solidFill>
                  <a:srgbClr val="C00000"/>
                </a:solidFill>
                <a:latin typeface="Courier New" panose="02070309020205020404" pitchFamily="49" charset="0"/>
                <a:cs typeface="Courier New" panose="02070309020205020404" pitchFamily="49" charset="0"/>
              </a:rPr>
              <a:t>table-name2;</a:t>
            </a:r>
            <a:endParaRPr lang="en-US" dirty="0"/>
          </a:p>
        </p:txBody>
      </p:sp>
    </p:spTree>
    <p:extLst>
      <p:ext uri="{BB962C8B-B14F-4D97-AF65-F5344CB8AC3E}">
        <p14:creationId xmlns:p14="http://schemas.microsoft.com/office/powerpoint/2010/main" val="2715967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Cross Join</a:t>
            </a:r>
            <a:endParaRPr lang="en-US" b="1" u="sng" dirty="0"/>
          </a:p>
        </p:txBody>
      </p:sp>
      <p:sp>
        <p:nvSpPr>
          <p:cNvPr id="3" name="Content Placeholder 2"/>
          <p:cNvSpPr>
            <a:spLocks noGrp="1"/>
          </p:cNvSpPr>
          <p:nvPr>
            <p:ph idx="1"/>
          </p:nvPr>
        </p:nvSpPr>
        <p:spPr>
          <a:xfrm>
            <a:off x="838200" y="3870036"/>
            <a:ext cx="10515600" cy="535710"/>
          </a:xfrm>
        </p:spPr>
        <p:txBody>
          <a:bodyPr>
            <a:normAutofit/>
          </a:bodyPr>
          <a:lstStyle/>
          <a:p>
            <a:pPr marL="0" indent="0">
              <a:buNone/>
            </a:pPr>
            <a:r>
              <a:rPr lang="en-US" dirty="0" smtClean="0">
                <a:solidFill>
                  <a:srgbClr val="C00000"/>
                </a:solidFill>
                <a:latin typeface="Courier New" panose="02070309020205020404" pitchFamily="49" charset="0"/>
                <a:cs typeface="Courier New" panose="02070309020205020404" pitchFamily="49" charset="0"/>
              </a:rPr>
              <a:t>SELECT </a:t>
            </a:r>
            <a:r>
              <a:rPr lang="en-US" dirty="0">
                <a:solidFill>
                  <a:srgbClr val="C00000"/>
                </a:solidFill>
                <a:latin typeface="Courier New" panose="02070309020205020404" pitchFamily="49" charset="0"/>
                <a:cs typeface="Courier New" panose="02070309020205020404" pitchFamily="49" charset="0"/>
              </a:rPr>
              <a:t>* FROM </a:t>
            </a:r>
            <a:r>
              <a:rPr lang="en-US" dirty="0" smtClean="0">
                <a:solidFill>
                  <a:srgbClr val="C00000"/>
                </a:solidFill>
                <a:latin typeface="Courier New" panose="02070309020205020404" pitchFamily="49" charset="0"/>
                <a:cs typeface="Courier New" panose="02070309020205020404" pitchFamily="49" charset="0"/>
              </a:rPr>
              <a:t>class </a:t>
            </a:r>
            <a:r>
              <a:rPr lang="en-US" dirty="0">
                <a:solidFill>
                  <a:srgbClr val="C00000"/>
                </a:solidFill>
                <a:latin typeface="Courier New" panose="02070309020205020404" pitchFamily="49" charset="0"/>
                <a:cs typeface="Courier New" panose="02070309020205020404" pitchFamily="49" charset="0"/>
              </a:rPr>
              <a:t>CROSS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smtClean="0">
                <a:solidFill>
                  <a:srgbClr val="C00000"/>
                </a:solidFill>
                <a:latin typeface="Courier New" panose="02070309020205020404" pitchFamily="49" charset="0"/>
                <a:cs typeface="Courier New" panose="02070309020205020404" pitchFamily="49" charset="0"/>
              </a:rPr>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0841394"/>
              </p:ext>
            </p:extLst>
          </p:nvPr>
        </p:nvGraphicFramePr>
        <p:xfrm>
          <a:off x="1015406" y="1939608"/>
          <a:ext cx="4489468" cy="146304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a:effectLst/>
                        </a:rPr>
                        <a:t>4</a:t>
                      </a:r>
                    </a:p>
                  </a:txBody>
                  <a:tcPr/>
                </a:tc>
                <a:tc>
                  <a:txBody>
                    <a:bodyPr/>
                    <a:lstStyle/>
                    <a:p>
                      <a:r>
                        <a:rPr lang="en-US" dirty="0" err="1">
                          <a:effectLst/>
                        </a:rPr>
                        <a:t>alex</a:t>
                      </a:r>
                      <a:endParaRPr lang="en-US" dirty="0">
                        <a:effectLst/>
                      </a:endParaRPr>
                    </a:p>
                  </a:txBody>
                  <a:tcPr/>
                </a:tc>
                <a:extLst>
                  <a:ext uri="{0D108BD9-81ED-4DB2-BD59-A6C34878D82A}">
                    <a16:rowId xmlns:a16="http://schemas.microsoft.com/office/drawing/2014/main" val="37829087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21543829"/>
              </p:ext>
            </p:extLst>
          </p:nvPr>
        </p:nvGraphicFramePr>
        <p:xfrm>
          <a:off x="6243189" y="1939608"/>
          <a:ext cx="4785030" cy="1463040"/>
        </p:xfrm>
        <a:graphic>
          <a:graphicData uri="http://schemas.openxmlformats.org/drawingml/2006/table">
            <a:tbl>
              <a:tblPr firstRow="1">
                <a:tableStyleId>{5C22544A-7EE6-4342-B048-85BDC9FD1C3A}</a:tableStyleId>
              </a:tblPr>
              <a:tblGrid>
                <a:gridCol w="2392515">
                  <a:extLst>
                    <a:ext uri="{9D8B030D-6E8A-4147-A177-3AD203B41FA5}">
                      <a16:colId xmlns:a16="http://schemas.microsoft.com/office/drawing/2014/main" val="1822126064"/>
                    </a:ext>
                  </a:extLst>
                </a:gridCol>
                <a:gridCol w="2392515">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bl>
          </a:graphicData>
        </a:graphic>
      </p:graphicFrame>
      <p:sp>
        <p:nvSpPr>
          <p:cNvPr id="7" name="TextBox 6"/>
          <p:cNvSpPr txBox="1"/>
          <p:nvPr/>
        </p:nvSpPr>
        <p:spPr>
          <a:xfrm>
            <a:off x="1015406" y="1625600"/>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6243189" y="1570276"/>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spTree>
    <p:extLst>
      <p:ext uri="{BB962C8B-B14F-4D97-AF65-F5344CB8AC3E}">
        <p14:creationId xmlns:p14="http://schemas.microsoft.com/office/powerpoint/2010/main" val="3730301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Cross </a:t>
            </a:r>
            <a:r>
              <a:rPr lang="en-US" dirty="0" smtClean="0"/>
              <a:t>Join Output</a:t>
            </a:r>
            <a:endParaRPr lang="en-US" b="1" u="sng" dirty="0"/>
          </a:p>
        </p:txBody>
      </p:sp>
      <p:graphicFrame>
        <p:nvGraphicFramePr>
          <p:cNvPr id="4" name="Table 3"/>
          <p:cNvGraphicFramePr>
            <a:graphicFrameLocks noGrp="1"/>
          </p:cNvGraphicFramePr>
          <p:nvPr>
            <p:extLst>
              <p:ext uri="{D42A27DB-BD31-4B8C-83A1-F6EECF244321}">
                <p14:modId xmlns:p14="http://schemas.microsoft.com/office/powerpoint/2010/main" val="17125718"/>
              </p:ext>
            </p:extLst>
          </p:nvPr>
        </p:nvGraphicFramePr>
        <p:xfrm>
          <a:off x="1301734" y="2061657"/>
          <a:ext cx="9588532" cy="3657600"/>
        </p:xfrm>
        <a:graphic>
          <a:graphicData uri="http://schemas.openxmlformats.org/drawingml/2006/table">
            <a:tbl>
              <a:tblPr firstRow="1">
                <a:tableStyleId>{5C22544A-7EE6-4342-B048-85BDC9FD1C3A}</a:tableStyleId>
              </a:tblPr>
              <a:tblGrid>
                <a:gridCol w="2397133">
                  <a:extLst>
                    <a:ext uri="{9D8B030D-6E8A-4147-A177-3AD203B41FA5}">
                      <a16:colId xmlns:a16="http://schemas.microsoft.com/office/drawing/2014/main" val="21448501"/>
                    </a:ext>
                  </a:extLst>
                </a:gridCol>
                <a:gridCol w="2397133">
                  <a:extLst>
                    <a:ext uri="{9D8B030D-6E8A-4147-A177-3AD203B41FA5}">
                      <a16:colId xmlns:a16="http://schemas.microsoft.com/office/drawing/2014/main" val="2937567207"/>
                    </a:ext>
                  </a:extLst>
                </a:gridCol>
                <a:gridCol w="2397133">
                  <a:extLst>
                    <a:ext uri="{9D8B030D-6E8A-4147-A177-3AD203B41FA5}">
                      <a16:colId xmlns:a16="http://schemas.microsoft.com/office/drawing/2014/main" val="2496143053"/>
                    </a:ext>
                  </a:extLst>
                </a:gridCol>
                <a:gridCol w="2397133">
                  <a:extLst>
                    <a:ext uri="{9D8B030D-6E8A-4147-A177-3AD203B41FA5}">
                      <a16:colId xmlns:a16="http://schemas.microsoft.com/office/drawing/2014/main" val="3220492040"/>
                    </a:ext>
                  </a:extLst>
                </a:gridCol>
              </a:tblGrid>
              <a:tr h="0">
                <a:tc>
                  <a:txBody>
                    <a:bodyPr/>
                    <a:lstStyle/>
                    <a:p>
                      <a:pPr algn="l"/>
                      <a:r>
                        <a:rPr lang="en-US">
                          <a:effectLst/>
                        </a:rPr>
                        <a:t>ID</a:t>
                      </a:r>
                    </a:p>
                  </a:txBody>
                  <a:tcPr/>
                </a:tc>
                <a:tc>
                  <a:txBody>
                    <a:bodyPr/>
                    <a:lstStyle/>
                    <a:p>
                      <a:pPr algn="l"/>
                      <a:r>
                        <a:rPr lang="en-US">
                          <a:effectLst/>
                        </a:rPr>
                        <a:t>NAME</a:t>
                      </a:r>
                    </a:p>
                  </a:txBody>
                  <a:tcPr/>
                </a:tc>
                <a:tc>
                  <a:txBody>
                    <a:bodyPr/>
                    <a:lstStyle/>
                    <a:p>
                      <a:pPr algn="l"/>
                      <a:r>
                        <a:rPr lang="en-US">
                          <a:effectLst/>
                        </a:rPr>
                        <a:t>ID</a:t>
                      </a:r>
                    </a:p>
                  </a:txBody>
                  <a:tcPr/>
                </a:tc>
                <a:tc>
                  <a:txBody>
                    <a:bodyPr/>
                    <a:lstStyle/>
                    <a:p>
                      <a:pPr algn="l"/>
                      <a:r>
                        <a:rPr lang="en-US">
                          <a:effectLst/>
                        </a:rPr>
                        <a:t>Address</a:t>
                      </a:r>
                    </a:p>
                  </a:txBody>
                  <a:tcPr/>
                </a:tc>
                <a:extLst>
                  <a:ext uri="{0D108BD9-81ED-4DB2-BD59-A6C34878D82A}">
                    <a16:rowId xmlns:a16="http://schemas.microsoft.com/office/drawing/2014/main" val="1405588761"/>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014575508"/>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812457623"/>
                  </a:ext>
                </a:extLst>
              </a:tr>
              <a:tr h="0">
                <a:tc>
                  <a:txBody>
                    <a:bodyPr/>
                    <a:lstStyle/>
                    <a:p>
                      <a:r>
                        <a:rPr lang="en-US">
                          <a:effectLst/>
                        </a:rPr>
                        <a:t>4</a:t>
                      </a:r>
                    </a:p>
                  </a:txBody>
                  <a:tcPr/>
                </a:tc>
                <a:tc>
                  <a:txBody>
                    <a:bodyPr/>
                    <a:lstStyle/>
                    <a:p>
                      <a:r>
                        <a:rPr lang="en-US">
                          <a:effectLst/>
                        </a:rPr>
                        <a:t>alex</a:t>
                      </a:r>
                    </a:p>
                  </a:txBody>
                  <a:tcPr/>
                </a:tc>
                <a:tc>
                  <a:txBody>
                    <a:bodyPr/>
                    <a:lstStyle/>
                    <a:p>
                      <a:r>
                        <a:rPr lang="en-US" dirty="0">
                          <a:effectLst/>
                        </a:rPr>
                        <a:t>1</a:t>
                      </a:r>
                    </a:p>
                  </a:txBody>
                  <a:tcPr/>
                </a:tc>
                <a:tc>
                  <a:txBody>
                    <a:bodyPr/>
                    <a:lstStyle/>
                    <a:p>
                      <a:r>
                        <a:rPr lang="en-US">
                          <a:effectLst/>
                        </a:rPr>
                        <a:t>DELHI</a:t>
                      </a:r>
                    </a:p>
                  </a:txBody>
                  <a:tcPr/>
                </a:tc>
                <a:extLst>
                  <a:ext uri="{0D108BD9-81ED-4DB2-BD59-A6C34878D82A}">
                    <a16:rowId xmlns:a16="http://schemas.microsoft.com/office/drawing/2014/main" val="4019576448"/>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495374769"/>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192488784"/>
                  </a:ext>
                </a:extLst>
              </a:tr>
              <a:tr h="0">
                <a:tc>
                  <a:txBody>
                    <a:bodyPr/>
                    <a:lstStyle/>
                    <a:p>
                      <a:r>
                        <a:rPr lang="en-US">
                          <a:effectLst/>
                        </a:rPr>
                        <a:t>4</a:t>
                      </a:r>
                    </a:p>
                  </a:txBody>
                  <a:tcPr/>
                </a:tc>
                <a:tc>
                  <a:txBody>
                    <a:bodyPr/>
                    <a:lstStyle/>
                    <a:p>
                      <a:r>
                        <a:rPr lang="en-US">
                          <a:effectLst/>
                        </a:rPr>
                        <a:t>alex</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2149625105"/>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3</a:t>
                      </a:r>
                    </a:p>
                  </a:txBody>
                  <a:tcPr/>
                </a:tc>
                <a:tc>
                  <a:txBody>
                    <a:bodyPr/>
                    <a:lstStyle/>
                    <a:p>
                      <a:r>
                        <a:rPr lang="en-US">
                          <a:effectLst/>
                        </a:rPr>
                        <a:t>CHENNAI</a:t>
                      </a:r>
                    </a:p>
                  </a:txBody>
                  <a:tcPr/>
                </a:tc>
                <a:extLst>
                  <a:ext uri="{0D108BD9-81ED-4DB2-BD59-A6C34878D82A}">
                    <a16:rowId xmlns:a16="http://schemas.microsoft.com/office/drawing/2014/main" val="2596066905"/>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3</a:t>
                      </a:r>
                    </a:p>
                  </a:txBody>
                  <a:tcPr/>
                </a:tc>
                <a:tc>
                  <a:txBody>
                    <a:bodyPr/>
                    <a:lstStyle/>
                    <a:p>
                      <a:r>
                        <a:rPr lang="en-US">
                          <a:effectLst/>
                        </a:rPr>
                        <a:t>CHENNAI</a:t>
                      </a:r>
                    </a:p>
                  </a:txBody>
                  <a:tcPr/>
                </a:tc>
                <a:extLst>
                  <a:ext uri="{0D108BD9-81ED-4DB2-BD59-A6C34878D82A}">
                    <a16:rowId xmlns:a16="http://schemas.microsoft.com/office/drawing/2014/main" val="1889907656"/>
                  </a:ext>
                </a:extLst>
              </a:tr>
              <a:tr h="0">
                <a:tc>
                  <a:txBody>
                    <a:bodyPr/>
                    <a:lstStyle/>
                    <a:p>
                      <a:r>
                        <a:rPr lang="en-US">
                          <a:effectLst/>
                        </a:rPr>
                        <a:t>4</a:t>
                      </a:r>
                    </a:p>
                  </a:txBody>
                  <a:tcPr/>
                </a:tc>
                <a:tc>
                  <a:txBody>
                    <a:bodyPr/>
                    <a:lstStyle/>
                    <a:p>
                      <a:r>
                        <a:rPr lang="en-US">
                          <a:effectLst/>
                        </a:rPr>
                        <a:t>alex</a:t>
                      </a:r>
                    </a:p>
                  </a:txBody>
                  <a:tcPr/>
                </a:tc>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2203779369"/>
                  </a:ext>
                </a:extLst>
              </a:tr>
            </a:tbl>
          </a:graphicData>
        </a:graphic>
      </p:graphicFrame>
    </p:spTree>
    <p:extLst>
      <p:ext uri="{BB962C8B-B14F-4D97-AF65-F5344CB8AC3E}">
        <p14:creationId xmlns:p14="http://schemas.microsoft.com/office/powerpoint/2010/main" val="2873299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 or EQUI Join</a:t>
            </a:r>
            <a:endParaRPr lang="en-US" b="1" u="sng" dirty="0"/>
          </a:p>
        </p:txBody>
      </p:sp>
      <p:sp>
        <p:nvSpPr>
          <p:cNvPr id="3" name="Content Placeholder 2"/>
          <p:cNvSpPr>
            <a:spLocks noGrp="1"/>
          </p:cNvSpPr>
          <p:nvPr>
            <p:ph idx="1"/>
          </p:nvPr>
        </p:nvSpPr>
        <p:spPr/>
        <p:txBody>
          <a:bodyPr/>
          <a:lstStyle/>
          <a:p>
            <a:r>
              <a:rPr lang="en-US" dirty="0"/>
              <a:t>This is a simple JOIN in which the result is based on matched data as per the equality condition specified in the SQL query</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INNER JOIN table-name2 </a:t>
            </a:r>
          </a:p>
          <a:p>
            <a:pPr marL="0" indent="0">
              <a:buNone/>
            </a:pPr>
            <a:r>
              <a:rPr lang="en-US" dirty="0">
                <a:solidFill>
                  <a:srgbClr val="C00000"/>
                </a:solidFill>
                <a:latin typeface="Courier New" panose="02070309020205020404" pitchFamily="49" charset="0"/>
                <a:cs typeface="Courier New" panose="02070309020205020404" pitchFamily="49" charset="0"/>
              </a:rPr>
              <a:t>WHERE table-name1.column-name = </a:t>
            </a:r>
            <a:r>
              <a:rPr lang="en-US" dirty="0" smtClean="0">
                <a:solidFill>
                  <a:srgbClr val="C00000"/>
                </a:solidFill>
                <a:latin typeface="Courier New" panose="02070309020205020404" pitchFamily="49" charset="0"/>
                <a:cs typeface="Courier New" panose="02070309020205020404" pitchFamily="49" charset="0"/>
              </a:rPr>
              <a:t>table-name2.column-name;</a:t>
            </a:r>
            <a:endParaRPr lang="en-US" dirty="0"/>
          </a:p>
        </p:txBody>
      </p:sp>
    </p:spTree>
    <p:extLst>
      <p:ext uri="{BB962C8B-B14F-4D97-AF65-F5344CB8AC3E}">
        <p14:creationId xmlns:p14="http://schemas.microsoft.com/office/powerpoint/2010/main" val="56889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INNER Join or EQUI Join</a:t>
            </a:r>
            <a:endParaRPr lang="en-US" b="1" u="sng" dirty="0"/>
          </a:p>
        </p:txBody>
      </p:sp>
      <p:sp>
        <p:nvSpPr>
          <p:cNvPr id="3" name="Content Placeholder 2"/>
          <p:cNvSpPr>
            <a:spLocks noGrp="1"/>
          </p:cNvSpPr>
          <p:nvPr>
            <p:ph idx="1"/>
          </p:nvPr>
        </p:nvSpPr>
        <p:spPr>
          <a:xfrm>
            <a:off x="838200" y="3870035"/>
            <a:ext cx="10515600" cy="692729"/>
          </a:xfrm>
        </p:spPr>
        <p:txBody>
          <a:bodyPr>
            <a:normAutofit fontScale="92500" lnSpcReduction="20000"/>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 from class INNER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a:solidFill>
                  <a:srgbClr val="C00000"/>
                </a:solidFill>
                <a:latin typeface="Courier New" panose="02070309020205020404" pitchFamily="49" charset="0"/>
                <a:cs typeface="Courier New" panose="02070309020205020404" pitchFamily="49" charset="0"/>
              </a:rPr>
              <a:t> where class.id = class_info.id;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6831168"/>
              </p:ext>
            </p:extLst>
          </p:nvPr>
        </p:nvGraphicFramePr>
        <p:xfrm>
          <a:off x="1015406" y="1939608"/>
          <a:ext cx="4489468" cy="182880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dirty="0" smtClean="0">
                          <a:effectLst/>
                        </a:rPr>
                        <a:t>3</a:t>
                      </a:r>
                      <a:endParaRPr lang="en-US" dirty="0">
                        <a:effectLst/>
                      </a:endParaRPr>
                    </a:p>
                  </a:txBody>
                  <a:tcPr/>
                </a:tc>
                <a:tc>
                  <a:txBody>
                    <a:bodyPr/>
                    <a:lstStyle/>
                    <a:p>
                      <a:r>
                        <a:rPr lang="en-US" dirty="0" smtClean="0">
                          <a:effectLst/>
                        </a:rPr>
                        <a:t>Alex</a:t>
                      </a:r>
                      <a:endParaRPr lang="en-US" dirty="0">
                        <a:effectLst/>
                      </a:endParaRPr>
                    </a:p>
                  </a:txBody>
                  <a:tcPr/>
                </a:tc>
                <a:extLst>
                  <a:ext uri="{0D108BD9-81ED-4DB2-BD59-A6C34878D82A}">
                    <a16:rowId xmlns:a16="http://schemas.microsoft.com/office/drawing/2014/main" val="3782908709"/>
                  </a:ext>
                </a:extLst>
              </a:tr>
              <a:tr h="0">
                <a:tc>
                  <a:txBody>
                    <a:bodyPr/>
                    <a:lstStyle/>
                    <a:p>
                      <a:r>
                        <a:rPr lang="en-US" dirty="0" smtClean="0">
                          <a:effectLst/>
                        </a:rPr>
                        <a:t>4</a:t>
                      </a:r>
                      <a:endParaRPr lang="en-US" dirty="0">
                        <a:effectLst/>
                      </a:endParaRPr>
                    </a:p>
                  </a:txBody>
                  <a:tcPr/>
                </a:tc>
                <a:tc>
                  <a:txBody>
                    <a:bodyPr/>
                    <a:lstStyle/>
                    <a:p>
                      <a:r>
                        <a:rPr lang="en-US" dirty="0" err="1" smtClean="0">
                          <a:effectLst/>
                        </a:rPr>
                        <a:t>anu</a:t>
                      </a:r>
                      <a:endParaRPr lang="en-US" dirty="0">
                        <a:effectLst/>
                      </a:endParaRPr>
                    </a:p>
                  </a:txBody>
                  <a:tcPr/>
                </a:tc>
                <a:extLst>
                  <a:ext uri="{0D108BD9-81ED-4DB2-BD59-A6C34878D82A}">
                    <a16:rowId xmlns:a16="http://schemas.microsoft.com/office/drawing/2014/main" val="2092724265"/>
                  </a:ext>
                </a:extLst>
              </a:tr>
            </a:tbl>
          </a:graphicData>
        </a:graphic>
      </p:graphicFrame>
      <p:graphicFrame>
        <p:nvGraphicFramePr>
          <p:cNvPr id="5" name="Table 4"/>
          <p:cNvGraphicFramePr>
            <a:graphicFrameLocks noGrp="1"/>
          </p:cNvGraphicFramePr>
          <p:nvPr/>
        </p:nvGraphicFramePr>
        <p:xfrm>
          <a:off x="6243189" y="1939608"/>
          <a:ext cx="4785030" cy="1463040"/>
        </p:xfrm>
        <a:graphic>
          <a:graphicData uri="http://schemas.openxmlformats.org/drawingml/2006/table">
            <a:tbl>
              <a:tblPr firstRow="1">
                <a:tableStyleId>{5C22544A-7EE6-4342-B048-85BDC9FD1C3A}</a:tableStyleId>
              </a:tblPr>
              <a:tblGrid>
                <a:gridCol w="2392515">
                  <a:extLst>
                    <a:ext uri="{9D8B030D-6E8A-4147-A177-3AD203B41FA5}">
                      <a16:colId xmlns:a16="http://schemas.microsoft.com/office/drawing/2014/main" val="1822126064"/>
                    </a:ext>
                  </a:extLst>
                </a:gridCol>
                <a:gridCol w="2392515">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bl>
          </a:graphicData>
        </a:graphic>
      </p:graphicFrame>
      <p:sp>
        <p:nvSpPr>
          <p:cNvPr id="7" name="TextBox 6"/>
          <p:cNvSpPr txBox="1"/>
          <p:nvPr/>
        </p:nvSpPr>
        <p:spPr>
          <a:xfrm>
            <a:off x="1015406" y="1625600"/>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6243189" y="1570276"/>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51807978"/>
              </p:ext>
            </p:extLst>
          </p:nvPr>
        </p:nvGraphicFramePr>
        <p:xfrm>
          <a:off x="1015406" y="4640889"/>
          <a:ext cx="9588532" cy="1463040"/>
        </p:xfrm>
        <a:graphic>
          <a:graphicData uri="http://schemas.openxmlformats.org/drawingml/2006/table">
            <a:tbl>
              <a:tblPr firstRow="1">
                <a:tableStyleId>{5C22544A-7EE6-4342-B048-85BDC9FD1C3A}</a:tableStyleId>
              </a:tblPr>
              <a:tblGrid>
                <a:gridCol w="2397133">
                  <a:extLst>
                    <a:ext uri="{9D8B030D-6E8A-4147-A177-3AD203B41FA5}">
                      <a16:colId xmlns:a16="http://schemas.microsoft.com/office/drawing/2014/main" val="1146454855"/>
                    </a:ext>
                  </a:extLst>
                </a:gridCol>
                <a:gridCol w="2397133">
                  <a:extLst>
                    <a:ext uri="{9D8B030D-6E8A-4147-A177-3AD203B41FA5}">
                      <a16:colId xmlns:a16="http://schemas.microsoft.com/office/drawing/2014/main" val="4136158619"/>
                    </a:ext>
                  </a:extLst>
                </a:gridCol>
                <a:gridCol w="2397133">
                  <a:extLst>
                    <a:ext uri="{9D8B030D-6E8A-4147-A177-3AD203B41FA5}">
                      <a16:colId xmlns:a16="http://schemas.microsoft.com/office/drawing/2014/main" val="1205966777"/>
                    </a:ext>
                  </a:extLst>
                </a:gridCol>
                <a:gridCol w="2397133">
                  <a:extLst>
                    <a:ext uri="{9D8B030D-6E8A-4147-A177-3AD203B41FA5}">
                      <a16:colId xmlns:a16="http://schemas.microsoft.com/office/drawing/2014/main" val="2783694995"/>
                    </a:ext>
                  </a:extLst>
                </a:gridCol>
              </a:tblGrid>
              <a:tr h="0">
                <a:tc>
                  <a:txBody>
                    <a:bodyPr/>
                    <a:lstStyle/>
                    <a:p>
                      <a:pPr algn="l"/>
                      <a:r>
                        <a:rPr lang="en-US" dirty="0">
                          <a:effectLst/>
                        </a:rPr>
                        <a:t>ID</a:t>
                      </a:r>
                    </a:p>
                  </a:txBody>
                  <a:tcPr/>
                </a:tc>
                <a:tc>
                  <a:txBody>
                    <a:bodyPr/>
                    <a:lstStyle/>
                    <a:p>
                      <a:pPr algn="l"/>
                      <a:r>
                        <a:rPr lang="en-US" dirty="0">
                          <a:effectLst/>
                        </a:rPr>
                        <a:t>NAME</a:t>
                      </a:r>
                    </a:p>
                  </a:txBody>
                  <a:tcPr/>
                </a:tc>
                <a:tc>
                  <a:txBody>
                    <a:bodyPr/>
                    <a:lstStyle/>
                    <a:p>
                      <a:pPr algn="l"/>
                      <a:r>
                        <a:rPr lang="en-US" dirty="0">
                          <a:effectLst/>
                        </a:rPr>
                        <a:t>ID</a:t>
                      </a:r>
                    </a:p>
                  </a:txBody>
                  <a:tcPr/>
                </a:tc>
                <a:tc>
                  <a:txBody>
                    <a:bodyPr/>
                    <a:lstStyle/>
                    <a:p>
                      <a:pPr algn="l"/>
                      <a:r>
                        <a:rPr lang="en-US" dirty="0">
                          <a:effectLst/>
                        </a:rPr>
                        <a:t>Address</a:t>
                      </a:r>
                    </a:p>
                  </a:txBody>
                  <a:tcPr/>
                </a:tc>
                <a:extLst>
                  <a:ext uri="{0D108BD9-81ED-4DB2-BD59-A6C34878D82A}">
                    <a16:rowId xmlns:a16="http://schemas.microsoft.com/office/drawing/2014/main" val="2184574703"/>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1947709814"/>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59955371"/>
                  </a:ext>
                </a:extLst>
              </a:tr>
              <a:tr h="0">
                <a:tc>
                  <a:txBody>
                    <a:bodyPr/>
                    <a:lstStyle/>
                    <a:p>
                      <a:r>
                        <a:rPr lang="en-US">
                          <a:effectLst/>
                        </a:rPr>
                        <a:t>3</a:t>
                      </a:r>
                    </a:p>
                  </a:txBody>
                  <a:tcPr/>
                </a:tc>
                <a:tc>
                  <a:txBody>
                    <a:bodyPr/>
                    <a:lstStyle/>
                    <a:p>
                      <a:r>
                        <a:rPr lang="en-US">
                          <a:effectLst/>
                        </a:rPr>
                        <a:t>alex</a:t>
                      </a:r>
                    </a:p>
                  </a:txBody>
                  <a:tcPr/>
                </a:tc>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3274006850"/>
                  </a:ext>
                </a:extLst>
              </a:tr>
            </a:tbl>
          </a:graphicData>
        </a:graphic>
      </p:graphicFrame>
    </p:spTree>
    <p:extLst>
      <p:ext uri="{BB962C8B-B14F-4D97-AF65-F5344CB8AC3E}">
        <p14:creationId xmlns:p14="http://schemas.microsoft.com/office/powerpoint/2010/main" val="16386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 Command (Cont..)</a:t>
            </a:r>
            <a:endParaRPr lang="en-US" b="1" u="sng" dirty="0"/>
          </a:p>
        </p:txBody>
      </p:sp>
      <p:sp>
        <p:nvSpPr>
          <p:cNvPr id="3" name="Content Placeholder 2"/>
          <p:cNvSpPr>
            <a:spLocks noGrp="1"/>
          </p:cNvSpPr>
          <p:nvPr>
            <p:ph idx="1"/>
          </p:nvPr>
        </p:nvSpPr>
        <p:spPr/>
        <p:txBody>
          <a:bodyPr/>
          <a:lstStyle/>
          <a:p>
            <a:r>
              <a:rPr lang="en-US" dirty="0"/>
              <a:t>Insert NULL value to a </a:t>
            </a:r>
            <a:r>
              <a:rPr lang="en-US" dirty="0" smtClean="0"/>
              <a:t>column</a:t>
            </a:r>
            <a:endParaRPr lang="en-US" dirty="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student(id, name) values(102, 'Alex</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OR</a:t>
            </a:r>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 VALUES(102,'Alex', null);</a:t>
            </a:r>
            <a:endParaRPr lang="en-US" dirty="0" smtClean="0">
              <a:solidFill>
                <a:srgbClr val="C00000"/>
              </a:solidFill>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7696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a:t>
            </a:r>
            <a:endParaRPr lang="en-US" b="1" u="sng" dirty="0"/>
          </a:p>
        </p:txBody>
      </p:sp>
      <p:sp>
        <p:nvSpPr>
          <p:cNvPr id="3" name="Content Placeholder 2"/>
          <p:cNvSpPr>
            <a:spLocks noGrp="1"/>
          </p:cNvSpPr>
          <p:nvPr>
            <p:ph idx="1"/>
          </p:nvPr>
        </p:nvSpPr>
        <p:spPr/>
        <p:txBody>
          <a:bodyPr/>
          <a:lstStyle/>
          <a:p>
            <a:r>
              <a:rPr lang="en-US" dirty="0"/>
              <a:t>Natural Join is a type of Inner join which is based on column having same name and same datatype present in both the tables to be joined</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NATURAL JOIN </a:t>
            </a:r>
            <a:r>
              <a:rPr lang="en-US" dirty="0" smtClean="0">
                <a:solidFill>
                  <a:srgbClr val="C00000"/>
                </a:solidFill>
                <a:latin typeface="Courier New" panose="02070309020205020404" pitchFamily="49" charset="0"/>
                <a:cs typeface="Courier New" panose="02070309020205020404" pitchFamily="49" charset="0"/>
              </a:rPr>
              <a:t>table-name2;</a:t>
            </a:r>
            <a:endParaRPr lang="en-US" dirty="0"/>
          </a:p>
        </p:txBody>
      </p:sp>
    </p:spTree>
    <p:extLst>
      <p:ext uri="{BB962C8B-B14F-4D97-AF65-F5344CB8AC3E}">
        <p14:creationId xmlns:p14="http://schemas.microsoft.com/office/powerpoint/2010/main" val="1947525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INNER Join or EQUI Join</a:t>
            </a:r>
            <a:endParaRPr lang="en-US" b="1" u="sng" dirty="0"/>
          </a:p>
        </p:txBody>
      </p:sp>
      <p:sp>
        <p:nvSpPr>
          <p:cNvPr id="3" name="Content Placeholder 2"/>
          <p:cNvSpPr>
            <a:spLocks noGrp="1"/>
          </p:cNvSpPr>
          <p:nvPr>
            <p:ph idx="1"/>
          </p:nvPr>
        </p:nvSpPr>
        <p:spPr>
          <a:xfrm>
            <a:off x="838200" y="4026986"/>
            <a:ext cx="10515600" cy="692729"/>
          </a:xfrm>
        </p:spPr>
        <p:txBody>
          <a:bodyPr>
            <a:normAutofit/>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 from class NATURAL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a:solidFill>
                  <a:srgbClr val="C00000"/>
                </a:solidFill>
                <a:latin typeface="Courier New" panose="02070309020205020404" pitchFamily="49" charset="0"/>
                <a:cs typeface="Courier New" panose="02070309020205020404" pitchFamily="49" charset="0"/>
              </a:rPr>
              <a:t>;</a:t>
            </a:r>
            <a:endParaRPr lang="en-US" dirty="0"/>
          </a:p>
        </p:txBody>
      </p:sp>
      <p:graphicFrame>
        <p:nvGraphicFramePr>
          <p:cNvPr id="4" name="Table 3"/>
          <p:cNvGraphicFramePr>
            <a:graphicFrameLocks noGrp="1"/>
          </p:cNvGraphicFramePr>
          <p:nvPr/>
        </p:nvGraphicFramePr>
        <p:xfrm>
          <a:off x="1015406" y="1939608"/>
          <a:ext cx="4489468" cy="182880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dirty="0" smtClean="0">
                          <a:effectLst/>
                        </a:rPr>
                        <a:t>3</a:t>
                      </a:r>
                      <a:endParaRPr lang="en-US" dirty="0">
                        <a:effectLst/>
                      </a:endParaRPr>
                    </a:p>
                  </a:txBody>
                  <a:tcPr/>
                </a:tc>
                <a:tc>
                  <a:txBody>
                    <a:bodyPr/>
                    <a:lstStyle/>
                    <a:p>
                      <a:r>
                        <a:rPr lang="en-US" dirty="0" smtClean="0">
                          <a:effectLst/>
                        </a:rPr>
                        <a:t>Alex</a:t>
                      </a:r>
                      <a:endParaRPr lang="en-US" dirty="0">
                        <a:effectLst/>
                      </a:endParaRPr>
                    </a:p>
                  </a:txBody>
                  <a:tcPr/>
                </a:tc>
                <a:extLst>
                  <a:ext uri="{0D108BD9-81ED-4DB2-BD59-A6C34878D82A}">
                    <a16:rowId xmlns:a16="http://schemas.microsoft.com/office/drawing/2014/main" val="3782908709"/>
                  </a:ext>
                </a:extLst>
              </a:tr>
              <a:tr h="0">
                <a:tc>
                  <a:txBody>
                    <a:bodyPr/>
                    <a:lstStyle/>
                    <a:p>
                      <a:r>
                        <a:rPr lang="en-US" dirty="0" smtClean="0">
                          <a:effectLst/>
                        </a:rPr>
                        <a:t>4</a:t>
                      </a:r>
                      <a:endParaRPr lang="en-US" dirty="0">
                        <a:effectLst/>
                      </a:endParaRPr>
                    </a:p>
                  </a:txBody>
                  <a:tcPr/>
                </a:tc>
                <a:tc>
                  <a:txBody>
                    <a:bodyPr/>
                    <a:lstStyle/>
                    <a:p>
                      <a:r>
                        <a:rPr lang="en-US" dirty="0" err="1" smtClean="0">
                          <a:effectLst/>
                        </a:rPr>
                        <a:t>anu</a:t>
                      </a:r>
                      <a:endParaRPr lang="en-US" dirty="0">
                        <a:effectLst/>
                      </a:endParaRPr>
                    </a:p>
                  </a:txBody>
                  <a:tcPr/>
                </a:tc>
                <a:extLst>
                  <a:ext uri="{0D108BD9-81ED-4DB2-BD59-A6C34878D82A}">
                    <a16:rowId xmlns:a16="http://schemas.microsoft.com/office/drawing/2014/main" val="209272426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92940024"/>
              </p:ext>
            </p:extLst>
          </p:nvPr>
        </p:nvGraphicFramePr>
        <p:xfrm>
          <a:off x="6243189" y="1948844"/>
          <a:ext cx="4785030" cy="1463040"/>
        </p:xfrm>
        <a:graphic>
          <a:graphicData uri="http://schemas.openxmlformats.org/drawingml/2006/table">
            <a:tbl>
              <a:tblPr firstRow="1">
                <a:tableStyleId>{5C22544A-7EE6-4342-B048-85BDC9FD1C3A}</a:tableStyleId>
              </a:tblPr>
              <a:tblGrid>
                <a:gridCol w="2392515">
                  <a:extLst>
                    <a:ext uri="{9D8B030D-6E8A-4147-A177-3AD203B41FA5}">
                      <a16:colId xmlns:a16="http://schemas.microsoft.com/office/drawing/2014/main" val="1822126064"/>
                    </a:ext>
                  </a:extLst>
                </a:gridCol>
                <a:gridCol w="2392515">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bl>
          </a:graphicData>
        </a:graphic>
      </p:graphicFrame>
      <p:sp>
        <p:nvSpPr>
          <p:cNvPr id="7" name="TextBox 6"/>
          <p:cNvSpPr txBox="1"/>
          <p:nvPr/>
        </p:nvSpPr>
        <p:spPr>
          <a:xfrm>
            <a:off x="1015406" y="1625600"/>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6206245" y="1625692"/>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763180681"/>
              </p:ext>
            </p:extLst>
          </p:nvPr>
        </p:nvGraphicFramePr>
        <p:xfrm>
          <a:off x="1172430" y="4664391"/>
          <a:ext cx="9588531" cy="1463040"/>
        </p:xfrm>
        <a:graphic>
          <a:graphicData uri="http://schemas.openxmlformats.org/drawingml/2006/table">
            <a:tbl>
              <a:tblPr firstRow="1">
                <a:tableStyleId>{5C22544A-7EE6-4342-B048-85BDC9FD1C3A}</a:tableStyleId>
              </a:tblPr>
              <a:tblGrid>
                <a:gridCol w="3196177">
                  <a:extLst>
                    <a:ext uri="{9D8B030D-6E8A-4147-A177-3AD203B41FA5}">
                      <a16:colId xmlns:a16="http://schemas.microsoft.com/office/drawing/2014/main" val="1268584975"/>
                    </a:ext>
                  </a:extLst>
                </a:gridCol>
                <a:gridCol w="3196177">
                  <a:extLst>
                    <a:ext uri="{9D8B030D-6E8A-4147-A177-3AD203B41FA5}">
                      <a16:colId xmlns:a16="http://schemas.microsoft.com/office/drawing/2014/main" val="1991014423"/>
                    </a:ext>
                  </a:extLst>
                </a:gridCol>
                <a:gridCol w="3196177">
                  <a:extLst>
                    <a:ext uri="{9D8B030D-6E8A-4147-A177-3AD203B41FA5}">
                      <a16:colId xmlns:a16="http://schemas.microsoft.com/office/drawing/2014/main" val="3172024049"/>
                    </a:ext>
                  </a:extLst>
                </a:gridCol>
              </a:tblGrid>
              <a:tr h="0">
                <a:tc>
                  <a:txBody>
                    <a:bodyPr/>
                    <a:lstStyle/>
                    <a:p>
                      <a:pPr algn="l"/>
                      <a:r>
                        <a:rPr lang="en-US">
                          <a:effectLst/>
                        </a:rPr>
                        <a:t>ID</a:t>
                      </a:r>
                    </a:p>
                  </a:txBody>
                  <a:tcPr/>
                </a:tc>
                <a:tc>
                  <a:txBody>
                    <a:bodyPr/>
                    <a:lstStyle/>
                    <a:p>
                      <a:pPr algn="l"/>
                      <a:r>
                        <a:rPr lang="en-US">
                          <a:effectLst/>
                        </a:rPr>
                        <a:t>NAME</a:t>
                      </a:r>
                    </a:p>
                  </a:txBody>
                  <a:tcPr/>
                </a:tc>
                <a:tc>
                  <a:txBody>
                    <a:bodyPr/>
                    <a:lstStyle/>
                    <a:p>
                      <a:pPr algn="l"/>
                      <a:r>
                        <a:rPr lang="en-US">
                          <a:effectLst/>
                        </a:rPr>
                        <a:t>Address</a:t>
                      </a:r>
                    </a:p>
                  </a:txBody>
                  <a:tcPr/>
                </a:tc>
                <a:extLst>
                  <a:ext uri="{0D108BD9-81ED-4DB2-BD59-A6C34878D82A}">
                    <a16:rowId xmlns:a16="http://schemas.microsoft.com/office/drawing/2014/main" val="2951602741"/>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DELHI</a:t>
                      </a:r>
                    </a:p>
                  </a:txBody>
                  <a:tcPr/>
                </a:tc>
                <a:extLst>
                  <a:ext uri="{0D108BD9-81ED-4DB2-BD59-A6C34878D82A}">
                    <a16:rowId xmlns:a16="http://schemas.microsoft.com/office/drawing/2014/main" val="2947872205"/>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MUMBAI</a:t>
                      </a:r>
                    </a:p>
                  </a:txBody>
                  <a:tcPr/>
                </a:tc>
                <a:extLst>
                  <a:ext uri="{0D108BD9-81ED-4DB2-BD59-A6C34878D82A}">
                    <a16:rowId xmlns:a16="http://schemas.microsoft.com/office/drawing/2014/main" val="1581662856"/>
                  </a:ext>
                </a:extLst>
              </a:tr>
              <a:tr h="0">
                <a:tc>
                  <a:txBody>
                    <a:bodyPr/>
                    <a:lstStyle/>
                    <a:p>
                      <a:r>
                        <a:rPr lang="en-US" dirty="0">
                          <a:effectLst/>
                        </a:rPr>
                        <a:t>3</a:t>
                      </a:r>
                    </a:p>
                  </a:txBody>
                  <a:tcPr/>
                </a:tc>
                <a:tc>
                  <a:txBody>
                    <a:bodyPr/>
                    <a:lstStyle/>
                    <a:p>
                      <a:r>
                        <a:rPr lang="en-US">
                          <a:effectLst/>
                        </a:rPr>
                        <a:t>alex</a:t>
                      </a:r>
                    </a:p>
                  </a:txBody>
                  <a:tcPr/>
                </a:tc>
                <a:tc>
                  <a:txBody>
                    <a:bodyPr/>
                    <a:lstStyle/>
                    <a:p>
                      <a:r>
                        <a:rPr lang="en-US" dirty="0">
                          <a:effectLst/>
                        </a:rPr>
                        <a:t>CHENNAI</a:t>
                      </a:r>
                    </a:p>
                  </a:txBody>
                  <a:tcPr/>
                </a:tc>
                <a:extLst>
                  <a:ext uri="{0D108BD9-81ED-4DB2-BD59-A6C34878D82A}">
                    <a16:rowId xmlns:a16="http://schemas.microsoft.com/office/drawing/2014/main" val="44930968"/>
                  </a:ext>
                </a:extLst>
              </a:tr>
            </a:tbl>
          </a:graphicData>
        </a:graphic>
      </p:graphicFrame>
    </p:spTree>
    <p:extLst>
      <p:ext uri="{BB962C8B-B14F-4D97-AF65-F5344CB8AC3E}">
        <p14:creationId xmlns:p14="http://schemas.microsoft.com/office/powerpoint/2010/main" val="1717789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US" b="1" u="sng" dirty="0"/>
          </a:p>
        </p:txBody>
      </p:sp>
      <p:sp>
        <p:nvSpPr>
          <p:cNvPr id="3" name="Content Placeholder 2"/>
          <p:cNvSpPr>
            <a:spLocks noGrp="1"/>
          </p:cNvSpPr>
          <p:nvPr>
            <p:ph idx="1"/>
          </p:nvPr>
        </p:nvSpPr>
        <p:spPr/>
        <p:txBody>
          <a:bodyPr>
            <a:normAutofit/>
          </a:bodyPr>
          <a:lstStyle/>
          <a:p>
            <a:r>
              <a:rPr lang="en-US" dirty="0"/>
              <a:t>Outer Join is based on both matched and unmatched data. </a:t>
            </a:r>
            <a:endParaRPr lang="en-US" dirty="0" smtClean="0"/>
          </a:p>
          <a:p>
            <a:pPr marL="0" indent="0">
              <a:buNone/>
            </a:pPr>
            <a:endParaRPr lang="en-US" dirty="0" smtClean="0"/>
          </a:p>
          <a:p>
            <a:pPr marL="0" indent="0">
              <a:buNone/>
            </a:pPr>
            <a:r>
              <a:rPr lang="en-US" dirty="0" smtClean="0"/>
              <a:t>Outer </a:t>
            </a:r>
            <a:r>
              <a:rPr lang="en-US" dirty="0"/>
              <a:t>Joins subdivide further into</a:t>
            </a:r>
            <a:r>
              <a:rPr lang="en-US" dirty="0" smtClean="0"/>
              <a:t>.</a:t>
            </a:r>
          </a:p>
          <a:p>
            <a:pPr marL="914400" lvl="1" indent="-457200">
              <a:buFont typeface="+mj-lt"/>
              <a:buAutoNum type="arabicPeriod"/>
            </a:pPr>
            <a:r>
              <a:rPr lang="en-US" dirty="0"/>
              <a:t>Left Outer Join</a:t>
            </a:r>
          </a:p>
          <a:p>
            <a:pPr marL="914400" lvl="1" indent="-457200">
              <a:buFont typeface="+mj-lt"/>
              <a:buAutoNum type="arabicPeriod"/>
            </a:pPr>
            <a:r>
              <a:rPr lang="en-US" dirty="0"/>
              <a:t>Right Outer Join</a:t>
            </a:r>
          </a:p>
          <a:p>
            <a:pPr marL="914400" lvl="1" indent="-457200">
              <a:buFont typeface="+mj-lt"/>
              <a:buAutoNum type="arabicPeriod"/>
            </a:pPr>
            <a:r>
              <a:rPr lang="en-US" dirty="0"/>
              <a:t>Full Outer Join</a:t>
            </a:r>
          </a:p>
          <a:p>
            <a:pPr marL="0" indent="0">
              <a:buNone/>
            </a:pPr>
            <a:endParaRPr lang="en-US" dirty="0" smtClean="0"/>
          </a:p>
        </p:txBody>
      </p:sp>
    </p:spTree>
    <p:extLst>
      <p:ext uri="{BB962C8B-B14F-4D97-AF65-F5344CB8AC3E}">
        <p14:creationId xmlns:p14="http://schemas.microsoft.com/office/powerpoint/2010/main" val="1378367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a:t>
            </a:r>
            <a:r>
              <a:rPr lang="en-US" dirty="0"/>
              <a:t>O</a:t>
            </a:r>
            <a:r>
              <a:rPr lang="en-US" dirty="0" smtClean="0"/>
              <a:t>uter Join</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The left outer join returns a </a:t>
            </a:r>
            <a:r>
              <a:rPr lang="en-US" dirty="0" err="1"/>
              <a:t>resultset</a:t>
            </a:r>
            <a:r>
              <a:rPr lang="en-US" dirty="0"/>
              <a:t> table with the matched data from the two tables and then the remaining rows of the left table and null from the right table's columns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LEFT OUTER JOIN table-name2</a:t>
            </a:r>
          </a:p>
          <a:p>
            <a:pPr marL="0" indent="0">
              <a:buNone/>
            </a:pPr>
            <a:r>
              <a:rPr lang="en-US" dirty="0">
                <a:solidFill>
                  <a:srgbClr val="C00000"/>
                </a:solidFill>
                <a:latin typeface="Courier New" panose="02070309020205020404" pitchFamily="49" charset="0"/>
                <a:cs typeface="Courier New" panose="02070309020205020404" pitchFamily="49" charset="0"/>
              </a:rPr>
              <a:t>ON table-name1.column-name = table-name2.column-name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smtClean="0"/>
              <a:t>Syntax for Oracle:</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table-name2 on table-name1.column-name = table-name2.column-name(+);</a:t>
            </a:r>
            <a:endParaRPr lang="en-US" dirty="0"/>
          </a:p>
        </p:txBody>
      </p:sp>
    </p:spTree>
    <p:extLst>
      <p:ext uri="{BB962C8B-B14F-4D97-AF65-F5344CB8AC3E}">
        <p14:creationId xmlns:p14="http://schemas.microsoft.com/office/powerpoint/2010/main" val="2905281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a:t>
            </a:r>
            <a:r>
              <a:rPr lang="en-US" dirty="0" smtClean="0"/>
              <a:t>LEFT OUTER JOIN</a:t>
            </a:r>
            <a:endParaRPr lang="en-US" b="1" u="sng" dirty="0"/>
          </a:p>
        </p:txBody>
      </p:sp>
      <p:sp>
        <p:nvSpPr>
          <p:cNvPr id="3" name="Content Placeholder 2"/>
          <p:cNvSpPr>
            <a:spLocks noGrp="1"/>
          </p:cNvSpPr>
          <p:nvPr>
            <p:ph idx="1"/>
          </p:nvPr>
        </p:nvSpPr>
        <p:spPr>
          <a:xfrm>
            <a:off x="949600" y="4106602"/>
            <a:ext cx="3705527" cy="1740016"/>
          </a:xfrm>
        </p:spPr>
        <p:txBody>
          <a:bodyPr>
            <a:normAutofit fontScale="92500" lnSpcReduction="10000"/>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 FROM class LEFT OUTER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a:solidFill>
                  <a:srgbClr val="C00000"/>
                </a:solidFill>
                <a:latin typeface="Courier New" panose="02070309020205020404" pitchFamily="49" charset="0"/>
                <a:cs typeface="Courier New" panose="02070309020205020404" pitchFamily="49" charset="0"/>
              </a:rPr>
              <a:t> ON (class.id = class_info.id);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9222171"/>
              </p:ext>
            </p:extLst>
          </p:nvPr>
        </p:nvGraphicFramePr>
        <p:xfrm>
          <a:off x="1015406" y="1742739"/>
          <a:ext cx="4489468" cy="219456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dirty="0" smtClean="0">
                          <a:effectLst/>
                        </a:rPr>
                        <a:t>3</a:t>
                      </a:r>
                      <a:endParaRPr lang="en-US" dirty="0">
                        <a:effectLst/>
                      </a:endParaRPr>
                    </a:p>
                  </a:txBody>
                  <a:tcPr/>
                </a:tc>
                <a:tc>
                  <a:txBody>
                    <a:bodyPr/>
                    <a:lstStyle/>
                    <a:p>
                      <a:r>
                        <a:rPr lang="en-US" dirty="0" smtClean="0">
                          <a:effectLst/>
                        </a:rPr>
                        <a:t>Alex</a:t>
                      </a:r>
                      <a:endParaRPr lang="en-US" dirty="0">
                        <a:effectLst/>
                      </a:endParaRPr>
                    </a:p>
                  </a:txBody>
                  <a:tcPr/>
                </a:tc>
                <a:extLst>
                  <a:ext uri="{0D108BD9-81ED-4DB2-BD59-A6C34878D82A}">
                    <a16:rowId xmlns:a16="http://schemas.microsoft.com/office/drawing/2014/main" val="3782908709"/>
                  </a:ext>
                </a:extLst>
              </a:tr>
              <a:tr h="0">
                <a:tc>
                  <a:txBody>
                    <a:bodyPr/>
                    <a:lstStyle/>
                    <a:p>
                      <a:r>
                        <a:rPr lang="en-US" dirty="0" smtClean="0">
                          <a:effectLst/>
                        </a:rPr>
                        <a:t>4</a:t>
                      </a:r>
                      <a:endParaRPr lang="en-US" dirty="0">
                        <a:effectLst/>
                      </a:endParaRPr>
                    </a:p>
                  </a:txBody>
                  <a:tcPr/>
                </a:tc>
                <a:tc>
                  <a:txBody>
                    <a:bodyPr/>
                    <a:lstStyle/>
                    <a:p>
                      <a:r>
                        <a:rPr lang="en-US" dirty="0" err="1" smtClean="0">
                          <a:effectLst/>
                        </a:rPr>
                        <a:t>Anu</a:t>
                      </a:r>
                      <a:endParaRPr lang="en-US" dirty="0">
                        <a:effectLst/>
                      </a:endParaRPr>
                    </a:p>
                  </a:txBody>
                  <a:tcPr/>
                </a:tc>
                <a:extLst>
                  <a:ext uri="{0D108BD9-81ED-4DB2-BD59-A6C34878D82A}">
                    <a16:rowId xmlns:a16="http://schemas.microsoft.com/office/drawing/2014/main" val="2092724265"/>
                  </a:ext>
                </a:extLst>
              </a:tr>
              <a:tr h="0">
                <a:tc>
                  <a:txBody>
                    <a:bodyPr/>
                    <a:lstStyle/>
                    <a:p>
                      <a:r>
                        <a:rPr lang="en-US" dirty="0" smtClean="0">
                          <a:effectLst/>
                        </a:rPr>
                        <a:t>5</a:t>
                      </a:r>
                      <a:endParaRPr lang="en-US" dirty="0">
                        <a:effectLst/>
                      </a:endParaRPr>
                    </a:p>
                  </a:txBody>
                  <a:tcPr/>
                </a:tc>
                <a:tc>
                  <a:txBody>
                    <a:bodyPr/>
                    <a:lstStyle/>
                    <a:p>
                      <a:r>
                        <a:rPr lang="en-US" dirty="0" smtClean="0">
                          <a:effectLst/>
                        </a:rPr>
                        <a:t>Ashish</a:t>
                      </a:r>
                      <a:endParaRPr lang="en-US" dirty="0">
                        <a:effectLst/>
                      </a:endParaRPr>
                    </a:p>
                  </a:txBody>
                  <a:tcPr/>
                </a:tc>
                <a:extLst>
                  <a:ext uri="{0D108BD9-81ED-4DB2-BD59-A6C34878D82A}">
                    <a16:rowId xmlns:a16="http://schemas.microsoft.com/office/drawing/2014/main" val="42658647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5092248"/>
              </p:ext>
            </p:extLst>
          </p:nvPr>
        </p:nvGraphicFramePr>
        <p:xfrm>
          <a:off x="6207400" y="1742739"/>
          <a:ext cx="4785030" cy="2194560"/>
        </p:xfrm>
        <a:graphic>
          <a:graphicData uri="http://schemas.openxmlformats.org/drawingml/2006/table">
            <a:tbl>
              <a:tblPr firstRow="1">
                <a:tableStyleId>{5C22544A-7EE6-4342-B048-85BDC9FD1C3A}</a:tableStyleId>
              </a:tblPr>
              <a:tblGrid>
                <a:gridCol w="2392515">
                  <a:extLst>
                    <a:ext uri="{9D8B030D-6E8A-4147-A177-3AD203B41FA5}">
                      <a16:colId xmlns:a16="http://schemas.microsoft.com/office/drawing/2014/main" val="1822126064"/>
                    </a:ext>
                  </a:extLst>
                </a:gridCol>
                <a:gridCol w="2392515">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r h="0">
                <a:tc>
                  <a:txBody>
                    <a:bodyPr/>
                    <a:lstStyle/>
                    <a:p>
                      <a:r>
                        <a:rPr lang="en-US" dirty="0" smtClean="0">
                          <a:effectLst/>
                        </a:rPr>
                        <a:t>7</a:t>
                      </a:r>
                      <a:endParaRPr lang="en-US" dirty="0">
                        <a:effectLst/>
                      </a:endParaRPr>
                    </a:p>
                  </a:txBody>
                  <a:tcPr/>
                </a:tc>
                <a:tc>
                  <a:txBody>
                    <a:bodyPr/>
                    <a:lstStyle/>
                    <a:p>
                      <a:r>
                        <a:rPr lang="en-US" dirty="0" smtClean="0">
                          <a:effectLst/>
                        </a:rPr>
                        <a:t>NOIDA</a:t>
                      </a:r>
                      <a:endParaRPr lang="en-US" dirty="0">
                        <a:effectLst/>
                      </a:endParaRPr>
                    </a:p>
                  </a:txBody>
                  <a:tcPr/>
                </a:tc>
                <a:extLst>
                  <a:ext uri="{0D108BD9-81ED-4DB2-BD59-A6C34878D82A}">
                    <a16:rowId xmlns:a16="http://schemas.microsoft.com/office/drawing/2014/main" val="1529231877"/>
                  </a:ext>
                </a:extLst>
              </a:tr>
              <a:tr h="0">
                <a:tc>
                  <a:txBody>
                    <a:bodyPr/>
                    <a:lstStyle/>
                    <a:p>
                      <a:r>
                        <a:rPr lang="en-US" dirty="0" smtClean="0">
                          <a:effectLst/>
                        </a:rPr>
                        <a:t>8</a:t>
                      </a:r>
                      <a:endParaRPr lang="en-US" dirty="0">
                        <a:effectLst/>
                      </a:endParaRPr>
                    </a:p>
                  </a:txBody>
                  <a:tcPr/>
                </a:tc>
                <a:tc>
                  <a:txBody>
                    <a:bodyPr/>
                    <a:lstStyle/>
                    <a:p>
                      <a:r>
                        <a:rPr lang="en-US" dirty="0" smtClean="0">
                          <a:effectLst/>
                        </a:rPr>
                        <a:t>PANIPAT</a:t>
                      </a:r>
                      <a:endParaRPr lang="en-US" dirty="0">
                        <a:effectLst/>
                      </a:endParaRPr>
                    </a:p>
                  </a:txBody>
                  <a:tcPr/>
                </a:tc>
                <a:extLst>
                  <a:ext uri="{0D108BD9-81ED-4DB2-BD59-A6C34878D82A}">
                    <a16:rowId xmlns:a16="http://schemas.microsoft.com/office/drawing/2014/main" val="1441617603"/>
                  </a:ext>
                </a:extLst>
              </a:tr>
            </a:tbl>
          </a:graphicData>
        </a:graphic>
      </p:graphicFrame>
      <p:sp>
        <p:nvSpPr>
          <p:cNvPr id="7" name="TextBox 6"/>
          <p:cNvSpPr txBox="1"/>
          <p:nvPr/>
        </p:nvSpPr>
        <p:spPr>
          <a:xfrm>
            <a:off x="1015406" y="1417906"/>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6184603" y="1433218"/>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15981984"/>
              </p:ext>
            </p:extLst>
          </p:nvPr>
        </p:nvGraphicFramePr>
        <p:xfrm>
          <a:off x="4738256" y="4396567"/>
          <a:ext cx="6615544" cy="2194560"/>
        </p:xfrm>
        <a:graphic>
          <a:graphicData uri="http://schemas.openxmlformats.org/drawingml/2006/table">
            <a:tbl>
              <a:tblPr firstRow="1">
                <a:tableStyleId>{5C22544A-7EE6-4342-B048-85BDC9FD1C3A}</a:tableStyleId>
              </a:tblPr>
              <a:tblGrid>
                <a:gridCol w="1653886">
                  <a:extLst>
                    <a:ext uri="{9D8B030D-6E8A-4147-A177-3AD203B41FA5}">
                      <a16:colId xmlns:a16="http://schemas.microsoft.com/office/drawing/2014/main" val="704543342"/>
                    </a:ext>
                  </a:extLst>
                </a:gridCol>
                <a:gridCol w="1653886">
                  <a:extLst>
                    <a:ext uri="{9D8B030D-6E8A-4147-A177-3AD203B41FA5}">
                      <a16:colId xmlns:a16="http://schemas.microsoft.com/office/drawing/2014/main" val="3110883826"/>
                    </a:ext>
                  </a:extLst>
                </a:gridCol>
                <a:gridCol w="1653886">
                  <a:extLst>
                    <a:ext uri="{9D8B030D-6E8A-4147-A177-3AD203B41FA5}">
                      <a16:colId xmlns:a16="http://schemas.microsoft.com/office/drawing/2014/main" val="3805458263"/>
                    </a:ext>
                  </a:extLst>
                </a:gridCol>
                <a:gridCol w="1653886">
                  <a:extLst>
                    <a:ext uri="{9D8B030D-6E8A-4147-A177-3AD203B41FA5}">
                      <a16:colId xmlns:a16="http://schemas.microsoft.com/office/drawing/2014/main" val="4059002957"/>
                    </a:ext>
                  </a:extLst>
                </a:gridCol>
              </a:tblGrid>
              <a:tr h="0">
                <a:tc>
                  <a:txBody>
                    <a:bodyPr/>
                    <a:lstStyle/>
                    <a:p>
                      <a:pPr algn="l"/>
                      <a:r>
                        <a:rPr lang="en-US">
                          <a:effectLst/>
                        </a:rPr>
                        <a:t>ID</a:t>
                      </a:r>
                    </a:p>
                  </a:txBody>
                  <a:tcPr/>
                </a:tc>
                <a:tc>
                  <a:txBody>
                    <a:bodyPr/>
                    <a:lstStyle/>
                    <a:p>
                      <a:pPr algn="l"/>
                      <a:r>
                        <a:rPr lang="en-US">
                          <a:effectLst/>
                        </a:rPr>
                        <a:t>NAME</a:t>
                      </a:r>
                    </a:p>
                  </a:txBody>
                  <a:tcPr/>
                </a:tc>
                <a:tc>
                  <a:txBody>
                    <a:bodyPr/>
                    <a:lstStyle/>
                    <a:p>
                      <a:pPr algn="l"/>
                      <a:r>
                        <a:rPr lang="en-US">
                          <a:effectLst/>
                        </a:rPr>
                        <a:t>ID</a:t>
                      </a:r>
                    </a:p>
                  </a:txBody>
                  <a:tcPr/>
                </a:tc>
                <a:tc>
                  <a:txBody>
                    <a:bodyPr/>
                    <a:lstStyle/>
                    <a:p>
                      <a:pPr algn="l"/>
                      <a:r>
                        <a:rPr lang="en-US">
                          <a:effectLst/>
                        </a:rPr>
                        <a:t>Address</a:t>
                      </a:r>
                    </a:p>
                  </a:txBody>
                  <a:tcPr/>
                </a:tc>
                <a:extLst>
                  <a:ext uri="{0D108BD9-81ED-4DB2-BD59-A6C34878D82A}">
                    <a16:rowId xmlns:a16="http://schemas.microsoft.com/office/drawing/2014/main" val="1942225490"/>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4032762577"/>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266692834"/>
                  </a:ext>
                </a:extLst>
              </a:tr>
              <a:tr h="0">
                <a:tc>
                  <a:txBody>
                    <a:bodyPr/>
                    <a:lstStyle/>
                    <a:p>
                      <a:r>
                        <a:rPr lang="en-US">
                          <a:effectLst/>
                        </a:rPr>
                        <a:t>3</a:t>
                      </a:r>
                    </a:p>
                  </a:txBody>
                  <a:tcPr/>
                </a:tc>
                <a:tc>
                  <a:txBody>
                    <a:bodyPr/>
                    <a:lstStyle/>
                    <a:p>
                      <a:r>
                        <a:rPr lang="en-US">
                          <a:effectLst/>
                        </a:rPr>
                        <a:t>alex</a:t>
                      </a:r>
                    </a:p>
                  </a:txBody>
                  <a:tcPr/>
                </a:tc>
                <a:tc>
                  <a:txBody>
                    <a:bodyPr/>
                    <a:lstStyle/>
                    <a:p>
                      <a:r>
                        <a:rPr lang="en-US">
                          <a:effectLst/>
                        </a:rPr>
                        <a:t>3</a:t>
                      </a:r>
                    </a:p>
                  </a:txBody>
                  <a:tcPr/>
                </a:tc>
                <a:tc>
                  <a:txBody>
                    <a:bodyPr/>
                    <a:lstStyle/>
                    <a:p>
                      <a:r>
                        <a:rPr lang="en-US">
                          <a:effectLst/>
                        </a:rPr>
                        <a:t>CHENNAI</a:t>
                      </a:r>
                    </a:p>
                  </a:txBody>
                  <a:tcPr/>
                </a:tc>
                <a:extLst>
                  <a:ext uri="{0D108BD9-81ED-4DB2-BD59-A6C34878D82A}">
                    <a16:rowId xmlns:a16="http://schemas.microsoft.com/office/drawing/2014/main" val="940348682"/>
                  </a:ext>
                </a:extLst>
              </a:tr>
              <a:tr h="0">
                <a:tc>
                  <a:txBody>
                    <a:bodyPr/>
                    <a:lstStyle/>
                    <a:p>
                      <a:r>
                        <a:rPr lang="en-US">
                          <a:effectLst/>
                        </a:rPr>
                        <a:t>4</a:t>
                      </a:r>
                    </a:p>
                  </a:txBody>
                  <a:tcPr/>
                </a:tc>
                <a:tc>
                  <a:txBody>
                    <a:bodyPr/>
                    <a:lstStyle/>
                    <a:p>
                      <a:r>
                        <a:rPr lang="en-US">
                          <a:effectLst/>
                        </a:rPr>
                        <a:t>anu</a:t>
                      </a:r>
                    </a:p>
                  </a:txBody>
                  <a:tcPr/>
                </a:tc>
                <a:tc>
                  <a:txBody>
                    <a:bodyPr/>
                    <a:lstStyle/>
                    <a:p>
                      <a:r>
                        <a:rPr lang="en-US">
                          <a:effectLst/>
                        </a:rPr>
                        <a:t>null</a:t>
                      </a:r>
                    </a:p>
                  </a:txBody>
                  <a:tcPr/>
                </a:tc>
                <a:tc>
                  <a:txBody>
                    <a:bodyPr/>
                    <a:lstStyle/>
                    <a:p>
                      <a:r>
                        <a:rPr lang="en-US">
                          <a:effectLst/>
                        </a:rPr>
                        <a:t>null</a:t>
                      </a:r>
                    </a:p>
                  </a:txBody>
                  <a:tcPr/>
                </a:tc>
                <a:extLst>
                  <a:ext uri="{0D108BD9-81ED-4DB2-BD59-A6C34878D82A}">
                    <a16:rowId xmlns:a16="http://schemas.microsoft.com/office/drawing/2014/main" val="3661948937"/>
                  </a:ext>
                </a:extLst>
              </a:tr>
              <a:tr h="0">
                <a:tc>
                  <a:txBody>
                    <a:bodyPr/>
                    <a:lstStyle/>
                    <a:p>
                      <a:r>
                        <a:rPr lang="en-US" dirty="0">
                          <a:effectLst/>
                        </a:rPr>
                        <a:t>5</a:t>
                      </a:r>
                    </a:p>
                  </a:txBody>
                  <a:tcPr/>
                </a:tc>
                <a:tc>
                  <a:txBody>
                    <a:bodyPr/>
                    <a:lstStyle/>
                    <a:p>
                      <a:r>
                        <a:rPr lang="en-US">
                          <a:effectLst/>
                        </a:rPr>
                        <a:t>ashish</a:t>
                      </a:r>
                    </a:p>
                  </a:txBody>
                  <a:tcPr/>
                </a:tc>
                <a:tc>
                  <a:txBody>
                    <a:bodyPr/>
                    <a:lstStyle/>
                    <a:p>
                      <a:r>
                        <a:rPr lang="en-US">
                          <a:effectLst/>
                        </a:rPr>
                        <a:t>null</a:t>
                      </a:r>
                    </a:p>
                  </a:txBody>
                  <a:tcPr/>
                </a:tc>
                <a:tc>
                  <a:txBody>
                    <a:bodyPr/>
                    <a:lstStyle/>
                    <a:p>
                      <a:r>
                        <a:rPr lang="en-US" dirty="0">
                          <a:effectLst/>
                        </a:rPr>
                        <a:t>null</a:t>
                      </a:r>
                    </a:p>
                  </a:txBody>
                  <a:tcPr/>
                </a:tc>
                <a:extLst>
                  <a:ext uri="{0D108BD9-81ED-4DB2-BD59-A6C34878D82A}">
                    <a16:rowId xmlns:a16="http://schemas.microsoft.com/office/drawing/2014/main" val="2933808153"/>
                  </a:ext>
                </a:extLst>
              </a:tr>
            </a:tbl>
          </a:graphicData>
        </a:graphic>
      </p:graphicFrame>
      <p:sp>
        <p:nvSpPr>
          <p:cNvPr id="11" name="TextBox 10"/>
          <p:cNvSpPr txBox="1"/>
          <p:nvPr/>
        </p:nvSpPr>
        <p:spPr>
          <a:xfrm>
            <a:off x="4738256" y="4098373"/>
            <a:ext cx="1856508" cy="369332"/>
          </a:xfrm>
          <a:prstGeom prst="rect">
            <a:avLst/>
          </a:prstGeom>
          <a:noFill/>
        </p:spPr>
        <p:txBody>
          <a:bodyPr wrap="square" rtlCol="0">
            <a:spAutoFit/>
          </a:bodyPr>
          <a:lstStyle/>
          <a:p>
            <a:r>
              <a:rPr lang="en-US" b="1" dirty="0" smtClean="0">
                <a:solidFill>
                  <a:srgbClr val="002060"/>
                </a:solidFill>
              </a:rPr>
              <a:t>Resultant Table</a:t>
            </a:r>
            <a:endParaRPr lang="en-US" b="1" dirty="0">
              <a:solidFill>
                <a:srgbClr val="002060"/>
              </a:solidFill>
            </a:endParaRPr>
          </a:p>
        </p:txBody>
      </p:sp>
    </p:spTree>
    <p:extLst>
      <p:ext uri="{BB962C8B-B14F-4D97-AF65-F5344CB8AC3E}">
        <p14:creationId xmlns:p14="http://schemas.microsoft.com/office/powerpoint/2010/main" val="1260840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Outer Join</a:t>
            </a:r>
            <a:endParaRPr lang="en-US" b="1" u="sng" dirty="0"/>
          </a:p>
        </p:txBody>
      </p:sp>
      <p:sp>
        <p:nvSpPr>
          <p:cNvPr id="3" name="Content Placeholder 2"/>
          <p:cNvSpPr>
            <a:spLocks noGrp="1"/>
          </p:cNvSpPr>
          <p:nvPr>
            <p:ph idx="1"/>
          </p:nvPr>
        </p:nvSpPr>
        <p:spPr/>
        <p:txBody>
          <a:bodyPr>
            <a:normAutofit fontScale="85000" lnSpcReduction="10000"/>
          </a:bodyPr>
          <a:lstStyle/>
          <a:p>
            <a:r>
              <a:rPr lang="en-US" dirty="0"/>
              <a:t>The right outer join returns a </a:t>
            </a:r>
            <a:r>
              <a:rPr lang="en-US" dirty="0" err="1"/>
              <a:t>resultset</a:t>
            </a:r>
            <a:r>
              <a:rPr lang="en-US" dirty="0"/>
              <a:t> table with the matched data from the two tables being joined, then the remaining rows of the right table and null for the remaining left table's columns</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RIGHT OUTER JOIN table-name2 </a:t>
            </a:r>
          </a:p>
          <a:p>
            <a:pPr marL="0" indent="0">
              <a:buNone/>
            </a:pPr>
            <a:r>
              <a:rPr lang="en-US" dirty="0">
                <a:solidFill>
                  <a:srgbClr val="C00000"/>
                </a:solidFill>
                <a:latin typeface="Courier New" panose="02070309020205020404" pitchFamily="49" charset="0"/>
                <a:cs typeface="Courier New" panose="02070309020205020404" pitchFamily="49" charset="0"/>
              </a:rPr>
              <a:t>ON table-name1.column-name = table-name2.column-name</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b="1" dirty="0"/>
              <a:t>Syntax for Oracle:</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table-name2 </a:t>
            </a:r>
          </a:p>
          <a:p>
            <a:pPr marL="0" indent="0">
              <a:buNone/>
            </a:pPr>
            <a:r>
              <a:rPr lang="en-US" dirty="0">
                <a:solidFill>
                  <a:srgbClr val="C00000"/>
                </a:solidFill>
                <a:latin typeface="Courier New" panose="02070309020205020404" pitchFamily="49" charset="0"/>
                <a:cs typeface="Courier New" panose="02070309020205020404" pitchFamily="49" charset="0"/>
              </a:rPr>
              <a:t>ON table-name1.column-name(+) = table-name2.column-name;</a:t>
            </a:r>
            <a:endParaRPr lang="en-US" dirty="0"/>
          </a:p>
        </p:txBody>
      </p:sp>
    </p:spTree>
    <p:extLst>
      <p:ext uri="{BB962C8B-B14F-4D97-AF65-F5344CB8AC3E}">
        <p14:creationId xmlns:p14="http://schemas.microsoft.com/office/powerpoint/2010/main" val="3810313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a:t>
            </a:r>
            <a:r>
              <a:rPr lang="en-US" dirty="0" smtClean="0"/>
              <a:t>RIGHT OUTER JOIN</a:t>
            </a:r>
            <a:endParaRPr lang="en-US" b="1" u="sng" dirty="0"/>
          </a:p>
        </p:txBody>
      </p:sp>
      <p:sp>
        <p:nvSpPr>
          <p:cNvPr id="3" name="Content Placeholder 2"/>
          <p:cNvSpPr>
            <a:spLocks noGrp="1"/>
          </p:cNvSpPr>
          <p:nvPr>
            <p:ph idx="1"/>
          </p:nvPr>
        </p:nvSpPr>
        <p:spPr>
          <a:xfrm>
            <a:off x="949600" y="4106602"/>
            <a:ext cx="3705527" cy="1740016"/>
          </a:xfrm>
        </p:spPr>
        <p:txBody>
          <a:bodyPr>
            <a:normAutofit fontScale="92500" lnSpcReduction="10000"/>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 FROM class RIGHT OUTER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a:solidFill>
                  <a:srgbClr val="C00000"/>
                </a:solidFill>
                <a:latin typeface="Courier New" panose="02070309020205020404" pitchFamily="49" charset="0"/>
                <a:cs typeface="Courier New" panose="02070309020205020404" pitchFamily="49" charset="0"/>
              </a:rPr>
              <a:t> ON (class.id = class_info.id);</a:t>
            </a:r>
            <a:endParaRPr lang="en-US" dirty="0"/>
          </a:p>
        </p:txBody>
      </p:sp>
      <p:graphicFrame>
        <p:nvGraphicFramePr>
          <p:cNvPr id="4" name="Table 3"/>
          <p:cNvGraphicFramePr>
            <a:graphicFrameLocks noGrp="1"/>
          </p:cNvGraphicFramePr>
          <p:nvPr/>
        </p:nvGraphicFramePr>
        <p:xfrm>
          <a:off x="1015406" y="1742739"/>
          <a:ext cx="4489468" cy="219456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dirty="0" smtClean="0">
                          <a:effectLst/>
                        </a:rPr>
                        <a:t>3</a:t>
                      </a:r>
                      <a:endParaRPr lang="en-US" dirty="0">
                        <a:effectLst/>
                      </a:endParaRPr>
                    </a:p>
                  </a:txBody>
                  <a:tcPr/>
                </a:tc>
                <a:tc>
                  <a:txBody>
                    <a:bodyPr/>
                    <a:lstStyle/>
                    <a:p>
                      <a:r>
                        <a:rPr lang="en-US" dirty="0" smtClean="0">
                          <a:effectLst/>
                        </a:rPr>
                        <a:t>Alex</a:t>
                      </a:r>
                      <a:endParaRPr lang="en-US" dirty="0">
                        <a:effectLst/>
                      </a:endParaRPr>
                    </a:p>
                  </a:txBody>
                  <a:tcPr/>
                </a:tc>
                <a:extLst>
                  <a:ext uri="{0D108BD9-81ED-4DB2-BD59-A6C34878D82A}">
                    <a16:rowId xmlns:a16="http://schemas.microsoft.com/office/drawing/2014/main" val="3782908709"/>
                  </a:ext>
                </a:extLst>
              </a:tr>
              <a:tr h="0">
                <a:tc>
                  <a:txBody>
                    <a:bodyPr/>
                    <a:lstStyle/>
                    <a:p>
                      <a:r>
                        <a:rPr lang="en-US" dirty="0" smtClean="0">
                          <a:effectLst/>
                        </a:rPr>
                        <a:t>4</a:t>
                      </a:r>
                      <a:endParaRPr lang="en-US" dirty="0">
                        <a:effectLst/>
                      </a:endParaRPr>
                    </a:p>
                  </a:txBody>
                  <a:tcPr/>
                </a:tc>
                <a:tc>
                  <a:txBody>
                    <a:bodyPr/>
                    <a:lstStyle/>
                    <a:p>
                      <a:r>
                        <a:rPr lang="en-US" dirty="0" err="1" smtClean="0">
                          <a:effectLst/>
                        </a:rPr>
                        <a:t>Anu</a:t>
                      </a:r>
                      <a:endParaRPr lang="en-US" dirty="0">
                        <a:effectLst/>
                      </a:endParaRPr>
                    </a:p>
                  </a:txBody>
                  <a:tcPr/>
                </a:tc>
                <a:extLst>
                  <a:ext uri="{0D108BD9-81ED-4DB2-BD59-A6C34878D82A}">
                    <a16:rowId xmlns:a16="http://schemas.microsoft.com/office/drawing/2014/main" val="2092724265"/>
                  </a:ext>
                </a:extLst>
              </a:tr>
              <a:tr h="0">
                <a:tc>
                  <a:txBody>
                    <a:bodyPr/>
                    <a:lstStyle/>
                    <a:p>
                      <a:r>
                        <a:rPr lang="en-US" dirty="0" smtClean="0">
                          <a:effectLst/>
                        </a:rPr>
                        <a:t>5</a:t>
                      </a:r>
                      <a:endParaRPr lang="en-US" dirty="0">
                        <a:effectLst/>
                      </a:endParaRPr>
                    </a:p>
                  </a:txBody>
                  <a:tcPr/>
                </a:tc>
                <a:tc>
                  <a:txBody>
                    <a:bodyPr/>
                    <a:lstStyle/>
                    <a:p>
                      <a:r>
                        <a:rPr lang="en-US" dirty="0" smtClean="0">
                          <a:effectLst/>
                        </a:rPr>
                        <a:t>Ashish</a:t>
                      </a:r>
                      <a:endParaRPr lang="en-US" dirty="0">
                        <a:effectLst/>
                      </a:endParaRPr>
                    </a:p>
                  </a:txBody>
                  <a:tcPr/>
                </a:tc>
                <a:extLst>
                  <a:ext uri="{0D108BD9-81ED-4DB2-BD59-A6C34878D82A}">
                    <a16:rowId xmlns:a16="http://schemas.microsoft.com/office/drawing/2014/main" val="4265864705"/>
                  </a:ext>
                </a:extLst>
              </a:tr>
            </a:tbl>
          </a:graphicData>
        </a:graphic>
      </p:graphicFrame>
      <p:graphicFrame>
        <p:nvGraphicFramePr>
          <p:cNvPr id="5" name="Table 4"/>
          <p:cNvGraphicFramePr>
            <a:graphicFrameLocks noGrp="1"/>
          </p:cNvGraphicFramePr>
          <p:nvPr/>
        </p:nvGraphicFramePr>
        <p:xfrm>
          <a:off x="6207400" y="1742739"/>
          <a:ext cx="4785030" cy="2194560"/>
        </p:xfrm>
        <a:graphic>
          <a:graphicData uri="http://schemas.openxmlformats.org/drawingml/2006/table">
            <a:tbl>
              <a:tblPr firstRow="1">
                <a:tableStyleId>{5C22544A-7EE6-4342-B048-85BDC9FD1C3A}</a:tableStyleId>
              </a:tblPr>
              <a:tblGrid>
                <a:gridCol w="2392515">
                  <a:extLst>
                    <a:ext uri="{9D8B030D-6E8A-4147-A177-3AD203B41FA5}">
                      <a16:colId xmlns:a16="http://schemas.microsoft.com/office/drawing/2014/main" val="1822126064"/>
                    </a:ext>
                  </a:extLst>
                </a:gridCol>
                <a:gridCol w="2392515">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r h="0">
                <a:tc>
                  <a:txBody>
                    <a:bodyPr/>
                    <a:lstStyle/>
                    <a:p>
                      <a:r>
                        <a:rPr lang="en-US" dirty="0" smtClean="0">
                          <a:effectLst/>
                        </a:rPr>
                        <a:t>7</a:t>
                      </a:r>
                      <a:endParaRPr lang="en-US" dirty="0">
                        <a:effectLst/>
                      </a:endParaRPr>
                    </a:p>
                  </a:txBody>
                  <a:tcPr/>
                </a:tc>
                <a:tc>
                  <a:txBody>
                    <a:bodyPr/>
                    <a:lstStyle/>
                    <a:p>
                      <a:r>
                        <a:rPr lang="en-US" dirty="0" smtClean="0">
                          <a:effectLst/>
                        </a:rPr>
                        <a:t>NOIDA</a:t>
                      </a:r>
                      <a:endParaRPr lang="en-US" dirty="0">
                        <a:effectLst/>
                      </a:endParaRPr>
                    </a:p>
                  </a:txBody>
                  <a:tcPr/>
                </a:tc>
                <a:extLst>
                  <a:ext uri="{0D108BD9-81ED-4DB2-BD59-A6C34878D82A}">
                    <a16:rowId xmlns:a16="http://schemas.microsoft.com/office/drawing/2014/main" val="1529231877"/>
                  </a:ext>
                </a:extLst>
              </a:tr>
              <a:tr h="0">
                <a:tc>
                  <a:txBody>
                    <a:bodyPr/>
                    <a:lstStyle/>
                    <a:p>
                      <a:r>
                        <a:rPr lang="en-US" dirty="0" smtClean="0">
                          <a:effectLst/>
                        </a:rPr>
                        <a:t>8</a:t>
                      </a:r>
                      <a:endParaRPr lang="en-US" dirty="0">
                        <a:effectLst/>
                      </a:endParaRPr>
                    </a:p>
                  </a:txBody>
                  <a:tcPr/>
                </a:tc>
                <a:tc>
                  <a:txBody>
                    <a:bodyPr/>
                    <a:lstStyle/>
                    <a:p>
                      <a:r>
                        <a:rPr lang="en-US" dirty="0" smtClean="0">
                          <a:effectLst/>
                        </a:rPr>
                        <a:t>PANIPAT</a:t>
                      </a:r>
                      <a:endParaRPr lang="en-US" dirty="0">
                        <a:effectLst/>
                      </a:endParaRPr>
                    </a:p>
                  </a:txBody>
                  <a:tcPr/>
                </a:tc>
                <a:extLst>
                  <a:ext uri="{0D108BD9-81ED-4DB2-BD59-A6C34878D82A}">
                    <a16:rowId xmlns:a16="http://schemas.microsoft.com/office/drawing/2014/main" val="1441617603"/>
                  </a:ext>
                </a:extLst>
              </a:tr>
            </a:tbl>
          </a:graphicData>
        </a:graphic>
      </p:graphicFrame>
      <p:sp>
        <p:nvSpPr>
          <p:cNvPr id="7" name="TextBox 6"/>
          <p:cNvSpPr txBox="1"/>
          <p:nvPr/>
        </p:nvSpPr>
        <p:spPr>
          <a:xfrm>
            <a:off x="1015406" y="1417906"/>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6184603" y="1433218"/>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sp>
        <p:nvSpPr>
          <p:cNvPr id="11" name="TextBox 10"/>
          <p:cNvSpPr txBox="1"/>
          <p:nvPr/>
        </p:nvSpPr>
        <p:spPr>
          <a:xfrm>
            <a:off x="4793674" y="4093786"/>
            <a:ext cx="1856508" cy="369332"/>
          </a:xfrm>
          <a:prstGeom prst="rect">
            <a:avLst/>
          </a:prstGeom>
          <a:noFill/>
        </p:spPr>
        <p:txBody>
          <a:bodyPr wrap="square" rtlCol="0">
            <a:spAutoFit/>
          </a:bodyPr>
          <a:lstStyle/>
          <a:p>
            <a:r>
              <a:rPr lang="en-US" b="1" dirty="0" smtClean="0">
                <a:solidFill>
                  <a:srgbClr val="002060"/>
                </a:solidFill>
              </a:rPr>
              <a:t>Resultant Table</a:t>
            </a:r>
            <a:endParaRPr lang="en-US" b="1" dirty="0">
              <a:solidFill>
                <a:srgbClr val="00206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248899731"/>
              </p:ext>
            </p:extLst>
          </p:nvPr>
        </p:nvGraphicFramePr>
        <p:xfrm>
          <a:off x="4859481" y="4400305"/>
          <a:ext cx="5293032" cy="2194560"/>
        </p:xfrm>
        <a:graphic>
          <a:graphicData uri="http://schemas.openxmlformats.org/drawingml/2006/table">
            <a:tbl>
              <a:tblPr firstRow="1">
                <a:tableStyleId>{5C22544A-7EE6-4342-B048-85BDC9FD1C3A}</a:tableStyleId>
              </a:tblPr>
              <a:tblGrid>
                <a:gridCol w="1323258">
                  <a:extLst>
                    <a:ext uri="{9D8B030D-6E8A-4147-A177-3AD203B41FA5}">
                      <a16:colId xmlns:a16="http://schemas.microsoft.com/office/drawing/2014/main" val="2470737085"/>
                    </a:ext>
                  </a:extLst>
                </a:gridCol>
                <a:gridCol w="1323258">
                  <a:extLst>
                    <a:ext uri="{9D8B030D-6E8A-4147-A177-3AD203B41FA5}">
                      <a16:colId xmlns:a16="http://schemas.microsoft.com/office/drawing/2014/main" val="264870199"/>
                    </a:ext>
                  </a:extLst>
                </a:gridCol>
                <a:gridCol w="1323258">
                  <a:extLst>
                    <a:ext uri="{9D8B030D-6E8A-4147-A177-3AD203B41FA5}">
                      <a16:colId xmlns:a16="http://schemas.microsoft.com/office/drawing/2014/main" val="3675873210"/>
                    </a:ext>
                  </a:extLst>
                </a:gridCol>
                <a:gridCol w="1323258">
                  <a:extLst>
                    <a:ext uri="{9D8B030D-6E8A-4147-A177-3AD203B41FA5}">
                      <a16:colId xmlns:a16="http://schemas.microsoft.com/office/drawing/2014/main" val="2959258771"/>
                    </a:ext>
                  </a:extLst>
                </a:gridCol>
              </a:tblGrid>
              <a:tr h="356507">
                <a:tc>
                  <a:txBody>
                    <a:bodyPr/>
                    <a:lstStyle/>
                    <a:p>
                      <a:pPr algn="l"/>
                      <a:r>
                        <a:rPr lang="en-US" dirty="0">
                          <a:effectLst/>
                        </a:rPr>
                        <a:t>ID</a:t>
                      </a:r>
                    </a:p>
                  </a:txBody>
                  <a:tcPr/>
                </a:tc>
                <a:tc>
                  <a:txBody>
                    <a:bodyPr/>
                    <a:lstStyle/>
                    <a:p>
                      <a:pPr algn="l"/>
                      <a:r>
                        <a:rPr lang="en-US">
                          <a:effectLst/>
                        </a:rPr>
                        <a:t>NAME</a:t>
                      </a:r>
                    </a:p>
                  </a:txBody>
                  <a:tcPr/>
                </a:tc>
                <a:tc>
                  <a:txBody>
                    <a:bodyPr/>
                    <a:lstStyle/>
                    <a:p>
                      <a:pPr algn="l"/>
                      <a:r>
                        <a:rPr lang="en-US">
                          <a:effectLst/>
                        </a:rPr>
                        <a:t>ID</a:t>
                      </a:r>
                    </a:p>
                  </a:txBody>
                  <a:tcPr/>
                </a:tc>
                <a:tc>
                  <a:txBody>
                    <a:bodyPr/>
                    <a:lstStyle/>
                    <a:p>
                      <a:pPr algn="l"/>
                      <a:r>
                        <a:rPr lang="en-US">
                          <a:effectLst/>
                        </a:rPr>
                        <a:t>Address</a:t>
                      </a:r>
                    </a:p>
                  </a:txBody>
                  <a:tcPr/>
                </a:tc>
                <a:extLst>
                  <a:ext uri="{0D108BD9-81ED-4DB2-BD59-A6C34878D82A}">
                    <a16:rowId xmlns:a16="http://schemas.microsoft.com/office/drawing/2014/main" val="2837676164"/>
                  </a:ext>
                </a:extLst>
              </a:tr>
              <a:tr h="356507">
                <a:tc>
                  <a:txBody>
                    <a:bodyPr/>
                    <a:lstStyle/>
                    <a:p>
                      <a:r>
                        <a:rPr lang="en-US" dirty="0">
                          <a:effectLst/>
                        </a:rPr>
                        <a:t>1</a:t>
                      </a:r>
                    </a:p>
                  </a:txBody>
                  <a:tcPr/>
                </a:tc>
                <a:tc>
                  <a:txBody>
                    <a:bodyPr/>
                    <a:lstStyle/>
                    <a:p>
                      <a:r>
                        <a:rPr lang="en-US" dirty="0" err="1">
                          <a:effectLst/>
                        </a:rPr>
                        <a:t>abhi</a:t>
                      </a:r>
                      <a:endParaRPr lang="en-US" dirty="0">
                        <a:effectLst/>
                      </a:endParaRP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950932421"/>
                  </a:ext>
                </a:extLst>
              </a:tr>
              <a:tr h="356507">
                <a:tc>
                  <a:txBody>
                    <a:bodyPr/>
                    <a:lstStyle/>
                    <a:p>
                      <a:r>
                        <a:rPr lang="en-US">
                          <a:effectLst/>
                        </a:rPr>
                        <a:t>2</a:t>
                      </a:r>
                    </a:p>
                  </a:txBody>
                  <a:tcPr/>
                </a:tc>
                <a:tc>
                  <a:txBody>
                    <a:bodyPr/>
                    <a:lstStyle/>
                    <a:p>
                      <a:r>
                        <a:rPr lang="en-US" dirty="0" err="1">
                          <a:effectLst/>
                        </a:rPr>
                        <a:t>adam</a:t>
                      </a:r>
                      <a:endParaRPr lang="en-US" dirty="0">
                        <a:effectLst/>
                      </a:endParaRP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189566692"/>
                  </a:ext>
                </a:extLst>
              </a:tr>
              <a:tr h="356507">
                <a:tc>
                  <a:txBody>
                    <a:bodyPr/>
                    <a:lstStyle/>
                    <a:p>
                      <a:r>
                        <a:rPr lang="en-US">
                          <a:effectLst/>
                        </a:rPr>
                        <a:t>3</a:t>
                      </a:r>
                    </a:p>
                  </a:txBody>
                  <a:tcPr/>
                </a:tc>
                <a:tc>
                  <a:txBody>
                    <a:bodyPr/>
                    <a:lstStyle/>
                    <a:p>
                      <a:r>
                        <a:rPr lang="en-US" dirty="0" err="1">
                          <a:effectLst/>
                        </a:rPr>
                        <a:t>alex</a:t>
                      </a:r>
                      <a:endParaRPr lang="en-US" dirty="0">
                        <a:effectLst/>
                      </a:endParaRPr>
                    </a:p>
                  </a:txBody>
                  <a:tcPr/>
                </a:tc>
                <a:tc>
                  <a:txBody>
                    <a:bodyPr/>
                    <a:lstStyle/>
                    <a:p>
                      <a:r>
                        <a:rPr lang="en-US" dirty="0">
                          <a:effectLst/>
                        </a:rPr>
                        <a:t>3</a:t>
                      </a:r>
                    </a:p>
                  </a:txBody>
                  <a:tcPr/>
                </a:tc>
                <a:tc>
                  <a:txBody>
                    <a:bodyPr/>
                    <a:lstStyle/>
                    <a:p>
                      <a:r>
                        <a:rPr lang="en-US">
                          <a:effectLst/>
                        </a:rPr>
                        <a:t>CHENNAI</a:t>
                      </a:r>
                    </a:p>
                  </a:txBody>
                  <a:tcPr/>
                </a:tc>
                <a:extLst>
                  <a:ext uri="{0D108BD9-81ED-4DB2-BD59-A6C34878D82A}">
                    <a16:rowId xmlns:a16="http://schemas.microsoft.com/office/drawing/2014/main" val="2864689845"/>
                  </a:ext>
                </a:extLst>
              </a:tr>
              <a:tr h="356507">
                <a:tc>
                  <a:txBody>
                    <a:bodyPr/>
                    <a:lstStyle/>
                    <a:p>
                      <a:r>
                        <a:rPr lang="en-US">
                          <a:effectLst/>
                        </a:rPr>
                        <a:t>null</a:t>
                      </a:r>
                    </a:p>
                  </a:txBody>
                  <a:tcPr/>
                </a:tc>
                <a:tc>
                  <a:txBody>
                    <a:bodyPr/>
                    <a:lstStyle/>
                    <a:p>
                      <a:r>
                        <a:rPr lang="en-US">
                          <a:effectLst/>
                        </a:rPr>
                        <a:t>null</a:t>
                      </a:r>
                    </a:p>
                  </a:txBody>
                  <a:tcPr/>
                </a:tc>
                <a:tc>
                  <a:txBody>
                    <a:bodyPr/>
                    <a:lstStyle/>
                    <a:p>
                      <a:r>
                        <a:rPr lang="en-US" dirty="0">
                          <a:effectLst/>
                        </a:rPr>
                        <a:t>7</a:t>
                      </a:r>
                    </a:p>
                  </a:txBody>
                  <a:tcPr/>
                </a:tc>
                <a:tc>
                  <a:txBody>
                    <a:bodyPr/>
                    <a:lstStyle/>
                    <a:p>
                      <a:r>
                        <a:rPr lang="en-US" dirty="0">
                          <a:effectLst/>
                        </a:rPr>
                        <a:t>NOIDA</a:t>
                      </a:r>
                    </a:p>
                  </a:txBody>
                  <a:tcPr/>
                </a:tc>
                <a:extLst>
                  <a:ext uri="{0D108BD9-81ED-4DB2-BD59-A6C34878D82A}">
                    <a16:rowId xmlns:a16="http://schemas.microsoft.com/office/drawing/2014/main" val="3320080302"/>
                  </a:ext>
                </a:extLst>
              </a:tr>
              <a:tr h="356507">
                <a:tc>
                  <a:txBody>
                    <a:bodyPr/>
                    <a:lstStyle/>
                    <a:p>
                      <a:r>
                        <a:rPr lang="en-US" dirty="0">
                          <a:effectLst/>
                        </a:rPr>
                        <a:t>null</a:t>
                      </a:r>
                    </a:p>
                  </a:txBody>
                  <a:tcPr/>
                </a:tc>
                <a:tc>
                  <a:txBody>
                    <a:bodyPr/>
                    <a:lstStyle/>
                    <a:p>
                      <a:r>
                        <a:rPr lang="en-US">
                          <a:effectLst/>
                        </a:rPr>
                        <a:t>null</a:t>
                      </a:r>
                    </a:p>
                  </a:txBody>
                  <a:tcPr/>
                </a:tc>
                <a:tc>
                  <a:txBody>
                    <a:bodyPr/>
                    <a:lstStyle/>
                    <a:p>
                      <a:r>
                        <a:rPr lang="en-US">
                          <a:effectLst/>
                        </a:rPr>
                        <a:t>8</a:t>
                      </a:r>
                    </a:p>
                  </a:txBody>
                  <a:tcPr/>
                </a:tc>
                <a:tc>
                  <a:txBody>
                    <a:bodyPr/>
                    <a:lstStyle/>
                    <a:p>
                      <a:r>
                        <a:rPr lang="en-US" dirty="0">
                          <a:effectLst/>
                        </a:rPr>
                        <a:t>PANIPAT</a:t>
                      </a:r>
                    </a:p>
                  </a:txBody>
                  <a:tcPr/>
                </a:tc>
                <a:extLst>
                  <a:ext uri="{0D108BD9-81ED-4DB2-BD59-A6C34878D82A}">
                    <a16:rowId xmlns:a16="http://schemas.microsoft.com/office/drawing/2014/main" val="1711181772"/>
                  </a:ext>
                </a:extLst>
              </a:tr>
            </a:tbl>
          </a:graphicData>
        </a:graphic>
      </p:graphicFrame>
    </p:spTree>
    <p:extLst>
      <p:ext uri="{BB962C8B-B14F-4D97-AF65-F5344CB8AC3E}">
        <p14:creationId xmlns:p14="http://schemas.microsoft.com/office/powerpoint/2010/main" val="2215517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b="1" u="sng" dirty="0"/>
          </a:p>
        </p:txBody>
      </p:sp>
      <p:sp>
        <p:nvSpPr>
          <p:cNvPr id="3" name="Content Placeholder 2"/>
          <p:cNvSpPr>
            <a:spLocks noGrp="1"/>
          </p:cNvSpPr>
          <p:nvPr>
            <p:ph idx="1"/>
          </p:nvPr>
        </p:nvSpPr>
        <p:spPr/>
        <p:txBody>
          <a:bodyPr>
            <a:normAutofit/>
          </a:bodyPr>
          <a:lstStyle/>
          <a:p>
            <a:r>
              <a:rPr lang="en-US" dirty="0"/>
              <a:t>The full outer join returns a </a:t>
            </a:r>
            <a:r>
              <a:rPr lang="en-US" dirty="0" err="1"/>
              <a:t>resultset</a:t>
            </a:r>
            <a:r>
              <a:rPr lang="en-US" dirty="0"/>
              <a:t> table with the matched data of two table then remaining rows of both left table and then the right table.</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SELECT column-name-list FROM </a:t>
            </a:r>
          </a:p>
          <a:p>
            <a:pPr marL="0" indent="0">
              <a:buNone/>
            </a:pPr>
            <a:r>
              <a:rPr lang="en-US" dirty="0">
                <a:solidFill>
                  <a:srgbClr val="C00000"/>
                </a:solidFill>
                <a:latin typeface="Courier New" panose="02070309020205020404" pitchFamily="49" charset="0"/>
                <a:cs typeface="Courier New" panose="02070309020205020404" pitchFamily="49" charset="0"/>
              </a:rPr>
              <a:t>table-name1 FULL OUTER JOIN table-name2</a:t>
            </a:r>
          </a:p>
          <a:p>
            <a:pPr marL="0" indent="0">
              <a:buNone/>
            </a:pPr>
            <a:r>
              <a:rPr lang="en-US" dirty="0">
                <a:solidFill>
                  <a:srgbClr val="C00000"/>
                </a:solidFill>
                <a:latin typeface="Courier New" panose="02070309020205020404" pitchFamily="49" charset="0"/>
                <a:cs typeface="Courier New" panose="02070309020205020404" pitchFamily="49" charset="0"/>
              </a:rPr>
              <a:t>ON table-name1.column-name = table-name2.column-name</a:t>
            </a:r>
            <a:r>
              <a:rPr lang="en-US" dirty="0" smtClean="0">
                <a:solidFill>
                  <a:srgbClr val="C00000"/>
                </a:solidFill>
                <a:latin typeface="Courier New" panose="02070309020205020404" pitchFamily="49" charset="0"/>
                <a:cs typeface="Courier New" panose="02070309020205020404" pitchFamily="49" charset="0"/>
              </a:rPr>
              <a:t>;</a:t>
            </a:r>
            <a:endParaRPr lang="en-US" b="1" dirty="0" smtClean="0"/>
          </a:p>
        </p:txBody>
      </p:sp>
    </p:spTree>
    <p:extLst>
      <p:ext uri="{BB962C8B-B14F-4D97-AF65-F5344CB8AC3E}">
        <p14:creationId xmlns:p14="http://schemas.microsoft.com/office/powerpoint/2010/main" val="3596019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dirty="0"/>
              <a:t>: </a:t>
            </a:r>
            <a:r>
              <a:rPr lang="en-US" dirty="0" smtClean="0"/>
              <a:t>FULL OUTER JOIN</a:t>
            </a:r>
            <a:endParaRPr lang="en-US" b="1" u="sng" dirty="0"/>
          </a:p>
        </p:txBody>
      </p:sp>
      <p:sp>
        <p:nvSpPr>
          <p:cNvPr id="3" name="Content Placeholder 2"/>
          <p:cNvSpPr>
            <a:spLocks noGrp="1"/>
          </p:cNvSpPr>
          <p:nvPr>
            <p:ph idx="1"/>
          </p:nvPr>
        </p:nvSpPr>
        <p:spPr>
          <a:xfrm>
            <a:off x="949600" y="4106602"/>
            <a:ext cx="3705527" cy="1740016"/>
          </a:xfrm>
        </p:spPr>
        <p:txBody>
          <a:bodyPr>
            <a:normAutofit fontScale="92500" lnSpcReduction="10000"/>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 FROM class RIGHT OUTER JOIN </a:t>
            </a:r>
            <a:r>
              <a:rPr lang="en-US" dirty="0" err="1">
                <a:solidFill>
                  <a:srgbClr val="C00000"/>
                </a:solidFill>
                <a:latin typeface="Courier New" panose="02070309020205020404" pitchFamily="49" charset="0"/>
                <a:cs typeface="Courier New" panose="02070309020205020404" pitchFamily="49" charset="0"/>
              </a:rPr>
              <a:t>class_info</a:t>
            </a:r>
            <a:r>
              <a:rPr lang="en-US" dirty="0">
                <a:solidFill>
                  <a:srgbClr val="C00000"/>
                </a:solidFill>
                <a:latin typeface="Courier New" panose="02070309020205020404" pitchFamily="49" charset="0"/>
                <a:cs typeface="Courier New" panose="02070309020205020404" pitchFamily="49" charset="0"/>
              </a:rPr>
              <a:t> ON (class.id = class_info.id);</a:t>
            </a:r>
            <a:endParaRPr lang="en-US" dirty="0"/>
          </a:p>
        </p:txBody>
      </p:sp>
      <p:graphicFrame>
        <p:nvGraphicFramePr>
          <p:cNvPr id="4" name="Table 3"/>
          <p:cNvGraphicFramePr>
            <a:graphicFrameLocks noGrp="1"/>
          </p:cNvGraphicFramePr>
          <p:nvPr/>
        </p:nvGraphicFramePr>
        <p:xfrm>
          <a:off x="1015406" y="1742739"/>
          <a:ext cx="4489468" cy="2194560"/>
        </p:xfrm>
        <a:graphic>
          <a:graphicData uri="http://schemas.openxmlformats.org/drawingml/2006/table">
            <a:tbl>
              <a:tblPr firstRow="1">
                <a:tableStyleId>{5C22544A-7EE6-4342-B048-85BDC9FD1C3A}</a:tableStyleId>
              </a:tblPr>
              <a:tblGrid>
                <a:gridCol w="2244734">
                  <a:extLst>
                    <a:ext uri="{9D8B030D-6E8A-4147-A177-3AD203B41FA5}">
                      <a16:colId xmlns:a16="http://schemas.microsoft.com/office/drawing/2014/main" val="3945432178"/>
                    </a:ext>
                  </a:extLst>
                </a:gridCol>
                <a:gridCol w="2244734">
                  <a:extLst>
                    <a:ext uri="{9D8B030D-6E8A-4147-A177-3AD203B41FA5}">
                      <a16:colId xmlns:a16="http://schemas.microsoft.com/office/drawing/2014/main" val="635695539"/>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NAME</a:t>
                      </a:r>
                      <a:endParaRPr lang="en-US" b="1" dirty="0">
                        <a:effectLst/>
                      </a:endParaRPr>
                    </a:p>
                  </a:txBody>
                  <a:tcPr/>
                </a:tc>
                <a:extLst>
                  <a:ext uri="{0D108BD9-81ED-4DB2-BD59-A6C34878D82A}">
                    <a16:rowId xmlns:a16="http://schemas.microsoft.com/office/drawing/2014/main" val="1307337641"/>
                  </a:ext>
                </a:extLst>
              </a:tr>
              <a:tr h="0">
                <a:tc>
                  <a:txBody>
                    <a:bodyPr/>
                    <a:lstStyle/>
                    <a:p>
                      <a:r>
                        <a:rPr lang="en-US" dirty="0">
                          <a:effectLst/>
                        </a:rPr>
                        <a:t>1</a:t>
                      </a:r>
                    </a:p>
                  </a:txBody>
                  <a:tcPr/>
                </a:tc>
                <a:tc>
                  <a:txBody>
                    <a:bodyPr/>
                    <a:lstStyle/>
                    <a:p>
                      <a:r>
                        <a:rPr lang="en-US" dirty="0" err="1">
                          <a:effectLst/>
                        </a:rPr>
                        <a:t>abhi</a:t>
                      </a:r>
                      <a:endParaRPr lang="en-US" dirty="0">
                        <a:effectLst/>
                      </a:endParaRPr>
                    </a:p>
                  </a:txBody>
                  <a:tcPr/>
                </a:tc>
                <a:extLst>
                  <a:ext uri="{0D108BD9-81ED-4DB2-BD59-A6C34878D82A}">
                    <a16:rowId xmlns:a16="http://schemas.microsoft.com/office/drawing/2014/main" val="201217160"/>
                  </a:ext>
                </a:extLst>
              </a:tr>
              <a:tr h="0">
                <a:tc>
                  <a:txBody>
                    <a:bodyPr/>
                    <a:lstStyle/>
                    <a:p>
                      <a:r>
                        <a:rPr lang="en-US">
                          <a:effectLst/>
                        </a:rPr>
                        <a:t>2</a:t>
                      </a:r>
                    </a:p>
                  </a:txBody>
                  <a:tcPr/>
                </a:tc>
                <a:tc>
                  <a:txBody>
                    <a:bodyPr/>
                    <a:lstStyle/>
                    <a:p>
                      <a:r>
                        <a:rPr lang="en-US">
                          <a:effectLst/>
                        </a:rPr>
                        <a:t>adam</a:t>
                      </a:r>
                    </a:p>
                  </a:txBody>
                  <a:tcPr/>
                </a:tc>
                <a:extLst>
                  <a:ext uri="{0D108BD9-81ED-4DB2-BD59-A6C34878D82A}">
                    <a16:rowId xmlns:a16="http://schemas.microsoft.com/office/drawing/2014/main" val="1174751533"/>
                  </a:ext>
                </a:extLst>
              </a:tr>
              <a:tr h="0">
                <a:tc>
                  <a:txBody>
                    <a:bodyPr/>
                    <a:lstStyle/>
                    <a:p>
                      <a:r>
                        <a:rPr lang="en-US" dirty="0" smtClean="0">
                          <a:effectLst/>
                        </a:rPr>
                        <a:t>3</a:t>
                      </a:r>
                      <a:endParaRPr lang="en-US" dirty="0">
                        <a:effectLst/>
                      </a:endParaRPr>
                    </a:p>
                  </a:txBody>
                  <a:tcPr/>
                </a:tc>
                <a:tc>
                  <a:txBody>
                    <a:bodyPr/>
                    <a:lstStyle/>
                    <a:p>
                      <a:r>
                        <a:rPr lang="en-US" dirty="0" smtClean="0">
                          <a:effectLst/>
                        </a:rPr>
                        <a:t>Alex</a:t>
                      </a:r>
                      <a:endParaRPr lang="en-US" dirty="0">
                        <a:effectLst/>
                      </a:endParaRPr>
                    </a:p>
                  </a:txBody>
                  <a:tcPr/>
                </a:tc>
                <a:extLst>
                  <a:ext uri="{0D108BD9-81ED-4DB2-BD59-A6C34878D82A}">
                    <a16:rowId xmlns:a16="http://schemas.microsoft.com/office/drawing/2014/main" val="3782908709"/>
                  </a:ext>
                </a:extLst>
              </a:tr>
              <a:tr h="0">
                <a:tc>
                  <a:txBody>
                    <a:bodyPr/>
                    <a:lstStyle/>
                    <a:p>
                      <a:r>
                        <a:rPr lang="en-US" dirty="0" smtClean="0">
                          <a:effectLst/>
                        </a:rPr>
                        <a:t>4</a:t>
                      </a:r>
                      <a:endParaRPr lang="en-US" dirty="0">
                        <a:effectLst/>
                      </a:endParaRPr>
                    </a:p>
                  </a:txBody>
                  <a:tcPr/>
                </a:tc>
                <a:tc>
                  <a:txBody>
                    <a:bodyPr/>
                    <a:lstStyle/>
                    <a:p>
                      <a:r>
                        <a:rPr lang="en-US" dirty="0" err="1" smtClean="0">
                          <a:effectLst/>
                        </a:rPr>
                        <a:t>Anu</a:t>
                      </a:r>
                      <a:endParaRPr lang="en-US" dirty="0">
                        <a:effectLst/>
                      </a:endParaRPr>
                    </a:p>
                  </a:txBody>
                  <a:tcPr/>
                </a:tc>
                <a:extLst>
                  <a:ext uri="{0D108BD9-81ED-4DB2-BD59-A6C34878D82A}">
                    <a16:rowId xmlns:a16="http://schemas.microsoft.com/office/drawing/2014/main" val="2092724265"/>
                  </a:ext>
                </a:extLst>
              </a:tr>
              <a:tr h="0">
                <a:tc>
                  <a:txBody>
                    <a:bodyPr/>
                    <a:lstStyle/>
                    <a:p>
                      <a:r>
                        <a:rPr lang="en-US" dirty="0" smtClean="0">
                          <a:effectLst/>
                        </a:rPr>
                        <a:t>5</a:t>
                      </a:r>
                      <a:endParaRPr lang="en-US" dirty="0">
                        <a:effectLst/>
                      </a:endParaRPr>
                    </a:p>
                  </a:txBody>
                  <a:tcPr/>
                </a:tc>
                <a:tc>
                  <a:txBody>
                    <a:bodyPr/>
                    <a:lstStyle/>
                    <a:p>
                      <a:r>
                        <a:rPr lang="en-US" dirty="0" smtClean="0">
                          <a:effectLst/>
                        </a:rPr>
                        <a:t>Ashish</a:t>
                      </a:r>
                      <a:endParaRPr lang="en-US" dirty="0">
                        <a:effectLst/>
                      </a:endParaRPr>
                    </a:p>
                  </a:txBody>
                  <a:tcPr/>
                </a:tc>
                <a:extLst>
                  <a:ext uri="{0D108BD9-81ED-4DB2-BD59-A6C34878D82A}">
                    <a16:rowId xmlns:a16="http://schemas.microsoft.com/office/drawing/2014/main" val="42658647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1625044"/>
              </p:ext>
            </p:extLst>
          </p:nvPr>
        </p:nvGraphicFramePr>
        <p:xfrm>
          <a:off x="7569629" y="689958"/>
          <a:ext cx="4124036" cy="2194560"/>
        </p:xfrm>
        <a:graphic>
          <a:graphicData uri="http://schemas.openxmlformats.org/drawingml/2006/table">
            <a:tbl>
              <a:tblPr firstRow="1">
                <a:tableStyleId>{5C22544A-7EE6-4342-B048-85BDC9FD1C3A}</a:tableStyleId>
              </a:tblPr>
              <a:tblGrid>
                <a:gridCol w="2062018">
                  <a:extLst>
                    <a:ext uri="{9D8B030D-6E8A-4147-A177-3AD203B41FA5}">
                      <a16:colId xmlns:a16="http://schemas.microsoft.com/office/drawing/2014/main" val="1822126064"/>
                    </a:ext>
                  </a:extLst>
                </a:gridCol>
                <a:gridCol w="2062018">
                  <a:extLst>
                    <a:ext uri="{9D8B030D-6E8A-4147-A177-3AD203B41FA5}">
                      <a16:colId xmlns:a16="http://schemas.microsoft.com/office/drawing/2014/main" val="3413649118"/>
                    </a:ext>
                  </a:extLst>
                </a:gridCol>
              </a:tblGrid>
              <a:tr h="0">
                <a:tc>
                  <a:txBody>
                    <a:bodyPr/>
                    <a:lstStyle/>
                    <a:p>
                      <a:pPr algn="l"/>
                      <a:r>
                        <a:rPr lang="en-US" dirty="0">
                          <a:effectLst/>
                        </a:rPr>
                        <a:t>ID</a:t>
                      </a:r>
                      <a:endParaRPr lang="en-US" b="1" dirty="0">
                        <a:effectLst/>
                      </a:endParaRPr>
                    </a:p>
                  </a:txBody>
                  <a:tcPr/>
                </a:tc>
                <a:tc>
                  <a:txBody>
                    <a:bodyPr/>
                    <a:lstStyle/>
                    <a:p>
                      <a:pPr algn="l"/>
                      <a:r>
                        <a:rPr lang="en-US" dirty="0">
                          <a:effectLst/>
                        </a:rPr>
                        <a:t>Address</a:t>
                      </a:r>
                      <a:endParaRPr lang="en-US" b="1" dirty="0">
                        <a:effectLst/>
                      </a:endParaRPr>
                    </a:p>
                  </a:txBody>
                  <a:tcPr/>
                </a:tc>
                <a:extLst>
                  <a:ext uri="{0D108BD9-81ED-4DB2-BD59-A6C34878D82A}">
                    <a16:rowId xmlns:a16="http://schemas.microsoft.com/office/drawing/2014/main" val="3916521955"/>
                  </a:ext>
                </a:extLst>
              </a:tr>
              <a:tr h="0">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3865569995"/>
                  </a:ext>
                </a:extLst>
              </a:tr>
              <a:tr h="0">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36227124"/>
                  </a:ext>
                </a:extLst>
              </a:tr>
              <a:tr h="0">
                <a:tc>
                  <a:txBody>
                    <a:bodyPr/>
                    <a:lstStyle/>
                    <a:p>
                      <a:r>
                        <a:rPr lang="en-US">
                          <a:effectLst/>
                        </a:rPr>
                        <a:t>3</a:t>
                      </a:r>
                    </a:p>
                  </a:txBody>
                  <a:tcPr/>
                </a:tc>
                <a:tc>
                  <a:txBody>
                    <a:bodyPr/>
                    <a:lstStyle/>
                    <a:p>
                      <a:r>
                        <a:rPr lang="en-US" dirty="0">
                          <a:effectLst/>
                        </a:rPr>
                        <a:t>CHENNAI</a:t>
                      </a:r>
                    </a:p>
                  </a:txBody>
                  <a:tcPr/>
                </a:tc>
                <a:extLst>
                  <a:ext uri="{0D108BD9-81ED-4DB2-BD59-A6C34878D82A}">
                    <a16:rowId xmlns:a16="http://schemas.microsoft.com/office/drawing/2014/main" val="80442977"/>
                  </a:ext>
                </a:extLst>
              </a:tr>
              <a:tr h="0">
                <a:tc>
                  <a:txBody>
                    <a:bodyPr/>
                    <a:lstStyle/>
                    <a:p>
                      <a:r>
                        <a:rPr lang="en-US" dirty="0" smtClean="0">
                          <a:effectLst/>
                        </a:rPr>
                        <a:t>7</a:t>
                      </a:r>
                      <a:endParaRPr lang="en-US" dirty="0">
                        <a:effectLst/>
                      </a:endParaRPr>
                    </a:p>
                  </a:txBody>
                  <a:tcPr/>
                </a:tc>
                <a:tc>
                  <a:txBody>
                    <a:bodyPr/>
                    <a:lstStyle/>
                    <a:p>
                      <a:r>
                        <a:rPr lang="en-US" dirty="0" smtClean="0">
                          <a:effectLst/>
                        </a:rPr>
                        <a:t>NOIDA</a:t>
                      </a:r>
                      <a:endParaRPr lang="en-US" dirty="0">
                        <a:effectLst/>
                      </a:endParaRPr>
                    </a:p>
                  </a:txBody>
                  <a:tcPr/>
                </a:tc>
                <a:extLst>
                  <a:ext uri="{0D108BD9-81ED-4DB2-BD59-A6C34878D82A}">
                    <a16:rowId xmlns:a16="http://schemas.microsoft.com/office/drawing/2014/main" val="1529231877"/>
                  </a:ext>
                </a:extLst>
              </a:tr>
              <a:tr h="0">
                <a:tc>
                  <a:txBody>
                    <a:bodyPr/>
                    <a:lstStyle/>
                    <a:p>
                      <a:r>
                        <a:rPr lang="en-US" dirty="0" smtClean="0">
                          <a:effectLst/>
                        </a:rPr>
                        <a:t>8</a:t>
                      </a:r>
                      <a:endParaRPr lang="en-US" dirty="0">
                        <a:effectLst/>
                      </a:endParaRPr>
                    </a:p>
                  </a:txBody>
                  <a:tcPr/>
                </a:tc>
                <a:tc>
                  <a:txBody>
                    <a:bodyPr/>
                    <a:lstStyle/>
                    <a:p>
                      <a:r>
                        <a:rPr lang="en-US" dirty="0" smtClean="0">
                          <a:effectLst/>
                        </a:rPr>
                        <a:t>PANIPAT</a:t>
                      </a:r>
                      <a:endParaRPr lang="en-US" dirty="0">
                        <a:effectLst/>
                      </a:endParaRPr>
                    </a:p>
                  </a:txBody>
                  <a:tcPr/>
                </a:tc>
                <a:extLst>
                  <a:ext uri="{0D108BD9-81ED-4DB2-BD59-A6C34878D82A}">
                    <a16:rowId xmlns:a16="http://schemas.microsoft.com/office/drawing/2014/main" val="1441617603"/>
                  </a:ext>
                </a:extLst>
              </a:tr>
            </a:tbl>
          </a:graphicData>
        </a:graphic>
      </p:graphicFrame>
      <p:sp>
        <p:nvSpPr>
          <p:cNvPr id="7" name="TextBox 6"/>
          <p:cNvSpPr txBox="1"/>
          <p:nvPr/>
        </p:nvSpPr>
        <p:spPr>
          <a:xfrm>
            <a:off x="1015406" y="1417906"/>
            <a:ext cx="1321394" cy="369332"/>
          </a:xfrm>
          <a:prstGeom prst="rect">
            <a:avLst/>
          </a:prstGeom>
          <a:noFill/>
        </p:spPr>
        <p:txBody>
          <a:bodyPr wrap="square" rtlCol="0">
            <a:spAutoFit/>
          </a:bodyPr>
          <a:lstStyle/>
          <a:p>
            <a:r>
              <a:rPr lang="en-US" b="1" dirty="0" smtClean="0">
                <a:solidFill>
                  <a:srgbClr val="002060"/>
                </a:solidFill>
              </a:rPr>
              <a:t>Class</a:t>
            </a:r>
            <a:endParaRPr lang="en-US" b="1" dirty="0">
              <a:solidFill>
                <a:srgbClr val="002060"/>
              </a:solidFill>
            </a:endParaRPr>
          </a:p>
        </p:txBody>
      </p:sp>
      <p:sp>
        <p:nvSpPr>
          <p:cNvPr id="8" name="TextBox 7"/>
          <p:cNvSpPr txBox="1"/>
          <p:nvPr/>
        </p:nvSpPr>
        <p:spPr>
          <a:xfrm>
            <a:off x="7569629" y="326120"/>
            <a:ext cx="1321394" cy="369332"/>
          </a:xfrm>
          <a:prstGeom prst="rect">
            <a:avLst/>
          </a:prstGeom>
          <a:noFill/>
        </p:spPr>
        <p:txBody>
          <a:bodyPr wrap="square" rtlCol="0">
            <a:spAutoFit/>
          </a:bodyPr>
          <a:lstStyle/>
          <a:p>
            <a:r>
              <a:rPr lang="en-US" b="1" dirty="0" err="1" smtClean="0">
                <a:solidFill>
                  <a:srgbClr val="002060"/>
                </a:solidFill>
              </a:rPr>
              <a:t>Class_Info</a:t>
            </a:r>
            <a:endParaRPr lang="en-US" b="1" dirty="0">
              <a:solidFill>
                <a:srgbClr val="002060"/>
              </a:solidFill>
            </a:endParaRPr>
          </a:p>
        </p:txBody>
      </p:sp>
      <p:sp>
        <p:nvSpPr>
          <p:cNvPr id="11" name="TextBox 10"/>
          <p:cNvSpPr txBox="1"/>
          <p:nvPr/>
        </p:nvSpPr>
        <p:spPr>
          <a:xfrm>
            <a:off x="5855202" y="3151806"/>
            <a:ext cx="1856508" cy="369332"/>
          </a:xfrm>
          <a:prstGeom prst="rect">
            <a:avLst/>
          </a:prstGeom>
          <a:noFill/>
        </p:spPr>
        <p:txBody>
          <a:bodyPr wrap="square" rtlCol="0">
            <a:spAutoFit/>
          </a:bodyPr>
          <a:lstStyle/>
          <a:p>
            <a:r>
              <a:rPr lang="en-US" b="1" dirty="0" smtClean="0">
                <a:solidFill>
                  <a:srgbClr val="002060"/>
                </a:solidFill>
              </a:rPr>
              <a:t>Resultant Table</a:t>
            </a:r>
            <a:endParaRPr lang="en-US" b="1"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98282314"/>
              </p:ext>
            </p:extLst>
          </p:nvPr>
        </p:nvGraphicFramePr>
        <p:xfrm>
          <a:off x="5933709" y="3513570"/>
          <a:ext cx="5759956" cy="2926080"/>
        </p:xfrm>
        <a:graphic>
          <a:graphicData uri="http://schemas.openxmlformats.org/drawingml/2006/table">
            <a:tbl>
              <a:tblPr firstRow="1">
                <a:tableStyleId>{5C22544A-7EE6-4342-B048-85BDC9FD1C3A}</a:tableStyleId>
              </a:tblPr>
              <a:tblGrid>
                <a:gridCol w="1439989">
                  <a:extLst>
                    <a:ext uri="{9D8B030D-6E8A-4147-A177-3AD203B41FA5}">
                      <a16:colId xmlns:a16="http://schemas.microsoft.com/office/drawing/2014/main" val="2463775980"/>
                    </a:ext>
                  </a:extLst>
                </a:gridCol>
                <a:gridCol w="1439989">
                  <a:extLst>
                    <a:ext uri="{9D8B030D-6E8A-4147-A177-3AD203B41FA5}">
                      <a16:colId xmlns:a16="http://schemas.microsoft.com/office/drawing/2014/main" val="1028186182"/>
                    </a:ext>
                  </a:extLst>
                </a:gridCol>
                <a:gridCol w="1439989">
                  <a:extLst>
                    <a:ext uri="{9D8B030D-6E8A-4147-A177-3AD203B41FA5}">
                      <a16:colId xmlns:a16="http://schemas.microsoft.com/office/drawing/2014/main" val="3151501744"/>
                    </a:ext>
                  </a:extLst>
                </a:gridCol>
                <a:gridCol w="1439989">
                  <a:extLst>
                    <a:ext uri="{9D8B030D-6E8A-4147-A177-3AD203B41FA5}">
                      <a16:colId xmlns:a16="http://schemas.microsoft.com/office/drawing/2014/main" val="3093869127"/>
                    </a:ext>
                  </a:extLst>
                </a:gridCol>
              </a:tblGrid>
              <a:tr h="0">
                <a:tc>
                  <a:txBody>
                    <a:bodyPr/>
                    <a:lstStyle/>
                    <a:p>
                      <a:pPr algn="l"/>
                      <a:r>
                        <a:rPr lang="en-US">
                          <a:effectLst/>
                        </a:rPr>
                        <a:t>ID</a:t>
                      </a:r>
                    </a:p>
                  </a:txBody>
                  <a:tcPr/>
                </a:tc>
                <a:tc>
                  <a:txBody>
                    <a:bodyPr/>
                    <a:lstStyle/>
                    <a:p>
                      <a:pPr algn="l"/>
                      <a:r>
                        <a:rPr lang="en-US">
                          <a:effectLst/>
                        </a:rPr>
                        <a:t>NAME</a:t>
                      </a:r>
                    </a:p>
                  </a:txBody>
                  <a:tcPr/>
                </a:tc>
                <a:tc>
                  <a:txBody>
                    <a:bodyPr/>
                    <a:lstStyle/>
                    <a:p>
                      <a:pPr algn="l"/>
                      <a:r>
                        <a:rPr lang="en-US">
                          <a:effectLst/>
                        </a:rPr>
                        <a:t>ID</a:t>
                      </a:r>
                    </a:p>
                  </a:txBody>
                  <a:tcPr/>
                </a:tc>
                <a:tc>
                  <a:txBody>
                    <a:bodyPr/>
                    <a:lstStyle/>
                    <a:p>
                      <a:pPr algn="l"/>
                      <a:r>
                        <a:rPr lang="en-US">
                          <a:effectLst/>
                        </a:rPr>
                        <a:t>Address</a:t>
                      </a:r>
                    </a:p>
                  </a:txBody>
                  <a:tcPr/>
                </a:tc>
                <a:extLst>
                  <a:ext uri="{0D108BD9-81ED-4DB2-BD59-A6C34878D82A}">
                    <a16:rowId xmlns:a16="http://schemas.microsoft.com/office/drawing/2014/main" val="601942494"/>
                  </a:ext>
                </a:extLst>
              </a:tr>
              <a:tr h="0">
                <a:tc>
                  <a:txBody>
                    <a:bodyPr/>
                    <a:lstStyle/>
                    <a:p>
                      <a:r>
                        <a:rPr lang="en-US">
                          <a:effectLst/>
                        </a:rPr>
                        <a:t>1</a:t>
                      </a:r>
                    </a:p>
                  </a:txBody>
                  <a:tcPr/>
                </a:tc>
                <a:tc>
                  <a:txBody>
                    <a:bodyPr/>
                    <a:lstStyle/>
                    <a:p>
                      <a:r>
                        <a:rPr lang="en-US">
                          <a:effectLst/>
                        </a:rPr>
                        <a:t>abhi</a:t>
                      </a:r>
                    </a:p>
                  </a:txBody>
                  <a:tcPr/>
                </a:tc>
                <a:tc>
                  <a:txBody>
                    <a:bodyPr/>
                    <a:lstStyle/>
                    <a:p>
                      <a:r>
                        <a:rPr lang="en-US">
                          <a:effectLst/>
                        </a:rPr>
                        <a:t>1</a:t>
                      </a:r>
                    </a:p>
                  </a:txBody>
                  <a:tcPr/>
                </a:tc>
                <a:tc>
                  <a:txBody>
                    <a:bodyPr/>
                    <a:lstStyle/>
                    <a:p>
                      <a:r>
                        <a:rPr lang="en-US">
                          <a:effectLst/>
                        </a:rPr>
                        <a:t>DELHI</a:t>
                      </a:r>
                    </a:p>
                  </a:txBody>
                  <a:tcPr/>
                </a:tc>
                <a:extLst>
                  <a:ext uri="{0D108BD9-81ED-4DB2-BD59-A6C34878D82A}">
                    <a16:rowId xmlns:a16="http://schemas.microsoft.com/office/drawing/2014/main" val="277908667"/>
                  </a:ext>
                </a:extLst>
              </a:tr>
              <a:tr h="0">
                <a:tc>
                  <a:txBody>
                    <a:bodyPr/>
                    <a:lstStyle/>
                    <a:p>
                      <a:r>
                        <a:rPr lang="en-US">
                          <a:effectLst/>
                        </a:rPr>
                        <a:t>2</a:t>
                      </a:r>
                    </a:p>
                  </a:txBody>
                  <a:tcPr/>
                </a:tc>
                <a:tc>
                  <a:txBody>
                    <a:bodyPr/>
                    <a:lstStyle/>
                    <a:p>
                      <a:r>
                        <a:rPr lang="en-US">
                          <a:effectLst/>
                        </a:rPr>
                        <a:t>adam</a:t>
                      </a:r>
                    </a:p>
                  </a:txBody>
                  <a:tcPr/>
                </a:tc>
                <a:tc>
                  <a:txBody>
                    <a:bodyPr/>
                    <a:lstStyle/>
                    <a:p>
                      <a:r>
                        <a:rPr lang="en-US">
                          <a:effectLst/>
                        </a:rPr>
                        <a:t>2</a:t>
                      </a:r>
                    </a:p>
                  </a:txBody>
                  <a:tcPr/>
                </a:tc>
                <a:tc>
                  <a:txBody>
                    <a:bodyPr/>
                    <a:lstStyle/>
                    <a:p>
                      <a:r>
                        <a:rPr lang="en-US">
                          <a:effectLst/>
                        </a:rPr>
                        <a:t>MUMBAI</a:t>
                      </a:r>
                    </a:p>
                  </a:txBody>
                  <a:tcPr/>
                </a:tc>
                <a:extLst>
                  <a:ext uri="{0D108BD9-81ED-4DB2-BD59-A6C34878D82A}">
                    <a16:rowId xmlns:a16="http://schemas.microsoft.com/office/drawing/2014/main" val="1260336195"/>
                  </a:ext>
                </a:extLst>
              </a:tr>
              <a:tr h="0">
                <a:tc>
                  <a:txBody>
                    <a:bodyPr/>
                    <a:lstStyle/>
                    <a:p>
                      <a:r>
                        <a:rPr lang="en-US">
                          <a:effectLst/>
                        </a:rPr>
                        <a:t>3</a:t>
                      </a:r>
                    </a:p>
                  </a:txBody>
                  <a:tcPr/>
                </a:tc>
                <a:tc>
                  <a:txBody>
                    <a:bodyPr/>
                    <a:lstStyle/>
                    <a:p>
                      <a:r>
                        <a:rPr lang="en-US">
                          <a:effectLst/>
                        </a:rPr>
                        <a:t>alex</a:t>
                      </a:r>
                    </a:p>
                  </a:txBody>
                  <a:tcPr/>
                </a:tc>
                <a:tc>
                  <a:txBody>
                    <a:bodyPr/>
                    <a:lstStyle/>
                    <a:p>
                      <a:r>
                        <a:rPr lang="en-US">
                          <a:effectLst/>
                        </a:rPr>
                        <a:t>3</a:t>
                      </a:r>
                    </a:p>
                  </a:txBody>
                  <a:tcPr/>
                </a:tc>
                <a:tc>
                  <a:txBody>
                    <a:bodyPr/>
                    <a:lstStyle/>
                    <a:p>
                      <a:r>
                        <a:rPr lang="en-US">
                          <a:effectLst/>
                        </a:rPr>
                        <a:t>CHENNAI</a:t>
                      </a:r>
                    </a:p>
                  </a:txBody>
                  <a:tcPr/>
                </a:tc>
                <a:extLst>
                  <a:ext uri="{0D108BD9-81ED-4DB2-BD59-A6C34878D82A}">
                    <a16:rowId xmlns:a16="http://schemas.microsoft.com/office/drawing/2014/main" val="2565071372"/>
                  </a:ext>
                </a:extLst>
              </a:tr>
              <a:tr h="0">
                <a:tc>
                  <a:txBody>
                    <a:bodyPr/>
                    <a:lstStyle/>
                    <a:p>
                      <a:r>
                        <a:rPr lang="en-US">
                          <a:effectLst/>
                        </a:rPr>
                        <a:t>4</a:t>
                      </a:r>
                    </a:p>
                  </a:txBody>
                  <a:tcPr/>
                </a:tc>
                <a:tc>
                  <a:txBody>
                    <a:bodyPr/>
                    <a:lstStyle/>
                    <a:p>
                      <a:r>
                        <a:rPr lang="en-US">
                          <a:effectLst/>
                        </a:rPr>
                        <a:t>anu</a:t>
                      </a:r>
                    </a:p>
                  </a:txBody>
                  <a:tcPr/>
                </a:tc>
                <a:tc>
                  <a:txBody>
                    <a:bodyPr/>
                    <a:lstStyle/>
                    <a:p>
                      <a:r>
                        <a:rPr lang="en-US">
                          <a:effectLst/>
                        </a:rPr>
                        <a:t>null</a:t>
                      </a:r>
                    </a:p>
                  </a:txBody>
                  <a:tcPr/>
                </a:tc>
                <a:tc>
                  <a:txBody>
                    <a:bodyPr/>
                    <a:lstStyle/>
                    <a:p>
                      <a:r>
                        <a:rPr lang="en-US">
                          <a:effectLst/>
                        </a:rPr>
                        <a:t>null</a:t>
                      </a:r>
                    </a:p>
                  </a:txBody>
                  <a:tcPr/>
                </a:tc>
                <a:extLst>
                  <a:ext uri="{0D108BD9-81ED-4DB2-BD59-A6C34878D82A}">
                    <a16:rowId xmlns:a16="http://schemas.microsoft.com/office/drawing/2014/main" val="1116743520"/>
                  </a:ext>
                </a:extLst>
              </a:tr>
              <a:tr h="0">
                <a:tc>
                  <a:txBody>
                    <a:bodyPr/>
                    <a:lstStyle/>
                    <a:p>
                      <a:r>
                        <a:rPr lang="en-US">
                          <a:effectLst/>
                        </a:rPr>
                        <a:t>5</a:t>
                      </a:r>
                    </a:p>
                  </a:txBody>
                  <a:tcPr/>
                </a:tc>
                <a:tc>
                  <a:txBody>
                    <a:bodyPr/>
                    <a:lstStyle/>
                    <a:p>
                      <a:r>
                        <a:rPr lang="en-US">
                          <a:effectLst/>
                        </a:rPr>
                        <a:t>ashish</a:t>
                      </a:r>
                    </a:p>
                  </a:txBody>
                  <a:tcPr/>
                </a:tc>
                <a:tc>
                  <a:txBody>
                    <a:bodyPr/>
                    <a:lstStyle/>
                    <a:p>
                      <a:r>
                        <a:rPr lang="en-US">
                          <a:effectLst/>
                        </a:rPr>
                        <a:t>null</a:t>
                      </a:r>
                    </a:p>
                  </a:txBody>
                  <a:tcPr/>
                </a:tc>
                <a:tc>
                  <a:txBody>
                    <a:bodyPr/>
                    <a:lstStyle/>
                    <a:p>
                      <a:r>
                        <a:rPr lang="en-US">
                          <a:effectLst/>
                        </a:rPr>
                        <a:t>null</a:t>
                      </a:r>
                    </a:p>
                  </a:txBody>
                  <a:tcPr/>
                </a:tc>
                <a:extLst>
                  <a:ext uri="{0D108BD9-81ED-4DB2-BD59-A6C34878D82A}">
                    <a16:rowId xmlns:a16="http://schemas.microsoft.com/office/drawing/2014/main" val="2081670265"/>
                  </a:ext>
                </a:extLst>
              </a:tr>
              <a:tr h="0">
                <a:tc>
                  <a:txBody>
                    <a:bodyPr/>
                    <a:lstStyle/>
                    <a:p>
                      <a:r>
                        <a:rPr lang="en-US">
                          <a:effectLst/>
                        </a:rPr>
                        <a:t>null</a:t>
                      </a:r>
                    </a:p>
                  </a:txBody>
                  <a:tcPr/>
                </a:tc>
                <a:tc>
                  <a:txBody>
                    <a:bodyPr/>
                    <a:lstStyle/>
                    <a:p>
                      <a:r>
                        <a:rPr lang="en-US">
                          <a:effectLst/>
                        </a:rPr>
                        <a:t>null</a:t>
                      </a:r>
                    </a:p>
                  </a:txBody>
                  <a:tcPr/>
                </a:tc>
                <a:tc>
                  <a:txBody>
                    <a:bodyPr/>
                    <a:lstStyle/>
                    <a:p>
                      <a:r>
                        <a:rPr lang="en-US">
                          <a:effectLst/>
                        </a:rPr>
                        <a:t>7</a:t>
                      </a:r>
                    </a:p>
                  </a:txBody>
                  <a:tcPr/>
                </a:tc>
                <a:tc>
                  <a:txBody>
                    <a:bodyPr/>
                    <a:lstStyle/>
                    <a:p>
                      <a:r>
                        <a:rPr lang="en-US">
                          <a:effectLst/>
                        </a:rPr>
                        <a:t>NOIDA</a:t>
                      </a:r>
                    </a:p>
                  </a:txBody>
                  <a:tcPr/>
                </a:tc>
                <a:extLst>
                  <a:ext uri="{0D108BD9-81ED-4DB2-BD59-A6C34878D82A}">
                    <a16:rowId xmlns:a16="http://schemas.microsoft.com/office/drawing/2014/main" val="3411629745"/>
                  </a:ext>
                </a:extLst>
              </a:tr>
              <a:tr h="0">
                <a:tc>
                  <a:txBody>
                    <a:bodyPr/>
                    <a:lstStyle/>
                    <a:p>
                      <a:r>
                        <a:rPr lang="en-US">
                          <a:effectLst/>
                        </a:rPr>
                        <a:t>null</a:t>
                      </a:r>
                    </a:p>
                  </a:txBody>
                  <a:tcPr/>
                </a:tc>
                <a:tc>
                  <a:txBody>
                    <a:bodyPr/>
                    <a:lstStyle/>
                    <a:p>
                      <a:r>
                        <a:rPr lang="en-US">
                          <a:effectLst/>
                        </a:rPr>
                        <a:t>null</a:t>
                      </a:r>
                    </a:p>
                  </a:txBody>
                  <a:tcPr/>
                </a:tc>
                <a:tc>
                  <a:txBody>
                    <a:bodyPr/>
                    <a:lstStyle/>
                    <a:p>
                      <a:r>
                        <a:rPr lang="en-US">
                          <a:effectLst/>
                        </a:rPr>
                        <a:t>8</a:t>
                      </a:r>
                    </a:p>
                  </a:txBody>
                  <a:tcPr/>
                </a:tc>
                <a:tc>
                  <a:txBody>
                    <a:bodyPr/>
                    <a:lstStyle/>
                    <a:p>
                      <a:r>
                        <a:rPr lang="en-US" dirty="0">
                          <a:effectLst/>
                        </a:rPr>
                        <a:t>PANIPAT</a:t>
                      </a:r>
                    </a:p>
                  </a:txBody>
                  <a:tcPr/>
                </a:tc>
                <a:extLst>
                  <a:ext uri="{0D108BD9-81ED-4DB2-BD59-A6C34878D82A}">
                    <a16:rowId xmlns:a16="http://schemas.microsoft.com/office/drawing/2014/main" val="2782199592"/>
                  </a:ext>
                </a:extLst>
              </a:tr>
            </a:tbl>
          </a:graphicData>
        </a:graphic>
      </p:graphicFrame>
    </p:spTree>
    <p:extLst>
      <p:ext uri="{BB962C8B-B14F-4D97-AF65-F5344CB8AC3E}">
        <p14:creationId xmlns:p14="http://schemas.microsoft.com/office/powerpoint/2010/main" val="2938972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VIEW</a:t>
            </a:r>
            <a:endParaRPr lang="en-US" b="1" u="sng" dirty="0"/>
          </a:p>
        </p:txBody>
      </p:sp>
      <p:sp>
        <p:nvSpPr>
          <p:cNvPr id="3" name="Content Placeholder 2"/>
          <p:cNvSpPr>
            <a:spLocks noGrp="1"/>
          </p:cNvSpPr>
          <p:nvPr>
            <p:ph idx="1"/>
          </p:nvPr>
        </p:nvSpPr>
        <p:spPr/>
        <p:txBody>
          <a:bodyPr>
            <a:normAutofit fontScale="85000" lnSpcReduction="20000"/>
          </a:bodyPr>
          <a:lstStyle/>
          <a:p>
            <a:r>
              <a:rPr lang="en-US" dirty="0"/>
              <a:t>In SQL, a view is a virtual table based on the result-set of an SQL statement</a:t>
            </a:r>
            <a:r>
              <a:rPr lang="en-US" dirty="0" smtClean="0"/>
              <a:t>.</a:t>
            </a:r>
            <a:endParaRPr lang="en-US" dirty="0"/>
          </a:p>
          <a:p>
            <a:r>
              <a:rPr lang="en-US" dirty="0"/>
              <a:t>A view contains rows and columns, just like a real table. The fields in a view are fields from one or more real tables in the database</a:t>
            </a:r>
            <a:r>
              <a:rPr lang="en-US" dirty="0" smtClean="0"/>
              <a:t>.</a:t>
            </a:r>
            <a:endParaRPr lang="en-US" dirty="0"/>
          </a:p>
          <a:p>
            <a:r>
              <a:rPr lang="en-US" dirty="0"/>
              <a:t>You can add SQL statements and functions to a view and present the data as if the data were coming from one single table.</a:t>
            </a:r>
          </a:p>
          <a:p>
            <a:r>
              <a:rPr lang="en-US" dirty="0" smtClean="0"/>
              <a:t>A </a:t>
            </a:r>
            <a:r>
              <a:rPr lang="en-US" dirty="0"/>
              <a:t>view is created with the CREATE VIEW statement..</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CREATE or REPLACE VIEW </a:t>
            </a:r>
            <a:r>
              <a:rPr lang="en-US" dirty="0" err="1">
                <a:solidFill>
                  <a:srgbClr val="C00000"/>
                </a:solidFill>
                <a:latin typeface="Courier New" panose="02070309020205020404" pitchFamily="49" charset="0"/>
                <a:cs typeface="Courier New" panose="02070309020205020404" pitchFamily="49" charset="0"/>
              </a:rPr>
              <a:t>view_name</a:t>
            </a:r>
            <a:r>
              <a:rPr lang="en-US" dirty="0">
                <a:solidFill>
                  <a:srgbClr val="C00000"/>
                </a:solidFill>
                <a:latin typeface="Courier New" panose="02070309020205020404" pitchFamily="49" charset="0"/>
                <a:cs typeface="Courier New" panose="02070309020205020404" pitchFamily="49" charset="0"/>
              </a:rPr>
              <a:t> </a:t>
            </a:r>
          </a:p>
          <a:p>
            <a:pPr marL="0" indent="0">
              <a:buNone/>
            </a:pPr>
            <a:r>
              <a:rPr lang="en-US" dirty="0">
                <a:solidFill>
                  <a:srgbClr val="C00000"/>
                </a:solidFill>
                <a:latin typeface="Courier New" panose="02070309020205020404" pitchFamily="49" charset="0"/>
                <a:cs typeface="Courier New" panose="02070309020205020404" pitchFamily="49" charset="0"/>
              </a:rPr>
              <a:t>    AS</a:t>
            </a:r>
          </a:p>
          <a:p>
            <a:pPr marL="0" indent="0">
              <a:buNone/>
            </a:pPr>
            <a:r>
              <a:rPr lang="en-US" dirty="0">
                <a:solidFill>
                  <a:srgbClr val="C00000"/>
                </a:solidFill>
                <a:latin typeface="Courier New" panose="02070309020205020404" pitchFamily="49" charset="0"/>
                <a:cs typeface="Courier New" panose="02070309020205020404" pitchFamily="49" charset="0"/>
              </a:rPr>
              <a:t>    SELECT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(s)</a:t>
            </a:r>
          </a:p>
          <a:p>
            <a:pPr marL="0" indent="0">
              <a:buNone/>
            </a:pPr>
            <a:r>
              <a:rPr lang="en-US" dirty="0">
                <a:solidFill>
                  <a:srgbClr val="C00000"/>
                </a:solidFill>
                <a:latin typeface="Courier New" panose="02070309020205020404" pitchFamily="49" charset="0"/>
                <a:cs typeface="Courier New" panose="02070309020205020404" pitchFamily="49" charset="0"/>
              </a:rPr>
              <a:t>    FROM </a:t>
            </a:r>
            <a:r>
              <a:rPr lang="en-US" dirty="0" err="1">
                <a:solidFill>
                  <a:srgbClr val="C00000"/>
                </a:solidFill>
                <a:latin typeface="Courier New" panose="02070309020205020404" pitchFamily="49" charset="0"/>
                <a:cs typeface="Courier New" panose="02070309020205020404" pitchFamily="49" charset="0"/>
              </a:rPr>
              <a:t>table_name</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    WHERE </a:t>
            </a:r>
            <a:r>
              <a:rPr lang="en-US" dirty="0" smtClean="0">
                <a:solidFill>
                  <a:srgbClr val="C00000"/>
                </a:solidFill>
                <a:latin typeface="Courier New" panose="02070309020205020404" pitchFamily="49" charset="0"/>
                <a:cs typeface="Courier New" panose="02070309020205020404" pitchFamily="49" charset="0"/>
              </a:rPr>
              <a:t>condition;</a:t>
            </a:r>
          </a:p>
        </p:txBody>
      </p:sp>
    </p:spTree>
    <p:extLst>
      <p:ext uri="{BB962C8B-B14F-4D97-AF65-F5344CB8AC3E}">
        <p14:creationId xmlns:p14="http://schemas.microsoft.com/office/powerpoint/2010/main" val="260739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 Command (Cont..)</a:t>
            </a:r>
            <a:endParaRPr lang="en-US" b="1" u="sng" dirty="0"/>
          </a:p>
        </p:txBody>
      </p:sp>
      <p:sp>
        <p:nvSpPr>
          <p:cNvPr id="3" name="Content Placeholder 2"/>
          <p:cNvSpPr>
            <a:spLocks noGrp="1"/>
          </p:cNvSpPr>
          <p:nvPr>
            <p:ph idx="1"/>
          </p:nvPr>
        </p:nvSpPr>
        <p:spPr>
          <a:xfrm>
            <a:off x="838199" y="1825625"/>
            <a:ext cx="10752909" cy="4351338"/>
          </a:xfrm>
        </p:spPr>
        <p:txBody>
          <a:bodyPr/>
          <a:lstStyle/>
          <a:p>
            <a:r>
              <a:rPr lang="en-US" dirty="0"/>
              <a:t>Insert Default value to a </a:t>
            </a:r>
            <a:r>
              <a:rPr lang="en-US" dirty="0" smtClean="0"/>
              <a:t>column</a:t>
            </a:r>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 VALUES(103,'Chris', </a:t>
            </a:r>
            <a:r>
              <a:rPr lang="en-US" dirty="0" smtClean="0">
                <a:solidFill>
                  <a:srgbClr val="C00000"/>
                </a:solidFill>
                <a:latin typeface="Courier New" panose="02070309020205020404" pitchFamily="49" charset="0"/>
                <a:cs typeface="Courier New" panose="02070309020205020404" pitchFamily="49" charset="0"/>
              </a:rPr>
              <a:t>default);</a:t>
            </a:r>
          </a:p>
          <a:p>
            <a:pPr marL="0" indent="0">
              <a:buNone/>
            </a:pPr>
            <a:r>
              <a:rPr lang="en-US" dirty="0"/>
              <a:t>OR</a:t>
            </a:r>
          </a:p>
          <a:p>
            <a:pPr marL="0" indent="0">
              <a:buNone/>
            </a:pPr>
            <a:r>
              <a:rPr lang="en-US" dirty="0">
                <a:solidFill>
                  <a:srgbClr val="C00000"/>
                </a:solidFill>
                <a:latin typeface="Courier New" panose="02070309020205020404" pitchFamily="49" charset="0"/>
                <a:cs typeface="Courier New" panose="02070309020205020404" pitchFamily="49" charset="0"/>
              </a:rPr>
              <a:t>INSERT INTO Student VALUES(103</a:t>
            </a:r>
            <a:r>
              <a:rPr lang="en-US" dirty="0" smtClean="0">
                <a:solidFill>
                  <a:srgbClr val="C00000"/>
                </a:solidFill>
                <a:latin typeface="Courier New" panose="02070309020205020404" pitchFamily="49" charset="0"/>
                <a:cs typeface="Courier New" panose="02070309020205020404" pitchFamily="49" charset="0"/>
              </a:rPr>
              <a:t>,'Chris');</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6910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VIEW</a:t>
            </a:r>
            <a:endParaRPr lang="en-US" b="1"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CREATE or REPLACE VIEW </a:t>
            </a:r>
            <a:r>
              <a:rPr lang="en-US" dirty="0" err="1">
                <a:solidFill>
                  <a:srgbClr val="C00000"/>
                </a:solidFill>
                <a:latin typeface="Courier New" panose="02070309020205020404" pitchFamily="49" charset="0"/>
                <a:cs typeface="Courier New" panose="02070309020205020404" pitchFamily="49" charset="0"/>
              </a:rPr>
              <a:t>sale_view</a:t>
            </a:r>
            <a:r>
              <a:rPr lang="en-US" dirty="0">
                <a:solidFill>
                  <a:srgbClr val="C00000"/>
                </a:solidFill>
                <a:latin typeface="Courier New" panose="02070309020205020404" pitchFamily="49" charset="0"/>
                <a:cs typeface="Courier New" panose="02070309020205020404" pitchFamily="49" charset="0"/>
              </a:rPr>
              <a:t> </a:t>
            </a:r>
          </a:p>
          <a:p>
            <a:pPr marL="0" indent="0">
              <a:buNone/>
            </a:pPr>
            <a:r>
              <a:rPr lang="en-US" dirty="0">
                <a:solidFill>
                  <a:srgbClr val="C00000"/>
                </a:solidFill>
                <a:latin typeface="Courier New" panose="02070309020205020404" pitchFamily="49" charset="0"/>
                <a:cs typeface="Courier New" panose="02070309020205020404" pitchFamily="49" charset="0"/>
              </a:rPr>
              <a:t>AS </a:t>
            </a:r>
          </a:p>
          <a:p>
            <a:pPr marL="0" indent="0">
              <a:buNone/>
            </a:pPr>
            <a:r>
              <a:rPr lang="en-US" dirty="0">
                <a:solidFill>
                  <a:srgbClr val="C00000"/>
                </a:solidFill>
                <a:latin typeface="Courier New" panose="02070309020205020404" pitchFamily="49" charset="0"/>
                <a:cs typeface="Courier New" panose="02070309020205020404" pitchFamily="49" charset="0"/>
              </a:rPr>
              <a:t>SELECT * FROM Sale WHERE customer = 'Alex</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dirty="0" smtClean="0"/>
              <a:t>The </a:t>
            </a:r>
            <a:r>
              <a:rPr lang="en-US" dirty="0"/>
              <a:t>data fetched from SELECT statement will be stored in another object called </a:t>
            </a:r>
            <a:r>
              <a:rPr lang="en-US" dirty="0" err="1"/>
              <a:t>sale_view</a:t>
            </a:r>
            <a:r>
              <a:rPr lang="en-US" dirty="0"/>
              <a:t>. We can use CREATE and REPLACE </a:t>
            </a:r>
            <a:r>
              <a:rPr lang="en-US" dirty="0" smtClean="0"/>
              <a:t>separately </a:t>
            </a:r>
            <a:r>
              <a:rPr lang="en-US" dirty="0"/>
              <a:t>too, but using both together works better, as if any view with the specified name exists, this query will replace it with fresh data</a:t>
            </a:r>
            <a:r>
              <a:rPr lang="en-US" dirty="0" smtClean="0"/>
              <a:t>.</a:t>
            </a:r>
          </a:p>
          <a:p>
            <a:pPr marL="0" indent="0">
              <a:buNone/>
            </a:pPr>
            <a:endParaRPr lang="en-US" b="1" dirty="0" smtClean="0"/>
          </a:p>
          <a:p>
            <a:pPr marL="0" indent="0">
              <a:buNone/>
            </a:pPr>
            <a:r>
              <a:rPr lang="en-US" b="1" dirty="0" smtClean="0"/>
              <a:t>Displaying </a:t>
            </a:r>
            <a:r>
              <a:rPr lang="en-US" b="1" dirty="0"/>
              <a:t>a VIEW</a:t>
            </a:r>
          </a:p>
          <a:p>
            <a:pPr marL="0" indent="0">
              <a:buNone/>
            </a:pPr>
            <a:r>
              <a:rPr lang="en-US" dirty="0">
                <a:solidFill>
                  <a:srgbClr val="C00000"/>
                </a:solidFill>
                <a:latin typeface="Courier New" panose="02070309020205020404" pitchFamily="49" charset="0"/>
                <a:cs typeface="Courier New" panose="02070309020205020404" pitchFamily="49" charset="0"/>
              </a:rPr>
              <a:t>SELECT * FROM </a:t>
            </a:r>
            <a:r>
              <a:rPr lang="en-US" dirty="0" err="1">
                <a:solidFill>
                  <a:srgbClr val="C00000"/>
                </a:solidFill>
                <a:latin typeface="Courier New" panose="02070309020205020404" pitchFamily="49" charset="0"/>
                <a:cs typeface="Courier New" panose="02070309020205020404" pitchFamily="49" charset="0"/>
              </a:rPr>
              <a:t>sale_view</a:t>
            </a:r>
            <a:r>
              <a:rPr lang="en-US" dirty="0">
                <a:solidFill>
                  <a:srgbClr val="C00000"/>
                </a:solidFill>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385815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VIEW Creation</a:t>
            </a:r>
            <a:endParaRPr lang="en-US" b="1" u="sng" dirty="0"/>
          </a:p>
        </p:txBody>
      </p:sp>
      <p:sp>
        <p:nvSpPr>
          <p:cNvPr id="3" name="Content Placeholder 2"/>
          <p:cNvSpPr>
            <a:spLocks noGrp="1"/>
          </p:cNvSpPr>
          <p:nvPr>
            <p:ph idx="1"/>
          </p:nvPr>
        </p:nvSpPr>
        <p:spPr/>
        <p:txBody>
          <a:bodyPr>
            <a:normAutofit/>
          </a:bodyPr>
          <a:lstStyle/>
          <a:p>
            <a:r>
              <a:rPr lang="en-US" dirty="0"/>
              <a:t>FORCE keyword is used while creating a view, forcefully. This keyword is used to create a View even if the table does not exist. After creating a force View if we create the base table and enter values in it, the view will be automatically updated</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CREATE or REPLACE FORCE VIEW </a:t>
            </a:r>
            <a:r>
              <a:rPr lang="en-US" dirty="0" err="1">
                <a:solidFill>
                  <a:srgbClr val="C00000"/>
                </a:solidFill>
                <a:latin typeface="Courier New" panose="02070309020205020404" pitchFamily="49" charset="0"/>
                <a:cs typeface="Courier New" panose="02070309020205020404" pitchFamily="49" charset="0"/>
              </a:rPr>
              <a:t>view_name</a:t>
            </a:r>
            <a:r>
              <a:rPr lang="en-US" dirty="0">
                <a:solidFill>
                  <a:srgbClr val="C00000"/>
                </a:solidFill>
                <a:latin typeface="Courier New" panose="02070309020205020404" pitchFamily="49" charset="0"/>
                <a:cs typeface="Courier New" panose="02070309020205020404" pitchFamily="49" charset="0"/>
              </a:rPr>
              <a:t> AS</a:t>
            </a:r>
          </a:p>
          <a:p>
            <a:pPr marL="0" indent="0">
              <a:buNone/>
            </a:pPr>
            <a:r>
              <a:rPr lang="en-US" dirty="0">
                <a:solidFill>
                  <a:srgbClr val="C00000"/>
                </a:solidFill>
                <a:latin typeface="Courier New" panose="02070309020205020404" pitchFamily="49" charset="0"/>
                <a:cs typeface="Courier New" panose="02070309020205020404" pitchFamily="49" charset="0"/>
              </a:rPr>
              <a:t>    SELECT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(s)</a:t>
            </a:r>
          </a:p>
          <a:p>
            <a:pPr marL="0" indent="0">
              <a:buNone/>
            </a:pPr>
            <a:r>
              <a:rPr lang="en-US" dirty="0">
                <a:solidFill>
                  <a:srgbClr val="C00000"/>
                </a:solidFill>
                <a:latin typeface="Courier New" panose="02070309020205020404" pitchFamily="49" charset="0"/>
                <a:cs typeface="Courier New" panose="02070309020205020404" pitchFamily="49" charset="0"/>
              </a:rPr>
              <a:t>    FROM </a:t>
            </a:r>
            <a:r>
              <a:rPr lang="en-US" dirty="0" err="1">
                <a:solidFill>
                  <a:srgbClr val="C00000"/>
                </a:solidFill>
                <a:latin typeface="Courier New" panose="02070309020205020404" pitchFamily="49" charset="0"/>
                <a:cs typeface="Courier New" panose="02070309020205020404" pitchFamily="49" charset="0"/>
              </a:rPr>
              <a:t>table_name</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    WHERE condition</a:t>
            </a:r>
            <a:r>
              <a:rPr lang="en-US" dirty="0" smtClean="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54705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 VIEW</a:t>
            </a:r>
            <a:endParaRPr lang="en-US" b="1" u="sng" dirty="0"/>
          </a:p>
        </p:txBody>
      </p:sp>
      <p:sp>
        <p:nvSpPr>
          <p:cNvPr id="3" name="Content Placeholder 2"/>
          <p:cNvSpPr>
            <a:spLocks noGrp="1"/>
          </p:cNvSpPr>
          <p:nvPr>
            <p:ph idx="1"/>
          </p:nvPr>
        </p:nvSpPr>
        <p:spPr/>
        <p:txBody>
          <a:bodyPr/>
          <a:lstStyle/>
          <a:p>
            <a:r>
              <a:rPr lang="en-US" dirty="0"/>
              <a:t>UPDATE command for view is same as for tables.</a:t>
            </a:r>
            <a:endParaRPr lang="en-US" dirty="0" smtClean="0"/>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UPDATE view-name SET VALUE</a:t>
            </a:r>
          </a:p>
          <a:p>
            <a:pPr marL="0" indent="0">
              <a:buNone/>
            </a:pPr>
            <a:r>
              <a:rPr lang="en-US" dirty="0">
                <a:solidFill>
                  <a:srgbClr val="C00000"/>
                </a:solidFill>
                <a:latin typeface="Courier New" panose="02070309020205020404" pitchFamily="49" charset="0"/>
                <a:cs typeface="Courier New" panose="02070309020205020404" pitchFamily="49" charset="0"/>
              </a:rPr>
              <a:t>WHERE condition</a:t>
            </a:r>
            <a:r>
              <a:rPr lang="en-US" dirty="0" smtClean="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4054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Read-Only VIEW</a:t>
            </a:r>
            <a:endParaRPr lang="en-US" b="1" u="sng" dirty="0"/>
          </a:p>
        </p:txBody>
      </p:sp>
      <p:sp>
        <p:nvSpPr>
          <p:cNvPr id="3" name="Content Placeholder 2"/>
          <p:cNvSpPr>
            <a:spLocks noGrp="1"/>
          </p:cNvSpPr>
          <p:nvPr>
            <p:ph idx="1"/>
          </p:nvPr>
        </p:nvSpPr>
        <p:spPr/>
        <p:txBody>
          <a:bodyPr>
            <a:normAutofit/>
          </a:bodyPr>
          <a:lstStyle/>
          <a:p>
            <a:r>
              <a:rPr lang="en-US" dirty="0"/>
              <a:t>We can create a view with read-only option to restrict access to the view</a:t>
            </a:r>
            <a:r>
              <a:rPr lang="en-US" dirty="0" smtClean="0"/>
              <a:t>.</a:t>
            </a:r>
          </a:p>
          <a:p>
            <a:pPr marL="0" indent="0">
              <a:buNone/>
            </a:pPr>
            <a:r>
              <a:rPr lang="en-US" b="1" dirty="0"/>
              <a:t>Syntax:</a:t>
            </a:r>
          </a:p>
          <a:p>
            <a:pPr marL="0" indent="0">
              <a:buNone/>
            </a:pPr>
            <a:r>
              <a:rPr lang="en-US" dirty="0">
                <a:solidFill>
                  <a:srgbClr val="C00000"/>
                </a:solidFill>
                <a:latin typeface="Courier New" panose="02070309020205020404" pitchFamily="49" charset="0"/>
                <a:cs typeface="Courier New" panose="02070309020205020404" pitchFamily="49" charset="0"/>
              </a:rPr>
              <a:t>CREATE or REPLACE FORCE VIEW </a:t>
            </a:r>
            <a:r>
              <a:rPr lang="en-US" dirty="0" err="1">
                <a:solidFill>
                  <a:srgbClr val="C00000"/>
                </a:solidFill>
                <a:latin typeface="Courier New" panose="02070309020205020404" pitchFamily="49" charset="0"/>
                <a:cs typeface="Courier New" panose="02070309020205020404" pitchFamily="49" charset="0"/>
              </a:rPr>
              <a:t>view_name</a:t>
            </a:r>
            <a:r>
              <a:rPr lang="en-US" dirty="0">
                <a:solidFill>
                  <a:srgbClr val="C00000"/>
                </a:solidFill>
                <a:latin typeface="Courier New" panose="02070309020205020404" pitchFamily="49" charset="0"/>
                <a:cs typeface="Courier New" panose="02070309020205020404" pitchFamily="49" charset="0"/>
              </a:rPr>
              <a:t> AS</a:t>
            </a:r>
          </a:p>
          <a:p>
            <a:pPr marL="0" indent="0">
              <a:buNone/>
            </a:pPr>
            <a:r>
              <a:rPr lang="en-US" dirty="0">
                <a:solidFill>
                  <a:srgbClr val="C00000"/>
                </a:solidFill>
                <a:latin typeface="Courier New" panose="02070309020205020404" pitchFamily="49" charset="0"/>
                <a:cs typeface="Courier New" panose="02070309020205020404" pitchFamily="49" charset="0"/>
              </a:rPr>
              <a:t>    SELECT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(s)</a:t>
            </a:r>
          </a:p>
          <a:p>
            <a:pPr marL="0" indent="0">
              <a:buNone/>
            </a:pPr>
            <a:r>
              <a:rPr lang="en-US" dirty="0">
                <a:solidFill>
                  <a:srgbClr val="C00000"/>
                </a:solidFill>
                <a:latin typeface="Courier New" panose="02070309020205020404" pitchFamily="49" charset="0"/>
                <a:cs typeface="Courier New" panose="02070309020205020404" pitchFamily="49" charset="0"/>
              </a:rPr>
              <a:t>    FROM </a:t>
            </a:r>
            <a:r>
              <a:rPr lang="en-US" dirty="0" err="1">
                <a:solidFill>
                  <a:srgbClr val="C00000"/>
                </a:solidFill>
                <a:latin typeface="Courier New" panose="02070309020205020404" pitchFamily="49" charset="0"/>
                <a:cs typeface="Courier New" panose="02070309020205020404" pitchFamily="49" charset="0"/>
              </a:rPr>
              <a:t>table_name</a:t>
            </a: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solidFill>
                  <a:srgbClr val="C00000"/>
                </a:solidFill>
                <a:latin typeface="Courier New" panose="02070309020205020404" pitchFamily="49" charset="0"/>
                <a:cs typeface="Courier New" panose="02070309020205020404" pitchFamily="49" charset="0"/>
              </a:rPr>
              <a:t>    WHERE condition WITH read-only</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Above syntax will create view for read-only purpose, we cannot Update or Insert data into read-only view. It will throw an error.</a:t>
            </a:r>
          </a:p>
        </p:txBody>
      </p:sp>
    </p:spTree>
    <p:extLst>
      <p:ext uri="{BB962C8B-B14F-4D97-AF65-F5344CB8AC3E}">
        <p14:creationId xmlns:p14="http://schemas.microsoft.com/office/powerpoint/2010/main" val="2325513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SELECT</a:t>
            </a:r>
            <a:endParaRPr lang="en-US" b="1" u="sng"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a:t>A nested SELECT is a query within a query, i.e. when you have a SELECT statement within the main SELECT. </a:t>
            </a:r>
            <a:endParaRPr lang="en-US" dirty="0" smtClean="0"/>
          </a:p>
          <a:p>
            <a:pPr marL="0" indent="0">
              <a:buNone/>
            </a:pPr>
            <a:r>
              <a:rPr lang="en-US" b="1" dirty="0" smtClean="0"/>
              <a:t>Example:</a:t>
            </a:r>
            <a:r>
              <a:rPr lang="en-US" dirty="0" smtClean="0"/>
              <a:t> We’re </a:t>
            </a:r>
            <a:r>
              <a:rPr lang="en-US" dirty="0"/>
              <a:t>going to work with data from a fictional high school. The database includes three tables: students, teachers, and classes</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322400508"/>
              </p:ext>
            </p:extLst>
          </p:nvPr>
        </p:nvGraphicFramePr>
        <p:xfrm>
          <a:off x="574964" y="3731491"/>
          <a:ext cx="5599545" cy="2788920"/>
        </p:xfrm>
        <a:graphic>
          <a:graphicData uri="http://schemas.openxmlformats.org/drawingml/2006/table">
            <a:tbl>
              <a:tblPr firstRow="1">
                <a:tableStyleId>{5C22544A-7EE6-4342-B048-85BDC9FD1C3A}</a:tableStyleId>
              </a:tblPr>
              <a:tblGrid>
                <a:gridCol w="1399887">
                  <a:extLst>
                    <a:ext uri="{9D8B030D-6E8A-4147-A177-3AD203B41FA5}">
                      <a16:colId xmlns:a16="http://schemas.microsoft.com/office/drawing/2014/main" val="1644898229"/>
                    </a:ext>
                  </a:extLst>
                </a:gridCol>
                <a:gridCol w="1964458">
                  <a:extLst>
                    <a:ext uri="{9D8B030D-6E8A-4147-A177-3AD203B41FA5}">
                      <a16:colId xmlns:a16="http://schemas.microsoft.com/office/drawing/2014/main" val="599700203"/>
                    </a:ext>
                  </a:extLst>
                </a:gridCol>
                <a:gridCol w="1191491">
                  <a:extLst>
                    <a:ext uri="{9D8B030D-6E8A-4147-A177-3AD203B41FA5}">
                      <a16:colId xmlns:a16="http://schemas.microsoft.com/office/drawing/2014/main" val="2899734739"/>
                    </a:ext>
                  </a:extLst>
                </a:gridCol>
                <a:gridCol w="1043709">
                  <a:extLst>
                    <a:ext uri="{9D8B030D-6E8A-4147-A177-3AD203B41FA5}">
                      <a16:colId xmlns:a16="http://schemas.microsoft.com/office/drawing/2014/main" val="1901980113"/>
                    </a:ext>
                  </a:extLst>
                </a:gridCol>
              </a:tblGrid>
              <a:tr h="434109">
                <a:tc>
                  <a:txBody>
                    <a:bodyPr/>
                    <a:lstStyle/>
                    <a:p>
                      <a:pPr algn="l"/>
                      <a:r>
                        <a:rPr lang="en-US">
                          <a:effectLst/>
                        </a:rPr>
                        <a:t>id</a:t>
                      </a:r>
                      <a:endParaRPr lang="en-US" b="0">
                        <a:effectLst/>
                      </a:endParaRPr>
                    </a:p>
                  </a:txBody>
                  <a:tcPr marL="190500" marR="190500" marT="95250" marB="95250" anchor="ctr"/>
                </a:tc>
                <a:tc>
                  <a:txBody>
                    <a:bodyPr/>
                    <a:lstStyle/>
                    <a:p>
                      <a:pPr algn="l"/>
                      <a:r>
                        <a:rPr lang="en-US">
                          <a:effectLst/>
                        </a:rPr>
                        <a:t>name</a:t>
                      </a:r>
                      <a:endParaRPr lang="en-US" b="0">
                        <a:effectLst/>
                      </a:endParaRPr>
                    </a:p>
                  </a:txBody>
                  <a:tcPr marL="190500" marR="190500" marT="95250" marB="95250" anchor="ctr"/>
                </a:tc>
                <a:tc>
                  <a:txBody>
                    <a:bodyPr/>
                    <a:lstStyle/>
                    <a:p>
                      <a:pPr algn="l"/>
                      <a:r>
                        <a:rPr lang="en-US">
                          <a:effectLst/>
                        </a:rPr>
                        <a:t>class_id</a:t>
                      </a:r>
                      <a:endParaRPr lang="en-US" b="0">
                        <a:effectLst/>
                      </a:endParaRPr>
                    </a:p>
                  </a:txBody>
                  <a:tcPr marL="190500" marR="190500" marT="95250" marB="95250" anchor="ctr"/>
                </a:tc>
                <a:tc>
                  <a:txBody>
                    <a:bodyPr/>
                    <a:lstStyle/>
                    <a:p>
                      <a:pPr algn="l"/>
                      <a:r>
                        <a:rPr lang="en-US">
                          <a:effectLst/>
                        </a:rPr>
                        <a:t>GPA</a:t>
                      </a:r>
                      <a:endParaRPr lang="en-US" b="0">
                        <a:effectLst/>
                      </a:endParaRPr>
                    </a:p>
                  </a:txBody>
                  <a:tcPr marL="190500" marR="190500" marT="95250" marB="95250" anchor="ctr"/>
                </a:tc>
                <a:extLst>
                  <a:ext uri="{0D108BD9-81ED-4DB2-BD59-A6C34878D82A}">
                    <a16:rowId xmlns:a16="http://schemas.microsoft.com/office/drawing/2014/main" val="2921893650"/>
                  </a:ext>
                </a:extLst>
              </a:tr>
              <a:tr h="434109">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Jack Black</a:t>
                      </a:r>
                      <a:endParaRPr lang="en-US" b="0">
                        <a:effectLst/>
                      </a:endParaRPr>
                    </a:p>
                  </a:txBody>
                  <a:tcPr marL="190500" marR="190500" marT="95250" marB="95250" anchor="ctr"/>
                </a:tc>
                <a:tc>
                  <a:txBody>
                    <a:bodyPr/>
                    <a:lstStyle/>
                    <a:p>
                      <a:pPr algn="l"/>
                      <a:r>
                        <a:rPr lang="en-US">
                          <a:effectLst/>
                        </a:rPr>
                        <a:t>3</a:t>
                      </a:r>
                      <a:endParaRPr lang="en-US" b="0">
                        <a:effectLst/>
                      </a:endParaRPr>
                    </a:p>
                  </a:txBody>
                  <a:tcPr marL="190500" marR="190500" marT="95250" marB="95250" anchor="ctr"/>
                </a:tc>
                <a:tc>
                  <a:txBody>
                    <a:bodyPr/>
                    <a:lstStyle/>
                    <a:p>
                      <a:pPr algn="l"/>
                      <a:r>
                        <a:rPr lang="en-US">
                          <a:effectLst/>
                        </a:rPr>
                        <a:t>3.45</a:t>
                      </a:r>
                      <a:endParaRPr lang="en-US" b="0">
                        <a:effectLst/>
                      </a:endParaRPr>
                    </a:p>
                  </a:txBody>
                  <a:tcPr marL="190500" marR="190500" marT="95250" marB="95250" anchor="ctr"/>
                </a:tc>
                <a:extLst>
                  <a:ext uri="{0D108BD9-81ED-4DB2-BD59-A6C34878D82A}">
                    <a16:rowId xmlns:a16="http://schemas.microsoft.com/office/drawing/2014/main" val="878387619"/>
                  </a:ext>
                </a:extLst>
              </a:tr>
              <a:tr h="434109">
                <a:tc>
                  <a:txBody>
                    <a:bodyPr/>
                    <a:lstStyle/>
                    <a:p>
                      <a:pPr algn="l"/>
                      <a:r>
                        <a:rPr lang="en-US">
                          <a:effectLst/>
                        </a:rPr>
                        <a:t>2</a:t>
                      </a:r>
                      <a:endParaRPr lang="en-US" b="0">
                        <a:effectLst/>
                      </a:endParaRPr>
                    </a:p>
                  </a:txBody>
                  <a:tcPr marL="190500" marR="190500" marT="95250" marB="95250" anchor="ctr"/>
                </a:tc>
                <a:tc>
                  <a:txBody>
                    <a:bodyPr/>
                    <a:lstStyle/>
                    <a:p>
                      <a:pPr algn="l"/>
                      <a:r>
                        <a:rPr lang="en-US">
                          <a:effectLst/>
                        </a:rPr>
                        <a:t>Daniel White</a:t>
                      </a:r>
                      <a:endParaRPr lang="en-US" b="0">
                        <a:effectLst/>
                      </a:endParaRPr>
                    </a:p>
                  </a:txBody>
                  <a:tcPr marL="190500" marR="190500" marT="95250" marB="95250" anchor="ctr"/>
                </a:tc>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3.15</a:t>
                      </a:r>
                      <a:endParaRPr lang="en-US" b="0">
                        <a:effectLst/>
                      </a:endParaRPr>
                    </a:p>
                  </a:txBody>
                  <a:tcPr marL="190500" marR="190500" marT="95250" marB="95250" anchor="ctr"/>
                </a:tc>
                <a:extLst>
                  <a:ext uri="{0D108BD9-81ED-4DB2-BD59-A6C34878D82A}">
                    <a16:rowId xmlns:a16="http://schemas.microsoft.com/office/drawing/2014/main" val="376963806"/>
                  </a:ext>
                </a:extLst>
              </a:tr>
              <a:tr h="434109">
                <a:tc>
                  <a:txBody>
                    <a:bodyPr/>
                    <a:lstStyle/>
                    <a:p>
                      <a:pPr algn="l"/>
                      <a:r>
                        <a:rPr lang="en-US">
                          <a:effectLst/>
                        </a:rPr>
                        <a:t>3</a:t>
                      </a:r>
                      <a:endParaRPr lang="en-US" b="0">
                        <a:effectLst/>
                      </a:endParaRPr>
                    </a:p>
                  </a:txBody>
                  <a:tcPr marL="190500" marR="190500" marT="95250" marB="95250" anchor="ctr"/>
                </a:tc>
                <a:tc>
                  <a:txBody>
                    <a:bodyPr/>
                    <a:lstStyle/>
                    <a:p>
                      <a:pPr algn="l"/>
                      <a:r>
                        <a:rPr lang="en-US">
                          <a:effectLst/>
                        </a:rPr>
                        <a:t>Kathrine Star</a:t>
                      </a:r>
                      <a:endParaRPr lang="en-US" b="0">
                        <a:effectLst/>
                      </a:endParaRPr>
                    </a:p>
                  </a:txBody>
                  <a:tcPr marL="190500" marR="190500" marT="95250" marB="95250" anchor="ctr"/>
                </a:tc>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3.85</a:t>
                      </a:r>
                      <a:endParaRPr lang="en-US" b="0">
                        <a:effectLst/>
                      </a:endParaRPr>
                    </a:p>
                  </a:txBody>
                  <a:tcPr marL="190500" marR="190500" marT="95250" marB="95250" anchor="ctr"/>
                </a:tc>
                <a:extLst>
                  <a:ext uri="{0D108BD9-81ED-4DB2-BD59-A6C34878D82A}">
                    <a16:rowId xmlns:a16="http://schemas.microsoft.com/office/drawing/2014/main" val="1892661885"/>
                  </a:ext>
                </a:extLst>
              </a:tr>
              <a:tr h="434109">
                <a:tc>
                  <a:txBody>
                    <a:bodyPr/>
                    <a:lstStyle/>
                    <a:p>
                      <a:pPr algn="l"/>
                      <a:r>
                        <a:rPr lang="en-US">
                          <a:effectLst/>
                        </a:rPr>
                        <a:t>4</a:t>
                      </a:r>
                      <a:endParaRPr lang="en-US" b="0">
                        <a:effectLst/>
                      </a:endParaRPr>
                    </a:p>
                  </a:txBody>
                  <a:tcPr marL="190500" marR="190500" marT="95250" marB="95250" anchor="ctr"/>
                </a:tc>
                <a:tc>
                  <a:txBody>
                    <a:bodyPr/>
                    <a:lstStyle/>
                    <a:p>
                      <a:pPr algn="l"/>
                      <a:r>
                        <a:rPr lang="en-US">
                          <a:effectLst/>
                        </a:rPr>
                        <a:t>Helen Bright</a:t>
                      </a:r>
                      <a:endParaRPr lang="en-US" b="0">
                        <a:effectLst/>
                      </a:endParaRPr>
                    </a:p>
                  </a:txBody>
                  <a:tcPr marL="190500" marR="190500" marT="95250" marB="95250" anchor="ctr"/>
                </a:tc>
                <a:tc>
                  <a:txBody>
                    <a:bodyPr/>
                    <a:lstStyle/>
                    <a:p>
                      <a:pPr algn="l"/>
                      <a:r>
                        <a:rPr lang="en-US">
                          <a:effectLst/>
                        </a:rPr>
                        <a:t>2</a:t>
                      </a:r>
                      <a:endParaRPr lang="en-US" b="0">
                        <a:effectLst/>
                      </a:endParaRPr>
                    </a:p>
                  </a:txBody>
                  <a:tcPr marL="190500" marR="190500" marT="95250" marB="95250" anchor="ctr"/>
                </a:tc>
                <a:tc>
                  <a:txBody>
                    <a:bodyPr/>
                    <a:lstStyle/>
                    <a:p>
                      <a:pPr algn="l"/>
                      <a:r>
                        <a:rPr lang="en-US">
                          <a:effectLst/>
                        </a:rPr>
                        <a:t>3.10</a:t>
                      </a:r>
                      <a:endParaRPr lang="en-US" b="0">
                        <a:effectLst/>
                      </a:endParaRPr>
                    </a:p>
                  </a:txBody>
                  <a:tcPr marL="190500" marR="190500" marT="95250" marB="95250" anchor="ctr"/>
                </a:tc>
                <a:extLst>
                  <a:ext uri="{0D108BD9-81ED-4DB2-BD59-A6C34878D82A}">
                    <a16:rowId xmlns:a16="http://schemas.microsoft.com/office/drawing/2014/main" val="2949307793"/>
                  </a:ext>
                </a:extLst>
              </a:tr>
              <a:tr h="434109">
                <a:tc>
                  <a:txBody>
                    <a:bodyPr/>
                    <a:lstStyle/>
                    <a:p>
                      <a:pPr algn="l"/>
                      <a:r>
                        <a:rPr lang="en-US">
                          <a:effectLst/>
                        </a:rPr>
                        <a:t>5</a:t>
                      </a:r>
                      <a:endParaRPr lang="en-US" b="0">
                        <a:effectLst/>
                      </a:endParaRPr>
                    </a:p>
                  </a:txBody>
                  <a:tcPr marL="190500" marR="190500" marT="95250" marB="95250" anchor="ctr"/>
                </a:tc>
                <a:tc>
                  <a:txBody>
                    <a:bodyPr/>
                    <a:lstStyle/>
                    <a:p>
                      <a:pPr algn="l"/>
                      <a:r>
                        <a:rPr lang="en-US">
                          <a:effectLst/>
                        </a:rPr>
                        <a:t>Steve May</a:t>
                      </a:r>
                      <a:endParaRPr lang="en-US" b="0">
                        <a:effectLst/>
                      </a:endParaRPr>
                    </a:p>
                  </a:txBody>
                  <a:tcPr marL="190500" marR="190500" marT="95250" marB="95250" anchor="ctr"/>
                </a:tc>
                <a:tc>
                  <a:txBody>
                    <a:bodyPr/>
                    <a:lstStyle/>
                    <a:p>
                      <a:pPr algn="l"/>
                      <a:r>
                        <a:rPr lang="en-US">
                          <a:effectLst/>
                        </a:rPr>
                        <a:t>2</a:t>
                      </a:r>
                      <a:endParaRPr lang="en-US" b="0">
                        <a:effectLst/>
                      </a:endParaRPr>
                    </a:p>
                  </a:txBody>
                  <a:tcPr marL="190500" marR="190500" marT="95250" marB="95250" anchor="ctr"/>
                </a:tc>
                <a:tc>
                  <a:txBody>
                    <a:bodyPr/>
                    <a:lstStyle/>
                    <a:p>
                      <a:pPr algn="l"/>
                      <a:r>
                        <a:rPr lang="en-US" dirty="0">
                          <a:effectLst/>
                        </a:rPr>
                        <a:t>2.40</a:t>
                      </a:r>
                      <a:endParaRPr lang="en-US" b="0" dirty="0">
                        <a:effectLst/>
                      </a:endParaRPr>
                    </a:p>
                  </a:txBody>
                  <a:tcPr marL="190500" marR="190500" marT="95250" marB="95250" anchor="ctr"/>
                </a:tc>
                <a:extLst>
                  <a:ext uri="{0D108BD9-81ED-4DB2-BD59-A6C34878D82A}">
                    <a16:rowId xmlns:a16="http://schemas.microsoft.com/office/drawing/2014/main" val="42812458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1768941"/>
              </p:ext>
            </p:extLst>
          </p:nvPr>
        </p:nvGraphicFramePr>
        <p:xfrm>
          <a:off x="6317673" y="3832225"/>
          <a:ext cx="5608782" cy="1859280"/>
        </p:xfrm>
        <a:graphic>
          <a:graphicData uri="http://schemas.openxmlformats.org/drawingml/2006/table">
            <a:tbl>
              <a:tblPr firstRow="1">
                <a:tableStyleId>{5C22544A-7EE6-4342-B048-85BDC9FD1C3A}</a:tableStyleId>
              </a:tblPr>
              <a:tblGrid>
                <a:gridCol w="673165">
                  <a:extLst>
                    <a:ext uri="{9D8B030D-6E8A-4147-A177-3AD203B41FA5}">
                      <a16:colId xmlns:a16="http://schemas.microsoft.com/office/drawing/2014/main" val="1448940674"/>
                    </a:ext>
                  </a:extLst>
                </a:gridCol>
                <a:gridCol w="1102525">
                  <a:extLst>
                    <a:ext uri="{9D8B030D-6E8A-4147-A177-3AD203B41FA5}">
                      <a16:colId xmlns:a16="http://schemas.microsoft.com/office/drawing/2014/main" val="2715880157"/>
                    </a:ext>
                  </a:extLst>
                </a:gridCol>
                <a:gridCol w="1422400">
                  <a:extLst>
                    <a:ext uri="{9D8B030D-6E8A-4147-A177-3AD203B41FA5}">
                      <a16:colId xmlns:a16="http://schemas.microsoft.com/office/drawing/2014/main" val="1785315209"/>
                    </a:ext>
                  </a:extLst>
                </a:gridCol>
                <a:gridCol w="2410692">
                  <a:extLst>
                    <a:ext uri="{9D8B030D-6E8A-4147-A177-3AD203B41FA5}">
                      <a16:colId xmlns:a16="http://schemas.microsoft.com/office/drawing/2014/main" val="3552550591"/>
                    </a:ext>
                  </a:extLst>
                </a:gridCol>
              </a:tblGrid>
              <a:tr h="0">
                <a:tc>
                  <a:txBody>
                    <a:bodyPr/>
                    <a:lstStyle/>
                    <a:p>
                      <a:pPr algn="l"/>
                      <a:r>
                        <a:rPr lang="en-US">
                          <a:effectLst/>
                        </a:rPr>
                        <a:t>id</a:t>
                      </a:r>
                      <a:endParaRPr lang="en-US" b="0">
                        <a:effectLst/>
                      </a:endParaRPr>
                    </a:p>
                  </a:txBody>
                  <a:tcPr marL="190500" marR="190500" marT="95250" marB="95250" anchor="ctr"/>
                </a:tc>
                <a:tc>
                  <a:txBody>
                    <a:bodyPr/>
                    <a:lstStyle/>
                    <a:p>
                      <a:pPr algn="l"/>
                      <a:r>
                        <a:rPr lang="en-US" dirty="0">
                          <a:effectLst/>
                        </a:rPr>
                        <a:t>grade</a:t>
                      </a:r>
                      <a:endParaRPr lang="en-US" b="0" dirty="0">
                        <a:effectLst/>
                      </a:endParaRPr>
                    </a:p>
                  </a:txBody>
                  <a:tcPr marL="190500" marR="190500" marT="95250" marB="95250" anchor="ctr"/>
                </a:tc>
                <a:tc>
                  <a:txBody>
                    <a:bodyPr/>
                    <a:lstStyle/>
                    <a:p>
                      <a:pPr algn="l"/>
                      <a:r>
                        <a:rPr lang="en-US">
                          <a:effectLst/>
                        </a:rPr>
                        <a:t>teacher_id</a:t>
                      </a:r>
                      <a:endParaRPr lang="en-US" b="0">
                        <a:effectLst/>
                      </a:endParaRPr>
                    </a:p>
                  </a:txBody>
                  <a:tcPr marL="190500" marR="190500" marT="95250" marB="95250" anchor="ctr"/>
                </a:tc>
                <a:tc>
                  <a:txBody>
                    <a:bodyPr/>
                    <a:lstStyle/>
                    <a:p>
                      <a:pPr algn="l"/>
                      <a:r>
                        <a:rPr lang="en-US">
                          <a:effectLst/>
                        </a:rPr>
                        <a:t>number_of_students</a:t>
                      </a:r>
                      <a:endParaRPr lang="en-US" b="0">
                        <a:effectLst/>
                      </a:endParaRPr>
                    </a:p>
                  </a:txBody>
                  <a:tcPr marL="190500" marR="190500" marT="95250" marB="95250" anchor="ctr"/>
                </a:tc>
                <a:extLst>
                  <a:ext uri="{0D108BD9-81ED-4DB2-BD59-A6C34878D82A}">
                    <a16:rowId xmlns:a16="http://schemas.microsoft.com/office/drawing/2014/main" val="1373487619"/>
                  </a:ext>
                </a:extLst>
              </a:tr>
              <a:tr h="0">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10</a:t>
                      </a:r>
                      <a:endParaRPr lang="en-US" b="0">
                        <a:effectLst/>
                      </a:endParaRPr>
                    </a:p>
                  </a:txBody>
                  <a:tcPr marL="190500" marR="190500" marT="95250" marB="95250" anchor="ctr"/>
                </a:tc>
                <a:tc>
                  <a:txBody>
                    <a:bodyPr/>
                    <a:lstStyle/>
                    <a:p>
                      <a:pPr algn="l"/>
                      <a:r>
                        <a:rPr lang="en-US">
                          <a:effectLst/>
                        </a:rPr>
                        <a:t>3</a:t>
                      </a:r>
                      <a:endParaRPr lang="en-US" b="0">
                        <a:effectLst/>
                      </a:endParaRPr>
                    </a:p>
                  </a:txBody>
                  <a:tcPr marL="190500" marR="190500" marT="95250" marB="95250" anchor="ctr"/>
                </a:tc>
                <a:tc>
                  <a:txBody>
                    <a:bodyPr/>
                    <a:lstStyle/>
                    <a:p>
                      <a:pPr algn="l"/>
                      <a:r>
                        <a:rPr lang="en-US" dirty="0">
                          <a:effectLst/>
                        </a:rPr>
                        <a:t>21</a:t>
                      </a:r>
                      <a:endParaRPr lang="en-US" b="0" dirty="0">
                        <a:effectLst/>
                      </a:endParaRPr>
                    </a:p>
                  </a:txBody>
                  <a:tcPr marL="190500" marR="190500" marT="95250" marB="95250" anchor="ctr"/>
                </a:tc>
                <a:extLst>
                  <a:ext uri="{0D108BD9-81ED-4DB2-BD59-A6C34878D82A}">
                    <a16:rowId xmlns:a16="http://schemas.microsoft.com/office/drawing/2014/main" val="2293219221"/>
                  </a:ext>
                </a:extLst>
              </a:tr>
              <a:tr h="0">
                <a:tc>
                  <a:txBody>
                    <a:bodyPr/>
                    <a:lstStyle/>
                    <a:p>
                      <a:pPr algn="l"/>
                      <a:r>
                        <a:rPr lang="en-US">
                          <a:effectLst/>
                        </a:rPr>
                        <a:t>2</a:t>
                      </a:r>
                      <a:endParaRPr lang="en-US" b="0">
                        <a:effectLst/>
                      </a:endParaRPr>
                    </a:p>
                  </a:txBody>
                  <a:tcPr marL="190500" marR="190500" marT="95250" marB="95250" anchor="ctr"/>
                </a:tc>
                <a:tc>
                  <a:txBody>
                    <a:bodyPr/>
                    <a:lstStyle/>
                    <a:p>
                      <a:pPr algn="l"/>
                      <a:r>
                        <a:rPr lang="en-US">
                          <a:effectLst/>
                        </a:rPr>
                        <a:t>11</a:t>
                      </a:r>
                      <a:endParaRPr lang="en-US" b="0">
                        <a:effectLst/>
                      </a:endParaRPr>
                    </a:p>
                  </a:txBody>
                  <a:tcPr marL="190500" marR="190500" marT="95250" marB="95250" anchor="ctr"/>
                </a:tc>
                <a:tc>
                  <a:txBody>
                    <a:bodyPr/>
                    <a:lstStyle/>
                    <a:p>
                      <a:pPr algn="l"/>
                      <a:r>
                        <a:rPr lang="en-US">
                          <a:effectLst/>
                        </a:rPr>
                        <a:t>4</a:t>
                      </a:r>
                      <a:endParaRPr lang="en-US" b="0">
                        <a:effectLst/>
                      </a:endParaRPr>
                    </a:p>
                  </a:txBody>
                  <a:tcPr marL="190500" marR="190500" marT="95250" marB="95250" anchor="ctr"/>
                </a:tc>
                <a:tc>
                  <a:txBody>
                    <a:bodyPr/>
                    <a:lstStyle/>
                    <a:p>
                      <a:pPr algn="l"/>
                      <a:r>
                        <a:rPr lang="en-US">
                          <a:effectLst/>
                        </a:rPr>
                        <a:t>25</a:t>
                      </a:r>
                      <a:endParaRPr lang="en-US" b="0">
                        <a:effectLst/>
                      </a:endParaRPr>
                    </a:p>
                  </a:txBody>
                  <a:tcPr marL="190500" marR="190500" marT="95250" marB="95250" anchor="ctr"/>
                </a:tc>
                <a:extLst>
                  <a:ext uri="{0D108BD9-81ED-4DB2-BD59-A6C34878D82A}">
                    <a16:rowId xmlns:a16="http://schemas.microsoft.com/office/drawing/2014/main" val="2197433471"/>
                  </a:ext>
                </a:extLst>
              </a:tr>
              <a:tr h="0">
                <a:tc>
                  <a:txBody>
                    <a:bodyPr/>
                    <a:lstStyle/>
                    <a:p>
                      <a:pPr algn="l"/>
                      <a:r>
                        <a:rPr lang="en-US">
                          <a:effectLst/>
                        </a:rPr>
                        <a:t>3</a:t>
                      </a:r>
                      <a:endParaRPr lang="en-US" b="0">
                        <a:effectLst/>
                      </a:endParaRPr>
                    </a:p>
                  </a:txBody>
                  <a:tcPr marL="190500" marR="190500" marT="95250" marB="95250" anchor="ctr"/>
                </a:tc>
                <a:tc>
                  <a:txBody>
                    <a:bodyPr/>
                    <a:lstStyle/>
                    <a:p>
                      <a:pPr algn="l"/>
                      <a:r>
                        <a:rPr lang="en-US">
                          <a:effectLst/>
                        </a:rPr>
                        <a:t>12</a:t>
                      </a:r>
                      <a:endParaRPr lang="en-US" b="0">
                        <a:effectLst/>
                      </a:endParaRPr>
                    </a:p>
                  </a:txBody>
                  <a:tcPr marL="190500" marR="190500" marT="95250" marB="95250" anchor="ctr"/>
                </a:tc>
                <a:tc>
                  <a:txBody>
                    <a:bodyPr/>
                    <a:lstStyle/>
                    <a:p>
                      <a:pPr algn="l"/>
                      <a:r>
                        <a:rPr lang="en-US">
                          <a:effectLst/>
                        </a:rPr>
                        <a:t>1</a:t>
                      </a:r>
                      <a:endParaRPr lang="en-US" b="0">
                        <a:effectLst/>
                      </a:endParaRPr>
                    </a:p>
                  </a:txBody>
                  <a:tcPr marL="190500" marR="190500" marT="95250" marB="95250" anchor="ctr"/>
                </a:tc>
                <a:tc>
                  <a:txBody>
                    <a:bodyPr/>
                    <a:lstStyle/>
                    <a:p>
                      <a:pPr algn="l"/>
                      <a:r>
                        <a:rPr lang="en-US" dirty="0">
                          <a:effectLst/>
                        </a:rPr>
                        <a:t>28</a:t>
                      </a:r>
                      <a:endParaRPr lang="en-US" b="0" dirty="0">
                        <a:effectLst/>
                      </a:endParaRPr>
                    </a:p>
                  </a:txBody>
                  <a:tcPr marL="190500" marR="190500" marT="95250" marB="95250" anchor="ctr"/>
                </a:tc>
                <a:extLst>
                  <a:ext uri="{0D108BD9-81ED-4DB2-BD59-A6C34878D82A}">
                    <a16:rowId xmlns:a16="http://schemas.microsoft.com/office/drawing/2014/main" val="2463510063"/>
                  </a:ext>
                </a:extLst>
              </a:tr>
            </a:tbl>
          </a:graphicData>
        </a:graphic>
      </p:graphicFrame>
      <p:sp>
        <p:nvSpPr>
          <p:cNvPr id="7" name="TextBox 6"/>
          <p:cNvSpPr txBox="1"/>
          <p:nvPr/>
        </p:nvSpPr>
        <p:spPr>
          <a:xfrm>
            <a:off x="574964" y="3362159"/>
            <a:ext cx="1321394" cy="369332"/>
          </a:xfrm>
          <a:prstGeom prst="rect">
            <a:avLst/>
          </a:prstGeom>
          <a:noFill/>
        </p:spPr>
        <p:txBody>
          <a:bodyPr wrap="square" rtlCol="0">
            <a:spAutoFit/>
          </a:bodyPr>
          <a:lstStyle/>
          <a:p>
            <a:r>
              <a:rPr lang="en-US" b="1" dirty="0" smtClean="0">
                <a:solidFill>
                  <a:srgbClr val="002060"/>
                </a:solidFill>
              </a:rPr>
              <a:t>Students</a:t>
            </a:r>
            <a:endParaRPr lang="en-US" b="1" dirty="0">
              <a:solidFill>
                <a:srgbClr val="002060"/>
              </a:solidFill>
            </a:endParaRPr>
          </a:p>
        </p:txBody>
      </p:sp>
      <p:sp>
        <p:nvSpPr>
          <p:cNvPr id="8" name="TextBox 7"/>
          <p:cNvSpPr txBox="1"/>
          <p:nvPr/>
        </p:nvSpPr>
        <p:spPr>
          <a:xfrm>
            <a:off x="6317673" y="3535020"/>
            <a:ext cx="1321394" cy="369332"/>
          </a:xfrm>
          <a:prstGeom prst="rect">
            <a:avLst/>
          </a:prstGeom>
          <a:noFill/>
        </p:spPr>
        <p:txBody>
          <a:bodyPr wrap="square" rtlCol="0">
            <a:spAutoFit/>
          </a:bodyPr>
          <a:lstStyle/>
          <a:p>
            <a:r>
              <a:rPr lang="en-US" b="1" dirty="0" smtClean="0">
                <a:solidFill>
                  <a:srgbClr val="002060"/>
                </a:solidFill>
              </a:rPr>
              <a:t>Classes</a:t>
            </a:r>
            <a:endParaRPr lang="en-US" b="1" dirty="0">
              <a:solidFill>
                <a:srgbClr val="002060"/>
              </a:solidFill>
            </a:endParaRPr>
          </a:p>
        </p:txBody>
      </p:sp>
    </p:spTree>
    <p:extLst>
      <p:ext uri="{BB962C8B-B14F-4D97-AF65-F5344CB8AC3E}">
        <p14:creationId xmlns:p14="http://schemas.microsoft.com/office/powerpoint/2010/main" val="3220883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smtClean="0"/>
              <a:t>SELECT (Cont..)</a:t>
            </a:r>
            <a:endParaRPr lang="en-US" b="1" u="sng" dirty="0"/>
          </a:p>
        </p:txBody>
      </p:sp>
      <p:sp>
        <p:nvSpPr>
          <p:cNvPr id="3" name="Content Placeholder 2"/>
          <p:cNvSpPr>
            <a:spLocks noGrp="1"/>
          </p:cNvSpPr>
          <p:nvPr>
            <p:ph idx="1"/>
          </p:nvPr>
        </p:nvSpPr>
        <p:spPr>
          <a:xfrm>
            <a:off x="838200" y="4470399"/>
            <a:ext cx="10515600" cy="1706563"/>
          </a:xfrm>
        </p:spPr>
        <p:txBody>
          <a:bodyPr>
            <a:normAutofit fontScale="55000" lnSpcReduction="20000"/>
          </a:bodyPr>
          <a:lstStyle/>
          <a:p>
            <a:r>
              <a:rPr lang="en-US" b="1" dirty="0" smtClean="0"/>
              <a:t>Find all the information of students who obtained more than average GPA</a:t>
            </a:r>
            <a:r>
              <a:rPr lang="en-US" dirty="0" smtClean="0"/>
              <a:t>. </a:t>
            </a:r>
          </a:p>
          <a:p>
            <a:pPr marL="0" indent="0">
              <a:buNone/>
            </a:pPr>
            <a:r>
              <a:rPr lang="en-US" sz="2700" b="1" dirty="0"/>
              <a:t>Using General </a:t>
            </a:r>
            <a:r>
              <a:rPr lang="en-US" sz="2700" b="1" dirty="0" smtClean="0"/>
              <a:t>Process:</a:t>
            </a:r>
            <a:endParaRPr lang="en-US" sz="2700" b="1"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AVG(GPA)FROM </a:t>
            </a:r>
            <a:r>
              <a:rPr lang="en-US" dirty="0">
                <a:solidFill>
                  <a:srgbClr val="C00000"/>
                </a:solidFill>
                <a:latin typeface="Courier New" panose="02070309020205020404" pitchFamily="49" charset="0"/>
                <a:cs typeface="Courier New" panose="02070309020205020404" pitchFamily="49" charset="0"/>
              </a:rPr>
              <a:t>students</a:t>
            </a:r>
            <a:r>
              <a:rPr lang="en-US" dirty="0" smtClean="0">
                <a:solidFill>
                  <a:srgbClr val="C00000"/>
                </a:solidFill>
                <a:latin typeface="Courier New" panose="02070309020205020404" pitchFamily="49" charset="0"/>
                <a:cs typeface="Courier New" panose="02070309020205020404" pitchFamily="49" charset="0"/>
              </a:rPr>
              <a:t>;	</a:t>
            </a:r>
            <a:r>
              <a:rPr lang="en-US" sz="2700" b="1" dirty="0"/>
              <a:t>Output:</a:t>
            </a:r>
            <a:r>
              <a:rPr lang="en-US" sz="2700" dirty="0"/>
              <a:t> 3.19</a:t>
            </a:r>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 FROM students WHERE </a:t>
            </a:r>
            <a:r>
              <a:rPr lang="en-US" dirty="0">
                <a:solidFill>
                  <a:srgbClr val="C00000"/>
                </a:solidFill>
                <a:latin typeface="Courier New" panose="02070309020205020404" pitchFamily="49" charset="0"/>
                <a:cs typeface="Courier New" panose="02070309020205020404" pitchFamily="49" charset="0"/>
              </a:rPr>
              <a:t>GPA &gt; 3.19;</a:t>
            </a:r>
          </a:p>
          <a:p>
            <a:pPr marL="0" indent="0">
              <a:buNone/>
            </a:pPr>
            <a:r>
              <a:rPr lang="en-US" b="1" dirty="0" smtClean="0"/>
              <a:t>Using Nested Select: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 FROM students WHERE </a:t>
            </a:r>
            <a:r>
              <a:rPr lang="en-US" dirty="0">
                <a:solidFill>
                  <a:srgbClr val="C00000"/>
                </a:solidFill>
                <a:latin typeface="Courier New" panose="02070309020205020404" pitchFamily="49" charset="0"/>
                <a:cs typeface="Courier New" panose="02070309020205020404" pitchFamily="49" charset="0"/>
              </a:rPr>
              <a:t>GPA &gt; </a:t>
            </a:r>
            <a:r>
              <a:rPr lang="en-US" dirty="0" smtClean="0">
                <a:solidFill>
                  <a:srgbClr val="C00000"/>
                </a:solidFill>
                <a:latin typeface="Courier New" panose="02070309020205020404" pitchFamily="49" charset="0"/>
                <a:cs typeface="Courier New" panose="02070309020205020404" pitchFamily="49" charset="0"/>
              </a:rPr>
              <a:t>(SELECT AVG(GPA)FROM </a:t>
            </a:r>
            <a:r>
              <a:rPr lang="en-US" dirty="0">
                <a:solidFill>
                  <a:srgbClr val="C00000"/>
                </a:solidFill>
                <a:latin typeface="Courier New" panose="02070309020205020404" pitchFamily="49" charset="0"/>
                <a:cs typeface="Courier New" panose="02070309020205020404" pitchFamily="49" charset="0"/>
              </a:rPr>
              <a:t>students);</a:t>
            </a:r>
            <a:endParaRPr lang="en-US" dirty="0"/>
          </a:p>
        </p:txBody>
      </p:sp>
      <p:sp>
        <p:nvSpPr>
          <p:cNvPr id="7" name="TextBox 6"/>
          <p:cNvSpPr txBox="1"/>
          <p:nvPr/>
        </p:nvSpPr>
        <p:spPr>
          <a:xfrm>
            <a:off x="838200" y="1321356"/>
            <a:ext cx="1321394" cy="369332"/>
          </a:xfrm>
          <a:prstGeom prst="rect">
            <a:avLst/>
          </a:prstGeom>
          <a:noFill/>
        </p:spPr>
        <p:txBody>
          <a:bodyPr wrap="square" rtlCol="0">
            <a:spAutoFit/>
          </a:bodyPr>
          <a:lstStyle/>
          <a:p>
            <a:r>
              <a:rPr lang="en-US" b="1" dirty="0" smtClean="0">
                <a:solidFill>
                  <a:srgbClr val="002060"/>
                </a:solidFill>
              </a:rPr>
              <a:t>Teachers</a:t>
            </a:r>
            <a:endParaRPr lang="en-US" b="1" dirty="0">
              <a:solidFill>
                <a:srgbClr val="00206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229477396"/>
              </p:ext>
            </p:extLst>
          </p:nvPr>
        </p:nvGraphicFramePr>
        <p:xfrm>
          <a:off x="838200" y="1690688"/>
          <a:ext cx="10515600" cy="2324100"/>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4089866176"/>
                    </a:ext>
                  </a:extLst>
                </a:gridCol>
                <a:gridCol w="2103120">
                  <a:extLst>
                    <a:ext uri="{9D8B030D-6E8A-4147-A177-3AD203B41FA5}">
                      <a16:colId xmlns:a16="http://schemas.microsoft.com/office/drawing/2014/main" val="2991779661"/>
                    </a:ext>
                  </a:extLst>
                </a:gridCol>
                <a:gridCol w="2103120">
                  <a:extLst>
                    <a:ext uri="{9D8B030D-6E8A-4147-A177-3AD203B41FA5}">
                      <a16:colId xmlns:a16="http://schemas.microsoft.com/office/drawing/2014/main" val="1292206929"/>
                    </a:ext>
                  </a:extLst>
                </a:gridCol>
                <a:gridCol w="2103120">
                  <a:extLst>
                    <a:ext uri="{9D8B030D-6E8A-4147-A177-3AD203B41FA5}">
                      <a16:colId xmlns:a16="http://schemas.microsoft.com/office/drawing/2014/main" val="4034809806"/>
                    </a:ext>
                  </a:extLst>
                </a:gridCol>
                <a:gridCol w="2103120">
                  <a:extLst>
                    <a:ext uri="{9D8B030D-6E8A-4147-A177-3AD203B41FA5}">
                      <a16:colId xmlns:a16="http://schemas.microsoft.com/office/drawing/2014/main" val="3902660495"/>
                    </a:ext>
                  </a:extLst>
                </a:gridCol>
              </a:tblGrid>
              <a:tr h="0">
                <a:tc>
                  <a:txBody>
                    <a:bodyPr/>
                    <a:lstStyle/>
                    <a:p>
                      <a:pPr algn="l"/>
                      <a:r>
                        <a:rPr lang="en-US">
                          <a:effectLst/>
                        </a:rPr>
                        <a:t>id</a:t>
                      </a:r>
                      <a:endParaRPr lang="en-US" b="0">
                        <a:effectLst/>
                      </a:endParaRPr>
                    </a:p>
                  </a:txBody>
                  <a:tcPr marL="190500" marR="190500" marT="95250" marB="95250" anchor="ctr"/>
                </a:tc>
                <a:tc>
                  <a:txBody>
                    <a:bodyPr/>
                    <a:lstStyle/>
                    <a:p>
                      <a:pPr algn="l"/>
                      <a:r>
                        <a:rPr lang="en-US">
                          <a:effectLst/>
                        </a:rPr>
                        <a:t>name</a:t>
                      </a:r>
                      <a:endParaRPr lang="en-US" b="0">
                        <a:effectLst/>
                      </a:endParaRPr>
                    </a:p>
                  </a:txBody>
                  <a:tcPr marL="190500" marR="190500" marT="95250" marB="95250" anchor="ctr"/>
                </a:tc>
                <a:tc>
                  <a:txBody>
                    <a:bodyPr/>
                    <a:lstStyle/>
                    <a:p>
                      <a:pPr algn="l"/>
                      <a:r>
                        <a:rPr lang="en-US">
                          <a:effectLst/>
                        </a:rPr>
                        <a:t>subject</a:t>
                      </a:r>
                      <a:endParaRPr lang="en-US" b="0">
                        <a:effectLst/>
                      </a:endParaRPr>
                    </a:p>
                  </a:txBody>
                  <a:tcPr marL="190500" marR="190500" marT="95250" marB="95250" anchor="ctr"/>
                </a:tc>
                <a:tc>
                  <a:txBody>
                    <a:bodyPr/>
                    <a:lstStyle/>
                    <a:p>
                      <a:pPr algn="l"/>
                      <a:r>
                        <a:rPr lang="en-US">
                          <a:effectLst/>
                        </a:rPr>
                        <a:t>class_id</a:t>
                      </a:r>
                      <a:endParaRPr lang="en-US" b="0">
                        <a:effectLst/>
                      </a:endParaRPr>
                    </a:p>
                  </a:txBody>
                  <a:tcPr marL="190500" marR="190500" marT="95250" marB="95250" anchor="ctr"/>
                </a:tc>
                <a:tc>
                  <a:txBody>
                    <a:bodyPr/>
                    <a:lstStyle/>
                    <a:p>
                      <a:pPr algn="l"/>
                      <a:r>
                        <a:rPr lang="en-US">
                          <a:effectLst/>
                        </a:rPr>
                        <a:t>monthly_salary</a:t>
                      </a:r>
                      <a:endParaRPr lang="en-US" b="0">
                        <a:effectLst/>
                      </a:endParaRPr>
                    </a:p>
                  </a:txBody>
                  <a:tcPr marL="190500" marR="190500" marT="95250" marB="95250" anchor="ctr"/>
                </a:tc>
                <a:extLst>
                  <a:ext uri="{0D108BD9-81ED-4DB2-BD59-A6C34878D82A}">
                    <a16:rowId xmlns:a16="http://schemas.microsoft.com/office/drawing/2014/main" val="200957243"/>
                  </a:ext>
                </a:extLst>
              </a:tr>
              <a:tr h="0">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Elisabeth Grey</a:t>
                      </a:r>
                      <a:endParaRPr lang="en-US" b="0">
                        <a:effectLst/>
                      </a:endParaRPr>
                    </a:p>
                  </a:txBody>
                  <a:tcPr marL="190500" marR="190500" marT="95250" marB="95250" anchor="ctr"/>
                </a:tc>
                <a:tc>
                  <a:txBody>
                    <a:bodyPr/>
                    <a:lstStyle/>
                    <a:p>
                      <a:pPr algn="l"/>
                      <a:r>
                        <a:rPr lang="en-US">
                          <a:effectLst/>
                        </a:rPr>
                        <a:t>History</a:t>
                      </a:r>
                      <a:endParaRPr lang="en-US" b="0">
                        <a:effectLst/>
                      </a:endParaRPr>
                    </a:p>
                  </a:txBody>
                  <a:tcPr marL="190500" marR="190500" marT="95250" marB="95250" anchor="ctr"/>
                </a:tc>
                <a:tc>
                  <a:txBody>
                    <a:bodyPr/>
                    <a:lstStyle/>
                    <a:p>
                      <a:pPr algn="l"/>
                      <a:r>
                        <a:rPr lang="en-US">
                          <a:effectLst/>
                        </a:rPr>
                        <a:t>3</a:t>
                      </a:r>
                      <a:endParaRPr lang="en-US" b="0">
                        <a:effectLst/>
                      </a:endParaRPr>
                    </a:p>
                  </a:txBody>
                  <a:tcPr marL="190500" marR="190500" marT="95250" marB="95250" anchor="ctr"/>
                </a:tc>
                <a:tc>
                  <a:txBody>
                    <a:bodyPr/>
                    <a:lstStyle/>
                    <a:p>
                      <a:pPr algn="l"/>
                      <a:r>
                        <a:rPr lang="en-US">
                          <a:effectLst/>
                        </a:rPr>
                        <a:t>2,500</a:t>
                      </a:r>
                      <a:endParaRPr lang="en-US" b="0">
                        <a:effectLst/>
                      </a:endParaRPr>
                    </a:p>
                  </a:txBody>
                  <a:tcPr marL="190500" marR="190500" marT="95250" marB="95250" anchor="ctr"/>
                </a:tc>
                <a:extLst>
                  <a:ext uri="{0D108BD9-81ED-4DB2-BD59-A6C34878D82A}">
                    <a16:rowId xmlns:a16="http://schemas.microsoft.com/office/drawing/2014/main" val="3861534540"/>
                  </a:ext>
                </a:extLst>
              </a:tr>
              <a:tr h="0">
                <a:tc>
                  <a:txBody>
                    <a:bodyPr/>
                    <a:lstStyle/>
                    <a:p>
                      <a:pPr algn="l"/>
                      <a:r>
                        <a:rPr lang="en-US">
                          <a:effectLst/>
                        </a:rPr>
                        <a:t>2</a:t>
                      </a:r>
                      <a:endParaRPr lang="en-US" b="0">
                        <a:effectLst/>
                      </a:endParaRPr>
                    </a:p>
                  </a:txBody>
                  <a:tcPr marL="190500" marR="190500" marT="95250" marB="95250" anchor="ctr"/>
                </a:tc>
                <a:tc>
                  <a:txBody>
                    <a:bodyPr/>
                    <a:lstStyle/>
                    <a:p>
                      <a:pPr algn="l"/>
                      <a:r>
                        <a:rPr lang="en-US">
                          <a:effectLst/>
                        </a:rPr>
                        <a:t>Robert Sun</a:t>
                      </a:r>
                      <a:endParaRPr lang="en-US" b="0">
                        <a:effectLst/>
                      </a:endParaRPr>
                    </a:p>
                  </a:txBody>
                  <a:tcPr marL="190500" marR="190500" marT="95250" marB="95250" anchor="ctr"/>
                </a:tc>
                <a:tc>
                  <a:txBody>
                    <a:bodyPr/>
                    <a:lstStyle/>
                    <a:p>
                      <a:pPr algn="l"/>
                      <a:r>
                        <a:rPr lang="en-US">
                          <a:effectLst/>
                        </a:rPr>
                        <a:t>Literature</a:t>
                      </a:r>
                      <a:endParaRPr lang="en-US" b="0">
                        <a:effectLst/>
                      </a:endParaRPr>
                    </a:p>
                  </a:txBody>
                  <a:tcPr marL="190500" marR="190500" marT="95250" marB="95250" anchor="ctr"/>
                </a:tc>
                <a:tc>
                  <a:txBody>
                    <a:bodyPr/>
                    <a:lstStyle/>
                    <a:p>
                      <a:pPr algn="l"/>
                      <a:r>
                        <a:rPr lang="en-US">
                          <a:effectLst/>
                        </a:rPr>
                        <a:t>[NULL]</a:t>
                      </a:r>
                      <a:endParaRPr lang="en-US" b="0">
                        <a:effectLst/>
                      </a:endParaRPr>
                    </a:p>
                  </a:txBody>
                  <a:tcPr marL="190500" marR="190500" marT="95250" marB="95250" anchor="ctr"/>
                </a:tc>
                <a:tc>
                  <a:txBody>
                    <a:bodyPr/>
                    <a:lstStyle/>
                    <a:p>
                      <a:pPr algn="l"/>
                      <a:r>
                        <a:rPr lang="en-US">
                          <a:effectLst/>
                        </a:rPr>
                        <a:t>2,000</a:t>
                      </a:r>
                      <a:endParaRPr lang="en-US" b="0">
                        <a:effectLst/>
                      </a:endParaRPr>
                    </a:p>
                  </a:txBody>
                  <a:tcPr marL="190500" marR="190500" marT="95250" marB="95250" anchor="ctr"/>
                </a:tc>
                <a:extLst>
                  <a:ext uri="{0D108BD9-81ED-4DB2-BD59-A6C34878D82A}">
                    <a16:rowId xmlns:a16="http://schemas.microsoft.com/office/drawing/2014/main" val="4116615911"/>
                  </a:ext>
                </a:extLst>
              </a:tr>
              <a:tr h="0">
                <a:tc>
                  <a:txBody>
                    <a:bodyPr/>
                    <a:lstStyle/>
                    <a:p>
                      <a:pPr algn="l"/>
                      <a:r>
                        <a:rPr lang="en-US">
                          <a:effectLst/>
                        </a:rPr>
                        <a:t>3</a:t>
                      </a:r>
                      <a:endParaRPr lang="en-US" b="0">
                        <a:effectLst/>
                      </a:endParaRPr>
                    </a:p>
                  </a:txBody>
                  <a:tcPr marL="190500" marR="190500" marT="95250" marB="95250" anchor="ctr"/>
                </a:tc>
                <a:tc>
                  <a:txBody>
                    <a:bodyPr/>
                    <a:lstStyle/>
                    <a:p>
                      <a:pPr algn="l"/>
                      <a:r>
                        <a:rPr lang="en-US">
                          <a:effectLst/>
                        </a:rPr>
                        <a:t>John Churchill</a:t>
                      </a:r>
                      <a:endParaRPr lang="en-US" b="0">
                        <a:effectLst/>
                      </a:endParaRPr>
                    </a:p>
                  </a:txBody>
                  <a:tcPr marL="190500" marR="190500" marT="95250" marB="95250" anchor="ctr"/>
                </a:tc>
                <a:tc>
                  <a:txBody>
                    <a:bodyPr/>
                    <a:lstStyle/>
                    <a:p>
                      <a:pPr algn="l"/>
                      <a:r>
                        <a:rPr lang="en-US">
                          <a:effectLst/>
                        </a:rPr>
                        <a:t>English</a:t>
                      </a:r>
                      <a:endParaRPr lang="en-US" b="0">
                        <a:effectLst/>
                      </a:endParaRPr>
                    </a:p>
                  </a:txBody>
                  <a:tcPr marL="190500" marR="190500" marT="95250" marB="95250" anchor="ctr"/>
                </a:tc>
                <a:tc>
                  <a:txBody>
                    <a:bodyPr/>
                    <a:lstStyle/>
                    <a:p>
                      <a:pPr algn="l"/>
                      <a:r>
                        <a:rPr lang="en-US">
                          <a:effectLst/>
                        </a:rPr>
                        <a:t>1</a:t>
                      </a:r>
                      <a:endParaRPr lang="en-US" b="0">
                        <a:effectLst/>
                      </a:endParaRPr>
                    </a:p>
                  </a:txBody>
                  <a:tcPr marL="190500" marR="190500" marT="95250" marB="95250" anchor="ctr"/>
                </a:tc>
                <a:tc>
                  <a:txBody>
                    <a:bodyPr/>
                    <a:lstStyle/>
                    <a:p>
                      <a:pPr algn="l"/>
                      <a:r>
                        <a:rPr lang="en-US">
                          <a:effectLst/>
                        </a:rPr>
                        <a:t>2,350</a:t>
                      </a:r>
                      <a:endParaRPr lang="en-US" b="0">
                        <a:effectLst/>
                      </a:endParaRPr>
                    </a:p>
                  </a:txBody>
                  <a:tcPr marL="190500" marR="190500" marT="95250" marB="95250" anchor="ctr"/>
                </a:tc>
                <a:extLst>
                  <a:ext uri="{0D108BD9-81ED-4DB2-BD59-A6C34878D82A}">
                    <a16:rowId xmlns:a16="http://schemas.microsoft.com/office/drawing/2014/main" val="2029375042"/>
                  </a:ext>
                </a:extLst>
              </a:tr>
              <a:tr h="0">
                <a:tc>
                  <a:txBody>
                    <a:bodyPr/>
                    <a:lstStyle/>
                    <a:p>
                      <a:pPr algn="l"/>
                      <a:r>
                        <a:rPr lang="en-US" dirty="0">
                          <a:effectLst/>
                        </a:rPr>
                        <a:t>4</a:t>
                      </a:r>
                      <a:endParaRPr lang="en-US" b="0" dirty="0">
                        <a:effectLst/>
                      </a:endParaRPr>
                    </a:p>
                  </a:txBody>
                  <a:tcPr marL="190500" marR="190500" marT="95250" marB="95250" anchor="ctr"/>
                </a:tc>
                <a:tc>
                  <a:txBody>
                    <a:bodyPr/>
                    <a:lstStyle/>
                    <a:p>
                      <a:pPr algn="l"/>
                      <a:r>
                        <a:rPr lang="en-US">
                          <a:effectLst/>
                        </a:rPr>
                        <a:t>Sara Parker</a:t>
                      </a:r>
                      <a:endParaRPr lang="en-US" b="0">
                        <a:effectLst/>
                      </a:endParaRPr>
                    </a:p>
                  </a:txBody>
                  <a:tcPr marL="190500" marR="190500" marT="95250" marB="95250" anchor="ctr"/>
                </a:tc>
                <a:tc>
                  <a:txBody>
                    <a:bodyPr/>
                    <a:lstStyle/>
                    <a:p>
                      <a:pPr algn="l"/>
                      <a:r>
                        <a:rPr lang="en-US">
                          <a:effectLst/>
                        </a:rPr>
                        <a:t>Math</a:t>
                      </a:r>
                      <a:endParaRPr lang="en-US" b="0">
                        <a:effectLst/>
                      </a:endParaRPr>
                    </a:p>
                  </a:txBody>
                  <a:tcPr marL="190500" marR="190500" marT="95250" marB="95250" anchor="ctr"/>
                </a:tc>
                <a:tc>
                  <a:txBody>
                    <a:bodyPr/>
                    <a:lstStyle/>
                    <a:p>
                      <a:pPr algn="l"/>
                      <a:r>
                        <a:rPr lang="en-US">
                          <a:effectLst/>
                        </a:rPr>
                        <a:t>2</a:t>
                      </a:r>
                      <a:endParaRPr lang="en-US" b="0">
                        <a:effectLst/>
                      </a:endParaRPr>
                    </a:p>
                  </a:txBody>
                  <a:tcPr marL="190500" marR="190500" marT="95250" marB="95250" anchor="ctr"/>
                </a:tc>
                <a:tc>
                  <a:txBody>
                    <a:bodyPr/>
                    <a:lstStyle/>
                    <a:p>
                      <a:pPr algn="l"/>
                      <a:r>
                        <a:rPr lang="en-US" dirty="0">
                          <a:effectLst/>
                        </a:rPr>
                        <a:t>3,000</a:t>
                      </a:r>
                      <a:endParaRPr lang="en-US" b="0" dirty="0">
                        <a:effectLst/>
                      </a:endParaRPr>
                    </a:p>
                  </a:txBody>
                  <a:tcPr marL="190500" marR="190500" marT="95250" marB="95250" anchor="ctr"/>
                </a:tc>
                <a:extLst>
                  <a:ext uri="{0D108BD9-81ED-4DB2-BD59-A6C34878D82A}">
                    <a16:rowId xmlns:a16="http://schemas.microsoft.com/office/drawing/2014/main" val="415157655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62563867"/>
              </p:ext>
            </p:extLst>
          </p:nvPr>
        </p:nvGraphicFramePr>
        <p:xfrm>
          <a:off x="7137400" y="4408676"/>
          <a:ext cx="4842162" cy="1394460"/>
        </p:xfrm>
        <a:graphic>
          <a:graphicData uri="http://schemas.openxmlformats.org/drawingml/2006/table">
            <a:tbl>
              <a:tblPr/>
              <a:tblGrid>
                <a:gridCol w="593436">
                  <a:extLst>
                    <a:ext uri="{9D8B030D-6E8A-4147-A177-3AD203B41FA5}">
                      <a16:colId xmlns:a16="http://schemas.microsoft.com/office/drawing/2014/main" val="633136171"/>
                    </a:ext>
                  </a:extLst>
                </a:gridCol>
                <a:gridCol w="1616363">
                  <a:extLst>
                    <a:ext uri="{9D8B030D-6E8A-4147-A177-3AD203B41FA5}">
                      <a16:colId xmlns:a16="http://schemas.microsoft.com/office/drawing/2014/main" val="768045711"/>
                    </a:ext>
                  </a:extLst>
                </a:gridCol>
                <a:gridCol w="1320800">
                  <a:extLst>
                    <a:ext uri="{9D8B030D-6E8A-4147-A177-3AD203B41FA5}">
                      <a16:colId xmlns:a16="http://schemas.microsoft.com/office/drawing/2014/main" val="791790931"/>
                    </a:ext>
                  </a:extLst>
                </a:gridCol>
                <a:gridCol w="1311563">
                  <a:extLst>
                    <a:ext uri="{9D8B030D-6E8A-4147-A177-3AD203B41FA5}">
                      <a16:colId xmlns:a16="http://schemas.microsoft.com/office/drawing/2014/main" val="4129763532"/>
                    </a:ext>
                  </a:extLst>
                </a:gridCol>
              </a:tblGrid>
              <a:tr h="0">
                <a:tc>
                  <a:txBody>
                    <a:bodyPr/>
                    <a:lstStyle/>
                    <a:p>
                      <a:pPr algn="l"/>
                      <a:r>
                        <a:rPr lang="en-US" b="0">
                          <a:effectLst/>
                        </a:rPr>
                        <a:t>id</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tc>
                  <a:txBody>
                    <a:bodyPr/>
                    <a:lstStyle/>
                    <a:p>
                      <a:pPr algn="l"/>
                      <a:r>
                        <a:rPr lang="en-US" b="0">
                          <a:effectLst/>
                        </a:rPr>
                        <a:t>name</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tc>
                  <a:txBody>
                    <a:bodyPr/>
                    <a:lstStyle/>
                    <a:p>
                      <a:pPr algn="l"/>
                      <a:r>
                        <a:rPr lang="en-US" b="0">
                          <a:effectLst/>
                        </a:rPr>
                        <a:t>class_id</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tc>
                  <a:txBody>
                    <a:bodyPr/>
                    <a:lstStyle/>
                    <a:p>
                      <a:pPr algn="l"/>
                      <a:r>
                        <a:rPr lang="en-US" b="0">
                          <a:effectLst/>
                        </a:rPr>
                        <a:t>GPA</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extLst>
                  <a:ext uri="{0D108BD9-81ED-4DB2-BD59-A6C34878D82A}">
                    <a16:rowId xmlns:a16="http://schemas.microsoft.com/office/drawing/2014/main" val="1524323846"/>
                  </a:ext>
                </a:extLst>
              </a:tr>
              <a:tr h="0">
                <a:tc>
                  <a:txBody>
                    <a:bodyPr/>
                    <a:lstStyle/>
                    <a:p>
                      <a:pPr algn="l"/>
                      <a:r>
                        <a:rPr lang="en-US" b="0">
                          <a:effectLst/>
                        </a:rPr>
                        <a:t>1</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a:r>
                        <a:rPr lang="en-US" b="0">
                          <a:effectLst/>
                        </a:rPr>
                        <a:t>Jack Black</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a:r>
                        <a:rPr lang="en-US" b="0">
                          <a:effectLst/>
                        </a:rPr>
                        <a:t>3</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a:r>
                        <a:rPr lang="en-US" b="0">
                          <a:effectLst/>
                        </a:rPr>
                        <a:t>3.45</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109725330"/>
                  </a:ext>
                </a:extLst>
              </a:tr>
              <a:tr h="0">
                <a:tc>
                  <a:txBody>
                    <a:bodyPr/>
                    <a:lstStyle/>
                    <a:p>
                      <a:pPr algn="l"/>
                      <a:r>
                        <a:rPr lang="en-US" b="0">
                          <a:effectLst/>
                        </a:rPr>
                        <a:t>3</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solidFill>
                      <a:srgbClr val="F8F8F8"/>
                    </a:solidFill>
                  </a:tcPr>
                </a:tc>
                <a:tc>
                  <a:txBody>
                    <a:bodyPr/>
                    <a:lstStyle/>
                    <a:p>
                      <a:pPr algn="l"/>
                      <a:r>
                        <a:rPr lang="en-US" b="0">
                          <a:effectLst/>
                        </a:rPr>
                        <a:t>Kathrine Star</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solidFill>
                      <a:srgbClr val="F8F8F8"/>
                    </a:solidFill>
                  </a:tcPr>
                </a:tc>
                <a:tc>
                  <a:txBody>
                    <a:bodyPr/>
                    <a:lstStyle/>
                    <a:p>
                      <a:pPr algn="l"/>
                      <a:r>
                        <a:rPr lang="en-US" b="0">
                          <a:effectLst/>
                        </a:rPr>
                        <a:t>1</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solidFill>
                      <a:srgbClr val="F8F8F8"/>
                    </a:solidFill>
                  </a:tcPr>
                </a:tc>
                <a:tc>
                  <a:txBody>
                    <a:bodyPr/>
                    <a:lstStyle/>
                    <a:p>
                      <a:pPr algn="l"/>
                      <a:r>
                        <a:rPr lang="en-US" b="0" dirty="0">
                          <a:effectLst/>
                        </a:rPr>
                        <a:t>3.85</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solidFill>
                      <a:srgbClr val="F8F8F8"/>
                    </a:solidFill>
                  </a:tcPr>
                </a:tc>
                <a:extLst>
                  <a:ext uri="{0D108BD9-81ED-4DB2-BD59-A6C34878D82A}">
                    <a16:rowId xmlns:a16="http://schemas.microsoft.com/office/drawing/2014/main" val="4272445338"/>
                  </a:ext>
                </a:extLst>
              </a:tr>
            </a:tbl>
          </a:graphicData>
        </a:graphic>
      </p:graphicFrame>
      <p:sp>
        <p:nvSpPr>
          <p:cNvPr id="11" name="TextBox 10"/>
          <p:cNvSpPr txBox="1"/>
          <p:nvPr/>
        </p:nvSpPr>
        <p:spPr>
          <a:xfrm>
            <a:off x="7031182" y="4076895"/>
            <a:ext cx="1706418" cy="369332"/>
          </a:xfrm>
          <a:prstGeom prst="rect">
            <a:avLst/>
          </a:prstGeom>
          <a:noFill/>
        </p:spPr>
        <p:txBody>
          <a:bodyPr wrap="square" rtlCol="0">
            <a:spAutoFit/>
          </a:bodyPr>
          <a:lstStyle/>
          <a:p>
            <a:r>
              <a:rPr lang="en-US" b="1" dirty="0" smtClean="0">
                <a:solidFill>
                  <a:srgbClr val="002060"/>
                </a:solidFill>
              </a:rPr>
              <a:t>Resultant Table</a:t>
            </a:r>
            <a:endParaRPr lang="en-US" b="1" dirty="0">
              <a:solidFill>
                <a:srgbClr val="002060"/>
              </a:solidFill>
            </a:endParaRPr>
          </a:p>
        </p:txBody>
      </p:sp>
    </p:spTree>
    <p:extLst>
      <p:ext uri="{BB962C8B-B14F-4D97-AF65-F5344CB8AC3E}">
        <p14:creationId xmlns:p14="http://schemas.microsoft.com/office/powerpoint/2010/main" val="3541737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Nested SQL Queries</a:t>
            </a:r>
            <a:endParaRPr lang="en-US" b="1" u="sng" dirty="0"/>
          </a:p>
        </p:txBody>
      </p:sp>
      <p:sp>
        <p:nvSpPr>
          <p:cNvPr id="3" name="Content Placeholder 2"/>
          <p:cNvSpPr>
            <a:spLocks noGrp="1"/>
          </p:cNvSpPr>
          <p:nvPr>
            <p:ph idx="1"/>
          </p:nvPr>
        </p:nvSpPr>
        <p:spPr/>
        <p:txBody>
          <a:bodyPr>
            <a:normAutofit lnSpcReduction="10000"/>
          </a:bodyPr>
          <a:lstStyle/>
          <a:p>
            <a:r>
              <a:rPr lang="en-US" dirty="0"/>
              <a:t>First of all, you can put a nested SELECT within the WHERE clause with comparison operators or the IN, NOT IN, ANY, or ALL operators. The second group of operators are used when your subquery returns a list of values (rather than a single value, as in the previous example</a:t>
            </a:r>
            <a:r>
              <a:rPr lang="en-US" dirty="0" smtClean="0"/>
              <a:t>):</a:t>
            </a:r>
          </a:p>
          <a:p>
            <a:pPr lvl="1">
              <a:buFont typeface="Arial" panose="020B0604020202020204" pitchFamily="34" charset="0"/>
              <a:buChar char="•"/>
            </a:pPr>
            <a:r>
              <a:rPr lang="en-US" dirty="0"/>
              <a:t>The </a:t>
            </a:r>
            <a:r>
              <a:rPr lang="en-US" b="1" dirty="0"/>
              <a:t>IN</a:t>
            </a:r>
            <a:r>
              <a:rPr lang="en-US" dirty="0"/>
              <a:t> operator checks if a certain value is in the table returned by the subquery.</a:t>
            </a:r>
          </a:p>
          <a:p>
            <a:pPr lvl="1">
              <a:buFont typeface="Arial" panose="020B0604020202020204" pitchFamily="34" charset="0"/>
              <a:buChar char="•"/>
            </a:pPr>
            <a:r>
              <a:rPr lang="en-US" dirty="0"/>
              <a:t>The </a:t>
            </a:r>
            <a:r>
              <a:rPr lang="en-US" b="1" dirty="0"/>
              <a:t>NOT IN</a:t>
            </a:r>
            <a:r>
              <a:rPr lang="en-US" dirty="0"/>
              <a:t> operator filters out the rows corresponding to the values not present in that table returned by a subquery.</a:t>
            </a:r>
          </a:p>
          <a:p>
            <a:pPr lvl="1">
              <a:buFont typeface="Arial" panose="020B0604020202020204" pitchFamily="34" charset="0"/>
              <a:buChar char="•"/>
            </a:pPr>
            <a:r>
              <a:rPr lang="en-US" dirty="0"/>
              <a:t>The </a:t>
            </a:r>
            <a:r>
              <a:rPr lang="en-US" b="1" dirty="0"/>
              <a:t>ANY</a:t>
            </a:r>
            <a:r>
              <a:rPr lang="en-US" dirty="0"/>
              <a:t> operator is used with comparison operators to evaluate if any of the values returned by the subquery satisfy the condition.</a:t>
            </a:r>
          </a:p>
          <a:p>
            <a:pPr lvl="1">
              <a:buFont typeface="Arial" panose="020B0604020202020204" pitchFamily="34" charset="0"/>
              <a:buChar char="•"/>
            </a:pPr>
            <a:r>
              <a:rPr lang="en-US" dirty="0"/>
              <a:t>The </a:t>
            </a:r>
            <a:r>
              <a:rPr lang="en-US" b="1" dirty="0"/>
              <a:t>ALL</a:t>
            </a:r>
            <a:r>
              <a:rPr lang="en-US" dirty="0"/>
              <a:t> operator is also used with comparison operators to evaluate if all values returned by the subquery satisfy the condition.</a:t>
            </a:r>
          </a:p>
        </p:txBody>
      </p:sp>
    </p:spTree>
    <p:extLst>
      <p:ext uri="{BB962C8B-B14F-4D97-AF65-F5344CB8AC3E}">
        <p14:creationId xmlns:p14="http://schemas.microsoft.com/office/powerpoint/2010/main" val="2186805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Nested SQL </a:t>
            </a:r>
            <a:r>
              <a:rPr lang="en-US" dirty="0" smtClean="0"/>
              <a:t>Queries (Cont..)</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latin typeface="Courier New" panose="02070309020205020404" pitchFamily="49" charset="0"/>
                <a:cs typeface="Courier New" panose="02070309020205020404" pitchFamily="49" charset="0"/>
              </a:rPr>
              <a:t>Using IN Operator</a:t>
            </a:r>
          </a:p>
          <a:p>
            <a:pPr marL="0" indent="0">
              <a:buNone/>
            </a:pPr>
            <a:r>
              <a:rPr lang="en-US" sz="2000" dirty="0" smtClean="0">
                <a:solidFill>
                  <a:srgbClr val="C00000"/>
                </a:solidFill>
                <a:latin typeface="Courier New" panose="02070309020205020404" pitchFamily="49" charset="0"/>
                <a:cs typeface="Courier New" panose="02070309020205020404" pitchFamily="49" charset="0"/>
              </a:rPr>
              <a:t>SELECT </a:t>
            </a:r>
            <a:r>
              <a:rPr lang="en-US" sz="2000" dirty="0">
                <a:solidFill>
                  <a:srgbClr val="C00000"/>
                </a:solidFill>
                <a:latin typeface="Courier New" panose="02070309020205020404" pitchFamily="49" charset="0"/>
                <a:cs typeface="Courier New" panose="02070309020205020404" pitchFamily="49" charset="0"/>
              </a:rPr>
              <a:t>AVG(</a:t>
            </a:r>
            <a:r>
              <a:rPr lang="en-US" sz="2000" dirty="0" err="1">
                <a:solidFill>
                  <a:srgbClr val="C00000"/>
                </a:solidFill>
                <a:latin typeface="Courier New" panose="02070309020205020404" pitchFamily="49" charset="0"/>
                <a:cs typeface="Courier New" panose="02070309020205020404" pitchFamily="49" charset="0"/>
              </a:rPr>
              <a:t>number_of_students</a:t>
            </a:r>
            <a:r>
              <a:rPr lang="en-US" sz="2000" dirty="0">
                <a:solidFill>
                  <a:srgbClr val="C00000"/>
                </a:solidFill>
                <a:latin typeface="Courier New" panose="02070309020205020404" pitchFamily="49" charset="0"/>
                <a:cs typeface="Courier New" panose="02070309020205020404" pitchFamily="49" charset="0"/>
              </a:rPr>
              <a:t>)</a:t>
            </a:r>
          </a:p>
          <a:p>
            <a:pPr marL="0" indent="0">
              <a:buNone/>
            </a:pPr>
            <a:r>
              <a:rPr lang="en-US" sz="2000" dirty="0">
                <a:solidFill>
                  <a:srgbClr val="C00000"/>
                </a:solidFill>
                <a:latin typeface="Courier New" panose="02070309020205020404" pitchFamily="49" charset="0"/>
                <a:cs typeface="Courier New" panose="02070309020205020404" pitchFamily="49" charset="0"/>
              </a:rPr>
              <a:t>FROM classes</a:t>
            </a:r>
          </a:p>
          <a:p>
            <a:pPr marL="0" indent="0">
              <a:buNone/>
            </a:pPr>
            <a:r>
              <a:rPr lang="en-US" sz="2000" dirty="0">
                <a:solidFill>
                  <a:srgbClr val="C00000"/>
                </a:solidFill>
                <a:latin typeface="Courier New" panose="02070309020205020404" pitchFamily="49" charset="0"/>
                <a:cs typeface="Courier New" panose="02070309020205020404" pitchFamily="49" charset="0"/>
              </a:rPr>
              <a:t>WHERE </a:t>
            </a:r>
            <a:r>
              <a:rPr lang="en-US" sz="2000" dirty="0" err="1">
                <a:solidFill>
                  <a:srgbClr val="C00000"/>
                </a:solidFill>
                <a:latin typeface="Courier New" panose="02070309020205020404" pitchFamily="49" charset="0"/>
                <a:cs typeface="Courier New" panose="02070309020205020404" pitchFamily="49" charset="0"/>
              </a:rPr>
              <a:t>teacher_id</a:t>
            </a:r>
            <a:r>
              <a:rPr lang="en-US" sz="2000" dirty="0">
                <a:solidFill>
                  <a:srgbClr val="C00000"/>
                </a:solidFill>
                <a:latin typeface="Courier New" panose="02070309020205020404" pitchFamily="49" charset="0"/>
                <a:cs typeface="Courier New" panose="02070309020205020404" pitchFamily="49" charset="0"/>
              </a:rPr>
              <a:t> IN (</a:t>
            </a:r>
          </a:p>
          <a:p>
            <a:pPr marL="0" indent="0">
              <a:buNone/>
            </a:pPr>
            <a:r>
              <a:rPr lang="en-US" sz="2000" dirty="0">
                <a:solidFill>
                  <a:srgbClr val="C00000"/>
                </a:solidFill>
                <a:latin typeface="Courier New" panose="02070309020205020404" pitchFamily="49" charset="0"/>
                <a:cs typeface="Courier New" panose="02070309020205020404" pitchFamily="49" charset="0"/>
              </a:rPr>
              <a:t>    SELECT id</a:t>
            </a:r>
          </a:p>
          <a:p>
            <a:pPr marL="0" indent="0">
              <a:buNone/>
            </a:pPr>
            <a:r>
              <a:rPr lang="en-US" sz="2000" dirty="0">
                <a:solidFill>
                  <a:srgbClr val="C00000"/>
                </a:solidFill>
                <a:latin typeface="Courier New" panose="02070309020205020404" pitchFamily="49" charset="0"/>
                <a:cs typeface="Courier New" panose="02070309020205020404" pitchFamily="49" charset="0"/>
              </a:rPr>
              <a:t>    FROM teachers</a:t>
            </a:r>
          </a:p>
          <a:p>
            <a:pPr marL="0" indent="0">
              <a:buNone/>
            </a:pPr>
            <a:r>
              <a:rPr lang="en-US" sz="2000" dirty="0">
                <a:solidFill>
                  <a:srgbClr val="C00000"/>
                </a:solidFill>
                <a:latin typeface="Courier New" panose="02070309020205020404" pitchFamily="49" charset="0"/>
                <a:cs typeface="Courier New" panose="02070309020205020404" pitchFamily="49" charset="0"/>
              </a:rPr>
              <a:t>    WHERE subject = 'English' OR subject = 'History');</a:t>
            </a:r>
          </a:p>
        </p:txBody>
      </p:sp>
    </p:spTree>
    <p:extLst>
      <p:ext uri="{BB962C8B-B14F-4D97-AF65-F5344CB8AC3E}">
        <p14:creationId xmlns:p14="http://schemas.microsoft.com/office/powerpoint/2010/main" val="3788183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subqueries in one statement</a:t>
            </a:r>
          </a:p>
        </p:txBody>
      </p:sp>
      <p:sp>
        <p:nvSpPr>
          <p:cNvPr id="3" name="Content Placeholder 2"/>
          <p:cNvSpPr>
            <a:spLocks noGrp="1"/>
          </p:cNvSpPr>
          <p:nvPr>
            <p:ph idx="1"/>
          </p:nvPr>
        </p:nvSpPr>
        <p:spPr/>
        <p:txBody>
          <a:bodyPr>
            <a:normAutofit/>
          </a:bodyPr>
          <a:lstStyle/>
          <a:p>
            <a:pPr marL="0" indent="0">
              <a:buNone/>
            </a:pPr>
            <a:r>
              <a:rPr lang="en-US" dirty="0">
                <a:solidFill>
                  <a:srgbClr val="C00000"/>
                </a:solidFill>
                <a:latin typeface="Courier New" panose="02070309020205020404" pitchFamily="49" charset="0"/>
                <a:cs typeface="Courier New" panose="02070309020205020404" pitchFamily="49" charset="0"/>
              </a:rPr>
              <a:t>SELECT </a:t>
            </a:r>
            <a:r>
              <a:rPr lang="en-US" dirty="0" smtClean="0">
                <a:solidFill>
                  <a:srgbClr val="C00000"/>
                </a:solidFill>
                <a:latin typeface="Courier New" panose="02070309020205020404" pitchFamily="49" charset="0"/>
                <a:cs typeface="Courier New" panose="02070309020205020404" pitchFamily="49" charset="0"/>
              </a:rPr>
              <a:t>* FROM </a:t>
            </a:r>
            <a:r>
              <a:rPr lang="en-US" dirty="0">
                <a:solidFill>
                  <a:srgbClr val="C00000"/>
                </a:solidFill>
                <a:latin typeface="Courier New" panose="02070309020205020404" pitchFamily="49" charset="0"/>
                <a:cs typeface="Courier New" panose="02070309020205020404" pitchFamily="49" charset="0"/>
              </a:rPr>
              <a:t>students</a:t>
            </a:r>
          </a:p>
          <a:p>
            <a:pPr marL="0" indent="0">
              <a:buNone/>
            </a:pPr>
            <a:r>
              <a:rPr lang="en-US" dirty="0">
                <a:solidFill>
                  <a:srgbClr val="C00000"/>
                </a:solidFill>
                <a:latin typeface="Courier New" panose="02070309020205020404" pitchFamily="49" charset="0"/>
                <a:cs typeface="Courier New" panose="02070309020205020404" pitchFamily="49" charset="0"/>
              </a:rPr>
              <a:t>WHERE </a:t>
            </a:r>
            <a:r>
              <a:rPr lang="en-US" dirty="0" err="1">
                <a:solidFill>
                  <a:srgbClr val="C00000"/>
                </a:solidFill>
                <a:latin typeface="Courier New" panose="02070309020205020404" pitchFamily="49" charset="0"/>
                <a:cs typeface="Courier New" panose="02070309020205020404" pitchFamily="49" charset="0"/>
              </a:rPr>
              <a:t>class_id</a:t>
            </a:r>
            <a:r>
              <a:rPr lang="en-US" dirty="0">
                <a:solidFill>
                  <a:srgbClr val="C00000"/>
                </a:solidFill>
                <a:latin typeface="Courier New" panose="02070309020205020404" pitchFamily="49" charset="0"/>
                <a:cs typeface="Courier New" panose="02070309020205020404" pitchFamily="49" charset="0"/>
              </a:rPr>
              <a:t> = (</a:t>
            </a:r>
          </a:p>
          <a:p>
            <a:pPr marL="0" indent="0">
              <a:buNone/>
            </a:pPr>
            <a:r>
              <a:rPr lang="en-US" dirty="0">
                <a:solidFill>
                  <a:srgbClr val="C00000"/>
                </a:solidFill>
                <a:latin typeface="Courier New" panose="02070309020205020404" pitchFamily="49" charset="0"/>
                <a:cs typeface="Courier New" panose="02070309020205020404" pitchFamily="49" charset="0"/>
              </a:rPr>
              <a:t>    SELECT </a:t>
            </a:r>
            <a:r>
              <a:rPr lang="en-US" dirty="0" smtClean="0">
                <a:solidFill>
                  <a:srgbClr val="C00000"/>
                </a:solidFill>
                <a:latin typeface="Courier New" panose="02070309020205020404" pitchFamily="49" charset="0"/>
                <a:cs typeface="Courier New" panose="02070309020205020404" pitchFamily="49" charset="0"/>
              </a:rPr>
              <a:t>id FROM </a:t>
            </a:r>
            <a:r>
              <a:rPr lang="en-US" dirty="0">
                <a:solidFill>
                  <a:srgbClr val="C00000"/>
                </a:solidFill>
                <a:latin typeface="Courier New" panose="02070309020205020404" pitchFamily="49" charset="0"/>
                <a:cs typeface="Courier New" panose="02070309020205020404" pitchFamily="49" charset="0"/>
              </a:rPr>
              <a:t>classes</a:t>
            </a:r>
          </a:p>
          <a:p>
            <a:pPr marL="0" indent="0">
              <a:buNone/>
            </a:pPr>
            <a:r>
              <a:rPr lang="en-US" dirty="0">
                <a:solidFill>
                  <a:srgbClr val="C00000"/>
                </a:solidFill>
                <a:latin typeface="Courier New" panose="02070309020205020404" pitchFamily="49" charset="0"/>
                <a:cs typeface="Courier New" panose="02070309020205020404" pitchFamily="49" charset="0"/>
              </a:rPr>
              <a:t>    WHERE </a:t>
            </a:r>
            <a:r>
              <a:rPr lang="en-US" dirty="0" err="1">
                <a:solidFill>
                  <a:srgbClr val="C00000"/>
                </a:solidFill>
                <a:latin typeface="Courier New" panose="02070309020205020404" pitchFamily="49" charset="0"/>
                <a:cs typeface="Courier New" panose="02070309020205020404" pitchFamily="49" charset="0"/>
              </a:rPr>
              <a:t>number_of_students</a:t>
            </a:r>
            <a:r>
              <a:rPr lang="en-US" dirty="0">
                <a:solidFill>
                  <a:srgbClr val="C00000"/>
                </a:solidFill>
                <a:latin typeface="Courier New" panose="02070309020205020404" pitchFamily="49" charset="0"/>
                <a:cs typeface="Courier New" panose="02070309020205020404" pitchFamily="49" charset="0"/>
              </a:rPr>
              <a:t> = (</a:t>
            </a:r>
          </a:p>
          <a:p>
            <a:pPr marL="0" indent="0">
              <a:buNone/>
            </a:pPr>
            <a:r>
              <a:rPr lang="en-US" dirty="0">
                <a:solidFill>
                  <a:srgbClr val="C00000"/>
                </a:solidFill>
                <a:latin typeface="Courier New" panose="02070309020205020404" pitchFamily="49" charset="0"/>
                <a:cs typeface="Courier New" panose="02070309020205020404" pitchFamily="49" charset="0"/>
              </a:rPr>
              <a:t>        SELECT </a:t>
            </a:r>
            <a:r>
              <a:rPr lang="en-US" dirty="0" smtClean="0">
                <a:solidFill>
                  <a:srgbClr val="C00000"/>
                </a:solidFill>
                <a:latin typeface="Courier New" panose="02070309020205020404" pitchFamily="49" charset="0"/>
                <a:cs typeface="Courier New" panose="02070309020205020404" pitchFamily="49" charset="0"/>
              </a:rPr>
              <a:t>MAX(</a:t>
            </a:r>
            <a:r>
              <a:rPr lang="en-US" dirty="0" err="1" smtClean="0">
                <a:solidFill>
                  <a:srgbClr val="C00000"/>
                </a:solidFill>
                <a:latin typeface="Courier New" panose="02070309020205020404" pitchFamily="49" charset="0"/>
                <a:cs typeface="Courier New" panose="02070309020205020404" pitchFamily="49" charset="0"/>
              </a:rPr>
              <a:t>number_of_students</a:t>
            </a:r>
            <a:r>
              <a:rPr lang="en-US" dirty="0" smtClean="0">
                <a:solidFill>
                  <a:srgbClr val="C00000"/>
                </a:solidFill>
                <a:latin typeface="Courier New" panose="02070309020205020404" pitchFamily="49" charset="0"/>
                <a:cs typeface="Courier New" panose="02070309020205020404" pitchFamily="49" charset="0"/>
              </a:rPr>
              <a:t>)FROM classes));</a:t>
            </a:r>
          </a:p>
          <a:p>
            <a:pPr marL="0" indent="0">
              <a:buNone/>
            </a:pPr>
            <a:endParaRPr lang="en-US" dirty="0">
              <a:solidFill>
                <a:srgbClr val="C00000"/>
              </a:solidFill>
              <a:latin typeface="Courier New" panose="02070309020205020404" pitchFamily="49" charset="0"/>
              <a:cs typeface="Courier New" panose="02070309020205020404" pitchFamily="49" charset="0"/>
            </a:endParaRPr>
          </a:p>
          <a:p>
            <a:pPr marL="0" indent="0">
              <a:buNone/>
            </a:pPr>
            <a:r>
              <a:rPr lang="en-US" dirty="0"/>
              <a:t>It show all information about the students in the class with the highest number of students.</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813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subqueries outside of WHERE</a:t>
            </a:r>
          </a:p>
        </p:txBody>
      </p:sp>
      <p:sp>
        <p:nvSpPr>
          <p:cNvPr id="3" name="Content Placeholder 2"/>
          <p:cNvSpPr>
            <a:spLocks noGrp="1"/>
          </p:cNvSpPr>
          <p:nvPr>
            <p:ph idx="1"/>
          </p:nvPr>
        </p:nvSpPr>
        <p:spPr>
          <a:xfrm>
            <a:off x="838200" y="1825624"/>
            <a:ext cx="10515600" cy="4686011"/>
          </a:xfrm>
        </p:spPr>
        <p:txBody>
          <a:bodyPr>
            <a:normAutofit/>
          </a:bodyPr>
          <a:lstStyle/>
          <a:p>
            <a:pPr marL="0" indent="0">
              <a:buNone/>
            </a:pPr>
            <a:r>
              <a:rPr lang="en-US" sz="2400" dirty="0">
                <a:solidFill>
                  <a:srgbClr val="C00000"/>
                </a:solidFill>
                <a:latin typeface="Courier New" panose="02070309020205020404" pitchFamily="49" charset="0"/>
                <a:cs typeface="Courier New" panose="02070309020205020404" pitchFamily="49" charset="0"/>
              </a:rPr>
              <a:t>SELECT subject, MAX(</a:t>
            </a:r>
            <a:r>
              <a:rPr lang="en-US" sz="2400" dirty="0" err="1">
                <a:solidFill>
                  <a:srgbClr val="C00000"/>
                </a:solidFill>
                <a:latin typeface="Courier New" panose="02070309020205020404" pitchFamily="49" charset="0"/>
                <a:cs typeface="Courier New" panose="02070309020205020404" pitchFamily="49" charset="0"/>
              </a:rPr>
              <a:t>salary_by_subject.avg_salary</a:t>
            </a:r>
            <a:r>
              <a:rPr lang="en-US" sz="2400" dirty="0">
                <a:solidFill>
                  <a:srgbClr val="C00000"/>
                </a:solidFill>
                <a:latin typeface="Courier New" panose="02070309020205020404" pitchFamily="49" charset="0"/>
                <a:cs typeface="Courier New" panose="02070309020205020404" pitchFamily="49" charset="0"/>
              </a:rPr>
              <a:t>) AS </a:t>
            </a:r>
            <a:r>
              <a:rPr lang="en-US" sz="2400" dirty="0" err="1">
                <a:solidFill>
                  <a:srgbClr val="C00000"/>
                </a:solidFill>
                <a:latin typeface="Courier New" panose="02070309020205020404" pitchFamily="49" charset="0"/>
                <a:cs typeface="Courier New" panose="02070309020205020404" pitchFamily="49" charset="0"/>
              </a:rPr>
              <a:t>max_salary</a:t>
            </a: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sz="2400" dirty="0">
                <a:solidFill>
                  <a:srgbClr val="C00000"/>
                </a:solidFill>
                <a:latin typeface="Courier New" panose="02070309020205020404" pitchFamily="49" charset="0"/>
                <a:cs typeface="Courier New" panose="02070309020205020404" pitchFamily="49" charset="0"/>
              </a:rPr>
              <a:t>FROM (</a:t>
            </a:r>
          </a:p>
          <a:p>
            <a:pPr marL="0" indent="0">
              <a:buNone/>
            </a:pPr>
            <a:r>
              <a:rPr lang="en-US" sz="2400" dirty="0">
                <a:solidFill>
                  <a:srgbClr val="C00000"/>
                </a:solidFill>
                <a:latin typeface="Courier New" panose="02070309020205020404" pitchFamily="49" charset="0"/>
                <a:cs typeface="Courier New" panose="02070309020205020404" pitchFamily="49" charset="0"/>
              </a:rPr>
              <a:t>    SELECT subject, AVG(</a:t>
            </a:r>
            <a:r>
              <a:rPr lang="en-US" sz="2400" dirty="0" err="1">
                <a:solidFill>
                  <a:srgbClr val="C00000"/>
                </a:solidFill>
                <a:latin typeface="Courier New" panose="02070309020205020404" pitchFamily="49" charset="0"/>
                <a:cs typeface="Courier New" panose="02070309020205020404" pitchFamily="49" charset="0"/>
              </a:rPr>
              <a:t>monthly_salary</a:t>
            </a:r>
            <a:r>
              <a:rPr lang="en-US" sz="2400" dirty="0">
                <a:solidFill>
                  <a:srgbClr val="C00000"/>
                </a:solidFill>
                <a:latin typeface="Courier New" panose="02070309020205020404" pitchFamily="49" charset="0"/>
                <a:cs typeface="Courier New" panose="02070309020205020404" pitchFamily="49" charset="0"/>
              </a:rPr>
              <a:t>) AS </a:t>
            </a:r>
            <a:r>
              <a:rPr lang="en-US" sz="2400" dirty="0" err="1">
                <a:solidFill>
                  <a:srgbClr val="C00000"/>
                </a:solidFill>
                <a:latin typeface="Courier New" panose="02070309020205020404" pitchFamily="49" charset="0"/>
                <a:cs typeface="Courier New" panose="02070309020205020404" pitchFamily="49" charset="0"/>
              </a:rPr>
              <a:t>avg_salary</a:t>
            </a: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sz="2400" dirty="0">
                <a:solidFill>
                  <a:srgbClr val="C00000"/>
                </a:solidFill>
                <a:latin typeface="Courier New" panose="02070309020205020404" pitchFamily="49" charset="0"/>
                <a:cs typeface="Courier New" panose="02070309020205020404" pitchFamily="49" charset="0"/>
              </a:rPr>
              <a:t>    FROM teachers</a:t>
            </a:r>
          </a:p>
          <a:p>
            <a:pPr marL="0" indent="0">
              <a:buNone/>
            </a:pPr>
            <a:r>
              <a:rPr lang="en-US" sz="2400" dirty="0"/>
              <a:t>    </a:t>
            </a:r>
            <a:r>
              <a:rPr lang="en-US" sz="2400" dirty="0" smtClean="0">
                <a:solidFill>
                  <a:srgbClr val="C00000"/>
                </a:solidFill>
                <a:latin typeface="Courier New" panose="02070309020205020404" pitchFamily="49" charset="0"/>
                <a:cs typeface="Courier New" panose="02070309020205020404" pitchFamily="49" charset="0"/>
              </a:rPr>
              <a:t>GROUP </a:t>
            </a:r>
            <a:r>
              <a:rPr lang="en-US" sz="2400" dirty="0">
                <a:solidFill>
                  <a:srgbClr val="C00000"/>
                </a:solidFill>
                <a:latin typeface="Courier New" panose="02070309020205020404" pitchFamily="49" charset="0"/>
                <a:cs typeface="Courier New" panose="02070309020205020404" pitchFamily="49" charset="0"/>
              </a:rPr>
              <a:t>BY subject) </a:t>
            </a:r>
            <a:r>
              <a:rPr lang="en-US" sz="2400" dirty="0" err="1">
                <a:solidFill>
                  <a:srgbClr val="C00000"/>
                </a:solidFill>
                <a:latin typeface="Courier New" panose="02070309020205020404" pitchFamily="49" charset="0"/>
                <a:cs typeface="Courier New" panose="02070309020205020404" pitchFamily="49" charset="0"/>
              </a:rPr>
              <a:t>salary_by_subject</a:t>
            </a:r>
            <a:r>
              <a:rPr lang="en-US" sz="2400"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sz="2400" dirty="0" smtClean="0">
              <a:solidFill>
                <a:srgbClr val="C00000"/>
              </a:solidFill>
              <a:latin typeface="Courier New" panose="02070309020205020404" pitchFamily="49" charset="0"/>
              <a:cs typeface="Courier New" panose="02070309020205020404" pitchFamily="49" charset="0"/>
            </a:endParaRPr>
          </a:p>
          <a:p>
            <a:pPr marL="0" indent="0">
              <a:buNone/>
            </a:pPr>
            <a:r>
              <a:rPr lang="en-US" sz="2400" b="1" dirty="0" smtClean="0">
                <a:latin typeface="Courier New" panose="02070309020205020404" pitchFamily="49" charset="0"/>
                <a:cs typeface="Courier New" panose="02070309020205020404" pitchFamily="49" charset="0"/>
              </a:rPr>
              <a:t>Output:</a:t>
            </a:r>
            <a:endParaRPr lang="en-US" sz="2400" b="1"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80230892"/>
              </p:ext>
            </p:extLst>
          </p:nvPr>
        </p:nvGraphicFramePr>
        <p:xfrm>
          <a:off x="930565" y="5339687"/>
          <a:ext cx="3678382" cy="929640"/>
        </p:xfrm>
        <a:graphic>
          <a:graphicData uri="http://schemas.openxmlformats.org/drawingml/2006/table">
            <a:tbl>
              <a:tblPr/>
              <a:tblGrid>
                <a:gridCol w="1839191">
                  <a:extLst>
                    <a:ext uri="{9D8B030D-6E8A-4147-A177-3AD203B41FA5}">
                      <a16:colId xmlns:a16="http://schemas.microsoft.com/office/drawing/2014/main" val="3188616503"/>
                    </a:ext>
                  </a:extLst>
                </a:gridCol>
                <a:gridCol w="1839191">
                  <a:extLst>
                    <a:ext uri="{9D8B030D-6E8A-4147-A177-3AD203B41FA5}">
                      <a16:colId xmlns:a16="http://schemas.microsoft.com/office/drawing/2014/main" val="1915971034"/>
                    </a:ext>
                  </a:extLst>
                </a:gridCol>
              </a:tblGrid>
              <a:tr h="0">
                <a:tc>
                  <a:txBody>
                    <a:bodyPr/>
                    <a:lstStyle/>
                    <a:p>
                      <a:pPr algn="l"/>
                      <a:r>
                        <a:rPr lang="en-US" b="0">
                          <a:effectLst/>
                        </a:rPr>
                        <a:t>subject</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tc>
                  <a:txBody>
                    <a:bodyPr/>
                    <a:lstStyle/>
                    <a:p>
                      <a:pPr algn="l"/>
                      <a:r>
                        <a:rPr lang="en-US" b="0">
                          <a:effectLst/>
                        </a:rPr>
                        <a:t>max_salary</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B0C4DE"/>
                    </a:solidFill>
                  </a:tcPr>
                </a:tc>
                <a:extLst>
                  <a:ext uri="{0D108BD9-81ED-4DB2-BD59-A6C34878D82A}">
                    <a16:rowId xmlns:a16="http://schemas.microsoft.com/office/drawing/2014/main" val="3672355501"/>
                  </a:ext>
                </a:extLst>
              </a:tr>
              <a:tr h="0">
                <a:tc>
                  <a:txBody>
                    <a:bodyPr/>
                    <a:lstStyle/>
                    <a:p>
                      <a:pPr algn="l"/>
                      <a:r>
                        <a:rPr lang="en-US" b="0">
                          <a:effectLst/>
                        </a:rPr>
                        <a:t>Math</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tcPr>
                </a:tc>
                <a:tc>
                  <a:txBody>
                    <a:bodyPr/>
                    <a:lstStyle/>
                    <a:p>
                      <a:pPr algn="l"/>
                      <a:r>
                        <a:rPr lang="en-US" b="0" dirty="0">
                          <a:effectLst/>
                        </a:rPr>
                        <a:t>3,000</a:t>
                      </a:r>
                    </a:p>
                  </a:txBody>
                  <a:tcPr marL="190500" marR="190500" marT="95250" marB="95250"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a:noFill/>
                    </a:lnB>
                  </a:tcPr>
                </a:tc>
                <a:extLst>
                  <a:ext uri="{0D108BD9-81ED-4DB2-BD59-A6C34878D82A}">
                    <a16:rowId xmlns:a16="http://schemas.microsoft.com/office/drawing/2014/main" val="341232166"/>
                  </a:ext>
                </a:extLst>
              </a:tr>
            </a:tbl>
          </a:graphicData>
        </a:graphic>
      </p:graphicFrame>
    </p:spTree>
    <p:extLst>
      <p:ext uri="{BB962C8B-B14F-4D97-AF65-F5344CB8AC3E}">
        <p14:creationId xmlns:p14="http://schemas.microsoft.com/office/powerpoint/2010/main" val="365421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Command</a:t>
            </a:r>
            <a:endParaRPr lang="en-US" b="1" u="sng" dirty="0"/>
          </a:p>
        </p:txBody>
      </p:sp>
      <p:sp>
        <p:nvSpPr>
          <p:cNvPr id="3" name="Content Placeholder 2"/>
          <p:cNvSpPr>
            <a:spLocks noGrp="1"/>
          </p:cNvSpPr>
          <p:nvPr>
            <p:ph idx="1"/>
          </p:nvPr>
        </p:nvSpPr>
        <p:spPr/>
        <p:txBody>
          <a:bodyPr>
            <a:normAutofit/>
          </a:bodyPr>
          <a:lstStyle/>
          <a:p>
            <a:r>
              <a:rPr lang="en-US" dirty="0"/>
              <a:t>UPDATE command is used to update any record of data in a table</a:t>
            </a:r>
            <a:r>
              <a:rPr lang="en-US" dirty="0" smtClean="0"/>
              <a:t>. It is used to edit the value of attributes or columns in table.</a:t>
            </a:r>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UPDATE </a:t>
            </a:r>
            <a:r>
              <a:rPr lang="en-US" dirty="0" err="1">
                <a:solidFill>
                  <a:srgbClr val="C00000"/>
                </a:solidFill>
                <a:latin typeface="Courier New" panose="02070309020205020404" pitchFamily="49" charset="0"/>
                <a:cs typeface="Courier New" panose="02070309020205020404" pitchFamily="49" charset="0"/>
              </a:rPr>
              <a:t>table_name</a:t>
            </a:r>
            <a:r>
              <a:rPr lang="en-US" dirty="0">
                <a:solidFill>
                  <a:srgbClr val="C00000"/>
                </a:solidFill>
                <a:latin typeface="Courier New" panose="02070309020205020404" pitchFamily="49" charset="0"/>
                <a:cs typeface="Courier New" panose="02070309020205020404" pitchFamily="49" charset="0"/>
              </a:rPr>
              <a:t> SET </a:t>
            </a:r>
            <a:r>
              <a:rPr lang="en-US" dirty="0" err="1">
                <a:solidFill>
                  <a:srgbClr val="C00000"/>
                </a:solidFill>
                <a:latin typeface="Courier New" panose="02070309020205020404" pitchFamily="49" charset="0"/>
                <a:cs typeface="Courier New" panose="02070309020205020404" pitchFamily="49" charset="0"/>
              </a:rPr>
              <a:t>column_name</a:t>
            </a:r>
            <a:r>
              <a:rPr lang="en-US" dirty="0">
                <a:solidFill>
                  <a:srgbClr val="C00000"/>
                </a:solidFill>
                <a:latin typeface="Courier New" panose="02070309020205020404" pitchFamily="49" charset="0"/>
                <a:cs typeface="Courier New" panose="02070309020205020404" pitchFamily="49" charset="0"/>
              </a:rPr>
              <a:t> = </a:t>
            </a:r>
            <a:r>
              <a:rPr lang="en-US" dirty="0" err="1">
                <a:solidFill>
                  <a:srgbClr val="C00000"/>
                </a:solidFill>
                <a:latin typeface="Courier New" panose="02070309020205020404" pitchFamily="49" charset="0"/>
                <a:cs typeface="Courier New" panose="02070309020205020404" pitchFamily="49" charset="0"/>
              </a:rPr>
              <a:t>new_value</a:t>
            </a:r>
            <a:r>
              <a:rPr lang="en-US" dirty="0">
                <a:solidFill>
                  <a:srgbClr val="C00000"/>
                </a:solidFill>
                <a:latin typeface="Courier New" panose="02070309020205020404" pitchFamily="49" charset="0"/>
                <a:cs typeface="Courier New" panose="02070309020205020404" pitchFamily="49" charset="0"/>
              </a:rPr>
              <a:t> WHERE </a:t>
            </a:r>
            <a:r>
              <a:rPr lang="en-US" dirty="0" err="1">
                <a:solidFill>
                  <a:srgbClr val="C00000"/>
                </a:solidFill>
                <a:latin typeface="Courier New" panose="02070309020205020404" pitchFamily="49" charset="0"/>
                <a:cs typeface="Courier New" panose="02070309020205020404" pitchFamily="49" charset="0"/>
              </a:rPr>
              <a:t>some_condition</a:t>
            </a:r>
            <a:r>
              <a:rPr lang="en-US"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Here, </a:t>
            </a:r>
            <a:r>
              <a:rPr lang="en-US" b="1" dirty="0">
                <a:solidFill>
                  <a:srgbClr val="FF0000"/>
                </a:solidFill>
              </a:rPr>
              <a:t>WHERE</a:t>
            </a:r>
            <a:r>
              <a:rPr lang="en-US" dirty="0"/>
              <a:t> is used to add a condition to any SQL </a:t>
            </a:r>
            <a:r>
              <a:rPr lang="en-US" dirty="0" smtClean="0"/>
              <a:t>query.</a:t>
            </a:r>
            <a:endParaRPr lang="en-US" dirty="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UPDATE student SET age=18 WHERE </a:t>
            </a:r>
            <a:r>
              <a:rPr lang="en-US" dirty="0" err="1">
                <a:solidFill>
                  <a:srgbClr val="C00000"/>
                </a:solidFill>
                <a:latin typeface="Courier New" panose="02070309020205020404" pitchFamily="49" charset="0"/>
                <a:cs typeface="Courier New" panose="02070309020205020404" pitchFamily="49" charset="0"/>
              </a:rPr>
              <a:t>student_id</a:t>
            </a:r>
            <a:r>
              <a:rPr lang="en-US" dirty="0">
                <a:solidFill>
                  <a:srgbClr val="C00000"/>
                </a:solidFill>
                <a:latin typeface="Courier New" panose="02070309020205020404" pitchFamily="49" charset="0"/>
                <a:cs typeface="Courier New" panose="02070309020205020404" pitchFamily="49" charset="0"/>
              </a:rPr>
              <a:t>=102;</a:t>
            </a:r>
            <a:endParaRPr lang="en-US" dirty="0"/>
          </a:p>
        </p:txBody>
      </p:sp>
    </p:spTree>
    <p:extLst>
      <p:ext uri="{BB962C8B-B14F-4D97-AF65-F5344CB8AC3E}">
        <p14:creationId xmlns:p14="http://schemas.microsoft.com/office/powerpoint/2010/main" val="3302505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0080"/>
          <a:stretch/>
        </p:blipFill>
        <p:spPr>
          <a:xfrm>
            <a:off x="1422401" y="1591227"/>
            <a:ext cx="8395854" cy="4473315"/>
          </a:xfrm>
        </p:spPr>
      </p:pic>
    </p:spTree>
    <p:extLst>
      <p:ext uri="{BB962C8B-B14F-4D97-AF65-F5344CB8AC3E}">
        <p14:creationId xmlns:p14="http://schemas.microsoft.com/office/powerpoint/2010/main" val="3470391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a:t>
            </a:r>
            <a:r>
              <a:rPr lang="en-US" dirty="0" smtClean="0"/>
              <a:t>Database</a:t>
            </a:r>
          </a:p>
          <a:p>
            <a:pPr marL="0" indent="0">
              <a:buNone/>
            </a:pPr>
            <a:r>
              <a:rPr lang="en-US" dirty="0">
                <a:solidFill>
                  <a:srgbClr val="C00000"/>
                </a:solidFill>
                <a:latin typeface="Courier New" panose="02070309020205020404" pitchFamily="49" charset="0"/>
                <a:cs typeface="Courier New" panose="02070309020205020404" pitchFamily="49" charset="0"/>
              </a:rPr>
              <a:t>create database hotel;</a:t>
            </a:r>
            <a:endParaRPr lang="en-US" dirty="0">
              <a:solidFill>
                <a:srgbClr val="C00000"/>
              </a:solidFill>
              <a:latin typeface="Courier New" panose="02070309020205020404" pitchFamily="49" charset="0"/>
              <a:cs typeface="Courier New" panose="02070309020205020404" pitchFamily="49" charset="0"/>
            </a:endParaRPr>
          </a:p>
          <a:p>
            <a:r>
              <a:rPr lang="en-US" dirty="0" smtClean="0"/>
              <a:t>Use </a:t>
            </a:r>
            <a:r>
              <a:rPr lang="en-US" dirty="0" smtClean="0"/>
              <a:t>Database</a:t>
            </a:r>
          </a:p>
          <a:p>
            <a:pPr marL="0" indent="0">
              <a:buNone/>
            </a:pPr>
            <a:r>
              <a:rPr lang="en-US" dirty="0">
                <a:solidFill>
                  <a:srgbClr val="C00000"/>
                </a:solidFill>
                <a:latin typeface="Courier New" panose="02070309020205020404" pitchFamily="49" charset="0"/>
                <a:cs typeface="Courier New" panose="02070309020205020404" pitchFamily="49" charset="0"/>
              </a:rPr>
              <a:t>use hotel;</a:t>
            </a:r>
            <a:endParaRPr lang="en-US" dirty="0">
              <a:solidFill>
                <a:srgbClr val="C00000"/>
              </a:solidFill>
              <a:latin typeface="Courier New" panose="02070309020205020404" pitchFamily="49" charset="0"/>
              <a:cs typeface="Courier New" panose="02070309020205020404" pitchFamily="49" charset="0"/>
            </a:endParaRPr>
          </a:p>
          <a:p>
            <a:r>
              <a:rPr lang="en-US" dirty="0" smtClean="0"/>
              <a:t>Create Table</a:t>
            </a:r>
          </a:p>
          <a:p>
            <a:pPr marL="0" indent="0">
              <a:buNone/>
            </a:pPr>
            <a:r>
              <a:rPr lang="en-US" dirty="0">
                <a:solidFill>
                  <a:srgbClr val="C00000"/>
                </a:solidFill>
                <a:latin typeface="Courier New" panose="02070309020205020404" pitchFamily="49" charset="0"/>
                <a:cs typeface="Courier New" panose="02070309020205020404" pitchFamily="49" charset="0"/>
              </a:rPr>
              <a:t>create table </a:t>
            </a:r>
            <a:r>
              <a:rPr lang="en-US" dirty="0" err="1">
                <a:solidFill>
                  <a:srgbClr val="C00000"/>
                </a:solidFill>
                <a:latin typeface="Courier New" panose="02070309020205020404" pitchFamily="49" charset="0"/>
                <a:cs typeface="Courier New" panose="02070309020205020404" pitchFamily="49" charset="0"/>
              </a:rPr>
              <a:t>resturant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rname</a:t>
            </a:r>
            <a:r>
              <a:rPr lang="en-US" dirty="0">
                <a:solidFill>
                  <a:srgbClr val="C00000"/>
                </a:solidFill>
                <a:latin typeface="Courier New" panose="02070309020205020404" pitchFamily="49" charset="0"/>
                <a:cs typeface="Courier New" panose="02070309020205020404" pitchFamily="49" charset="0"/>
              </a:rPr>
              <a:t> varchar(50), </a:t>
            </a:r>
            <a:r>
              <a:rPr lang="en-US" dirty="0" err="1">
                <a:solidFill>
                  <a:srgbClr val="C00000"/>
                </a:solidFill>
                <a:latin typeface="Courier New" panose="02070309020205020404" pitchFamily="49" charset="0"/>
                <a:cs typeface="Courier New" panose="02070309020205020404" pitchFamily="49" charset="0"/>
              </a:rPr>
              <a:t>rlocation</a:t>
            </a:r>
            <a:r>
              <a:rPr lang="en-US" dirty="0">
                <a:solidFill>
                  <a:srgbClr val="C00000"/>
                </a:solidFill>
                <a:latin typeface="Courier New" panose="02070309020205020404" pitchFamily="49" charset="0"/>
                <a:cs typeface="Courier New" panose="02070309020205020404" pitchFamily="49" charset="0"/>
              </a:rPr>
              <a:t> varchar(50), </a:t>
            </a:r>
            <a:r>
              <a:rPr lang="en-US" dirty="0" err="1">
                <a:solidFill>
                  <a:srgbClr val="C00000"/>
                </a:solidFill>
                <a:latin typeface="Courier New" panose="02070309020205020404" pitchFamily="49" charset="0"/>
                <a:cs typeface="Courier New" panose="02070309020205020404" pitchFamily="49" charset="0"/>
              </a:rPr>
              <a:t>fname</a:t>
            </a:r>
            <a:r>
              <a:rPr lang="en-US" dirty="0">
                <a:solidFill>
                  <a:srgbClr val="C00000"/>
                </a:solidFill>
                <a:latin typeface="Courier New" panose="02070309020205020404" pitchFamily="49" charset="0"/>
                <a:cs typeface="Courier New" panose="02070309020205020404" pitchFamily="49" charset="0"/>
              </a:rPr>
              <a:t> varchar(50));</a:t>
            </a:r>
          </a:p>
          <a:p>
            <a:pPr marL="0" indent="0">
              <a:buNone/>
            </a:pPr>
            <a:r>
              <a:rPr lang="en-US" dirty="0">
                <a:solidFill>
                  <a:srgbClr val="C00000"/>
                </a:solidFill>
                <a:latin typeface="Courier New" panose="02070309020205020404" pitchFamily="49" charset="0"/>
                <a:cs typeface="Courier New" panose="02070309020205020404" pitchFamily="49" charset="0"/>
              </a:rPr>
              <a:t>create table cook(</a:t>
            </a:r>
            <a:r>
              <a:rPr lang="en-US" dirty="0" err="1">
                <a:solidFill>
                  <a:srgbClr val="C00000"/>
                </a:solidFill>
                <a:latin typeface="Courier New" panose="02070309020205020404" pitchFamily="49" charset="0"/>
                <a:cs typeface="Courier New" panose="02070309020205020404" pitchFamily="49" charset="0"/>
              </a:rPr>
              <a:t>cname</a:t>
            </a:r>
            <a:r>
              <a:rPr lang="en-US" dirty="0">
                <a:solidFill>
                  <a:srgbClr val="C00000"/>
                </a:solidFill>
                <a:latin typeface="Courier New" panose="02070309020205020404" pitchFamily="49" charset="0"/>
                <a:cs typeface="Courier New" panose="02070309020205020404" pitchFamily="49" charset="0"/>
              </a:rPr>
              <a:t> varchar(50), </a:t>
            </a:r>
            <a:r>
              <a:rPr lang="en-US" dirty="0" err="1">
                <a:solidFill>
                  <a:srgbClr val="C00000"/>
                </a:solidFill>
                <a:latin typeface="Courier New" panose="02070309020205020404" pitchFamily="49" charset="0"/>
                <a:cs typeface="Courier New" panose="02070309020205020404" pitchFamily="49" charset="0"/>
              </a:rPr>
              <a:t>cspeciality</a:t>
            </a:r>
            <a:r>
              <a:rPr lang="en-US" dirty="0">
                <a:solidFill>
                  <a:srgbClr val="C00000"/>
                </a:solidFill>
                <a:latin typeface="Courier New" panose="02070309020205020404" pitchFamily="49" charset="0"/>
                <a:cs typeface="Courier New" panose="02070309020205020404" pitchFamily="49" charset="0"/>
              </a:rPr>
              <a:t> varchar(50));</a:t>
            </a:r>
          </a:p>
          <a:p>
            <a:pPr marL="0" indent="0">
              <a:buNone/>
            </a:pPr>
            <a:r>
              <a:rPr lang="en-US" dirty="0">
                <a:solidFill>
                  <a:srgbClr val="C00000"/>
                </a:solidFill>
                <a:latin typeface="Courier New" panose="02070309020205020404" pitchFamily="49" charset="0"/>
                <a:cs typeface="Courier New" panose="02070309020205020404" pitchFamily="49" charset="0"/>
              </a:rPr>
              <a:t>create table </a:t>
            </a:r>
            <a:r>
              <a:rPr lang="en-US" dirty="0" err="1">
                <a:solidFill>
                  <a:srgbClr val="C00000"/>
                </a:solidFill>
                <a:latin typeface="Courier New" panose="02070309020205020404" pitchFamily="49" charset="0"/>
                <a:cs typeface="Courier New" panose="02070309020205020404" pitchFamily="49" charset="0"/>
              </a:rPr>
              <a:t>worksat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cname</a:t>
            </a:r>
            <a:r>
              <a:rPr lang="en-US" dirty="0">
                <a:solidFill>
                  <a:srgbClr val="C00000"/>
                </a:solidFill>
                <a:latin typeface="Courier New" panose="02070309020205020404" pitchFamily="49" charset="0"/>
                <a:cs typeface="Courier New" panose="02070309020205020404" pitchFamily="49" charset="0"/>
              </a:rPr>
              <a:t> varchar(50), </a:t>
            </a:r>
            <a:r>
              <a:rPr lang="en-US" dirty="0" err="1">
                <a:solidFill>
                  <a:srgbClr val="C00000"/>
                </a:solidFill>
                <a:latin typeface="Courier New" panose="02070309020205020404" pitchFamily="49" charset="0"/>
                <a:cs typeface="Courier New" panose="02070309020205020404" pitchFamily="49" charset="0"/>
              </a:rPr>
              <a:t>rname</a:t>
            </a:r>
            <a:r>
              <a:rPr lang="en-US" dirty="0">
                <a:solidFill>
                  <a:srgbClr val="C00000"/>
                </a:solidFill>
                <a:latin typeface="Courier New" panose="02070309020205020404" pitchFamily="49" charset="0"/>
                <a:cs typeface="Courier New" panose="02070309020205020404" pitchFamily="49" charset="0"/>
              </a:rPr>
              <a:t> varchar(50),</a:t>
            </a:r>
            <a:r>
              <a:rPr lang="en-US" dirty="0" err="1">
                <a:solidFill>
                  <a:srgbClr val="C00000"/>
                </a:solidFill>
                <a:latin typeface="Courier New" panose="02070309020205020404" pitchFamily="49" charset="0"/>
                <a:cs typeface="Courier New" panose="02070309020205020404" pitchFamily="49" charset="0"/>
              </a:rPr>
              <a:t>workinghrs</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int</a:t>
            </a:r>
            <a:r>
              <a:rPr lang="en-US" dirty="0">
                <a:solidFill>
                  <a:srgbClr val="C00000"/>
                </a:solidFill>
                <a:latin typeface="Courier New" panose="02070309020205020404" pitchFamily="49" charset="0"/>
                <a:cs typeface="Courier New" panose="02070309020205020404" pitchFamily="49" charset="0"/>
              </a:rPr>
              <a:t>(2), shift varchar(20));</a:t>
            </a:r>
          </a:p>
          <a:p>
            <a:pPr marL="0" indent="0">
              <a:buNone/>
            </a:pPr>
            <a:r>
              <a:rPr lang="en-US" dirty="0">
                <a:solidFill>
                  <a:srgbClr val="C00000"/>
                </a:solidFill>
                <a:latin typeface="Courier New" panose="02070309020205020404" pitchFamily="49" charset="0"/>
                <a:cs typeface="Courier New" panose="02070309020205020404" pitchFamily="49" charset="0"/>
              </a:rPr>
              <a:t>create table food(</a:t>
            </a:r>
            <a:r>
              <a:rPr lang="en-US" dirty="0" err="1">
                <a:solidFill>
                  <a:srgbClr val="C00000"/>
                </a:solidFill>
                <a:latin typeface="Courier New" panose="02070309020205020404" pitchFamily="49" charset="0"/>
                <a:cs typeface="Courier New" panose="02070309020205020404" pitchFamily="49" charset="0"/>
              </a:rPr>
              <a:t>fname</a:t>
            </a:r>
            <a:r>
              <a:rPr lang="en-US" dirty="0">
                <a:solidFill>
                  <a:srgbClr val="C00000"/>
                </a:solidFill>
                <a:latin typeface="Courier New" panose="02070309020205020404" pitchFamily="49" charset="0"/>
                <a:cs typeface="Courier New" panose="02070309020205020404" pitchFamily="49" charset="0"/>
              </a:rPr>
              <a:t> varchar(50),</a:t>
            </a:r>
            <a:r>
              <a:rPr lang="en-US" dirty="0" err="1">
                <a:solidFill>
                  <a:srgbClr val="C00000"/>
                </a:solidFill>
                <a:latin typeface="Courier New" panose="02070309020205020404" pitchFamily="49" charset="0"/>
                <a:cs typeface="Courier New" panose="02070309020205020404" pitchFamily="49" charset="0"/>
              </a:rPr>
              <a:t>cname</a:t>
            </a:r>
            <a:r>
              <a:rPr lang="en-US" dirty="0">
                <a:solidFill>
                  <a:srgbClr val="C00000"/>
                </a:solidFill>
                <a:latin typeface="Courier New" panose="02070309020205020404" pitchFamily="49" charset="0"/>
                <a:cs typeface="Courier New" panose="02070309020205020404" pitchFamily="49" charset="0"/>
              </a:rPr>
              <a:t> varchar(50), category varchar(50));</a:t>
            </a:r>
          </a:p>
        </p:txBody>
      </p:sp>
    </p:spTree>
    <p:extLst>
      <p:ext uri="{BB962C8B-B14F-4D97-AF65-F5344CB8AC3E}">
        <p14:creationId xmlns:p14="http://schemas.microsoft.com/office/powerpoint/2010/main" val="3358638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values in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Insert values in </a:t>
            </a:r>
            <a:r>
              <a:rPr lang="en-US" dirty="0" err="1" smtClean="0"/>
              <a:t>Resturant</a:t>
            </a:r>
            <a:r>
              <a:rPr lang="en-US" dirty="0" smtClean="0"/>
              <a:t> table</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values ("Narayan </a:t>
            </a:r>
            <a:r>
              <a:rPr lang="en-US" dirty="0" err="1">
                <a:solidFill>
                  <a:srgbClr val="FF0000"/>
                </a:solidFill>
                <a:latin typeface="Courier New" panose="02070309020205020404" pitchFamily="49" charset="0"/>
                <a:cs typeface="Courier New" panose="02070309020205020404" pitchFamily="49" charset="0"/>
              </a:rPr>
              <a:t>dai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ko</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maasangalli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ko</a:t>
            </a:r>
            <a:r>
              <a:rPr lang="en-US" dirty="0">
                <a:solidFill>
                  <a:srgbClr val="FF0000"/>
                </a:solidFill>
                <a:latin typeface="Courier New" panose="02070309020205020404" pitchFamily="49" charset="0"/>
                <a:cs typeface="Courier New" panose="02070309020205020404" pitchFamily="49" charset="0"/>
              </a:rPr>
              <a:t> MO:MO", "New road", "MO:MO");</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values ("</a:t>
            </a:r>
            <a:r>
              <a:rPr lang="en-US" dirty="0" err="1">
                <a:solidFill>
                  <a:srgbClr val="FF0000"/>
                </a:solidFill>
                <a:latin typeface="Courier New" panose="02070309020205020404" pitchFamily="49" charset="0"/>
                <a:cs typeface="Courier New" panose="02070309020205020404" pitchFamily="49" charset="0"/>
              </a:rPr>
              <a:t>Fooduo</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Baluwatar</a:t>
            </a:r>
            <a:r>
              <a:rPr lang="en-US" dirty="0">
                <a:solidFill>
                  <a:srgbClr val="FF0000"/>
                </a:solidFill>
                <a:latin typeface="Courier New" panose="02070309020205020404" pitchFamily="49" charset="0"/>
                <a:cs typeface="Courier New" panose="02070309020205020404" pitchFamily="49" charset="0"/>
              </a:rPr>
              <a:t>", "sushi");</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values ("Seoul jib Korean restaurant", "</a:t>
            </a:r>
            <a:r>
              <a:rPr lang="en-US" dirty="0" err="1">
                <a:solidFill>
                  <a:srgbClr val="FF0000"/>
                </a:solidFill>
                <a:latin typeface="Courier New" panose="02070309020205020404" pitchFamily="49" charset="0"/>
                <a:cs typeface="Courier New" panose="02070309020205020404" pitchFamily="49" charset="0"/>
              </a:rPr>
              <a:t>Bishalnagar</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Samgyeopsal</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values ("Midori", "</a:t>
            </a:r>
            <a:r>
              <a:rPr lang="en-US" dirty="0" err="1">
                <a:solidFill>
                  <a:srgbClr val="FF0000"/>
                </a:solidFill>
                <a:latin typeface="Courier New" panose="02070309020205020404" pitchFamily="49" charset="0"/>
                <a:cs typeface="Courier New" panose="02070309020205020404" pitchFamily="49" charset="0"/>
              </a:rPr>
              <a:t>Chundevi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MidoriSpecial</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values ("KFC", "</a:t>
            </a:r>
            <a:r>
              <a:rPr lang="en-US" dirty="0" err="1">
                <a:solidFill>
                  <a:srgbClr val="FF0000"/>
                </a:solidFill>
                <a:latin typeface="Courier New" panose="02070309020205020404" pitchFamily="49" charset="0"/>
                <a:cs typeface="Courier New" panose="02070309020205020404" pitchFamily="49" charset="0"/>
              </a:rPr>
              <a:t>Thapathali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Burgur</a:t>
            </a:r>
            <a:r>
              <a:rPr lang="en-US" dirty="0">
                <a:solidFill>
                  <a:srgbClr val="FF0000"/>
                </a:solidFill>
                <a:latin typeface="Courier New" panose="02070309020205020404" pitchFamily="49" charset="0"/>
                <a:cs typeface="Courier New" panose="02070309020205020404" pitchFamily="49" charset="0"/>
              </a:rPr>
              <a:t>");</a:t>
            </a:r>
          </a:p>
          <a:p>
            <a:pPr marL="0" indent="0">
              <a:buNone/>
            </a:pPr>
            <a:endParaRPr lang="en-US" dirty="0" smtClean="0"/>
          </a:p>
        </p:txBody>
      </p:sp>
    </p:spTree>
    <p:extLst>
      <p:ext uri="{BB962C8B-B14F-4D97-AF65-F5344CB8AC3E}">
        <p14:creationId xmlns:p14="http://schemas.microsoft.com/office/powerpoint/2010/main" val="22869761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values in </a:t>
            </a:r>
            <a:r>
              <a:rPr lang="en-US" dirty="0" smtClean="0"/>
              <a:t>table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Insert values in </a:t>
            </a:r>
            <a:r>
              <a:rPr lang="en-US" dirty="0" smtClean="0"/>
              <a:t>Cook table</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a:t>
            </a:r>
            <a:r>
              <a:rPr lang="en-US" dirty="0" err="1">
                <a:solidFill>
                  <a:srgbClr val="FF0000"/>
                </a:solidFill>
                <a:latin typeface="Courier New" panose="02070309020205020404" pitchFamily="49" charset="0"/>
                <a:cs typeface="Courier New" panose="02070309020205020404" pitchFamily="49" charset="0"/>
              </a:rPr>
              <a:t>Ramsen</a:t>
            </a:r>
            <a:r>
              <a:rPr lang="en-US" dirty="0">
                <a:solidFill>
                  <a:srgbClr val="FF0000"/>
                </a:solidFill>
                <a:latin typeface="Courier New" panose="02070309020205020404" pitchFamily="49" charset="0"/>
                <a:cs typeface="Courier New" panose="02070309020205020404" pitchFamily="49" charset="0"/>
              </a:rPr>
              <a:t>", "Newari Food");</a:t>
            </a:r>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a:t>
            </a:r>
            <a:r>
              <a:rPr lang="en-US" dirty="0" err="1">
                <a:solidFill>
                  <a:srgbClr val="FF0000"/>
                </a:solidFill>
                <a:latin typeface="Courier New" panose="02070309020205020404" pitchFamily="49" charset="0"/>
                <a:cs typeface="Courier New" panose="02070309020205020404" pitchFamily="49" charset="0"/>
              </a:rPr>
              <a:t>JimKook</a:t>
            </a:r>
            <a:r>
              <a:rPr lang="en-US" dirty="0">
                <a:solidFill>
                  <a:srgbClr val="FF0000"/>
                </a:solidFill>
                <a:latin typeface="Courier New" panose="02070309020205020404" pitchFamily="49" charset="0"/>
                <a:cs typeface="Courier New" panose="02070309020205020404" pitchFamily="49" charset="0"/>
              </a:rPr>
              <a:t>", "Korean Food");</a:t>
            </a:r>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a:t>
            </a:r>
            <a:r>
              <a:rPr lang="en-US" dirty="0" err="1">
                <a:solidFill>
                  <a:srgbClr val="FF0000"/>
                </a:solidFill>
                <a:latin typeface="Courier New" panose="02070309020205020404" pitchFamily="49" charset="0"/>
                <a:cs typeface="Courier New" panose="02070309020205020404" pitchFamily="49" charset="0"/>
              </a:rPr>
              <a:t>wangchoo</a:t>
            </a:r>
            <a:r>
              <a:rPr lang="en-US" dirty="0">
                <a:solidFill>
                  <a:srgbClr val="FF0000"/>
                </a:solidFill>
                <a:latin typeface="Courier New" panose="02070309020205020404" pitchFamily="49" charset="0"/>
                <a:cs typeface="Courier New" panose="02070309020205020404" pitchFamily="49" charset="0"/>
              </a:rPr>
              <a:t>", "Japanese Food");</a:t>
            </a:r>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a:t>
            </a:r>
            <a:r>
              <a:rPr lang="en-US" dirty="0" err="1">
                <a:solidFill>
                  <a:srgbClr val="FF0000"/>
                </a:solidFill>
                <a:latin typeface="Courier New" panose="02070309020205020404" pitchFamily="49" charset="0"/>
                <a:cs typeface="Courier New" panose="02070309020205020404" pitchFamily="49" charset="0"/>
              </a:rPr>
              <a:t>Satrughan</a:t>
            </a:r>
            <a:r>
              <a:rPr lang="en-US" dirty="0">
                <a:solidFill>
                  <a:srgbClr val="FF0000"/>
                </a:solidFill>
                <a:latin typeface="Courier New" panose="02070309020205020404" pitchFamily="49" charset="0"/>
                <a:cs typeface="Courier New" panose="02070309020205020404" pitchFamily="49" charset="0"/>
              </a:rPr>
              <a:t>", "Indian Food");</a:t>
            </a:r>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a:t>
            </a:r>
            <a:r>
              <a:rPr lang="en-US" dirty="0" err="1">
                <a:solidFill>
                  <a:srgbClr val="FF0000"/>
                </a:solidFill>
                <a:latin typeface="Courier New" panose="02070309020205020404" pitchFamily="49" charset="0"/>
                <a:cs typeface="Courier New" panose="02070309020205020404" pitchFamily="49" charset="0"/>
              </a:rPr>
              <a:t>Sita</a:t>
            </a:r>
            <a:r>
              <a:rPr lang="en-US" dirty="0">
                <a:solidFill>
                  <a:srgbClr val="FF0000"/>
                </a:solidFill>
                <a:latin typeface="Courier New" panose="02070309020205020404" pitchFamily="49" charset="0"/>
                <a:cs typeface="Courier New" panose="02070309020205020404" pitchFamily="49" charset="0"/>
              </a:rPr>
              <a:t>", "Nepali Food");</a:t>
            </a:r>
          </a:p>
          <a:p>
            <a:pPr marL="0" indent="0">
              <a:buNone/>
            </a:pPr>
            <a:r>
              <a:rPr lang="en-US" dirty="0">
                <a:solidFill>
                  <a:srgbClr val="FF0000"/>
                </a:solidFill>
                <a:latin typeface="Courier New" panose="02070309020205020404" pitchFamily="49" charset="0"/>
                <a:cs typeface="Courier New" panose="02070309020205020404" pitchFamily="49" charset="0"/>
              </a:rPr>
              <a:t>insert cook(</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cspeciality</a:t>
            </a:r>
            <a:r>
              <a:rPr lang="en-US" dirty="0">
                <a:solidFill>
                  <a:srgbClr val="FF0000"/>
                </a:solidFill>
                <a:latin typeface="Courier New" panose="02070309020205020404" pitchFamily="49" charset="0"/>
                <a:cs typeface="Courier New" panose="02070309020205020404" pitchFamily="49" charset="0"/>
              </a:rPr>
              <a:t>) values("Ramesh", "Nepali Food</a:t>
            </a:r>
            <a:r>
              <a:rPr lang="en-US" dirty="0" smtClean="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76668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values in table (Cont..)</a:t>
            </a:r>
          </a:p>
        </p:txBody>
      </p:sp>
      <p:sp>
        <p:nvSpPr>
          <p:cNvPr id="3" name="Content Placeholder 2"/>
          <p:cNvSpPr>
            <a:spLocks noGrp="1"/>
          </p:cNvSpPr>
          <p:nvPr>
            <p:ph idx="1"/>
          </p:nvPr>
        </p:nvSpPr>
        <p:spPr>
          <a:xfrm>
            <a:off x="838200" y="1690688"/>
            <a:ext cx="10515600" cy="4910137"/>
          </a:xfrm>
        </p:spPr>
        <p:txBody>
          <a:bodyPr>
            <a:normAutofit fontScale="62500" lnSpcReduction="20000"/>
          </a:bodyPr>
          <a:lstStyle/>
          <a:p>
            <a:r>
              <a:rPr lang="en-US" dirty="0"/>
              <a:t>Insert values in </a:t>
            </a:r>
            <a:r>
              <a:rPr lang="en-US" dirty="0" err="1" smtClean="0"/>
              <a:t>Worksat</a:t>
            </a:r>
            <a:r>
              <a:rPr lang="en-US" dirty="0" smtClean="0"/>
              <a:t> table</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Ramsen</a:t>
            </a:r>
            <a:r>
              <a:rPr lang="en-US" dirty="0">
                <a:solidFill>
                  <a:srgbClr val="FF0000"/>
                </a:solidFill>
                <a:latin typeface="Courier New" panose="02070309020205020404" pitchFamily="49" charset="0"/>
                <a:cs typeface="Courier New" panose="02070309020205020404" pitchFamily="49" charset="0"/>
              </a:rPr>
              <a:t>", "Narayan </a:t>
            </a:r>
            <a:r>
              <a:rPr lang="en-US" dirty="0" err="1">
                <a:solidFill>
                  <a:srgbClr val="FF0000"/>
                </a:solidFill>
                <a:latin typeface="Courier New" panose="02070309020205020404" pitchFamily="49" charset="0"/>
                <a:cs typeface="Courier New" panose="02070309020205020404" pitchFamily="49" charset="0"/>
              </a:rPr>
              <a:t>dai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ko</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maasangalli</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ko</a:t>
            </a:r>
            <a:r>
              <a:rPr lang="en-US" dirty="0">
                <a:solidFill>
                  <a:srgbClr val="FF0000"/>
                </a:solidFill>
                <a:latin typeface="Courier New" panose="02070309020205020404" pitchFamily="49" charset="0"/>
                <a:cs typeface="Courier New" panose="02070309020205020404" pitchFamily="49" charset="0"/>
              </a:rPr>
              <a:t> MO:MO", "8", "Day");</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Ramsen</a:t>
            </a:r>
            <a:r>
              <a:rPr lang="en-US" dirty="0">
                <a:solidFill>
                  <a:srgbClr val="FF0000"/>
                </a:solidFill>
                <a:latin typeface="Courier New" panose="02070309020205020404" pitchFamily="49" charset="0"/>
                <a:cs typeface="Courier New" panose="02070309020205020404" pitchFamily="49" charset="0"/>
              </a:rPr>
              <a:t>", "Midori", "5", "Evening");</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JimKook</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Fooduo</a:t>
            </a:r>
            <a:r>
              <a:rPr lang="en-US" dirty="0">
                <a:solidFill>
                  <a:srgbClr val="FF0000"/>
                </a:solidFill>
                <a:latin typeface="Courier New" panose="02070309020205020404" pitchFamily="49" charset="0"/>
                <a:cs typeface="Courier New" panose="02070309020205020404" pitchFamily="49" charset="0"/>
              </a:rPr>
              <a:t>", "5", "Evening");</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wangchoo</a:t>
            </a:r>
            <a:r>
              <a:rPr lang="en-US" dirty="0">
                <a:solidFill>
                  <a:srgbClr val="FF0000"/>
                </a:solidFill>
                <a:latin typeface="Courier New" panose="02070309020205020404" pitchFamily="49" charset="0"/>
                <a:cs typeface="Courier New" panose="02070309020205020404" pitchFamily="49" charset="0"/>
              </a:rPr>
              <a:t>", "Seoul jib Korean restaurant", "5", "Evening");</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JimKook</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Fooduo</a:t>
            </a:r>
            <a:r>
              <a:rPr lang="en-US" dirty="0">
                <a:solidFill>
                  <a:srgbClr val="FF0000"/>
                </a:solidFill>
                <a:latin typeface="Courier New" panose="02070309020205020404" pitchFamily="49" charset="0"/>
                <a:cs typeface="Courier New" panose="02070309020205020404" pitchFamily="49" charset="0"/>
              </a:rPr>
              <a:t>", "8", "Day");</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wangchoo</a:t>
            </a:r>
            <a:r>
              <a:rPr lang="en-US" dirty="0">
                <a:solidFill>
                  <a:srgbClr val="FF0000"/>
                </a:solidFill>
                <a:latin typeface="Courier New" panose="02070309020205020404" pitchFamily="49" charset="0"/>
                <a:cs typeface="Courier New" panose="02070309020205020404" pitchFamily="49" charset="0"/>
              </a:rPr>
              <a:t>", "Seoul jib Korean restaurant", "8", "Day");</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Satrughan</a:t>
            </a:r>
            <a:r>
              <a:rPr lang="en-US" dirty="0">
                <a:solidFill>
                  <a:srgbClr val="FF0000"/>
                </a:solidFill>
                <a:latin typeface="Courier New" panose="02070309020205020404" pitchFamily="49" charset="0"/>
                <a:cs typeface="Courier New" panose="02070309020205020404" pitchFamily="49" charset="0"/>
              </a:rPr>
              <a:t>", "Midori", "10", "Day");</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a:t>
            </a:r>
            <a:r>
              <a:rPr lang="en-US" dirty="0" err="1">
                <a:solidFill>
                  <a:srgbClr val="FF0000"/>
                </a:solidFill>
                <a:latin typeface="Courier New" panose="02070309020205020404" pitchFamily="49" charset="0"/>
                <a:cs typeface="Courier New" panose="02070309020205020404" pitchFamily="49" charset="0"/>
              </a:rPr>
              <a:t>Sita</a:t>
            </a:r>
            <a:r>
              <a:rPr lang="en-US" dirty="0">
                <a:solidFill>
                  <a:srgbClr val="FF0000"/>
                </a:solidFill>
                <a:latin typeface="Courier New" panose="02070309020205020404" pitchFamily="49" charset="0"/>
                <a:cs typeface="Courier New" panose="02070309020205020404" pitchFamily="49" charset="0"/>
              </a:rPr>
              <a:t>", "KFC", "8", "Evening");</a:t>
            </a:r>
          </a:p>
          <a:p>
            <a:pPr marL="0" indent="0">
              <a:buNone/>
            </a:pPr>
            <a:r>
              <a:rPr lang="en-US" dirty="0">
                <a:solidFill>
                  <a:srgbClr val="FF0000"/>
                </a:solidFill>
                <a:latin typeface="Courier New" panose="02070309020205020404" pitchFamily="49" charset="0"/>
                <a:cs typeface="Courier New" panose="02070309020205020404" pitchFamily="49" charset="0"/>
              </a:rPr>
              <a:t>insert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shift) values("Ramesh", "KFC", "8", "Day");</a:t>
            </a:r>
          </a:p>
        </p:txBody>
      </p:sp>
    </p:spTree>
    <p:extLst>
      <p:ext uri="{BB962C8B-B14F-4D97-AF65-F5344CB8AC3E}">
        <p14:creationId xmlns:p14="http://schemas.microsoft.com/office/powerpoint/2010/main" val="218540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values in table (Cont..)</a:t>
            </a:r>
          </a:p>
        </p:txBody>
      </p:sp>
      <p:sp>
        <p:nvSpPr>
          <p:cNvPr id="3" name="Content Placeholder 2"/>
          <p:cNvSpPr>
            <a:spLocks noGrp="1"/>
          </p:cNvSpPr>
          <p:nvPr>
            <p:ph idx="1"/>
          </p:nvPr>
        </p:nvSpPr>
        <p:spPr>
          <a:xfrm>
            <a:off x="838200" y="1690687"/>
            <a:ext cx="10515600" cy="4895851"/>
          </a:xfrm>
        </p:spPr>
        <p:txBody>
          <a:bodyPr>
            <a:normAutofit fontScale="62500" lnSpcReduction="20000"/>
          </a:bodyPr>
          <a:lstStyle/>
          <a:p>
            <a:r>
              <a:rPr lang="en-US" dirty="0"/>
              <a:t>Insert values in </a:t>
            </a:r>
            <a:r>
              <a:rPr lang="en-US" dirty="0" smtClean="0"/>
              <a:t>Food table</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Mo:MO</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Ramsen</a:t>
            </a:r>
            <a:r>
              <a:rPr lang="en-US" dirty="0">
                <a:solidFill>
                  <a:srgbClr val="FF0000"/>
                </a:solidFill>
                <a:latin typeface="Courier New" panose="02070309020205020404" pitchFamily="49" charset="0"/>
                <a:cs typeface="Courier New" panose="02070309020205020404" pitchFamily="49" charset="0"/>
              </a:rPr>
              <a:t>", "Breakfast");</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values("sushi", "</a:t>
            </a:r>
            <a:r>
              <a:rPr lang="en-US" dirty="0" err="1">
                <a:solidFill>
                  <a:srgbClr val="FF0000"/>
                </a:solidFill>
                <a:latin typeface="Courier New" panose="02070309020205020404" pitchFamily="49" charset="0"/>
                <a:cs typeface="Courier New" panose="02070309020205020404" pitchFamily="49" charset="0"/>
              </a:rPr>
              <a:t>wangchoo</a:t>
            </a:r>
            <a:r>
              <a:rPr lang="en-US" dirty="0">
                <a:solidFill>
                  <a:srgbClr val="FF0000"/>
                </a:solidFill>
                <a:latin typeface="Courier New" panose="02070309020205020404" pitchFamily="49" charset="0"/>
                <a:cs typeface="Courier New" panose="02070309020205020404" pitchFamily="49" charset="0"/>
              </a:rPr>
              <a:t>", "Japanese");</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Samgyeopsal</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JimKook</a:t>
            </a:r>
            <a:r>
              <a:rPr lang="en-US" dirty="0">
                <a:solidFill>
                  <a:srgbClr val="FF0000"/>
                </a:solidFill>
                <a:latin typeface="Courier New" panose="02070309020205020404" pitchFamily="49" charset="0"/>
                <a:cs typeface="Courier New" panose="02070309020205020404" pitchFamily="49" charset="0"/>
              </a:rPr>
              <a:t>", "Korean");</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MidoriSpecial</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Satrughan</a:t>
            </a:r>
            <a:r>
              <a:rPr lang="en-US" dirty="0">
                <a:solidFill>
                  <a:srgbClr val="FF0000"/>
                </a:solidFill>
                <a:latin typeface="Courier New" panose="02070309020205020404" pitchFamily="49" charset="0"/>
                <a:cs typeface="Courier New" panose="02070309020205020404" pitchFamily="49" charset="0"/>
              </a:rPr>
              <a:t>", "Indian");</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values("Biryani", "</a:t>
            </a:r>
            <a:r>
              <a:rPr lang="en-US" dirty="0" err="1">
                <a:solidFill>
                  <a:srgbClr val="FF0000"/>
                </a:solidFill>
                <a:latin typeface="Courier New" panose="02070309020205020404" pitchFamily="49" charset="0"/>
                <a:cs typeface="Courier New" panose="02070309020205020404" pitchFamily="49" charset="0"/>
              </a:rPr>
              <a:t>Satrughan</a:t>
            </a:r>
            <a:r>
              <a:rPr lang="en-US" dirty="0">
                <a:solidFill>
                  <a:srgbClr val="FF0000"/>
                </a:solidFill>
                <a:latin typeface="Courier New" panose="02070309020205020404" pitchFamily="49" charset="0"/>
                <a:cs typeface="Courier New" panose="02070309020205020404" pitchFamily="49" charset="0"/>
              </a:rPr>
              <a:t>", "Indian");</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Choumein</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Sita</a:t>
            </a:r>
            <a:r>
              <a:rPr lang="en-US" dirty="0">
                <a:solidFill>
                  <a:srgbClr val="FF0000"/>
                </a:solidFill>
                <a:latin typeface="Courier New" panose="02070309020205020404" pitchFamily="49" charset="0"/>
                <a:cs typeface="Courier New" panose="02070309020205020404" pitchFamily="49" charset="0"/>
              </a:rPr>
              <a:t>", "Breakfast");</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Burgur</a:t>
            </a:r>
            <a:r>
              <a:rPr lang="en-US" dirty="0">
                <a:solidFill>
                  <a:srgbClr val="FF0000"/>
                </a:solidFill>
                <a:latin typeface="Courier New" panose="02070309020205020404" pitchFamily="49" charset="0"/>
                <a:cs typeface="Courier New" panose="02070309020205020404" pitchFamily="49" charset="0"/>
              </a:rPr>
              <a:t>", "Ramesh", "Breakfast");</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values("Pizza", "</a:t>
            </a:r>
            <a:r>
              <a:rPr lang="en-US" dirty="0" err="1">
                <a:solidFill>
                  <a:srgbClr val="FF0000"/>
                </a:solidFill>
                <a:latin typeface="Courier New" panose="02070309020205020404" pitchFamily="49" charset="0"/>
                <a:cs typeface="Courier New" panose="02070309020205020404" pitchFamily="49" charset="0"/>
              </a:rPr>
              <a:t>Sita</a:t>
            </a:r>
            <a:r>
              <a:rPr lang="en-US" dirty="0">
                <a:solidFill>
                  <a:srgbClr val="FF0000"/>
                </a:solidFill>
                <a:latin typeface="Courier New" panose="02070309020205020404" pitchFamily="49" charset="0"/>
                <a:cs typeface="Courier New" panose="02070309020205020404" pitchFamily="49" charset="0"/>
              </a:rPr>
              <a:t>", "Breakfast");</a:t>
            </a:r>
          </a:p>
          <a:p>
            <a:pPr marL="0" indent="0">
              <a:buNone/>
            </a:pPr>
            <a:r>
              <a:rPr lang="en-US" dirty="0">
                <a:solidFill>
                  <a:srgbClr val="FF0000"/>
                </a:solidFill>
                <a:latin typeface="Courier New" panose="02070309020205020404" pitchFamily="49" charset="0"/>
                <a:cs typeface="Courier New" panose="02070309020205020404" pitchFamily="49" charset="0"/>
              </a:rPr>
              <a:t>insert food(</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category) values("</a:t>
            </a:r>
            <a:r>
              <a:rPr lang="en-US" dirty="0" err="1">
                <a:solidFill>
                  <a:srgbClr val="FF0000"/>
                </a:solidFill>
                <a:latin typeface="Courier New" panose="02070309020205020404" pitchFamily="49" charset="0"/>
                <a:cs typeface="Courier New" panose="02070309020205020404" pitchFamily="49" charset="0"/>
              </a:rPr>
              <a:t>Mo:MO</a:t>
            </a:r>
            <a:r>
              <a:rPr lang="en-US" dirty="0">
                <a:solidFill>
                  <a:srgbClr val="FF0000"/>
                </a:solidFill>
                <a:latin typeface="Courier New" panose="02070309020205020404" pitchFamily="49" charset="0"/>
                <a:cs typeface="Courier New" panose="02070309020205020404" pitchFamily="49" charset="0"/>
              </a:rPr>
              <a:t>", "Ramesh", "Breakfast");</a:t>
            </a:r>
          </a:p>
          <a:p>
            <a:pPr marL="0" indent="0">
              <a:buNone/>
            </a:pPr>
            <a:endParaRPr lang="en-US" dirty="0"/>
          </a:p>
        </p:txBody>
      </p:sp>
    </p:spTree>
    <p:extLst>
      <p:ext uri="{BB962C8B-B14F-4D97-AF65-F5344CB8AC3E}">
        <p14:creationId xmlns:p14="http://schemas.microsoft.com/office/powerpoint/2010/main" val="1434278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the Question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514350" indent="-514350">
              <a:buFont typeface="+mj-lt"/>
              <a:buAutoNum type="arabicPeriod"/>
            </a:pPr>
            <a:r>
              <a:rPr lang="en-US" dirty="0" smtClean="0"/>
              <a:t>Select </a:t>
            </a:r>
            <a:r>
              <a:rPr lang="en-US" dirty="0"/>
              <a:t>the name and location of all </a:t>
            </a:r>
            <a:r>
              <a:rPr lang="en-US" dirty="0" err="1"/>
              <a:t>resturants</a:t>
            </a:r>
            <a:r>
              <a:rPr lang="en-US" dirty="0" smtClean="0"/>
              <a:t>.</a:t>
            </a:r>
            <a:endParaRPr lang="en-US" dirty="0"/>
          </a:p>
          <a:p>
            <a:pPr marL="457200" lvl="1" indent="0">
              <a:buNone/>
            </a:pPr>
            <a:r>
              <a:rPr lang="en-US" dirty="0">
                <a:solidFill>
                  <a:srgbClr val="FF0000"/>
                </a:solidFill>
                <a:latin typeface="Courier New" panose="02070309020205020404" pitchFamily="49" charset="0"/>
                <a:cs typeface="Courier New" panose="02070309020205020404" pitchFamily="49" charset="0"/>
              </a:rPr>
              <a:t>Select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rlocation</a:t>
            </a:r>
            <a:r>
              <a:rPr lang="en-US" dirty="0">
                <a:solidFill>
                  <a:srgbClr val="FF0000"/>
                </a:solidFill>
                <a:latin typeface="Courier New" panose="02070309020205020404" pitchFamily="49" charset="0"/>
                <a:cs typeface="Courier New" panose="02070309020205020404" pitchFamily="49" charset="0"/>
              </a:rPr>
              <a:t> from </a:t>
            </a:r>
            <a:r>
              <a:rPr lang="en-US" dirty="0" err="1">
                <a:solidFill>
                  <a:srgbClr val="FF0000"/>
                </a:solidFill>
                <a:latin typeface="Courier New" panose="02070309020205020404" pitchFamily="49" charset="0"/>
                <a:cs typeface="Courier New" panose="02070309020205020404" pitchFamily="49" charset="0"/>
              </a:rPr>
              <a:t>resturant</a:t>
            </a:r>
            <a:r>
              <a:rPr lang="en-US" dirty="0" smtClean="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514350" indent="-514350">
              <a:buFont typeface="+mj-lt"/>
              <a:buAutoNum type="arabicPeriod"/>
            </a:pPr>
            <a:r>
              <a:rPr lang="en-US" dirty="0" smtClean="0"/>
              <a:t>Find </a:t>
            </a:r>
            <a:r>
              <a:rPr lang="en-US" dirty="0"/>
              <a:t>the working hours of cook named "</a:t>
            </a:r>
            <a:r>
              <a:rPr lang="en-US" dirty="0" err="1"/>
              <a:t>Sita</a:t>
            </a:r>
            <a:r>
              <a:rPr lang="en-US" dirty="0" smtClean="0"/>
              <a:t>".</a:t>
            </a:r>
            <a:endParaRPr lang="en-US" dirty="0"/>
          </a:p>
          <a:p>
            <a:pPr marL="457200" lvl="1" indent="0">
              <a:buNone/>
            </a:pPr>
            <a:r>
              <a:rPr lang="en-US" dirty="0">
                <a:solidFill>
                  <a:srgbClr val="FF0000"/>
                </a:solidFill>
                <a:latin typeface="Courier New" panose="02070309020205020404" pitchFamily="49" charset="0"/>
                <a:cs typeface="Courier New" panose="02070309020205020404" pitchFamily="49" charset="0"/>
              </a:rPr>
              <a:t>select </a:t>
            </a:r>
            <a:r>
              <a:rPr lang="en-US" dirty="0" err="1">
                <a:solidFill>
                  <a:srgbClr val="FF0000"/>
                </a:solidFill>
                <a:latin typeface="Courier New" panose="02070309020205020404" pitchFamily="49" charset="0"/>
                <a:cs typeface="Courier New" panose="02070309020205020404" pitchFamily="49" charset="0"/>
              </a:rPr>
              <a:t>workinghrs</a:t>
            </a:r>
            <a:r>
              <a:rPr lang="en-US" dirty="0">
                <a:solidFill>
                  <a:srgbClr val="FF0000"/>
                </a:solidFill>
                <a:latin typeface="Courier New" panose="02070309020205020404" pitchFamily="49" charset="0"/>
                <a:cs typeface="Courier New" panose="02070309020205020404" pitchFamily="49" charset="0"/>
              </a:rPr>
              <a:t> from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 where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 "</a:t>
            </a:r>
            <a:r>
              <a:rPr lang="en-US" dirty="0" err="1">
                <a:solidFill>
                  <a:srgbClr val="FF0000"/>
                </a:solidFill>
                <a:latin typeface="Courier New" panose="02070309020205020404" pitchFamily="49" charset="0"/>
                <a:cs typeface="Courier New" panose="02070309020205020404" pitchFamily="49" charset="0"/>
              </a:rPr>
              <a:t>Sita</a:t>
            </a:r>
            <a:r>
              <a:rPr lang="en-US" dirty="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514350" indent="-514350">
              <a:buFont typeface="+mj-lt"/>
              <a:buAutoNum type="arabicPeriod"/>
            </a:pPr>
            <a:r>
              <a:rPr lang="en-US" dirty="0" smtClean="0"/>
              <a:t>Select </a:t>
            </a:r>
            <a:r>
              <a:rPr lang="en-US" dirty="0"/>
              <a:t>the name of the foods cooked by "Ramesh</a:t>
            </a:r>
            <a:r>
              <a:rPr lang="en-US" dirty="0" smtClean="0"/>
              <a:t>".</a:t>
            </a:r>
            <a:endParaRPr lang="en-US" dirty="0"/>
          </a:p>
          <a:p>
            <a:pPr marL="457200" lvl="1" indent="0">
              <a:buNone/>
            </a:pPr>
            <a:r>
              <a:rPr lang="en-US" dirty="0">
                <a:solidFill>
                  <a:srgbClr val="FF0000"/>
                </a:solidFill>
                <a:latin typeface="Courier New" panose="02070309020205020404" pitchFamily="49" charset="0"/>
                <a:cs typeface="Courier New" panose="02070309020205020404" pitchFamily="49" charset="0"/>
              </a:rPr>
              <a:t>select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from food where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 "Ramesh</a:t>
            </a:r>
            <a:r>
              <a:rPr lang="en-US" dirty="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514350" indent="-514350">
              <a:buFont typeface="+mj-lt"/>
              <a:buAutoNum type="arabicPeriod"/>
            </a:pPr>
            <a:r>
              <a:rPr lang="en-US" dirty="0" smtClean="0"/>
              <a:t>Use </a:t>
            </a:r>
            <a:r>
              <a:rPr lang="en-US" dirty="0"/>
              <a:t>join to select name of </a:t>
            </a:r>
            <a:r>
              <a:rPr lang="en-US" dirty="0" err="1"/>
              <a:t>resturants</a:t>
            </a:r>
            <a:r>
              <a:rPr lang="en-US" dirty="0"/>
              <a:t> where food of category "breakfast" is available</a:t>
            </a:r>
            <a:r>
              <a:rPr lang="en-US" dirty="0" smtClean="0"/>
              <a:t>.</a:t>
            </a:r>
            <a:endParaRPr lang="en-US" dirty="0"/>
          </a:p>
          <a:p>
            <a:pPr marL="457200" lvl="1" indent="0">
              <a:buNone/>
            </a:pPr>
            <a:r>
              <a:rPr lang="en-US" dirty="0">
                <a:solidFill>
                  <a:srgbClr val="FF0000"/>
                </a:solidFill>
                <a:latin typeface="Courier New" panose="02070309020205020404" pitchFamily="49" charset="0"/>
                <a:cs typeface="Courier New" panose="02070309020205020404" pitchFamily="49" charset="0"/>
              </a:rPr>
              <a:t>select </a:t>
            </a:r>
            <a:r>
              <a:rPr lang="en-US" dirty="0" err="1" smtClean="0">
                <a:solidFill>
                  <a:srgbClr val="FF0000"/>
                </a:solidFill>
                <a:latin typeface="Courier New" panose="02070309020205020404" pitchFamily="49" charset="0"/>
                <a:cs typeface="Courier New" panose="02070309020205020404" pitchFamily="49" charset="0"/>
              </a:rPr>
              <a:t>rname</a:t>
            </a:r>
            <a:r>
              <a:rPr lang="en-US" dirty="0" smtClean="0">
                <a:solidFill>
                  <a:srgbClr val="FF0000"/>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from </a:t>
            </a:r>
            <a:r>
              <a:rPr lang="en-US" dirty="0" err="1">
                <a:solidFill>
                  <a:srgbClr val="FF0000"/>
                </a:solidFill>
                <a:latin typeface="Courier New" panose="02070309020205020404" pitchFamily="49" charset="0"/>
                <a:cs typeface="Courier New" panose="02070309020205020404" pitchFamily="49" charset="0"/>
              </a:rPr>
              <a:t>resturant</a:t>
            </a:r>
            <a:r>
              <a:rPr lang="en-US" dirty="0">
                <a:solidFill>
                  <a:srgbClr val="FF0000"/>
                </a:solidFill>
                <a:latin typeface="Courier New" panose="02070309020205020404" pitchFamily="49" charset="0"/>
                <a:cs typeface="Courier New" panose="02070309020205020404" pitchFamily="49" charset="0"/>
              </a:rPr>
              <a:t> where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in (select </a:t>
            </a:r>
            <a:r>
              <a:rPr lang="en-US" dirty="0" err="1">
                <a:solidFill>
                  <a:srgbClr val="FF0000"/>
                </a:solidFill>
                <a:latin typeface="Courier New" panose="02070309020205020404" pitchFamily="49" charset="0"/>
                <a:cs typeface="Courier New" panose="02070309020205020404" pitchFamily="49" charset="0"/>
              </a:rPr>
              <a:t>fname</a:t>
            </a:r>
            <a:r>
              <a:rPr lang="en-US" dirty="0">
                <a:solidFill>
                  <a:srgbClr val="FF0000"/>
                </a:solidFill>
                <a:latin typeface="Courier New" panose="02070309020205020404" pitchFamily="49" charset="0"/>
                <a:cs typeface="Courier New" panose="02070309020205020404" pitchFamily="49" charset="0"/>
              </a:rPr>
              <a:t> from food where category = "breakfast</a:t>
            </a:r>
            <a:r>
              <a:rPr lang="en-US" dirty="0">
                <a:solidFill>
                  <a:srgbClr val="FF0000"/>
                </a:solidFill>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pPr marL="514350" indent="-514350">
              <a:buFont typeface="+mj-lt"/>
              <a:buAutoNum type="arabicPeriod"/>
            </a:pPr>
            <a:r>
              <a:rPr lang="en-US" dirty="0"/>
              <a:t>F</a:t>
            </a:r>
            <a:r>
              <a:rPr lang="en-US" dirty="0" smtClean="0"/>
              <a:t>ind </a:t>
            </a:r>
            <a:r>
              <a:rPr lang="en-US" dirty="0"/>
              <a:t>the name of cooks who work as "KFC</a:t>
            </a:r>
            <a:r>
              <a:rPr lang="en-US" dirty="0" smtClean="0"/>
              <a:t>"</a:t>
            </a:r>
            <a:endParaRPr lang="en-US" dirty="0"/>
          </a:p>
          <a:p>
            <a:pPr marL="457200" lvl="1" indent="0">
              <a:buNone/>
            </a:pPr>
            <a:r>
              <a:rPr lang="en-US" dirty="0">
                <a:solidFill>
                  <a:srgbClr val="FF0000"/>
                </a:solidFill>
                <a:latin typeface="Courier New" panose="02070309020205020404" pitchFamily="49" charset="0"/>
                <a:cs typeface="Courier New" panose="02070309020205020404" pitchFamily="49" charset="0"/>
              </a:rPr>
              <a:t>s</a:t>
            </a:r>
            <a:r>
              <a:rPr lang="en-US" dirty="0">
                <a:solidFill>
                  <a:srgbClr val="FF0000"/>
                </a:solidFill>
                <a:latin typeface="Courier New" panose="02070309020205020404" pitchFamily="49" charset="0"/>
                <a:cs typeface="Courier New" panose="02070309020205020404" pitchFamily="49" charset="0"/>
              </a:rPr>
              <a:t>elect </a:t>
            </a:r>
            <a:r>
              <a:rPr lang="en-US" dirty="0" err="1">
                <a:solidFill>
                  <a:srgbClr val="FF0000"/>
                </a:solidFill>
                <a:latin typeface="Courier New" panose="02070309020205020404" pitchFamily="49" charset="0"/>
                <a:cs typeface="Courier New" panose="02070309020205020404" pitchFamily="49" charset="0"/>
              </a:rPr>
              <a:t>cname</a:t>
            </a:r>
            <a:r>
              <a:rPr lang="en-US" dirty="0">
                <a:solidFill>
                  <a:srgbClr val="FF0000"/>
                </a:solidFill>
                <a:latin typeface="Courier New" panose="02070309020205020404" pitchFamily="49" charset="0"/>
                <a:cs typeface="Courier New" panose="02070309020205020404" pitchFamily="49" charset="0"/>
              </a:rPr>
              <a:t> from </a:t>
            </a:r>
            <a:r>
              <a:rPr lang="en-US" dirty="0" err="1">
                <a:solidFill>
                  <a:srgbClr val="FF0000"/>
                </a:solidFill>
                <a:latin typeface="Courier New" panose="02070309020205020404" pitchFamily="49" charset="0"/>
                <a:cs typeface="Courier New" panose="02070309020205020404" pitchFamily="49" charset="0"/>
              </a:rPr>
              <a:t>worksat</a:t>
            </a:r>
            <a:r>
              <a:rPr lang="en-US" dirty="0">
                <a:solidFill>
                  <a:srgbClr val="FF0000"/>
                </a:solidFill>
                <a:latin typeface="Courier New" panose="02070309020205020404" pitchFamily="49" charset="0"/>
                <a:cs typeface="Courier New" panose="02070309020205020404" pitchFamily="49" charset="0"/>
              </a:rPr>
              <a:t> where </a:t>
            </a:r>
            <a:r>
              <a:rPr lang="en-US" dirty="0" err="1">
                <a:solidFill>
                  <a:srgbClr val="FF0000"/>
                </a:solidFill>
                <a:latin typeface="Courier New" panose="02070309020205020404" pitchFamily="49" charset="0"/>
                <a:cs typeface="Courier New" panose="02070309020205020404" pitchFamily="49" charset="0"/>
              </a:rPr>
              <a:t>rname</a:t>
            </a:r>
            <a:r>
              <a:rPr lang="en-US" dirty="0">
                <a:solidFill>
                  <a:srgbClr val="FF0000"/>
                </a:solidFill>
                <a:latin typeface="Courier New" panose="02070309020205020404" pitchFamily="49" charset="0"/>
                <a:cs typeface="Courier New" panose="02070309020205020404" pitchFamily="49" charset="0"/>
              </a:rPr>
              <a:t> = "KFC";</a:t>
            </a:r>
          </a:p>
        </p:txBody>
      </p:sp>
    </p:spTree>
    <p:extLst>
      <p:ext uri="{BB962C8B-B14F-4D97-AF65-F5344CB8AC3E}">
        <p14:creationId xmlns:p14="http://schemas.microsoft.com/office/powerpoint/2010/main" val="4147506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the Question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endParaRPr lang="en-US" dirty="0" smtClean="0"/>
              </a:p>
              <a:p>
                <a:pPr marL="514350" indent="-514350">
                  <a:buFont typeface="+mj-lt"/>
                  <a:buAutoNum type="arabicPeriod"/>
                </a:pPr>
                <a:r>
                  <a:rPr lang="en-US" dirty="0" smtClean="0"/>
                  <a:t>Select </a:t>
                </a:r>
                <a:r>
                  <a:rPr lang="en-US" dirty="0"/>
                  <a:t>the name and location of all </a:t>
                </a:r>
                <a:r>
                  <a:rPr lang="en-US" dirty="0" err="1"/>
                  <a:t>resturants</a:t>
                </a:r>
                <a:r>
                  <a:rPr lang="en-US" dirty="0" smtClean="0"/>
                  <a:t>.</a:t>
                </a:r>
              </a:p>
              <a:p>
                <a:pPr marL="0" indent="0">
                  <a:buNone/>
                </a:pPr>
                <a:r>
                  <a:rPr lang="en-US" dirty="0" smtClean="0"/>
                  <a:t>	</a:t>
                </a:r>
                <a14:m>
                  <m:oMath xmlns:m="http://schemas.openxmlformats.org/officeDocument/2006/math">
                    <m:r>
                      <a:rPr lang="en-US" smtClean="0">
                        <a:solidFill>
                          <a:srgbClr val="FF0000"/>
                        </a:solidFill>
                        <a:latin typeface="Cambria Math" panose="02040503050406030204" pitchFamily="18" charset="0"/>
                      </a:rPr>
                      <m:t>∏</m:t>
                    </m:r>
                  </m:oMath>
                </a14:m>
                <a:r>
                  <a:rPr lang="en-US" baseline="-25000" dirty="0">
                    <a:solidFill>
                      <a:srgbClr val="FF0000"/>
                    </a:solidFill>
                  </a:rPr>
                  <a:t> </a:t>
                </a:r>
                <a:r>
                  <a:rPr lang="en-US" baseline="-25000" dirty="0" err="1">
                    <a:solidFill>
                      <a:srgbClr val="FF0000"/>
                    </a:solidFill>
                  </a:rPr>
                  <a:t>R</a:t>
                </a:r>
                <a:r>
                  <a:rPr lang="en-US" baseline="-25000" dirty="0" err="1" smtClean="0">
                    <a:solidFill>
                      <a:srgbClr val="FF0000"/>
                    </a:solidFill>
                  </a:rPr>
                  <a:t>name</a:t>
                </a:r>
                <a:r>
                  <a:rPr lang="en-US" baseline="-25000" dirty="0" smtClean="0">
                    <a:solidFill>
                      <a:srgbClr val="FF0000"/>
                    </a:solidFill>
                  </a:rPr>
                  <a:t>, </a:t>
                </a:r>
                <a:r>
                  <a:rPr lang="en-US" baseline="-25000" dirty="0" err="1">
                    <a:solidFill>
                      <a:srgbClr val="FF0000"/>
                    </a:solidFill>
                  </a:rPr>
                  <a:t>R</a:t>
                </a:r>
                <a:r>
                  <a:rPr lang="en-US" baseline="-25000" dirty="0" err="1" smtClean="0">
                    <a:solidFill>
                      <a:srgbClr val="FF0000"/>
                    </a:solidFill>
                  </a:rPr>
                  <a:t>location</a:t>
                </a:r>
                <a:r>
                  <a:rPr lang="en-US" baseline="-25000" dirty="0" smtClean="0">
                    <a:solidFill>
                      <a:srgbClr val="FF0000"/>
                    </a:solidFill>
                  </a:rPr>
                  <a:t> </a:t>
                </a:r>
                <a:r>
                  <a:rPr lang="en-US" dirty="0" smtClean="0">
                    <a:solidFill>
                      <a:srgbClr val="FF0000"/>
                    </a:solidFill>
                  </a:rPr>
                  <a:t>(</a:t>
                </a:r>
                <a:r>
                  <a:rPr lang="en-US" dirty="0" err="1" smtClean="0">
                    <a:solidFill>
                      <a:srgbClr val="FF0000"/>
                    </a:solidFill>
                  </a:rPr>
                  <a:t>Resturant</a:t>
                </a:r>
                <a:r>
                  <a:rPr lang="en-US" dirty="0" smtClean="0">
                    <a:solidFill>
                      <a:srgbClr val="FF0000"/>
                    </a:solidFill>
                  </a:rPr>
                  <a:t>)</a:t>
                </a:r>
                <a:endParaRPr lang="en-US" dirty="0">
                  <a:solidFill>
                    <a:srgbClr val="FF0000"/>
                  </a:solidFill>
                </a:endParaRPr>
              </a:p>
              <a:p>
                <a:pPr marL="514350" indent="-514350">
                  <a:buFont typeface="+mj-lt"/>
                  <a:buAutoNum type="arabicPeriod"/>
                </a:pPr>
                <a:r>
                  <a:rPr lang="en-US" dirty="0" smtClean="0"/>
                  <a:t>Find </a:t>
                </a:r>
                <a:r>
                  <a:rPr lang="en-US" dirty="0"/>
                  <a:t>the working hours of cook named "</a:t>
                </a:r>
                <a:r>
                  <a:rPr lang="en-US" dirty="0" err="1"/>
                  <a:t>Sita</a:t>
                </a:r>
                <a:r>
                  <a:rPr lang="en-US" dirty="0" smtClean="0"/>
                  <a:t>".</a:t>
                </a:r>
                <a:endParaRPr lang="en-US" dirty="0"/>
              </a:p>
              <a:p>
                <a:pPr marL="0" indent="0">
                  <a:buNone/>
                </a:pPr>
                <a:r>
                  <a:rPr lang="en-US" dirty="0" smtClean="0"/>
                  <a:t>	 </a:t>
                </a:r>
                <a14:m>
                  <m:oMath xmlns:m="http://schemas.openxmlformats.org/officeDocument/2006/math">
                    <m:r>
                      <a:rPr lang="en-US" smtClean="0">
                        <a:solidFill>
                          <a:srgbClr val="FF0000"/>
                        </a:solidFill>
                        <a:latin typeface="Cambria Math" panose="02040503050406030204" pitchFamily="18" charset="0"/>
                      </a:rPr>
                      <m:t>∏</m:t>
                    </m:r>
                  </m:oMath>
                </a14:m>
                <a:r>
                  <a:rPr lang="en-US" baseline="-25000" dirty="0">
                    <a:solidFill>
                      <a:srgbClr val="FF0000"/>
                    </a:solidFill>
                  </a:rPr>
                  <a:t> </a:t>
                </a:r>
                <a:r>
                  <a:rPr lang="en-US" baseline="-25000" dirty="0" smtClean="0">
                    <a:solidFill>
                      <a:srgbClr val="FF0000"/>
                    </a:solidFill>
                  </a:rPr>
                  <a:t>Workinghrs </a:t>
                </a:r>
                <a:r>
                  <a:rPr lang="en-US" dirty="0">
                    <a:solidFill>
                      <a:srgbClr val="FF0000"/>
                    </a:solidFill>
                  </a:rPr>
                  <a:t>(</a:t>
                </a:r>
                <a14:m>
                  <m:oMath xmlns:m="http://schemas.openxmlformats.org/officeDocument/2006/math">
                    <m:r>
                      <a:rPr lang="en-US" dirty="0">
                        <a:solidFill>
                          <a:srgbClr val="FF0000"/>
                        </a:solidFill>
                        <a:latin typeface="Cambria Math" panose="02040503050406030204" pitchFamily="18" charset="0"/>
                      </a:rPr>
                      <m:t>𝛔</m:t>
                    </m:r>
                  </m:oMath>
                </a14:m>
                <a:r>
                  <a:rPr lang="en-US" baseline="-25000" dirty="0" smtClean="0">
                    <a:solidFill>
                      <a:srgbClr val="FF0000"/>
                    </a:solidFill>
                  </a:rPr>
                  <a:t>Cname = “</a:t>
                </a:r>
                <a:r>
                  <a:rPr lang="en-US" baseline="-25000" dirty="0" err="1" smtClean="0">
                    <a:solidFill>
                      <a:srgbClr val="FF0000"/>
                    </a:solidFill>
                  </a:rPr>
                  <a:t>Sita</a:t>
                </a:r>
                <a:r>
                  <a:rPr lang="en-US" baseline="-25000" dirty="0" smtClean="0">
                    <a:solidFill>
                      <a:srgbClr val="FF0000"/>
                    </a:solidFill>
                  </a:rPr>
                  <a:t>”)  </a:t>
                </a:r>
                <a:r>
                  <a:rPr lang="en-US" dirty="0" smtClean="0">
                    <a:solidFill>
                      <a:srgbClr val="FF0000"/>
                    </a:solidFill>
                  </a:rPr>
                  <a:t>(</a:t>
                </a:r>
                <a:r>
                  <a:rPr lang="en-US" dirty="0" err="1" smtClean="0">
                    <a:solidFill>
                      <a:srgbClr val="FF0000"/>
                    </a:solidFill>
                  </a:rPr>
                  <a:t>Worksat</a:t>
                </a:r>
                <a:r>
                  <a:rPr lang="en-US" dirty="0" smtClean="0">
                    <a:solidFill>
                      <a:srgbClr val="FF0000"/>
                    </a:solidFill>
                  </a:rPr>
                  <a:t>))</a:t>
                </a:r>
              </a:p>
              <a:p>
                <a:pPr marL="514350" indent="-514350">
                  <a:buFont typeface="+mj-lt"/>
                  <a:buAutoNum type="arabicPeriod"/>
                </a:pPr>
                <a:r>
                  <a:rPr lang="en-US" dirty="0" smtClean="0"/>
                  <a:t>Select </a:t>
                </a:r>
                <a:r>
                  <a:rPr lang="en-US" dirty="0"/>
                  <a:t>the name of the foods cooked by "Ramesh</a:t>
                </a:r>
                <a:r>
                  <a:rPr lang="en-US" dirty="0" smtClean="0"/>
                  <a:t>".</a:t>
                </a:r>
                <a:endParaRPr lang="en-US" dirty="0"/>
              </a:p>
              <a:p>
                <a:pPr marL="0" indent="0">
                  <a:buNone/>
                </a:pPr>
                <a:r>
                  <a:rPr lang="en-US" dirty="0"/>
                  <a:t> </a:t>
                </a:r>
                <a:r>
                  <a:rPr lang="en-US" dirty="0" smtClean="0"/>
                  <a:t>	</a:t>
                </a:r>
                <a14:m>
                  <m:oMath xmlns:m="http://schemas.openxmlformats.org/officeDocument/2006/math">
                    <m:r>
                      <a:rPr lang="en-US" smtClean="0">
                        <a:solidFill>
                          <a:srgbClr val="FF0000"/>
                        </a:solidFill>
                        <a:latin typeface="Cambria Math" panose="02040503050406030204" pitchFamily="18" charset="0"/>
                      </a:rPr>
                      <m:t>∏</m:t>
                    </m:r>
                  </m:oMath>
                </a14:m>
                <a:r>
                  <a:rPr lang="en-US" baseline="-25000" dirty="0">
                    <a:solidFill>
                      <a:srgbClr val="FF0000"/>
                    </a:solidFill>
                  </a:rPr>
                  <a:t> </a:t>
                </a:r>
                <a:r>
                  <a:rPr lang="en-US" baseline="-25000" dirty="0" smtClean="0">
                    <a:solidFill>
                      <a:srgbClr val="FF0000"/>
                    </a:solidFill>
                  </a:rPr>
                  <a:t>Fname </a:t>
                </a:r>
                <a:r>
                  <a:rPr lang="en-US" dirty="0">
                    <a:solidFill>
                      <a:srgbClr val="FF0000"/>
                    </a:solidFill>
                  </a:rPr>
                  <a:t>(</a:t>
                </a:r>
                <a14:m>
                  <m:oMath xmlns:m="http://schemas.openxmlformats.org/officeDocument/2006/math">
                    <m:r>
                      <a:rPr lang="en-US" dirty="0">
                        <a:solidFill>
                          <a:srgbClr val="FF0000"/>
                        </a:solidFill>
                        <a:latin typeface="Cambria Math" panose="02040503050406030204" pitchFamily="18" charset="0"/>
                      </a:rPr>
                      <m:t>𝛔</m:t>
                    </m:r>
                  </m:oMath>
                </a14:m>
                <a:r>
                  <a:rPr lang="en-US" baseline="-25000" dirty="0" smtClean="0">
                    <a:solidFill>
                      <a:srgbClr val="FF0000"/>
                    </a:solidFill>
                  </a:rPr>
                  <a:t>Cname </a:t>
                </a:r>
                <a:r>
                  <a:rPr lang="en-US" baseline="-25000" dirty="0">
                    <a:solidFill>
                      <a:srgbClr val="FF0000"/>
                    </a:solidFill>
                  </a:rPr>
                  <a:t>= </a:t>
                </a:r>
                <a:r>
                  <a:rPr lang="en-US" baseline="-25000" dirty="0" smtClean="0">
                    <a:solidFill>
                      <a:srgbClr val="FF0000"/>
                    </a:solidFill>
                  </a:rPr>
                  <a:t>“Ramesh”)  </a:t>
                </a:r>
                <a:r>
                  <a:rPr lang="en-US" dirty="0" smtClean="0">
                    <a:solidFill>
                      <a:srgbClr val="FF0000"/>
                    </a:solidFill>
                  </a:rPr>
                  <a:t>(Food))</a:t>
                </a:r>
                <a:endParaRPr lang="en-US" dirty="0">
                  <a:solidFill>
                    <a:srgbClr val="FF0000"/>
                  </a:solidFill>
                </a:endParaRPr>
              </a:p>
              <a:p>
                <a:pPr marL="514350" indent="-514350">
                  <a:buFont typeface="+mj-lt"/>
                  <a:buAutoNum type="arabicPeriod"/>
                </a:pPr>
                <a:r>
                  <a:rPr lang="en-US" dirty="0" smtClean="0"/>
                  <a:t>Use </a:t>
                </a:r>
                <a:r>
                  <a:rPr lang="en-US" dirty="0"/>
                  <a:t>join to select name of </a:t>
                </a:r>
                <a:r>
                  <a:rPr lang="en-US" dirty="0" err="1"/>
                  <a:t>resturants</a:t>
                </a:r>
                <a:r>
                  <a:rPr lang="en-US" dirty="0"/>
                  <a:t> where food of category "breakfast" is available</a:t>
                </a:r>
                <a:r>
                  <a:rPr lang="en-US" dirty="0" smtClean="0"/>
                  <a:t>.</a:t>
                </a:r>
              </a:p>
              <a:p>
                <a:pPr marL="457200" lvl="1" indent="0">
                  <a:buNone/>
                </a:pPr>
                <a:r>
                  <a:rPr lang="en-US" dirty="0"/>
                  <a:t>	</a:t>
                </a:r>
                <a14:m>
                  <m:oMath xmlns:m="http://schemas.openxmlformats.org/officeDocument/2006/math">
                    <m:r>
                      <a:rPr lang="en-US" smtClean="0">
                        <a:solidFill>
                          <a:srgbClr val="FF0000"/>
                        </a:solidFill>
                        <a:latin typeface="Cambria Math" panose="02040503050406030204" pitchFamily="18" charset="0"/>
                      </a:rPr>
                      <m:t>∏</m:t>
                    </m:r>
                  </m:oMath>
                </a14:m>
                <a:r>
                  <a:rPr lang="en-US" baseline="-25000" dirty="0">
                    <a:solidFill>
                      <a:srgbClr val="FF0000"/>
                    </a:solidFill>
                  </a:rPr>
                  <a:t> </a:t>
                </a:r>
                <a:r>
                  <a:rPr lang="en-US" baseline="-25000" dirty="0" smtClean="0">
                    <a:solidFill>
                      <a:srgbClr val="FF0000"/>
                    </a:solidFill>
                  </a:rPr>
                  <a:t>rname </a:t>
                </a:r>
                <a:r>
                  <a:rPr lang="en-US" dirty="0">
                    <a:solidFill>
                      <a:srgbClr val="FF0000"/>
                    </a:solidFill>
                  </a:rPr>
                  <a:t>(</a:t>
                </a:r>
                <a14:m>
                  <m:oMath xmlns:m="http://schemas.openxmlformats.org/officeDocument/2006/math">
                    <m:r>
                      <a:rPr lang="en-US" dirty="0">
                        <a:solidFill>
                          <a:srgbClr val="FF0000"/>
                        </a:solidFill>
                        <a:latin typeface="Cambria Math" panose="02040503050406030204" pitchFamily="18" charset="0"/>
                      </a:rPr>
                      <m:t>𝛔</m:t>
                    </m:r>
                  </m:oMath>
                </a14:m>
                <a:r>
                  <a:rPr lang="en-US" baseline="-25000" dirty="0" smtClean="0">
                    <a:solidFill>
                      <a:srgbClr val="FF0000"/>
                    </a:solidFill>
                  </a:rPr>
                  <a:t>fname </a:t>
                </a:r>
                <a:r>
                  <a:rPr lang="en-US" baseline="-25000" dirty="0">
                    <a:solidFill>
                      <a:srgbClr val="FF0000"/>
                    </a:solidFill>
                  </a:rPr>
                  <a:t>= </a:t>
                </a:r>
                <a:r>
                  <a:rPr lang="en-US" baseline="-25000" dirty="0" smtClean="0">
                    <a:solidFill>
                      <a:srgbClr val="FF0000"/>
                    </a:solidFill>
                  </a:rPr>
                  <a:t>(</a:t>
                </a:r>
                <a14:m>
                  <m:oMath xmlns:m="http://schemas.openxmlformats.org/officeDocument/2006/math">
                    <m:r>
                      <a:rPr lang="en-US" sz="1400">
                        <a:solidFill>
                          <a:srgbClr val="FF0000"/>
                        </a:solidFill>
                        <a:latin typeface="Cambria Math" panose="02040503050406030204" pitchFamily="18" charset="0"/>
                      </a:rPr>
                      <m:t>∏</m:t>
                    </m:r>
                  </m:oMath>
                </a14:m>
                <a:r>
                  <a:rPr lang="en-US" baseline="-25000" dirty="0">
                    <a:solidFill>
                      <a:srgbClr val="FF0000"/>
                    </a:solidFill>
                  </a:rPr>
                  <a:t> </a:t>
                </a:r>
                <a:r>
                  <a:rPr lang="en-US" baseline="-25000" dirty="0" err="1" smtClean="0">
                    <a:solidFill>
                      <a:srgbClr val="FF0000"/>
                    </a:solidFill>
                  </a:rPr>
                  <a:t>fname</a:t>
                </a:r>
                <a:r>
                  <a:rPr lang="en-US" baseline="-25000" dirty="0" smtClean="0">
                    <a:solidFill>
                      <a:srgbClr val="FF0000"/>
                    </a:solidFill>
                  </a:rPr>
                  <a:t> (</a:t>
                </a:r>
                <a14:m>
                  <m:oMath xmlns:m="http://schemas.openxmlformats.org/officeDocument/2006/math">
                    <m:r>
                      <a:rPr lang="en-US" sz="1600" dirty="0">
                        <a:solidFill>
                          <a:srgbClr val="FF0000"/>
                        </a:solidFill>
                        <a:latin typeface="Cambria Math" panose="02040503050406030204" pitchFamily="18" charset="0"/>
                      </a:rPr>
                      <m:t>𝛔</m:t>
                    </m:r>
                  </m:oMath>
                </a14:m>
                <a:r>
                  <a:rPr lang="en-US" baseline="-25000" dirty="0" smtClean="0">
                    <a:solidFill>
                      <a:srgbClr val="FF0000"/>
                    </a:solidFill>
                  </a:rPr>
                  <a:t>category = “breakfast” (food))) </a:t>
                </a:r>
                <a:r>
                  <a:rPr lang="en-US" dirty="0" smtClean="0">
                    <a:solidFill>
                      <a:srgbClr val="FF0000"/>
                    </a:solidFill>
                  </a:rPr>
                  <a:t>(</a:t>
                </a:r>
                <a:r>
                  <a:rPr lang="en-US" dirty="0" err="1" smtClean="0">
                    <a:solidFill>
                      <a:srgbClr val="FF0000"/>
                    </a:solidFill>
                  </a:rPr>
                  <a:t>Resturant</a:t>
                </a:r>
                <a:r>
                  <a:rPr lang="en-US" dirty="0" smtClean="0">
                    <a:solidFill>
                      <a:srgbClr val="FF0000"/>
                    </a:solidFill>
                  </a:rPr>
                  <a:t>))</a:t>
                </a:r>
                <a:endParaRPr lang="en-US" dirty="0">
                  <a:solidFill>
                    <a:srgbClr val="FF0000"/>
                  </a:solidFill>
                </a:endParaRPr>
              </a:p>
              <a:p>
                <a:pPr marL="514350" indent="-514350">
                  <a:buFont typeface="+mj-lt"/>
                  <a:buAutoNum type="arabicPeriod"/>
                </a:pPr>
                <a:r>
                  <a:rPr lang="en-US" dirty="0" smtClean="0"/>
                  <a:t>Find </a:t>
                </a:r>
                <a:r>
                  <a:rPr lang="en-US" dirty="0"/>
                  <a:t>the name of cooks who work as "</a:t>
                </a:r>
                <a:r>
                  <a:rPr lang="en-US" dirty="0" smtClean="0"/>
                  <a:t>KFC“</a:t>
                </a:r>
              </a:p>
              <a:p>
                <a:pPr marL="457200" lvl="1" indent="0">
                  <a:buNone/>
                </a:pPr>
                <a:r>
                  <a:rPr lang="en-US" dirty="0" smtClean="0"/>
                  <a:t>	</a:t>
                </a:r>
                <a14:m>
                  <m:oMath xmlns:m="http://schemas.openxmlformats.org/officeDocument/2006/math">
                    <m:r>
                      <a:rPr lang="en-US" smtClean="0">
                        <a:solidFill>
                          <a:srgbClr val="FF0000"/>
                        </a:solidFill>
                        <a:latin typeface="Cambria Math" panose="02040503050406030204" pitchFamily="18" charset="0"/>
                      </a:rPr>
                      <m:t>∏</m:t>
                    </m:r>
                  </m:oMath>
                </a14:m>
                <a:r>
                  <a:rPr lang="en-US" baseline="-25000" dirty="0">
                    <a:solidFill>
                      <a:srgbClr val="FF0000"/>
                    </a:solidFill>
                  </a:rPr>
                  <a:t> </a:t>
                </a:r>
                <a:r>
                  <a:rPr lang="en-US" baseline="-25000" dirty="0" smtClean="0">
                    <a:solidFill>
                      <a:srgbClr val="FF0000"/>
                    </a:solidFill>
                  </a:rPr>
                  <a:t>cname </a:t>
                </a:r>
                <a:r>
                  <a:rPr lang="en-US" dirty="0">
                    <a:solidFill>
                      <a:srgbClr val="FF0000"/>
                    </a:solidFill>
                  </a:rPr>
                  <a:t>(</a:t>
                </a:r>
                <a14:m>
                  <m:oMath xmlns:m="http://schemas.openxmlformats.org/officeDocument/2006/math">
                    <m:r>
                      <a:rPr lang="en-US" dirty="0">
                        <a:solidFill>
                          <a:srgbClr val="FF0000"/>
                        </a:solidFill>
                        <a:latin typeface="Cambria Math" panose="02040503050406030204" pitchFamily="18" charset="0"/>
                      </a:rPr>
                      <m:t>𝛔</m:t>
                    </m:r>
                  </m:oMath>
                </a14:m>
                <a:r>
                  <a:rPr lang="en-US" baseline="-25000" dirty="0" smtClean="0">
                    <a:solidFill>
                      <a:srgbClr val="FF0000"/>
                    </a:solidFill>
                  </a:rPr>
                  <a:t>rname </a:t>
                </a:r>
                <a:r>
                  <a:rPr lang="en-US" baseline="-25000" dirty="0">
                    <a:solidFill>
                      <a:srgbClr val="FF0000"/>
                    </a:solidFill>
                  </a:rPr>
                  <a:t>= </a:t>
                </a:r>
                <a:r>
                  <a:rPr lang="en-US" baseline="-25000" dirty="0" smtClean="0">
                    <a:solidFill>
                      <a:srgbClr val="FF0000"/>
                    </a:solidFill>
                  </a:rPr>
                  <a:t>“KFC”)  </a:t>
                </a:r>
                <a:r>
                  <a:rPr lang="en-US" dirty="0" smtClean="0">
                    <a:solidFill>
                      <a:srgbClr val="FF0000"/>
                    </a:solidFill>
                  </a:rPr>
                  <a:t>(</a:t>
                </a:r>
                <a:r>
                  <a:rPr lang="en-US" dirty="0" err="1" smtClean="0">
                    <a:solidFill>
                      <a:srgbClr val="FF0000"/>
                    </a:solidFill>
                  </a:rPr>
                  <a:t>Worksat</a:t>
                </a:r>
                <a:r>
                  <a:rPr lang="en-US" dirty="0" smtClean="0">
                    <a:solidFill>
                      <a:srgbClr val="FF0000"/>
                    </a:solidFill>
                  </a:rPr>
                  <a:t>))</a:t>
                </a:r>
                <a:endParaRPr lang="en-US" dirty="0">
                  <a:solidFill>
                    <a:srgbClr val="FF0000"/>
                  </a:solidFill>
                </a:endParaRP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0914329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Multiple Columns </a:t>
            </a:r>
            <a:endParaRPr lang="en-US" b="1" u="sng" dirty="0"/>
          </a:p>
        </p:txBody>
      </p:sp>
      <p:sp>
        <p:nvSpPr>
          <p:cNvPr id="3" name="Content Placeholder 2"/>
          <p:cNvSpPr>
            <a:spLocks noGrp="1"/>
          </p:cNvSpPr>
          <p:nvPr>
            <p:ph idx="1"/>
          </p:nvPr>
        </p:nvSpPr>
        <p:spPr/>
        <p:txBody>
          <a:bodyPr/>
          <a:lstStyle/>
          <a:p>
            <a:r>
              <a:rPr lang="en-US" dirty="0" smtClean="0"/>
              <a:t>We </a:t>
            </a:r>
            <a:r>
              <a:rPr lang="en-US" dirty="0"/>
              <a:t>can also values of multiple columns using a single UPDATE statement.</a:t>
            </a:r>
            <a:endParaRPr lang="en-US" dirty="0" smtClean="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UPDATE student SET name='</a:t>
            </a:r>
            <a:r>
              <a:rPr lang="en-US" dirty="0" err="1">
                <a:solidFill>
                  <a:srgbClr val="C00000"/>
                </a:solidFill>
                <a:latin typeface="Courier New" panose="02070309020205020404" pitchFamily="49" charset="0"/>
                <a:cs typeface="Courier New" panose="02070309020205020404" pitchFamily="49" charset="0"/>
              </a:rPr>
              <a:t>Abhi</a:t>
            </a:r>
            <a:r>
              <a:rPr lang="en-US" dirty="0">
                <a:solidFill>
                  <a:srgbClr val="C00000"/>
                </a:solidFill>
                <a:latin typeface="Courier New" panose="02070309020205020404" pitchFamily="49" charset="0"/>
                <a:cs typeface="Courier New" panose="02070309020205020404" pitchFamily="49" charset="0"/>
              </a:rPr>
              <a:t>', </a:t>
            </a:r>
            <a:r>
              <a:rPr lang="en-US" dirty="0" smtClean="0">
                <a:solidFill>
                  <a:srgbClr val="C00000"/>
                </a:solidFill>
                <a:latin typeface="Courier New" panose="02070309020205020404" pitchFamily="49" charset="0"/>
                <a:cs typeface="Courier New" panose="02070309020205020404" pitchFamily="49" charset="0"/>
              </a:rPr>
              <a:t>age=18 </a:t>
            </a:r>
            <a:r>
              <a:rPr lang="en-US" dirty="0">
                <a:solidFill>
                  <a:srgbClr val="C00000"/>
                </a:solidFill>
                <a:latin typeface="Courier New" panose="02070309020205020404" pitchFamily="49" charset="0"/>
                <a:cs typeface="Courier New" panose="02070309020205020404" pitchFamily="49" charset="0"/>
              </a:rPr>
              <a:t>where </a:t>
            </a:r>
            <a:r>
              <a:rPr lang="en-US" dirty="0" err="1" smtClean="0">
                <a:solidFill>
                  <a:srgbClr val="C00000"/>
                </a:solidFill>
                <a:latin typeface="Courier New" panose="02070309020205020404" pitchFamily="49" charset="0"/>
                <a:cs typeface="Courier New" panose="02070309020205020404" pitchFamily="49" charset="0"/>
              </a:rPr>
              <a:t>s_id</a:t>
            </a:r>
            <a:r>
              <a:rPr lang="en-US" dirty="0" smtClean="0">
                <a:solidFill>
                  <a:srgbClr val="C00000"/>
                </a:solidFill>
                <a:latin typeface="Courier New" panose="02070309020205020404" pitchFamily="49" charset="0"/>
                <a:cs typeface="Courier New" panose="02070309020205020404" pitchFamily="49" charset="0"/>
              </a:rPr>
              <a:t>=102; </a:t>
            </a:r>
            <a:endParaRPr lang="en-US" dirty="0"/>
          </a:p>
        </p:txBody>
      </p:sp>
    </p:spTree>
    <p:extLst>
      <p:ext uri="{BB962C8B-B14F-4D97-AF65-F5344CB8AC3E}">
        <p14:creationId xmlns:p14="http://schemas.microsoft.com/office/powerpoint/2010/main" val="29954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Command</a:t>
            </a:r>
            <a:endParaRPr lang="en-US" b="1" u="sng" dirty="0"/>
          </a:p>
        </p:txBody>
      </p:sp>
      <p:sp>
        <p:nvSpPr>
          <p:cNvPr id="3" name="Content Placeholder 2"/>
          <p:cNvSpPr>
            <a:spLocks noGrp="1"/>
          </p:cNvSpPr>
          <p:nvPr>
            <p:ph idx="1"/>
          </p:nvPr>
        </p:nvSpPr>
        <p:spPr/>
        <p:txBody>
          <a:bodyPr/>
          <a:lstStyle/>
          <a:p>
            <a:r>
              <a:rPr lang="en-US" dirty="0"/>
              <a:t>DELETE command is used to delete data from a table</a:t>
            </a:r>
            <a:r>
              <a:rPr lang="en-US" dirty="0" smtClean="0"/>
              <a:t>.</a:t>
            </a:r>
          </a:p>
          <a:p>
            <a:pPr marL="0" indent="0">
              <a:buNone/>
            </a:pPr>
            <a:r>
              <a:rPr lang="en-US" b="1" dirty="0" smtClean="0"/>
              <a:t>To Delete All records from a Table.</a:t>
            </a:r>
          </a:p>
          <a:p>
            <a:pPr marL="0" indent="0">
              <a:buNone/>
            </a:pPr>
            <a:r>
              <a:rPr lang="en-US" b="1" dirty="0" smtClean="0"/>
              <a:t>Syntax</a:t>
            </a:r>
            <a:r>
              <a:rPr lang="en-US" b="1" dirty="0"/>
              <a:t>:</a:t>
            </a:r>
          </a:p>
          <a:p>
            <a:pPr marL="0" indent="0">
              <a:buNone/>
            </a:pPr>
            <a:r>
              <a:rPr lang="en-US" dirty="0" smtClean="0">
                <a:solidFill>
                  <a:srgbClr val="C00000"/>
                </a:solidFill>
                <a:latin typeface="Courier New" panose="02070309020205020404" pitchFamily="49" charset="0"/>
                <a:cs typeface="Courier New" panose="02070309020205020404" pitchFamily="49" charset="0"/>
              </a:rPr>
              <a:t>DELETE FROM </a:t>
            </a:r>
            <a:r>
              <a:rPr lang="en-US" dirty="0" err="1" smtClean="0">
                <a:solidFill>
                  <a:srgbClr val="C00000"/>
                </a:solidFill>
                <a:latin typeface="Courier New" panose="02070309020205020404" pitchFamily="49" charset="0"/>
                <a:cs typeface="Courier New" panose="02070309020205020404" pitchFamily="49" charset="0"/>
              </a:rPr>
              <a:t>table_name</a:t>
            </a:r>
            <a:r>
              <a:rPr lang="en-US" dirty="0" smtClean="0">
                <a:solidFill>
                  <a:srgbClr val="C00000"/>
                </a:solidFill>
                <a:latin typeface="Courier New" panose="02070309020205020404" pitchFamily="49" charset="0"/>
                <a:cs typeface="Courier New" panose="02070309020205020404" pitchFamily="49" charset="0"/>
              </a:rPr>
              <a:t>;</a:t>
            </a:r>
            <a:endParaRPr lang="en-US" dirty="0"/>
          </a:p>
          <a:p>
            <a:pPr marL="0" indent="0">
              <a:buNone/>
            </a:pPr>
            <a:endParaRPr lang="en-US" b="1" dirty="0" smtClean="0"/>
          </a:p>
          <a:p>
            <a:pPr marL="0" indent="0">
              <a:buNone/>
            </a:pPr>
            <a:r>
              <a:rPr lang="en-US" b="1" dirty="0" smtClean="0"/>
              <a:t>Example</a:t>
            </a:r>
            <a:r>
              <a:rPr lang="en-US" b="1" dirty="0"/>
              <a:t>:</a:t>
            </a:r>
            <a:endParaRPr lang="en-US" dirty="0"/>
          </a:p>
          <a:p>
            <a:pPr marL="0" indent="0">
              <a:buNone/>
            </a:pPr>
            <a:r>
              <a:rPr lang="en-US" dirty="0">
                <a:solidFill>
                  <a:srgbClr val="C00000"/>
                </a:solidFill>
                <a:latin typeface="Courier New" panose="02070309020205020404" pitchFamily="49" charset="0"/>
                <a:cs typeface="Courier New" panose="02070309020205020404" pitchFamily="49" charset="0"/>
              </a:rPr>
              <a:t>DELETE FROM student;</a:t>
            </a:r>
            <a:endParaRPr lang="en-US" dirty="0"/>
          </a:p>
        </p:txBody>
      </p:sp>
    </p:spTree>
    <p:extLst>
      <p:ext uri="{BB962C8B-B14F-4D97-AF65-F5344CB8AC3E}">
        <p14:creationId xmlns:p14="http://schemas.microsoft.com/office/powerpoint/2010/main" val="237143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2087</TotalTime>
  <Words>4832</Words>
  <Application>Microsoft Office PowerPoint</Application>
  <PresentationFormat>Widescreen</PresentationFormat>
  <Paragraphs>1030</Paragraphs>
  <Slides>79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Arial Black</vt:lpstr>
      <vt:lpstr>Calibri</vt:lpstr>
      <vt:lpstr>Calibri Light</vt:lpstr>
      <vt:lpstr>Cambria Math</vt:lpstr>
      <vt:lpstr>Courier New</vt:lpstr>
      <vt:lpstr>Wingdings</vt:lpstr>
      <vt:lpstr>Office Theme</vt:lpstr>
      <vt:lpstr>Manipulating and Querying Data</vt:lpstr>
      <vt:lpstr>Syllabus</vt:lpstr>
      <vt:lpstr>INSERT INTO Command</vt:lpstr>
      <vt:lpstr>INSERT INTO Command (Cont..)</vt:lpstr>
      <vt:lpstr>INSERT INTO Command (Cont..)</vt:lpstr>
      <vt:lpstr>INSERT INTO Command (Cont..)</vt:lpstr>
      <vt:lpstr>UPDATE Command</vt:lpstr>
      <vt:lpstr>Updating Multiple Columns </vt:lpstr>
      <vt:lpstr>DELETE Command</vt:lpstr>
      <vt:lpstr>DELETE Command (Cont..)</vt:lpstr>
      <vt:lpstr>Delete Vs Truncate</vt:lpstr>
      <vt:lpstr>COMMIT Command</vt:lpstr>
      <vt:lpstr>SAVEPOINT Command</vt:lpstr>
      <vt:lpstr>ROLLBACK Command</vt:lpstr>
      <vt:lpstr>GRANT Command</vt:lpstr>
      <vt:lpstr>GRANT Command (Cont..)</vt:lpstr>
      <vt:lpstr>REVOKE INTO Command</vt:lpstr>
      <vt:lpstr>SELECT Command</vt:lpstr>
      <vt:lpstr>SELECT Command (Cont..)</vt:lpstr>
      <vt:lpstr>SELECT Command (Cont..)</vt:lpstr>
      <vt:lpstr>WHERE Clause</vt:lpstr>
      <vt:lpstr>Operators for WHERE Clause</vt:lpstr>
      <vt:lpstr>LIKE Clause</vt:lpstr>
      <vt:lpstr>ORDER BY Clause</vt:lpstr>
      <vt:lpstr>GROUP BY Command</vt:lpstr>
      <vt:lpstr>HAVING Clause</vt:lpstr>
      <vt:lpstr>Example: HAVING Clause</vt:lpstr>
      <vt:lpstr>DISTINCT Keyword</vt:lpstr>
      <vt:lpstr>Example: DISTINCT Keyword </vt:lpstr>
      <vt:lpstr>AND &amp; OR Operator</vt:lpstr>
      <vt:lpstr>AND &amp; OR Operator (Cont..)</vt:lpstr>
      <vt:lpstr>SQL Functions</vt:lpstr>
      <vt:lpstr>AVG() Function</vt:lpstr>
      <vt:lpstr>COUNT() Function</vt:lpstr>
      <vt:lpstr>FIRST() Function</vt:lpstr>
      <vt:lpstr>LAST() Function</vt:lpstr>
      <vt:lpstr>MAX() Function</vt:lpstr>
      <vt:lpstr>MIN()</vt:lpstr>
      <vt:lpstr>SUM() Function</vt:lpstr>
      <vt:lpstr>UCASE() Function</vt:lpstr>
      <vt:lpstr>LCASE() Function</vt:lpstr>
      <vt:lpstr>MID() Function</vt:lpstr>
      <vt:lpstr>ROUND() Function</vt:lpstr>
      <vt:lpstr>SQL Join</vt:lpstr>
      <vt:lpstr>Cross JOIN or Cartesian Product</vt:lpstr>
      <vt:lpstr>Example: Cross Join</vt:lpstr>
      <vt:lpstr>Example: Cross Join Output</vt:lpstr>
      <vt:lpstr>INNER Join or EQUI Join</vt:lpstr>
      <vt:lpstr>Example: INNER Join or EQUI Join</vt:lpstr>
      <vt:lpstr>Natural JOIN</vt:lpstr>
      <vt:lpstr>Example: INNER Join or EQUI Join</vt:lpstr>
      <vt:lpstr>OUTER JOIN</vt:lpstr>
      <vt:lpstr>LEFT Outer Join</vt:lpstr>
      <vt:lpstr>Example: LEFT OUTER JOIN</vt:lpstr>
      <vt:lpstr>RIGHT Outer Join</vt:lpstr>
      <vt:lpstr>Example: RIGHT OUTER JOIN</vt:lpstr>
      <vt:lpstr>FULL Outer Join</vt:lpstr>
      <vt:lpstr>Example: FULL OUTER JOIN</vt:lpstr>
      <vt:lpstr>SQL VIEW</vt:lpstr>
      <vt:lpstr>Creating a VIEW</vt:lpstr>
      <vt:lpstr>Force VIEW Creation</vt:lpstr>
      <vt:lpstr>Update a VIEW</vt:lpstr>
      <vt:lpstr>Read-Only VIEW</vt:lpstr>
      <vt:lpstr>Nested SELECT</vt:lpstr>
      <vt:lpstr>Nested SELECT (Cont..)</vt:lpstr>
      <vt:lpstr>Examples of Nested SQL Queries</vt:lpstr>
      <vt:lpstr>Examples of Nested SQL Queries (Cont..)</vt:lpstr>
      <vt:lpstr>Multiple subqueries in one statement</vt:lpstr>
      <vt:lpstr>Using subqueries outside of WHERE</vt:lpstr>
      <vt:lpstr>Sample Question</vt:lpstr>
      <vt:lpstr>Commands:</vt:lpstr>
      <vt:lpstr>Insert values in table</vt:lpstr>
      <vt:lpstr>Insert values in table (Cont..)</vt:lpstr>
      <vt:lpstr>Insert values in table (Cont..)</vt:lpstr>
      <vt:lpstr>Insert values in table (Cont..)</vt:lpstr>
      <vt:lpstr>Solution for the Question</vt:lpstr>
      <vt:lpstr>Solution for the Question</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105</cp:revision>
  <dcterms:created xsi:type="dcterms:W3CDTF">2016-04-02T17:39:25Z</dcterms:created>
  <dcterms:modified xsi:type="dcterms:W3CDTF">2021-07-19T06:14:47Z</dcterms:modified>
</cp:coreProperties>
</file>