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3" r:id="rId38"/>
    <p:sldId id="294" r:id="rId39"/>
    <p:sldId id="295" r:id="rId40"/>
    <p:sldId id="297" r:id="rId41"/>
    <p:sldId id="306" r:id="rId42"/>
    <p:sldId id="298" r:id="rId43"/>
    <p:sldId id="299" r:id="rId44"/>
    <p:sldId id="307" r:id="rId45"/>
    <p:sldId id="310" r:id="rId46"/>
    <p:sldId id="311" r:id="rId47"/>
    <p:sldId id="308" r:id="rId48"/>
    <p:sldId id="309" r:id="rId49"/>
    <p:sldId id="300" r:id="rId50"/>
    <p:sldId id="301" r:id="rId51"/>
    <p:sldId id="257" r:id="rId52"/>
    <p:sldId id="25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90" autoAdjust="0"/>
  </p:normalViewPr>
  <p:slideViewPr>
    <p:cSldViewPr snapToGrid="0">
      <p:cViewPr varScale="1">
        <p:scale>
          <a:sx n="106" d="100"/>
          <a:sy n="10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DB162-F6D3-411E-B6A2-31F3A101AE40}"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84249-04EB-4280-8928-29B759B2DADC}" type="slidenum">
              <a:rPr lang="en-US" smtClean="0"/>
              <a:t>‹#›</a:t>
            </a:fld>
            <a:endParaRPr lang="en-US"/>
          </a:p>
        </p:txBody>
      </p:sp>
    </p:spTree>
    <p:extLst>
      <p:ext uri="{BB962C8B-B14F-4D97-AF65-F5344CB8AC3E}">
        <p14:creationId xmlns:p14="http://schemas.microsoft.com/office/powerpoint/2010/main" val="30877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there is triggers exist, either it is in enable mode or disable mode.</a:t>
            </a:r>
            <a:endParaRPr lang="en-US" dirty="0"/>
          </a:p>
        </p:txBody>
      </p:sp>
      <p:sp>
        <p:nvSpPr>
          <p:cNvPr id="4" name="Slide Number Placeholder 3"/>
          <p:cNvSpPr>
            <a:spLocks noGrp="1"/>
          </p:cNvSpPr>
          <p:nvPr>
            <p:ph type="sldNum" sz="quarter" idx="10"/>
          </p:nvPr>
        </p:nvSpPr>
        <p:spPr/>
        <p:txBody>
          <a:bodyPr/>
          <a:lstStyle/>
          <a:p>
            <a:fld id="{EBD84249-04EB-4280-8928-29B759B2DADC}" type="slidenum">
              <a:rPr lang="en-US" smtClean="0"/>
              <a:t>28</a:t>
            </a:fld>
            <a:endParaRPr lang="en-US"/>
          </a:p>
        </p:txBody>
      </p:sp>
    </p:spTree>
    <p:extLst>
      <p:ext uri="{BB962C8B-B14F-4D97-AF65-F5344CB8AC3E}">
        <p14:creationId xmlns:p14="http://schemas.microsoft.com/office/powerpoint/2010/main" val="208206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2281" y="2242709"/>
            <a:ext cx="9144000" cy="2387600"/>
          </a:xfrm>
        </p:spPr>
        <p:txBody>
          <a:bodyPr>
            <a:normAutofit fontScale="90000"/>
          </a:bodyPr>
          <a:lstStyle/>
          <a:p>
            <a:r>
              <a:rPr lang="en-US" dirty="0" smtClean="0"/>
              <a:t>Developing Stored Procedures, DML Triggers and Indexing</a:t>
            </a:r>
            <a:endParaRPr lang="en-US" dirty="0"/>
          </a:p>
        </p:txBody>
      </p:sp>
    </p:spTree>
    <p:extLst>
      <p:ext uri="{BB962C8B-B14F-4D97-AF65-F5344CB8AC3E}">
        <p14:creationId xmlns:p14="http://schemas.microsoft.com/office/powerpoint/2010/main" val="339477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stored procedure with an output </a:t>
            </a:r>
            <a:r>
              <a:rPr lang="en-US" dirty="0" smtClean="0"/>
              <a:t>Parameter (Cont..)</a:t>
            </a:r>
            <a:endParaRPr lang="en-US" dirty="0"/>
          </a:p>
        </p:txBody>
      </p:sp>
      <p:sp>
        <p:nvSpPr>
          <p:cNvPr id="3" name="Content Placeholder 2"/>
          <p:cNvSpPr>
            <a:spLocks noGrp="1"/>
          </p:cNvSpPr>
          <p:nvPr>
            <p:ph idx="1"/>
          </p:nvPr>
        </p:nvSpPr>
        <p:spPr/>
        <p:txBody>
          <a:bodyPr/>
          <a:lstStyle/>
          <a:p>
            <a:r>
              <a:rPr lang="en-US" dirty="0"/>
              <a:t>Executing the stored procedures with output parameters is bit different. We must declare the variable to store the value returned by the output parameter</a:t>
            </a:r>
            <a:r>
              <a:rPr lang="en-US" dirty="0" smtClean="0"/>
              <a:t>.</a:t>
            </a:r>
          </a:p>
          <a:p>
            <a:pPr marL="0" indent="0">
              <a:buNone/>
            </a:pPr>
            <a:r>
              <a:rPr lang="en-US" b="1" dirty="0">
                <a:solidFill>
                  <a:srgbClr val="C00000"/>
                </a:solidFill>
                <a:latin typeface="Courier New" panose="02070309020205020404" pitchFamily="49" charset="0"/>
                <a:cs typeface="Courier New" panose="02070309020205020404" pitchFamily="49" charset="0"/>
              </a:rPr>
              <a:t>declare @</a:t>
            </a:r>
            <a:r>
              <a:rPr lang="en-US" b="1" dirty="0" err="1">
                <a:solidFill>
                  <a:srgbClr val="C00000"/>
                </a:solidFill>
                <a:latin typeface="Courier New" panose="02070309020205020404" pitchFamily="49" charset="0"/>
                <a:cs typeface="Courier New" panose="02070309020205020404" pitchFamily="49" charset="0"/>
              </a:rPr>
              <a:t>EmpID</a:t>
            </a:r>
            <a:r>
              <a:rPr lang="en-US" b="1" dirty="0">
                <a:solidFill>
                  <a:srgbClr val="C00000"/>
                </a:solidFill>
                <a:latin typeface="Courier New" panose="02070309020205020404" pitchFamily="49" charset="0"/>
                <a:cs typeface="Courier New" panose="02070309020205020404" pitchFamily="49" charset="0"/>
              </a:rPr>
              <a:t> </a:t>
            </a:r>
            <a:r>
              <a:rPr lang="en-US" b="1" dirty="0" smtClean="0">
                <a:solidFill>
                  <a:srgbClr val="C00000"/>
                </a:solidFill>
                <a:latin typeface="Courier New" panose="02070309020205020404" pitchFamily="49" charset="0"/>
                <a:cs typeface="Courier New" panose="02070309020205020404" pitchFamily="49" charset="0"/>
              </a:rPr>
              <a:t>INT</a:t>
            </a:r>
          </a:p>
          <a:p>
            <a:pPr marL="0" indent="0">
              <a:buNone/>
            </a:pPr>
            <a:endParaRPr lang="en-US" sz="1200" b="1" dirty="0">
              <a:solidFill>
                <a:srgbClr val="C00000"/>
              </a:solidFill>
              <a:latin typeface="Courier New" panose="02070309020205020404" pitchFamily="49" charset="0"/>
              <a:cs typeface="Courier New" panose="02070309020205020404" pitchFamily="49" charset="0"/>
            </a:endParaRPr>
          </a:p>
          <a:p>
            <a:pPr marL="0" indent="0">
              <a:buNone/>
            </a:pPr>
            <a:r>
              <a:rPr lang="en-US" b="1" dirty="0">
                <a:solidFill>
                  <a:srgbClr val="C00000"/>
                </a:solidFill>
                <a:latin typeface="Courier New" panose="02070309020205020404" pitchFamily="49" charset="0"/>
                <a:cs typeface="Courier New" panose="02070309020205020404" pitchFamily="49" charset="0"/>
              </a:rPr>
              <a:t>EXEC </a:t>
            </a:r>
            <a:r>
              <a:rPr lang="en-US" b="1" dirty="0" err="1">
                <a:solidFill>
                  <a:srgbClr val="C00000"/>
                </a:solidFill>
                <a:latin typeface="Courier New" panose="02070309020205020404" pitchFamily="49" charset="0"/>
                <a:cs typeface="Courier New" panose="02070309020205020404" pitchFamily="49" charset="0"/>
              </a:rPr>
              <a:t>ins_NewEmp_with_outputparamaters</a:t>
            </a:r>
            <a:r>
              <a:rPr lang="en-US" b="1" dirty="0">
                <a:solidFill>
                  <a:srgbClr val="C00000"/>
                </a:solidFill>
                <a:latin typeface="Courier New" panose="02070309020205020404" pitchFamily="49" charset="0"/>
                <a:cs typeface="Courier New" panose="02070309020205020404" pitchFamily="49" charset="0"/>
              </a:rPr>
              <a:t> 'Andrew', @</a:t>
            </a:r>
            <a:r>
              <a:rPr lang="en-US" b="1" dirty="0" err="1">
                <a:solidFill>
                  <a:srgbClr val="C00000"/>
                </a:solidFill>
                <a:latin typeface="Courier New" panose="02070309020205020404" pitchFamily="49" charset="0"/>
                <a:cs typeface="Courier New" panose="02070309020205020404" pitchFamily="49" charset="0"/>
              </a:rPr>
              <a:t>EmpID</a:t>
            </a:r>
            <a:r>
              <a:rPr lang="en-US" b="1" dirty="0">
                <a:solidFill>
                  <a:srgbClr val="C00000"/>
                </a:solidFill>
                <a:latin typeface="Courier New" panose="02070309020205020404" pitchFamily="49" charset="0"/>
                <a:cs typeface="Courier New" panose="02070309020205020404" pitchFamily="49" charset="0"/>
              </a:rPr>
              <a:t> </a:t>
            </a:r>
            <a:r>
              <a:rPr lang="en-US" b="1" dirty="0" smtClean="0">
                <a:solidFill>
                  <a:srgbClr val="C00000"/>
                </a:solidFill>
                <a:latin typeface="Courier New" panose="02070309020205020404" pitchFamily="49" charset="0"/>
                <a:cs typeface="Courier New" panose="02070309020205020404" pitchFamily="49" charset="0"/>
              </a:rPr>
              <a:t>OUTPUT</a:t>
            </a:r>
          </a:p>
          <a:p>
            <a:pPr marL="0" indent="0">
              <a:buNone/>
            </a:pPr>
            <a:endParaRPr lang="en-US" sz="1200" b="1" dirty="0">
              <a:solidFill>
                <a:srgbClr val="C00000"/>
              </a:solidFill>
              <a:latin typeface="Courier New" panose="02070309020205020404" pitchFamily="49" charset="0"/>
              <a:cs typeface="Courier New" panose="02070309020205020404" pitchFamily="49" charset="0"/>
            </a:endParaRPr>
          </a:p>
          <a:p>
            <a:pPr marL="0" indent="0">
              <a:buNone/>
            </a:pPr>
            <a:r>
              <a:rPr lang="en-US" b="1" dirty="0">
                <a:solidFill>
                  <a:srgbClr val="C00000"/>
                </a:solidFill>
                <a:latin typeface="Courier New" panose="02070309020205020404" pitchFamily="49" charset="0"/>
                <a:cs typeface="Courier New" panose="02070309020205020404" pitchFamily="49" charset="0"/>
              </a:rPr>
              <a:t>SELECT @</a:t>
            </a:r>
            <a:r>
              <a:rPr lang="en-US" b="1" dirty="0" err="1">
                <a:solidFill>
                  <a:srgbClr val="C00000"/>
                </a:solidFill>
                <a:latin typeface="Courier New" panose="02070309020205020404" pitchFamily="49" charset="0"/>
                <a:cs typeface="Courier New" panose="02070309020205020404" pitchFamily="49" charset="0"/>
              </a:rPr>
              <a:t>EmpID</a:t>
            </a:r>
            <a:endParaRPr lang="en-US" b="1" dirty="0">
              <a:solidFill>
                <a:srgbClr val="C00000"/>
              </a:solidFill>
              <a:latin typeface="Courier New" panose="02070309020205020404" pitchFamily="49" charset="0"/>
              <a:cs typeface="Courier New" panose="02070309020205020404" pitchFamily="49" charset="0"/>
            </a:endParaRPr>
          </a:p>
          <a:p>
            <a:pPr marL="0" indent="0">
              <a:buNone/>
            </a:pPr>
            <a:endParaRPr lang="en-US" dirty="0"/>
          </a:p>
          <a:p>
            <a:endParaRPr lang="en-US" dirty="0"/>
          </a:p>
        </p:txBody>
      </p:sp>
    </p:spTree>
    <p:extLst>
      <p:ext uri="{BB962C8B-B14F-4D97-AF65-F5344CB8AC3E}">
        <p14:creationId xmlns:p14="http://schemas.microsoft.com/office/powerpoint/2010/main" val="85908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encrypted Stored Procedure</a:t>
            </a:r>
            <a:endParaRPr lang="en-US" dirty="0"/>
          </a:p>
        </p:txBody>
      </p:sp>
      <p:sp>
        <p:nvSpPr>
          <p:cNvPr id="3" name="Content Placeholder 2"/>
          <p:cNvSpPr>
            <a:spLocks noGrp="1"/>
          </p:cNvSpPr>
          <p:nvPr>
            <p:ph idx="1"/>
          </p:nvPr>
        </p:nvSpPr>
        <p:spPr/>
        <p:txBody>
          <a:bodyPr>
            <a:normAutofit/>
          </a:bodyPr>
          <a:lstStyle/>
          <a:p>
            <a:r>
              <a:rPr lang="en-US" dirty="0"/>
              <a:t>We can hide the source code in the stored procedure by creating the procedure with the “ENCRYPTION” option</a:t>
            </a:r>
            <a:r>
              <a:rPr lang="en-US" dirty="0" smtClean="0"/>
              <a:t>.</a:t>
            </a:r>
          </a:p>
          <a:p>
            <a:pPr marL="0" indent="0">
              <a:buNone/>
            </a:pPr>
            <a:r>
              <a:rPr lang="en-US" sz="2400" b="1" dirty="0">
                <a:solidFill>
                  <a:srgbClr val="C00000"/>
                </a:solidFill>
                <a:latin typeface="Courier New" panose="02070309020205020404" pitchFamily="49" charset="0"/>
                <a:cs typeface="Courier New" panose="02070309020205020404" pitchFamily="49" charset="0"/>
              </a:rPr>
              <a:t>CREATE PROCEDURE </a:t>
            </a:r>
            <a:r>
              <a:rPr lang="en-US" sz="2400" b="1" dirty="0" err="1">
                <a:solidFill>
                  <a:srgbClr val="C00000"/>
                </a:solidFill>
                <a:latin typeface="Courier New" panose="02070309020205020404" pitchFamily="49" charset="0"/>
                <a:cs typeface="Courier New" panose="02070309020205020404" pitchFamily="49" charset="0"/>
              </a:rPr>
              <a:t>GetEmployees</a:t>
            </a:r>
            <a:endParaRPr lang="en-US" sz="2400" b="1" dirty="0">
              <a:solidFill>
                <a:srgbClr val="C00000"/>
              </a:solidFill>
              <a:latin typeface="Courier New" panose="02070309020205020404" pitchFamily="49" charset="0"/>
              <a:cs typeface="Courier New" panose="02070309020205020404" pitchFamily="49" charset="0"/>
            </a:endParaRPr>
          </a:p>
          <a:p>
            <a:pPr marL="0" indent="0">
              <a:buNone/>
            </a:pPr>
            <a:r>
              <a:rPr lang="en-US" sz="2400" b="1" dirty="0">
                <a:solidFill>
                  <a:srgbClr val="C00000"/>
                </a:solidFill>
                <a:latin typeface="Courier New" panose="02070309020205020404" pitchFamily="49" charset="0"/>
                <a:cs typeface="Courier New" panose="02070309020205020404" pitchFamily="49" charset="0"/>
              </a:rPr>
              <a:t>WITH ENCRYPTION</a:t>
            </a:r>
          </a:p>
          <a:p>
            <a:pPr marL="0" indent="0">
              <a:buNone/>
            </a:pPr>
            <a:r>
              <a:rPr lang="en-US" sz="2400" b="1" dirty="0">
                <a:solidFill>
                  <a:srgbClr val="C00000"/>
                </a:solidFill>
                <a:latin typeface="Courier New" panose="02070309020205020404" pitchFamily="49" charset="0"/>
                <a:cs typeface="Courier New" panose="02070309020205020404" pitchFamily="49" charset="0"/>
              </a:rPr>
              <a:t>AS</a:t>
            </a:r>
          </a:p>
          <a:p>
            <a:pPr marL="0" indent="0">
              <a:buNone/>
            </a:pPr>
            <a:r>
              <a:rPr lang="en-US" sz="24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2400" b="1" dirty="0">
                <a:solidFill>
                  <a:srgbClr val="C00000"/>
                </a:solidFill>
                <a:latin typeface="Courier New" panose="02070309020205020404" pitchFamily="49" charset="0"/>
                <a:cs typeface="Courier New" panose="02070309020205020404" pitchFamily="49" charset="0"/>
              </a:rPr>
              <a:t>SET NOCOUNT ON </a:t>
            </a:r>
          </a:p>
          <a:p>
            <a:pPr marL="0" indent="0">
              <a:buNone/>
            </a:pPr>
            <a:r>
              <a:rPr lang="en-US" sz="2400" b="1" dirty="0">
                <a:solidFill>
                  <a:srgbClr val="C00000"/>
                </a:solidFill>
                <a:latin typeface="Courier New" panose="02070309020205020404" pitchFamily="49" charset="0"/>
                <a:cs typeface="Courier New" panose="02070309020205020404" pitchFamily="49" charset="0"/>
              </a:rPr>
              <a:t>SELECT </a:t>
            </a:r>
            <a:r>
              <a:rPr lang="en-US" sz="2400" b="1" dirty="0" err="1">
                <a:solidFill>
                  <a:srgbClr val="C00000"/>
                </a:solidFill>
                <a:latin typeface="Courier New" panose="02070309020205020404" pitchFamily="49" charset="0"/>
                <a:cs typeface="Courier New" panose="02070309020205020404" pitchFamily="49" charset="0"/>
              </a:rPr>
              <a:t>EmpID,EmpName</a:t>
            </a:r>
            <a:r>
              <a:rPr lang="en-US" sz="2400" b="1" dirty="0">
                <a:solidFill>
                  <a:srgbClr val="C00000"/>
                </a:solidFill>
                <a:latin typeface="Courier New" panose="02070309020205020404" pitchFamily="49" charset="0"/>
                <a:cs typeface="Courier New" panose="02070309020205020404" pitchFamily="49" charset="0"/>
              </a:rPr>
              <a:t> from Employee</a:t>
            </a:r>
          </a:p>
          <a:p>
            <a:pPr marL="0" indent="0">
              <a:buNone/>
            </a:pPr>
            <a:r>
              <a:rPr lang="en-US" sz="2400" b="1"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74200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encrypted Stored </a:t>
            </a:r>
            <a:r>
              <a:rPr lang="en-US" dirty="0" smtClean="0"/>
              <a:t>Procedure (Cont..)</a:t>
            </a:r>
            <a:endParaRPr lang="en-US" dirty="0"/>
          </a:p>
        </p:txBody>
      </p:sp>
      <p:sp>
        <p:nvSpPr>
          <p:cNvPr id="3" name="Content Placeholder 2"/>
          <p:cNvSpPr>
            <a:spLocks noGrp="1"/>
          </p:cNvSpPr>
          <p:nvPr>
            <p:ph idx="1"/>
          </p:nvPr>
        </p:nvSpPr>
        <p:spPr/>
        <p:txBody>
          <a:bodyPr/>
          <a:lstStyle/>
          <a:p>
            <a:r>
              <a:rPr lang="en-US" dirty="0"/>
              <a:t>When we try to view the code of the SQL Server stored procedure using </a:t>
            </a:r>
            <a:r>
              <a:rPr lang="en-US" dirty="0" err="1"/>
              <a:t>sp_helptext</a:t>
            </a:r>
            <a:r>
              <a:rPr lang="en-US" dirty="0"/>
              <a:t>, it </a:t>
            </a:r>
            <a:r>
              <a:rPr lang="en-US" dirty="0" smtClean="0"/>
              <a:t>returns:</a:t>
            </a:r>
          </a:p>
          <a:p>
            <a:pPr marL="0" indent="0">
              <a:buNone/>
            </a:pPr>
            <a:r>
              <a:rPr lang="en-US" dirty="0" smtClean="0">
                <a:solidFill>
                  <a:srgbClr val="C00000"/>
                </a:solidFill>
              </a:rPr>
              <a:t>	“</a:t>
            </a:r>
            <a:r>
              <a:rPr lang="en-US" dirty="0">
                <a:solidFill>
                  <a:srgbClr val="C00000"/>
                </a:solidFill>
              </a:rPr>
              <a:t>The text for object ‘</a:t>
            </a:r>
            <a:r>
              <a:rPr lang="en-US" dirty="0" err="1">
                <a:solidFill>
                  <a:srgbClr val="C00000"/>
                </a:solidFill>
              </a:rPr>
              <a:t>GetEmployees</a:t>
            </a:r>
            <a:r>
              <a:rPr lang="en-US" dirty="0">
                <a:solidFill>
                  <a:srgbClr val="C00000"/>
                </a:solidFill>
              </a:rPr>
              <a:t>’ is </a:t>
            </a:r>
            <a:r>
              <a:rPr lang="en-US" dirty="0" smtClean="0">
                <a:solidFill>
                  <a:srgbClr val="C00000"/>
                </a:solidFill>
              </a:rPr>
              <a:t>encrypted.”</a:t>
            </a:r>
          </a:p>
          <a:p>
            <a:r>
              <a:rPr lang="en-US" dirty="0"/>
              <a:t>When you try to script the encrypted stored procedure from SQL Server management studio, it throws an error as below</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850681" y="4293738"/>
            <a:ext cx="7902919" cy="1807024"/>
          </a:xfrm>
          <a:prstGeom prst="rect">
            <a:avLst/>
          </a:prstGeom>
        </p:spPr>
      </p:pic>
    </p:spTree>
    <p:extLst>
      <p:ext uri="{BB962C8B-B14F-4D97-AF65-F5344CB8AC3E}">
        <p14:creationId xmlns:p14="http://schemas.microsoft.com/office/powerpoint/2010/main" val="189421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temporary Procedure</a:t>
            </a:r>
            <a:endParaRPr lang="en-US" dirty="0"/>
          </a:p>
        </p:txBody>
      </p:sp>
      <p:sp>
        <p:nvSpPr>
          <p:cNvPr id="3" name="Content Placeholder 2"/>
          <p:cNvSpPr>
            <a:spLocks noGrp="1"/>
          </p:cNvSpPr>
          <p:nvPr>
            <p:ph idx="1"/>
          </p:nvPr>
        </p:nvSpPr>
        <p:spPr/>
        <p:txBody>
          <a:bodyPr/>
          <a:lstStyle/>
          <a:p>
            <a:r>
              <a:rPr lang="en-US" dirty="0"/>
              <a:t>Like the temporary table, we can create temporary procedures as well. There are two types of temporary procedures, </a:t>
            </a:r>
          </a:p>
          <a:p>
            <a:pPr marL="914400" lvl="1" indent="-457200">
              <a:buFont typeface="+mj-lt"/>
              <a:buAutoNum type="arabicPeriod"/>
            </a:pPr>
            <a:r>
              <a:rPr lang="en-US" dirty="0" smtClean="0"/>
              <a:t>Local </a:t>
            </a:r>
            <a:r>
              <a:rPr lang="en-US" dirty="0"/>
              <a:t>temporary stored </a:t>
            </a:r>
            <a:r>
              <a:rPr lang="en-US" dirty="0" smtClean="0"/>
              <a:t>procedure</a:t>
            </a:r>
          </a:p>
          <a:p>
            <a:pPr marL="914400" lvl="1" indent="-457200">
              <a:buFont typeface="+mj-lt"/>
              <a:buAutoNum type="arabicPeriod"/>
            </a:pPr>
            <a:r>
              <a:rPr lang="en-US" dirty="0" smtClean="0"/>
              <a:t>Global </a:t>
            </a:r>
            <a:r>
              <a:rPr lang="en-US" dirty="0"/>
              <a:t>temporary </a:t>
            </a:r>
            <a:r>
              <a:rPr lang="en-US" dirty="0" smtClean="0"/>
              <a:t>stored procedure.</a:t>
            </a:r>
          </a:p>
          <a:p>
            <a:pPr marL="457200" lvl="1" indent="0">
              <a:buNone/>
            </a:pPr>
            <a:endParaRPr lang="en-US" dirty="0" smtClean="0"/>
          </a:p>
          <a:p>
            <a:r>
              <a:rPr lang="en-US" dirty="0" smtClean="0"/>
              <a:t>These </a:t>
            </a:r>
            <a:r>
              <a:rPr lang="en-US" dirty="0"/>
              <a:t>procedures are created in the </a:t>
            </a:r>
            <a:r>
              <a:rPr lang="en-US" b="1" dirty="0" err="1"/>
              <a:t>tempdb</a:t>
            </a:r>
            <a:r>
              <a:rPr lang="en-US" dirty="0"/>
              <a:t> </a:t>
            </a:r>
            <a:r>
              <a:rPr lang="en-US" dirty="0" smtClean="0"/>
              <a:t>database.</a:t>
            </a:r>
            <a:endParaRPr lang="en-US" dirty="0"/>
          </a:p>
        </p:txBody>
      </p:sp>
    </p:spTree>
    <p:extLst>
      <p:ext uri="{BB962C8B-B14F-4D97-AF65-F5344CB8AC3E}">
        <p14:creationId xmlns:p14="http://schemas.microsoft.com/office/powerpoint/2010/main" val="245319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temporary SQL Server stored procedures</a:t>
            </a:r>
          </a:p>
        </p:txBody>
      </p:sp>
      <p:sp>
        <p:nvSpPr>
          <p:cNvPr id="3" name="Content Placeholder 2"/>
          <p:cNvSpPr>
            <a:spLocks noGrp="1"/>
          </p:cNvSpPr>
          <p:nvPr>
            <p:ph idx="1"/>
          </p:nvPr>
        </p:nvSpPr>
        <p:spPr/>
        <p:txBody>
          <a:bodyPr/>
          <a:lstStyle/>
          <a:p>
            <a:r>
              <a:rPr lang="en-US" dirty="0"/>
              <a:t>These are created with # as prefix and can be accessed only in the session where it created. This procedure is automatically dropped when the connection is closed</a:t>
            </a:r>
            <a:r>
              <a:rPr lang="en-US" dirty="0" smtClean="0"/>
              <a:t>.</a:t>
            </a:r>
          </a:p>
          <a:p>
            <a:pPr marL="0" indent="0">
              <a:buNone/>
            </a:pPr>
            <a:r>
              <a:rPr lang="en-US" b="1" u="sng" dirty="0" smtClean="0"/>
              <a:t>Example:</a:t>
            </a:r>
          </a:p>
          <a:p>
            <a:pPr marL="0" indent="0">
              <a:buNone/>
            </a:pPr>
            <a:r>
              <a:rPr lang="en-US" sz="2400" b="1" dirty="0">
                <a:solidFill>
                  <a:srgbClr val="C00000"/>
                </a:solidFill>
                <a:latin typeface="Courier New" panose="02070309020205020404" pitchFamily="49" charset="0"/>
                <a:cs typeface="Courier New" panose="02070309020205020404" pitchFamily="49" charset="0"/>
              </a:rPr>
              <a:t>CREATE PROCEDURE #Temp</a:t>
            </a:r>
          </a:p>
          <a:p>
            <a:pPr marL="0" indent="0">
              <a:buNone/>
            </a:pPr>
            <a:r>
              <a:rPr lang="en-US" sz="2400" b="1" dirty="0">
                <a:solidFill>
                  <a:srgbClr val="C00000"/>
                </a:solidFill>
                <a:latin typeface="Courier New" panose="02070309020205020404" pitchFamily="49" charset="0"/>
                <a:cs typeface="Courier New" panose="02070309020205020404" pitchFamily="49" charset="0"/>
              </a:rPr>
              <a:t>AS</a:t>
            </a:r>
          </a:p>
          <a:p>
            <a:pPr marL="0" indent="0">
              <a:buNone/>
            </a:pPr>
            <a:r>
              <a:rPr lang="en-US" sz="24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2400" b="1" dirty="0">
                <a:solidFill>
                  <a:srgbClr val="C00000"/>
                </a:solidFill>
                <a:latin typeface="Courier New" panose="02070309020205020404" pitchFamily="49" charset="0"/>
                <a:cs typeface="Courier New" panose="02070309020205020404" pitchFamily="49" charset="0"/>
              </a:rPr>
              <a:t>PRINT 'Local temp procedure'</a:t>
            </a:r>
          </a:p>
          <a:p>
            <a:pPr marL="0" indent="0">
              <a:buNone/>
            </a:pPr>
            <a:r>
              <a:rPr lang="en-US" sz="2400" b="1"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4575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temporary SQL Server stored procedure</a:t>
            </a:r>
          </a:p>
        </p:txBody>
      </p:sp>
      <p:sp>
        <p:nvSpPr>
          <p:cNvPr id="3" name="Content Placeholder 2"/>
          <p:cNvSpPr>
            <a:spLocks noGrp="1"/>
          </p:cNvSpPr>
          <p:nvPr>
            <p:ph idx="1"/>
          </p:nvPr>
        </p:nvSpPr>
        <p:spPr/>
        <p:txBody>
          <a:bodyPr>
            <a:normAutofit lnSpcReduction="10000"/>
          </a:bodyPr>
          <a:lstStyle/>
          <a:p>
            <a:r>
              <a:rPr lang="en-US" dirty="0"/>
              <a:t>These procedures are created with ## as prefix and can be accessed on the other sessions as well. This procedure is automatically dropped when the connection which is used to create the procedure is closed</a:t>
            </a:r>
            <a:r>
              <a:rPr lang="en-US" dirty="0" smtClean="0"/>
              <a:t>.</a:t>
            </a:r>
          </a:p>
          <a:p>
            <a:pPr marL="0" indent="0">
              <a:buNone/>
            </a:pPr>
            <a:r>
              <a:rPr lang="en-US" b="1" u="sng" dirty="0" smtClean="0"/>
              <a:t>Example:</a:t>
            </a:r>
          </a:p>
          <a:p>
            <a:pPr marL="0" indent="0">
              <a:buNone/>
            </a:pPr>
            <a:r>
              <a:rPr lang="en-US" sz="2400" b="1" dirty="0">
                <a:solidFill>
                  <a:srgbClr val="C00000"/>
                </a:solidFill>
                <a:latin typeface="Courier New" panose="02070309020205020404" pitchFamily="49" charset="0"/>
                <a:cs typeface="Courier New" panose="02070309020205020404" pitchFamily="49" charset="0"/>
              </a:rPr>
              <a:t>CREATE PROCEDURE ##TEMP</a:t>
            </a:r>
          </a:p>
          <a:p>
            <a:pPr marL="0" indent="0">
              <a:buNone/>
            </a:pPr>
            <a:r>
              <a:rPr lang="en-US" sz="2400" b="1" dirty="0">
                <a:solidFill>
                  <a:srgbClr val="C00000"/>
                </a:solidFill>
                <a:latin typeface="Courier New" panose="02070309020205020404" pitchFamily="49" charset="0"/>
                <a:cs typeface="Courier New" panose="02070309020205020404" pitchFamily="49" charset="0"/>
              </a:rPr>
              <a:t>AS</a:t>
            </a:r>
          </a:p>
          <a:p>
            <a:pPr marL="0" indent="0">
              <a:buNone/>
            </a:pPr>
            <a:r>
              <a:rPr lang="en-US" sz="24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2400" b="1" dirty="0">
                <a:solidFill>
                  <a:srgbClr val="C00000"/>
                </a:solidFill>
                <a:latin typeface="Courier New" panose="02070309020205020404" pitchFamily="49" charset="0"/>
                <a:cs typeface="Courier New" panose="02070309020205020404" pitchFamily="49" charset="0"/>
              </a:rPr>
              <a:t>PRINT 'Global temp procedure'</a:t>
            </a:r>
          </a:p>
          <a:p>
            <a:pPr marL="0" indent="0">
              <a:buNone/>
            </a:pPr>
            <a:r>
              <a:rPr lang="en-US" sz="2400" b="1"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1873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the stored procedure</a:t>
            </a:r>
          </a:p>
        </p:txBody>
      </p:sp>
      <p:sp>
        <p:nvSpPr>
          <p:cNvPr id="3" name="Content Placeholder 2"/>
          <p:cNvSpPr>
            <a:spLocks noGrp="1"/>
          </p:cNvSpPr>
          <p:nvPr>
            <p:ph idx="1"/>
          </p:nvPr>
        </p:nvSpPr>
        <p:spPr>
          <a:xfrm>
            <a:off x="838200" y="1825626"/>
            <a:ext cx="10515600" cy="4204472"/>
          </a:xfrm>
        </p:spPr>
        <p:txBody>
          <a:bodyPr>
            <a:normAutofit fontScale="85000" lnSpcReduction="20000"/>
          </a:bodyPr>
          <a:lstStyle/>
          <a:p>
            <a:r>
              <a:rPr lang="en-US" sz="3600" b="1" dirty="0" smtClean="0"/>
              <a:t>ALTER </a:t>
            </a:r>
            <a:r>
              <a:rPr lang="en-US" sz="3600" b="1" dirty="0"/>
              <a:t>PROCEDURE</a:t>
            </a:r>
            <a:r>
              <a:rPr lang="en-US" sz="3600" dirty="0"/>
              <a:t> statement </a:t>
            </a:r>
            <a:r>
              <a:rPr lang="en-US" sz="3600" dirty="0" smtClean="0"/>
              <a:t>is used to </a:t>
            </a:r>
            <a:r>
              <a:rPr lang="en-US" sz="3600" dirty="0"/>
              <a:t>modify the existing stored procedure. </a:t>
            </a:r>
            <a:endParaRPr lang="en-US" sz="3600" dirty="0" smtClean="0"/>
          </a:p>
          <a:p>
            <a:pPr marL="0" indent="0">
              <a:buNone/>
            </a:pPr>
            <a:r>
              <a:rPr lang="en-US" sz="3600" b="1" u="sng" dirty="0" smtClean="0"/>
              <a:t>Example:</a:t>
            </a:r>
          </a:p>
          <a:p>
            <a:pPr marL="0" indent="0">
              <a:buNone/>
            </a:pPr>
            <a:r>
              <a:rPr lang="en-US" sz="2600" b="1" dirty="0">
                <a:solidFill>
                  <a:srgbClr val="C00000"/>
                </a:solidFill>
                <a:latin typeface="Courier New" panose="02070309020205020404" pitchFamily="49" charset="0"/>
                <a:cs typeface="Courier New" panose="02070309020205020404" pitchFamily="49" charset="0"/>
              </a:rPr>
              <a:t>ALTER PROCEDURE </a:t>
            </a:r>
            <a:r>
              <a:rPr lang="en-US" sz="2600" b="1" dirty="0" err="1">
                <a:solidFill>
                  <a:srgbClr val="C00000"/>
                </a:solidFill>
                <a:latin typeface="Courier New" panose="02070309020205020404" pitchFamily="49" charset="0"/>
                <a:cs typeface="Courier New" panose="02070309020205020404" pitchFamily="49" charset="0"/>
              </a:rPr>
              <a:t>GetProductDesc</a:t>
            </a:r>
            <a:endParaRPr lang="en-US" sz="2600" b="1" dirty="0">
              <a:solidFill>
                <a:srgbClr val="C00000"/>
              </a:solidFill>
              <a:latin typeface="Courier New" panose="02070309020205020404" pitchFamily="49" charset="0"/>
              <a:cs typeface="Courier New" panose="02070309020205020404" pitchFamily="49" charset="0"/>
            </a:endParaRPr>
          </a:p>
          <a:p>
            <a:pPr marL="0" indent="0">
              <a:buNone/>
            </a:pPr>
            <a:r>
              <a:rPr lang="en-US" sz="2600" b="1" dirty="0">
                <a:solidFill>
                  <a:srgbClr val="C00000"/>
                </a:solidFill>
                <a:latin typeface="Courier New" panose="02070309020205020404" pitchFamily="49" charset="0"/>
                <a:cs typeface="Courier New" panose="02070309020205020404" pitchFamily="49" charset="0"/>
              </a:rPr>
              <a:t>AS</a:t>
            </a:r>
          </a:p>
          <a:p>
            <a:pPr marL="0" indent="0">
              <a:buNone/>
            </a:pPr>
            <a:r>
              <a:rPr lang="en-US" sz="26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2600" b="1" dirty="0">
                <a:solidFill>
                  <a:srgbClr val="C00000"/>
                </a:solidFill>
                <a:latin typeface="Courier New" panose="02070309020205020404" pitchFamily="49" charset="0"/>
                <a:cs typeface="Courier New" panose="02070309020205020404" pitchFamily="49" charset="0"/>
              </a:rPr>
              <a:t>SET NOCOUNT </a:t>
            </a:r>
            <a:r>
              <a:rPr lang="en-US" sz="2600" b="1" dirty="0" smtClean="0">
                <a:solidFill>
                  <a:srgbClr val="C00000"/>
                </a:solidFill>
                <a:latin typeface="Courier New" panose="02070309020205020404" pitchFamily="49" charset="0"/>
                <a:cs typeface="Courier New" panose="02070309020205020404" pitchFamily="49" charset="0"/>
              </a:rPr>
              <a:t>ON</a:t>
            </a:r>
            <a:endParaRPr lang="en-US" sz="2600" b="1" dirty="0">
              <a:solidFill>
                <a:srgbClr val="C00000"/>
              </a:solidFill>
              <a:latin typeface="Courier New" panose="02070309020205020404" pitchFamily="49" charset="0"/>
              <a:cs typeface="Courier New" panose="02070309020205020404" pitchFamily="49" charset="0"/>
            </a:endParaRPr>
          </a:p>
          <a:p>
            <a:pPr marL="0" indent="0">
              <a:buNone/>
            </a:pPr>
            <a:r>
              <a:rPr lang="en-US" sz="2600" b="1" dirty="0">
                <a:solidFill>
                  <a:srgbClr val="C00000"/>
                </a:solidFill>
                <a:latin typeface="Courier New" panose="02070309020205020404" pitchFamily="49" charset="0"/>
                <a:cs typeface="Courier New" panose="02070309020205020404" pitchFamily="49" charset="0"/>
              </a:rPr>
              <a:t>SELECT </a:t>
            </a:r>
            <a:r>
              <a:rPr lang="en-US" sz="2600" b="1" dirty="0" err="1">
                <a:solidFill>
                  <a:srgbClr val="C00000"/>
                </a:solidFill>
                <a:latin typeface="Courier New" panose="02070309020205020404" pitchFamily="49" charset="0"/>
                <a:cs typeface="Courier New" panose="02070309020205020404" pitchFamily="49" charset="0"/>
              </a:rPr>
              <a:t>P.ProductID,P.ProductName,PD.ProductDescription</a:t>
            </a:r>
            <a:r>
              <a:rPr lang="en-US" sz="2600" b="1" dirty="0">
                <a:solidFill>
                  <a:srgbClr val="C00000"/>
                </a:solidFill>
                <a:latin typeface="Courier New" panose="02070309020205020404" pitchFamily="49" charset="0"/>
                <a:cs typeface="Courier New" panose="02070309020205020404" pitchFamily="49" charset="0"/>
              </a:rPr>
              <a:t>  FROM </a:t>
            </a:r>
          </a:p>
          <a:p>
            <a:pPr marL="0" indent="0">
              <a:buNone/>
            </a:pPr>
            <a:r>
              <a:rPr lang="en-US" sz="2600" b="1" dirty="0">
                <a:solidFill>
                  <a:srgbClr val="C00000"/>
                </a:solidFill>
                <a:latin typeface="Courier New" panose="02070309020205020404" pitchFamily="49" charset="0"/>
                <a:cs typeface="Courier New" panose="02070309020205020404" pitchFamily="49" charset="0"/>
              </a:rPr>
              <a:t>Product P</a:t>
            </a:r>
          </a:p>
          <a:p>
            <a:pPr marL="0" indent="0">
              <a:buNone/>
            </a:pPr>
            <a:r>
              <a:rPr lang="en-US" sz="2600" b="1" dirty="0">
                <a:solidFill>
                  <a:srgbClr val="C00000"/>
                </a:solidFill>
                <a:latin typeface="Courier New" panose="02070309020205020404" pitchFamily="49" charset="0"/>
                <a:cs typeface="Courier New" panose="02070309020205020404" pitchFamily="49" charset="0"/>
              </a:rPr>
              <a:t>INNER JOIN </a:t>
            </a:r>
            <a:r>
              <a:rPr lang="en-US" sz="2600" b="1" dirty="0" err="1">
                <a:solidFill>
                  <a:srgbClr val="C00000"/>
                </a:solidFill>
                <a:latin typeface="Courier New" panose="02070309020205020404" pitchFamily="49" charset="0"/>
                <a:cs typeface="Courier New" panose="02070309020205020404" pitchFamily="49" charset="0"/>
              </a:rPr>
              <a:t>ProductDescription</a:t>
            </a:r>
            <a:r>
              <a:rPr lang="en-US" sz="2600" b="1" dirty="0">
                <a:solidFill>
                  <a:srgbClr val="C00000"/>
                </a:solidFill>
                <a:latin typeface="Courier New" panose="02070309020205020404" pitchFamily="49" charset="0"/>
                <a:cs typeface="Courier New" panose="02070309020205020404" pitchFamily="49" charset="0"/>
              </a:rPr>
              <a:t> PD ON </a:t>
            </a:r>
            <a:r>
              <a:rPr lang="en-US" sz="2600" b="1" dirty="0" err="1" smtClean="0">
                <a:solidFill>
                  <a:srgbClr val="C00000"/>
                </a:solidFill>
                <a:latin typeface="Courier New" panose="02070309020205020404" pitchFamily="49" charset="0"/>
                <a:cs typeface="Courier New" panose="02070309020205020404" pitchFamily="49" charset="0"/>
              </a:rPr>
              <a:t>P.ProductID</a:t>
            </a:r>
            <a:r>
              <a:rPr lang="en-US" sz="2600" b="1" dirty="0" smtClean="0">
                <a:solidFill>
                  <a:srgbClr val="C00000"/>
                </a:solidFill>
                <a:latin typeface="Courier New" panose="02070309020205020404" pitchFamily="49" charset="0"/>
                <a:cs typeface="Courier New" panose="02070309020205020404" pitchFamily="49" charset="0"/>
              </a:rPr>
              <a:t>=</a:t>
            </a:r>
            <a:r>
              <a:rPr lang="en-US" sz="2600" b="1" dirty="0" err="1" smtClean="0">
                <a:solidFill>
                  <a:srgbClr val="C00000"/>
                </a:solidFill>
                <a:latin typeface="Courier New" panose="02070309020205020404" pitchFamily="49" charset="0"/>
                <a:cs typeface="Courier New" panose="02070309020205020404" pitchFamily="49" charset="0"/>
              </a:rPr>
              <a:t>PD.ProductID</a:t>
            </a:r>
            <a:endParaRPr lang="en-US" sz="2600" b="1" dirty="0">
              <a:solidFill>
                <a:srgbClr val="C00000"/>
              </a:solidFill>
              <a:latin typeface="Courier New" panose="02070309020205020404" pitchFamily="49" charset="0"/>
              <a:cs typeface="Courier New" panose="02070309020205020404" pitchFamily="49" charset="0"/>
            </a:endParaRPr>
          </a:p>
          <a:p>
            <a:pPr marL="0" indent="0">
              <a:buNone/>
            </a:pPr>
            <a:r>
              <a:rPr lang="en-US" sz="2600" b="1"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88160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stored procedure</a:t>
            </a:r>
            <a:endParaRPr lang="en-US" dirty="0"/>
          </a:p>
        </p:txBody>
      </p:sp>
      <p:sp>
        <p:nvSpPr>
          <p:cNvPr id="3" name="Content Placeholder 2"/>
          <p:cNvSpPr>
            <a:spLocks noGrp="1"/>
          </p:cNvSpPr>
          <p:nvPr>
            <p:ph idx="1"/>
          </p:nvPr>
        </p:nvSpPr>
        <p:spPr/>
        <p:txBody>
          <a:bodyPr/>
          <a:lstStyle/>
          <a:p>
            <a:r>
              <a:rPr lang="en-US" dirty="0"/>
              <a:t>To rename a stored procedure using T-SQL, use system stored procedure </a:t>
            </a:r>
            <a:r>
              <a:rPr lang="en-US" dirty="0" err="1"/>
              <a:t>sp_rename</a:t>
            </a:r>
            <a:r>
              <a:rPr lang="en-US" dirty="0"/>
              <a:t>. </a:t>
            </a:r>
            <a:endParaRPr lang="en-US" dirty="0" smtClean="0"/>
          </a:p>
          <a:p>
            <a:pPr marL="0" indent="0">
              <a:buNone/>
            </a:pPr>
            <a:r>
              <a:rPr lang="en-US" b="1" u="sng" dirty="0" smtClean="0"/>
              <a:t>Example:</a:t>
            </a:r>
            <a:r>
              <a:rPr lang="en-US" dirty="0" smtClean="0"/>
              <a:t> It renames </a:t>
            </a:r>
            <a:r>
              <a:rPr lang="en-US" dirty="0"/>
              <a:t>the procedure “</a:t>
            </a:r>
            <a:r>
              <a:rPr lang="en-US" dirty="0" err="1"/>
              <a:t>GetProductDesc</a:t>
            </a:r>
            <a:r>
              <a:rPr lang="en-US" dirty="0"/>
              <a:t>” to a new name “</a:t>
            </a:r>
            <a:r>
              <a:rPr lang="en-US" dirty="0" err="1"/>
              <a:t>GetProductDesc_new</a:t>
            </a:r>
            <a:r>
              <a:rPr lang="en-US" dirty="0" smtClean="0"/>
              <a:t>”.</a:t>
            </a:r>
          </a:p>
          <a:p>
            <a:pPr marL="0" indent="0">
              <a:buNone/>
            </a:pPr>
            <a:endParaRPr lang="en-US" sz="2400" b="1" dirty="0" smtClean="0">
              <a:solidFill>
                <a:srgbClr val="C00000"/>
              </a:solidFill>
              <a:latin typeface="Courier New" panose="02070309020205020404" pitchFamily="49" charset="0"/>
              <a:cs typeface="Courier New" panose="02070309020205020404" pitchFamily="49" charset="0"/>
            </a:endParaRPr>
          </a:p>
          <a:p>
            <a:pPr marL="0" indent="0">
              <a:buNone/>
            </a:pPr>
            <a:r>
              <a:rPr lang="en-US" sz="2400" b="1" dirty="0" err="1" smtClean="0">
                <a:solidFill>
                  <a:srgbClr val="C00000"/>
                </a:solidFill>
                <a:latin typeface="Courier New" panose="02070309020205020404" pitchFamily="49" charset="0"/>
                <a:cs typeface="Courier New" panose="02070309020205020404" pitchFamily="49" charset="0"/>
              </a:rPr>
              <a:t>sp_rename</a:t>
            </a:r>
            <a:r>
              <a:rPr lang="en-US" sz="2400" b="1" dirty="0" smtClean="0">
                <a:solidFill>
                  <a:srgbClr val="C00000"/>
                </a:solidFill>
                <a:latin typeface="Courier New" panose="02070309020205020404" pitchFamily="49" charset="0"/>
                <a:cs typeface="Courier New" panose="02070309020205020404" pitchFamily="49" charset="0"/>
              </a:rPr>
              <a:t> </a:t>
            </a:r>
            <a:r>
              <a:rPr lang="en-US" sz="2400" b="1" dirty="0">
                <a:solidFill>
                  <a:srgbClr val="C00000"/>
                </a:solidFill>
                <a:latin typeface="Courier New" panose="02070309020205020404" pitchFamily="49" charset="0"/>
                <a:cs typeface="Courier New" panose="02070309020205020404" pitchFamily="49" charset="0"/>
              </a:rPr>
              <a:t>'</a:t>
            </a:r>
            <a:r>
              <a:rPr lang="en-US" sz="2400" b="1" dirty="0" err="1">
                <a:solidFill>
                  <a:srgbClr val="C00000"/>
                </a:solidFill>
                <a:latin typeface="Courier New" panose="02070309020205020404" pitchFamily="49" charset="0"/>
                <a:cs typeface="Courier New" panose="02070309020205020404" pitchFamily="49" charset="0"/>
              </a:rPr>
              <a:t>GetProductDesc</a:t>
            </a:r>
            <a:r>
              <a:rPr lang="en-US" sz="2400" b="1" dirty="0">
                <a:solidFill>
                  <a:srgbClr val="C00000"/>
                </a:solidFill>
                <a:latin typeface="Courier New" panose="02070309020205020404" pitchFamily="49" charset="0"/>
                <a:cs typeface="Courier New" panose="02070309020205020404" pitchFamily="49" charset="0"/>
              </a:rPr>
              <a:t>','</a:t>
            </a:r>
            <a:r>
              <a:rPr lang="en-US" sz="2400" b="1" dirty="0" err="1">
                <a:solidFill>
                  <a:srgbClr val="C00000"/>
                </a:solidFill>
                <a:latin typeface="Courier New" panose="02070309020205020404" pitchFamily="49" charset="0"/>
                <a:cs typeface="Courier New" panose="02070309020205020404" pitchFamily="49" charset="0"/>
              </a:rPr>
              <a:t>GetProductDesc_new</a:t>
            </a:r>
            <a:r>
              <a:rPr lang="en-US" sz="2400" b="1" dirty="0">
                <a:solidFill>
                  <a:srgbClr val="C00000"/>
                </a:solidFill>
                <a:latin typeface="Courier New" panose="02070309020205020404" pitchFamily="49" charset="0"/>
                <a:cs typeface="Courier New" panose="02070309020205020404" pitchFamily="49" charset="0"/>
              </a:rPr>
              <a:t>'</a:t>
            </a:r>
          </a:p>
          <a:p>
            <a:pPr marL="0" indent="0">
              <a:buNone/>
            </a:pPr>
            <a:endParaRPr lang="en-US" dirty="0" smtClean="0"/>
          </a:p>
        </p:txBody>
      </p:sp>
    </p:spTree>
    <p:extLst>
      <p:ext uri="{BB962C8B-B14F-4D97-AF65-F5344CB8AC3E}">
        <p14:creationId xmlns:p14="http://schemas.microsoft.com/office/powerpoint/2010/main" val="231059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or Delete a SQL </a:t>
            </a:r>
            <a:r>
              <a:rPr lang="en-US" dirty="0" smtClean="0"/>
              <a:t>Stored </a:t>
            </a:r>
            <a:r>
              <a:rPr lang="en-US" dirty="0"/>
              <a:t>Procedure</a:t>
            </a:r>
          </a:p>
        </p:txBody>
      </p:sp>
      <p:sp>
        <p:nvSpPr>
          <p:cNvPr id="3" name="Content Placeholder 2"/>
          <p:cNvSpPr>
            <a:spLocks noGrp="1"/>
          </p:cNvSpPr>
          <p:nvPr>
            <p:ph idx="1"/>
          </p:nvPr>
        </p:nvSpPr>
        <p:spPr/>
        <p:txBody>
          <a:bodyPr/>
          <a:lstStyle/>
          <a:p>
            <a:r>
              <a:rPr lang="en-US" dirty="0" smtClean="0"/>
              <a:t>It deletes the store procedure.</a:t>
            </a:r>
          </a:p>
          <a:p>
            <a:endParaRPr lang="en-US" dirty="0" smtClean="0"/>
          </a:p>
          <a:p>
            <a:pPr marL="0" indent="0">
              <a:buNone/>
            </a:pPr>
            <a:r>
              <a:rPr lang="en-US" b="1" u="sng" dirty="0" smtClean="0"/>
              <a:t>Example:</a:t>
            </a:r>
          </a:p>
          <a:p>
            <a:endParaRPr lang="en-US" dirty="0"/>
          </a:p>
          <a:p>
            <a:pPr marL="0" indent="0">
              <a:buNone/>
            </a:pPr>
            <a:r>
              <a:rPr lang="en-US" b="1" dirty="0" smtClean="0">
                <a:solidFill>
                  <a:srgbClr val="C00000"/>
                </a:solidFill>
                <a:latin typeface="Courier New" panose="02070309020205020404" pitchFamily="49" charset="0"/>
                <a:cs typeface="Courier New" panose="02070309020205020404" pitchFamily="49" charset="0"/>
              </a:rPr>
              <a:t>DROP PROCEDURE </a:t>
            </a:r>
            <a:r>
              <a:rPr lang="en-US" b="1" dirty="0" err="1" smtClean="0">
                <a:solidFill>
                  <a:srgbClr val="C00000"/>
                </a:solidFill>
                <a:latin typeface="Courier New" panose="02070309020205020404" pitchFamily="49" charset="0"/>
                <a:cs typeface="Courier New" panose="02070309020205020404" pitchFamily="49" charset="0"/>
              </a:rPr>
              <a:t>GetProductDesc_new</a:t>
            </a:r>
            <a:endParaRPr lang="en-US" dirty="0"/>
          </a:p>
        </p:txBody>
      </p:sp>
    </p:spTree>
    <p:extLst>
      <p:ext uri="{BB962C8B-B14F-4D97-AF65-F5344CB8AC3E}">
        <p14:creationId xmlns:p14="http://schemas.microsoft.com/office/powerpoint/2010/main" val="66356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Data from Stored Procedure</a:t>
            </a:r>
            <a:endParaRPr lang="en-US" dirty="0"/>
          </a:p>
        </p:txBody>
      </p:sp>
      <p:sp>
        <p:nvSpPr>
          <p:cNvPr id="3" name="Content Placeholder 2"/>
          <p:cNvSpPr>
            <a:spLocks noGrp="1"/>
          </p:cNvSpPr>
          <p:nvPr>
            <p:ph idx="1"/>
          </p:nvPr>
        </p:nvSpPr>
        <p:spPr/>
        <p:txBody>
          <a:bodyPr/>
          <a:lstStyle/>
          <a:p>
            <a:r>
              <a:rPr lang="en-US" dirty="0"/>
              <a:t>Return values can be used within stored procedures to provide the stored procedure execution status to the calling program. </a:t>
            </a:r>
            <a:endParaRPr lang="en-US" dirty="0" smtClean="0"/>
          </a:p>
          <a:p>
            <a:r>
              <a:rPr lang="en-US" dirty="0" smtClean="0"/>
              <a:t>You </a:t>
            </a:r>
            <a:r>
              <a:rPr lang="en-US" dirty="0"/>
              <a:t>can create your own parameters that can be passed back to the calling program. </a:t>
            </a:r>
            <a:endParaRPr lang="en-US" dirty="0" smtClean="0"/>
          </a:p>
          <a:p>
            <a:r>
              <a:rPr lang="en-US" dirty="0" smtClean="0"/>
              <a:t>By </a:t>
            </a:r>
            <a:r>
              <a:rPr lang="en-US" dirty="0"/>
              <a:t>default, the successful execution of a stored procedure will return 0.</a:t>
            </a:r>
          </a:p>
        </p:txBody>
      </p:sp>
    </p:spTree>
    <p:extLst>
      <p:ext uri="{BB962C8B-B14F-4D97-AF65-F5344CB8AC3E}">
        <p14:creationId xmlns:p14="http://schemas.microsoft.com/office/powerpoint/2010/main" val="111043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Syllabus</a:t>
            </a:r>
            <a:endParaRPr lang="en-US" b="1" u="sng" dirty="0"/>
          </a:p>
        </p:txBody>
      </p:sp>
      <p:sp>
        <p:nvSpPr>
          <p:cNvPr id="3" name="Content Placeholder 2"/>
          <p:cNvSpPr>
            <a:spLocks noGrp="1"/>
          </p:cNvSpPr>
          <p:nvPr>
            <p:ph idx="1"/>
          </p:nvPr>
        </p:nvSpPr>
        <p:spPr/>
        <p:txBody>
          <a:bodyPr/>
          <a:lstStyle/>
          <a:p>
            <a:r>
              <a:rPr lang="en-US" dirty="0"/>
              <a:t>Managing Stored Procedures, Create, Alter, Drop, Execute Stored Procedure, Encryption, Passing Data To Stored Procedures, Parameter Default, Returning Data from Stored Procedure, Output Parameter using The Return Statement</a:t>
            </a:r>
          </a:p>
          <a:p>
            <a:r>
              <a:rPr lang="en-US" dirty="0"/>
              <a:t>Transaction Flow, Creating Triggers, Triggers Limitation, Disabling Trigger. Developing Multi Row Enabled Triggers</a:t>
            </a:r>
          </a:p>
          <a:p>
            <a:r>
              <a:rPr lang="en-US" dirty="0"/>
              <a:t>Basic Concept of Indexing, Ordered Indices, Type of Indexing, Multiple Key Access, Creating And Dropping Index.</a:t>
            </a:r>
          </a:p>
          <a:p>
            <a:pPr marL="0" indent="0">
              <a:buNone/>
            </a:pPr>
            <a:endParaRPr lang="en-US" dirty="0"/>
          </a:p>
        </p:txBody>
      </p:sp>
    </p:spTree>
    <p:extLst>
      <p:ext uri="{BB962C8B-B14F-4D97-AF65-F5344CB8AC3E}">
        <p14:creationId xmlns:p14="http://schemas.microsoft.com/office/powerpoint/2010/main" val="71136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Flow in Stored Procedures</a:t>
            </a:r>
            <a:endParaRPr lang="en-US" dirty="0"/>
          </a:p>
        </p:txBody>
      </p:sp>
      <p:sp>
        <p:nvSpPr>
          <p:cNvPr id="3" name="Content Placeholder 2"/>
          <p:cNvSpPr>
            <a:spLocks noGrp="1"/>
          </p:cNvSpPr>
          <p:nvPr>
            <p:ph idx="1"/>
          </p:nvPr>
        </p:nvSpPr>
        <p:spPr/>
        <p:txBody>
          <a:bodyPr>
            <a:normAutofit fontScale="92500"/>
          </a:bodyPr>
          <a:lstStyle/>
          <a:p>
            <a:r>
              <a:rPr lang="en-US" dirty="0"/>
              <a:t>Transaction refers to the logically connected SQL commands containing the INSERT, UPDATE, SELECT, DELETE statements, and even more. </a:t>
            </a:r>
            <a:endParaRPr lang="en-US" dirty="0" smtClean="0"/>
          </a:p>
          <a:p>
            <a:r>
              <a:rPr lang="en-US" dirty="0" smtClean="0"/>
              <a:t>Transactions </a:t>
            </a:r>
            <a:r>
              <a:rPr lang="en-US" dirty="0"/>
              <a:t>differ from an </a:t>
            </a:r>
            <a:r>
              <a:rPr lang="en-US" dirty="0" err="1"/>
              <a:t>Adhoc</a:t>
            </a:r>
            <a:r>
              <a:rPr lang="en-US" dirty="0"/>
              <a:t> SQL statement in a way that they are a group of SQL statements that work in such a way that either all the statements are executed or none of them gets executed and the ones which have been executed gets rolled back, in case an exception </a:t>
            </a:r>
            <a:r>
              <a:rPr lang="en-US" dirty="0" smtClean="0"/>
              <a:t>occurs.</a:t>
            </a:r>
          </a:p>
          <a:p>
            <a:r>
              <a:rPr lang="en-US" dirty="0" smtClean="0"/>
              <a:t>Transactions </a:t>
            </a:r>
            <a:r>
              <a:rPr lang="en-US" dirty="0"/>
              <a:t>follow the ACID properties</a:t>
            </a:r>
            <a:r>
              <a:rPr lang="en-US" dirty="0" smtClean="0"/>
              <a:t>.</a:t>
            </a:r>
          </a:p>
          <a:p>
            <a:pPr marL="457200" lvl="1" indent="0">
              <a:buNone/>
            </a:pPr>
            <a:r>
              <a:rPr lang="en-US" b="1" dirty="0"/>
              <a:t>A</a:t>
            </a:r>
            <a:r>
              <a:rPr lang="en-US" dirty="0"/>
              <a:t> : </a:t>
            </a:r>
            <a:r>
              <a:rPr lang="en-US" b="1" dirty="0"/>
              <a:t>A</a:t>
            </a:r>
            <a:r>
              <a:rPr lang="en-US" dirty="0"/>
              <a:t> for Atomicity</a:t>
            </a:r>
          </a:p>
          <a:p>
            <a:pPr marL="457200" lvl="1" indent="0">
              <a:buNone/>
            </a:pPr>
            <a:r>
              <a:rPr lang="en-US" b="1" dirty="0"/>
              <a:t>C</a:t>
            </a:r>
            <a:r>
              <a:rPr lang="en-US" dirty="0"/>
              <a:t> : </a:t>
            </a:r>
            <a:r>
              <a:rPr lang="en-US" b="1" dirty="0"/>
              <a:t>C</a:t>
            </a:r>
            <a:r>
              <a:rPr lang="en-US" dirty="0"/>
              <a:t> for Consistency</a:t>
            </a:r>
          </a:p>
          <a:p>
            <a:pPr marL="457200" lvl="1" indent="0">
              <a:buNone/>
            </a:pPr>
            <a:r>
              <a:rPr lang="en-US" b="1" dirty="0"/>
              <a:t>I</a:t>
            </a:r>
            <a:r>
              <a:rPr lang="en-US" dirty="0"/>
              <a:t> </a:t>
            </a:r>
            <a:r>
              <a:rPr lang="en-US" dirty="0" smtClean="0"/>
              <a:t> :  </a:t>
            </a:r>
            <a:r>
              <a:rPr lang="en-US" b="1" dirty="0" smtClean="0"/>
              <a:t>I</a:t>
            </a:r>
            <a:r>
              <a:rPr lang="en-US" dirty="0" smtClean="0"/>
              <a:t> </a:t>
            </a:r>
            <a:r>
              <a:rPr lang="en-US" dirty="0"/>
              <a:t>for Isolation</a:t>
            </a:r>
          </a:p>
          <a:p>
            <a:pPr marL="457200" lvl="1" indent="0">
              <a:buNone/>
            </a:pPr>
            <a:r>
              <a:rPr lang="en-US" b="1" dirty="0"/>
              <a:t>D</a:t>
            </a:r>
            <a:r>
              <a:rPr lang="en-US" dirty="0"/>
              <a:t> : </a:t>
            </a:r>
            <a:r>
              <a:rPr lang="en-US" b="1" dirty="0"/>
              <a:t>D</a:t>
            </a:r>
            <a:r>
              <a:rPr lang="en-US" dirty="0"/>
              <a:t> for Durability</a:t>
            </a:r>
          </a:p>
        </p:txBody>
      </p:sp>
    </p:spTree>
    <p:extLst>
      <p:ext uri="{BB962C8B-B14F-4D97-AF65-F5344CB8AC3E}">
        <p14:creationId xmlns:p14="http://schemas.microsoft.com/office/powerpoint/2010/main" val="180488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Flow in Stored </a:t>
            </a:r>
            <a:r>
              <a:rPr lang="en-US" dirty="0" smtClean="0"/>
              <a:t>Procedures (Cont..)</a:t>
            </a:r>
            <a:endParaRPr lang="en-US" dirty="0"/>
          </a:p>
        </p:txBody>
      </p:sp>
      <p:sp>
        <p:nvSpPr>
          <p:cNvPr id="3" name="Content Placeholder 2"/>
          <p:cNvSpPr>
            <a:spLocks noGrp="1"/>
          </p:cNvSpPr>
          <p:nvPr>
            <p:ph idx="1"/>
          </p:nvPr>
        </p:nvSpPr>
        <p:spPr/>
        <p:txBody>
          <a:bodyPr/>
          <a:lstStyle/>
          <a:p>
            <a:pPr marL="0" indent="0">
              <a:buNone/>
            </a:pPr>
            <a:r>
              <a:rPr lang="en-US" b="1" u="sng" dirty="0">
                <a:solidFill>
                  <a:srgbClr val="C00000"/>
                </a:solidFill>
              </a:rPr>
              <a:t>PROCESS FLOW IN A </a:t>
            </a:r>
            <a:r>
              <a:rPr lang="en-US" b="1" u="sng" dirty="0" smtClean="0">
                <a:solidFill>
                  <a:srgbClr val="C00000"/>
                </a:solidFill>
              </a:rPr>
              <a:t>TRANSACTION</a:t>
            </a:r>
          </a:p>
          <a:p>
            <a:pPr marL="0" indent="0">
              <a:buNone/>
            </a:pPr>
            <a:endParaRPr lang="en-US" sz="800" b="1" dirty="0" smtClean="0"/>
          </a:p>
          <a:p>
            <a:pPr marL="0" indent="0">
              <a:buNone/>
            </a:pPr>
            <a:r>
              <a:rPr lang="en-US" b="1" dirty="0" smtClean="0"/>
              <a:t>BEGIN </a:t>
            </a:r>
            <a:r>
              <a:rPr lang="en-US" b="1" dirty="0"/>
              <a:t>TRANSACTION</a:t>
            </a:r>
            <a:endParaRPr lang="en-US" dirty="0"/>
          </a:p>
          <a:p>
            <a:pPr marL="0" indent="0">
              <a:buNone/>
            </a:pPr>
            <a:r>
              <a:rPr lang="en-US" b="1" dirty="0"/>
              <a:t>SQL STATEMENTS</a:t>
            </a:r>
            <a:endParaRPr lang="en-US" dirty="0"/>
          </a:p>
          <a:p>
            <a:pPr marL="0" indent="0">
              <a:buNone/>
            </a:pPr>
            <a:r>
              <a:rPr lang="en-US" b="1" dirty="0"/>
              <a:t>If (error occurs)</a:t>
            </a:r>
            <a:endParaRPr lang="en-US" dirty="0"/>
          </a:p>
          <a:p>
            <a:pPr marL="0" indent="0">
              <a:buNone/>
            </a:pPr>
            <a:r>
              <a:rPr lang="en-US" b="1" dirty="0"/>
              <a:t>ROLLBACK TRANSACTION</a:t>
            </a:r>
            <a:endParaRPr lang="en-US" dirty="0"/>
          </a:p>
          <a:p>
            <a:pPr marL="0" indent="0">
              <a:buNone/>
            </a:pPr>
            <a:r>
              <a:rPr lang="en-US" b="1" dirty="0"/>
              <a:t>Else</a:t>
            </a:r>
            <a:endParaRPr lang="en-US" dirty="0"/>
          </a:p>
          <a:p>
            <a:pPr marL="0" indent="0">
              <a:buNone/>
            </a:pPr>
            <a:r>
              <a:rPr lang="en-US" b="1" dirty="0"/>
              <a:t>COMMIT TRANSACTION</a:t>
            </a:r>
            <a:endParaRPr lang="en-US" dirty="0"/>
          </a:p>
          <a:p>
            <a:pPr marL="0" indent="0">
              <a:buNone/>
            </a:pPr>
            <a:endParaRPr lang="en-US" b="1" dirty="0"/>
          </a:p>
        </p:txBody>
      </p:sp>
    </p:spTree>
    <p:extLst>
      <p:ext uri="{BB962C8B-B14F-4D97-AF65-F5344CB8AC3E}">
        <p14:creationId xmlns:p14="http://schemas.microsoft.com/office/powerpoint/2010/main" val="65089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a:xfrm>
            <a:off x="838200" y="1565189"/>
            <a:ext cx="10515600" cy="4983892"/>
          </a:xfrm>
        </p:spPr>
        <p:txBody>
          <a:bodyPr>
            <a:normAutofit fontScale="92500" lnSpcReduction="10000"/>
          </a:bodyPr>
          <a:lstStyle/>
          <a:p>
            <a:r>
              <a:rPr lang="en-US" dirty="0"/>
              <a:t>Triggers are the SQL statements that are automatically executed when there is any change in the database. The triggers are executed in response to certain events(INSERT, UPDATE or DELETE) in a particular table. </a:t>
            </a:r>
            <a:endParaRPr lang="en-US" dirty="0" smtClean="0"/>
          </a:p>
          <a:p>
            <a:r>
              <a:rPr lang="en-US" dirty="0" smtClean="0"/>
              <a:t>These </a:t>
            </a:r>
            <a:r>
              <a:rPr lang="en-US" dirty="0"/>
              <a:t>triggers help in maintaining the integrity of the data by changing the data of the database in a systematic fashion</a:t>
            </a:r>
            <a:r>
              <a:rPr lang="en-US" dirty="0" smtClean="0"/>
              <a:t>.</a:t>
            </a:r>
          </a:p>
          <a:p>
            <a:pPr marL="0" indent="0">
              <a:buNone/>
            </a:pPr>
            <a:r>
              <a:rPr lang="en-US" b="1" dirty="0" smtClean="0"/>
              <a:t>Syntax:</a:t>
            </a:r>
          </a:p>
          <a:p>
            <a:pPr marL="0" indent="0">
              <a:buNone/>
            </a:pPr>
            <a:r>
              <a:rPr lang="en-US" sz="2600" b="1" dirty="0">
                <a:solidFill>
                  <a:srgbClr val="C00000"/>
                </a:solidFill>
                <a:latin typeface="Courier New" panose="02070309020205020404" pitchFamily="49" charset="0"/>
                <a:cs typeface="Courier New" panose="02070309020205020404" pitchFamily="49" charset="0"/>
              </a:rPr>
              <a:t>create trigger </a:t>
            </a:r>
            <a:r>
              <a:rPr lang="en-US" sz="2600" b="1" dirty="0" err="1">
                <a:solidFill>
                  <a:srgbClr val="C00000"/>
                </a:solidFill>
                <a:latin typeface="Courier New" panose="02070309020205020404" pitchFamily="49" charset="0"/>
                <a:cs typeface="Courier New" panose="02070309020205020404" pitchFamily="49" charset="0"/>
              </a:rPr>
              <a:t>Trigger_name</a:t>
            </a:r>
            <a:endParaRPr lang="en-US" sz="2600" b="1" dirty="0">
              <a:solidFill>
                <a:srgbClr val="C00000"/>
              </a:solidFill>
              <a:latin typeface="Courier New" panose="02070309020205020404" pitchFamily="49" charset="0"/>
              <a:cs typeface="Courier New" panose="02070309020205020404" pitchFamily="49" charset="0"/>
            </a:endParaRPr>
          </a:p>
          <a:p>
            <a:pPr marL="0" indent="0">
              <a:buNone/>
            </a:pPr>
            <a:r>
              <a:rPr lang="en-US" sz="2600" b="1" dirty="0">
                <a:solidFill>
                  <a:srgbClr val="C00000"/>
                </a:solidFill>
                <a:latin typeface="Courier New" panose="02070309020205020404" pitchFamily="49" charset="0"/>
                <a:cs typeface="Courier New" panose="02070309020205020404" pitchFamily="49" charset="0"/>
              </a:rPr>
              <a:t>(before | after)</a:t>
            </a:r>
          </a:p>
          <a:p>
            <a:pPr marL="0" indent="0">
              <a:buNone/>
            </a:pPr>
            <a:r>
              <a:rPr lang="en-US" sz="2600" b="1" dirty="0">
                <a:solidFill>
                  <a:srgbClr val="C00000"/>
                </a:solidFill>
                <a:latin typeface="Courier New" panose="02070309020205020404" pitchFamily="49" charset="0"/>
                <a:cs typeface="Courier New" panose="02070309020205020404" pitchFamily="49" charset="0"/>
              </a:rPr>
              <a:t>[insert | update | delete] </a:t>
            </a:r>
          </a:p>
          <a:p>
            <a:pPr marL="0" indent="0">
              <a:buNone/>
            </a:pPr>
            <a:r>
              <a:rPr lang="en-US" sz="2600" b="1" dirty="0">
                <a:solidFill>
                  <a:srgbClr val="C00000"/>
                </a:solidFill>
                <a:latin typeface="Courier New" panose="02070309020205020404" pitchFamily="49" charset="0"/>
                <a:cs typeface="Courier New" panose="02070309020205020404" pitchFamily="49" charset="0"/>
              </a:rPr>
              <a:t>on [</a:t>
            </a:r>
            <a:r>
              <a:rPr lang="en-US" sz="2600" b="1" dirty="0" err="1">
                <a:solidFill>
                  <a:srgbClr val="C00000"/>
                </a:solidFill>
                <a:latin typeface="Courier New" panose="02070309020205020404" pitchFamily="49" charset="0"/>
                <a:cs typeface="Courier New" panose="02070309020205020404" pitchFamily="49" charset="0"/>
              </a:rPr>
              <a:t>table_name</a:t>
            </a:r>
            <a:r>
              <a:rPr lang="en-US" sz="2600" b="1" dirty="0">
                <a:solidFill>
                  <a:srgbClr val="C00000"/>
                </a:solidFill>
                <a:latin typeface="Courier New" panose="02070309020205020404" pitchFamily="49" charset="0"/>
                <a:cs typeface="Courier New" panose="02070309020205020404" pitchFamily="49" charset="0"/>
              </a:rPr>
              <a:t>]  </a:t>
            </a:r>
          </a:p>
          <a:p>
            <a:pPr marL="0" indent="0">
              <a:buNone/>
            </a:pPr>
            <a:r>
              <a:rPr lang="en-US" sz="2600" b="1" dirty="0">
                <a:solidFill>
                  <a:srgbClr val="C00000"/>
                </a:solidFill>
                <a:latin typeface="Courier New" panose="02070309020205020404" pitchFamily="49" charset="0"/>
                <a:cs typeface="Courier New" panose="02070309020205020404" pitchFamily="49" charset="0"/>
              </a:rPr>
              <a:t>[for each row]  </a:t>
            </a:r>
          </a:p>
          <a:p>
            <a:pPr marL="0" indent="0">
              <a:buNone/>
            </a:pPr>
            <a:r>
              <a:rPr lang="en-US" sz="2600" b="1" dirty="0">
                <a:solidFill>
                  <a:srgbClr val="C00000"/>
                </a:solidFill>
                <a:latin typeface="Courier New" panose="02070309020205020404" pitchFamily="49" charset="0"/>
                <a:cs typeface="Courier New" panose="02070309020205020404" pitchFamily="49" charset="0"/>
              </a:rPr>
              <a:t>[</a:t>
            </a:r>
            <a:r>
              <a:rPr lang="en-US" sz="2600" b="1" dirty="0" err="1">
                <a:solidFill>
                  <a:srgbClr val="C00000"/>
                </a:solidFill>
                <a:latin typeface="Courier New" panose="02070309020205020404" pitchFamily="49" charset="0"/>
                <a:cs typeface="Courier New" panose="02070309020205020404" pitchFamily="49" charset="0"/>
              </a:rPr>
              <a:t>trigger_body</a:t>
            </a:r>
            <a:r>
              <a:rPr lang="en-US" sz="2600" b="1" dirty="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5410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solidFill>
                  <a:schemeClr val="accent6">
                    <a:lumMod val="50000"/>
                  </a:schemeClr>
                </a:solidFill>
              </a:rPr>
              <a:t>CREATE TRIGGER:</a:t>
            </a:r>
            <a:r>
              <a:rPr lang="en-US" dirty="0">
                <a:solidFill>
                  <a:schemeClr val="accent6">
                    <a:lumMod val="50000"/>
                  </a:schemeClr>
                </a:solidFill>
              </a:rPr>
              <a:t> </a:t>
            </a:r>
            <a:r>
              <a:rPr lang="en-US" dirty="0"/>
              <a:t>These two keywords specify that a triggered block is going to be declared.</a:t>
            </a:r>
          </a:p>
          <a:p>
            <a:r>
              <a:rPr lang="en-US" b="1" dirty="0">
                <a:solidFill>
                  <a:schemeClr val="accent5">
                    <a:lumMod val="75000"/>
                  </a:schemeClr>
                </a:solidFill>
              </a:rPr>
              <a:t>TRIGGER_NAME:</a:t>
            </a:r>
            <a:r>
              <a:rPr lang="en-US" dirty="0"/>
              <a:t> It creates or replaces an existing trigger with the </a:t>
            </a:r>
            <a:r>
              <a:rPr lang="en-US" dirty="0" err="1"/>
              <a:t>Trigger_name</a:t>
            </a:r>
            <a:r>
              <a:rPr lang="en-US" dirty="0"/>
              <a:t>. The trigger name should be unique.</a:t>
            </a:r>
          </a:p>
          <a:p>
            <a:r>
              <a:rPr lang="en-US" b="1" dirty="0">
                <a:solidFill>
                  <a:schemeClr val="accent4">
                    <a:lumMod val="75000"/>
                  </a:schemeClr>
                </a:solidFill>
              </a:rPr>
              <a:t>BEFORE | AFTER: </a:t>
            </a:r>
            <a:r>
              <a:rPr lang="en-US" dirty="0"/>
              <a:t>It specifies when the trigger will be initiated i.e. before the ongoing event or after the ongoing event.</a:t>
            </a:r>
          </a:p>
          <a:p>
            <a:r>
              <a:rPr lang="en-US" b="1" dirty="0">
                <a:solidFill>
                  <a:schemeClr val="accent2">
                    <a:lumMod val="75000"/>
                  </a:schemeClr>
                </a:solidFill>
              </a:rPr>
              <a:t>INSERT | UPDATE | DELETE:</a:t>
            </a:r>
            <a:r>
              <a:rPr lang="en-US" b="1" dirty="0"/>
              <a:t> </a:t>
            </a:r>
            <a:r>
              <a:rPr lang="en-US" dirty="0"/>
              <a:t>These are the DML operations and we can use either of them in a given trigger.</a:t>
            </a:r>
          </a:p>
          <a:p>
            <a:r>
              <a:rPr lang="en-US" b="1" dirty="0">
                <a:solidFill>
                  <a:schemeClr val="accent1">
                    <a:lumMod val="50000"/>
                  </a:schemeClr>
                </a:solidFill>
              </a:rPr>
              <a:t>ON[TABLE_NAME]: </a:t>
            </a:r>
            <a:r>
              <a:rPr lang="en-US" dirty="0"/>
              <a:t>It specifies the name of the table on which the trigger is going to be applied.</a:t>
            </a:r>
          </a:p>
          <a:p>
            <a:r>
              <a:rPr lang="en-US" b="1" dirty="0">
                <a:solidFill>
                  <a:srgbClr val="C00000"/>
                </a:solidFill>
              </a:rPr>
              <a:t>FOR EACH ROW: </a:t>
            </a:r>
            <a:r>
              <a:rPr lang="en-US" dirty="0"/>
              <a:t>Row-level trigger gets executed when any row value of any column changes.</a:t>
            </a:r>
          </a:p>
          <a:p>
            <a:r>
              <a:rPr lang="en-US" b="1" dirty="0">
                <a:solidFill>
                  <a:srgbClr val="7030A0"/>
                </a:solidFill>
              </a:rPr>
              <a:t>TRIGGER BODY: </a:t>
            </a:r>
            <a:r>
              <a:rPr lang="en-US" dirty="0"/>
              <a:t>It consists of queries that need to be executed when the trigger is called.</a:t>
            </a:r>
          </a:p>
        </p:txBody>
      </p:sp>
    </p:spTree>
    <p:extLst>
      <p:ext uri="{BB962C8B-B14F-4D97-AF65-F5344CB8AC3E}">
        <p14:creationId xmlns:p14="http://schemas.microsoft.com/office/powerpoint/2010/main" val="410241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(Cont..)</a:t>
            </a:r>
          </a:p>
        </p:txBody>
      </p:sp>
      <p:sp>
        <p:nvSpPr>
          <p:cNvPr id="3" name="Content Placeholder 2"/>
          <p:cNvSpPr>
            <a:spLocks noGrp="1"/>
          </p:cNvSpPr>
          <p:nvPr>
            <p:ph idx="1"/>
          </p:nvPr>
        </p:nvSpPr>
        <p:spPr>
          <a:xfrm>
            <a:off x="838200" y="1566156"/>
            <a:ext cx="10515600" cy="675501"/>
          </a:xfrm>
        </p:spPr>
        <p:txBody>
          <a:bodyPr>
            <a:normAutofit fontScale="92500" lnSpcReduction="20000"/>
          </a:bodyPr>
          <a:lstStyle/>
          <a:p>
            <a:r>
              <a:rPr lang="en-US" dirty="0"/>
              <a:t>Suppose we have a table named Student containing the attributes </a:t>
            </a:r>
            <a:r>
              <a:rPr lang="en-US" dirty="0" err="1"/>
              <a:t>Student_id</a:t>
            </a:r>
            <a:r>
              <a:rPr lang="en-US" dirty="0"/>
              <a:t>, Name, Address, and Marks.</a:t>
            </a:r>
          </a:p>
        </p:txBody>
      </p:sp>
      <p:pic>
        <p:nvPicPr>
          <p:cNvPr id="4" name="Picture 3"/>
          <p:cNvPicPr>
            <a:picLocks noChangeAspect="1"/>
          </p:cNvPicPr>
          <p:nvPr/>
        </p:nvPicPr>
        <p:blipFill>
          <a:blip r:embed="rId2"/>
          <a:stretch>
            <a:fillRect/>
          </a:stretch>
        </p:blipFill>
        <p:spPr>
          <a:xfrm>
            <a:off x="990472" y="2241657"/>
            <a:ext cx="5003112" cy="1609596"/>
          </a:xfrm>
          <a:prstGeom prst="rect">
            <a:avLst/>
          </a:prstGeom>
        </p:spPr>
      </p:pic>
      <p:sp>
        <p:nvSpPr>
          <p:cNvPr id="5" name="Content Placeholder 2"/>
          <p:cNvSpPr txBox="1">
            <a:spLocks/>
          </p:cNvSpPr>
          <p:nvPr/>
        </p:nvSpPr>
        <p:spPr>
          <a:xfrm>
            <a:off x="6145856" y="2584171"/>
            <a:ext cx="5113638" cy="7274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we want to create a </a:t>
            </a:r>
            <a:r>
              <a:rPr lang="en-US" b="1" dirty="0"/>
              <a:t>trigger</a:t>
            </a:r>
            <a:r>
              <a:rPr lang="en-US" dirty="0"/>
              <a:t> that will add 100 marks to each new row of the</a:t>
            </a:r>
            <a:r>
              <a:rPr lang="en-US" i="1" dirty="0"/>
              <a:t> Marks</a:t>
            </a:r>
            <a:r>
              <a:rPr lang="en-US" dirty="0"/>
              <a:t> column whenever a new student is inserted to the table.</a:t>
            </a:r>
          </a:p>
        </p:txBody>
      </p:sp>
      <p:sp>
        <p:nvSpPr>
          <p:cNvPr id="6" name="Content Placeholder 2"/>
          <p:cNvSpPr txBox="1">
            <a:spLocks/>
          </p:cNvSpPr>
          <p:nvPr/>
        </p:nvSpPr>
        <p:spPr>
          <a:xfrm>
            <a:off x="838200" y="4211142"/>
            <a:ext cx="5113638" cy="218965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The SQL Trigger will be</a:t>
            </a:r>
            <a:r>
              <a:rPr lang="en-US" b="1" dirty="0" smtClean="0"/>
              <a:t>:</a:t>
            </a:r>
          </a:p>
          <a:p>
            <a:pPr marL="0" indent="0">
              <a:buNone/>
            </a:pPr>
            <a:r>
              <a:rPr lang="en-US" sz="2400" b="1" dirty="0">
                <a:solidFill>
                  <a:srgbClr val="C00000"/>
                </a:solidFill>
                <a:latin typeface="Courier New" panose="02070309020205020404" pitchFamily="49" charset="0"/>
                <a:cs typeface="Courier New" panose="02070309020205020404" pitchFamily="49" charset="0"/>
              </a:rPr>
              <a:t>CREATE TRIGGER </a:t>
            </a:r>
            <a:r>
              <a:rPr lang="en-US" sz="2400" b="1" dirty="0" err="1">
                <a:solidFill>
                  <a:srgbClr val="C00000"/>
                </a:solidFill>
                <a:latin typeface="Courier New" panose="02070309020205020404" pitchFamily="49" charset="0"/>
                <a:cs typeface="Courier New" panose="02070309020205020404" pitchFamily="49" charset="0"/>
              </a:rPr>
              <a:t>Add_marks</a:t>
            </a:r>
            <a:r>
              <a:rPr lang="en-US" sz="2400" b="1" dirty="0">
                <a:solidFill>
                  <a:srgbClr val="C00000"/>
                </a:solidFill>
                <a:latin typeface="Courier New" panose="02070309020205020404" pitchFamily="49" charset="0"/>
                <a:cs typeface="Courier New" panose="02070309020205020404" pitchFamily="49" charset="0"/>
              </a:rPr>
              <a:t> </a:t>
            </a:r>
            <a:r>
              <a:rPr lang="en-US" sz="2400" b="1" dirty="0" smtClean="0">
                <a:solidFill>
                  <a:srgbClr val="C00000"/>
                </a:solidFill>
                <a:latin typeface="Courier New" panose="02070309020205020404" pitchFamily="49" charset="0"/>
                <a:cs typeface="Courier New" panose="02070309020205020404" pitchFamily="49" charset="0"/>
              </a:rPr>
              <a:t>BEFORE</a:t>
            </a:r>
          </a:p>
          <a:p>
            <a:pPr marL="0" indent="0">
              <a:buNone/>
            </a:pPr>
            <a:r>
              <a:rPr lang="en-US" sz="2400" b="1" dirty="0" smtClean="0">
                <a:solidFill>
                  <a:srgbClr val="C00000"/>
                </a:solidFill>
                <a:latin typeface="Courier New" panose="02070309020205020404" pitchFamily="49" charset="0"/>
                <a:cs typeface="Courier New" panose="02070309020205020404" pitchFamily="49" charset="0"/>
              </a:rPr>
              <a:t>INSERT </a:t>
            </a:r>
            <a:r>
              <a:rPr lang="en-US" sz="2400" b="1" dirty="0">
                <a:solidFill>
                  <a:srgbClr val="C00000"/>
                </a:solidFill>
                <a:latin typeface="Courier New" panose="02070309020205020404" pitchFamily="49" charset="0"/>
                <a:cs typeface="Courier New" panose="02070309020205020404" pitchFamily="49" charset="0"/>
              </a:rPr>
              <a:t>ON Student </a:t>
            </a:r>
            <a:endParaRPr lang="en-US" sz="2400" b="1" dirty="0" smtClean="0">
              <a:solidFill>
                <a:srgbClr val="C00000"/>
              </a:solidFill>
              <a:latin typeface="Courier New" panose="02070309020205020404" pitchFamily="49" charset="0"/>
              <a:cs typeface="Courier New" panose="02070309020205020404" pitchFamily="49" charset="0"/>
            </a:endParaRPr>
          </a:p>
          <a:p>
            <a:pPr marL="0" indent="0">
              <a:buNone/>
            </a:pPr>
            <a:r>
              <a:rPr lang="en-US" sz="2400" b="1" dirty="0" smtClean="0">
                <a:solidFill>
                  <a:srgbClr val="C00000"/>
                </a:solidFill>
                <a:latin typeface="Courier New" panose="02070309020205020404" pitchFamily="49" charset="0"/>
                <a:cs typeface="Courier New" panose="02070309020205020404" pitchFamily="49" charset="0"/>
              </a:rPr>
              <a:t>FOR </a:t>
            </a:r>
            <a:r>
              <a:rPr lang="en-US" sz="2400" b="1" dirty="0">
                <a:solidFill>
                  <a:srgbClr val="C00000"/>
                </a:solidFill>
                <a:latin typeface="Courier New" panose="02070309020205020404" pitchFamily="49" charset="0"/>
                <a:cs typeface="Courier New" panose="02070309020205020404" pitchFamily="49" charset="0"/>
              </a:rPr>
              <a:t>EACH ROW </a:t>
            </a:r>
            <a:endParaRPr lang="en-US" sz="2400" b="1" dirty="0" smtClean="0">
              <a:solidFill>
                <a:srgbClr val="C00000"/>
              </a:solidFill>
              <a:latin typeface="Courier New" panose="02070309020205020404" pitchFamily="49" charset="0"/>
              <a:cs typeface="Courier New" panose="02070309020205020404" pitchFamily="49" charset="0"/>
            </a:endParaRPr>
          </a:p>
          <a:p>
            <a:pPr marL="0" indent="0">
              <a:buNone/>
            </a:pPr>
            <a:r>
              <a:rPr lang="en-US" sz="2400" b="1" dirty="0" smtClean="0">
                <a:solidFill>
                  <a:srgbClr val="C00000"/>
                </a:solidFill>
                <a:latin typeface="Courier New" panose="02070309020205020404" pitchFamily="49" charset="0"/>
                <a:cs typeface="Courier New" panose="02070309020205020404" pitchFamily="49" charset="0"/>
              </a:rPr>
              <a:t>SET </a:t>
            </a:r>
            <a:r>
              <a:rPr lang="en-US" sz="2400" b="1" dirty="0" err="1">
                <a:solidFill>
                  <a:srgbClr val="C00000"/>
                </a:solidFill>
                <a:latin typeface="Courier New" panose="02070309020205020404" pitchFamily="49" charset="0"/>
                <a:cs typeface="Courier New" panose="02070309020205020404" pitchFamily="49" charset="0"/>
              </a:rPr>
              <a:t>new.Marks</a:t>
            </a:r>
            <a:r>
              <a:rPr lang="en-US" sz="2400" b="1" dirty="0">
                <a:solidFill>
                  <a:srgbClr val="C00000"/>
                </a:solidFill>
                <a:latin typeface="Courier New" panose="02070309020205020404" pitchFamily="49" charset="0"/>
                <a:cs typeface="Courier New" panose="02070309020205020404" pitchFamily="49" charset="0"/>
              </a:rPr>
              <a:t> = </a:t>
            </a:r>
            <a:r>
              <a:rPr lang="en-US" sz="2400" b="1" dirty="0" err="1">
                <a:solidFill>
                  <a:srgbClr val="C00000"/>
                </a:solidFill>
                <a:latin typeface="Courier New" panose="02070309020205020404" pitchFamily="49" charset="0"/>
                <a:cs typeface="Courier New" panose="02070309020205020404" pitchFamily="49" charset="0"/>
              </a:rPr>
              <a:t>new.Marks</a:t>
            </a:r>
            <a:r>
              <a:rPr lang="en-US" sz="2400" b="1" dirty="0">
                <a:solidFill>
                  <a:srgbClr val="C00000"/>
                </a:solidFill>
                <a:latin typeface="Courier New" panose="02070309020205020404" pitchFamily="49" charset="0"/>
                <a:cs typeface="Courier New" panose="02070309020205020404" pitchFamily="49" charset="0"/>
              </a:rPr>
              <a:t> + 100;</a:t>
            </a:r>
          </a:p>
        </p:txBody>
      </p:sp>
      <p:sp>
        <p:nvSpPr>
          <p:cNvPr id="7" name="Content Placeholder 2"/>
          <p:cNvSpPr txBox="1">
            <a:spLocks/>
          </p:cNvSpPr>
          <p:nvPr/>
        </p:nvSpPr>
        <p:spPr>
          <a:xfrm>
            <a:off x="6380205" y="4804268"/>
            <a:ext cx="5113638" cy="7727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70C0"/>
                </a:solidFill>
              </a:rPr>
              <a:t>The new keyword refers to the row that is getting affected.</a:t>
            </a:r>
            <a:endParaRPr lang="en-US" dirty="0">
              <a:solidFill>
                <a:srgbClr val="0070C0"/>
              </a:solidFill>
            </a:endParaRPr>
          </a:p>
        </p:txBody>
      </p:sp>
    </p:spTree>
    <p:extLst>
      <p:ext uri="{BB962C8B-B14F-4D97-AF65-F5344CB8AC3E}">
        <p14:creationId xmlns:p14="http://schemas.microsoft.com/office/powerpoint/2010/main" val="203292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(Cont..)</a:t>
            </a:r>
          </a:p>
        </p:txBody>
      </p:sp>
      <p:sp>
        <p:nvSpPr>
          <p:cNvPr id="3" name="Content Placeholder 2"/>
          <p:cNvSpPr>
            <a:spLocks noGrp="1"/>
          </p:cNvSpPr>
          <p:nvPr>
            <p:ph idx="1"/>
          </p:nvPr>
        </p:nvSpPr>
        <p:spPr>
          <a:xfrm>
            <a:off x="838200" y="1825625"/>
            <a:ext cx="10515600" cy="2523953"/>
          </a:xfrm>
        </p:spPr>
        <p:txBody>
          <a:bodyPr>
            <a:normAutofit fontScale="92500" lnSpcReduction="20000"/>
          </a:bodyPr>
          <a:lstStyle/>
          <a:p>
            <a:r>
              <a:rPr lang="en-US" dirty="0"/>
              <a:t>After creating the trigger, we will write the query for inserting a new student in the database</a:t>
            </a:r>
            <a:r>
              <a:rPr lang="en-US" dirty="0" smtClean="0"/>
              <a:t>.</a:t>
            </a:r>
            <a:endParaRPr lang="en-US" dirty="0"/>
          </a:p>
          <a:p>
            <a:pPr marL="0" indent="0">
              <a:buNone/>
            </a:pPr>
            <a:r>
              <a:rPr lang="en-US" sz="2200" b="1" dirty="0">
                <a:solidFill>
                  <a:srgbClr val="C00000"/>
                </a:solidFill>
                <a:latin typeface="Courier New" panose="02070309020205020404" pitchFamily="49" charset="0"/>
                <a:cs typeface="Courier New" panose="02070309020205020404" pitchFamily="49" charset="0"/>
              </a:rPr>
              <a:t>INSERT INTO Student(Name, Address, Marks) VALUES('</a:t>
            </a:r>
            <a:r>
              <a:rPr lang="en-US" sz="2200" b="1" dirty="0" err="1">
                <a:solidFill>
                  <a:srgbClr val="C00000"/>
                </a:solidFill>
                <a:latin typeface="Courier New" panose="02070309020205020404" pitchFamily="49" charset="0"/>
                <a:cs typeface="Courier New" panose="02070309020205020404" pitchFamily="49" charset="0"/>
              </a:rPr>
              <a:t>Alizeh</a:t>
            </a:r>
            <a:r>
              <a:rPr lang="en-US" sz="2200" b="1" dirty="0">
                <a:solidFill>
                  <a:srgbClr val="C00000"/>
                </a:solidFill>
                <a:latin typeface="Courier New" panose="02070309020205020404" pitchFamily="49" charset="0"/>
                <a:cs typeface="Courier New" panose="02070309020205020404" pitchFamily="49" charset="0"/>
              </a:rPr>
              <a:t>', 'Maldives', 110);</a:t>
            </a:r>
          </a:p>
          <a:p>
            <a:r>
              <a:rPr lang="en-US" i="1" dirty="0"/>
              <a:t>The </a:t>
            </a:r>
            <a:r>
              <a:rPr lang="en-US" i="1" dirty="0" err="1"/>
              <a:t>Student_id</a:t>
            </a:r>
            <a:r>
              <a:rPr lang="en-US" i="1" dirty="0"/>
              <a:t> column is an auto-increment field and will be generated automatically when a new record is inserted into the table</a:t>
            </a:r>
            <a:r>
              <a:rPr lang="en-US" i="1" dirty="0" smtClean="0"/>
              <a:t>.</a:t>
            </a:r>
          </a:p>
          <a:p>
            <a:r>
              <a:rPr lang="en-US" dirty="0"/>
              <a:t>To see the final output the query would be: </a:t>
            </a:r>
            <a:r>
              <a:rPr lang="en-US" sz="2200" b="1" dirty="0">
                <a:solidFill>
                  <a:srgbClr val="C00000"/>
                </a:solidFill>
                <a:latin typeface="Courier New" panose="02070309020205020404" pitchFamily="49" charset="0"/>
                <a:cs typeface="Courier New" panose="02070309020205020404" pitchFamily="49" charset="0"/>
              </a:rPr>
              <a:t>SELECT * FROM Student;</a:t>
            </a:r>
          </a:p>
        </p:txBody>
      </p:sp>
      <p:pic>
        <p:nvPicPr>
          <p:cNvPr id="1028" name="Picture 4" descr="https://s3.ap-south-1.amazonaws.com/afteracademy-server-uploads/what-is-a-trigger-in-dbms-result-table-17214eee7fc53b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921" y="4232574"/>
            <a:ext cx="5312719" cy="213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4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Triggers</a:t>
            </a:r>
            <a:endParaRPr lang="en-US" dirty="0"/>
          </a:p>
        </p:txBody>
      </p:sp>
      <p:sp>
        <p:nvSpPr>
          <p:cNvPr id="3" name="Content Placeholder 2"/>
          <p:cNvSpPr>
            <a:spLocks noGrp="1"/>
          </p:cNvSpPr>
          <p:nvPr>
            <p:ph idx="1"/>
          </p:nvPr>
        </p:nvSpPr>
        <p:spPr/>
        <p:txBody>
          <a:bodyPr>
            <a:normAutofit fontScale="92500"/>
          </a:bodyPr>
          <a:lstStyle/>
          <a:p>
            <a:r>
              <a:rPr lang="en-US" dirty="0"/>
              <a:t>Forcing security approvals on the table that are present in the database</a:t>
            </a:r>
          </a:p>
          <a:p>
            <a:r>
              <a:rPr lang="en-US" dirty="0"/>
              <a:t>Triggers provide another way to check the integrity of data</a:t>
            </a:r>
          </a:p>
          <a:p>
            <a:r>
              <a:rPr lang="en-US" dirty="0"/>
              <a:t>Counteracting invalid exchanges</a:t>
            </a:r>
          </a:p>
          <a:p>
            <a:r>
              <a:rPr lang="en-US" dirty="0"/>
              <a:t>Triggers handle errors from the database layer</a:t>
            </a:r>
          </a:p>
          <a:p>
            <a:r>
              <a:rPr lang="en-US" dirty="0"/>
              <a:t>Normally triggers can be useful for inspecting the data changes in tables</a:t>
            </a:r>
          </a:p>
          <a:p>
            <a:r>
              <a:rPr lang="en-US" dirty="0"/>
              <a:t>Triggers give an alternative way to run scheduled tasks. Using triggers, we don’t have to wait for the scheduled events to run because the triggers are invoked automatically before or after a change is made to the data in a table</a:t>
            </a:r>
          </a:p>
        </p:txBody>
      </p:sp>
    </p:spTree>
    <p:extLst>
      <p:ext uri="{BB962C8B-B14F-4D97-AF65-F5344CB8AC3E}">
        <p14:creationId xmlns:p14="http://schemas.microsoft.com/office/powerpoint/2010/main" val="357206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Triggers</a:t>
            </a:r>
            <a:endParaRPr lang="en-US" dirty="0"/>
          </a:p>
        </p:txBody>
      </p:sp>
      <p:sp>
        <p:nvSpPr>
          <p:cNvPr id="3" name="Content Placeholder 2"/>
          <p:cNvSpPr>
            <a:spLocks noGrp="1"/>
          </p:cNvSpPr>
          <p:nvPr>
            <p:ph idx="1"/>
          </p:nvPr>
        </p:nvSpPr>
        <p:spPr/>
        <p:txBody>
          <a:bodyPr/>
          <a:lstStyle/>
          <a:p>
            <a:r>
              <a:rPr lang="en-US" dirty="0"/>
              <a:t>Triggers can only provide extended validations, </a:t>
            </a:r>
            <a:r>
              <a:rPr lang="en-US" dirty="0" err="1"/>
              <a:t>i.e</a:t>
            </a:r>
            <a:r>
              <a:rPr lang="en-US" dirty="0"/>
              <a:t>,  not all kind validations. For simple validations, you can use the NOT NULL, UNIQUE, CHECK and FOREIGN KEY constraints</a:t>
            </a:r>
          </a:p>
          <a:p>
            <a:r>
              <a:rPr lang="en-US" dirty="0"/>
              <a:t>Triggers may increase the overhead of the database</a:t>
            </a:r>
          </a:p>
          <a:p>
            <a:r>
              <a:rPr lang="en-US" dirty="0"/>
              <a:t>Triggers can be difficult to troubleshoot because they execute automatically in the database, which may not invisible to the client applications</a:t>
            </a:r>
          </a:p>
        </p:txBody>
      </p:sp>
    </p:spTree>
    <p:extLst>
      <p:ext uri="{BB962C8B-B14F-4D97-AF65-F5344CB8AC3E}">
        <p14:creationId xmlns:p14="http://schemas.microsoft.com/office/powerpoint/2010/main" val="3123418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Triggers</a:t>
            </a:r>
            <a:endParaRPr lang="en-US" dirty="0"/>
          </a:p>
        </p:txBody>
      </p:sp>
      <p:sp>
        <p:nvSpPr>
          <p:cNvPr id="3" name="Content Placeholder 2"/>
          <p:cNvSpPr>
            <a:spLocks noGrp="1"/>
          </p:cNvSpPr>
          <p:nvPr>
            <p:ph idx="1"/>
          </p:nvPr>
        </p:nvSpPr>
        <p:spPr/>
        <p:txBody>
          <a:bodyPr/>
          <a:lstStyle/>
          <a:p>
            <a:r>
              <a:rPr lang="en-US" dirty="0" smtClean="0"/>
              <a:t>We can </a:t>
            </a:r>
            <a:r>
              <a:rPr lang="en-US" dirty="0"/>
              <a:t>enable a disabled trigger using the </a:t>
            </a:r>
            <a:r>
              <a:rPr lang="en-US" b="1" dirty="0"/>
              <a:t>ALTER TRIGGER</a:t>
            </a:r>
            <a:r>
              <a:rPr lang="en-US" dirty="0"/>
              <a:t> statement with the </a:t>
            </a:r>
            <a:r>
              <a:rPr lang="en-US" b="1" dirty="0"/>
              <a:t>ENABLE</a:t>
            </a:r>
            <a:r>
              <a:rPr lang="en-US" dirty="0"/>
              <a:t> option</a:t>
            </a:r>
            <a:r>
              <a:rPr lang="en-US" dirty="0" smtClean="0"/>
              <a:t>.</a:t>
            </a:r>
          </a:p>
          <a:p>
            <a:pPr marL="0" indent="0">
              <a:buNone/>
            </a:pPr>
            <a:r>
              <a:rPr lang="en-US" b="1" u="sng" dirty="0" smtClean="0"/>
              <a:t>Example:</a:t>
            </a:r>
          </a:p>
          <a:p>
            <a:pPr marL="0" indent="0">
              <a:buNone/>
            </a:pPr>
            <a:r>
              <a:rPr lang="en-US" sz="2400" b="1" dirty="0">
                <a:solidFill>
                  <a:srgbClr val="C00000"/>
                </a:solidFill>
                <a:latin typeface="Courier New" panose="02070309020205020404" pitchFamily="49" charset="0"/>
                <a:cs typeface="Courier New" panose="02070309020205020404" pitchFamily="49" charset="0"/>
              </a:rPr>
              <a:t>ALTER TRIGGER reorder ENABLE;</a:t>
            </a:r>
          </a:p>
          <a:p>
            <a:r>
              <a:rPr lang="en-US" dirty="0"/>
              <a:t>To enable all triggers defined for a specific table, use the </a:t>
            </a:r>
            <a:r>
              <a:rPr lang="en-US" b="1" dirty="0"/>
              <a:t>ALTER TABLE </a:t>
            </a:r>
            <a:r>
              <a:rPr lang="en-US" dirty="0" smtClean="0"/>
              <a:t>statement </a:t>
            </a:r>
            <a:r>
              <a:rPr lang="en-US" dirty="0"/>
              <a:t>with the </a:t>
            </a:r>
            <a:r>
              <a:rPr lang="en-US" b="1" dirty="0"/>
              <a:t>ENABLE ALL TRIGGERS </a:t>
            </a:r>
            <a:r>
              <a:rPr lang="en-US" dirty="0"/>
              <a:t>option</a:t>
            </a:r>
            <a:r>
              <a:rPr lang="en-US" dirty="0" smtClean="0"/>
              <a:t>.</a:t>
            </a:r>
          </a:p>
          <a:p>
            <a:pPr marL="0" indent="0">
              <a:buNone/>
            </a:pPr>
            <a:r>
              <a:rPr lang="en-US" b="1" u="sng" dirty="0"/>
              <a:t>Example:</a:t>
            </a:r>
          </a:p>
          <a:p>
            <a:pPr marL="0" indent="0">
              <a:buNone/>
            </a:pPr>
            <a:r>
              <a:rPr lang="en-US" sz="2400" b="1" dirty="0">
                <a:solidFill>
                  <a:srgbClr val="C00000"/>
                </a:solidFill>
                <a:latin typeface="Courier New" panose="02070309020205020404" pitchFamily="49" charset="0"/>
                <a:cs typeface="Courier New" panose="02070309020205020404" pitchFamily="49" charset="0"/>
              </a:rPr>
              <a:t>ALTER TABLE inventory ENABLE ALL TRIGGERS;</a:t>
            </a:r>
          </a:p>
        </p:txBody>
      </p:sp>
    </p:spTree>
    <p:extLst>
      <p:ext uri="{BB962C8B-B14F-4D97-AF65-F5344CB8AC3E}">
        <p14:creationId xmlns:p14="http://schemas.microsoft.com/office/powerpoint/2010/main" val="3533745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Triggers</a:t>
            </a:r>
            <a:endParaRPr lang="en-US" dirty="0"/>
          </a:p>
        </p:txBody>
      </p:sp>
      <p:sp>
        <p:nvSpPr>
          <p:cNvPr id="3" name="Content Placeholder 2"/>
          <p:cNvSpPr>
            <a:spLocks noGrp="1"/>
          </p:cNvSpPr>
          <p:nvPr>
            <p:ph idx="1"/>
          </p:nvPr>
        </p:nvSpPr>
        <p:spPr/>
        <p:txBody>
          <a:bodyPr/>
          <a:lstStyle/>
          <a:p>
            <a:r>
              <a:rPr lang="en-US" dirty="0" smtClean="0"/>
              <a:t>We can </a:t>
            </a:r>
            <a:r>
              <a:rPr lang="en-US" dirty="0"/>
              <a:t>disable a trigger using the </a:t>
            </a:r>
            <a:r>
              <a:rPr lang="en-US" b="1" dirty="0"/>
              <a:t>ALTER TRIGGER</a:t>
            </a:r>
            <a:r>
              <a:rPr lang="en-US" dirty="0"/>
              <a:t> statement with the </a:t>
            </a:r>
            <a:r>
              <a:rPr lang="en-US" b="1" dirty="0"/>
              <a:t>DISABLE</a:t>
            </a:r>
            <a:r>
              <a:rPr lang="en-US" dirty="0"/>
              <a:t> option</a:t>
            </a:r>
            <a:r>
              <a:rPr lang="en-US" dirty="0" smtClean="0"/>
              <a:t>.</a:t>
            </a:r>
          </a:p>
          <a:p>
            <a:pPr marL="0" indent="0">
              <a:buNone/>
            </a:pPr>
            <a:r>
              <a:rPr lang="en-US" b="1" u="sng" dirty="0"/>
              <a:t>Example:</a:t>
            </a:r>
          </a:p>
          <a:p>
            <a:pPr marL="0" indent="0">
              <a:buNone/>
            </a:pPr>
            <a:r>
              <a:rPr lang="en-US" b="1" dirty="0">
                <a:solidFill>
                  <a:srgbClr val="C00000"/>
                </a:solidFill>
                <a:latin typeface="Courier New" panose="02070309020205020404" pitchFamily="49" charset="0"/>
                <a:cs typeface="Courier New" panose="02070309020205020404" pitchFamily="49" charset="0"/>
              </a:rPr>
              <a:t>ALTER TRIGGER reorder </a:t>
            </a:r>
            <a:r>
              <a:rPr lang="en-US" b="1" dirty="0" smtClean="0">
                <a:solidFill>
                  <a:srgbClr val="C00000"/>
                </a:solidFill>
                <a:latin typeface="Courier New" panose="02070309020205020404" pitchFamily="49" charset="0"/>
                <a:cs typeface="Courier New" panose="02070309020205020404" pitchFamily="49" charset="0"/>
              </a:rPr>
              <a:t>DISABLE</a:t>
            </a:r>
            <a:r>
              <a:rPr lang="en-US" b="1" dirty="0">
                <a:solidFill>
                  <a:srgbClr val="C00000"/>
                </a:solidFill>
                <a:latin typeface="Courier New" panose="02070309020205020404" pitchFamily="49" charset="0"/>
                <a:cs typeface="Courier New" panose="02070309020205020404" pitchFamily="49" charset="0"/>
              </a:rPr>
              <a:t>;</a:t>
            </a:r>
          </a:p>
          <a:p>
            <a:r>
              <a:rPr lang="en-US" dirty="0" smtClean="0"/>
              <a:t>We </a:t>
            </a:r>
            <a:r>
              <a:rPr lang="en-US" dirty="0"/>
              <a:t>can disable all triggers associated with a table at the same time using the </a:t>
            </a:r>
            <a:r>
              <a:rPr lang="en-US" b="1" dirty="0"/>
              <a:t>ALTER TABLE</a:t>
            </a:r>
            <a:r>
              <a:rPr lang="en-US" dirty="0"/>
              <a:t> statement with the </a:t>
            </a:r>
            <a:r>
              <a:rPr lang="en-US" b="1" dirty="0"/>
              <a:t>DISABLE ALL TRIGGERS </a:t>
            </a:r>
            <a:r>
              <a:rPr lang="en-US" dirty="0"/>
              <a:t>option</a:t>
            </a:r>
            <a:r>
              <a:rPr lang="en-US" dirty="0" smtClean="0"/>
              <a:t>.</a:t>
            </a:r>
          </a:p>
          <a:p>
            <a:pPr marL="0" indent="0">
              <a:buNone/>
            </a:pPr>
            <a:r>
              <a:rPr lang="en-US" b="1" u="sng" dirty="0"/>
              <a:t>Example:</a:t>
            </a:r>
          </a:p>
          <a:p>
            <a:pPr marL="0" indent="0">
              <a:buNone/>
            </a:pPr>
            <a:r>
              <a:rPr lang="en-US" b="1" dirty="0">
                <a:solidFill>
                  <a:srgbClr val="C00000"/>
                </a:solidFill>
                <a:latin typeface="Courier New" panose="02070309020205020404" pitchFamily="49" charset="0"/>
                <a:cs typeface="Courier New" panose="02070309020205020404" pitchFamily="49" charset="0"/>
              </a:rPr>
              <a:t>ALTER TABLE inventory </a:t>
            </a:r>
            <a:r>
              <a:rPr lang="en-US" b="1" dirty="0" smtClean="0">
                <a:solidFill>
                  <a:srgbClr val="C00000"/>
                </a:solidFill>
                <a:latin typeface="Courier New" panose="02070309020205020404" pitchFamily="49" charset="0"/>
                <a:cs typeface="Courier New" panose="02070309020205020404" pitchFamily="49" charset="0"/>
              </a:rPr>
              <a:t>DISABLE </a:t>
            </a:r>
            <a:r>
              <a:rPr lang="en-US" b="1" dirty="0">
                <a:solidFill>
                  <a:srgbClr val="C00000"/>
                </a:solidFill>
                <a:latin typeface="Courier New" panose="02070309020205020404" pitchFamily="49" charset="0"/>
                <a:cs typeface="Courier New" panose="02070309020205020404" pitchFamily="49" charset="0"/>
              </a:rPr>
              <a:t>ALL TRIGGERS;</a:t>
            </a:r>
          </a:p>
          <a:p>
            <a:pPr marL="0" indent="0">
              <a:buNone/>
            </a:pPr>
            <a:endParaRPr lang="en-US" dirty="0"/>
          </a:p>
        </p:txBody>
      </p:sp>
    </p:spTree>
    <p:extLst>
      <p:ext uri="{BB962C8B-B14F-4D97-AF65-F5344CB8AC3E}">
        <p14:creationId xmlns:p14="http://schemas.microsoft.com/office/powerpoint/2010/main" val="373511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Procedure</a:t>
            </a:r>
            <a:endParaRPr lang="en-US" dirty="0"/>
          </a:p>
        </p:txBody>
      </p:sp>
      <p:sp>
        <p:nvSpPr>
          <p:cNvPr id="3" name="Content Placeholder 2"/>
          <p:cNvSpPr>
            <a:spLocks noGrp="1"/>
          </p:cNvSpPr>
          <p:nvPr>
            <p:ph idx="1"/>
          </p:nvPr>
        </p:nvSpPr>
        <p:spPr/>
        <p:txBody>
          <a:bodyPr/>
          <a:lstStyle/>
          <a:p>
            <a:r>
              <a:rPr lang="en-US" dirty="0"/>
              <a:t>A stored procedure in SQL is a type of pre-written code that can be stored for later execution and then used many times hence, saving time. It is a group of SQL statements that performs the task. The stored procedure can be invoked explicitly whenever required. It may accept some inputs in the form of parameters, these may be one parameter or multiple parameters.</a:t>
            </a:r>
          </a:p>
        </p:txBody>
      </p:sp>
    </p:spTree>
    <p:extLst>
      <p:ext uri="{BB962C8B-B14F-4D97-AF65-F5344CB8AC3E}">
        <p14:creationId xmlns:p14="http://schemas.microsoft.com/office/powerpoint/2010/main" val="426077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or Delete Trigger</a:t>
            </a:r>
            <a:endParaRPr lang="en-US" dirty="0"/>
          </a:p>
        </p:txBody>
      </p:sp>
      <p:sp>
        <p:nvSpPr>
          <p:cNvPr id="3" name="Content Placeholder 2"/>
          <p:cNvSpPr>
            <a:spLocks noGrp="1"/>
          </p:cNvSpPr>
          <p:nvPr>
            <p:ph idx="1"/>
          </p:nvPr>
        </p:nvSpPr>
        <p:spPr/>
        <p:txBody>
          <a:bodyPr/>
          <a:lstStyle/>
          <a:p>
            <a:r>
              <a:rPr lang="en-US" dirty="0" smtClean="0"/>
              <a:t>To drop a trigger, the </a:t>
            </a:r>
            <a:r>
              <a:rPr lang="en-US" dirty="0"/>
              <a:t>trigger must be in </a:t>
            </a:r>
            <a:r>
              <a:rPr lang="en-US" dirty="0" smtClean="0"/>
              <a:t>our </a:t>
            </a:r>
            <a:r>
              <a:rPr lang="en-US" dirty="0"/>
              <a:t>own schema or </a:t>
            </a:r>
            <a:r>
              <a:rPr lang="en-US" dirty="0" smtClean="0"/>
              <a:t>we </a:t>
            </a:r>
            <a:r>
              <a:rPr lang="en-US" dirty="0"/>
              <a:t>must have the </a:t>
            </a:r>
            <a:r>
              <a:rPr lang="en-US" b="1" dirty="0"/>
              <a:t>DROP ANY TRIGGER</a:t>
            </a:r>
            <a:r>
              <a:rPr lang="en-US" dirty="0"/>
              <a:t> system privilege. </a:t>
            </a:r>
            <a:endParaRPr lang="en-US" dirty="0" smtClean="0"/>
          </a:p>
          <a:p>
            <a:r>
              <a:rPr lang="en-US" dirty="0" smtClean="0"/>
              <a:t>To </a:t>
            </a:r>
            <a:r>
              <a:rPr lang="en-US" dirty="0"/>
              <a:t>drop a trigger on DATABASE in another user's schema, </a:t>
            </a:r>
            <a:r>
              <a:rPr lang="en-US" dirty="0" smtClean="0"/>
              <a:t>We must have </a:t>
            </a:r>
            <a:r>
              <a:rPr lang="en-US" dirty="0"/>
              <a:t>the </a:t>
            </a:r>
            <a:r>
              <a:rPr lang="en-US" b="1" dirty="0"/>
              <a:t>ADMINISTER DATABASE</a:t>
            </a:r>
            <a:r>
              <a:rPr lang="en-US" dirty="0"/>
              <a:t> TRIGGER system privilege</a:t>
            </a:r>
            <a:r>
              <a:rPr lang="en-US" dirty="0" smtClean="0"/>
              <a:t>.</a:t>
            </a:r>
          </a:p>
          <a:p>
            <a:pPr marL="0" indent="0">
              <a:buNone/>
            </a:pPr>
            <a:r>
              <a:rPr lang="en-US" b="1" u="sng" dirty="0" smtClean="0"/>
              <a:t>Syntax:</a:t>
            </a:r>
            <a:endParaRPr lang="en-US" b="1" u="sng" dirty="0"/>
          </a:p>
          <a:p>
            <a:pPr marL="0" indent="0">
              <a:buNone/>
            </a:pPr>
            <a:r>
              <a:rPr lang="en-US" b="1" dirty="0">
                <a:solidFill>
                  <a:srgbClr val="C00000"/>
                </a:solidFill>
                <a:latin typeface="Courier New" panose="02070309020205020404" pitchFamily="49" charset="0"/>
                <a:cs typeface="Courier New" panose="02070309020205020404" pitchFamily="49" charset="0"/>
              </a:rPr>
              <a:t>DROP TRIGGER </a:t>
            </a:r>
            <a:r>
              <a:rPr lang="en-US" b="1" dirty="0" smtClean="0">
                <a:solidFill>
                  <a:srgbClr val="C00000"/>
                </a:solidFill>
                <a:latin typeface="Courier New" panose="02070309020205020404" pitchFamily="49" charset="0"/>
                <a:cs typeface="Courier New" panose="02070309020205020404" pitchFamily="49" charset="0"/>
              </a:rPr>
              <a:t>&lt;</a:t>
            </a:r>
            <a:r>
              <a:rPr lang="en-US" b="1" dirty="0" err="1" smtClean="0">
                <a:solidFill>
                  <a:srgbClr val="C00000"/>
                </a:solidFill>
                <a:latin typeface="Courier New" panose="02070309020205020404" pitchFamily="49" charset="0"/>
                <a:cs typeface="Courier New" panose="02070309020205020404" pitchFamily="49" charset="0"/>
              </a:rPr>
              <a:t>Trigger_name</a:t>
            </a:r>
            <a:r>
              <a:rPr lang="en-US" b="1" dirty="0" smtClean="0">
                <a:solidFill>
                  <a:srgbClr val="C00000"/>
                </a:solidFill>
                <a:latin typeface="Courier New" panose="02070309020205020404" pitchFamily="49" charset="0"/>
                <a:cs typeface="Courier New" panose="02070309020205020404" pitchFamily="49" charset="0"/>
              </a:rPr>
              <a:t>&gt;;</a:t>
            </a:r>
          </a:p>
          <a:p>
            <a:pPr marL="0" indent="0">
              <a:buNone/>
            </a:pPr>
            <a:endParaRPr lang="en-US" b="1" dirty="0">
              <a:solidFill>
                <a:srgbClr val="C00000"/>
              </a:solidFill>
              <a:latin typeface="Courier New" panose="02070309020205020404" pitchFamily="49" charset="0"/>
              <a:cs typeface="Courier New" panose="02070309020205020404" pitchFamily="49" charset="0"/>
            </a:endParaRPr>
          </a:p>
          <a:p>
            <a:pPr marL="0" indent="0">
              <a:buNone/>
            </a:pPr>
            <a:r>
              <a:rPr lang="en-US" b="1" u="sng" dirty="0"/>
              <a:t>Example:</a:t>
            </a:r>
          </a:p>
          <a:p>
            <a:pPr marL="0" indent="0">
              <a:buNone/>
            </a:pPr>
            <a:r>
              <a:rPr lang="en-US" b="1" dirty="0">
                <a:solidFill>
                  <a:srgbClr val="C00000"/>
                </a:solidFill>
                <a:latin typeface="Courier New" panose="02070309020205020404" pitchFamily="49" charset="0"/>
                <a:cs typeface="Courier New" panose="02070309020205020404" pitchFamily="49" charset="0"/>
              </a:rPr>
              <a:t>DROP TRIGGER </a:t>
            </a:r>
            <a:r>
              <a:rPr lang="en-US" b="1" dirty="0" err="1" smtClean="0">
                <a:solidFill>
                  <a:srgbClr val="C00000"/>
                </a:solidFill>
                <a:latin typeface="Courier New" panose="02070309020205020404" pitchFamily="49" charset="0"/>
                <a:cs typeface="Courier New" panose="02070309020205020404" pitchFamily="49" charset="0"/>
              </a:rPr>
              <a:t>Add_marks</a:t>
            </a:r>
            <a:r>
              <a:rPr lang="en-US" b="1" dirty="0" smtClean="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84744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Multi Row Enabled Triggers</a:t>
            </a:r>
          </a:p>
        </p:txBody>
      </p:sp>
      <p:sp>
        <p:nvSpPr>
          <p:cNvPr id="3" name="Content Placeholder 2"/>
          <p:cNvSpPr>
            <a:spLocks noGrp="1"/>
          </p:cNvSpPr>
          <p:nvPr>
            <p:ph idx="1"/>
          </p:nvPr>
        </p:nvSpPr>
        <p:spPr>
          <a:xfrm>
            <a:off x="838200" y="1690688"/>
            <a:ext cx="10515600" cy="4764433"/>
          </a:xfrm>
        </p:spPr>
        <p:txBody>
          <a:bodyPr>
            <a:normAutofit fontScale="70000" lnSpcReduction="20000"/>
          </a:bodyPr>
          <a:lstStyle/>
          <a:p>
            <a:r>
              <a:rPr lang="en-US" sz="4000" dirty="0" smtClean="0"/>
              <a:t>Trigger is valid for </a:t>
            </a:r>
            <a:r>
              <a:rPr lang="en-US" sz="4000" dirty="0" err="1" smtClean="0"/>
              <a:t>multirow</a:t>
            </a:r>
            <a:r>
              <a:rPr lang="en-US" sz="4000" dirty="0" smtClean="0"/>
              <a:t> and single-row inserts.</a:t>
            </a:r>
          </a:p>
          <a:p>
            <a:pPr marL="0" indent="0">
              <a:buNone/>
            </a:pPr>
            <a:r>
              <a:rPr lang="en-US" sz="4000" b="1" u="sng" dirty="0" smtClean="0"/>
              <a:t>Examples:</a:t>
            </a:r>
          </a:p>
          <a:p>
            <a:pPr marL="0" indent="0">
              <a:buNone/>
            </a:pPr>
            <a:r>
              <a:rPr lang="en-US" sz="2900" b="1" dirty="0">
                <a:solidFill>
                  <a:srgbClr val="C00000"/>
                </a:solidFill>
                <a:latin typeface="Courier New" panose="02070309020205020404" pitchFamily="49" charset="0"/>
                <a:cs typeface="Courier New" panose="02070309020205020404" pitchFamily="49" charset="0"/>
              </a:rPr>
              <a:t>CREATE TRIGGER NewPODetail2  </a:t>
            </a:r>
          </a:p>
          <a:p>
            <a:pPr marL="0" indent="0">
              <a:buNone/>
            </a:pPr>
            <a:r>
              <a:rPr lang="en-US" sz="2900" b="1" dirty="0">
                <a:solidFill>
                  <a:srgbClr val="C00000"/>
                </a:solidFill>
                <a:latin typeface="Courier New" panose="02070309020205020404" pitchFamily="49" charset="0"/>
                <a:cs typeface="Courier New" panose="02070309020205020404" pitchFamily="49" charset="0"/>
              </a:rPr>
              <a:t>ON </a:t>
            </a:r>
            <a:r>
              <a:rPr lang="en-US" sz="2900" b="1" dirty="0" err="1">
                <a:solidFill>
                  <a:srgbClr val="C00000"/>
                </a:solidFill>
                <a:latin typeface="Courier New" panose="02070309020205020404" pitchFamily="49" charset="0"/>
                <a:cs typeface="Courier New" panose="02070309020205020404" pitchFamily="49" charset="0"/>
              </a:rPr>
              <a:t>Purchasing.PurchaseOrderDetail</a:t>
            </a:r>
            <a:r>
              <a:rPr lang="en-US" sz="2900" b="1" dirty="0">
                <a:solidFill>
                  <a:srgbClr val="C00000"/>
                </a:solidFill>
                <a:latin typeface="Courier New" panose="02070309020205020404" pitchFamily="49" charset="0"/>
                <a:cs typeface="Courier New" panose="02070309020205020404" pitchFamily="49" charset="0"/>
              </a:rPr>
              <a:t>  </a:t>
            </a:r>
          </a:p>
          <a:p>
            <a:pPr marL="0" indent="0">
              <a:buNone/>
            </a:pPr>
            <a:r>
              <a:rPr lang="en-US" sz="2900" b="1" dirty="0">
                <a:solidFill>
                  <a:srgbClr val="C00000"/>
                </a:solidFill>
                <a:latin typeface="Courier New" panose="02070309020205020404" pitchFamily="49" charset="0"/>
                <a:cs typeface="Courier New" panose="02070309020205020404" pitchFamily="49" charset="0"/>
              </a:rPr>
              <a:t>AFTER INSERT AS  </a:t>
            </a:r>
          </a:p>
          <a:p>
            <a:pPr marL="0" indent="0">
              <a:buNone/>
            </a:pPr>
            <a:r>
              <a:rPr lang="en-US" sz="2900" b="1" dirty="0">
                <a:solidFill>
                  <a:srgbClr val="C00000"/>
                </a:solidFill>
                <a:latin typeface="Courier New" panose="02070309020205020404" pitchFamily="49" charset="0"/>
                <a:cs typeface="Courier New" panose="02070309020205020404" pitchFamily="49" charset="0"/>
              </a:rPr>
              <a:t>   UPDATE </a:t>
            </a:r>
            <a:r>
              <a:rPr lang="en-US" sz="2900" b="1" dirty="0" err="1">
                <a:solidFill>
                  <a:srgbClr val="C00000"/>
                </a:solidFill>
                <a:latin typeface="Courier New" panose="02070309020205020404" pitchFamily="49" charset="0"/>
                <a:cs typeface="Courier New" panose="02070309020205020404" pitchFamily="49" charset="0"/>
              </a:rPr>
              <a:t>Purchasing.PurchaseOrderHeader</a:t>
            </a:r>
            <a:r>
              <a:rPr lang="en-US" sz="2900" b="1" dirty="0">
                <a:solidFill>
                  <a:srgbClr val="C00000"/>
                </a:solidFill>
                <a:latin typeface="Courier New" panose="02070309020205020404" pitchFamily="49" charset="0"/>
                <a:cs typeface="Courier New" panose="02070309020205020404" pitchFamily="49" charset="0"/>
              </a:rPr>
              <a:t>  </a:t>
            </a:r>
          </a:p>
          <a:p>
            <a:pPr marL="0" indent="0">
              <a:buNone/>
            </a:pPr>
            <a:r>
              <a:rPr lang="en-US" sz="2900" b="1" dirty="0">
                <a:solidFill>
                  <a:srgbClr val="C00000"/>
                </a:solidFill>
                <a:latin typeface="Courier New" panose="02070309020205020404" pitchFamily="49" charset="0"/>
                <a:cs typeface="Courier New" panose="02070309020205020404" pitchFamily="49" charset="0"/>
              </a:rPr>
              <a:t>   SET </a:t>
            </a:r>
            <a:r>
              <a:rPr lang="en-US" sz="2900" b="1" dirty="0" err="1">
                <a:solidFill>
                  <a:srgbClr val="C00000"/>
                </a:solidFill>
                <a:latin typeface="Courier New" panose="02070309020205020404" pitchFamily="49" charset="0"/>
                <a:cs typeface="Courier New" panose="02070309020205020404" pitchFamily="49" charset="0"/>
              </a:rPr>
              <a:t>SubTotal</a:t>
            </a:r>
            <a:r>
              <a:rPr lang="en-US" sz="2900" b="1" dirty="0">
                <a:solidFill>
                  <a:srgbClr val="C00000"/>
                </a:solidFill>
                <a:latin typeface="Courier New" panose="02070309020205020404" pitchFamily="49" charset="0"/>
                <a:cs typeface="Courier New" panose="02070309020205020404" pitchFamily="49" charset="0"/>
              </a:rPr>
              <a:t> = </a:t>
            </a:r>
            <a:r>
              <a:rPr lang="en-US" sz="2900" b="1" dirty="0" err="1">
                <a:solidFill>
                  <a:srgbClr val="C00000"/>
                </a:solidFill>
                <a:latin typeface="Courier New" panose="02070309020205020404" pitchFamily="49" charset="0"/>
                <a:cs typeface="Courier New" panose="02070309020205020404" pitchFamily="49" charset="0"/>
              </a:rPr>
              <a:t>SubTotal</a:t>
            </a:r>
            <a:r>
              <a:rPr lang="en-US" sz="2900" b="1" dirty="0">
                <a:solidFill>
                  <a:srgbClr val="C00000"/>
                </a:solidFill>
                <a:latin typeface="Courier New" panose="02070309020205020404" pitchFamily="49" charset="0"/>
                <a:cs typeface="Courier New" panose="02070309020205020404" pitchFamily="49" charset="0"/>
              </a:rPr>
              <a:t> +   </a:t>
            </a:r>
          </a:p>
          <a:p>
            <a:pPr marL="0" indent="0">
              <a:buNone/>
            </a:pPr>
            <a:r>
              <a:rPr lang="en-US" sz="2900" b="1" dirty="0">
                <a:solidFill>
                  <a:srgbClr val="C00000"/>
                </a:solidFill>
                <a:latin typeface="Courier New" panose="02070309020205020404" pitchFamily="49" charset="0"/>
                <a:cs typeface="Courier New" panose="02070309020205020404" pitchFamily="49" charset="0"/>
              </a:rPr>
              <a:t>      (SELECT SUM(</a:t>
            </a:r>
            <a:r>
              <a:rPr lang="en-US" sz="2900" b="1" dirty="0" err="1">
                <a:solidFill>
                  <a:srgbClr val="C00000"/>
                </a:solidFill>
                <a:latin typeface="Courier New" panose="02070309020205020404" pitchFamily="49" charset="0"/>
                <a:cs typeface="Courier New" panose="02070309020205020404" pitchFamily="49" charset="0"/>
              </a:rPr>
              <a:t>LineTotal</a:t>
            </a:r>
            <a:r>
              <a:rPr lang="en-US" sz="2900" b="1" dirty="0">
                <a:solidFill>
                  <a:srgbClr val="C00000"/>
                </a:solidFill>
                <a:latin typeface="Courier New" panose="02070309020205020404" pitchFamily="49" charset="0"/>
                <a:cs typeface="Courier New" panose="02070309020205020404" pitchFamily="49" charset="0"/>
              </a:rPr>
              <a:t>)  </a:t>
            </a:r>
          </a:p>
          <a:p>
            <a:pPr marL="0" indent="0">
              <a:buNone/>
            </a:pPr>
            <a:r>
              <a:rPr lang="en-US" sz="2900" b="1" dirty="0">
                <a:solidFill>
                  <a:srgbClr val="C00000"/>
                </a:solidFill>
                <a:latin typeface="Courier New" panose="02070309020205020404" pitchFamily="49" charset="0"/>
                <a:cs typeface="Courier New" panose="02070309020205020404" pitchFamily="49" charset="0"/>
              </a:rPr>
              <a:t>      FROM inserted  </a:t>
            </a:r>
          </a:p>
          <a:p>
            <a:pPr marL="0" indent="0">
              <a:buNone/>
            </a:pPr>
            <a:r>
              <a:rPr lang="en-US" sz="2900" b="1" dirty="0">
                <a:solidFill>
                  <a:srgbClr val="C00000"/>
                </a:solidFill>
                <a:latin typeface="Courier New" panose="02070309020205020404" pitchFamily="49" charset="0"/>
                <a:cs typeface="Courier New" panose="02070309020205020404" pitchFamily="49" charset="0"/>
              </a:rPr>
              <a:t>      WHERE </a:t>
            </a:r>
            <a:r>
              <a:rPr lang="en-US" sz="2900" b="1" dirty="0" err="1">
                <a:solidFill>
                  <a:srgbClr val="C00000"/>
                </a:solidFill>
                <a:latin typeface="Courier New" panose="02070309020205020404" pitchFamily="49" charset="0"/>
                <a:cs typeface="Courier New" panose="02070309020205020404" pitchFamily="49" charset="0"/>
              </a:rPr>
              <a:t>PurchaseOrderHeader.PurchaseOrderID</a:t>
            </a:r>
            <a:r>
              <a:rPr lang="en-US" sz="2900" b="1" dirty="0">
                <a:solidFill>
                  <a:srgbClr val="C00000"/>
                </a:solidFill>
                <a:latin typeface="Courier New" panose="02070309020205020404" pitchFamily="49" charset="0"/>
                <a:cs typeface="Courier New" panose="02070309020205020404" pitchFamily="49" charset="0"/>
              </a:rPr>
              <a:t>  </a:t>
            </a:r>
          </a:p>
          <a:p>
            <a:pPr marL="0" indent="0">
              <a:buNone/>
            </a:pPr>
            <a:r>
              <a:rPr lang="en-US" sz="2900" b="1" dirty="0">
                <a:solidFill>
                  <a:srgbClr val="C00000"/>
                </a:solidFill>
                <a:latin typeface="Courier New" panose="02070309020205020404" pitchFamily="49" charset="0"/>
                <a:cs typeface="Courier New" panose="02070309020205020404" pitchFamily="49" charset="0"/>
              </a:rPr>
              <a:t>       = </a:t>
            </a:r>
            <a:r>
              <a:rPr lang="en-US" sz="2900" b="1" dirty="0" err="1">
                <a:solidFill>
                  <a:srgbClr val="C00000"/>
                </a:solidFill>
                <a:latin typeface="Courier New" panose="02070309020205020404" pitchFamily="49" charset="0"/>
                <a:cs typeface="Courier New" panose="02070309020205020404" pitchFamily="49" charset="0"/>
              </a:rPr>
              <a:t>inserted.PurchaseOrderID</a:t>
            </a:r>
            <a:r>
              <a:rPr lang="en-US" sz="2900" b="1" dirty="0">
                <a:solidFill>
                  <a:srgbClr val="C00000"/>
                </a:solidFill>
                <a:latin typeface="Courier New" panose="02070309020205020404" pitchFamily="49" charset="0"/>
                <a:cs typeface="Courier New" panose="02070309020205020404" pitchFamily="49" charset="0"/>
              </a:rPr>
              <a:t>)  </a:t>
            </a:r>
          </a:p>
          <a:p>
            <a:pPr marL="0" indent="0">
              <a:buNone/>
            </a:pPr>
            <a:r>
              <a:rPr lang="en-US" sz="2900" b="1" dirty="0">
                <a:solidFill>
                  <a:srgbClr val="C00000"/>
                </a:solidFill>
                <a:latin typeface="Courier New" panose="02070309020205020404" pitchFamily="49" charset="0"/>
                <a:cs typeface="Courier New" panose="02070309020205020404" pitchFamily="49" charset="0"/>
              </a:rPr>
              <a:t>   WHERE </a:t>
            </a:r>
            <a:r>
              <a:rPr lang="en-US" sz="2900" b="1" dirty="0" err="1">
                <a:solidFill>
                  <a:srgbClr val="C00000"/>
                </a:solidFill>
                <a:latin typeface="Courier New" panose="02070309020205020404" pitchFamily="49" charset="0"/>
                <a:cs typeface="Courier New" panose="02070309020205020404" pitchFamily="49" charset="0"/>
              </a:rPr>
              <a:t>PurchaseOrderHeader.PurchaseOrderID</a:t>
            </a:r>
            <a:r>
              <a:rPr lang="en-US" sz="2900" b="1" dirty="0">
                <a:solidFill>
                  <a:srgbClr val="C00000"/>
                </a:solidFill>
                <a:latin typeface="Courier New" panose="02070309020205020404" pitchFamily="49" charset="0"/>
                <a:cs typeface="Courier New" panose="02070309020205020404" pitchFamily="49" charset="0"/>
              </a:rPr>
              <a:t> IN  </a:t>
            </a:r>
          </a:p>
          <a:p>
            <a:pPr marL="0" indent="0">
              <a:buNone/>
            </a:pPr>
            <a:r>
              <a:rPr lang="en-US" sz="2900" b="1" dirty="0">
                <a:solidFill>
                  <a:srgbClr val="C00000"/>
                </a:solidFill>
                <a:latin typeface="Courier New" panose="02070309020205020404" pitchFamily="49" charset="0"/>
                <a:cs typeface="Courier New" panose="02070309020205020404" pitchFamily="49" charset="0"/>
              </a:rPr>
              <a:t>      (SELECT </a:t>
            </a:r>
            <a:r>
              <a:rPr lang="en-US" sz="2900" b="1" dirty="0" err="1">
                <a:solidFill>
                  <a:srgbClr val="C00000"/>
                </a:solidFill>
                <a:latin typeface="Courier New" panose="02070309020205020404" pitchFamily="49" charset="0"/>
                <a:cs typeface="Courier New" panose="02070309020205020404" pitchFamily="49" charset="0"/>
              </a:rPr>
              <a:t>PurchaseOrderID</a:t>
            </a:r>
            <a:r>
              <a:rPr lang="en-US" sz="2900" b="1" dirty="0">
                <a:solidFill>
                  <a:srgbClr val="C00000"/>
                </a:solidFill>
                <a:latin typeface="Courier New" panose="02070309020205020404" pitchFamily="49" charset="0"/>
                <a:cs typeface="Courier New" panose="02070309020205020404" pitchFamily="49" charset="0"/>
              </a:rPr>
              <a:t> FROM inserted); </a:t>
            </a:r>
          </a:p>
        </p:txBody>
      </p:sp>
    </p:spTree>
    <p:extLst>
      <p:ext uri="{BB962C8B-B14F-4D97-AF65-F5344CB8AC3E}">
        <p14:creationId xmlns:p14="http://schemas.microsoft.com/office/powerpoint/2010/main" val="147102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Indexing?</a:t>
            </a:r>
            <a:endParaRPr lang="en-US" dirty="0"/>
          </a:p>
        </p:txBody>
      </p:sp>
      <p:sp>
        <p:nvSpPr>
          <p:cNvPr id="3" name="Content Placeholder 2"/>
          <p:cNvSpPr>
            <a:spLocks noGrp="1"/>
          </p:cNvSpPr>
          <p:nvPr>
            <p:ph idx="1"/>
          </p:nvPr>
        </p:nvSpPr>
        <p:spPr/>
        <p:txBody>
          <a:bodyPr/>
          <a:lstStyle/>
          <a:p>
            <a:r>
              <a:rPr lang="en-US" b="1" dirty="0"/>
              <a:t>Indexing</a:t>
            </a:r>
            <a:r>
              <a:rPr lang="en-US" dirty="0"/>
              <a:t> is a data structure technique which allows you to quickly retrieve records from a database file. </a:t>
            </a:r>
            <a:endParaRPr lang="en-US" dirty="0" smtClean="0"/>
          </a:p>
          <a:p>
            <a:r>
              <a:rPr lang="en-US" dirty="0" smtClean="0"/>
              <a:t>An </a:t>
            </a:r>
            <a:r>
              <a:rPr lang="en-US" dirty="0"/>
              <a:t>Index is a small table having only two columns. </a:t>
            </a:r>
            <a:endParaRPr lang="en-US" dirty="0" smtClean="0"/>
          </a:p>
          <a:p>
            <a:pPr lvl="1"/>
            <a:r>
              <a:rPr lang="en-US" dirty="0" smtClean="0"/>
              <a:t>The </a:t>
            </a:r>
            <a:r>
              <a:rPr lang="en-US" dirty="0"/>
              <a:t>first column comprises a copy of the primary or candidate key of a table. </a:t>
            </a:r>
            <a:endParaRPr lang="en-US" dirty="0" smtClean="0"/>
          </a:p>
          <a:p>
            <a:pPr lvl="1"/>
            <a:r>
              <a:rPr lang="en-US" dirty="0" smtClean="0"/>
              <a:t>Its </a:t>
            </a:r>
            <a:r>
              <a:rPr lang="en-US" dirty="0"/>
              <a:t>second column contains a set of pointers for holding the address of the disk block where that specific key value stored</a:t>
            </a:r>
            <a:r>
              <a:rPr lang="en-US" dirty="0" smtClean="0"/>
              <a:t>.</a:t>
            </a:r>
          </a:p>
          <a:p>
            <a:r>
              <a:rPr lang="en-US" dirty="0" smtClean="0"/>
              <a:t>An Index –</a:t>
            </a:r>
          </a:p>
          <a:p>
            <a:pPr lvl="1"/>
            <a:r>
              <a:rPr lang="en-US" dirty="0"/>
              <a:t>Takes a search key as input</a:t>
            </a:r>
          </a:p>
          <a:p>
            <a:pPr lvl="1"/>
            <a:r>
              <a:rPr lang="en-US" dirty="0"/>
              <a:t>Efficiently returns a collection of matching records.</a:t>
            </a:r>
          </a:p>
        </p:txBody>
      </p:sp>
    </p:spTree>
    <p:extLst>
      <p:ext uri="{BB962C8B-B14F-4D97-AF65-F5344CB8AC3E}">
        <p14:creationId xmlns:p14="http://schemas.microsoft.com/office/powerpoint/2010/main" val="20517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Indexing</a:t>
            </a:r>
            <a:endParaRPr lang="en-US" dirty="0"/>
          </a:p>
        </p:txBody>
      </p:sp>
      <p:pic>
        <p:nvPicPr>
          <p:cNvPr id="2050" name="Picture 2" descr="https://www.guru99.com/images/1/070119_0833_IndexinginD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406" y="1990293"/>
            <a:ext cx="8329188" cy="37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829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Index</a:t>
            </a:r>
            <a:endParaRPr lang="en-US" dirty="0"/>
          </a:p>
        </p:txBody>
      </p:sp>
      <p:sp>
        <p:nvSpPr>
          <p:cNvPr id="3" name="Content Placeholder 2"/>
          <p:cNvSpPr>
            <a:spLocks noGrp="1"/>
          </p:cNvSpPr>
          <p:nvPr>
            <p:ph idx="1"/>
          </p:nvPr>
        </p:nvSpPr>
        <p:spPr/>
        <p:txBody>
          <a:bodyPr>
            <a:normAutofit/>
          </a:bodyPr>
          <a:lstStyle/>
          <a:p>
            <a:r>
              <a:rPr lang="en-US" dirty="0"/>
              <a:t>Primary Index is an ordered file which is fixed length size with two fields. </a:t>
            </a:r>
            <a:endParaRPr lang="en-US" dirty="0" smtClean="0"/>
          </a:p>
          <a:p>
            <a:pPr lvl="1"/>
            <a:r>
              <a:rPr lang="en-US" dirty="0" smtClean="0"/>
              <a:t>The </a:t>
            </a:r>
            <a:r>
              <a:rPr lang="en-US" dirty="0"/>
              <a:t>first field is the same a primary key and </a:t>
            </a:r>
            <a:endParaRPr lang="en-US" dirty="0" smtClean="0"/>
          </a:p>
          <a:p>
            <a:pPr lvl="1"/>
            <a:r>
              <a:rPr lang="en-US" dirty="0" smtClean="0"/>
              <a:t>second</a:t>
            </a:r>
            <a:r>
              <a:rPr lang="en-US" dirty="0"/>
              <a:t>, filed is pointed to that specific data block. </a:t>
            </a:r>
            <a:endParaRPr lang="en-US" dirty="0" smtClean="0"/>
          </a:p>
          <a:p>
            <a:r>
              <a:rPr lang="en-US" dirty="0" smtClean="0"/>
              <a:t>In </a:t>
            </a:r>
            <a:r>
              <a:rPr lang="en-US" dirty="0"/>
              <a:t>the primary Index, there is always one to one relationship between the entries in the index table</a:t>
            </a:r>
            <a:r>
              <a:rPr lang="en-US" dirty="0" smtClean="0"/>
              <a:t>.</a:t>
            </a:r>
            <a:endParaRPr lang="en-US" dirty="0"/>
          </a:p>
          <a:p>
            <a:r>
              <a:rPr lang="en-US" dirty="0"/>
              <a:t>The primary Indexing in DBMS is also further divided into two types</a:t>
            </a:r>
            <a:r>
              <a:rPr lang="en-US" dirty="0" smtClean="0"/>
              <a:t>.</a:t>
            </a:r>
            <a:endParaRPr lang="en-US" dirty="0"/>
          </a:p>
          <a:p>
            <a:pPr lvl="1"/>
            <a:r>
              <a:rPr lang="en-US" dirty="0"/>
              <a:t>Dense Index</a:t>
            </a:r>
          </a:p>
          <a:p>
            <a:pPr lvl="1"/>
            <a:r>
              <a:rPr lang="en-US" dirty="0"/>
              <a:t>Sparse Index</a:t>
            </a:r>
          </a:p>
        </p:txBody>
      </p:sp>
    </p:spTree>
    <p:extLst>
      <p:ext uri="{BB962C8B-B14F-4D97-AF65-F5344CB8AC3E}">
        <p14:creationId xmlns:p14="http://schemas.microsoft.com/office/powerpoint/2010/main" val="2707905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 Index</a:t>
            </a:r>
            <a:endParaRPr lang="en-US" dirty="0"/>
          </a:p>
        </p:txBody>
      </p:sp>
      <p:sp>
        <p:nvSpPr>
          <p:cNvPr id="3" name="Content Placeholder 2"/>
          <p:cNvSpPr>
            <a:spLocks noGrp="1"/>
          </p:cNvSpPr>
          <p:nvPr>
            <p:ph idx="1"/>
          </p:nvPr>
        </p:nvSpPr>
        <p:spPr>
          <a:xfrm>
            <a:off x="838200" y="1825625"/>
            <a:ext cx="4774949" cy="4351338"/>
          </a:xfrm>
        </p:spPr>
        <p:txBody>
          <a:bodyPr/>
          <a:lstStyle/>
          <a:p>
            <a:r>
              <a:rPr lang="en-US" dirty="0"/>
              <a:t>In a dense index, a record is created for every search key valued in the database. </a:t>
            </a:r>
            <a:endParaRPr lang="en-US" dirty="0" smtClean="0"/>
          </a:p>
          <a:p>
            <a:r>
              <a:rPr lang="en-US" dirty="0" smtClean="0"/>
              <a:t>This </a:t>
            </a:r>
            <a:r>
              <a:rPr lang="en-US" dirty="0"/>
              <a:t>helps you to search faster but needs more space to store index records. </a:t>
            </a:r>
            <a:endParaRPr lang="en-US" dirty="0" smtClean="0"/>
          </a:p>
          <a:p>
            <a:r>
              <a:rPr lang="en-US" dirty="0" smtClean="0"/>
              <a:t>In </a:t>
            </a:r>
            <a:r>
              <a:rPr lang="en-US" dirty="0"/>
              <a:t>this Indexing, method records contain search key value and points to the real record on the disk.</a:t>
            </a:r>
          </a:p>
        </p:txBody>
      </p:sp>
      <p:pic>
        <p:nvPicPr>
          <p:cNvPr id="3074" name="Picture 2" descr="https://www.guru99.com/images/1/070119_0833_Indexingi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246" y="1934267"/>
            <a:ext cx="4337384" cy="368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37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Index</a:t>
            </a:r>
            <a:endParaRPr lang="en-US" dirty="0"/>
          </a:p>
        </p:txBody>
      </p:sp>
      <p:sp>
        <p:nvSpPr>
          <p:cNvPr id="3" name="Content Placeholder 2"/>
          <p:cNvSpPr>
            <a:spLocks noGrp="1"/>
          </p:cNvSpPr>
          <p:nvPr>
            <p:ph idx="1"/>
          </p:nvPr>
        </p:nvSpPr>
        <p:spPr>
          <a:xfrm>
            <a:off x="838200" y="1825625"/>
            <a:ext cx="5589760" cy="4351338"/>
          </a:xfrm>
        </p:spPr>
        <p:txBody>
          <a:bodyPr>
            <a:normAutofit fontScale="85000" lnSpcReduction="20000"/>
          </a:bodyPr>
          <a:lstStyle/>
          <a:p>
            <a:r>
              <a:rPr lang="en-US" dirty="0"/>
              <a:t>It is an index record that appears for only some of the values in the </a:t>
            </a:r>
            <a:r>
              <a:rPr lang="en-US" dirty="0" smtClean="0"/>
              <a:t>file.</a:t>
            </a:r>
          </a:p>
          <a:p>
            <a:r>
              <a:rPr lang="en-US" dirty="0" smtClean="0"/>
              <a:t>Sparse </a:t>
            </a:r>
            <a:r>
              <a:rPr lang="en-US" dirty="0"/>
              <a:t>Index helps you to resolve the issues of dense Indexing in DBMS. </a:t>
            </a:r>
            <a:endParaRPr lang="en-US" dirty="0" smtClean="0"/>
          </a:p>
          <a:p>
            <a:r>
              <a:rPr lang="en-US" dirty="0" smtClean="0"/>
              <a:t>In </a:t>
            </a:r>
            <a:r>
              <a:rPr lang="en-US" dirty="0"/>
              <a:t>this method of indexing technique, a range of index columns stores the same data block address, and when data needs to be retrieved, the block address will be fetched.</a:t>
            </a:r>
          </a:p>
          <a:p>
            <a:r>
              <a:rPr lang="en-US" dirty="0"/>
              <a:t>However, sparse Index stores index records for only some search-key values. It needs less space, less maintenance overhead for insertion, and deletions but It is slower compared to the dense Index for locating records.</a:t>
            </a:r>
          </a:p>
        </p:txBody>
      </p:sp>
      <p:pic>
        <p:nvPicPr>
          <p:cNvPr id="4100" name="Picture 4" descr="https://www.guru99.com/images/1/070119_0833_Indexingin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191" y="2047606"/>
            <a:ext cx="4472256" cy="390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74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Index</a:t>
            </a:r>
            <a:endParaRPr lang="en-US" dirty="0"/>
          </a:p>
        </p:txBody>
      </p:sp>
      <p:sp>
        <p:nvSpPr>
          <p:cNvPr id="3" name="Content Placeholder 2"/>
          <p:cNvSpPr>
            <a:spLocks noGrp="1"/>
          </p:cNvSpPr>
          <p:nvPr>
            <p:ph idx="1"/>
          </p:nvPr>
        </p:nvSpPr>
        <p:spPr/>
        <p:txBody>
          <a:bodyPr/>
          <a:lstStyle/>
          <a:p>
            <a:r>
              <a:rPr lang="en-US" dirty="0"/>
              <a:t>The secondary Index in DBMS can be generated by a field which has a unique value for each record, and it should be a candidate key. It is also known as a non-clustering index.</a:t>
            </a:r>
          </a:p>
          <a:p>
            <a:endParaRPr lang="en-US" dirty="0"/>
          </a:p>
          <a:p>
            <a:r>
              <a:rPr lang="en-US" dirty="0"/>
              <a:t>This two-level database indexing technique is used to reduce the mapping size of the first level. For the first level, a large range of numbers is selected because of this; the mapping size always remains small.</a:t>
            </a:r>
          </a:p>
        </p:txBody>
      </p:sp>
    </p:spTree>
    <p:extLst>
      <p:ext uri="{BB962C8B-B14F-4D97-AF65-F5344CB8AC3E}">
        <p14:creationId xmlns:p14="http://schemas.microsoft.com/office/powerpoint/2010/main" val="3249472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Secondary Indexing</a:t>
            </a:r>
            <a:endParaRPr lang="en-US" dirty="0"/>
          </a:p>
        </p:txBody>
      </p:sp>
      <p:sp>
        <p:nvSpPr>
          <p:cNvPr id="3" name="Content Placeholder 2"/>
          <p:cNvSpPr>
            <a:spLocks noGrp="1"/>
          </p:cNvSpPr>
          <p:nvPr>
            <p:ph idx="1"/>
          </p:nvPr>
        </p:nvSpPr>
        <p:spPr>
          <a:xfrm>
            <a:off x="838200" y="1825625"/>
            <a:ext cx="5607867" cy="4351338"/>
          </a:xfrm>
        </p:spPr>
        <p:txBody>
          <a:bodyPr>
            <a:normAutofit fontScale="92500" lnSpcReduction="10000"/>
          </a:bodyPr>
          <a:lstStyle/>
          <a:p>
            <a:r>
              <a:rPr lang="en-US" dirty="0"/>
              <a:t>Let's understand secondary indexing with a database index example</a:t>
            </a:r>
            <a:r>
              <a:rPr lang="en-US" dirty="0" smtClean="0"/>
              <a:t>:</a:t>
            </a:r>
            <a:endParaRPr lang="en-US" dirty="0"/>
          </a:p>
          <a:p>
            <a:r>
              <a:rPr lang="en-US" dirty="0"/>
              <a:t>In a bank account database, data is stored sequentially by </a:t>
            </a:r>
            <a:r>
              <a:rPr lang="en-US" dirty="0" err="1"/>
              <a:t>acc_no</a:t>
            </a:r>
            <a:r>
              <a:rPr lang="en-US" dirty="0"/>
              <a:t>; you may want to find all accounts in of a specific branch of ABC bank</a:t>
            </a:r>
            <a:r>
              <a:rPr lang="en-US" dirty="0" smtClean="0"/>
              <a:t>.</a:t>
            </a:r>
            <a:endParaRPr lang="en-US" dirty="0"/>
          </a:p>
          <a:p>
            <a:r>
              <a:rPr lang="en-US" dirty="0"/>
              <a:t>Here, you can have a secondary index in DBMS for every search-key. Index record is a record point to a bucket that contains pointers to all the records with their specific search-key value.</a:t>
            </a:r>
          </a:p>
        </p:txBody>
      </p:sp>
      <p:pic>
        <p:nvPicPr>
          <p:cNvPr id="5122" name="Picture 2" descr="https://www.guru99.com/images/1/070119_0833_Indexingin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713" y="2308319"/>
            <a:ext cx="4957996" cy="338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74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Index</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a clustered index, records themselves are stored in the Index and not pointers. Sometimes the Index is created on non-primary key columns which might not be unique for each record. In such a situation, you can group two or more columns to get the unique values and create an index which is called clustered Index. This also helps you to identify the record faster</a:t>
            </a:r>
            <a:r>
              <a:rPr lang="en-US" dirty="0" smtClean="0"/>
              <a:t>.</a:t>
            </a:r>
          </a:p>
          <a:p>
            <a:r>
              <a:rPr lang="en-US" dirty="0" smtClean="0"/>
              <a:t>Example:</a:t>
            </a:r>
          </a:p>
          <a:p>
            <a:pPr marL="0" indent="0">
              <a:buNone/>
            </a:pPr>
            <a:r>
              <a:rPr lang="en-US" dirty="0"/>
              <a:t>Let's assume that a company recruited many employees in various departments. In this case, clustering indexing in DBMS should be created for all employees who belong to the same dept.</a:t>
            </a:r>
          </a:p>
          <a:p>
            <a:pPr marL="0" indent="0">
              <a:buNone/>
            </a:pPr>
            <a:r>
              <a:rPr lang="en-US" dirty="0" smtClean="0"/>
              <a:t>It </a:t>
            </a:r>
            <a:r>
              <a:rPr lang="en-US" dirty="0"/>
              <a:t>is considered in a single cluster, and index points point to the cluster as a whole. Here, Department _no is a non-unique key.</a:t>
            </a:r>
          </a:p>
        </p:txBody>
      </p:sp>
    </p:spTree>
    <p:extLst>
      <p:ext uri="{BB962C8B-B14F-4D97-AF65-F5344CB8AC3E}">
        <p14:creationId xmlns:p14="http://schemas.microsoft.com/office/powerpoint/2010/main" val="210131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 stored procedure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It can easily modified</a:t>
            </a:r>
            <a:r>
              <a:rPr lang="en-US" dirty="0" smtClean="0"/>
              <a:t> - We </a:t>
            </a:r>
            <a:r>
              <a:rPr lang="en-US" dirty="0"/>
              <a:t>can easily modify the code inside the stored procedure without the need to restart or deploying the application.</a:t>
            </a:r>
            <a:endParaRPr lang="en-US" dirty="0" smtClean="0"/>
          </a:p>
          <a:p>
            <a:r>
              <a:rPr lang="en-US" b="1" dirty="0"/>
              <a:t>Reduced network traffic</a:t>
            </a:r>
            <a:r>
              <a:rPr lang="en-US" dirty="0" smtClean="0"/>
              <a:t> - </a:t>
            </a:r>
            <a:r>
              <a:rPr lang="en-US" dirty="0"/>
              <a:t>When we use stored procedures instead of writing T-SQL queries at the application level, only the procedure name is passed over the network instead of the whole T-SQL code.</a:t>
            </a:r>
            <a:endParaRPr lang="en-US" dirty="0" smtClean="0"/>
          </a:p>
          <a:p>
            <a:r>
              <a:rPr lang="en-US" b="1" dirty="0"/>
              <a:t>Reusable</a:t>
            </a:r>
            <a:r>
              <a:rPr lang="en-US" dirty="0"/>
              <a:t> - Stored procedures can be executed by multiple users or multiple client applications without the need of writing the code again.</a:t>
            </a:r>
            <a:endParaRPr lang="en-US" dirty="0" smtClean="0"/>
          </a:p>
          <a:p>
            <a:r>
              <a:rPr lang="en-US" b="1" dirty="0"/>
              <a:t>Security</a:t>
            </a:r>
            <a:r>
              <a:rPr lang="en-US" dirty="0"/>
              <a:t> -  Stored procedures reduce the threat by eliminating direct access to the tables. we can also encrypt the stored procedures while creating them so that source code inside the stored procedure is not visible. </a:t>
            </a:r>
            <a:endParaRPr lang="en-US" dirty="0" smtClean="0"/>
          </a:p>
          <a:p>
            <a:r>
              <a:rPr lang="en-US" b="1" dirty="0"/>
              <a:t>Performance</a:t>
            </a:r>
            <a:r>
              <a:rPr lang="en-US" dirty="0"/>
              <a:t> - The SQL Server stored procedure when executed for the first time creates a plan and stores it in the buffer pool so that the plan can be reused when it executes next time.</a:t>
            </a:r>
          </a:p>
        </p:txBody>
      </p:sp>
    </p:spTree>
    <p:extLst>
      <p:ext uri="{BB962C8B-B14F-4D97-AF65-F5344CB8AC3E}">
        <p14:creationId xmlns:p14="http://schemas.microsoft.com/office/powerpoint/2010/main" val="1587792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Index</a:t>
            </a:r>
            <a:endParaRPr lang="en-US" dirty="0"/>
          </a:p>
        </p:txBody>
      </p:sp>
      <p:sp>
        <p:nvSpPr>
          <p:cNvPr id="3" name="Content Placeholder 2"/>
          <p:cNvSpPr>
            <a:spLocks noGrp="1"/>
          </p:cNvSpPr>
          <p:nvPr>
            <p:ph idx="1"/>
          </p:nvPr>
        </p:nvSpPr>
        <p:spPr>
          <a:xfrm>
            <a:off x="838200" y="1825625"/>
            <a:ext cx="5263836" cy="4351338"/>
          </a:xfrm>
        </p:spPr>
        <p:txBody>
          <a:bodyPr>
            <a:normAutofit fontScale="85000" lnSpcReduction="20000"/>
          </a:bodyPr>
          <a:lstStyle/>
          <a:p>
            <a:r>
              <a:rPr lang="en-US" dirty="0"/>
              <a:t>Multilevel Indexing in Database is created when a primary index does not fit in memory. </a:t>
            </a:r>
            <a:endParaRPr lang="en-US" dirty="0" smtClean="0"/>
          </a:p>
          <a:p>
            <a:r>
              <a:rPr lang="en-US" dirty="0" smtClean="0"/>
              <a:t>In </a:t>
            </a:r>
            <a:r>
              <a:rPr lang="en-US" dirty="0"/>
              <a:t>this type of indexing method, you can reduce the number of disk accesses to short any record and kept on a disk as a sequential file and create a sparse base on that file</a:t>
            </a:r>
            <a:r>
              <a:rPr lang="en-US" dirty="0" smtClean="0"/>
              <a:t>.</a:t>
            </a:r>
          </a:p>
          <a:p>
            <a:r>
              <a:rPr lang="en-US" dirty="0"/>
              <a:t>Multi-level Index helps in breaking down the index into several smaller indices in order to make the outermost level so small that it can be saved in a single disk block, which can easily be accommodated anywhere in the main memory.</a:t>
            </a:r>
          </a:p>
        </p:txBody>
      </p:sp>
      <p:pic>
        <p:nvPicPr>
          <p:cNvPr id="6148" name="Picture 4" descr="Multi-level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598" y="1406917"/>
            <a:ext cx="457200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26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a:t>
            </a:r>
            <a:endParaRPr lang="en-US" dirty="0"/>
          </a:p>
        </p:txBody>
      </p:sp>
      <p:sp>
        <p:nvSpPr>
          <p:cNvPr id="3" name="Content Placeholder 2"/>
          <p:cNvSpPr>
            <a:spLocks noGrp="1"/>
          </p:cNvSpPr>
          <p:nvPr>
            <p:ph idx="1"/>
          </p:nvPr>
        </p:nvSpPr>
        <p:spPr>
          <a:xfrm>
            <a:off x="838200" y="1825625"/>
            <a:ext cx="10515600" cy="1768601"/>
          </a:xfrm>
        </p:spPr>
        <p:txBody>
          <a:bodyPr>
            <a:normAutofit fontScale="85000" lnSpcReduction="20000"/>
          </a:bodyPr>
          <a:lstStyle/>
          <a:p>
            <a:r>
              <a:rPr lang="en-US" dirty="0"/>
              <a:t>B-tree index is the widely used data structures for tree based indexing in DBMS. It is a multilevel format of tree based indexing in DBMS technique which has balanced binary search trees. All leaf nodes of the B tree signify actual data pointers</a:t>
            </a:r>
            <a:r>
              <a:rPr lang="en-US" dirty="0" smtClean="0"/>
              <a:t>.</a:t>
            </a:r>
            <a:endParaRPr lang="en-US" dirty="0"/>
          </a:p>
          <a:p>
            <a:r>
              <a:rPr lang="en-US" dirty="0"/>
              <a:t>Moreover, all leaf nodes are interlinked with a link list, which allows a B tree to support both random and sequential access.</a:t>
            </a:r>
          </a:p>
        </p:txBody>
      </p:sp>
      <p:pic>
        <p:nvPicPr>
          <p:cNvPr id="7170" name="Picture 2" descr="B Tree"/>
          <p:cNvPicPr>
            <a:picLocks noChangeAspect="1" noChangeArrowheads="1"/>
          </p:cNvPicPr>
          <p:nvPr/>
        </p:nvPicPr>
        <p:blipFill rotWithShape="1">
          <a:blip r:embed="rId2">
            <a:extLst>
              <a:ext uri="{28A0092B-C50C-407E-A947-70E740481C1C}">
                <a14:useLocalDpi xmlns:a14="http://schemas.microsoft.com/office/drawing/2010/main" val="0"/>
              </a:ext>
            </a:extLst>
          </a:blip>
          <a:srcRect b="44385"/>
          <a:stretch/>
        </p:blipFill>
        <p:spPr bwMode="auto">
          <a:xfrm>
            <a:off x="1600215" y="4103377"/>
            <a:ext cx="9083507" cy="203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505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Indexing</a:t>
            </a:r>
            <a:endParaRPr lang="en-US" dirty="0"/>
          </a:p>
        </p:txBody>
      </p:sp>
      <p:sp>
        <p:nvSpPr>
          <p:cNvPr id="3" name="Content Placeholder 2"/>
          <p:cNvSpPr>
            <a:spLocks noGrp="1"/>
          </p:cNvSpPr>
          <p:nvPr>
            <p:ph idx="1"/>
          </p:nvPr>
        </p:nvSpPr>
        <p:spPr/>
        <p:txBody>
          <a:bodyPr/>
          <a:lstStyle/>
          <a:p>
            <a:r>
              <a:rPr lang="en-US" dirty="0"/>
              <a:t>It helps you to reduce the total number of I/O operations needed to retrieve that data, so </a:t>
            </a:r>
            <a:r>
              <a:rPr lang="en-US" dirty="0" smtClean="0"/>
              <a:t>we </a:t>
            </a:r>
            <a:r>
              <a:rPr lang="en-US" dirty="0"/>
              <a:t>don't need to access a row in the database from an index structure.</a:t>
            </a:r>
          </a:p>
          <a:p>
            <a:r>
              <a:rPr lang="en-US" dirty="0"/>
              <a:t>Offers Faster search and retrieval of data to users.</a:t>
            </a:r>
          </a:p>
          <a:p>
            <a:r>
              <a:rPr lang="en-US" dirty="0"/>
              <a:t>Indexing also helps you to reduce </a:t>
            </a:r>
            <a:r>
              <a:rPr lang="en-US" dirty="0" err="1"/>
              <a:t>tablespace</a:t>
            </a:r>
            <a:r>
              <a:rPr lang="en-US" dirty="0"/>
              <a:t> as </a:t>
            </a:r>
            <a:r>
              <a:rPr lang="en-US" dirty="0" smtClean="0"/>
              <a:t>we </a:t>
            </a:r>
            <a:r>
              <a:rPr lang="en-US" dirty="0"/>
              <a:t>don't need to link to a row in a table, as there is no need to store the ROWID in the Index. Thus you will able to reduce the </a:t>
            </a:r>
            <a:r>
              <a:rPr lang="en-US" dirty="0" err="1"/>
              <a:t>tablespace</a:t>
            </a:r>
            <a:r>
              <a:rPr lang="en-US" dirty="0" smtClean="0"/>
              <a:t>.</a:t>
            </a:r>
            <a:endParaRPr lang="en-US" dirty="0"/>
          </a:p>
        </p:txBody>
      </p:sp>
    </p:spTree>
    <p:extLst>
      <p:ext uri="{BB962C8B-B14F-4D97-AF65-F5344CB8AC3E}">
        <p14:creationId xmlns:p14="http://schemas.microsoft.com/office/powerpoint/2010/main" val="2892111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Indexing</a:t>
            </a:r>
            <a:endParaRPr lang="en-US" dirty="0"/>
          </a:p>
        </p:txBody>
      </p:sp>
      <p:sp>
        <p:nvSpPr>
          <p:cNvPr id="3" name="Content Placeholder 2"/>
          <p:cNvSpPr>
            <a:spLocks noGrp="1"/>
          </p:cNvSpPr>
          <p:nvPr>
            <p:ph idx="1"/>
          </p:nvPr>
        </p:nvSpPr>
        <p:spPr/>
        <p:txBody>
          <a:bodyPr/>
          <a:lstStyle/>
          <a:p>
            <a:r>
              <a:rPr lang="en-US" dirty="0"/>
              <a:t>To perform the indexing database management system, you need a primary key on the table with a unique value.</a:t>
            </a:r>
          </a:p>
          <a:p>
            <a:r>
              <a:rPr lang="en-US" dirty="0" smtClean="0"/>
              <a:t>We </a:t>
            </a:r>
            <a:r>
              <a:rPr lang="en-US" dirty="0"/>
              <a:t>can't perform any other indexes in Database on the Indexed data.</a:t>
            </a:r>
          </a:p>
          <a:p>
            <a:r>
              <a:rPr lang="en-US" dirty="0" smtClean="0"/>
              <a:t>We </a:t>
            </a:r>
            <a:r>
              <a:rPr lang="en-US" dirty="0"/>
              <a:t>are not allowed to partition an index-organized table.</a:t>
            </a:r>
          </a:p>
          <a:p>
            <a:r>
              <a:rPr lang="en-US" dirty="0"/>
              <a:t>SQL Indexing </a:t>
            </a:r>
            <a:r>
              <a:rPr lang="en-US" dirty="0" smtClean="0"/>
              <a:t>decrease </a:t>
            </a:r>
            <a:r>
              <a:rPr lang="en-US" dirty="0"/>
              <a:t>performance in INSERT, DELETE, and UPDATE query.</a:t>
            </a:r>
          </a:p>
        </p:txBody>
      </p:sp>
    </p:spTree>
    <p:extLst>
      <p:ext uri="{BB962C8B-B14F-4D97-AF65-F5344CB8AC3E}">
        <p14:creationId xmlns:p14="http://schemas.microsoft.com/office/powerpoint/2010/main" val="3727407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Key Access</a:t>
            </a:r>
            <a:endParaRPr lang="en-US" dirty="0"/>
          </a:p>
        </p:txBody>
      </p:sp>
      <p:sp>
        <p:nvSpPr>
          <p:cNvPr id="3" name="Content Placeholder 2"/>
          <p:cNvSpPr>
            <a:spLocks noGrp="1"/>
          </p:cNvSpPr>
          <p:nvPr>
            <p:ph idx="1"/>
          </p:nvPr>
        </p:nvSpPr>
        <p:spPr/>
        <p:txBody>
          <a:bodyPr>
            <a:normAutofit lnSpcReduction="10000"/>
          </a:bodyPr>
          <a:lstStyle/>
          <a:p>
            <a:r>
              <a:rPr lang="en-US" dirty="0"/>
              <a:t>So far we have seen sequential file organization and fetching of records based on the primary key or the column which is frequently used in the query. But in real life the query is not restricted to primary key or single column. It will have various needs to see the records in different combinations of columns. In such case indexes on primary/single column will degrade the performance of the query. Because the table will have huge number of records, and index on any one column will efficiently fetch all the records which satisfies the search criteria for indexed column. But the query is still not complete. It still has to filter the data with other search criteria on which we do not have index. What would be the result? This fetch becomes slow, in total reducing the cost of the query</a:t>
            </a:r>
            <a:r>
              <a:rPr lang="en-US" dirty="0" smtClean="0"/>
              <a:t>.</a:t>
            </a:r>
          </a:p>
          <a:p>
            <a:endParaRPr lang="en-US" dirty="0"/>
          </a:p>
        </p:txBody>
      </p:sp>
    </p:spTree>
    <p:extLst>
      <p:ext uri="{BB962C8B-B14F-4D97-AF65-F5344CB8AC3E}">
        <p14:creationId xmlns:p14="http://schemas.microsoft.com/office/powerpoint/2010/main" val="2812296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Key </a:t>
            </a:r>
            <a:r>
              <a:rPr lang="en-US" dirty="0" smtClean="0"/>
              <a:t>Access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example consider employee table with huge number of employees in different department. Imagine we have to select all the employees whose salary is 5000 and works for department ID 20. Also, we have index created only on DEPT_ID. The query to select the records is as follows:</a:t>
            </a:r>
          </a:p>
          <a:p>
            <a:pPr marL="0" indent="0">
              <a:buNone/>
            </a:pPr>
            <a:r>
              <a:rPr lang="en-US" b="1" dirty="0" smtClean="0">
                <a:solidFill>
                  <a:srgbClr val="C00000"/>
                </a:solidFill>
                <a:latin typeface="Courier New" panose="02070309020205020404" pitchFamily="49" charset="0"/>
                <a:cs typeface="Courier New" panose="02070309020205020404" pitchFamily="49" charset="0"/>
              </a:rPr>
              <a:t>SELECT </a:t>
            </a:r>
            <a:r>
              <a:rPr lang="en-US" b="1" dirty="0">
                <a:solidFill>
                  <a:srgbClr val="C00000"/>
                </a:solidFill>
                <a:latin typeface="Courier New" panose="02070309020205020404" pitchFamily="49" charset="0"/>
                <a:cs typeface="Courier New" panose="02070309020205020404" pitchFamily="49" charset="0"/>
              </a:rPr>
              <a:t>* FROM EMPLOYEE WHERE DEPT_ID = 20 and SALARY = 5000</a:t>
            </a:r>
            <a:r>
              <a:rPr lang="en-US" b="1" dirty="0" smtClean="0">
                <a:solidFill>
                  <a:srgbClr val="C00000"/>
                </a:solidFill>
                <a:latin typeface="Courier New" panose="02070309020205020404" pitchFamily="49" charset="0"/>
                <a:cs typeface="Courier New" panose="02070309020205020404" pitchFamily="49" charset="0"/>
              </a:rPr>
              <a:t>;</a:t>
            </a:r>
            <a:endParaRPr lang="en-US" dirty="0"/>
          </a:p>
          <a:p>
            <a:r>
              <a:rPr lang="en-US" dirty="0"/>
              <a:t>Since there is index on DEPT_ID, fetching all the employees who are working for department 20 is quick. But it will return large number of employees. Out of those employees, it has to filter the employees with salary = 5000. But this is same as querying a very big table with one search criteria. Hence this will be time consuming part of the query</a:t>
            </a:r>
            <a:r>
              <a:rPr lang="en-US" dirty="0" smtClean="0"/>
              <a:t>.</a:t>
            </a:r>
            <a:endParaRPr lang="en-US" dirty="0"/>
          </a:p>
          <a:p>
            <a:r>
              <a:rPr lang="en-US" dirty="0"/>
              <a:t>In real life situations, no one likes waiting and so is the case with query. We need to think of some better options than having index on single column/ primary keys.</a:t>
            </a:r>
          </a:p>
        </p:txBody>
      </p:sp>
    </p:spTree>
    <p:extLst>
      <p:ext uri="{BB962C8B-B14F-4D97-AF65-F5344CB8AC3E}">
        <p14:creationId xmlns:p14="http://schemas.microsoft.com/office/powerpoint/2010/main" val="234765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Key Access (Cont..)</a:t>
            </a:r>
          </a:p>
        </p:txBody>
      </p:sp>
      <p:sp>
        <p:nvSpPr>
          <p:cNvPr id="3" name="Content Placeholder 2"/>
          <p:cNvSpPr>
            <a:spLocks noGrp="1"/>
          </p:cNvSpPr>
          <p:nvPr>
            <p:ph idx="1"/>
          </p:nvPr>
        </p:nvSpPr>
        <p:spPr/>
        <p:txBody>
          <a:bodyPr/>
          <a:lstStyle/>
          <a:p>
            <a:r>
              <a:rPr lang="en-US" dirty="0"/>
              <a:t>To handle above situation, multiple key accesses are introduced. Here, we use combination of two or more columns which are frequently queried to get index. In the above example, both DEPT_ID and SALARY are clubbed into one index and are stored in the files. Now what happens when we fire above query? It filters both DEPT_ID = 20 and SALARY = 5000 at a shot and returns the result</a:t>
            </a:r>
            <a:r>
              <a:rPr lang="en-US" dirty="0" smtClean="0"/>
              <a:t>.</a:t>
            </a:r>
          </a:p>
          <a:p>
            <a:r>
              <a:rPr lang="en-US" dirty="0"/>
              <a:t>This type of indexing works well when all the columns used in the index are involved in the query. In above example we have index on (DEPT_ID, SALARY) and both the columns are used in the query. Hence it resulted quickly.</a:t>
            </a:r>
          </a:p>
        </p:txBody>
      </p:sp>
    </p:spTree>
    <p:extLst>
      <p:ext uri="{BB962C8B-B14F-4D97-AF65-F5344CB8AC3E}">
        <p14:creationId xmlns:p14="http://schemas.microsoft.com/office/powerpoint/2010/main" val="4030253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Multiple Key Access</a:t>
            </a:r>
            <a:endParaRPr lang="en-US" dirty="0"/>
          </a:p>
        </p:txBody>
      </p:sp>
      <p:sp>
        <p:nvSpPr>
          <p:cNvPr id="3" name="Content Placeholder 2"/>
          <p:cNvSpPr>
            <a:spLocks noGrp="1"/>
          </p:cNvSpPr>
          <p:nvPr>
            <p:ph idx="1"/>
          </p:nvPr>
        </p:nvSpPr>
        <p:spPr/>
        <p:txBody>
          <a:bodyPr/>
          <a:lstStyle/>
          <a:p>
            <a:r>
              <a:rPr lang="en-US" dirty="0"/>
              <a:t>It works efficiently when all the columns of the index is used in the query, provided it satisfies lexicographic ordering. </a:t>
            </a:r>
            <a:r>
              <a:rPr lang="en-US" dirty="0" smtClean="0"/>
              <a:t>Lexicographical </a:t>
            </a:r>
            <a:r>
              <a:rPr lang="en-US" dirty="0"/>
              <a:t>order </a:t>
            </a:r>
            <a:r>
              <a:rPr lang="en-US" dirty="0" smtClean="0"/>
              <a:t>is </a:t>
            </a:r>
            <a:r>
              <a:rPr lang="en-US" dirty="0"/>
              <a:t>a generalization of the alphabetical order of the dictionaries to sequences of ordered </a:t>
            </a:r>
            <a:r>
              <a:rPr lang="en-US" dirty="0" smtClean="0"/>
              <a:t>symbols.</a:t>
            </a:r>
            <a:endParaRPr lang="en-US" dirty="0"/>
          </a:p>
          <a:p>
            <a:r>
              <a:rPr lang="en-US" dirty="0"/>
              <a:t>It works efficiently even on larger tables. This is because, records are sorted based on the index.</a:t>
            </a:r>
          </a:p>
        </p:txBody>
      </p:sp>
    </p:spTree>
    <p:extLst>
      <p:ext uri="{BB962C8B-B14F-4D97-AF65-F5344CB8AC3E}">
        <p14:creationId xmlns:p14="http://schemas.microsoft.com/office/powerpoint/2010/main" val="474358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Multiple Key Access</a:t>
            </a:r>
            <a:endParaRPr lang="en-US" dirty="0"/>
          </a:p>
        </p:txBody>
      </p:sp>
      <p:sp>
        <p:nvSpPr>
          <p:cNvPr id="3" name="Content Placeholder 2"/>
          <p:cNvSpPr>
            <a:spLocks noGrp="1"/>
          </p:cNvSpPr>
          <p:nvPr>
            <p:ph idx="1"/>
          </p:nvPr>
        </p:nvSpPr>
        <p:spPr/>
        <p:txBody>
          <a:bodyPr/>
          <a:lstStyle/>
          <a:p>
            <a:r>
              <a:rPr lang="en-US" dirty="0"/>
              <a:t>It works only for lexicographic ordering. </a:t>
            </a:r>
            <a:endParaRPr lang="en-US" dirty="0" smtClean="0"/>
          </a:p>
          <a:p>
            <a:r>
              <a:rPr lang="en-US" dirty="0" smtClean="0"/>
              <a:t>It </a:t>
            </a:r>
            <a:r>
              <a:rPr lang="en-US" dirty="0"/>
              <a:t>does not work efficiently if only one or partial columns of index are involved in querying. It does not use the index to retrieve the data.</a:t>
            </a:r>
          </a:p>
        </p:txBody>
      </p:sp>
    </p:spTree>
    <p:extLst>
      <p:ext uri="{BB962C8B-B14F-4D97-AF65-F5344CB8AC3E}">
        <p14:creationId xmlns:p14="http://schemas.microsoft.com/office/powerpoint/2010/main" val="2404408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Index</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CREATE INDEX statement will create indexes in tables. Indexes are used for data procurement from the databases faster. The users cannot see the indexes, they are running in the background of </a:t>
            </a:r>
            <a:r>
              <a:rPr lang="en-US" dirty="0" smtClean="0"/>
              <a:t>queries.</a:t>
            </a:r>
          </a:p>
          <a:p>
            <a:pPr marL="0" indent="0">
              <a:buNone/>
            </a:pPr>
            <a:r>
              <a:rPr lang="en-US" b="1" u="sng" dirty="0" smtClean="0"/>
              <a:t>Syntax:</a:t>
            </a:r>
          </a:p>
          <a:p>
            <a:pPr marL="0" indent="0">
              <a:buNone/>
            </a:pPr>
            <a:r>
              <a:rPr lang="en-US" sz="2900" b="1" dirty="0"/>
              <a:t>Create an index on table</a:t>
            </a:r>
          </a:p>
          <a:p>
            <a:pPr marL="0" indent="0">
              <a:buNone/>
            </a:pPr>
            <a:r>
              <a:rPr lang="en-US" sz="2900" b="1" dirty="0">
                <a:solidFill>
                  <a:srgbClr val="C00000"/>
                </a:solidFill>
                <a:latin typeface="Courier New" panose="02070309020205020404" pitchFamily="49" charset="0"/>
                <a:cs typeface="Courier New" panose="02070309020205020404" pitchFamily="49" charset="0"/>
              </a:rPr>
              <a:t>CREATE INDEX </a:t>
            </a:r>
            <a:r>
              <a:rPr lang="en-US" sz="2900" b="1" dirty="0" err="1" smtClean="0">
                <a:solidFill>
                  <a:srgbClr val="C00000"/>
                </a:solidFill>
                <a:latin typeface="Courier New" panose="02070309020205020404" pitchFamily="49" charset="0"/>
                <a:cs typeface="Courier New" panose="02070309020205020404" pitchFamily="49" charset="0"/>
              </a:rPr>
              <a:t>indexname</a:t>
            </a:r>
            <a:r>
              <a:rPr lang="en-US" sz="2900" b="1" dirty="0">
                <a:solidFill>
                  <a:srgbClr val="C00000"/>
                </a:solidFill>
                <a:latin typeface="Courier New" panose="02070309020205020404" pitchFamily="49" charset="0"/>
                <a:cs typeface="Courier New" panose="02070309020205020404" pitchFamily="49" charset="0"/>
              </a:rPr>
              <a:t> </a:t>
            </a:r>
            <a:r>
              <a:rPr lang="en-US" sz="2900" b="1" dirty="0" smtClean="0">
                <a:solidFill>
                  <a:srgbClr val="C00000"/>
                </a:solidFill>
                <a:latin typeface="Courier New" panose="02070309020205020404" pitchFamily="49" charset="0"/>
                <a:cs typeface="Courier New" panose="02070309020205020404" pitchFamily="49" charset="0"/>
              </a:rPr>
              <a:t>ON </a:t>
            </a:r>
            <a:r>
              <a:rPr lang="en-US" sz="2900" b="1" dirty="0" err="1">
                <a:solidFill>
                  <a:srgbClr val="C00000"/>
                </a:solidFill>
                <a:latin typeface="Courier New" panose="02070309020205020404" pitchFamily="49" charset="0"/>
                <a:cs typeface="Courier New" panose="02070309020205020404" pitchFamily="49" charset="0"/>
              </a:rPr>
              <a:t>tablename</a:t>
            </a:r>
            <a:r>
              <a:rPr lang="en-US" sz="2900" b="1" dirty="0">
                <a:solidFill>
                  <a:srgbClr val="C00000"/>
                </a:solidFill>
                <a:latin typeface="Courier New" panose="02070309020205020404" pitchFamily="49" charset="0"/>
                <a:cs typeface="Courier New" panose="02070309020205020404" pitchFamily="49" charset="0"/>
              </a:rPr>
              <a:t> (columnname1, columnname2, ...);</a:t>
            </a:r>
          </a:p>
          <a:p>
            <a:pPr marL="0" indent="0">
              <a:buNone/>
            </a:pPr>
            <a:r>
              <a:rPr lang="en-US" b="1" u="sng" dirty="0" smtClean="0"/>
              <a:t>Example:</a:t>
            </a:r>
          </a:p>
          <a:p>
            <a:pPr marL="0" indent="0">
              <a:buNone/>
            </a:pPr>
            <a:r>
              <a:rPr lang="en-US" sz="2900" b="1" dirty="0">
                <a:solidFill>
                  <a:srgbClr val="C00000"/>
                </a:solidFill>
                <a:latin typeface="Courier New" panose="02070309020205020404" pitchFamily="49" charset="0"/>
                <a:cs typeface="Courier New" panose="02070309020205020404" pitchFamily="49" charset="0"/>
              </a:rPr>
              <a:t>CREATE INDEX </a:t>
            </a:r>
            <a:r>
              <a:rPr lang="en-US" sz="2900" b="1" dirty="0" err="1" smtClean="0">
                <a:solidFill>
                  <a:srgbClr val="C00000"/>
                </a:solidFill>
                <a:latin typeface="Courier New" panose="02070309020205020404" pitchFamily="49" charset="0"/>
                <a:cs typeface="Courier New" panose="02070309020205020404" pitchFamily="49" charset="0"/>
              </a:rPr>
              <a:t>idx_name</a:t>
            </a:r>
            <a:r>
              <a:rPr lang="en-US" sz="2900" b="1" dirty="0">
                <a:solidFill>
                  <a:srgbClr val="C00000"/>
                </a:solidFill>
                <a:latin typeface="Courier New" panose="02070309020205020404" pitchFamily="49" charset="0"/>
                <a:cs typeface="Courier New" panose="02070309020205020404" pitchFamily="49" charset="0"/>
              </a:rPr>
              <a:t> </a:t>
            </a:r>
            <a:r>
              <a:rPr lang="en-US" sz="2900" b="1" dirty="0" smtClean="0">
                <a:solidFill>
                  <a:srgbClr val="C00000"/>
                </a:solidFill>
                <a:latin typeface="Courier New" panose="02070309020205020404" pitchFamily="49" charset="0"/>
                <a:cs typeface="Courier New" panose="02070309020205020404" pitchFamily="49" charset="0"/>
              </a:rPr>
              <a:t>ON Students </a:t>
            </a:r>
            <a:r>
              <a:rPr lang="en-US" sz="2900" b="1" dirty="0">
                <a:solidFill>
                  <a:srgbClr val="C00000"/>
                </a:solidFill>
                <a:latin typeface="Courier New" panose="02070309020205020404" pitchFamily="49" charset="0"/>
                <a:cs typeface="Courier New" panose="02070309020205020404" pitchFamily="49" charset="0"/>
              </a:rPr>
              <a:t>(</a:t>
            </a:r>
            <a:r>
              <a:rPr lang="en-US" sz="2900" b="1" dirty="0" err="1">
                <a:solidFill>
                  <a:srgbClr val="C00000"/>
                </a:solidFill>
                <a:latin typeface="Courier New" panose="02070309020205020404" pitchFamily="49" charset="0"/>
                <a:cs typeface="Courier New" panose="02070309020205020404" pitchFamily="49" charset="0"/>
              </a:rPr>
              <a:t>LastName</a:t>
            </a:r>
            <a:r>
              <a:rPr lang="en-US" sz="2900" b="1" dirty="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To Create on multiple columns</a:t>
            </a:r>
          </a:p>
          <a:p>
            <a:pPr marL="0" indent="0">
              <a:buNone/>
            </a:pPr>
            <a:r>
              <a:rPr lang="en-US" sz="2900" b="1" dirty="0">
                <a:solidFill>
                  <a:srgbClr val="C00000"/>
                </a:solidFill>
                <a:latin typeface="Courier New" panose="02070309020205020404" pitchFamily="49" charset="0"/>
                <a:cs typeface="Courier New" panose="02070309020205020404" pitchFamily="49" charset="0"/>
              </a:rPr>
              <a:t>CREATE INDEX </a:t>
            </a:r>
            <a:r>
              <a:rPr lang="en-US" sz="2900" b="1" dirty="0" err="1" smtClean="0">
                <a:solidFill>
                  <a:srgbClr val="C00000"/>
                </a:solidFill>
                <a:latin typeface="Courier New" panose="02070309020205020404" pitchFamily="49" charset="0"/>
                <a:cs typeface="Courier New" panose="02070309020205020404" pitchFamily="49" charset="0"/>
              </a:rPr>
              <a:t>idx_pname</a:t>
            </a:r>
            <a:r>
              <a:rPr lang="en-US" sz="2900" b="1" dirty="0">
                <a:solidFill>
                  <a:srgbClr val="C00000"/>
                </a:solidFill>
                <a:latin typeface="Courier New" panose="02070309020205020404" pitchFamily="49" charset="0"/>
                <a:cs typeface="Courier New" panose="02070309020205020404" pitchFamily="49" charset="0"/>
              </a:rPr>
              <a:t> </a:t>
            </a:r>
            <a:r>
              <a:rPr lang="en-US" sz="2900" b="1" dirty="0" smtClean="0">
                <a:solidFill>
                  <a:srgbClr val="C00000"/>
                </a:solidFill>
                <a:latin typeface="Courier New" panose="02070309020205020404" pitchFamily="49" charset="0"/>
                <a:cs typeface="Courier New" panose="02070309020205020404" pitchFamily="49" charset="0"/>
              </a:rPr>
              <a:t>ON Students </a:t>
            </a:r>
            <a:r>
              <a:rPr lang="en-US" sz="2900" b="1" dirty="0">
                <a:solidFill>
                  <a:srgbClr val="C00000"/>
                </a:solidFill>
                <a:latin typeface="Courier New" panose="02070309020205020404" pitchFamily="49" charset="0"/>
                <a:cs typeface="Courier New" panose="02070309020205020404" pitchFamily="49" charset="0"/>
              </a:rPr>
              <a:t>(</a:t>
            </a:r>
            <a:r>
              <a:rPr lang="en-US" sz="2900" b="1" dirty="0" err="1" smtClean="0">
                <a:solidFill>
                  <a:srgbClr val="C00000"/>
                </a:solidFill>
                <a:latin typeface="Courier New" panose="02070309020205020404" pitchFamily="49" charset="0"/>
                <a:cs typeface="Courier New" panose="02070309020205020404" pitchFamily="49" charset="0"/>
              </a:rPr>
              <a:t>LastName</a:t>
            </a:r>
            <a:r>
              <a:rPr lang="en-US" sz="2900" b="1" dirty="0" smtClean="0">
                <a:solidFill>
                  <a:srgbClr val="C00000"/>
                </a:solidFill>
                <a:latin typeface="Courier New" panose="02070309020205020404" pitchFamily="49" charset="0"/>
                <a:cs typeface="Courier New" panose="02070309020205020404" pitchFamily="49" charset="0"/>
              </a:rPr>
              <a:t>, </a:t>
            </a:r>
            <a:r>
              <a:rPr lang="en-US" sz="2900" b="1" dirty="0" err="1" smtClean="0">
                <a:solidFill>
                  <a:srgbClr val="C00000"/>
                </a:solidFill>
                <a:latin typeface="Courier New" panose="02070309020205020404" pitchFamily="49" charset="0"/>
                <a:cs typeface="Courier New" panose="02070309020205020404" pitchFamily="49" charset="0"/>
              </a:rPr>
              <a:t>FirstName</a:t>
            </a:r>
            <a:r>
              <a:rPr lang="en-US" sz="2900" b="1" dirty="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330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stored procedure</a:t>
            </a:r>
            <a:endParaRPr lang="en-US" dirty="0"/>
          </a:p>
        </p:txBody>
      </p:sp>
      <p:sp>
        <p:nvSpPr>
          <p:cNvPr id="3" name="Content Placeholder 2"/>
          <p:cNvSpPr>
            <a:spLocks noGrp="1"/>
          </p:cNvSpPr>
          <p:nvPr>
            <p:ph idx="1"/>
          </p:nvPr>
        </p:nvSpPr>
        <p:spPr>
          <a:xfrm>
            <a:off x="838200" y="1606378"/>
            <a:ext cx="10515600" cy="4827373"/>
          </a:xfrm>
        </p:spPr>
        <p:txBody>
          <a:bodyPr>
            <a:normAutofit fontScale="55000" lnSpcReduction="20000"/>
          </a:bodyPr>
          <a:lstStyle/>
          <a:p>
            <a:r>
              <a:rPr lang="en-US" sz="5100" dirty="0"/>
              <a:t>We will create a simple stored procedure that joins two tables and returns the result set as shown in the following </a:t>
            </a:r>
            <a:r>
              <a:rPr lang="en-US" sz="5100" dirty="0" smtClean="0"/>
              <a:t>example:</a:t>
            </a:r>
            <a:endParaRPr lang="en-US" sz="5100" dirty="0"/>
          </a:p>
          <a:p>
            <a:pPr marL="0" indent="0">
              <a:buNone/>
            </a:pPr>
            <a:r>
              <a:rPr lang="en-US" sz="5100" b="1" u="sng" dirty="0" smtClean="0"/>
              <a:t>Example:</a:t>
            </a:r>
          </a:p>
          <a:p>
            <a:pPr marL="0" indent="0">
              <a:buNone/>
            </a:pPr>
            <a:r>
              <a:rPr lang="en-US" sz="3800" b="1" dirty="0">
                <a:solidFill>
                  <a:srgbClr val="C00000"/>
                </a:solidFill>
                <a:latin typeface="Courier New" panose="02070309020205020404" pitchFamily="49" charset="0"/>
                <a:cs typeface="Courier New" panose="02070309020205020404" pitchFamily="49" charset="0"/>
              </a:rPr>
              <a:t>CREATE PROCEDURE </a:t>
            </a:r>
            <a:r>
              <a:rPr lang="en-US" sz="3800" b="1" dirty="0" err="1">
                <a:solidFill>
                  <a:srgbClr val="C00000"/>
                </a:solidFill>
                <a:latin typeface="Courier New" panose="02070309020205020404" pitchFamily="49" charset="0"/>
                <a:cs typeface="Courier New" panose="02070309020205020404" pitchFamily="49" charset="0"/>
              </a:rPr>
              <a:t>GetProductDesc</a:t>
            </a:r>
            <a:endParaRPr lang="en-US" sz="3800" b="1" dirty="0">
              <a:solidFill>
                <a:srgbClr val="C00000"/>
              </a:solidFill>
              <a:latin typeface="Courier New" panose="02070309020205020404" pitchFamily="49" charset="0"/>
              <a:cs typeface="Courier New" panose="02070309020205020404" pitchFamily="49" charset="0"/>
            </a:endParaRPr>
          </a:p>
          <a:p>
            <a:pPr marL="0" indent="0">
              <a:buNone/>
            </a:pPr>
            <a:r>
              <a:rPr lang="en-US" sz="3800" b="1" dirty="0">
                <a:solidFill>
                  <a:srgbClr val="C00000"/>
                </a:solidFill>
                <a:latin typeface="Courier New" panose="02070309020205020404" pitchFamily="49" charset="0"/>
                <a:cs typeface="Courier New" panose="02070309020205020404" pitchFamily="49" charset="0"/>
              </a:rPr>
              <a:t>AS</a:t>
            </a:r>
          </a:p>
          <a:p>
            <a:pPr marL="0" indent="0">
              <a:buNone/>
            </a:pPr>
            <a:r>
              <a:rPr lang="en-US" sz="38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3800" b="1" dirty="0">
                <a:solidFill>
                  <a:srgbClr val="C00000"/>
                </a:solidFill>
                <a:latin typeface="Courier New" panose="02070309020205020404" pitchFamily="49" charset="0"/>
                <a:cs typeface="Courier New" panose="02070309020205020404" pitchFamily="49" charset="0"/>
              </a:rPr>
              <a:t>SET NOCOUNT ON</a:t>
            </a:r>
          </a:p>
          <a:p>
            <a:pPr marL="0" indent="0">
              <a:buNone/>
            </a:pPr>
            <a:endParaRPr lang="en-US" sz="3800" b="1" dirty="0">
              <a:solidFill>
                <a:srgbClr val="C00000"/>
              </a:solidFill>
              <a:latin typeface="Courier New" panose="02070309020205020404" pitchFamily="49" charset="0"/>
              <a:cs typeface="Courier New" panose="02070309020205020404" pitchFamily="49" charset="0"/>
            </a:endParaRPr>
          </a:p>
          <a:p>
            <a:pPr marL="0" indent="0">
              <a:buNone/>
            </a:pPr>
            <a:r>
              <a:rPr lang="en-US" sz="3800" b="1" dirty="0">
                <a:solidFill>
                  <a:srgbClr val="C00000"/>
                </a:solidFill>
                <a:latin typeface="Courier New" panose="02070309020205020404" pitchFamily="49" charset="0"/>
                <a:cs typeface="Courier New" panose="02070309020205020404" pitchFamily="49" charset="0"/>
              </a:rPr>
              <a:t>SELECT </a:t>
            </a:r>
            <a:r>
              <a:rPr lang="en-US" sz="3800" b="1" dirty="0" err="1">
                <a:solidFill>
                  <a:srgbClr val="C00000"/>
                </a:solidFill>
                <a:latin typeface="Courier New" panose="02070309020205020404" pitchFamily="49" charset="0"/>
                <a:cs typeface="Courier New" panose="02070309020205020404" pitchFamily="49" charset="0"/>
              </a:rPr>
              <a:t>P.ProductID,P.ProductName,PD.ProductDescription</a:t>
            </a:r>
            <a:r>
              <a:rPr lang="en-US" sz="3800" b="1" dirty="0">
                <a:solidFill>
                  <a:srgbClr val="C00000"/>
                </a:solidFill>
                <a:latin typeface="Courier New" panose="02070309020205020404" pitchFamily="49" charset="0"/>
                <a:cs typeface="Courier New" panose="02070309020205020404" pitchFamily="49" charset="0"/>
              </a:rPr>
              <a:t>  FROM </a:t>
            </a:r>
          </a:p>
          <a:p>
            <a:pPr marL="0" indent="0">
              <a:buNone/>
            </a:pPr>
            <a:r>
              <a:rPr lang="en-US" sz="3800" b="1" dirty="0">
                <a:solidFill>
                  <a:srgbClr val="C00000"/>
                </a:solidFill>
                <a:latin typeface="Courier New" panose="02070309020205020404" pitchFamily="49" charset="0"/>
                <a:cs typeface="Courier New" panose="02070309020205020404" pitchFamily="49" charset="0"/>
              </a:rPr>
              <a:t>Product P</a:t>
            </a:r>
          </a:p>
          <a:p>
            <a:pPr marL="0" indent="0">
              <a:buNone/>
            </a:pPr>
            <a:r>
              <a:rPr lang="en-US" sz="3800" b="1" dirty="0">
                <a:solidFill>
                  <a:srgbClr val="C00000"/>
                </a:solidFill>
                <a:latin typeface="Courier New" panose="02070309020205020404" pitchFamily="49" charset="0"/>
                <a:cs typeface="Courier New" panose="02070309020205020404" pitchFamily="49" charset="0"/>
              </a:rPr>
              <a:t>INNER JOIN </a:t>
            </a:r>
            <a:r>
              <a:rPr lang="en-US" sz="3800" b="1" dirty="0" err="1">
                <a:solidFill>
                  <a:srgbClr val="C00000"/>
                </a:solidFill>
                <a:latin typeface="Courier New" panose="02070309020205020404" pitchFamily="49" charset="0"/>
                <a:cs typeface="Courier New" panose="02070309020205020404" pitchFamily="49" charset="0"/>
              </a:rPr>
              <a:t>ProductDescription</a:t>
            </a:r>
            <a:r>
              <a:rPr lang="en-US" sz="3800" b="1" dirty="0">
                <a:solidFill>
                  <a:srgbClr val="C00000"/>
                </a:solidFill>
                <a:latin typeface="Courier New" panose="02070309020205020404" pitchFamily="49" charset="0"/>
                <a:cs typeface="Courier New" panose="02070309020205020404" pitchFamily="49" charset="0"/>
              </a:rPr>
              <a:t> PD ON </a:t>
            </a:r>
            <a:r>
              <a:rPr lang="en-US" sz="3800" b="1" dirty="0" err="1">
                <a:solidFill>
                  <a:srgbClr val="C00000"/>
                </a:solidFill>
                <a:latin typeface="Courier New" panose="02070309020205020404" pitchFamily="49" charset="0"/>
                <a:cs typeface="Courier New" panose="02070309020205020404" pitchFamily="49" charset="0"/>
              </a:rPr>
              <a:t>P.ProductID</a:t>
            </a:r>
            <a:r>
              <a:rPr lang="en-US" sz="3800" b="1" dirty="0">
                <a:solidFill>
                  <a:srgbClr val="C00000"/>
                </a:solidFill>
                <a:latin typeface="Courier New" panose="02070309020205020404" pitchFamily="49" charset="0"/>
                <a:cs typeface="Courier New" panose="02070309020205020404" pitchFamily="49" charset="0"/>
              </a:rPr>
              <a:t>=</a:t>
            </a:r>
            <a:r>
              <a:rPr lang="en-US" sz="3800" b="1" dirty="0" err="1">
                <a:solidFill>
                  <a:srgbClr val="C00000"/>
                </a:solidFill>
                <a:latin typeface="Courier New" panose="02070309020205020404" pitchFamily="49" charset="0"/>
                <a:cs typeface="Courier New" panose="02070309020205020404" pitchFamily="49" charset="0"/>
              </a:rPr>
              <a:t>PD.ProductID</a:t>
            </a:r>
            <a:endParaRPr lang="en-US" sz="3800" b="1" dirty="0">
              <a:solidFill>
                <a:srgbClr val="C00000"/>
              </a:solidFill>
              <a:latin typeface="Courier New" panose="02070309020205020404" pitchFamily="49" charset="0"/>
              <a:cs typeface="Courier New" panose="02070309020205020404" pitchFamily="49" charset="0"/>
            </a:endParaRPr>
          </a:p>
          <a:p>
            <a:pPr marL="0" indent="0">
              <a:buNone/>
            </a:pPr>
            <a:r>
              <a:rPr lang="en-US" sz="3800" b="1" dirty="0">
                <a:solidFill>
                  <a:srgbClr val="C00000"/>
                </a:solidFill>
                <a:latin typeface="Courier New" panose="02070309020205020404" pitchFamily="49" charset="0"/>
                <a:cs typeface="Courier New" panose="02070309020205020404" pitchFamily="49" charset="0"/>
              </a:rPr>
              <a:t> </a:t>
            </a:r>
          </a:p>
          <a:p>
            <a:pPr marL="0" indent="0">
              <a:buNone/>
            </a:pPr>
            <a:r>
              <a:rPr lang="en-US" sz="3800" b="1"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274832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Droping</a:t>
            </a:r>
            <a:r>
              <a:rPr lang="en-US" dirty="0" smtClean="0"/>
              <a:t> Index</a:t>
            </a:r>
            <a:endParaRPr lang="en-US" dirty="0"/>
          </a:p>
        </p:txBody>
      </p:sp>
      <p:sp>
        <p:nvSpPr>
          <p:cNvPr id="3" name="Content Placeholder 2"/>
          <p:cNvSpPr>
            <a:spLocks noGrp="1"/>
          </p:cNvSpPr>
          <p:nvPr>
            <p:ph idx="1"/>
          </p:nvPr>
        </p:nvSpPr>
        <p:spPr/>
        <p:txBody>
          <a:bodyPr>
            <a:normAutofit/>
          </a:bodyPr>
          <a:lstStyle/>
          <a:p>
            <a:r>
              <a:rPr lang="en-US" dirty="0"/>
              <a:t>The DROP INDEX statement could be used to remove an index from any table</a:t>
            </a:r>
            <a:r>
              <a:rPr lang="en-US" dirty="0" smtClean="0"/>
              <a:t>.</a:t>
            </a:r>
          </a:p>
          <a:p>
            <a:pPr marL="0" indent="0">
              <a:buNone/>
            </a:pPr>
            <a:r>
              <a:rPr lang="en-US" b="1" u="sng" dirty="0"/>
              <a:t>Syntax:</a:t>
            </a:r>
          </a:p>
          <a:p>
            <a:pPr marL="0" indent="0">
              <a:buNone/>
            </a:pPr>
            <a:r>
              <a:rPr lang="en-US" b="1" dirty="0" smtClean="0">
                <a:solidFill>
                  <a:srgbClr val="C00000"/>
                </a:solidFill>
                <a:latin typeface="Courier New" panose="02070309020205020404" pitchFamily="49" charset="0"/>
                <a:cs typeface="Courier New" panose="02070309020205020404" pitchFamily="49" charset="0"/>
              </a:rPr>
              <a:t>DROP </a:t>
            </a:r>
            <a:r>
              <a:rPr lang="en-US" b="1" dirty="0">
                <a:solidFill>
                  <a:srgbClr val="C00000"/>
                </a:solidFill>
                <a:latin typeface="Courier New" panose="02070309020205020404" pitchFamily="49" charset="0"/>
                <a:cs typeface="Courier New" panose="02070309020205020404" pitchFamily="49" charset="0"/>
              </a:rPr>
              <a:t>INDEX </a:t>
            </a:r>
            <a:r>
              <a:rPr lang="en-US" b="1" dirty="0" err="1">
                <a:solidFill>
                  <a:srgbClr val="C00000"/>
                </a:solidFill>
                <a:latin typeface="Courier New" panose="02070309020205020404" pitchFamily="49" charset="0"/>
                <a:cs typeface="Courier New" panose="02070309020205020404" pitchFamily="49" charset="0"/>
              </a:rPr>
              <a:t>tablename.indexname</a:t>
            </a:r>
            <a:r>
              <a:rPr lang="en-US" b="1"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b="1" u="sng" dirty="0" smtClean="0"/>
          </a:p>
          <a:p>
            <a:pPr marL="0" indent="0">
              <a:buNone/>
            </a:pPr>
            <a:r>
              <a:rPr lang="en-US" b="1" u="sng" dirty="0" smtClean="0"/>
              <a:t>Example</a:t>
            </a:r>
            <a:r>
              <a:rPr lang="en-US" b="1" u="sng" dirty="0"/>
              <a:t>:</a:t>
            </a:r>
          </a:p>
          <a:p>
            <a:pPr marL="0" indent="0">
              <a:buNone/>
            </a:pPr>
            <a:r>
              <a:rPr lang="en-US" b="1" dirty="0">
                <a:solidFill>
                  <a:srgbClr val="C00000"/>
                </a:solidFill>
                <a:latin typeface="Courier New" panose="02070309020205020404" pitchFamily="49" charset="0"/>
                <a:cs typeface="Courier New" panose="02070309020205020404" pitchFamily="49" charset="0"/>
              </a:rPr>
              <a:t>DROP INDEX </a:t>
            </a:r>
            <a:r>
              <a:rPr lang="en-US" b="1" dirty="0" err="1" smtClean="0">
                <a:solidFill>
                  <a:srgbClr val="C00000"/>
                </a:solidFill>
                <a:latin typeface="Courier New" panose="02070309020205020404" pitchFamily="49" charset="0"/>
                <a:cs typeface="Courier New" panose="02070309020205020404" pitchFamily="49" charset="0"/>
              </a:rPr>
              <a:t>Students.idx_pname</a:t>
            </a:r>
            <a:r>
              <a:rPr lang="en-US" b="1" dirty="0" smtClean="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4039229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Store procedures</a:t>
            </a:r>
            <a:endParaRPr lang="en-US" dirty="0"/>
          </a:p>
        </p:txBody>
      </p:sp>
      <p:sp>
        <p:nvSpPr>
          <p:cNvPr id="3" name="Content Placeholder 2"/>
          <p:cNvSpPr>
            <a:spLocks noGrp="1"/>
          </p:cNvSpPr>
          <p:nvPr>
            <p:ph idx="1"/>
          </p:nvPr>
        </p:nvSpPr>
        <p:spPr/>
        <p:txBody>
          <a:bodyPr/>
          <a:lstStyle/>
          <a:p>
            <a:r>
              <a:rPr lang="en-US" dirty="0"/>
              <a:t>We can use ‘EXEC </a:t>
            </a:r>
            <a:r>
              <a:rPr lang="en-US" dirty="0" err="1"/>
              <a:t>ProcedureName</a:t>
            </a:r>
            <a:r>
              <a:rPr lang="en-US" dirty="0"/>
              <a:t>’ to execute stored procedures. </a:t>
            </a:r>
            <a:endParaRPr lang="en-US" dirty="0" smtClean="0"/>
          </a:p>
          <a:p>
            <a:pPr marL="0" indent="0">
              <a:buNone/>
            </a:pPr>
            <a:endParaRPr lang="en-US" dirty="0" smtClean="0"/>
          </a:p>
          <a:p>
            <a:pPr marL="0" indent="0">
              <a:buNone/>
            </a:pPr>
            <a:r>
              <a:rPr lang="en-US" b="1" dirty="0" smtClean="0"/>
              <a:t>Example:</a:t>
            </a:r>
          </a:p>
          <a:p>
            <a:pPr marL="0" indent="0">
              <a:buNone/>
            </a:pPr>
            <a:endParaRPr lang="en-US" b="1" dirty="0"/>
          </a:p>
          <a:p>
            <a:pPr marL="0" indent="0">
              <a:buNone/>
            </a:pPr>
            <a:r>
              <a:rPr lang="en-US" b="1" dirty="0">
                <a:solidFill>
                  <a:srgbClr val="C00000"/>
                </a:solidFill>
                <a:latin typeface="Courier New" panose="02070309020205020404" pitchFamily="49" charset="0"/>
                <a:cs typeface="Courier New" panose="02070309020205020404" pitchFamily="49" charset="0"/>
              </a:rPr>
              <a:t>EXEC </a:t>
            </a:r>
            <a:r>
              <a:rPr lang="en-US" b="1" dirty="0" err="1">
                <a:solidFill>
                  <a:srgbClr val="C00000"/>
                </a:solidFill>
                <a:latin typeface="Courier New" panose="02070309020205020404" pitchFamily="49" charset="0"/>
                <a:cs typeface="Courier New" panose="02070309020205020404" pitchFamily="49" charset="0"/>
              </a:rPr>
              <a:t>GetProductDesc</a:t>
            </a:r>
            <a:r>
              <a:rPr lang="en-US" b="1" dirty="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191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stored procedure with parameters</a:t>
            </a:r>
            <a:endParaRPr lang="en-US" dirty="0"/>
          </a:p>
        </p:txBody>
      </p:sp>
      <p:sp>
        <p:nvSpPr>
          <p:cNvPr id="3" name="Content Placeholder 2"/>
          <p:cNvSpPr>
            <a:spLocks noGrp="1"/>
          </p:cNvSpPr>
          <p:nvPr>
            <p:ph idx="1"/>
          </p:nvPr>
        </p:nvSpPr>
        <p:spPr>
          <a:xfrm>
            <a:off x="838200" y="1690688"/>
            <a:ext cx="10515600" cy="4883107"/>
          </a:xfrm>
        </p:spPr>
        <p:txBody>
          <a:bodyPr>
            <a:normAutofit fontScale="32500" lnSpcReduction="20000"/>
          </a:bodyPr>
          <a:lstStyle/>
          <a:p>
            <a:r>
              <a:rPr lang="en-US" sz="7000" dirty="0"/>
              <a:t>Let us create a SQL Server stored procedure that accepts the input parameters and processes the records based on the input parameter</a:t>
            </a:r>
            <a:r>
              <a:rPr lang="en-US" sz="7000" dirty="0" smtClean="0"/>
              <a:t>.</a:t>
            </a:r>
          </a:p>
          <a:p>
            <a:pPr marL="0" indent="0">
              <a:buNone/>
            </a:pPr>
            <a:r>
              <a:rPr lang="en-US" sz="8600" b="1" u="sng" dirty="0" smtClean="0"/>
              <a:t>Example:</a:t>
            </a:r>
            <a:endParaRPr lang="en-US" sz="8600" b="1" u="sng" dirty="0"/>
          </a:p>
          <a:p>
            <a:pPr marL="0" indent="0">
              <a:buNone/>
            </a:pPr>
            <a:r>
              <a:rPr lang="en-US" sz="4400" b="1" dirty="0" smtClean="0">
                <a:solidFill>
                  <a:srgbClr val="C00000"/>
                </a:solidFill>
                <a:latin typeface="Courier New" panose="02070309020205020404" pitchFamily="49" charset="0"/>
                <a:cs typeface="Courier New" panose="02070309020205020404" pitchFamily="49" charset="0"/>
              </a:rPr>
              <a:t>CREATE </a:t>
            </a:r>
            <a:r>
              <a:rPr lang="en-US" sz="4400" b="1" dirty="0">
                <a:solidFill>
                  <a:srgbClr val="C00000"/>
                </a:solidFill>
                <a:latin typeface="Courier New" panose="02070309020205020404" pitchFamily="49" charset="0"/>
                <a:cs typeface="Courier New" panose="02070309020205020404" pitchFamily="49" charset="0"/>
              </a:rPr>
              <a:t>PROCEDURE </a:t>
            </a:r>
            <a:r>
              <a:rPr lang="en-US" sz="4400" b="1" dirty="0" err="1">
                <a:solidFill>
                  <a:srgbClr val="C00000"/>
                </a:solidFill>
                <a:latin typeface="Courier New" panose="02070309020205020404" pitchFamily="49" charset="0"/>
                <a:cs typeface="Courier New" panose="02070309020205020404" pitchFamily="49" charset="0"/>
              </a:rPr>
              <a:t>GetProductDesc_withparameters</a:t>
            </a:r>
            <a:endParaRPr lang="en-US" sz="4400" b="1" dirty="0">
              <a:solidFill>
                <a:srgbClr val="C00000"/>
              </a:solidFill>
              <a:latin typeface="Courier New" panose="02070309020205020404" pitchFamily="49" charset="0"/>
              <a:cs typeface="Courier New" panose="02070309020205020404" pitchFamily="49" charset="0"/>
            </a:endParaRPr>
          </a:p>
          <a:p>
            <a:pPr marL="0" indent="0">
              <a:buNone/>
            </a:pPr>
            <a:r>
              <a:rPr lang="en-US" sz="4400" b="1" dirty="0" smtClean="0">
                <a:solidFill>
                  <a:srgbClr val="C00000"/>
                </a:solidFill>
                <a:latin typeface="Courier New" panose="02070309020205020404" pitchFamily="49" charset="0"/>
                <a:cs typeface="Courier New" panose="02070309020205020404" pitchFamily="49" charset="0"/>
              </a:rPr>
              <a:t>(@PID INT</a:t>
            </a:r>
            <a:r>
              <a:rPr lang="en-US" sz="4400" b="1" dirty="0">
                <a:solidFill>
                  <a:srgbClr val="C00000"/>
                </a:solidFill>
                <a:latin typeface="Courier New" panose="02070309020205020404" pitchFamily="49" charset="0"/>
                <a:cs typeface="Courier New" panose="02070309020205020404" pitchFamily="49" charset="0"/>
              </a:rPr>
              <a:t>)</a:t>
            </a:r>
          </a:p>
          <a:p>
            <a:pPr marL="0" indent="0">
              <a:buNone/>
            </a:pPr>
            <a:r>
              <a:rPr lang="en-US" sz="4400" b="1" dirty="0" smtClean="0">
                <a:solidFill>
                  <a:srgbClr val="C00000"/>
                </a:solidFill>
                <a:latin typeface="Courier New" panose="02070309020205020404" pitchFamily="49" charset="0"/>
                <a:cs typeface="Courier New" panose="02070309020205020404" pitchFamily="49" charset="0"/>
              </a:rPr>
              <a:t>AS</a:t>
            </a:r>
            <a:endParaRPr lang="en-US" sz="4400" b="1" dirty="0">
              <a:solidFill>
                <a:srgbClr val="C00000"/>
              </a:solidFill>
              <a:latin typeface="Courier New" panose="02070309020205020404" pitchFamily="49" charset="0"/>
              <a:cs typeface="Courier New" panose="02070309020205020404" pitchFamily="49" charset="0"/>
            </a:endParaRPr>
          </a:p>
          <a:p>
            <a:pPr marL="0" indent="0">
              <a:buNone/>
            </a:pPr>
            <a:r>
              <a:rPr lang="en-US" sz="4400" b="1" dirty="0">
                <a:solidFill>
                  <a:srgbClr val="C00000"/>
                </a:solidFill>
                <a:latin typeface="Courier New" panose="02070309020205020404" pitchFamily="49" charset="0"/>
                <a:cs typeface="Courier New" panose="02070309020205020404" pitchFamily="49" charset="0"/>
              </a:rPr>
              <a:t>BEGIN</a:t>
            </a:r>
          </a:p>
          <a:p>
            <a:pPr marL="0" indent="0">
              <a:buNone/>
            </a:pPr>
            <a:r>
              <a:rPr lang="en-US" sz="4400" b="1" dirty="0">
                <a:solidFill>
                  <a:srgbClr val="C00000"/>
                </a:solidFill>
                <a:latin typeface="Courier New" panose="02070309020205020404" pitchFamily="49" charset="0"/>
                <a:cs typeface="Courier New" panose="02070309020205020404" pitchFamily="49" charset="0"/>
              </a:rPr>
              <a:t>SET NOCOUNT ON</a:t>
            </a:r>
          </a:p>
          <a:p>
            <a:pPr marL="0" indent="0">
              <a:buNone/>
            </a:pPr>
            <a:r>
              <a:rPr lang="en-US" sz="4400" b="1" dirty="0">
                <a:solidFill>
                  <a:srgbClr val="C00000"/>
                </a:solidFill>
                <a:latin typeface="Courier New" panose="02070309020205020404" pitchFamily="49" charset="0"/>
                <a:cs typeface="Courier New" panose="02070309020205020404" pitchFamily="49" charset="0"/>
              </a:rPr>
              <a:t> </a:t>
            </a:r>
          </a:p>
          <a:p>
            <a:pPr marL="0" indent="0">
              <a:buNone/>
            </a:pPr>
            <a:r>
              <a:rPr lang="en-US" sz="4400" b="1" dirty="0">
                <a:solidFill>
                  <a:srgbClr val="C00000"/>
                </a:solidFill>
                <a:latin typeface="Courier New" panose="02070309020205020404" pitchFamily="49" charset="0"/>
                <a:cs typeface="Courier New" panose="02070309020205020404" pitchFamily="49" charset="0"/>
              </a:rPr>
              <a:t>SELECT </a:t>
            </a:r>
            <a:r>
              <a:rPr lang="en-US" sz="4400" b="1" dirty="0" err="1">
                <a:solidFill>
                  <a:srgbClr val="C00000"/>
                </a:solidFill>
                <a:latin typeface="Courier New" panose="02070309020205020404" pitchFamily="49" charset="0"/>
                <a:cs typeface="Courier New" panose="02070309020205020404" pitchFamily="49" charset="0"/>
              </a:rPr>
              <a:t>P.ProductID,P.ProductName,PD.ProductDescription</a:t>
            </a:r>
            <a:r>
              <a:rPr lang="en-US" sz="4400" b="1" dirty="0">
                <a:solidFill>
                  <a:srgbClr val="C00000"/>
                </a:solidFill>
                <a:latin typeface="Courier New" panose="02070309020205020404" pitchFamily="49" charset="0"/>
                <a:cs typeface="Courier New" panose="02070309020205020404" pitchFamily="49" charset="0"/>
              </a:rPr>
              <a:t>  FROM </a:t>
            </a:r>
          </a:p>
          <a:p>
            <a:pPr marL="0" indent="0">
              <a:buNone/>
            </a:pPr>
            <a:r>
              <a:rPr lang="en-US" sz="4400" b="1" dirty="0">
                <a:solidFill>
                  <a:srgbClr val="C00000"/>
                </a:solidFill>
                <a:latin typeface="Courier New" panose="02070309020205020404" pitchFamily="49" charset="0"/>
                <a:cs typeface="Courier New" panose="02070309020205020404" pitchFamily="49" charset="0"/>
              </a:rPr>
              <a:t>Product P</a:t>
            </a:r>
          </a:p>
          <a:p>
            <a:pPr marL="0" indent="0">
              <a:buNone/>
            </a:pPr>
            <a:r>
              <a:rPr lang="en-US" sz="4400" b="1" dirty="0">
                <a:solidFill>
                  <a:srgbClr val="C00000"/>
                </a:solidFill>
                <a:latin typeface="Courier New" panose="02070309020205020404" pitchFamily="49" charset="0"/>
                <a:cs typeface="Courier New" panose="02070309020205020404" pitchFamily="49" charset="0"/>
              </a:rPr>
              <a:t>INNER JOIN </a:t>
            </a:r>
            <a:r>
              <a:rPr lang="en-US" sz="4400" b="1" dirty="0" err="1">
                <a:solidFill>
                  <a:srgbClr val="C00000"/>
                </a:solidFill>
                <a:latin typeface="Courier New" panose="02070309020205020404" pitchFamily="49" charset="0"/>
                <a:cs typeface="Courier New" panose="02070309020205020404" pitchFamily="49" charset="0"/>
              </a:rPr>
              <a:t>ProductDescription</a:t>
            </a:r>
            <a:r>
              <a:rPr lang="en-US" sz="4400" b="1" dirty="0">
                <a:solidFill>
                  <a:srgbClr val="C00000"/>
                </a:solidFill>
                <a:latin typeface="Courier New" panose="02070309020205020404" pitchFamily="49" charset="0"/>
                <a:cs typeface="Courier New" panose="02070309020205020404" pitchFamily="49" charset="0"/>
              </a:rPr>
              <a:t> PD ON </a:t>
            </a:r>
            <a:r>
              <a:rPr lang="en-US" sz="4400" b="1" dirty="0" err="1">
                <a:solidFill>
                  <a:srgbClr val="C00000"/>
                </a:solidFill>
                <a:latin typeface="Courier New" panose="02070309020205020404" pitchFamily="49" charset="0"/>
                <a:cs typeface="Courier New" panose="02070309020205020404" pitchFamily="49" charset="0"/>
              </a:rPr>
              <a:t>P.ProductID</a:t>
            </a:r>
            <a:r>
              <a:rPr lang="en-US" sz="4400" b="1" dirty="0">
                <a:solidFill>
                  <a:srgbClr val="C00000"/>
                </a:solidFill>
                <a:latin typeface="Courier New" panose="02070309020205020404" pitchFamily="49" charset="0"/>
                <a:cs typeface="Courier New" panose="02070309020205020404" pitchFamily="49" charset="0"/>
              </a:rPr>
              <a:t>=</a:t>
            </a:r>
            <a:r>
              <a:rPr lang="en-US" sz="4400" b="1" dirty="0" err="1">
                <a:solidFill>
                  <a:srgbClr val="C00000"/>
                </a:solidFill>
                <a:latin typeface="Courier New" panose="02070309020205020404" pitchFamily="49" charset="0"/>
                <a:cs typeface="Courier New" panose="02070309020205020404" pitchFamily="49" charset="0"/>
              </a:rPr>
              <a:t>PD.ProductID</a:t>
            </a:r>
            <a:endParaRPr lang="en-US" sz="4400" b="1" dirty="0">
              <a:solidFill>
                <a:srgbClr val="C00000"/>
              </a:solidFill>
              <a:latin typeface="Courier New" panose="02070309020205020404" pitchFamily="49" charset="0"/>
              <a:cs typeface="Courier New" panose="02070309020205020404" pitchFamily="49" charset="0"/>
            </a:endParaRPr>
          </a:p>
          <a:p>
            <a:pPr marL="0" indent="0">
              <a:buNone/>
            </a:pPr>
            <a:r>
              <a:rPr lang="en-US" sz="4400" b="1" dirty="0">
                <a:solidFill>
                  <a:srgbClr val="C00000"/>
                </a:solidFill>
                <a:latin typeface="Courier New" panose="02070309020205020404" pitchFamily="49" charset="0"/>
                <a:cs typeface="Courier New" panose="02070309020205020404" pitchFamily="49" charset="0"/>
              </a:rPr>
              <a:t>WHERE </a:t>
            </a:r>
            <a:r>
              <a:rPr lang="en-US" sz="4400" b="1" dirty="0" err="1">
                <a:solidFill>
                  <a:srgbClr val="C00000"/>
                </a:solidFill>
                <a:latin typeface="Courier New" panose="02070309020205020404" pitchFamily="49" charset="0"/>
                <a:cs typeface="Courier New" panose="02070309020205020404" pitchFamily="49" charset="0"/>
              </a:rPr>
              <a:t>P.ProductID</a:t>
            </a:r>
            <a:r>
              <a:rPr lang="en-US" sz="4400" b="1" dirty="0">
                <a:solidFill>
                  <a:srgbClr val="C00000"/>
                </a:solidFill>
                <a:latin typeface="Courier New" panose="02070309020205020404" pitchFamily="49" charset="0"/>
                <a:cs typeface="Courier New" panose="02070309020205020404" pitchFamily="49" charset="0"/>
              </a:rPr>
              <a:t>=@PID</a:t>
            </a:r>
          </a:p>
          <a:p>
            <a:pPr marL="0" indent="0">
              <a:buNone/>
            </a:pPr>
            <a:r>
              <a:rPr lang="en-US" sz="4400" b="1" dirty="0">
                <a:solidFill>
                  <a:srgbClr val="C00000"/>
                </a:solidFill>
                <a:latin typeface="Courier New" panose="02070309020205020404" pitchFamily="49" charset="0"/>
                <a:cs typeface="Courier New" panose="02070309020205020404" pitchFamily="49" charset="0"/>
              </a:rPr>
              <a:t> </a:t>
            </a:r>
          </a:p>
          <a:p>
            <a:pPr marL="0" indent="0">
              <a:buNone/>
            </a:pPr>
            <a:r>
              <a:rPr lang="en-US" sz="4400" b="1" dirty="0" smtClean="0">
                <a:solidFill>
                  <a:srgbClr val="C00000"/>
                </a:solidFill>
                <a:latin typeface="Courier New" panose="02070309020205020404" pitchFamily="49" charset="0"/>
                <a:cs typeface="Courier New" panose="02070309020205020404" pitchFamily="49" charset="0"/>
              </a:rPr>
              <a:t>END</a:t>
            </a:r>
          </a:p>
          <a:p>
            <a:pPr marL="0" indent="0">
              <a:buNone/>
            </a:pPr>
            <a:r>
              <a:rPr lang="en-US" sz="6200" b="1" dirty="0" smtClean="0">
                <a:cs typeface="Courier New" panose="02070309020205020404" pitchFamily="49" charset="0"/>
              </a:rPr>
              <a:t>Executing </a:t>
            </a:r>
            <a:r>
              <a:rPr lang="en-US" sz="6200" b="1" dirty="0">
                <a:cs typeface="Courier New" panose="02070309020205020404" pitchFamily="49" charset="0"/>
              </a:rPr>
              <a:t>Command: </a:t>
            </a:r>
            <a:r>
              <a:rPr lang="en-US" sz="6200" b="1" dirty="0">
                <a:solidFill>
                  <a:srgbClr val="C00000"/>
                </a:solidFill>
                <a:latin typeface="Courier New" panose="02070309020205020404" pitchFamily="49" charset="0"/>
                <a:cs typeface="Courier New" panose="02070309020205020404" pitchFamily="49" charset="0"/>
              </a:rPr>
              <a:t>EXEC </a:t>
            </a:r>
            <a:r>
              <a:rPr lang="en-US" sz="6200" b="1" dirty="0" err="1">
                <a:solidFill>
                  <a:srgbClr val="C00000"/>
                </a:solidFill>
                <a:latin typeface="Courier New" panose="02070309020205020404" pitchFamily="49" charset="0"/>
                <a:cs typeface="Courier New" panose="02070309020205020404" pitchFamily="49" charset="0"/>
              </a:rPr>
              <a:t>GetProductDesc_withparameters</a:t>
            </a:r>
            <a:r>
              <a:rPr lang="en-US" sz="6200" b="1" dirty="0">
                <a:solidFill>
                  <a:srgbClr val="C00000"/>
                </a:solidFill>
                <a:latin typeface="Courier New" panose="02070309020205020404" pitchFamily="49" charset="0"/>
                <a:cs typeface="Courier New" panose="02070309020205020404" pitchFamily="49" charset="0"/>
              </a:rPr>
              <a:t> 706</a:t>
            </a:r>
          </a:p>
        </p:txBody>
      </p:sp>
    </p:spTree>
    <p:extLst>
      <p:ext uri="{BB962C8B-B14F-4D97-AF65-F5344CB8AC3E}">
        <p14:creationId xmlns:p14="http://schemas.microsoft.com/office/powerpoint/2010/main" val="169659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stored procedure with default parameters values</a:t>
            </a:r>
          </a:p>
        </p:txBody>
      </p:sp>
      <p:sp>
        <p:nvSpPr>
          <p:cNvPr id="3" name="Content Placeholder 2"/>
          <p:cNvSpPr>
            <a:spLocks noGrp="1"/>
          </p:cNvSpPr>
          <p:nvPr>
            <p:ph idx="1"/>
          </p:nvPr>
        </p:nvSpPr>
        <p:spPr>
          <a:xfrm>
            <a:off x="838200" y="1690688"/>
            <a:ext cx="10515600" cy="4858393"/>
          </a:xfrm>
        </p:spPr>
        <p:txBody>
          <a:bodyPr>
            <a:normAutofit fontScale="70000" lnSpcReduction="20000"/>
          </a:bodyPr>
          <a:lstStyle/>
          <a:p>
            <a:pPr marL="0" indent="0">
              <a:buNone/>
            </a:pPr>
            <a:r>
              <a:rPr lang="en-US" b="1" dirty="0">
                <a:solidFill>
                  <a:srgbClr val="C00000"/>
                </a:solidFill>
                <a:latin typeface="Courier New" panose="02070309020205020404" pitchFamily="49" charset="0"/>
                <a:cs typeface="Courier New" panose="02070309020205020404" pitchFamily="49" charset="0"/>
              </a:rPr>
              <a:t>CREATE PROCEDURE </a:t>
            </a:r>
            <a:r>
              <a:rPr lang="en-US" b="1" dirty="0" err="1">
                <a:solidFill>
                  <a:srgbClr val="C00000"/>
                </a:solidFill>
                <a:latin typeface="Courier New" panose="02070309020205020404" pitchFamily="49" charset="0"/>
                <a:cs typeface="Courier New" panose="02070309020205020404" pitchFamily="49" charset="0"/>
              </a:rPr>
              <a:t>GetProductDesc_withDefaultparameters</a:t>
            </a:r>
            <a:endParaRPr lang="en-US" b="1" dirty="0">
              <a:solidFill>
                <a:srgbClr val="C00000"/>
              </a:solidFill>
              <a:latin typeface="Courier New" panose="02070309020205020404" pitchFamily="49" charset="0"/>
              <a:cs typeface="Courier New" panose="02070309020205020404" pitchFamily="49" charset="0"/>
            </a:endParaRPr>
          </a:p>
          <a:p>
            <a:pPr marL="0" indent="0">
              <a:buNone/>
            </a:pPr>
            <a:r>
              <a:rPr lang="en-US" b="1" dirty="0">
                <a:solidFill>
                  <a:srgbClr val="C00000"/>
                </a:solidFill>
                <a:latin typeface="Courier New" panose="02070309020205020404" pitchFamily="49" charset="0"/>
                <a:cs typeface="Courier New" panose="02070309020205020404" pitchFamily="49" charset="0"/>
              </a:rPr>
              <a:t>(@PID INT =706)</a:t>
            </a:r>
          </a:p>
          <a:p>
            <a:pPr marL="0" indent="0">
              <a:buNone/>
            </a:pPr>
            <a:r>
              <a:rPr lang="en-US" b="1" dirty="0">
                <a:solidFill>
                  <a:srgbClr val="C00000"/>
                </a:solidFill>
                <a:latin typeface="Courier New" panose="02070309020205020404" pitchFamily="49" charset="0"/>
                <a:cs typeface="Courier New" panose="02070309020205020404" pitchFamily="49" charset="0"/>
              </a:rPr>
              <a:t>AS</a:t>
            </a:r>
          </a:p>
          <a:p>
            <a:pPr marL="0" indent="0">
              <a:buNone/>
            </a:pPr>
            <a:r>
              <a:rPr lang="en-US" b="1" dirty="0">
                <a:solidFill>
                  <a:srgbClr val="C00000"/>
                </a:solidFill>
                <a:latin typeface="Courier New" panose="02070309020205020404" pitchFamily="49" charset="0"/>
                <a:cs typeface="Courier New" panose="02070309020205020404" pitchFamily="49" charset="0"/>
              </a:rPr>
              <a:t>BEGIN</a:t>
            </a:r>
          </a:p>
          <a:p>
            <a:pPr marL="0" indent="0">
              <a:buNone/>
            </a:pPr>
            <a:r>
              <a:rPr lang="en-US" b="1" dirty="0">
                <a:solidFill>
                  <a:srgbClr val="C00000"/>
                </a:solidFill>
                <a:latin typeface="Courier New" panose="02070309020205020404" pitchFamily="49" charset="0"/>
                <a:cs typeface="Courier New" panose="02070309020205020404" pitchFamily="49" charset="0"/>
              </a:rPr>
              <a:t>SET NOCOUNT ON</a:t>
            </a:r>
          </a:p>
          <a:p>
            <a:pPr marL="0" indent="0">
              <a:buNone/>
            </a:pPr>
            <a:r>
              <a:rPr lang="en-US" b="1" dirty="0">
                <a:solidFill>
                  <a:srgbClr val="C00000"/>
                </a:solidFill>
                <a:latin typeface="Courier New" panose="02070309020205020404" pitchFamily="49" charset="0"/>
                <a:cs typeface="Courier New" panose="02070309020205020404" pitchFamily="49" charset="0"/>
              </a:rPr>
              <a:t> </a:t>
            </a:r>
          </a:p>
          <a:p>
            <a:pPr marL="0" indent="0">
              <a:buNone/>
            </a:pPr>
            <a:r>
              <a:rPr lang="en-US" b="1" dirty="0">
                <a:solidFill>
                  <a:srgbClr val="C00000"/>
                </a:solidFill>
                <a:latin typeface="Courier New" panose="02070309020205020404" pitchFamily="49" charset="0"/>
                <a:cs typeface="Courier New" panose="02070309020205020404" pitchFamily="49" charset="0"/>
              </a:rPr>
              <a:t>SELECT </a:t>
            </a:r>
            <a:r>
              <a:rPr lang="en-US" b="1" dirty="0" err="1">
                <a:solidFill>
                  <a:srgbClr val="C00000"/>
                </a:solidFill>
                <a:latin typeface="Courier New" panose="02070309020205020404" pitchFamily="49" charset="0"/>
                <a:cs typeface="Courier New" panose="02070309020205020404" pitchFamily="49" charset="0"/>
              </a:rPr>
              <a:t>P.ProductID,P.ProductName,PD.ProductDescription</a:t>
            </a:r>
            <a:r>
              <a:rPr lang="en-US" b="1" dirty="0">
                <a:solidFill>
                  <a:srgbClr val="C00000"/>
                </a:solidFill>
                <a:latin typeface="Courier New" panose="02070309020205020404" pitchFamily="49" charset="0"/>
                <a:cs typeface="Courier New" panose="02070309020205020404" pitchFamily="49" charset="0"/>
              </a:rPr>
              <a:t>  FROM </a:t>
            </a:r>
          </a:p>
          <a:p>
            <a:pPr marL="0" indent="0">
              <a:buNone/>
            </a:pPr>
            <a:r>
              <a:rPr lang="en-US" b="1" dirty="0">
                <a:solidFill>
                  <a:srgbClr val="C00000"/>
                </a:solidFill>
                <a:latin typeface="Courier New" panose="02070309020205020404" pitchFamily="49" charset="0"/>
                <a:cs typeface="Courier New" panose="02070309020205020404" pitchFamily="49" charset="0"/>
              </a:rPr>
              <a:t>Product P</a:t>
            </a:r>
          </a:p>
          <a:p>
            <a:pPr marL="0" indent="0">
              <a:buNone/>
            </a:pPr>
            <a:r>
              <a:rPr lang="en-US" b="1" dirty="0">
                <a:solidFill>
                  <a:srgbClr val="C00000"/>
                </a:solidFill>
                <a:latin typeface="Courier New" panose="02070309020205020404" pitchFamily="49" charset="0"/>
                <a:cs typeface="Courier New" panose="02070309020205020404" pitchFamily="49" charset="0"/>
              </a:rPr>
              <a:t>INNER JOIN </a:t>
            </a:r>
            <a:r>
              <a:rPr lang="en-US" b="1" dirty="0" err="1">
                <a:solidFill>
                  <a:srgbClr val="C00000"/>
                </a:solidFill>
                <a:latin typeface="Courier New" panose="02070309020205020404" pitchFamily="49" charset="0"/>
                <a:cs typeface="Courier New" panose="02070309020205020404" pitchFamily="49" charset="0"/>
              </a:rPr>
              <a:t>ProductDescription</a:t>
            </a:r>
            <a:r>
              <a:rPr lang="en-US" b="1" dirty="0">
                <a:solidFill>
                  <a:srgbClr val="C00000"/>
                </a:solidFill>
                <a:latin typeface="Courier New" panose="02070309020205020404" pitchFamily="49" charset="0"/>
                <a:cs typeface="Courier New" panose="02070309020205020404" pitchFamily="49" charset="0"/>
              </a:rPr>
              <a:t> PD ON </a:t>
            </a:r>
            <a:r>
              <a:rPr lang="en-US" b="1" dirty="0" err="1">
                <a:solidFill>
                  <a:srgbClr val="C00000"/>
                </a:solidFill>
                <a:latin typeface="Courier New" panose="02070309020205020404" pitchFamily="49" charset="0"/>
                <a:cs typeface="Courier New" panose="02070309020205020404" pitchFamily="49" charset="0"/>
              </a:rPr>
              <a:t>P.ProductID</a:t>
            </a:r>
            <a:r>
              <a:rPr lang="en-US" b="1" dirty="0">
                <a:solidFill>
                  <a:srgbClr val="C00000"/>
                </a:solidFill>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PD.ProductID</a:t>
            </a:r>
            <a:endParaRPr lang="en-US" b="1" dirty="0">
              <a:solidFill>
                <a:srgbClr val="C00000"/>
              </a:solidFill>
              <a:latin typeface="Courier New" panose="02070309020205020404" pitchFamily="49" charset="0"/>
              <a:cs typeface="Courier New" panose="02070309020205020404" pitchFamily="49" charset="0"/>
            </a:endParaRPr>
          </a:p>
          <a:p>
            <a:pPr marL="0" indent="0">
              <a:buNone/>
            </a:pPr>
            <a:r>
              <a:rPr lang="en-US" b="1" dirty="0">
                <a:solidFill>
                  <a:srgbClr val="C00000"/>
                </a:solidFill>
                <a:latin typeface="Courier New" panose="02070309020205020404" pitchFamily="49" charset="0"/>
                <a:cs typeface="Courier New" panose="02070309020205020404" pitchFamily="49" charset="0"/>
              </a:rPr>
              <a:t>WHERE </a:t>
            </a:r>
            <a:r>
              <a:rPr lang="en-US" b="1" dirty="0" err="1">
                <a:solidFill>
                  <a:srgbClr val="C00000"/>
                </a:solidFill>
                <a:latin typeface="Courier New" panose="02070309020205020404" pitchFamily="49" charset="0"/>
                <a:cs typeface="Courier New" panose="02070309020205020404" pitchFamily="49" charset="0"/>
              </a:rPr>
              <a:t>P.ProductID</a:t>
            </a:r>
            <a:r>
              <a:rPr lang="en-US" b="1" dirty="0">
                <a:solidFill>
                  <a:srgbClr val="C00000"/>
                </a:solidFill>
                <a:latin typeface="Courier New" panose="02070309020205020404" pitchFamily="49" charset="0"/>
                <a:cs typeface="Courier New" panose="02070309020205020404" pitchFamily="49" charset="0"/>
              </a:rPr>
              <a:t>=@PID</a:t>
            </a:r>
          </a:p>
          <a:p>
            <a:pPr marL="0" indent="0">
              <a:buNone/>
            </a:pPr>
            <a:r>
              <a:rPr lang="en-US" dirty="0"/>
              <a:t> </a:t>
            </a:r>
          </a:p>
          <a:p>
            <a:pPr marL="0" indent="0">
              <a:buNone/>
            </a:pPr>
            <a:r>
              <a:rPr lang="en-US" dirty="0" smtClean="0"/>
              <a:t>END</a:t>
            </a:r>
          </a:p>
          <a:p>
            <a:pPr marL="0" indent="0">
              <a:buNone/>
            </a:pPr>
            <a:r>
              <a:rPr lang="en-US" b="1" dirty="0" smtClean="0"/>
              <a:t>Note:</a:t>
            </a:r>
            <a:r>
              <a:rPr lang="en-US" dirty="0" smtClean="0"/>
              <a:t> </a:t>
            </a:r>
            <a:r>
              <a:rPr lang="en-US" dirty="0"/>
              <a:t>When we execute the above procedure without passing the parameter value, the default value 706 will be used. But when executed passing the value, the default value will be ignored and the passed value will be considered as a parameter.</a:t>
            </a:r>
          </a:p>
        </p:txBody>
      </p:sp>
    </p:spTree>
    <p:extLst>
      <p:ext uri="{BB962C8B-B14F-4D97-AF65-F5344CB8AC3E}">
        <p14:creationId xmlns:p14="http://schemas.microsoft.com/office/powerpoint/2010/main" val="119460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stored procedure with an output Parameter</a:t>
            </a:r>
            <a:endParaRPr lang="en-US" dirty="0"/>
          </a:p>
        </p:txBody>
      </p:sp>
      <p:sp>
        <p:nvSpPr>
          <p:cNvPr id="3" name="Content Placeholder 2"/>
          <p:cNvSpPr>
            <a:spLocks noGrp="1"/>
          </p:cNvSpPr>
          <p:nvPr>
            <p:ph idx="1"/>
          </p:nvPr>
        </p:nvSpPr>
        <p:spPr>
          <a:xfrm>
            <a:off x="838200" y="1690688"/>
            <a:ext cx="10515600" cy="4891344"/>
          </a:xfrm>
        </p:spPr>
        <p:txBody>
          <a:bodyPr>
            <a:normAutofit fontScale="92500" lnSpcReduction="10000"/>
          </a:bodyPr>
          <a:lstStyle/>
          <a:p>
            <a:r>
              <a:rPr lang="en-US" dirty="0"/>
              <a:t>Below is the example of a stored procedure with an output parameter. The following example retrieves the </a:t>
            </a:r>
            <a:r>
              <a:rPr lang="en-US" dirty="0" err="1"/>
              <a:t>EmpID</a:t>
            </a:r>
            <a:r>
              <a:rPr lang="en-US" dirty="0"/>
              <a:t> which is an auto identity column when a new employee is inserted</a:t>
            </a:r>
            <a:r>
              <a:rPr lang="en-US" dirty="0" smtClean="0"/>
              <a:t>.</a:t>
            </a:r>
          </a:p>
          <a:p>
            <a:pPr marL="0" indent="0">
              <a:buNone/>
            </a:pPr>
            <a:r>
              <a:rPr lang="en-US" sz="1800" b="1" dirty="0">
                <a:solidFill>
                  <a:srgbClr val="C00000"/>
                </a:solidFill>
                <a:latin typeface="Courier New" panose="02070309020205020404" pitchFamily="49" charset="0"/>
                <a:cs typeface="Courier New" panose="02070309020205020404" pitchFamily="49" charset="0"/>
              </a:rPr>
              <a:t>CREATE TABLE Employee (</a:t>
            </a:r>
            <a:r>
              <a:rPr lang="en-US" sz="1800" b="1" dirty="0" err="1">
                <a:solidFill>
                  <a:srgbClr val="C00000"/>
                </a:solidFill>
                <a:latin typeface="Courier New" panose="02070309020205020404" pitchFamily="49" charset="0"/>
                <a:cs typeface="Courier New" panose="02070309020205020404" pitchFamily="49" charset="0"/>
              </a:rPr>
              <a:t>EmpID</a:t>
            </a:r>
            <a:r>
              <a:rPr lang="en-US" sz="1800" b="1" dirty="0">
                <a:solidFill>
                  <a:srgbClr val="C00000"/>
                </a:solidFill>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int</a:t>
            </a:r>
            <a:r>
              <a:rPr lang="en-US" sz="1800" b="1" dirty="0">
                <a:solidFill>
                  <a:srgbClr val="C00000"/>
                </a:solidFill>
                <a:latin typeface="Courier New" panose="02070309020205020404" pitchFamily="49" charset="0"/>
                <a:cs typeface="Courier New" panose="02070309020205020404" pitchFamily="49" charset="0"/>
              </a:rPr>
              <a:t> identity(1,1),</a:t>
            </a:r>
            <a:r>
              <a:rPr lang="en-US" sz="1800" b="1" dirty="0" err="1">
                <a:solidFill>
                  <a:srgbClr val="C00000"/>
                </a:solidFill>
                <a:latin typeface="Courier New" panose="02070309020205020404" pitchFamily="49" charset="0"/>
                <a:cs typeface="Courier New" panose="02070309020205020404" pitchFamily="49" charset="0"/>
              </a:rPr>
              <a:t>EmpName</a:t>
            </a:r>
            <a:r>
              <a:rPr lang="en-US" sz="1800" b="1" dirty="0">
                <a:solidFill>
                  <a:srgbClr val="C00000"/>
                </a:solidFill>
                <a:latin typeface="Courier New" panose="02070309020205020404" pitchFamily="49" charset="0"/>
                <a:cs typeface="Courier New" panose="02070309020205020404" pitchFamily="49" charset="0"/>
              </a:rPr>
              <a:t> varchar(500))</a:t>
            </a:r>
          </a:p>
          <a:p>
            <a:pPr marL="0" indent="0">
              <a:buNone/>
            </a:pPr>
            <a:r>
              <a:rPr lang="en-US" b="1" u="sng" dirty="0" smtClean="0"/>
              <a:t>Example:</a:t>
            </a:r>
            <a:r>
              <a:rPr lang="en-US" dirty="0" smtClean="0"/>
              <a:t> </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CREATE PROCEDURE </a:t>
            </a:r>
            <a:r>
              <a:rPr lang="en-US" sz="1800" b="1" dirty="0" err="1">
                <a:solidFill>
                  <a:srgbClr val="C00000"/>
                </a:solidFill>
                <a:latin typeface="Courier New" panose="02070309020205020404" pitchFamily="49" charset="0"/>
                <a:cs typeface="Courier New" panose="02070309020205020404" pitchFamily="49" charset="0"/>
              </a:rPr>
              <a:t>ins_NewEmp_with_outputparamaters</a:t>
            </a:r>
            <a:endParaRPr lang="en-US" sz="1800" b="1" dirty="0">
              <a:solidFill>
                <a:srgbClr val="C00000"/>
              </a:solidFill>
              <a:latin typeface="Courier New" panose="02070309020205020404" pitchFamily="49" charset="0"/>
              <a:cs typeface="Courier New" panose="02070309020205020404" pitchFamily="49" charset="0"/>
            </a:endParaRP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a:t>
            </a:r>
            <a:r>
              <a:rPr lang="en-US" sz="1800" b="1" dirty="0" err="1">
                <a:solidFill>
                  <a:srgbClr val="C00000"/>
                </a:solidFill>
                <a:latin typeface="Courier New" panose="02070309020205020404" pitchFamily="49" charset="0"/>
                <a:cs typeface="Courier New" panose="02070309020205020404" pitchFamily="49" charset="0"/>
              </a:rPr>
              <a:t>Ename</a:t>
            </a:r>
            <a:r>
              <a:rPr lang="en-US" sz="1800" b="1" dirty="0">
                <a:solidFill>
                  <a:srgbClr val="C00000"/>
                </a:solidFill>
                <a:latin typeface="Courier New" panose="02070309020205020404" pitchFamily="49" charset="0"/>
                <a:cs typeface="Courier New" panose="02070309020205020404" pitchFamily="49" charset="0"/>
              </a:rPr>
              <a:t> varchar(50),</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a:t>
            </a:r>
            <a:r>
              <a:rPr lang="en-US" sz="1800" b="1" dirty="0" err="1">
                <a:solidFill>
                  <a:srgbClr val="C00000"/>
                </a:solidFill>
                <a:latin typeface="Courier New" panose="02070309020205020404" pitchFamily="49" charset="0"/>
                <a:cs typeface="Courier New" panose="02070309020205020404" pitchFamily="49" charset="0"/>
              </a:rPr>
              <a:t>EId</a:t>
            </a:r>
            <a:r>
              <a:rPr lang="en-US" sz="1800" b="1" dirty="0">
                <a:solidFill>
                  <a:srgbClr val="C00000"/>
                </a:solidFill>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int</a:t>
            </a:r>
            <a:r>
              <a:rPr lang="en-US" sz="1800" b="1" dirty="0">
                <a:solidFill>
                  <a:srgbClr val="C00000"/>
                </a:solidFill>
                <a:latin typeface="Courier New" panose="02070309020205020404" pitchFamily="49" charset="0"/>
                <a:cs typeface="Courier New" panose="02070309020205020404" pitchFamily="49" charset="0"/>
              </a:rPr>
              <a:t> output)</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AS</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BEGIN</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SET NOCOUNT ON</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INSERT INTO Employee (</a:t>
            </a:r>
            <a:r>
              <a:rPr lang="en-US" sz="1800" b="1" dirty="0" err="1">
                <a:solidFill>
                  <a:srgbClr val="C00000"/>
                </a:solidFill>
                <a:latin typeface="Courier New" panose="02070309020205020404" pitchFamily="49" charset="0"/>
                <a:cs typeface="Courier New" panose="02070309020205020404" pitchFamily="49" charset="0"/>
              </a:rPr>
              <a:t>EmpName</a:t>
            </a:r>
            <a:r>
              <a:rPr lang="en-US" sz="1800" b="1" dirty="0">
                <a:solidFill>
                  <a:srgbClr val="C00000"/>
                </a:solidFill>
                <a:latin typeface="Courier New" panose="02070309020205020404" pitchFamily="49" charset="0"/>
                <a:cs typeface="Courier New" panose="02070309020205020404" pitchFamily="49" charset="0"/>
              </a:rPr>
              <a:t>) VALUES (@</a:t>
            </a:r>
            <a:r>
              <a:rPr lang="en-US" sz="1800" b="1" dirty="0" err="1">
                <a:solidFill>
                  <a:srgbClr val="C00000"/>
                </a:solidFill>
                <a:latin typeface="Courier New" panose="02070309020205020404" pitchFamily="49" charset="0"/>
                <a:cs typeface="Courier New" panose="02070309020205020404" pitchFamily="49" charset="0"/>
              </a:rPr>
              <a:t>Ename</a:t>
            </a:r>
            <a:r>
              <a:rPr lang="en-US" sz="1800" b="1" dirty="0">
                <a:solidFill>
                  <a:srgbClr val="C00000"/>
                </a:solidFill>
                <a:latin typeface="Courier New" panose="02070309020205020404" pitchFamily="49" charset="0"/>
                <a:cs typeface="Courier New" panose="02070309020205020404" pitchFamily="49" charset="0"/>
              </a:rPr>
              <a:t>)</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SELECT @</a:t>
            </a:r>
            <a:r>
              <a:rPr lang="en-US" sz="1800" b="1" dirty="0" err="1">
                <a:solidFill>
                  <a:srgbClr val="C00000"/>
                </a:solidFill>
                <a:latin typeface="Courier New" panose="02070309020205020404" pitchFamily="49" charset="0"/>
                <a:cs typeface="Courier New" panose="02070309020205020404" pitchFamily="49" charset="0"/>
              </a:rPr>
              <a:t>EId</a:t>
            </a:r>
            <a:r>
              <a:rPr lang="en-US" sz="1800" b="1" dirty="0">
                <a:solidFill>
                  <a:srgbClr val="C00000"/>
                </a:solidFill>
                <a:latin typeface="Courier New" panose="02070309020205020404" pitchFamily="49" charset="0"/>
                <a:cs typeface="Courier New" panose="02070309020205020404" pitchFamily="49" charset="0"/>
              </a:rPr>
              <a:t>= SCOPE_IDENTITY()</a:t>
            </a:r>
          </a:p>
          <a:p>
            <a:pPr marL="0" indent="0" fontAlgn="base" latinLnBrk="1">
              <a:buNone/>
            </a:pPr>
            <a:r>
              <a:rPr lang="en-US" sz="1800" b="1" dirty="0">
                <a:solidFill>
                  <a:srgbClr val="C00000"/>
                </a:solidFill>
                <a:latin typeface="Courier New" panose="02070309020205020404" pitchFamily="49" charset="0"/>
                <a:cs typeface="Courier New" panose="02070309020205020404" pitchFamily="49" charset="0"/>
              </a:rPr>
              <a:t>END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962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3583</Words>
  <Application>Microsoft Office PowerPoint</Application>
  <PresentationFormat>Widescreen</PresentationFormat>
  <Paragraphs>330</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Black</vt:lpstr>
      <vt:lpstr>Calibri</vt:lpstr>
      <vt:lpstr>Calibri Light</vt:lpstr>
      <vt:lpstr>Courier New</vt:lpstr>
      <vt:lpstr>Wingdings</vt:lpstr>
      <vt:lpstr>Office Theme</vt:lpstr>
      <vt:lpstr>Developing Stored Procedures, DML Triggers and Indexing</vt:lpstr>
      <vt:lpstr>Syllabus</vt:lpstr>
      <vt:lpstr>Store Procedure</vt:lpstr>
      <vt:lpstr>Benefits of Using a stored procedure</vt:lpstr>
      <vt:lpstr>Creating a stored procedure</vt:lpstr>
      <vt:lpstr>Executing Store procedures</vt:lpstr>
      <vt:lpstr>Creating a stored procedure with parameters</vt:lpstr>
      <vt:lpstr>Creating a stored procedure with default parameters values</vt:lpstr>
      <vt:lpstr>Creating a stored procedure with an output Parameter</vt:lpstr>
      <vt:lpstr>Creating a stored procedure with an output Parameter (Cont..)</vt:lpstr>
      <vt:lpstr>Creating an encrypted Stored Procedure</vt:lpstr>
      <vt:lpstr>Creating an encrypted Stored Procedure (Cont..)</vt:lpstr>
      <vt:lpstr>Creating a temporary Procedure</vt:lpstr>
      <vt:lpstr>Local temporary SQL Server stored procedures</vt:lpstr>
      <vt:lpstr>Global temporary SQL Server stored procedure</vt:lpstr>
      <vt:lpstr>Modifying the stored procedure</vt:lpstr>
      <vt:lpstr>Renaming stored procedure</vt:lpstr>
      <vt:lpstr>Drop or Delete a SQL Stored Procedure</vt:lpstr>
      <vt:lpstr>Returning Data from Stored Procedure</vt:lpstr>
      <vt:lpstr>Transaction Flow in Stored Procedures</vt:lpstr>
      <vt:lpstr>Transaction Flow in Stored Procedures (Cont..)</vt:lpstr>
      <vt:lpstr>Triggers</vt:lpstr>
      <vt:lpstr>Triggers (Cont..)</vt:lpstr>
      <vt:lpstr>Triggers (Cont..)</vt:lpstr>
      <vt:lpstr>Triggers (Cont..)</vt:lpstr>
      <vt:lpstr>Advantages of Triggers</vt:lpstr>
      <vt:lpstr>Disadvantages of Triggers</vt:lpstr>
      <vt:lpstr>Enabling Triggers</vt:lpstr>
      <vt:lpstr>Disabling Triggers</vt:lpstr>
      <vt:lpstr>Drop or Delete Trigger</vt:lpstr>
      <vt:lpstr>Developing Multi Row Enabled Triggers</vt:lpstr>
      <vt:lpstr>What is Indexing?</vt:lpstr>
      <vt:lpstr>Types of Indexing</vt:lpstr>
      <vt:lpstr>Primary Index</vt:lpstr>
      <vt:lpstr>Dense Index</vt:lpstr>
      <vt:lpstr>Sparse Index</vt:lpstr>
      <vt:lpstr>Secondary Index</vt:lpstr>
      <vt:lpstr>Example of Secondary Indexing</vt:lpstr>
      <vt:lpstr>Clustering Index</vt:lpstr>
      <vt:lpstr>Multilevel Index</vt:lpstr>
      <vt:lpstr>B Tree</vt:lpstr>
      <vt:lpstr>Advantages of Indexing</vt:lpstr>
      <vt:lpstr>Disadvantages of Indexing</vt:lpstr>
      <vt:lpstr>Multiple Key Access</vt:lpstr>
      <vt:lpstr>Multiple Key Access (Cont..)</vt:lpstr>
      <vt:lpstr>Multiple Key Access (Cont..)</vt:lpstr>
      <vt:lpstr>Advantages of Multiple Key Access</vt:lpstr>
      <vt:lpstr>Disadvantages of Multiple Key Access</vt:lpstr>
      <vt:lpstr>Creating Index</vt:lpstr>
      <vt:lpstr>Droping Index</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55</cp:revision>
  <dcterms:created xsi:type="dcterms:W3CDTF">2016-04-02T17:39:25Z</dcterms:created>
  <dcterms:modified xsi:type="dcterms:W3CDTF">2021-07-13T02:34:58Z</dcterms:modified>
</cp:coreProperties>
</file>