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59" r:id="rId6"/>
    <p:sldId id="261" r:id="rId7"/>
    <p:sldId id="266" r:id="rId8"/>
    <p:sldId id="265" r:id="rId9"/>
    <p:sldId id="267" r:id="rId10"/>
    <p:sldId id="268" r:id="rId11"/>
    <p:sldId id="269" r:id="rId12"/>
    <p:sldId id="270" r:id="rId13"/>
    <p:sldId id="271" r:id="rId14"/>
    <p:sldId id="272" r:id="rId15"/>
    <p:sldId id="273" r:id="rId16"/>
    <p:sldId id="274" r:id="rId17"/>
    <p:sldId id="275" r:id="rId18"/>
    <p:sldId id="276" r:id="rId19"/>
    <p:sldId id="287" r:id="rId20"/>
    <p:sldId id="277" r:id="rId21"/>
    <p:sldId id="292" r:id="rId22"/>
    <p:sldId id="288" r:id="rId23"/>
    <p:sldId id="291" r:id="rId24"/>
    <p:sldId id="289" r:id="rId25"/>
    <p:sldId id="290" r:id="rId26"/>
    <p:sldId id="293" r:id="rId27"/>
    <p:sldId id="294" r:id="rId28"/>
    <p:sldId id="279" r:id="rId29"/>
    <p:sldId id="278" r:id="rId30"/>
    <p:sldId id="295" r:id="rId31"/>
    <p:sldId id="281" r:id="rId32"/>
    <p:sldId id="300" r:id="rId33"/>
    <p:sldId id="296" r:id="rId34"/>
    <p:sldId id="297" r:id="rId35"/>
    <p:sldId id="280" r:id="rId36"/>
    <p:sldId id="299" r:id="rId37"/>
    <p:sldId id="302" r:id="rId38"/>
    <p:sldId id="305" r:id="rId39"/>
    <p:sldId id="282" r:id="rId40"/>
    <p:sldId id="306" r:id="rId41"/>
    <p:sldId id="307" r:id="rId42"/>
    <p:sldId id="308" r:id="rId43"/>
    <p:sldId id="309" r:id="rId44"/>
    <p:sldId id="257" r:id="rId45"/>
    <p:sldId id="25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000" y="1655763"/>
            <a:ext cx="9842500" cy="2387600"/>
          </a:xfrm>
        </p:spPr>
        <p:txBody>
          <a:bodyPr>
            <a:normAutofit/>
          </a:bodyPr>
          <a:lstStyle/>
          <a:p>
            <a:r>
              <a:rPr lang="en-US" dirty="0" smtClean="0"/>
              <a:t>Query Processing and Security</a:t>
            </a:r>
            <a:endParaRPr lang="en-US" dirty="0"/>
          </a:p>
        </p:txBody>
      </p:sp>
    </p:spTree>
    <p:extLst>
      <p:ext uri="{BB962C8B-B14F-4D97-AF65-F5344CB8AC3E}">
        <p14:creationId xmlns:p14="http://schemas.microsoft.com/office/powerpoint/2010/main" val="339477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Query </a:t>
            </a:r>
            <a:r>
              <a:rPr lang="en-US" dirty="0" smtClean="0"/>
              <a:t>Cost (Cont..)</a:t>
            </a:r>
            <a:endParaRPr lang="en-US" dirty="0"/>
          </a:p>
        </p:txBody>
      </p:sp>
      <p:sp>
        <p:nvSpPr>
          <p:cNvPr id="3" name="Content Placeholder 2"/>
          <p:cNvSpPr>
            <a:spLocks noGrp="1"/>
          </p:cNvSpPr>
          <p:nvPr>
            <p:ph idx="1"/>
          </p:nvPr>
        </p:nvSpPr>
        <p:spPr>
          <a:xfrm>
            <a:off x="838200" y="1565188"/>
            <a:ext cx="10515600" cy="5000369"/>
          </a:xfrm>
        </p:spPr>
        <p:txBody>
          <a:bodyPr>
            <a:normAutofit fontScale="62500" lnSpcReduction="20000"/>
          </a:bodyPr>
          <a:lstStyle/>
          <a:p>
            <a:r>
              <a:rPr lang="en-US" dirty="0"/>
              <a:t>While calculating the disk I/O time, usually only two factors are considered – </a:t>
            </a:r>
            <a:r>
              <a:rPr lang="en-US" b="1" dirty="0">
                <a:solidFill>
                  <a:schemeClr val="accent2">
                    <a:lumMod val="75000"/>
                  </a:schemeClr>
                </a:solidFill>
              </a:rPr>
              <a:t>seek time</a:t>
            </a:r>
            <a:r>
              <a:rPr lang="en-US" dirty="0"/>
              <a:t> and </a:t>
            </a:r>
            <a:r>
              <a:rPr lang="en-US" b="1" dirty="0">
                <a:solidFill>
                  <a:srgbClr val="0070C0"/>
                </a:solidFill>
              </a:rPr>
              <a:t>transfer </a:t>
            </a:r>
            <a:r>
              <a:rPr lang="en-US" b="1" dirty="0" smtClean="0">
                <a:solidFill>
                  <a:srgbClr val="0070C0"/>
                </a:solidFill>
              </a:rPr>
              <a:t>time</a:t>
            </a:r>
            <a:r>
              <a:rPr lang="en-US" dirty="0" smtClean="0"/>
              <a:t>.</a:t>
            </a:r>
          </a:p>
          <a:p>
            <a:r>
              <a:rPr lang="en-US" dirty="0" smtClean="0"/>
              <a:t>The </a:t>
            </a:r>
            <a:r>
              <a:rPr lang="en-US" b="1" dirty="0">
                <a:solidFill>
                  <a:schemeClr val="accent2">
                    <a:lumMod val="75000"/>
                  </a:schemeClr>
                </a:solidFill>
              </a:rPr>
              <a:t>seek time</a:t>
            </a:r>
            <a:r>
              <a:rPr lang="en-US" dirty="0"/>
              <a:t> is the time taken the processor to find a single record in the disk memory and is represented by </a:t>
            </a:r>
            <a:r>
              <a:rPr lang="en-US" b="1" dirty="0" err="1">
                <a:solidFill>
                  <a:schemeClr val="accent2">
                    <a:lumMod val="75000"/>
                  </a:schemeClr>
                </a:solidFill>
              </a:rPr>
              <a:t>tS</a:t>
            </a:r>
            <a:r>
              <a:rPr lang="en-US" dirty="0"/>
              <a:t>. </a:t>
            </a:r>
          </a:p>
          <a:p>
            <a:pPr marL="457200" lvl="1" indent="0">
              <a:buNone/>
            </a:pPr>
            <a:r>
              <a:rPr lang="en-US" dirty="0" smtClean="0"/>
              <a:t>For </a:t>
            </a:r>
            <a:r>
              <a:rPr lang="en-US" dirty="0"/>
              <a:t>example, in order to find the student ID of a student ‘John’, the processor will fetch in the memory based on the index and the file organization method. The time taken by the processor to hit the disk block and search for his ID is called the seek time. </a:t>
            </a:r>
            <a:endParaRPr lang="en-US" dirty="0" smtClean="0"/>
          </a:p>
          <a:p>
            <a:r>
              <a:rPr lang="en-US" dirty="0" smtClean="0"/>
              <a:t>The </a:t>
            </a:r>
            <a:r>
              <a:rPr lang="en-US" dirty="0"/>
              <a:t>time taken by the disk to return fetched result back to the processor / user is called </a:t>
            </a:r>
            <a:r>
              <a:rPr lang="en-US" b="1" dirty="0">
                <a:solidFill>
                  <a:srgbClr val="0070C0"/>
                </a:solidFill>
              </a:rPr>
              <a:t>transfer time</a:t>
            </a:r>
            <a:r>
              <a:rPr lang="en-US" dirty="0"/>
              <a:t> and is represented by </a:t>
            </a:r>
            <a:r>
              <a:rPr lang="en-US" b="1" dirty="0" err="1">
                <a:solidFill>
                  <a:srgbClr val="0070C0"/>
                </a:solidFill>
              </a:rPr>
              <a:t>tT</a:t>
            </a:r>
            <a:r>
              <a:rPr lang="en-US" dirty="0"/>
              <a:t>.</a:t>
            </a:r>
          </a:p>
          <a:p>
            <a:r>
              <a:rPr lang="en-US" dirty="0"/>
              <a:t>Suppose a query need to seek </a:t>
            </a:r>
            <a:r>
              <a:rPr lang="en-US" b="1" dirty="0">
                <a:solidFill>
                  <a:srgbClr val="00B050"/>
                </a:solidFill>
              </a:rPr>
              <a:t>S times to fetch a record</a:t>
            </a:r>
            <a:r>
              <a:rPr lang="en-US" dirty="0"/>
              <a:t> and there is </a:t>
            </a:r>
            <a:r>
              <a:rPr lang="en-US" b="1" dirty="0">
                <a:solidFill>
                  <a:srgbClr val="C00000"/>
                </a:solidFill>
              </a:rPr>
              <a:t>B blocks </a:t>
            </a:r>
            <a:r>
              <a:rPr lang="en-US" dirty="0"/>
              <a:t>needs to be returned to the user. Then the disk I/O cost is calculated as </a:t>
            </a:r>
            <a:r>
              <a:rPr lang="en-US" dirty="0" smtClean="0"/>
              <a:t>below</a:t>
            </a:r>
            <a:endParaRPr lang="en-US" dirty="0"/>
          </a:p>
          <a:p>
            <a:pPr marL="0" indent="0">
              <a:buNone/>
            </a:pPr>
            <a:r>
              <a:rPr lang="en-US" dirty="0" smtClean="0"/>
              <a:t>		</a:t>
            </a:r>
            <a:r>
              <a:rPr lang="en-US" b="1" dirty="0" smtClean="0"/>
              <a:t>(</a:t>
            </a:r>
            <a:r>
              <a:rPr lang="en-US" b="1" dirty="0">
                <a:solidFill>
                  <a:srgbClr val="00B050"/>
                </a:solidFill>
              </a:rPr>
              <a:t>S</a:t>
            </a:r>
            <a:r>
              <a:rPr lang="en-US" b="1" dirty="0"/>
              <a:t>* </a:t>
            </a:r>
            <a:r>
              <a:rPr lang="en-US" b="1" dirty="0" err="1">
                <a:solidFill>
                  <a:schemeClr val="accent2">
                    <a:lumMod val="75000"/>
                  </a:schemeClr>
                </a:solidFill>
              </a:rPr>
              <a:t>tS</a:t>
            </a:r>
            <a:r>
              <a:rPr lang="en-US" b="1" dirty="0"/>
              <a:t>)+ (</a:t>
            </a:r>
            <a:r>
              <a:rPr lang="en-US" b="1" dirty="0">
                <a:solidFill>
                  <a:srgbClr val="C00000"/>
                </a:solidFill>
              </a:rPr>
              <a:t>B</a:t>
            </a:r>
            <a:r>
              <a:rPr lang="en-US" b="1" dirty="0"/>
              <a:t>* </a:t>
            </a:r>
            <a:r>
              <a:rPr lang="en-US" b="1" dirty="0" err="1">
                <a:solidFill>
                  <a:srgbClr val="0070C0"/>
                </a:solidFill>
              </a:rPr>
              <a:t>tT</a:t>
            </a:r>
            <a:r>
              <a:rPr lang="en-US" b="1" dirty="0" smtClean="0"/>
              <a:t>)</a:t>
            </a:r>
          </a:p>
          <a:p>
            <a:pPr marL="0" indent="0">
              <a:buNone/>
            </a:pPr>
            <a:endParaRPr lang="en-US" dirty="0"/>
          </a:p>
          <a:p>
            <a:r>
              <a:rPr lang="en-US" dirty="0" smtClean="0"/>
              <a:t>It </a:t>
            </a:r>
            <a:r>
              <a:rPr lang="en-US" dirty="0"/>
              <a:t>is the sum of the total time taken for seek S times and the total time taken to transfer B blocks. </a:t>
            </a:r>
            <a:endParaRPr lang="en-US" dirty="0" smtClean="0"/>
          </a:p>
          <a:p>
            <a:r>
              <a:rPr lang="en-US" dirty="0" smtClean="0"/>
              <a:t>Here </a:t>
            </a:r>
            <a:r>
              <a:rPr lang="en-US" dirty="0"/>
              <a:t>other costs like CPU cost, RAM cost </a:t>
            </a:r>
            <a:r>
              <a:rPr lang="en-US" dirty="0" err="1"/>
              <a:t>etc</a:t>
            </a:r>
            <a:r>
              <a:rPr lang="en-US" dirty="0"/>
              <a:t> are ignored as they are comparatively small. Disk I/O alone is considered as cost of a query. </a:t>
            </a:r>
            <a:endParaRPr lang="en-US" dirty="0" smtClean="0"/>
          </a:p>
          <a:p>
            <a:r>
              <a:rPr lang="en-US" dirty="0" smtClean="0"/>
              <a:t>But </a:t>
            </a:r>
            <a:r>
              <a:rPr lang="en-US" dirty="0"/>
              <a:t>we have to calculate the worst case cost – the maximum time taken by the query when there is a worst case like buffer is full or no buffers etc. because the memory space / buffers depend on the number of queries executing in parallel. All queries would be using the buffers and determining the number of buffers / blocks available for our query is unpredictable. The processor might have to wait till it gets all the memory blocks.</a:t>
            </a:r>
          </a:p>
          <a:p>
            <a:endParaRPr lang="en-US" dirty="0"/>
          </a:p>
        </p:txBody>
      </p:sp>
    </p:spTree>
    <p:extLst>
      <p:ext uri="{BB962C8B-B14F-4D97-AF65-F5344CB8AC3E}">
        <p14:creationId xmlns:p14="http://schemas.microsoft.com/office/powerpoint/2010/main" val="27319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Expressions</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evaluating an expression that carries multiple operations in it, we can perform the computation of each operation one by one. </a:t>
            </a:r>
            <a:endParaRPr lang="en-US" dirty="0" smtClean="0"/>
          </a:p>
          <a:p>
            <a:r>
              <a:rPr lang="en-US" dirty="0" smtClean="0"/>
              <a:t>In </a:t>
            </a:r>
            <a:r>
              <a:rPr lang="en-US" dirty="0"/>
              <a:t>the query processing system, we use two methods for evaluating an expression carrying multiple operations. These methods are:</a:t>
            </a:r>
          </a:p>
          <a:p>
            <a:pPr lvl="1"/>
            <a:r>
              <a:rPr lang="en-US" b="1" dirty="0">
                <a:solidFill>
                  <a:schemeClr val="accent2">
                    <a:lumMod val="75000"/>
                  </a:schemeClr>
                </a:solidFill>
              </a:rPr>
              <a:t>Materialization</a:t>
            </a:r>
          </a:p>
          <a:p>
            <a:pPr lvl="1"/>
            <a:r>
              <a:rPr lang="en-US" b="1" dirty="0" smtClean="0">
                <a:solidFill>
                  <a:srgbClr val="0070C0"/>
                </a:solidFill>
              </a:rPr>
              <a:t>Pipelining</a:t>
            </a:r>
            <a:endParaRPr lang="en-US" b="1" dirty="0">
              <a:solidFill>
                <a:srgbClr val="0070C0"/>
              </a:solidFill>
            </a:endParaRPr>
          </a:p>
        </p:txBody>
      </p:sp>
    </p:spTree>
    <p:extLst>
      <p:ext uri="{BB962C8B-B14F-4D97-AF65-F5344CB8AC3E}">
        <p14:creationId xmlns:p14="http://schemas.microsoft.com/office/powerpoint/2010/main" val="72684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Materialization</a:t>
            </a:r>
            <a:endParaRPr lang="en-US" dirty="0"/>
          </a:p>
        </p:txBody>
      </p:sp>
      <p:sp>
        <p:nvSpPr>
          <p:cNvPr id="3" name="Content Placeholder 2"/>
          <p:cNvSpPr>
            <a:spLocks noGrp="1"/>
          </p:cNvSpPr>
          <p:nvPr>
            <p:ph idx="1"/>
          </p:nvPr>
        </p:nvSpPr>
        <p:spPr/>
        <p:txBody>
          <a:bodyPr/>
          <a:lstStyle/>
          <a:p>
            <a:r>
              <a:rPr lang="en-US" dirty="0"/>
              <a:t>In this method, the given expression evaluates one relational operation at a time. Also, each operation is evaluated in an appropriate sequence or order. After evaluating all the operations, the outputs are materialized in a temporary relation for their subsequent uses. </a:t>
            </a:r>
            <a:endParaRPr lang="en-US" dirty="0" smtClean="0"/>
          </a:p>
          <a:p>
            <a:r>
              <a:rPr lang="en-US" dirty="0" smtClean="0"/>
              <a:t>It </a:t>
            </a:r>
            <a:r>
              <a:rPr lang="en-US" dirty="0"/>
              <a:t>leads the materialization method to a disadvantage. </a:t>
            </a:r>
            <a:endParaRPr lang="en-US" dirty="0" smtClean="0"/>
          </a:p>
          <a:p>
            <a:r>
              <a:rPr lang="en-US" dirty="0" smtClean="0"/>
              <a:t>The </a:t>
            </a:r>
            <a:r>
              <a:rPr lang="en-US" dirty="0"/>
              <a:t>disadvantage is that it needs to construct those temporary relations for materializing the results of the evaluated operations, respectively. These temporary relations are written on the disks unless they are small in size.</a:t>
            </a:r>
          </a:p>
        </p:txBody>
      </p:sp>
    </p:spTree>
    <p:extLst>
      <p:ext uri="{BB962C8B-B14F-4D97-AF65-F5344CB8AC3E}">
        <p14:creationId xmlns:p14="http://schemas.microsoft.com/office/powerpoint/2010/main" val="122698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Pipelining is an alternate method or approach to the materialization method. </a:t>
            </a:r>
            <a:endParaRPr lang="en-US" dirty="0" smtClean="0"/>
          </a:p>
          <a:p>
            <a:r>
              <a:rPr lang="en-US" dirty="0" smtClean="0"/>
              <a:t>In </a:t>
            </a:r>
            <a:r>
              <a:rPr lang="en-US" dirty="0"/>
              <a:t>pipelining, it enables us to evaluate each relational operation of the expression simultaneously in a pipeline. </a:t>
            </a:r>
            <a:endParaRPr lang="en-US" dirty="0" smtClean="0"/>
          </a:p>
          <a:p>
            <a:r>
              <a:rPr lang="en-US" dirty="0" smtClean="0"/>
              <a:t>In </a:t>
            </a:r>
            <a:r>
              <a:rPr lang="en-US" dirty="0"/>
              <a:t>this approach, after evaluating one operation, its output is passed on to the next operation, and the chain continues till all the relational operations are evaluated thoroughly. </a:t>
            </a:r>
            <a:endParaRPr lang="en-US" dirty="0" smtClean="0"/>
          </a:p>
          <a:p>
            <a:r>
              <a:rPr lang="en-US" dirty="0" smtClean="0"/>
              <a:t>Thus</a:t>
            </a:r>
            <a:r>
              <a:rPr lang="en-US" dirty="0"/>
              <a:t>, there is no requirement of storing a temporary relation in pipelining. Such an advantage of pipelining makes it a better approach as compared to the approach used in the materialization method. Even the costs of both approaches can have subsequent differences in-between. </a:t>
            </a:r>
            <a:endParaRPr lang="en-US" dirty="0" smtClean="0"/>
          </a:p>
          <a:p>
            <a:r>
              <a:rPr lang="en-US" dirty="0" smtClean="0"/>
              <a:t>Both </a:t>
            </a:r>
            <a:r>
              <a:rPr lang="en-US" dirty="0"/>
              <a:t>approaches perform the best role in different cases. Thus, both ways are feasible at their place.</a:t>
            </a:r>
          </a:p>
        </p:txBody>
      </p:sp>
    </p:spTree>
    <p:extLst>
      <p:ext uri="{BB962C8B-B14F-4D97-AF65-F5344CB8AC3E}">
        <p14:creationId xmlns:p14="http://schemas.microsoft.com/office/powerpoint/2010/main" val="184548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Data sorting</a:t>
            </a:r>
            <a:r>
              <a:rPr lang="en-US" dirty="0"/>
              <a:t> is any process that involves arranging the data into some meaningful order to make it easier to understand, analyze or visualize. </a:t>
            </a:r>
            <a:endParaRPr lang="en-US" dirty="0" smtClean="0"/>
          </a:p>
          <a:p>
            <a:r>
              <a:rPr lang="en-US" dirty="0" smtClean="0"/>
              <a:t>When </a:t>
            </a:r>
            <a:r>
              <a:rPr lang="en-US" dirty="0"/>
              <a:t>working with research data, sorting is a common method used for visualizing data in a form that makes it easier to comprehend the story the data is telling.  Sorting can be done with raw data (across all records) or at an aggregated level (in a table, chart, or some other aggregated or summarized output).</a:t>
            </a:r>
          </a:p>
          <a:p>
            <a:r>
              <a:rPr lang="en-US" dirty="0"/>
              <a:t>Data is typically sorted based on actual values, counts or percentages, in either ascending or descending order, but can also be sorted based on the variable value labels. Value labels are metadata found in some programs which allow the researcher to store labels for each value option of a categorical question. </a:t>
            </a:r>
            <a:endParaRPr lang="en-US" dirty="0" smtClean="0"/>
          </a:p>
          <a:p>
            <a:r>
              <a:rPr lang="en-US" dirty="0" smtClean="0"/>
              <a:t>Most </a:t>
            </a:r>
            <a:r>
              <a:rPr lang="en-US" dirty="0"/>
              <a:t>software applications also allow sorting by multiple variables. This type of sorting will be executed in a predetermined variable priority, for example, a data set containing region and country fields can first be sorted by region as the primary sort and then by country. The county sort will be applied within each sorted region</a:t>
            </a:r>
            <a:r>
              <a:rPr lang="en-US" dirty="0" smtClean="0"/>
              <a:t>.</a:t>
            </a:r>
            <a:endParaRPr lang="en-US" dirty="0"/>
          </a:p>
        </p:txBody>
      </p:sp>
    </p:spTree>
    <p:extLst>
      <p:ext uri="{BB962C8B-B14F-4D97-AF65-F5344CB8AC3E}">
        <p14:creationId xmlns:p14="http://schemas.microsoft.com/office/powerpoint/2010/main" val="171577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Sorting helps to sort the records that are retrieved. By default, it displays the records in ascending order of primary key. If we need to sort it based on different columns, then we need to specify it in ORDER BY clause. If we need to order by descending order, then DESC keyword has to be added after the column </a:t>
            </a:r>
            <a:r>
              <a:rPr lang="en-US" dirty="0" smtClean="0"/>
              <a:t>list.</a:t>
            </a:r>
          </a:p>
          <a:p>
            <a:pPr marL="0" indent="0">
              <a:buNone/>
            </a:pPr>
            <a:r>
              <a:rPr lang="en-US" i="1" dirty="0" smtClean="0">
                <a:solidFill>
                  <a:srgbClr val="C00000"/>
                </a:solidFill>
              </a:rPr>
              <a:t>SELECT </a:t>
            </a:r>
            <a:r>
              <a:rPr lang="en-US" i="1" dirty="0">
                <a:solidFill>
                  <a:srgbClr val="C00000"/>
                </a:solidFill>
              </a:rPr>
              <a:t>* FROM EMPLOYEE ORDER BY EMPLOYEE_NAME</a:t>
            </a:r>
            <a:r>
              <a:rPr lang="en-US" i="1" dirty="0" smtClean="0">
                <a:solidFill>
                  <a:srgbClr val="C00000"/>
                </a:solidFill>
              </a:rPr>
              <a:t>;</a:t>
            </a:r>
            <a:r>
              <a:rPr lang="en-US" dirty="0" smtClean="0"/>
              <a:t>   (Ascending)</a:t>
            </a:r>
          </a:p>
          <a:p>
            <a:pPr marL="0" indent="0">
              <a:buNone/>
            </a:pPr>
            <a:r>
              <a:rPr lang="en-US" i="1" dirty="0" smtClean="0">
                <a:solidFill>
                  <a:srgbClr val="C00000"/>
                </a:solidFill>
              </a:rPr>
              <a:t>SELECT </a:t>
            </a:r>
            <a:r>
              <a:rPr lang="en-US" b="1" i="1" dirty="0">
                <a:solidFill>
                  <a:srgbClr val="C00000"/>
                </a:solidFill>
              </a:rPr>
              <a:t>*</a:t>
            </a:r>
            <a:r>
              <a:rPr lang="en-US" i="1" dirty="0">
                <a:solidFill>
                  <a:srgbClr val="C00000"/>
                </a:solidFill>
              </a:rPr>
              <a:t> FROM </a:t>
            </a:r>
            <a:r>
              <a:rPr lang="en-US" i="1" dirty="0" smtClean="0">
                <a:solidFill>
                  <a:srgbClr val="C00000"/>
                </a:solidFill>
              </a:rPr>
              <a:t>EMPLOYEE ORDER </a:t>
            </a:r>
            <a:r>
              <a:rPr lang="en-US" i="1" dirty="0">
                <a:solidFill>
                  <a:srgbClr val="C00000"/>
                </a:solidFill>
              </a:rPr>
              <a:t>BY EMPLOYEE_NAME DESC</a:t>
            </a:r>
            <a:r>
              <a:rPr lang="en-US" i="1" dirty="0" smtClean="0">
                <a:solidFill>
                  <a:srgbClr val="C00000"/>
                </a:solidFill>
              </a:rPr>
              <a:t>;</a:t>
            </a:r>
            <a:r>
              <a:rPr lang="en-US" dirty="0" smtClean="0"/>
              <a:t> (Descending)</a:t>
            </a:r>
            <a:endParaRPr lang="en-US" dirty="0"/>
          </a:p>
          <a:p>
            <a:r>
              <a:rPr lang="en-US" dirty="0"/>
              <a:t>We can even specify multiple columns to get sorted. It will sort the columns in the order they are specified in the ORDER BY clause. We can even specify some columns to sort in ascending order and some columns to sort in the descending order</a:t>
            </a:r>
            <a:r>
              <a:rPr lang="en-US" dirty="0" smtClean="0"/>
              <a:t>.</a:t>
            </a:r>
          </a:p>
          <a:p>
            <a:pPr marL="0" indent="0">
              <a:buNone/>
            </a:pPr>
            <a:r>
              <a:rPr lang="en-US" i="1" dirty="0">
                <a:solidFill>
                  <a:srgbClr val="C00000"/>
                </a:solidFill>
              </a:rPr>
              <a:t>SELECT </a:t>
            </a:r>
            <a:r>
              <a:rPr lang="en-US" b="1" i="1" dirty="0">
                <a:solidFill>
                  <a:srgbClr val="C00000"/>
                </a:solidFill>
              </a:rPr>
              <a:t>*</a:t>
            </a:r>
            <a:r>
              <a:rPr lang="en-US" i="1" dirty="0">
                <a:solidFill>
                  <a:srgbClr val="C00000"/>
                </a:solidFill>
              </a:rPr>
              <a:t> FROM </a:t>
            </a:r>
            <a:r>
              <a:rPr lang="en-US" i="1" dirty="0" smtClean="0">
                <a:solidFill>
                  <a:srgbClr val="C00000"/>
                </a:solidFill>
              </a:rPr>
              <a:t>EMPLOYEE ORDER </a:t>
            </a:r>
            <a:r>
              <a:rPr lang="en-US" i="1" dirty="0">
                <a:solidFill>
                  <a:srgbClr val="C00000"/>
                </a:solidFill>
              </a:rPr>
              <a:t>BY EMPLOYEE_NAME, ADDRESS</a:t>
            </a:r>
            <a:r>
              <a:rPr lang="en-US" i="1" dirty="0" smtClean="0">
                <a:solidFill>
                  <a:srgbClr val="C00000"/>
                </a:solidFill>
              </a:rPr>
              <a:t>;</a:t>
            </a:r>
          </a:p>
          <a:p>
            <a:pPr marL="0" indent="0">
              <a:buNone/>
            </a:pPr>
            <a:r>
              <a:rPr lang="en-US" i="1" dirty="0">
                <a:solidFill>
                  <a:srgbClr val="C00000"/>
                </a:solidFill>
              </a:rPr>
              <a:t>SELECT </a:t>
            </a:r>
            <a:r>
              <a:rPr lang="en-US" b="1" i="1" dirty="0">
                <a:solidFill>
                  <a:srgbClr val="C00000"/>
                </a:solidFill>
              </a:rPr>
              <a:t>*</a:t>
            </a:r>
            <a:r>
              <a:rPr lang="en-US" i="1" dirty="0">
                <a:solidFill>
                  <a:srgbClr val="C00000"/>
                </a:solidFill>
              </a:rPr>
              <a:t> FROM </a:t>
            </a:r>
            <a:r>
              <a:rPr lang="en-US" i="1" dirty="0" smtClean="0">
                <a:solidFill>
                  <a:srgbClr val="C00000"/>
                </a:solidFill>
              </a:rPr>
              <a:t>EMPLOYEE ORDER </a:t>
            </a:r>
            <a:r>
              <a:rPr lang="en-US" i="1" dirty="0">
                <a:solidFill>
                  <a:srgbClr val="C00000"/>
                </a:solidFill>
              </a:rPr>
              <a:t>BY EMPLOYEE_NAME, ADDRESS DESC</a:t>
            </a:r>
            <a:r>
              <a:rPr lang="en-US" i="1" dirty="0" smtClean="0">
                <a:solidFill>
                  <a:srgbClr val="C00000"/>
                </a:solidFill>
              </a:rPr>
              <a:t>;</a:t>
            </a:r>
            <a:endParaRPr lang="en-US" i="1" dirty="0">
              <a:solidFill>
                <a:srgbClr val="C00000"/>
              </a:solidFill>
            </a:endParaRPr>
          </a:p>
          <a:p>
            <a:endParaRPr lang="en-US" dirty="0"/>
          </a:p>
        </p:txBody>
      </p:sp>
    </p:spTree>
    <p:extLst>
      <p:ext uri="{BB962C8B-B14F-4D97-AF65-F5344CB8AC3E}">
        <p14:creationId xmlns:p14="http://schemas.microsoft.com/office/powerpoint/2010/main" val="85919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Optimization</a:t>
            </a:r>
            <a:endParaRPr lang="en-US" dirty="0"/>
          </a:p>
        </p:txBody>
      </p:sp>
      <p:sp>
        <p:nvSpPr>
          <p:cNvPr id="3" name="Content Placeholder 2"/>
          <p:cNvSpPr>
            <a:spLocks noGrp="1"/>
          </p:cNvSpPr>
          <p:nvPr>
            <p:ph idx="1"/>
          </p:nvPr>
        </p:nvSpPr>
        <p:spPr>
          <a:xfrm>
            <a:off x="838200" y="1690688"/>
            <a:ext cx="10515600" cy="4486275"/>
          </a:xfrm>
        </p:spPr>
        <p:txBody>
          <a:bodyPr>
            <a:normAutofit fontScale="85000" lnSpcReduction="10000"/>
          </a:bodyPr>
          <a:lstStyle/>
          <a:p>
            <a:r>
              <a:rPr lang="en-US" dirty="0"/>
              <a:t>The Optimizer is one of the most fascinating components of the Oracle Database, since it is essential to the processing of every SQL statement. The Optimizer determines the most efficient execution plan for each SQL statement based on the structure of the query, the available statistical information about the underlying objects, and all the relevant optimizer and execution features</a:t>
            </a:r>
            <a:r>
              <a:rPr lang="en-US" dirty="0" smtClean="0"/>
              <a:t>.</a:t>
            </a:r>
          </a:p>
          <a:p>
            <a:pPr marL="0" indent="0">
              <a:buNone/>
            </a:pPr>
            <a:r>
              <a:rPr lang="en-US" b="1" u="sng" dirty="0"/>
              <a:t>Adaptive Query Optimization</a:t>
            </a:r>
          </a:p>
          <a:p>
            <a:r>
              <a:rPr lang="en-US" dirty="0">
                <a:solidFill>
                  <a:srgbClr val="C00000"/>
                </a:solidFill>
              </a:rPr>
              <a:t>Adaptive Query Optimization</a:t>
            </a:r>
            <a:r>
              <a:rPr lang="en-US" dirty="0"/>
              <a:t> is a set of capabilities that enable the optimizer to make run-time adjustments to execution plans and discover additional information that can lead to better statistics. This approach is extremely helpful when existing statistics are not sufficient to generate an optimal plan. There are two distinct aspects in adaptive query optimization; </a:t>
            </a:r>
            <a:r>
              <a:rPr lang="en-US" b="1" dirty="0">
                <a:solidFill>
                  <a:schemeClr val="accent2">
                    <a:lumMod val="75000"/>
                  </a:schemeClr>
                </a:solidFill>
              </a:rPr>
              <a:t>adaptive plans</a:t>
            </a:r>
            <a:r>
              <a:rPr lang="en-US" dirty="0"/>
              <a:t>, which focuses on improving the initial execution of a query and </a:t>
            </a:r>
            <a:r>
              <a:rPr lang="en-US" b="1" dirty="0">
                <a:solidFill>
                  <a:srgbClr val="0070C0"/>
                </a:solidFill>
              </a:rPr>
              <a:t>adaptive statistics</a:t>
            </a:r>
            <a:r>
              <a:rPr lang="en-US" dirty="0"/>
              <a:t>, which provide additional information to improve subsequent executions.</a:t>
            </a:r>
          </a:p>
        </p:txBody>
      </p:sp>
    </p:spTree>
    <p:extLst>
      <p:ext uri="{BB962C8B-B14F-4D97-AF65-F5344CB8AC3E}">
        <p14:creationId xmlns:p14="http://schemas.microsoft.com/office/powerpoint/2010/main" val="165234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Optimization (Cont..)</a:t>
            </a:r>
            <a:endParaRPr lang="en-US" dirty="0"/>
          </a:p>
        </p:txBody>
      </p:sp>
      <p:sp>
        <p:nvSpPr>
          <p:cNvPr id="3" name="Content Placeholder 2"/>
          <p:cNvSpPr>
            <a:spLocks noGrp="1"/>
          </p:cNvSpPr>
          <p:nvPr>
            <p:ph idx="1"/>
          </p:nvPr>
        </p:nvSpPr>
        <p:spPr>
          <a:xfrm>
            <a:off x="838200" y="1565189"/>
            <a:ext cx="10515600" cy="4975654"/>
          </a:xfrm>
        </p:spPr>
        <p:txBody>
          <a:bodyPr>
            <a:normAutofit fontScale="85000" lnSpcReduction="20000"/>
          </a:bodyPr>
          <a:lstStyle/>
          <a:p>
            <a:pPr marL="0" indent="0">
              <a:buNone/>
            </a:pPr>
            <a:r>
              <a:rPr lang="en-US" b="1" u="sng" dirty="0"/>
              <a:t>Exhaustive Search </a:t>
            </a:r>
            <a:r>
              <a:rPr lang="en-US" b="1" u="sng" dirty="0" smtClean="0"/>
              <a:t>Optimization</a:t>
            </a:r>
          </a:p>
          <a:p>
            <a:r>
              <a:rPr lang="en-US" dirty="0"/>
              <a:t>In these techniques, for a query, all possible query plans are initially generated and then the best plan is selected. Though these techniques provide the best solution, it has an exponential time and space complexity owing to the large solution space. For example, dynamic programming technique</a:t>
            </a:r>
            <a:r>
              <a:rPr lang="en-US" dirty="0" smtClean="0"/>
              <a:t>.</a:t>
            </a:r>
          </a:p>
          <a:p>
            <a:pPr marL="0" indent="0">
              <a:buNone/>
            </a:pPr>
            <a:r>
              <a:rPr lang="en-US" b="1" u="sng" dirty="0"/>
              <a:t>Heuristic Based Optimization</a:t>
            </a:r>
          </a:p>
          <a:p>
            <a:r>
              <a:rPr lang="en-US" dirty="0"/>
              <a:t>Heuristic based optimization uses </a:t>
            </a:r>
            <a:r>
              <a:rPr lang="en-US" dirty="0">
                <a:solidFill>
                  <a:srgbClr val="00B050"/>
                </a:solidFill>
              </a:rPr>
              <a:t>rule-based optimization</a:t>
            </a:r>
            <a:r>
              <a:rPr lang="en-US" dirty="0"/>
              <a:t> approaches for query optimization. These algorithms have polynomial time and space complexity, which is lower than the exponential complexity of exhaustive search-based algorithms. However, these algorithms do not necessarily produce the best query plan.</a:t>
            </a:r>
          </a:p>
          <a:p>
            <a:r>
              <a:rPr lang="en-US" dirty="0"/>
              <a:t>Some of the common heuristic rules are −</a:t>
            </a:r>
          </a:p>
          <a:p>
            <a:pPr lvl="1"/>
            <a:r>
              <a:rPr lang="en-US" dirty="0"/>
              <a:t>Perform select and project operations before join operations. This is done by moving the select and project operations down the query tree. This reduces the number of tuples available for join.</a:t>
            </a:r>
          </a:p>
          <a:p>
            <a:pPr lvl="1"/>
            <a:r>
              <a:rPr lang="en-US" dirty="0"/>
              <a:t>Perform the most restrictive select/project operations at first before the other operations.</a:t>
            </a:r>
          </a:p>
          <a:p>
            <a:pPr lvl="1"/>
            <a:r>
              <a:rPr lang="en-US" dirty="0"/>
              <a:t>Avoid cross-product operation since they result in very large-sized intermediate tables.</a:t>
            </a:r>
          </a:p>
        </p:txBody>
      </p:sp>
    </p:spTree>
    <p:extLst>
      <p:ext uri="{BB962C8B-B14F-4D97-AF65-F5344CB8AC3E}">
        <p14:creationId xmlns:p14="http://schemas.microsoft.com/office/powerpoint/2010/main" val="238442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b="1" u="sng" dirty="0" smtClean="0"/>
              <a:t>Database Administrator: Roles and Responsibilities</a:t>
            </a:r>
            <a:endParaRPr lang="en-US" b="1" u="sng" dirty="0"/>
          </a:p>
        </p:txBody>
      </p:sp>
      <p:sp>
        <p:nvSpPr>
          <p:cNvPr id="3" name="Content Placeholder 2"/>
          <p:cNvSpPr>
            <a:spLocks noGrp="1"/>
          </p:cNvSpPr>
          <p:nvPr>
            <p:ph sz="half" idx="1"/>
          </p:nvPr>
        </p:nvSpPr>
        <p:spPr/>
        <p:txBody>
          <a:bodyPr>
            <a:normAutofit fontScale="92500" lnSpcReduction="20000"/>
          </a:bodyPr>
          <a:lstStyle/>
          <a:p>
            <a:r>
              <a:rPr lang="en-US" dirty="0" smtClean="0"/>
              <a:t>Deciding the hardware device</a:t>
            </a:r>
          </a:p>
          <a:p>
            <a:r>
              <a:rPr lang="en-US" dirty="0"/>
              <a:t>Database </a:t>
            </a:r>
            <a:r>
              <a:rPr lang="en-US" dirty="0" smtClean="0"/>
              <a:t>design &amp; Implementation</a:t>
            </a:r>
          </a:p>
          <a:p>
            <a:r>
              <a:rPr lang="en-US" dirty="0" smtClean="0"/>
              <a:t>Perform software installation and Maintenance</a:t>
            </a:r>
          </a:p>
          <a:p>
            <a:r>
              <a:rPr lang="en-US" dirty="0" smtClean="0"/>
              <a:t>Data Extraction, Transformation, and loading (ETL)</a:t>
            </a:r>
          </a:p>
          <a:p>
            <a:r>
              <a:rPr lang="en-US" dirty="0" smtClean="0"/>
              <a:t>Specialized Data Handling</a:t>
            </a:r>
          </a:p>
          <a:p>
            <a:r>
              <a:rPr lang="en-US" dirty="0" smtClean="0"/>
              <a:t>Data Migration</a:t>
            </a:r>
          </a:p>
          <a:p>
            <a:r>
              <a:rPr lang="en-US" dirty="0" smtClean="0"/>
              <a:t>Managing Data Integrity and perform </a:t>
            </a:r>
            <a:r>
              <a:rPr lang="en-US" dirty="0"/>
              <a:t>validation checks</a:t>
            </a:r>
            <a:endParaRPr lang="en-US" dirty="0" smtClean="0"/>
          </a:p>
          <a:p>
            <a:r>
              <a:rPr lang="en-US" dirty="0" smtClean="0"/>
              <a:t>Decides Data Recovery and Backup method and perform the operation</a:t>
            </a:r>
          </a:p>
        </p:txBody>
      </p:sp>
      <p:sp>
        <p:nvSpPr>
          <p:cNvPr id="4" name="Content Placeholder 3"/>
          <p:cNvSpPr>
            <a:spLocks noGrp="1"/>
          </p:cNvSpPr>
          <p:nvPr>
            <p:ph sz="half" idx="2"/>
          </p:nvPr>
        </p:nvSpPr>
        <p:spPr/>
        <p:txBody>
          <a:bodyPr>
            <a:normAutofit fontScale="92500" lnSpcReduction="20000"/>
          </a:bodyPr>
          <a:lstStyle/>
          <a:p>
            <a:r>
              <a:rPr lang="en-US" dirty="0"/>
              <a:t>Database Performance Tuning</a:t>
            </a:r>
          </a:p>
          <a:p>
            <a:r>
              <a:rPr lang="en-US" dirty="0"/>
              <a:t>Capacity Planning &amp; Issues handling</a:t>
            </a:r>
          </a:p>
          <a:p>
            <a:r>
              <a:rPr lang="en-US" dirty="0"/>
              <a:t>Database accessibility</a:t>
            </a:r>
          </a:p>
          <a:p>
            <a:r>
              <a:rPr lang="en-US" dirty="0"/>
              <a:t>Monitoring Performance</a:t>
            </a:r>
          </a:p>
          <a:p>
            <a:r>
              <a:rPr lang="en-US" dirty="0"/>
              <a:t>Decides content of the database</a:t>
            </a:r>
          </a:p>
          <a:p>
            <a:r>
              <a:rPr lang="en-US" dirty="0"/>
              <a:t>Troubleshooting</a:t>
            </a:r>
          </a:p>
          <a:p>
            <a:r>
              <a:rPr lang="en-US" dirty="0"/>
              <a:t>Provides help and support to user</a:t>
            </a:r>
          </a:p>
          <a:p>
            <a:r>
              <a:rPr lang="en-US" dirty="0"/>
              <a:t>Improve query processing performance</a:t>
            </a:r>
          </a:p>
          <a:p>
            <a:endParaRPr lang="en-US" dirty="0"/>
          </a:p>
        </p:txBody>
      </p:sp>
    </p:spTree>
    <p:extLst>
      <p:ext uri="{BB962C8B-B14F-4D97-AF65-F5344CB8AC3E}">
        <p14:creationId xmlns:p14="http://schemas.microsoft.com/office/powerpoint/2010/main" val="243825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in Database</a:t>
            </a:r>
            <a:endParaRPr lang="en-US" dirty="0"/>
          </a:p>
        </p:txBody>
      </p:sp>
      <p:sp>
        <p:nvSpPr>
          <p:cNvPr id="3" name="Content Placeholder 2"/>
          <p:cNvSpPr>
            <a:spLocks noGrp="1"/>
          </p:cNvSpPr>
          <p:nvPr>
            <p:ph idx="1"/>
          </p:nvPr>
        </p:nvSpPr>
        <p:spPr/>
        <p:txBody>
          <a:bodyPr>
            <a:normAutofit lnSpcReduction="10000"/>
          </a:bodyPr>
          <a:lstStyle/>
          <a:p>
            <a:r>
              <a:rPr lang="en-US" b="1" dirty="0" smtClean="0"/>
              <a:t>Availability Loss</a:t>
            </a:r>
          </a:p>
          <a:p>
            <a:pPr marL="457200" lvl="1" indent="0">
              <a:buNone/>
            </a:pPr>
            <a:r>
              <a:rPr lang="en-US" dirty="0"/>
              <a:t>Availability loss refers to non-availability of database objects by legitimate users</a:t>
            </a:r>
            <a:r>
              <a:rPr lang="en-US" dirty="0" smtClean="0"/>
              <a:t>.</a:t>
            </a:r>
          </a:p>
          <a:p>
            <a:r>
              <a:rPr lang="en-US" b="1" dirty="0" smtClean="0"/>
              <a:t>Integrity Loss</a:t>
            </a:r>
          </a:p>
          <a:p>
            <a:pPr marL="457200" lvl="1" indent="0">
              <a:buNone/>
            </a:pPr>
            <a:r>
              <a:rPr lang="en-US" dirty="0"/>
              <a:t>Integrity loss occurs when unacceptable operations are performed upon the database either accidentally or maliciously. This may happen while creating, inserting, updating or deleting data. It results in corrupted data leading to incorrect decisions</a:t>
            </a:r>
            <a:r>
              <a:rPr lang="en-US" dirty="0" smtClean="0"/>
              <a:t>.</a:t>
            </a:r>
          </a:p>
          <a:p>
            <a:r>
              <a:rPr lang="en-US" b="1" dirty="0" smtClean="0"/>
              <a:t>Confidentiality Loss</a:t>
            </a:r>
          </a:p>
          <a:p>
            <a:pPr marL="457200" lvl="1" indent="0">
              <a:buNone/>
            </a:pPr>
            <a:r>
              <a:rPr lang="en-US" dirty="0"/>
              <a:t>Confidentiality loss occurs due to unauthorized or unintentional disclosure of confidential information. It may result in illegal actions, security threats and loss in public confidence.</a:t>
            </a:r>
          </a:p>
        </p:txBody>
      </p:sp>
    </p:spTree>
    <p:extLst>
      <p:ext uri="{BB962C8B-B14F-4D97-AF65-F5344CB8AC3E}">
        <p14:creationId xmlns:p14="http://schemas.microsoft.com/office/powerpoint/2010/main" val="346988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Unit-8: Query Processing and Security</a:t>
            </a:r>
            <a:endParaRPr lang="en-US" dirty="0"/>
          </a:p>
        </p:txBody>
      </p:sp>
      <p:sp>
        <p:nvSpPr>
          <p:cNvPr id="3" name="Content Placeholder 2"/>
          <p:cNvSpPr>
            <a:spLocks noGrp="1"/>
          </p:cNvSpPr>
          <p:nvPr>
            <p:ph idx="1"/>
          </p:nvPr>
        </p:nvSpPr>
        <p:spPr/>
        <p:txBody>
          <a:bodyPr/>
          <a:lstStyle/>
          <a:p>
            <a:r>
              <a:rPr lang="en-US" dirty="0" smtClean="0"/>
              <a:t>Overview of Query Processing, Measuring of Query Cost, Selection Operation, Sorting, Joining Evaluation of Expression, Query Optimization</a:t>
            </a:r>
          </a:p>
          <a:p>
            <a:r>
              <a:rPr lang="en-US" dirty="0" smtClean="0"/>
              <a:t>Database Administrator: DBA Roles and Responsibility, Database Security Issues, Type of Security, Access Protection, User Accounts and Database Audits, Discretionary Access Control, Mandatory Access Control</a:t>
            </a:r>
          </a:p>
          <a:p>
            <a:r>
              <a:rPr lang="en-US" dirty="0" smtClean="0"/>
              <a:t>Data Encryption And Decryptions.</a:t>
            </a:r>
          </a:p>
        </p:txBody>
      </p:sp>
    </p:spTree>
    <p:extLst>
      <p:ext uri="{BB962C8B-B14F-4D97-AF65-F5344CB8AC3E}">
        <p14:creationId xmlns:p14="http://schemas.microsoft.com/office/powerpoint/2010/main" val="4179265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security Issues</a:t>
            </a:r>
            <a:endParaRPr lang="en-US" dirty="0"/>
          </a:p>
        </p:txBody>
      </p:sp>
      <p:sp>
        <p:nvSpPr>
          <p:cNvPr id="3" name="Content Placeholder 2"/>
          <p:cNvSpPr>
            <a:spLocks noGrp="1"/>
          </p:cNvSpPr>
          <p:nvPr>
            <p:ph idx="1"/>
          </p:nvPr>
        </p:nvSpPr>
        <p:spPr/>
        <p:txBody>
          <a:bodyPr>
            <a:normAutofit lnSpcReduction="10000"/>
          </a:bodyPr>
          <a:lstStyle/>
          <a:p>
            <a:r>
              <a:rPr lang="en-US" b="1" dirty="0" smtClean="0"/>
              <a:t>Deployment Failure</a:t>
            </a:r>
          </a:p>
          <a:p>
            <a:pPr marL="457200" lvl="1" indent="0">
              <a:buNone/>
            </a:pPr>
            <a:r>
              <a:rPr lang="en-US" dirty="0"/>
              <a:t>The most common cause of database vulnerabilities is a lack of due care at the moment they are deployed. Although any given database is tested for functionality and to make sure it is doing what the databases is designed to do, very few checks are </a:t>
            </a:r>
            <a:r>
              <a:rPr lang="en-US" dirty="0" smtClean="0"/>
              <a:t>made.</a:t>
            </a:r>
          </a:p>
          <a:p>
            <a:r>
              <a:rPr lang="en-US" b="1" dirty="0"/>
              <a:t>No Security Testing Before Deployment</a:t>
            </a:r>
          </a:p>
          <a:p>
            <a:pPr marL="457200" lvl="1" indent="0">
              <a:buNone/>
            </a:pPr>
            <a:r>
              <a:rPr lang="en-US" dirty="0"/>
              <a:t>One of the most common causes of database weaknesses is negligence on the deployment stage of the development process. Although functional testing is conducted to ensure supreme performance, this type of test can’t show you if the database is doing something that it is not supposed to. Thus, it is important that you test website security with different types of tests before complete deployment.</a:t>
            </a:r>
            <a:endParaRPr lang="en-US" dirty="0" smtClean="0"/>
          </a:p>
        </p:txBody>
      </p:sp>
    </p:spTree>
    <p:extLst>
      <p:ext uri="{BB962C8B-B14F-4D97-AF65-F5344CB8AC3E}">
        <p14:creationId xmlns:p14="http://schemas.microsoft.com/office/powerpoint/2010/main" val="626811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Issues (Cont..)</a:t>
            </a:r>
          </a:p>
        </p:txBody>
      </p:sp>
      <p:sp>
        <p:nvSpPr>
          <p:cNvPr id="3" name="Content Placeholder 2"/>
          <p:cNvSpPr>
            <a:spLocks noGrp="1"/>
          </p:cNvSpPr>
          <p:nvPr>
            <p:ph idx="1"/>
          </p:nvPr>
        </p:nvSpPr>
        <p:spPr/>
        <p:txBody>
          <a:bodyPr>
            <a:normAutofit fontScale="92500" lnSpcReduction="20000"/>
          </a:bodyPr>
          <a:lstStyle/>
          <a:p>
            <a:r>
              <a:rPr lang="en-US" b="1" dirty="0"/>
              <a:t>Broken Databases</a:t>
            </a:r>
          </a:p>
          <a:p>
            <a:pPr marL="457200" lvl="1" indent="0">
              <a:buNone/>
            </a:pPr>
            <a:r>
              <a:rPr lang="en-US" dirty="0"/>
              <a:t>The SQL Slammer worm of 2003 was able to infect more than 90 percent of vulnerable computers within 10 minutes of deployment, taking down thousands of databases in minutes. This worm took advantage of a bug that was discovered in Microsoft's SQL Server database software the previous year, but few system administrators installed a fix, leaving computers vulnerable.</a:t>
            </a:r>
          </a:p>
          <a:p>
            <a:pPr marL="457200" lvl="1" indent="0">
              <a:buNone/>
            </a:pPr>
            <a:r>
              <a:rPr lang="en-US" dirty="0"/>
              <a:t>Unfortunately, either due to a lack of resources or time, most businesses don’t bother to conduct user data security testing and do not provide regular patches for their systems, thus, leaving them susceptible to data leaks</a:t>
            </a:r>
            <a:r>
              <a:rPr lang="en-US" dirty="0" smtClean="0"/>
              <a:t>.</a:t>
            </a:r>
          </a:p>
          <a:p>
            <a:r>
              <a:rPr lang="en-US" b="1" dirty="0"/>
              <a:t>Flaws in Features as a Database Security Issue</a:t>
            </a:r>
          </a:p>
          <a:p>
            <a:pPr marL="457200" lvl="1" indent="0">
              <a:buNone/>
            </a:pPr>
            <a:r>
              <a:rPr lang="en-US" dirty="0"/>
              <a:t>Databases can be hacked through the flaws of their features. Hackers can break into legitimate credentials and compel the system to run any arbitrary code. Although it sounds complex, the access is actually gained through the basic flaws inherent to the features. The database can be protected from third-party access by security testing. Also, the simpler its functional structure — the more chances to ensure good protection of each database feature.</a:t>
            </a:r>
            <a:endParaRPr lang="en-US" dirty="0" smtClean="0"/>
          </a:p>
          <a:p>
            <a:endParaRPr lang="en-US" dirty="0"/>
          </a:p>
        </p:txBody>
      </p:sp>
    </p:spTree>
    <p:extLst>
      <p:ext uri="{BB962C8B-B14F-4D97-AF65-F5344CB8AC3E}">
        <p14:creationId xmlns:p14="http://schemas.microsoft.com/office/powerpoint/2010/main" val="339933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a:t>
            </a:r>
            <a:r>
              <a:rPr lang="en-US" dirty="0" smtClean="0"/>
              <a:t>Issues (Cont..)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Stolen Database </a:t>
            </a:r>
            <a:r>
              <a:rPr lang="en-US" b="1" dirty="0" smtClean="0"/>
              <a:t>Backups</a:t>
            </a:r>
          </a:p>
          <a:p>
            <a:pPr marL="457200" lvl="1" indent="0">
              <a:buNone/>
            </a:pPr>
            <a:r>
              <a:rPr lang="en-US" dirty="0"/>
              <a:t>There are two kinds of threats to your databases: external and internal. There are cases when companies struggle with internal threats even more than with external. Business owners can never be 100% sure of their employees’ loyalty, no matter what computer security software they use, and how responsible they seem to be. Anybody who has access to sensitive data can steal it and sell it to the third-party organizations for profit. However, there is a way to eliminate the risk: encrypt database archives, implement strict security standards, apply fines in case of violations, use cybersecurity software, and continuously increase your teams’ awareness via corporate meetings and personal consulting</a:t>
            </a:r>
            <a:r>
              <a:rPr lang="en-US" dirty="0" smtClean="0"/>
              <a:t>.</a:t>
            </a:r>
            <a:endParaRPr lang="en-US" dirty="0"/>
          </a:p>
          <a:p>
            <a:r>
              <a:rPr lang="en-US" b="1" dirty="0"/>
              <a:t>Excessive </a:t>
            </a:r>
            <a:r>
              <a:rPr lang="en-US" b="1" dirty="0" smtClean="0"/>
              <a:t>privileges</a:t>
            </a:r>
          </a:p>
          <a:p>
            <a:pPr marL="457200" lvl="1" indent="0">
              <a:buNone/>
            </a:pPr>
            <a:r>
              <a:rPr lang="en-US" dirty="0"/>
              <a:t>When workers are granted default database privileges that exceed the requirements of their job functions, these privileges can be </a:t>
            </a:r>
            <a:r>
              <a:rPr lang="en-US" dirty="0" smtClean="0"/>
              <a:t>abused. </a:t>
            </a:r>
            <a:r>
              <a:rPr lang="en-US" dirty="0"/>
              <a:t>“For example, a bank employee whose job requires the ability to change only account holder contact information may take advantage of excessive database privileges and increase the account balance of a colleague’s savings account.” Further, some companies fail to update access privileges for employees who change roles within an organization or leave altogether.</a:t>
            </a:r>
            <a:endParaRPr lang="en-US" dirty="0" smtClean="0"/>
          </a:p>
          <a:p>
            <a:endParaRPr lang="en-US" dirty="0"/>
          </a:p>
        </p:txBody>
      </p:sp>
    </p:spTree>
    <p:extLst>
      <p:ext uri="{BB962C8B-B14F-4D97-AF65-F5344CB8AC3E}">
        <p14:creationId xmlns:p14="http://schemas.microsoft.com/office/powerpoint/2010/main" val="262971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Issues (Cont..)</a:t>
            </a:r>
          </a:p>
        </p:txBody>
      </p:sp>
      <p:sp>
        <p:nvSpPr>
          <p:cNvPr id="3" name="Content Placeholder 2"/>
          <p:cNvSpPr>
            <a:spLocks noGrp="1"/>
          </p:cNvSpPr>
          <p:nvPr>
            <p:ph idx="1"/>
          </p:nvPr>
        </p:nvSpPr>
        <p:spPr/>
        <p:txBody>
          <a:bodyPr>
            <a:normAutofit/>
          </a:bodyPr>
          <a:lstStyle/>
          <a:p>
            <a:r>
              <a:rPr lang="en-US" b="1" dirty="0" smtClean="0"/>
              <a:t>Storage </a:t>
            </a:r>
            <a:r>
              <a:rPr lang="en-US" b="1" dirty="0"/>
              <a:t>media exposure.</a:t>
            </a:r>
            <a:r>
              <a:rPr lang="en-US" dirty="0"/>
              <a:t> </a:t>
            </a:r>
            <a:endParaRPr lang="en-US" dirty="0" smtClean="0"/>
          </a:p>
          <a:p>
            <a:pPr marL="457200" lvl="1" indent="0">
              <a:buNone/>
            </a:pPr>
            <a:r>
              <a:rPr lang="en-US" dirty="0" smtClean="0"/>
              <a:t>Backup </a:t>
            </a:r>
            <a:r>
              <a:rPr lang="en-US" dirty="0"/>
              <a:t>storage media is often completely unprotected from </a:t>
            </a:r>
            <a:r>
              <a:rPr lang="en-US" dirty="0" smtClean="0"/>
              <a:t>attack. “As </a:t>
            </a:r>
            <a:r>
              <a:rPr lang="en-US" dirty="0"/>
              <a:t>a result, numerous security breaches have involved the theft of database backup disks and tapes. Furthermore, failure to audit and monitor the activities of administrators who have low-level access to sensitive information can put your data at risk. Taking the appropriate measures to protect backup copies of sensitive data and monitor your most highly privileged users is not only a data security best practice, but also mandated by many regulations</a:t>
            </a:r>
            <a:r>
              <a:rPr lang="en-US" dirty="0" smtClean="0"/>
              <a:t>,”.</a:t>
            </a:r>
          </a:p>
          <a:p>
            <a:r>
              <a:rPr lang="en-US" b="1" dirty="0"/>
              <a:t>Malware</a:t>
            </a:r>
          </a:p>
          <a:p>
            <a:pPr marL="457200" lvl="1" indent="0">
              <a:buNone/>
            </a:pPr>
            <a:r>
              <a:rPr lang="en-US" dirty="0"/>
              <a:t>A perennial threat, malware is used to steal sensitive data via legitimate users using infected devices</a:t>
            </a:r>
          </a:p>
          <a:p>
            <a:endParaRPr lang="en-US" dirty="0"/>
          </a:p>
        </p:txBody>
      </p:sp>
    </p:spTree>
    <p:extLst>
      <p:ext uri="{BB962C8B-B14F-4D97-AF65-F5344CB8AC3E}">
        <p14:creationId xmlns:p14="http://schemas.microsoft.com/office/powerpoint/2010/main" val="599232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Issues (Cont..)</a:t>
            </a:r>
          </a:p>
        </p:txBody>
      </p:sp>
      <p:sp>
        <p:nvSpPr>
          <p:cNvPr id="3" name="Content Placeholder 2"/>
          <p:cNvSpPr>
            <a:spLocks noGrp="1"/>
          </p:cNvSpPr>
          <p:nvPr>
            <p:ph idx="1"/>
          </p:nvPr>
        </p:nvSpPr>
        <p:spPr>
          <a:xfrm>
            <a:off x="838200" y="1690688"/>
            <a:ext cx="10515600" cy="4887911"/>
          </a:xfrm>
        </p:spPr>
        <p:txBody>
          <a:bodyPr>
            <a:normAutofit fontScale="92500" lnSpcReduction="10000"/>
          </a:bodyPr>
          <a:lstStyle/>
          <a:p>
            <a:r>
              <a:rPr lang="en-US" b="1" dirty="0" err="1" smtClean="0"/>
              <a:t>Hopstoch</a:t>
            </a:r>
            <a:endParaRPr lang="en-US" b="1" dirty="0" smtClean="0"/>
          </a:p>
          <a:p>
            <a:pPr marL="457200" lvl="1" indent="0">
              <a:buNone/>
            </a:pPr>
            <a:r>
              <a:rPr lang="en-US" dirty="0"/>
              <a:t>Rather than taking advantage of buffer overflow and gaining complete access to a database in the first stage, cybercriminals often play a game of Hopscotch: finding a weakness within the infrastructure that can be used as leverage for more serious attacks until they reach the back-end database system. For example, a hacker may worm their way through your accounts department before hitting the credit card processing arena. Unless every department has the same standard of control, creating separate administrator accounts and segregating systems can help mitigate the risk.</a:t>
            </a:r>
          </a:p>
          <a:p>
            <a:r>
              <a:rPr lang="en-US" b="1" dirty="0"/>
              <a:t>SQL </a:t>
            </a:r>
            <a:r>
              <a:rPr lang="en-US" b="1" dirty="0" smtClean="0"/>
              <a:t>Injections</a:t>
            </a:r>
          </a:p>
          <a:p>
            <a:pPr marL="457200" lvl="1" indent="0">
              <a:buNone/>
            </a:pPr>
            <a:r>
              <a:rPr lang="en-US" dirty="0"/>
              <a:t>A popular method for hackers to take, SQL injections remain a critical problem in the protection of enterprise databases. Applications are attacked by injections, and the database administrator is left to clean up the mess caused by unclean variables and malicious code which is inserted into strings, later passed to an instance of SQL server for parsing and execution. The best ways to protect against these threats are to protect web-facing databases with firewalls and to test input variables for SQL injection during development</a:t>
            </a:r>
            <a:r>
              <a:rPr lang="en-US" dirty="0" smtClean="0"/>
              <a:t>.</a:t>
            </a:r>
          </a:p>
        </p:txBody>
      </p:sp>
    </p:spTree>
    <p:extLst>
      <p:ext uri="{BB962C8B-B14F-4D97-AF65-F5344CB8AC3E}">
        <p14:creationId xmlns:p14="http://schemas.microsoft.com/office/powerpoint/2010/main" val="383915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Issues (Cont..)</a:t>
            </a:r>
          </a:p>
        </p:txBody>
      </p:sp>
      <p:sp>
        <p:nvSpPr>
          <p:cNvPr id="3" name="Content Placeholder 2"/>
          <p:cNvSpPr>
            <a:spLocks noGrp="1"/>
          </p:cNvSpPr>
          <p:nvPr>
            <p:ph idx="1"/>
          </p:nvPr>
        </p:nvSpPr>
        <p:spPr>
          <a:xfrm>
            <a:off x="838200" y="1690688"/>
            <a:ext cx="10515600" cy="4875211"/>
          </a:xfrm>
        </p:spPr>
        <p:txBody>
          <a:bodyPr>
            <a:normAutofit lnSpcReduction="10000"/>
          </a:bodyPr>
          <a:lstStyle/>
          <a:p>
            <a:r>
              <a:rPr lang="en-US" b="1" dirty="0"/>
              <a:t>Inadequate Key Management</a:t>
            </a:r>
          </a:p>
          <a:p>
            <a:pPr marL="457200" lvl="1" indent="0">
              <a:buNone/>
            </a:pPr>
            <a:r>
              <a:rPr lang="en-US" dirty="0"/>
              <a:t>It’s good if you encrypt sensitive data but it’s also important that you pay attention to who exactly has access to the keys. Since the keys are often stored on somebody’s hard drive, it is obviously an easy target for whoever wants to steal them. If you leave such important software security tools unguarded, be aware that this makes your system vulnerable to attack</a:t>
            </a:r>
            <a:r>
              <a:rPr lang="en-US" dirty="0" smtClean="0"/>
              <a:t>.</a:t>
            </a:r>
          </a:p>
          <a:p>
            <a:r>
              <a:rPr lang="en-US" b="1" dirty="0" smtClean="0"/>
              <a:t>Database inconsistencies</a:t>
            </a:r>
          </a:p>
          <a:p>
            <a:pPr marL="457200" lvl="1" indent="0">
              <a:buNone/>
            </a:pPr>
            <a:r>
              <a:rPr lang="en-US" dirty="0"/>
              <a:t>Finally, the researchers found that the common thread which brings all of these vulnerabilities together is a lack of consistency, which is an administrative rather than database technology problem. System administrators and database developers need to develop a consistent practice in looking after their databases, staying aware of threats and making sure that vulnerabilities are taken care of. This isn't an easy task, but documentation and automation to track and make changes can ensure that the information contained in enterprise networks is kept secure</a:t>
            </a:r>
            <a:r>
              <a:rPr lang="en-US" dirty="0" smtClean="0"/>
              <a:t>.</a:t>
            </a:r>
          </a:p>
        </p:txBody>
      </p:sp>
    </p:spTree>
    <p:extLst>
      <p:ext uri="{BB962C8B-B14F-4D97-AF65-F5344CB8AC3E}">
        <p14:creationId xmlns:p14="http://schemas.microsoft.com/office/powerpoint/2010/main" val="2198181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Issues (Cont..)</a:t>
            </a:r>
          </a:p>
        </p:txBody>
      </p:sp>
      <p:sp>
        <p:nvSpPr>
          <p:cNvPr id="3" name="Content Placeholder 2"/>
          <p:cNvSpPr>
            <a:spLocks noGrp="1"/>
          </p:cNvSpPr>
          <p:nvPr>
            <p:ph idx="1"/>
          </p:nvPr>
        </p:nvSpPr>
        <p:spPr/>
        <p:txBody>
          <a:bodyPr/>
          <a:lstStyle/>
          <a:p>
            <a:r>
              <a:rPr lang="en-US" b="1" dirty="0"/>
              <a:t>The human </a:t>
            </a:r>
            <a:r>
              <a:rPr lang="en-US" b="1" dirty="0" smtClean="0"/>
              <a:t>factor</a:t>
            </a:r>
          </a:p>
          <a:p>
            <a:pPr marL="457200" lvl="1" indent="0">
              <a:buNone/>
            </a:pPr>
            <a:r>
              <a:rPr lang="en-US" dirty="0" smtClean="0"/>
              <a:t>The </a:t>
            </a:r>
            <a:r>
              <a:rPr lang="en-US" dirty="0"/>
              <a:t>root cause for 30 percent of data breach incidents is human negligence, according to the </a:t>
            </a:r>
            <a:r>
              <a:rPr lang="en-US" dirty="0" err="1"/>
              <a:t>Ponemon</a:t>
            </a:r>
            <a:r>
              <a:rPr lang="en-US" dirty="0"/>
              <a:t> Institute Cost of Data Breach Study. </a:t>
            </a:r>
            <a:r>
              <a:rPr lang="en-US" dirty="0" smtClean="0"/>
              <a:t>Often </a:t>
            </a:r>
            <a:r>
              <a:rPr lang="en-US" dirty="0"/>
              <a:t>this is due to the lack of expertise required to implement security controls, enforce policies or conduct incident response </a:t>
            </a:r>
            <a:r>
              <a:rPr lang="en-US" dirty="0" smtClean="0"/>
              <a:t>processes</a:t>
            </a:r>
            <a:r>
              <a:rPr lang="en-US" dirty="0"/>
              <a:t>.</a:t>
            </a:r>
          </a:p>
        </p:txBody>
      </p:sp>
    </p:spTree>
    <p:extLst>
      <p:ext uri="{BB962C8B-B14F-4D97-AF65-F5344CB8AC3E}">
        <p14:creationId xmlns:p14="http://schemas.microsoft.com/office/powerpoint/2010/main" val="2176670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for Security Issues</a:t>
            </a:r>
            <a:endParaRPr lang="en-US" dirty="0"/>
          </a:p>
        </p:txBody>
      </p:sp>
      <p:sp>
        <p:nvSpPr>
          <p:cNvPr id="3" name="Content Placeholder 2"/>
          <p:cNvSpPr>
            <a:spLocks noGrp="1"/>
          </p:cNvSpPr>
          <p:nvPr>
            <p:ph idx="1"/>
          </p:nvPr>
        </p:nvSpPr>
        <p:spPr>
          <a:xfrm>
            <a:off x="838200" y="1690688"/>
            <a:ext cx="10515600" cy="4862511"/>
          </a:xfrm>
        </p:spPr>
        <p:txBody>
          <a:bodyPr>
            <a:normAutofit fontScale="85000" lnSpcReduction="20000"/>
          </a:bodyPr>
          <a:lstStyle/>
          <a:p>
            <a:r>
              <a:rPr lang="en-US" dirty="0"/>
              <a:t>Assessing for any database vulnerabilities, identifying compromised endpoints and classifying sensitive data.</a:t>
            </a:r>
          </a:p>
          <a:p>
            <a:r>
              <a:rPr lang="en-US" dirty="0"/>
              <a:t>Managing user access rights and removing excessive privileges and dormant users.</a:t>
            </a:r>
          </a:p>
          <a:p>
            <a:r>
              <a:rPr lang="en-US" dirty="0"/>
              <a:t>Monitoring all database access activity and usage patterns in real time to detect data leakage, unauthorized SQL and big data transactions, and protocol and system attacks.</a:t>
            </a:r>
          </a:p>
          <a:p>
            <a:r>
              <a:rPr lang="en-US" dirty="0"/>
              <a:t>Blocking malicious web requests.</a:t>
            </a:r>
          </a:p>
          <a:p>
            <a:r>
              <a:rPr lang="en-US" dirty="0"/>
              <a:t>Automating auditing with a database auditing and protection platform.</a:t>
            </a:r>
          </a:p>
          <a:p>
            <a:r>
              <a:rPr lang="en-US" dirty="0"/>
              <a:t>Archiving external data and encrypting databases.</a:t>
            </a:r>
          </a:p>
          <a:p>
            <a:r>
              <a:rPr lang="en-US" dirty="0"/>
              <a:t>Training employees on risk-mitigation techniques including how to recognize common </a:t>
            </a:r>
            <a:r>
              <a:rPr lang="en-US" dirty="0" smtClean="0"/>
              <a:t>cyber threats </a:t>
            </a:r>
            <a:r>
              <a:rPr lang="en-US" dirty="0"/>
              <a:t>such as a spear-phishing attack, best practices around Internet and e-mail usage, and password management. </a:t>
            </a:r>
            <a:r>
              <a:rPr lang="en-US" dirty="0" smtClean="0"/>
              <a:t>Failure </a:t>
            </a:r>
            <a:r>
              <a:rPr lang="en-US" dirty="0"/>
              <a:t>to enforce training and create a security-conscious work culture increases the chances of a security </a:t>
            </a:r>
            <a:r>
              <a:rPr lang="en-US" dirty="0" smtClean="0"/>
              <a:t>breach.</a:t>
            </a:r>
            <a:endParaRPr lang="en-US" dirty="0"/>
          </a:p>
        </p:txBody>
      </p:sp>
    </p:spTree>
    <p:extLst>
      <p:ext uri="{BB962C8B-B14F-4D97-AF65-F5344CB8AC3E}">
        <p14:creationId xmlns:p14="http://schemas.microsoft.com/office/powerpoint/2010/main" val="3726281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 &amp; Database Audit</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smtClean="0"/>
              <a:t>User account is the account created to access database. It is either to access database as dba role or they can access it as normal application user.</a:t>
            </a:r>
          </a:p>
          <a:p>
            <a:r>
              <a:rPr lang="en-US" dirty="0" smtClean="0"/>
              <a:t>Database audit is the security audit of architecture, policies &amp; rules defined in the database.</a:t>
            </a:r>
            <a:endParaRPr lang="en-US" dirty="0"/>
          </a:p>
        </p:txBody>
      </p:sp>
    </p:spTree>
    <p:extLst>
      <p:ext uri="{BB962C8B-B14F-4D97-AF65-F5344CB8AC3E}">
        <p14:creationId xmlns:p14="http://schemas.microsoft.com/office/powerpoint/2010/main" val="616406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Protection &amp; Access Control</a:t>
            </a:r>
            <a:endParaRPr lang="en-US" dirty="0"/>
          </a:p>
        </p:txBody>
      </p:sp>
      <p:sp>
        <p:nvSpPr>
          <p:cNvPr id="3" name="Content Placeholder 2"/>
          <p:cNvSpPr>
            <a:spLocks noGrp="1"/>
          </p:cNvSpPr>
          <p:nvPr>
            <p:ph idx="1"/>
          </p:nvPr>
        </p:nvSpPr>
        <p:spPr>
          <a:xfrm>
            <a:off x="838200" y="1690688"/>
            <a:ext cx="10515600" cy="4824411"/>
          </a:xfrm>
        </p:spPr>
        <p:txBody>
          <a:bodyPr>
            <a:normAutofit lnSpcReduction="10000"/>
          </a:bodyPr>
          <a:lstStyle/>
          <a:p>
            <a:r>
              <a:rPr lang="en-US" b="1" dirty="0">
                <a:solidFill>
                  <a:srgbClr val="FF0000"/>
                </a:solidFill>
              </a:rPr>
              <a:t>Access Protection</a:t>
            </a:r>
            <a:r>
              <a:rPr lang="en-US" dirty="0"/>
              <a:t> allows you to define access control policies and settings for processes, files, and directories. By restricting access to specific files and directories, you can protect your systems from vulnerabilities</a:t>
            </a:r>
            <a:r>
              <a:rPr lang="en-US" dirty="0" smtClean="0"/>
              <a:t>.</a:t>
            </a:r>
            <a:endParaRPr lang="en-US" dirty="0"/>
          </a:p>
          <a:p>
            <a:r>
              <a:rPr lang="en-US" dirty="0"/>
              <a:t>You can create Access Protection rules, edit the rule settings, or delete the rules from the command </a:t>
            </a:r>
            <a:r>
              <a:rPr lang="en-US" dirty="0" smtClean="0"/>
              <a:t>line or GUI. Access </a:t>
            </a:r>
            <a:r>
              <a:rPr lang="en-US" dirty="0"/>
              <a:t>Protection also allows global exclusion to exclude processes that are critical for business criticality</a:t>
            </a:r>
            <a:r>
              <a:rPr lang="en-US" dirty="0" smtClean="0"/>
              <a:t>.</a:t>
            </a:r>
          </a:p>
          <a:p>
            <a:r>
              <a:rPr lang="en-US" dirty="0"/>
              <a:t>Database </a:t>
            </a:r>
            <a:r>
              <a:rPr lang="en-US" b="1" dirty="0">
                <a:solidFill>
                  <a:srgbClr val="FF0000"/>
                </a:solidFill>
              </a:rPr>
              <a:t>access control</a:t>
            </a:r>
            <a:r>
              <a:rPr lang="en-US" dirty="0"/>
              <a:t> is a method of allowing access to company’s sensitive data only to those people (database users) who are allowed to access such data and to restrict access to unauthorized persons. It includes two main components: authentication and authorization.</a:t>
            </a:r>
          </a:p>
        </p:txBody>
      </p:sp>
    </p:spTree>
    <p:extLst>
      <p:ext uri="{BB962C8B-B14F-4D97-AF65-F5344CB8AC3E}">
        <p14:creationId xmlns:p14="http://schemas.microsoft.com/office/powerpoint/2010/main" val="88446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 of Query Processing</a:t>
            </a:r>
            <a:endParaRPr lang="en-US" b="1" u="sng" dirty="0"/>
          </a:p>
        </p:txBody>
      </p:sp>
      <p:sp>
        <p:nvSpPr>
          <p:cNvPr id="3" name="Content Placeholder 2"/>
          <p:cNvSpPr>
            <a:spLocks noGrp="1"/>
          </p:cNvSpPr>
          <p:nvPr>
            <p:ph idx="1"/>
          </p:nvPr>
        </p:nvSpPr>
        <p:spPr/>
        <p:txBody>
          <a:bodyPr/>
          <a:lstStyle/>
          <a:p>
            <a:r>
              <a:rPr lang="en-US" dirty="0"/>
              <a:t>Query Processing is the activity performed in extracting data from the database</a:t>
            </a:r>
            <a:r>
              <a:rPr lang="en-US" dirty="0" smtClean="0"/>
              <a:t>.</a:t>
            </a:r>
          </a:p>
          <a:p>
            <a:r>
              <a:rPr lang="en-US" dirty="0"/>
              <a:t>Query Processing is a translation of high-level queries into low-level expression.</a:t>
            </a:r>
          </a:p>
          <a:p>
            <a:r>
              <a:rPr lang="en-US" dirty="0"/>
              <a:t>It is a step wise process that can be used at the physical level of the file system, query optimization and actual execution of the query to get the result.</a:t>
            </a:r>
          </a:p>
          <a:p>
            <a:r>
              <a:rPr lang="en-US" dirty="0"/>
              <a:t>It requires the basic concepts of relational algebra and file structure.</a:t>
            </a:r>
          </a:p>
          <a:p>
            <a:pPr marL="0" indent="0">
              <a:buNone/>
            </a:pPr>
            <a:endParaRPr lang="en-US" dirty="0"/>
          </a:p>
        </p:txBody>
      </p:sp>
    </p:spTree>
    <p:extLst>
      <p:ext uri="{BB962C8B-B14F-4D97-AF65-F5344CB8AC3E}">
        <p14:creationId xmlns:p14="http://schemas.microsoft.com/office/powerpoint/2010/main" val="546817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Access Control</a:t>
            </a:r>
            <a:endParaRPr lang="en-US" dirty="0"/>
          </a:p>
        </p:txBody>
      </p:sp>
      <p:sp>
        <p:nvSpPr>
          <p:cNvPr id="3" name="Content Placeholder 2"/>
          <p:cNvSpPr>
            <a:spLocks noGrp="1"/>
          </p:cNvSpPr>
          <p:nvPr>
            <p:ph idx="1"/>
          </p:nvPr>
        </p:nvSpPr>
        <p:spPr/>
        <p:txBody>
          <a:bodyPr/>
          <a:lstStyle/>
          <a:p>
            <a:r>
              <a:rPr lang="en-US" dirty="0"/>
              <a:t>Discretionary Access Control (DAC</a:t>
            </a:r>
            <a:r>
              <a:rPr lang="en-US" dirty="0" smtClean="0"/>
              <a:t>)</a:t>
            </a:r>
          </a:p>
          <a:p>
            <a:r>
              <a:rPr lang="en-US" dirty="0"/>
              <a:t>Mandatory Access Control (MAC</a:t>
            </a:r>
            <a:r>
              <a:rPr lang="en-US" dirty="0" smtClean="0"/>
              <a:t>)</a:t>
            </a:r>
          </a:p>
          <a:p>
            <a:r>
              <a:rPr lang="en-US" dirty="0"/>
              <a:t>Role Based Access Control (RBAC</a:t>
            </a:r>
            <a:r>
              <a:rPr lang="en-US" dirty="0" smtClean="0"/>
              <a:t>)</a:t>
            </a:r>
          </a:p>
          <a:p>
            <a:r>
              <a:rPr lang="en-US" dirty="0"/>
              <a:t>Attribute Based Access Control (ABAC)</a:t>
            </a:r>
          </a:p>
        </p:txBody>
      </p:sp>
    </p:spTree>
    <p:extLst>
      <p:ext uri="{BB962C8B-B14F-4D97-AF65-F5344CB8AC3E}">
        <p14:creationId xmlns:p14="http://schemas.microsoft.com/office/powerpoint/2010/main" val="66148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Access Control</a:t>
            </a:r>
            <a:endParaRPr lang="en-US" dirty="0"/>
          </a:p>
        </p:txBody>
      </p:sp>
      <p:sp>
        <p:nvSpPr>
          <p:cNvPr id="3" name="Content Placeholder 2"/>
          <p:cNvSpPr>
            <a:spLocks noGrp="1"/>
          </p:cNvSpPr>
          <p:nvPr>
            <p:ph idx="1"/>
          </p:nvPr>
        </p:nvSpPr>
        <p:spPr/>
        <p:txBody>
          <a:bodyPr>
            <a:normAutofit/>
          </a:bodyPr>
          <a:lstStyle/>
          <a:p>
            <a:r>
              <a:rPr lang="en-US" dirty="0"/>
              <a:t>Mandatory access control (MAC) is a model of access control where the operating system provides users with access based on data confidentiality and user clearance levels. In this model, access is granted on a need to know basis: users have to prove a need for information before gaining access</a:t>
            </a:r>
            <a:r>
              <a:rPr lang="en-US" dirty="0" smtClean="0"/>
              <a:t>.</a:t>
            </a:r>
            <a:endParaRPr lang="en-US" dirty="0"/>
          </a:p>
          <a:p>
            <a:r>
              <a:rPr lang="en-US" dirty="0"/>
              <a:t>MAC is considered the most secure of all access control models. Access rules are manually defined by system administrators and strictly enforced by the operating system or security kernel. Regular users can’t alter security attributes even for data they’ve created.</a:t>
            </a:r>
          </a:p>
        </p:txBody>
      </p:sp>
    </p:spTree>
    <p:extLst>
      <p:ext uri="{BB962C8B-B14F-4D97-AF65-F5344CB8AC3E}">
        <p14:creationId xmlns:p14="http://schemas.microsoft.com/office/powerpoint/2010/main" val="2485343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Access Control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7100" y="2070894"/>
            <a:ext cx="5257800" cy="3860800"/>
          </a:xfrm>
        </p:spPr>
      </p:pic>
    </p:spTree>
    <p:extLst>
      <p:ext uri="{BB962C8B-B14F-4D97-AF65-F5344CB8AC3E}">
        <p14:creationId xmlns:p14="http://schemas.microsoft.com/office/powerpoint/2010/main" val="2120392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Access </a:t>
            </a:r>
            <a:r>
              <a:rPr lang="en-US" dirty="0" smtClean="0"/>
              <a:t>Control (Cont..)</a:t>
            </a:r>
            <a:endParaRPr lang="en-US" dirty="0"/>
          </a:p>
        </p:txBody>
      </p:sp>
      <p:sp>
        <p:nvSpPr>
          <p:cNvPr id="3" name="Content Placeholder 2"/>
          <p:cNvSpPr>
            <a:spLocks noGrp="1"/>
          </p:cNvSpPr>
          <p:nvPr>
            <p:ph idx="1"/>
          </p:nvPr>
        </p:nvSpPr>
        <p:spPr>
          <a:xfrm>
            <a:off x="838200" y="1690688"/>
            <a:ext cx="10515600" cy="4875211"/>
          </a:xfrm>
        </p:spPr>
        <p:txBody>
          <a:bodyPr>
            <a:normAutofit fontScale="92500" lnSpcReduction="10000"/>
          </a:bodyPr>
          <a:lstStyle/>
          <a:p>
            <a:pPr marL="0" indent="0">
              <a:buNone/>
            </a:pPr>
            <a:r>
              <a:rPr lang="en-US" dirty="0"/>
              <a:t>With MAC, the process of gaining access looks like </a:t>
            </a:r>
            <a:r>
              <a:rPr lang="en-US" dirty="0" smtClean="0"/>
              <a:t>this:</a:t>
            </a:r>
          </a:p>
          <a:p>
            <a:pPr lvl="1"/>
            <a:r>
              <a:rPr lang="en-US" dirty="0" smtClean="0"/>
              <a:t>The </a:t>
            </a:r>
            <a:r>
              <a:rPr lang="en-US" dirty="0"/>
              <a:t>administrator configures access policies and defines security attributes: confidentiality levels, clearances for accessing different projects and types of resources.</a:t>
            </a:r>
          </a:p>
          <a:p>
            <a:pPr lvl="1"/>
            <a:r>
              <a:rPr lang="en-US" dirty="0"/>
              <a:t>The administrator assigns each subject (user or resource that accesses data) and object (file, database, port, etc.) a set of attributes.</a:t>
            </a:r>
          </a:p>
          <a:p>
            <a:pPr lvl="1"/>
            <a:r>
              <a:rPr lang="en-US" dirty="0"/>
              <a:t>When a subject attempts to access an object, the operating system examines the subject’s security attributes and decides whether access can be granted</a:t>
            </a:r>
            <a:r>
              <a:rPr lang="en-US" dirty="0" smtClean="0"/>
              <a:t>.</a:t>
            </a:r>
          </a:p>
          <a:p>
            <a:pPr marL="0" indent="0">
              <a:buNone/>
            </a:pPr>
            <a:r>
              <a:rPr lang="en-US" dirty="0"/>
              <a:t>For example, let’s consider data that has the “top secret” confidentiality level and “engineering project” security label. It’s available to a set of users that have “top secret” clearance and authorization to access engineering documents. Such users can also access information that requires a lower level of clearance. But employees with lower levels of clearance will not have access to information that requires a higher level of </a:t>
            </a:r>
            <a:r>
              <a:rPr lang="en-US" dirty="0" smtClean="0"/>
              <a:t>clearance</a:t>
            </a:r>
            <a:endParaRPr lang="en-US" dirty="0"/>
          </a:p>
        </p:txBody>
      </p:sp>
    </p:spTree>
    <p:extLst>
      <p:ext uri="{BB962C8B-B14F-4D97-AF65-F5344CB8AC3E}">
        <p14:creationId xmlns:p14="http://schemas.microsoft.com/office/powerpoint/2010/main" val="1223457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pPr marL="571500" indent="-571500">
              <a:buFont typeface="Wingdings" panose="05000000000000000000" pitchFamily="2" charset="2"/>
              <a:buChar char="q"/>
            </a:pPr>
            <a:r>
              <a:rPr lang="en-US" b="1" u="sng" dirty="0"/>
              <a:t>Mandatory Access Control (Cont..)</a:t>
            </a:r>
          </a:p>
        </p:txBody>
      </p:sp>
      <p:sp>
        <p:nvSpPr>
          <p:cNvPr id="5" name="Text Placeholder 4"/>
          <p:cNvSpPr>
            <a:spLocks noGrp="1"/>
          </p:cNvSpPr>
          <p:nvPr>
            <p:ph type="body" idx="1"/>
          </p:nvPr>
        </p:nvSpPr>
        <p:spPr>
          <a:xfrm>
            <a:off x="839788" y="1286669"/>
            <a:ext cx="5157787" cy="808037"/>
          </a:xfrm>
        </p:spPr>
        <p:txBody>
          <a:bodyPr/>
          <a:lstStyle/>
          <a:p>
            <a:pPr algn="ctr"/>
            <a:r>
              <a:rPr lang="en-US" u="sng" dirty="0" smtClean="0">
                <a:solidFill>
                  <a:srgbClr val="00B050"/>
                </a:solidFill>
              </a:rPr>
              <a:t>Pros</a:t>
            </a:r>
            <a:endParaRPr lang="en-US" u="sng" dirty="0">
              <a:solidFill>
                <a:srgbClr val="00B050"/>
              </a:solidFill>
            </a:endParaRPr>
          </a:p>
        </p:txBody>
      </p:sp>
      <p:sp>
        <p:nvSpPr>
          <p:cNvPr id="6" name="Content Placeholder 5"/>
          <p:cNvSpPr>
            <a:spLocks noGrp="1"/>
          </p:cNvSpPr>
          <p:nvPr>
            <p:ph sz="half" idx="2"/>
          </p:nvPr>
        </p:nvSpPr>
        <p:spPr>
          <a:xfrm>
            <a:off x="839788" y="2094706"/>
            <a:ext cx="5157787" cy="4094957"/>
          </a:xfrm>
        </p:spPr>
        <p:txBody>
          <a:bodyPr>
            <a:normAutofit fontScale="92500"/>
          </a:bodyPr>
          <a:lstStyle/>
          <a:p>
            <a:r>
              <a:rPr lang="en-US" b="1" dirty="0"/>
              <a:t>High level of data protection</a:t>
            </a:r>
            <a:r>
              <a:rPr lang="en-US" dirty="0"/>
              <a:t> — An administrator defines access to objects, and users can’t edit that access.</a:t>
            </a:r>
          </a:p>
          <a:p>
            <a:r>
              <a:rPr lang="en-US" b="1" dirty="0"/>
              <a:t>Granular</a:t>
            </a:r>
            <a:r>
              <a:rPr lang="en-US" dirty="0"/>
              <a:t> — An administrator sets user access rights and object access parameters manually.</a:t>
            </a:r>
          </a:p>
          <a:p>
            <a:r>
              <a:rPr lang="en-US" b="1" dirty="0"/>
              <a:t>Immune to Trojan Horse attacks</a:t>
            </a:r>
            <a:r>
              <a:rPr lang="en-US" dirty="0"/>
              <a:t>  — Users can’t declassify data or share access to classified data.</a:t>
            </a:r>
          </a:p>
        </p:txBody>
      </p:sp>
      <p:sp>
        <p:nvSpPr>
          <p:cNvPr id="7" name="Text Placeholder 6"/>
          <p:cNvSpPr>
            <a:spLocks noGrp="1"/>
          </p:cNvSpPr>
          <p:nvPr>
            <p:ph type="body" sz="quarter" idx="3"/>
          </p:nvPr>
        </p:nvSpPr>
        <p:spPr>
          <a:xfrm>
            <a:off x="6084887" y="1270794"/>
            <a:ext cx="5183188" cy="823912"/>
          </a:xfrm>
        </p:spPr>
        <p:txBody>
          <a:bodyPr/>
          <a:lstStyle/>
          <a:p>
            <a:pPr algn="ctr"/>
            <a:r>
              <a:rPr lang="en-US" u="sng" dirty="0" smtClean="0">
                <a:solidFill>
                  <a:srgbClr val="C00000"/>
                </a:solidFill>
              </a:rPr>
              <a:t>Cons</a:t>
            </a:r>
            <a:endParaRPr lang="en-US" u="sng" dirty="0">
              <a:solidFill>
                <a:srgbClr val="C00000"/>
              </a:solidFill>
            </a:endParaRPr>
          </a:p>
        </p:txBody>
      </p:sp>
      <p:sp>
        <p:nvSpPr>
          <p:cNvPr id="8" name="Content Placeholder 7"/>
          <p:cNvSpPr>
            <a:spLocks noGrp="1"/>
          </p:cNvSpPr>
          <p:nvPr>
            <p:ph sz="quarter" idx="4"/>
          </p:nvPr>
        </p:nvSpPr>
        <p:spPr>
          <a:xfrm>
            <a:off x="6172200" y="2094706"/>
            <a:ext cx="5183188" cy="4094957"/>
          </a:xfrm>
        </p:spPr>
        <p:txBody>
          <a:bodyPr>
            <a:normAutofit fontScale="92500"/>
          </a:bodyPr>
          <a:lstStyle/>
          <a:p>
            <a:r>
              <a:rPr lang="en-US" b="1" dirty="0"/>
              <a:t>Maintainability</a:t>
            </a:r>
            <a:r>
              <a:rPr lang="en-US" dirty="0"/>
              <a:t> — Manual configuration of security levels and clearances requires constant attention from administrators.</a:t>
            </a:r>
          </a:p>
          <a:p>
            <a:r>
              <a:rPr lang="en-US" b="1" dirty="0"/>
              <a:t>Scalability</a:t>
            </a:r>
            <a:r>
              <a:rPr lang="en-US" dirty="0"/>
              <a:t> — MAC doesn’t scale automatically.</a:t>
            </a:r>
          </a:p>
          <a:p>
            <a:r>
              <a:rPr lang="en-US" b="1" dirty="0"/>
              <a:t>Not user-friendly</a:t>
            </a:r>
            <a:r>
              <a:rPr lang="en-US" dirty="0"/>
              <a:t> — Users have to request access to each new piece of data; they can’t configure access parameters for their own data.</a:t>
            </a:r>
          </a:p>
        </p:txBody>
      </p:sp>
    </p:spTree>
    <p:extLst>
      <p:ext uri="{BB962C8B-B14F-4D97-AF65-F5344CB8AC3E}">
        <p14:creationId xmlns:p14="http://schemas.microsoft.com/office/powerpoint/2010/main" val="173044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Discretionary Access Control</a:t>
            </a:r>
            <a:endParaRPr lang="en-US" dirty="0"/>
          </a:p>
        </p:txBody>
      </p:sp>
      <p:sp>
        <p:nvSpPr>
          <p:cNvPr id="3" name="Content Placeholder 2"/>
          <p:cNvSpPr>
            <a:spLocks noGrp="1"/>
          </p:cNvSpPr>
          <p:nvPr>
            <p:ph idx="1"/>
          </p:nvPr>
        </p:nvSpPr>
        <p:spPr>
          <a:xfrm>
            <a:off x="838200" y="1825624"/>
            <a:ext cx="10515600" cy="4702175"/>
          </a:xfrm>
        </p:spPr>
        <p:txBody>
          <a:bodyPr>
            <a:normAutofit/>
          </a:bodyPr>
          <a:lstStyle/>
          <a:p>
            <a:r>
              <a:rPr lang="en-US" dirty="0"/>
              <a:t>Discretionary access control (DAC) is an identity-based access control model that provides users a certain amount of control over their data. Data owners (or any users authorized to control data) can define access permissions for specific users or groups of users. </a:t>
            </a:r>
          </a:p>
          <a:p>
            <a:r>
              <a:rPr lang="en-US" dirty="0"/>
              <a:t>Access permissions for each piece of data are stored in an access-control list (ACL). This list can be generated automatically when a user grants access to somebody or can be created by an administrator. An ACL includes users and groups that might access data and levels of access they might have. An ACL can also be enforced by a system administrator. In this case, the ACL acts as a security policy, and regular users can’t edit or overrule it.</a:t>
            </a:r>
          </a:p>
        </p:txBody>
      </p:sp>
    </p:spTree>
    <p:extLst>
      <p:ext uri="{BB962C8B-B14F-4D97-AF65-F5344CB8AC3E}">
        <p14:creationId xmlns:p14="http://schemas.microsoft.com/office/powerpoint/2010/main" val="2796217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Access Control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700" y="2070894"/>
            <a:ext cx="7340600" cy="3860800"/>
          </a:xfrm>
        </p:spPr>
      </p:pic>
    </p:spTree>
    <p:extLst>
      <p:ext uri="{BB962C8B-B14F-4D97-AF65-F5344CB8AC3E}">
        <p14:creationId xmlns:p14="http://schemas.microsoft.com/office/powerpoint/2010/main" val="18656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Access Control (Cont..)</a:t>
            </a:r>
          </a:p>
        </p:txBody>
      </p:sp>
      <p:sp>
        <p:nvSpPr>
          <p:cNvPr id="3" name="Content Placeholder 2"/>
          <p:cNvSpPr>
            <a:spLocks noGrp="1"/>
          </p:cNvSpPr>
          <p:nvPr>
            <p:ph idx="1"/>
          </p:nvPr>
        </p:nvSpPr>
        <p:spPr/>
        <p:txBody>
          <a:bodyPr>
            <a:normAutofit lnSpcReduction="10000"/>
          </a:bodyPr>
          <a:lstStyle/>
          <a:p>
            <a:pPr marL="0" indent="0">
              <a:buNone/>
            </a:pPr>
            <a:r>
              <a:rPr lang="en-US" dirty="0"/>
              <a:t>Gaining access in the DAC model works like this</a:t>
            </a:r>
            <a:r>
              <a:rPr lang="en-US" dirty="0" smtClean="0"/>
              <a:t>:</a:t>
            </a:r>
            <a:endParaRPr lang="en-US" dirty="0"/>
          </a:p>
          <a:p>
            <a:pPr lvl="1"/>
            <a:r>
              <a:rPr lang="en-US" dirty="0"/>
              <a:t>User 1 creates a file and becomes its owner or obtains access rights to an existing file.</a:t>
            </a:r>
          </a:p>
          <a:p>
            <a:pPr lvl="1"/>
            <a:r>
              <a:rPr lang="en-US" dirty="0"/>
              <a:t>User 2 requests access to this file.</a:t>
            </a:r>
          </a:p>
          <a:p>
            <a:pPr lvl="1"/>
            <a:r>
              <a:rPr lang="en-US" dirty="0"/>
              <a:t>User 1 grants access at their own discretion. However, user 1 can’t grant access rights that exceed their own. For example, if user 1 can only read a document, they can’t allow user 2 to edit it.</a:t>
            </a:r>
          </a:p>
          <a:p>
            <a:pPr lvl="1"/>
            <a:r>
              <a:rPr lang="en-US" dirty="0"/>
              <a:t>If there’s no contradiction between the ACL created by an administrator and the decision made by user 1, access is granted</a:t>
            </a:r>
            <a:r>
              <a:rPr lang="en-US" dirty="0" smtClean="0"/>
              <a:t>.</a:t>
            </a:r>
            <a:endParaRPr lang="en-US" dirty="0"/>
          </a:p>
          <a:p>
            <a:pPr marL="0" indent="0">
              <a:buNone/>
            </a:pPr>
            <a:r>
              <a:rPr lang="en-US" dirty="0"/>
              <a:t>Discretionary access control is quite a popular model because it allows a lot of freedom for users and doesn’t cause administrative overhead. However, it has several considerable limitations.</a:t>
            </a:r>
          </a:p>
        </p:txBody>
      </p:sp>
    </p:spTree>
    <p:extLst>
      <p:ext uri="{BB962C8B-B14F-4D97-AF65-F5344CB8AC3E}">
        <p14:creationId xmlns:p14="http://schemas.microsoft.com/office/powerpoint/2010/main" val="1535867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pPr marL="571500" indent="-571500">
              <a:buFont typeface="Wingdings" panose="05000000000000000000" pitchFamily="2" charset="2"/>
              <a:buChar char="q"/>
            </a:pPr>
            <a:r>
              <a:rPr lang="en-US" b="1" u="sng" dirty="0"/>
              <a:t>Discretionary </a:t>
            </a:r>
            <a:r>
              <a:rPr lang="en-US" b="1" u="sng" dirty="0"/>
              <a:t>Access Control (Cont..)</a:t>
            </a:r>
          </a:p>
        </p:txBody>
      </p:sp>
      <p:sp>
        <p:nvSpPr>
          <p:cNvPr id="5" name="Text Placeholder 4"/>
          <p:cNvSpPr>
            <a:spLocks noGrp="1"/>
          </p:cNvSpPr>
          <p:nvPr>
            <p:ph type="body" idx="1"/>
          </p:nvPr>
        </p:nvSpPr>
        <p:spPr>
          <a:xfrm>
            <a:off x="839788" y="1286669"/>
            <a:ext cx="5157787" cy="808037"/>
          </a:xfrm>
        </p:spPr>
        <p:txBody>
          <a:bodyPr/>
          <a:lstStyle/>
          <a:p>
            <a:pPr algn="ctr"/>
            <a:r>
              <a:rPr lang="en-US" u="sng" dirty="0" smtClean="0">
                <a:solidFill>
                  <a:srgbClr val="00B050"/>
                </a:solidFill>
              </a:rPr>
              <a:t>Pros</a:t>
            </a:r>
            <a:endParaRPr lang="en-US" u="sng" dirty="0">
              <a:solidFill>
                <a:srgbClr val="00B050"/>
              </a:solidFill>
            </a:endParaRPr>
          </a:p>
        </p:txBody>
      </p:sp>
      <p:sp>
        <p:nvSpPr>
          <p:cNvPr id="6" name="Content Placeholder 5"/>
          <p:cNvSpPr>
            <a:spLocks noGrp="1"/>
          </p:cNvSpPr>
          <p:nvPr>
            <p:ph sz="half" idx="2"/>
          </p:nvPr>
        </p:nvSpPr>
        <p:spPr>
          <a:xfrm>
            <a:off x="839788" y="2094706"/>
            <a:ext cx="5157787" cy="4094957"/>
          </a:xfrm>
        </p:spPr>
        <p:txBody>
          <a:bodyPr>
            <a:normAutofit fontScale="92500" lnSpcReduction="20000"/>
          </a:bodyPr>
          <a:lstStyle/>
          <a:p>
            <a:pPr fontAlgn="base"/>
            <a:r>
              <a:rPr lang="en-US" b="1" dirty="0"/>
              <a:t>User-friendly</a:t>
            </a:r>
            <a:r>
              <a:rPr lang="en-US" dirty="0"/>
              <a:t> — Users can manage their data and quickly access data of other users.</a:t>
            </a:r>
          </a:p>
          <a:p>
            <a:pPr fontAlgn="base"/>
            <a:r>
              <a:rPr lang="en-US" b="1" dirty="0"/>
              <a:t>Flexible </a:t>
            </a:r>
            <a:r>
              <a:rPr lang="en-US" dirty="0"/>
              <a:t>— Users can configure data access parameters without administrators.</a:t>
            </a:r>
          </a:p>
          <a:p>
            <a:pPr fontAlgn="base"/>
            <a:r>
              <a:rPr lang="en-US" b="1" dirty="0"/>
              <a:t>Easy to maintain </a:t>
            </a:r>
            <a:r>
              <a:rPr lang="en-US" dirty="0"/>
              <a:t>— Adding new objects and users doesn’t take much time for the administrator.</a:t>
            </a:r>
          </a:p>
          <a:p>
            <a:pPr fontAlgn="base"/>
            <a:r>
              <a:rPr lang="en-US" b="1" dirty="0"/>
              <a:t>Granular</a:t>
            </a:r>
            <a:r>
              <a:rPr lang="en-US" dirty="0"/>
              <a:t> — Users can configure access parameters for each piece of data.</a:t>
            </a:r>
          </a:p>
        </p:txBody>
      </p:sp>
      <p:sp>
        <p:nvSpPr>
          <p:cNvPr id="7" name="Text Placeholder 6"/>
          <p:cNvSpPr>
            <a:spLocks noGrp="1"/>
          </p:cNvSpPr>
          <p:nvPr>
            <p:ph type="body" sz="quarter" idx="3"/>
          </p:nvPr>
        </p:nvSpPr>
        <p:spPr>
          <a:xfrm>
            <a:off x="6084887" y="1270794"/>
            <a:ext cx="5183188" cy="823912"/>
          </a:xfrm>
        </p:spPr>
        <p:txBody>
          <a:bodyPr/>
          <a:lstStyle/>
          <a:p>
            <a:pPr algn="ctr"/>
            <a:r>
              <a:rPr lang="en-US" u="sng" dirty="0" smtClean="0">
                <a:solidFill>
                  <a:srgbClr val="C00000"/>
                </a:solidFill>
              </a:rPr>
              <a:t>Cons</a:t>
            </a:r>
            <a:endParaRPr lang="en-US" u="sng" dirty="0">
              <a:solidFill>
                <a:srgbClr val="C00000"/>
              </a:solidFill>
            </a:endParaRPr>
          </a:p>
        </p:txBody>
      </p:sp>
      <p:sp>
        <p:nvSpPr>
          <p:cNvPr id="8" name="Content Placeholder 7"/>
          <p:cNvSpPr>
            <a:spLocks noGrp="1"/>
          </p:cNvSpPr>
          <p:nvPr>
            <p:ph sz="quarter" idx="4"/>
          </p:nvPr>
        </p:nvSpPr>
        <p:spPr>
          <a:xfrm>
            <a:off x="6172200" y="2094706"/>
            <a:ext cx="5183188" cy="4094957"/>
          </a:xfrm>
        </p:spPr>
        <p:txBody>
          <a:bodyPr>
            <a:normAutofit/>
          </a:bodyPr>
          <a:lstStyle/>
          <a:p>
            <a:pPr fontAlgn="base"/>
            <a:r>
              <a:rPr lang="en-US" sz="2600" b="1" dirty="0"/>
              <a:t>Low level of data protection </a:t>
            </a:r>
            <a:r>
              <a:rPr lang="en-US" sz="2600" dirty="0"/>
              <a:t>— DAC can’t ensure reliable security because users can share their data however they like.</a:t>
            </a:r>
          </a:p>
          <a:p>
            <a:pPr fontAlgn="base"/>
            <a:r>
              <a:rPr lang="en-US" sz="2600" b="1" dirty="0"/>
              <a:t>Obscure </a:t>
            </a:r>
            <a:r>
              <a:rPr lang="en-US" sz="2600" dirty="0"/>
              <a:t>— There’s no centralized access management, so in order to find out access parameters, you have to check each ACL. </a:t>
            </a:r>
            <a:endParaRPr lang="en-US" sz="2600" dirty="0" smtClean="0"/>
          </a:p>
          <a:p>
            <a:pPr fontAlgn="base"/>
            <a:endParaRPr lang="en-US" dirty="0"/>
          </a:p>
          <a:p>
            <a:pPr fontAlgn="base"/>
            <a:endParaRPr lang="en-US" dirty="0"/>
          </a:p>
        </p:txBody>
      </p:sp>
    </p:spTree>
    <p:extLst>
      <p:ext uri="{BB962C8B-B14F-4D97-AF65-F5344CB8AC3E}">
        <p14:creationId xmlns:p14="http://schemas.microsoft.com/office/powerpoint/2010/main" val="20845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Encryption</a:t>
            </a:r>
            <a:endParaRPr lang="en-US" dirty="0"/>
          </a:p>
        </p:txBody>
      </p:sp>
      <p:sp>
        <p:nvSpPr>
          <p:cNvPr id="3" name="Content Placeholder 2"/>
          <p:cNvSpPr>
            <a:spLocks noGrp="1"/>
          </p:cNvSpPr>
          <p:nvPr>
            <p:ph idx="1"/>
          </p:nvPr>
        </p:nvSpPr>
        <p:spPr>
          <a:xfrm>
            <a:off x="838200" y="1825625"/>
            <a:ext cx="10515600" cy="2962275"/>
          </a:xfrm>
        </p:spPr>
        <p:txBody>
          <a:bodyPr>
            <a:normAutofit lnSpcReduction="10000"/>
          </a:bodyPr>
          <a:lstStyle/>
          <a:p>
            <a:r>
              <a:rPr lang="en-US" dirty="0">
                <a:solidFill>
                  <a:srgbClr val="C00000"/>
                </a:solidFill>
              </a:rPr>
              <a:t>Encryption</a:t>
            </a:r>
            <a:r>
              <a:rPr lang="en-US" dirty="0"/>
              <a:t> is a process which transforms the original information into an unrecognizable form. This new form of the message is entirely different from the original message. That's why a hacker is not able to read the data as senders use an encryption algorithm. Encryption is usually done using key algorithms</a:t>
            </a:r>
            <a:r>
              <a:rPr lang="en-US" dirty="0" smtClean="0"/>
              <a:t>.</a:t>
            </a:r>
          </a:p>
          <a:p>
            <a:r>
              <a:rPr lang="en-US" dirty="0"/>
              <a:t>Data is encrypted to make it safe from stealing. However, many known companies also encrypt data to keep their trade secret from their competitors.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10" y="4922837"/>
            <a:ext cx="6833915" cy="1427163"/>
          </a:xfrm>
          <a:prstGeom prst="rect">
            <a:avLst/>
          </a:prstGeom>
        </p:spPr>
      </p:pic>
    </p:spTree>
    <p:extLst>
      <p:ext uri="{BB962C8B-B14F-4D97-AF65-F5344CB8AC3E}">
        <p14:creationId xmlns:p14="http://schemas.microsoft.com/office/powerpoint/2010/main" val="226813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Query Processing (Cont..)</a:t>
            </a:r>
          </a:p>
        </p:txBody>
      </p:sp>
      <p:sp>
        <p:nvSpPr>
          <p:cNvPr id="3" name="Content Placeholder 2"/>
          <p:cNvSpPr>
            <a:spLocks noGrp="1"/>
          </p:cNvSpPr>
          <p:nvPr>
            <p:ph idx="1"/>
          </p:nvPr>
        </p:nvSpPr>
        <p:spPr/>
        <p:txBody>
          <a:bodyPr/>
          <a:lstStyle/>
          <a:p>
            <a:r>
              <a:rPr lang="en-US" dirty="0" smtClean="0"/>
              <a:t>It takes </a:t>
            </a:r>
            <a:r>
              <a:rPr lang="en-US" dirty="0"/>
              <a:t>various steps for fetching the data from the database. The steps involved are</a:t>
            </a:r>
            <a:r>
              <a:rPr lang="en-US" dirty="0" smtClean="0"/>
              <a:t>:</a:t>
            </a:r>
          </a:p>
          <a:p>
            <a:pPr marL="514350" indent="-514350">
              <a:buFont typeface="+mj-lt"/>
              <a:buAutoNum type="arabicPeriod"/>
            </a:pPr>
            <a:r>
              <a:rPr lang="en-US" dirty="0" smtClean="0"/>
              <a:t>Parsing and translation</a:t>
            </a:r>
          </a:p>
          <a:p>
            <a:pPr marL="514350" indent="-514350">
              <a:buFont typeface="+mj-lt"/>
              <a:buAutoNum type="arabicPeriod"/>
            </a:pPr>
            <a:r>
              <a:rPr lang="en-US" dirty="0" smtClean="0"/>
              <a:t>Optimization</a:t>
            </a:r>
          </a:p>
          <a:p>
            <a:pPr marL="514350" indent="-514350">
              <a:buFont typeface="+mj-lt"/>
              <a:buAutoNum type="arabicPeriod"/>
            </a:pPr>
            <a:r>
              <a:rPr lang="en-US" dirty="0" smtClean="0"/>
              <a:t>Evaluation</a:t>
            </a:r>
            <a:endParaRPr lang="en-US" dirty="0"/>
          </a:p>
        </p:txBody>
      </p:sp>
    </p:spTree>
    <p:extLst>
      <p:ext uri="{BB962C8B-B14F-4D97-AF65-F5344CB8AC3E}">
        <p14:creationId xmlns:p14="http://schemas.microsoft.com/office/powerpoint/2010/main" val="4240553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Decryptions</a:t>
            </a:r>
            <a:endParaRPr lang="en-US" dirty="0"/>
          </a:p>
        </p:txBody>
      </p:sp>
      <p:sp>
        <p:nvSpPr>
          <p:cNvPr id="3" name="Content Placeholder 2"/>
          <p:cNvSpPr>
            <a:spLocks noGrp="1"/>
          </p:cNvSpPr>
          <p:nvPr>
            <p:ph idx="1"/>
          </p:nvPr>
        </p:nvSpPr>
        <p:spPr/>
        <p:txBody>
          <a:bodyPr/>
          <a:lstStyle/>
          <a:p>
            <a:r>
              <a:rPr lang="en-US" dirty="0"/>
              <a:t>Decryption is a process of converting encoded/encrypted data in a form that is readable and understood by a human or a computer. This method is performed by un-encrypting the text manually or by using keys used to encrypt the original data</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40" y="4278312"/>
            <a:ext cx="7597120" cy="1525588"/>
          </a:xfrm>
          <a:prstGeom prst="rect">
            <a:avLst/>
          </a:prstGeom>
        </p:spPr>
      </p:pic>
    </p:spTree>
    <p:extLst>
      <p:ext uri="{BB962C8B-B14F-4D97-AF65-F5344CB8AC3E}">
        <p14:creationId xmlns:p14="http://schemas.microsoft.com/office/powerpoint/2010/main" val="2720605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to use Encryption &amp; Decryption</a:t>
            </a:r>
            <a:endParaRPr lang="en-US" dirty="0"/>
          </a:p>
        </p:txBody>
      </p:sp>
      <p:sp>
        <p:nvSpPr>
          <p:cNvPr id="3" name="Content Placeholder 2"/>
          <p:cNvSpPr>
            <a:spLocks noGrp="1"/>
          </p:cNvSpPr>
          <p:nvPr>
            <p:ph idx="1"/>
          </p:nvPr>
        </p:nvSpPr>
        <p:spPr/>
        <p:txBody>
          <a:bodyPr>
            <a:normAutofit/>
          </a:bodyPr>
          <a:lstStyle/>
          <a:p>
            <a:r>
              <a:rPr lang="en-US" dirty="0" smtClean="0"/>
              <a:t>It helps us </a:t>
            </a:r>
            <a:r>
              <a:rPr lang="en-US" dirty="0"/>
              <a:t>to protect your confidential data such as passwords and login id</a:t>
            </a:r>
          </a:p>
          <a:p>
            <a:r>
              <a:rPr lang="en-US" dirty="0" smtClean="0"/>
              <a:t>It provides  </a:t>
            </a:r>
            <a:r>
              <a:rPr lang="en-US" dirty="0"/>
              <a:t>confidentiality of private information</a:t>
            </a:r>
          </a:p>
          <a:p>
            <a:r>
              <a:rPr lang="en-US" dirty="0" smtClean="0"/>
              <a:t>It helps us to </a:t>
            </a:r>
            <a:r>
              <a:rPr lang="en-US" dirty="0"/>
              <a:t>ensure that </a:t>
            </a:r>
            <a:r>
              <a:rPr lang="en-US" dirty="0" smtClean="0"/>
              <a:t>the </a:t>
            </a:r>
            <a:r>
              <a:rPr lang="en-US" dirty="0"/>
              <a:t>document or file has not been altered</a:t>
            </a:r>
          </a:p>
          <a:p>
            <a:r>
              <a:rPr lang="en-US" dirty="0"/>
              <a:t>Encryption process also prevents plagiarism and protects </a:t>
            </a:r>
            <a:r>
              <a:rPr lang="en-US" dirty="0" smtClean="0"/>
              <a:t>IP.</a:t>
            </a:r>
            <a:endParaRPr lang="en-US" dirty="0"/>
          </a:p>
          <a:p>
            <a:r>
              <a:rPr lang="en-US" dirty="0"/>
              <a:t>Helpful for network communication (like the internet) and where a hacker can easily access unencrypted data.</a:t>
            </a:r>
          </a:p>
          <a:p>
            <a:r>
              <a:rPr lang="en-US" dirty="0"/>
              <a:t>It is an essential method as it helps you to securely protect data that you don't want anyone else to have access.</a:t>
            </a:r>
          </a:p>
        </p:txBody>
      </p:sp>
    </p:spTree>
    <p:extLst>
      <p:ext uri="{BB962C8B-B14F-4D97-AF65-F5344CB8AC3E}">
        <p14:creationId xmlns:p14="http://schemas.microsoft.com/office/powerpoint/2010/main" val="3392301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Keys</a:t>
            </a:r>
            <a:endParaRPr lang="en-US" dirty="0"/>
          </a:p>
        </p:txBody>
      </p:sp>
      <p:sp>
        <p:nvSpPr>
          <p:cNvPr id="3" name="Content Placeholder 2"/>
          <p:cNvSpPr>
            <a:spLocks noGrp="1"/>
          </p:cNvSpPr>
          <p:nvPr>
            <p:ph idx="1"/>
          </p:nvPr>
        </p:nvSpPr>
        <p:spPr>
          <a:xfrm>
            <a:off x="838200" y="1690688"/>
            <a:ext cx="10515600" cy="4773611"/>
          </a:xfrm>
        </p:spPr>
        <p:txBody>
          <a:bodyPr>
            <a:normAutofit fontScale="92500" lnSpcReduction="20000"/>
          </a:bodyPr>
          <a:lstStyle/>
          <a:p>
            <a:r>
              <a:rPr lang="en-US" b="1" dirty="0"/>
              <a:t>Symmetric </a:t>
            </a:r>
            <a:r>
              <a:rPr lang="en-US" b="1" dirty="0" smtClean="0"/>
              <a:t>Key: </a:t>
            </a:r>
            <a:r>
              <a:rPr lang="en-US" dirty="0" smtClean="0"/>
              <a:t>Symmetric-key </a:t>
            </a:r>
            <a:r>
              <a:rPr lang="en-US" dirty="0"/>
              <a:t>encryption are algorithms which use the same cryptographic keys for both encryption of plaintext and decryption of </a:t>
            </a:r>
            <a:r>
              <a:rPr lang="en-US" dirty="0" err="1"/>
              <a:t>ciphertext</a:t>
            </a:r>
            <a:r>
              <a:rPr lang="en-US" dirty="0"/>
              <a:t>.</a:t>
            </a:r>
          </a:p>
          <a:p>
            <a:r>
              <a:rPr lang="en-US" b="1" dirty="0"/>
              <a:t>Asymmetric </a:t>
            </a:r>
            <a:r>
              <a:rPr lang="en-US" b="1" dirty="0" smtClean="0"/>
              <a:t>Key: </a:t>
            </a:r>
            <a:r>
              <a:rPr lang="en-US" dirty="0" smtClean="0"/>
              <a:t>Asymmetric </a:t>
            </a:r>
            <a:r>
              <a:rPr lang="en-US" dirty="0"/>
              <a:t>encryption uses 2 pairs of key for encryption. Public key is available to anyone while the secret key is only made available to the receiver of the message. This boots security.</a:t>
            </a:r>
          </a:p>
          <a:p>
            <a:r>
              <a:rPr lang="en-US" b="1" dirty="0"/>
              <a:t>Public </a:t>
            </a:r>
            <a:r>
              <a:rPr lang="en-US" b="1" dirty="0" smtClean="0"/>
              <a:t>Key: </a:t>
            </a:r>
            <a:r>
              <a:rPr lang="en-US" dirty="0" smtClean="0"/>
              <a:t>Public </a:t>
            </a:r>
            <a:r>
              <a:rPr lang="en-US" dirty="0"/>
              <a:t>key cryptography is an encryption system which is based on two pairs of keys. Public keys are used to encrypt messages for a receiver.</a:t>
            </a:r>
          </a:p>
          <a:p>
            <a:r>
              <a:rPr lang="en-US" b="1" dirty="0"/>
              <a:t>Private </a:t>
            </a:r>
            <a:r>
              <a:rPr lang="en-US" b="1" dirty="0" smtClean="0"/>
              <a:t>Key: </a:t>
            </a:r>
            <a:r>
              <a:rPr lang="en-US" dirty="0" smtClean="0"/>
              <a:t>Private </a:t>
            </a:r>
            <a:r>
              <a:rPr lang="en-US" dirty="0"/>
              <a:t>key may be part of a public/ private asymmetric key pair. It can be used in asymmetric encryption as you can use the same key to encrypt and decrypt data.</a:t>
            </a:r>
          </a:p>
          <a:p>
            <a:r>
              <a:rPr lang="en-US" b="1" dirty="0"/>
              <a:t>Pre-Shared </a:t>
            </a:r>
            <a:r>
              <a:rPr lang="en-US" b="1" dirty="0" smtClean="0"/>
              <a:t>Key: </a:t>
            </a:r>
            <a:r>
              <a:rPr lang="en-US" dirty="0" smtClean="0"/>
              <a:t>In </a:t>
            </a:r>
            <a:r>
              <a:rPr lang="en-US" dirty="0"/>
              <a:t>cryptography, a pre-shared key (PSK) is a shared secret which was earlier shared between the two parties using a secure channel before it is used.</a:t>
            </a:r>
          </a:p>
          <a:p>
            <a:endParaRPr lang="en-US" dirty="0"/>
          </a:p>
        </p:txBody>
      </p:sp>
    </p:spTree>
    <p:extLst>
      <p:ext uri="{BB962C8B-B14F-4D97-AF65-F5344CB8AC3E}">
        <p14:creationId xmlns:p14="http://schemas.microsoft.com/office/powerpoint/2010/main" val="881504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Difference between Encryption &amp; Decryption</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6563885"/>
              </p:ext>
            </p:extLst>
          </p:nvPr>
        </p:nvGraphicFramePr>
        <p:xfrm>
          <a:off x="838200" y="1527176"/>
          <a:ext cx="10515600" cy="5039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09405883"/>
                    </a:ext>
                  </a:extLst>
                </a:gridCol>
                <a:gridCol w="5257800">
                  <a:extLst>
                    <a:ext uri="{9D8B030D-6E8A-4147-A177-3AD203B41FA5}">
                      <a16:colId xmlns:a16="http://schemas.microsoft.com/office/drawing/2014/main" val="1082948869"/>
                    </a:ext>
                  </a:extLst>
                </a:gridCol>
              </a:tblGrid>
              <a:tr h="370840">
                <a:tc>
                  <a:txBody>
                    <a:bodyPr/>
                    <a:lstStyle/>
                    <a:p>
                      <a:pPr algn="ctr"/>
                      <a:r>
                        <a:rPr lang="en-US" dirty="0" smtClean="0"/>
                        <a:t>Encryption</a:t>
                      </a:r>
                      <a:endParaRPr lang="en-US" dirty="0"/>
                    </a:p>
                  </a:txBody>
                  <a:tcPr/>
                </a:tc>
                <a:tc>
                  <a:txBody>
                    <a:bodyPr/>
                    <a:lstStyle/>
                    <a:p>
                      <a:pPr algn="ctr"/>
                      <a:r>
                        <a:rPr lang="en-US" dirty="0" smtClean="0"/>
                        <a:t>Decryption</a:t>
                      </a:r>
                      <a:endParaRPr lang="en-US" dirty="0"/>
                    </a:p>
                  </a:txBody>
                  <a:tcPr/>
                </a:tc>
                <a:extLst>
                  <a:ext uri="{0D108BD9-81ED-4DB2-BD59-A6C34878D82A}">
                    <a16:rowId xmlns:a16="http://schemas.microsoft.com/office/drawing/2014/main" val="4024067940"/>
                  </a:ext>
                </a:extLst>
              </a:tr>
              <a:tr h="370840">
                <a:tc>
                  <a:txBody>
                    <a:bodyPr/>
                    <a:lstStyle/>
                    <a:p>
                      <a:r>
                        <a:rPr lang="en-US" sz="1800" b="0" i="0" kern="1200" dirty="0" smtClean="0">
                          <a:solidFill>
                            <a:schemeClr val="dk1"/>
                          </a:solidFill>
                          <a:effectLst/>
                          <a:latin typeface="+mn-lt"/>
                          <a:ea typeface="+mn-ea"/>
                          <a:cs typeface="+mn-cs"/>
                        </a:rPr>
                        <a:t>It is a process of converting normal data into an unreadable form. It helps you to avoid any unauthorized access to data</a:t>
                      </a:r>
                      <a:endParaRPr lang="en-US" dirty="0"/>
                    </a:p>
                  </a:txBody>
                  <a:tcPr/>
                </a:tc>
                <a:tc>
                  <a:txBody>
                    <a:bodyPr/>
                    <a:lstStyle/>
                    <a:p>
                      <a:r>
                        <a:rPr lang="en-US" sz="1800" b="0" i="0" kern="1200" dirty="0" smtClean="0">
                          <a:solidFill>
                            <a:schemeClr val="dk1"/>
                          </a:solidFill>
                          <a:effectLst/>
                          <a:latin typeface="+mn-lt"/>
                          <a:ea typeface="+mn-ea"/>
                          <a:cs typeface="+mn-cs"/>
                        </a:rPr>
                        <a:t>It is a method of converting the unreadable/coded data into its original form.</a:t>
                      </a:r>
                      <a:endParaRPr lang="en-US" dirty="0"/>
                    </a:p>
                  </a:txBody>
                  <a:tcPr/>
                </a:tc>
                <a:extLst>
                  <a:ext uri="{0D108BD9-81ED-4DB2-BD59-A6C34878D82A}">
                    <a16:rowId xmlns:a16="http://schemas.microsoft.com/office/drawing/2014/main" val="276569188"/>
                  </a:ext>
                </a:extLst>
              </a:tr>
              <a:tr h="370840">
                <a:tc>
                  <a:txBody>
                    <a:bodyPr/>
                    <a:lstStyle/>
                    <a:p>
                      <a:r>
                        <a:rPr lang="en-US" sz="1800" b="0" i="0" kern="1200" dirty="0" smtClean="0">
                          <a:solidFill>
                            <a:schemeClr val="dk1"/>
                          </a:solidFill>
                          <a:effectLst/>
                          <a:latin typeface="+mn-lt"/>
                          <a:ea typeface="+mn-ea"/>
                          <a:cs typeface="+mn-cs"/>
                        </a:rPr>
                        <a:t>Whenever the data is sent between two separate machines, it is encrypted automatically using a secret key.</a:t>
                      </a:r>
                      <a:endParaRPr lang="en-US" dirty="0"/>
                    </a:p>
                  </a:txBody>
                  <a:tcPr/>
                </a:tc>
                <a:tc>
                  <a:txBody>
                    <a:bodyPr/>
                    <a:lstStyle/>
                    <a:p>
                      <a:r>
                        <a:rPr lang="en-US" sz="1800" b="0" i="0" kern="1200" dirty="0" smtClean="0">
                          <a:solidFill>
                            <a:schemeClr val="dk1"/>
                          </a:solidFill>
                          <a:effectLst/>
                          <a:latin typeface="+mn-lt"/>
                          <a:ea typeface="+mn-ea"/>
                          <a:cs typeface="+mn-cs"/>
                        </a:rPr>
                        <a:t>The receiver of the data automatically allows you to convert the data from the codes into its original form.</a:t>
                      </a:r>
                      <a:endParaRPr lang="en-US" dirty="0"/>
                    </a:p>
                  </a:txBody>
                  <a:tcPr/>
                </a:tc>
                <a:extLst>
                  <a:ext uri="{0D108BD9-81ED-4DB2-BD59-A6C34878D82A}">
                    <a16:rowId xmlns:a16="http://schemas.microsoft.com/office/drawing/2014/main" val="1024443457"/>
                  </a:ext>
                </a:extLst>
              </a:tr>
              <a:tr h="370840">
                <a:tc>
                  <a:txBody>
                    <a:bodyPr/>
                    <a:lstStyle/>
                    <a:p>
                      <a:r>
                        <a:rPr lang="en-US" sz="1800" b="0" i="0" kern="1200" dirty="0" smtClean="0">
                          <a:solidFill>
                            <a:schemeClr val="dk1"/>
                          </a:solidFill>
                          <a:effectLst/>
                          <a:latin typeface="+mn-lt"/>
                          <a:ea typeface="+mn-ea"/>
                          <a:cs typeface="+mn-cs"/>
                        </a:rPr>
                        <a:t>The person who is sending the data to the destination.</a:t>
                      </a:r>
                      <a:endParaRPr lang="en-US" dirty="0"/>
                    </a:p>
                  </a:txBody>
                  <a:tcPr/>
                </a:tc>
                <a:tc>
                  <a:txBody>
                    <a:bodyPr/>
                    <a:lstStyle/>
                    <a:p>
                      <a:r>
                        <a:rPr lang="en-US" sz="1800" b="0" i="0" kern="1200" dirty="0" smtClean="0">
                          <a:solidFill>
                            <a:schemeClr val="dk1"/>
                          </a:solidFill>
                          <a:effectLst/>
                          <a:latin typeface="+mn-lt"/>
                          <a:ea typeface="+mn-ea"/>
                          <a:cs typeface="+mn-cs"/>
                        </a:rPr>
                        <a:t>The receiver receives the data and converts it.</a:t>
                      </a:r>
                      <a:endParaRPr lang="en-US" dirty="0"/>
                    </a:p>
                  </a:txBody>
                  <a:tcPr/>
                </a:tc>
                <a:extLst>
                  <a:ext uri="{0D108BD9-81ED-4DB2-BD59-A6C34878D82A}">
                    <a16:rowId xmlns:a16="http://schemas.microsoft.com/office/drawing/2014/main" val="3069082938"/>
                  </a:ext>
                </a:extLst>
              </a:tr>
              <a:tr h="370840">
                <a:tc>
                  <a:txBody>
                    <a:bodyPr/>
                    <a:lstStyle/>
                    <a:p>
                      <a:r>
                        <a:rPr lang="en-US" sz="1800" b="0" i="0" kern="1200" dirty="0" smtClean="0">
                          <a:solidFill>
                            <a:schemeClr val="dk1"/>
                          </a:solidFill>
                          <a:effectLst/>
                          <a:latin typeface="+mn-lt"/>
                          <a:ea typeface="+mn-ea"/>
                          <a:cs typeface="+mn-cs"/>
                        </a:rPr>
                        <a:t>An employee is sending essential documents to his/her manager.</a:t>
                      </a:r>
                      <a:endParaRPr lang="en-US" dirty="0"/>
                    </a:p>
                  </a:txBody>
                  <a:tcPr/>
                </a:tc>
                <a:tc>
                  <a:txBody>
                    <a:bodyPr/>
                    <a:lstStyle/>
                    <a:p>
                      <a:r>
                        <a:rPr lang="en-US" sz="1800" b="0" i="0" kern="1200" dirty="0" smtClean="0">
                          <a:solidFill>
                            <a:schemeClr val="dk1"/>
                          </a:solidFill>
                          <a:effectLst/>
                          <a:latin typeface="+mn-lt"/>
                          <a:ea typeface="+mn-ea"/>
                          <a:cs typeface="+mn-cs"/>
                        </a:rPr>
                        <a:t>The manager is receiving the essential documents from his/her employee.</a:t>
                      </a:r>
                      <a:endParaRPr lang="en-US" dirty="0"/>
                    </a:p>
                  </a:txBody>
                  <a:tcPr/>
                </a:tc>
                <a:extLst>
                  <a:ext uri="{0D108BD9-81ED-4DB2-BD59-A6C34878D82A}">
                    <a16:rowId xmlns:a16="http://schemas.microsoft.com/office/drawing/2014/main" val="2555074577"/>
                  </a:ext>
                </a:extLst>
              </a:tr>
              <a:tr h="370840">
                <a:tc>
                  <a:txBody>
                    <a:bodyPr/>
                    <a:lstStyle/>
                    <a:p>
                      <a:r>
                        <a:rPr lang="en-US" sz="1800" b="0" i="0" kern="1200" dirty="0" smtClean="0">
                          <a:solidFill>
                            <a:schemeClr val="dk1"/>
                          </a:solidFill>
                          <a:effectLst/>
                          <a:latin typeface="+mn-lt"/>
                          <a:ea typeface="+mn-ea"/>
                          <a:cs typeface="+mn-cs"/>
                        </a:rPr>
                        <a:t>The same algorithm with the same key is used for the encryption-decryption process.</a:t>
                      </a:r>
                      <a:endParaRPr lang="en-US" dirty="0"/>
                    </a:p>
                  </a:txBody>
                  <a:tcPr/>
                </a:tc>
                <a:tc>
                  <a:txBody>
                    <a:bodyPr/>
                    <a:lstStyle/>
                    <a:p>
                      <a:r>
                        <a:rPr lang="en-US" sz="1800" b="0" i="0" kern="1200" dirty="0" smtClean="0">
                          <a:solidFill>
                            <a:schemeClr val="dk1"/>
                          </a:solidFill>
                          <a:effectLst/>
                          <a:latin typeface="+mn-lt"/>
                          <a:ea typeface="+mn-ea"/>
                          <a:cs typeface="+mn-cs"/>
                        </a:rPr>
                        <a:t>The only single algorithm is used for encryption and decryption with a pair of keys where each use for encryption and decryption.</a:t>
                      </a:r>
                      <a:endParaRPr lang="en-US" dirty="0"/>
                    </a:p>
                  </a:txBody>
                  <a:tcPr/>
                </a:tc>
                <a:extLst>
                  <a:ext uri="{0D108BD9-81ED-4DB2-BD59-A6C34878D82A}">
                    <a16:rowId xmlns:a16="http://schemas.microsoft.com/office/drawing/2014/main" val="2382548256"/>
                  </a:ext>
                </a:extLst>
              </a:tr>
              <a:tr h="370840">
                <a:tc>
                  <a:txBody>
                    <a:bodyPr/>
                    <a:lstStyle/>
                    <a:p>
                      <a:r>
                        <a:rPr lang="en-US" dirty="0" smtClean="0"/>
                        <a:t>Transforming humanly understandable messages into an incomprehensible and obscure form that cannot be interpreted.</a:t>
                      </a:r>
                      <a:endParaRPr lang="en-US" dirty="0"/>
                    </a:p>
                  </a:txBody>
                  <a:tcPr/>
                </a:tc>
                <a:tc>
                  <a:txBody>
                    <a:bodyPr/>
                    <a:lstStyle/>
                    <a:p>
                      <a:r>
                        <a:rPr lang="en-US" sz="1800" b="0" i="0" kern="1200" dirty="0" smtClean="0">
                          <a:solidFill>
                            <a:schemeClr val="dk1"/>
                          </a:solidFill>
                          <a:effectLst/>
                          <a:latin typeface="+mn-lt"/>
                          <a:ea typeface="+mn-ea"/>
                          <a:cs typeface="+mn-cs"/>
                        </a:rPr>
                        <a:t>It is a conversion of an obscure message into an understandable form which is easy to understand by a human.</a:t>
                      </a:r>
                      <a:endParaRPr lang="en-US" dirty="0"/>
                    </a:p>
                  </a:txBody>
                  <a:tcPr/>
                </a:tc>
                <a:extLst>
                  <a:ext uri="{0D108BD9-81ED-4DB2-BD59-A6C34878D82A}">
                    <a16:rowId xmlns:a16="http://schemas.microsoft.com/office/drawing/2014/main" val="3117142837"/>
                  </a:ext>
                </a:extLst>
              </a:tr>
            </a:tbl>
          </a:graphicData>
        </a:graphic>
      </p:graphicFrame>
    </p:spTree>
    <p:extLst>
      <p:ext uri="{BB962C8B-B14F-4D97-AF65-F5344CB8AC3E}">
        <p14:creationId xmlns:p14="http://schemas.microsoft.com/office/powerpoint/2010/main" val="48083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 of Query Processing (Cont..)</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742" y="2061154"/>
            <a:ext cx="7091748" cy="3820662"/>
          </a:xfrm>
        </p:spPr>
      </p:pic>
    </p:spTree>
    <p:extLst>
      <p:ext uri="{BB962C8B-B14F-4D97-AF65-F5344CB8AC3E}">
        <p14:creationId xmlns:p14="http://schemas.microsoft.com/office/powerpoint/2010/main" val="71136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and Translation</a:t>
            </a:r>
            <a:endParaRPr lang="en-US" dirty="0"/>
          </a:p>
        </p:txBody>
      </p:sp>
      <p:sp>
        <p:nvSpPr>
          <p:cNvPr id="3" name="Content Placeholder 2"/>
          <p:cNvSpPr>
            <a:spLocks noGrp="1"/>
          </p:cNvSpPr>
          <p:nvPr>
            <p:ph idx="1"/>
          </p:nvPr>
        </p:nvSpPr>
        <p:spPr>
          <a:xfrm>
            <a:off x="838200" y="1690688"/>
            <a:ext cx="10515600" cy="4891343"/>
          </a:xfrm>
        </p:spPr>
        <p:txBody>
          <a:bodyPr>
            <a:normAutofit fontScale="70000" lnSpcReduction="20000"/>
          </a:bodyPr>
          <a:lstStyle/>
          <a:p>
            <a:r>
              <a:rPr lang="en-US" dirty="0"/>
              <a:t>let us write a query to find the list of all employees who are working in a project which is more than 10 months old.</a:t>
            </a:r>
          </a:p>
          <a:p>
            <a:pPr marL="457200" lvl="1" indent="0">
              <a:buNone/>
            </a:pPr>
            <a:r>
              <a:rPr lang="en-US" b="1" dirty="0"/>
              <a:t>SELECT </a:t>
            </a:r>
            <a:r>
              <a:rPr lang="en-US" b="1" dirty="0" err="1" smtClean="0"/>
              <a:t>Ename</a:t>
            </a:r>
            <a:endParaRPr lang="en-US" dirty="0"/>
          </a:p>
          <a:p>
            <a:pPr marL="457200" lvl="1" indent="0">
              <a:buNone/>
            </a:pPr>
            <a:r>
              <a:rPr lang="en-US" b="1" dirty="0" smtClean="0"/>
              <a:t>FROM </a:t>
            </a:r>
            <a:r>
              <a:rPr lang="en-US" b="1" dirty="0"/>
              <a:t>Employee, </a:t>
            </a:r>
            <a:r>
              <a:rPr lang="en-US" b="1" dirty="0" err="1" smtClean="0"/>
              <a:t>Proj_Assigned</a:t>
            </a:r>
            <a:endParaRPr lang="en-US" dirty="0"/>
          </a:p>
          <a:p>
            <a:pPr marL="457200" lvl="1" indent="0">
              <a:buNone/>
            </a:pPr>
            <a:r>
              <a:rPr lang="en-US" b="1" dirty="0" smtClean="0"/>
              <a:t>WHERE </a:t>
            </a:r>
            <a:r>
              <a:rPr lang="en-US" b="1" dirty="0" err="1"/>
              <a:t>Employee.Eno</a:t>
            </a:r>
            <a:r>
              <a:rPr lang="en-US" b="1" dirty="0"/>
              <a:t> = </a:t>
            </a:r>
            <a:r>
              <a:rPr lang="en-US" b="1" dirty="0" err="1"/>
              <a:t>Proj_Assigned.Eno</a:t>
            </a:r>
            <a:r>
              <a:rPr lang="en-US" b="1" dirty="0"/>
              <a:t> AND </a:t>
            </a:r>
            <a:r>
              <a:rPr lang="en-US" b="1" dirty="0" smtClean="0"/>
              <a:t>Duration </a:t>
            </a:r>
            <a:r>
              <a:rPr lang="en-US" b="1" dirty="0"/>
              <a:t>&gt; 10</a:t>
            </a:r>
            <a:r>
              <a:rPr lang="en-US" b="1" dirty="0" smtClean="0"/>
              <a:t>; </a:t>
            </a:r>
          </a:p>
          <a:p>
            <a:pPr marL="457200" lvl="1" indent="0">
              <a:buNone/>
            </a:pPr>
            <a:endParaRPr lang="en-US" b="1" dirty="0"/>
          </a:p>
          <a:p>
            <a:pPr marL="0" indent="0">
              <a:buNone/>
            </a:pPr>
            <a:r>
              <a:rPr lang="en-US" b="1" u="sng" dirty="0" smtClean="0"/>
              <a:t>Step 1:</a:t>
            </a:r>
            <a:r>
              <a:rPr lang="en-US" b="1" dirty="0" smtClean="0"/>
              <a:t> Parsing</a:t>
            </a:r>
          </a:p>
          <a:p>
            <a:r>
              <a:rPr lang="en-US" dirty="0"/>
              <a:t>In this step, the parser of the query processor module checks the syntax of the query, the user’s privileges to execute the query, the table names and attribute names, etc. The correct table names, attribute names and the privilege of the users can be taken from the system catalog (data dictionary</a:t>
            </a:r>
            <a:r>
              <a:rPr lang="en-US" dirty="0" smtClean="0"/>
              <a:t>).</a:t>
            </a:r>
          </a:p>
          <a:p>
            <a:pPr marL="0" indent="0">
              <a:buNone/>
            </a:pPr>
            <a:endParaRPr lang="en-US" dirty="0" smtClean="0"/>
          </a:p>
          <a:p>
            <a:pPr marL="0" indent="0">
              <a:buNone/>
            </a:pPr>
            <a:r>
              <a:rPr lang="en-US" b="1" u="sng" dirty="0"/>
              <a:t>Step </a:t>
            </a:r>
            <a:r>
              <a:rPr lang="en-US" b="1" u="sng" dirty="0" smtClean="0"/>
              <a:t>2:</a:t>
            </a:r>
            <a:r>
              <a:rPr lang="en-US" b="1" dirty="0" smtClean="0"/>
              <a:t> Translation</a:t>
            </a:r>
            <a:endParaRPr lang="en-US" b="1" dirty="0"/>
          </a:p>
          <a:p>
            <a:r>
              <a:rPr lang="en-US" dirty="0"/>
              <a:t>If we have written a valid query, then it is converted from high level language SQL to low level instruction in Relational Algebra.</a:t>
            </a:r>
          </a:p>
          <a:p>
            <a:pPr lvl="1"/>
            <a:r>
              <a:rPr lang="en-US" dirty="0"/>
              <a:t>For example, our SQL query can be converted into a Relational Algebra equivalent as follows;</a:t>
            </a:r>
          </a:p>
          <a:p>
            <a:pPr marL="457200" lvl="1" indent="0">
              <a:buNone/>
            </a:pPr>
            <a:r>
              <a:rPr lang="en-US" dirty="0" smtClean="0"/>
              <a:t>	</a:t>
            </a:r>
            <a:r>
              <a:rPr lang="en-US" b="1" dirty="0" smtClean="0"/>
              <a:t>π</a:t>
            </a:r>
            <a:r>
              <a:rPr lang="en-US" sz="2600" b="1" baseline="-25000" dirty="0" err="1" smtClean="0"/>
              <a:t>Ename</a:t>
            </a:r>
            <a:r>
              <a:rPr lang="en-US" b="1" dirty="0" smtClean="0"/>
              <a:t>(</a:t>
            </a:r>
            <a:r>
              <a:rPr lang="en-US" b="1" dirty="0" err="1" smtClean="0"/>
              <a:t>σ</a:t>
            </a:r>
            <a:r>
              <a:rPr lang="en-US" b="1" baseline="-25000" dirty="0" err="1" smtClean="0"/>
              <a:t>Duration</a:t>
            </a:r>
            <a:r>
              <a:rPr lang="en-US" b="1" baseline="-25000" dirty="0" smtClean="0"/>
              <a:t>&gt;10 </a:t>
            </a:r>
            <a:r>
              <a:rPr lang="en-US" b="1" baseline="-25000" dirty="0"/>
              <a:t>Λ </a:t>
            </a:r>
            <a:r>
              <a:rPr lang="en-US" b="1" baseline="-25000" dirty="0" err="1"/>
              <a:t>Employee.Eno</a:t>
            </a:r>
            <a:r>
              <a:rPr lang="en-US" b="1" baseline="-25000" dirty="0"/>
              <a:t>=</a:t>
            </a:r>
            <a:r>
              <a:rPr lang="en-US" b="1" baseline="-25000" dirty="0" err="1"/>
              <a:t>Proj_Assigned.Eno</a:t>
            </a:r>
            <a:r>
              <a:rPr lang="en-US" b="1" dirty="0"/>
              <a:t>(Employee X </a:t>
            </a:r>
            <a:r>
              <a:rPr lang="en-US" b="1" dirty="0" err="1"/>
              <a:t>Prof_Assigned</a:t>
            </a:r>
            <a:r>
              <a:rPr lang="en-US" b="1" dirty="0" smtClean="0"/>
              <a:t>))</a:t>
            </a:r>
            <a:endParaRPr lang="en-US" b="1" dirty="0"/>
          </a:p>
        </p:txBody>
      </p:sp>
    </p:spTree>
    <p:extLst>
      <p:ext uri="{BB962C8B-B14F-4D97-AF65-F5344CB8AC3E}">
        <p14:creationId xmlns:p14="http://schemas.microsoft.com/office/powerpoint/2010/main" val="207520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a:t>Step 3: Optimizer</a:t>
            </a:r>
            <a:endParaRPr lang="en-US" dirty="0"/>
          </a:p>
          <a:p>
            <a:r>
              <a:rPr lang="en-US" dirty="0">
                <a:solidFill>
                  <a:srgbClr val="C00000"/>
                </a:solidFill>
              </a:rPr>
              <a:t>Optimizer</a:t>
            </a:r>
            <a:r>
              <a:rPr lang="en-US" dirty="0"/>
              <a:t> uses the </a:t>
            </a:r>
            <a:r>
              <a:rPr lang="en-US" b="1" dirty="0">
                <a:solidFill>
                  <a:srgbClr val="00B0F0"/>
                </a:solidFill>
              </a:rPr>
              <a:t>statistical data</a:t>
            </a:r>
            <a:r>
              <a:rPr lang="en-US" dirty="0"/>
              <a:t> stored as part of </a:t>
            </a:r>
            <a:r>
              <a:rPr lang="en-US" b="1" dirty="0">
                <a:solidFill>
                  <a:schemeClr val="accent2">
                    <a:lumMod val="75000"/>
                  </a:schemeClr>
                </a:solidFill>
              </a:rPr>
              <a:t>data dictionary</a:t>
            </a:r>
            <a:r>
              <a:rPr lang="en-US" dirty="0"/>
              <a:t>. The </a:t>
            </a:r>
            <a:r>
              <a:rPr lang="en-US" b="1" dirty="0">
                <a:solidFill>
                  <a:srgbClr val="00B0F0"/>
                </a:solidFill>
              </a:rPr>
              <a:t>statistical data</a:t>
            </a:r>
            <a:r>
              <a:rPr lang="en-US" dirty="0"/>
              <a:t> are information about the size of the table, the length of records, the indexes created on the table, etc. Optimizer also checks for the conditions and conditional attributes which are parts of the query.</a:t>
            </a:r>
          </a:p>
          <a:p>
            <a:pPr marL="0" indent="0">
              <a:buNone/>
            </a:pPr>
            <a:r>
              <a:rPr lang="en-US" b="1" u="sng" dirty="0"/>
              <a:t>Step 4: Execution Plan</a:t>
            </a:r>
            <a:endParaRPr lang="en-US" dirty="0"/>
          </a:p>
          <a:p>
            <a:r>
              <a:rPr lang="en-US" dirty="0"/>
              <a:t>A query can be expressed in many ways. The query processor module, at this stage, using the information collected in step 3 to find different relational algebra expressions that are equivalent and return the result of the one which we have written already.</a:t>
            </a:r>
          </a:p>
          <a:p>
            <a:r>
              <a:rPr lang="en-US" dirty="0"/>
              <a:t>For our example, the query written in Relational algebra can also be written as the one given below;</a:t>
            </a:r>
          </a:p>
          <a:p>
            <a:pPr marL="0" indent="0">
              <a:buNone/>
            </a:pPr>
            <a:r>
              <a:rPr lang="en-US" dirty="0" smtClean="0"/>
              <a:t>	</a:t>
            </a:r>
            <a:r>
              <a:rPr lang="en-US" b="1" dirty="0" smtClean="0"/>
              <a:t>π</a:t>
            </a:r>
            <a:r>
              <a:rPr lang="en-US" b="1" baseline="-25000" dirty="0" err="1" smtClean="0"/>
              <a:t>Ename</a:t>
            </a:r>
            <a:r>
              <a:rPr lang="en-US" b="1" dirty="0" smtClean="0"/>
              <a:t>(Employee</a:t>
            </a:r>
            <a:r>
              <a:rPr lang="en-US" b="1" dirty="0"/>
              <a:t> ⋈</a:t>
            </a:r>
            <a:r>
              <a:rPr lang="en-US" b="1" baseline="-25000" dirty="0" err="1"/>
              <a:t>Eno</a:t>
            </a:r>
            <a:r>
              <a:rPr lang="en-US" b="1" dirty="0"/>
              <a:t>  (</a:t>
            </a:r>
            <a:r>
              <a:rPr lang="en-US" b="1" dirty="0" err="1" smtClean="0"/>
              <a:t>σ</a:t>
            </a:r>
            <a:r>
              <a:rPr lang="en-US" b="1" baseline="-25000" dirty="0" err="1" smtClean="0"/>
              <a:t>Duration</a:t>
            </a:r>
            <a:r>
              <a:rPr lang="en-US" b="1" baseline="-25000" dirty="0" smtClean="0"/>
              <a:t>&gt;10</a:t>
            </a:r>
            <a:r>
              <a:rPr lang="en-US" b="1" baseline="-25000" dirty="0"/>
              <a:t> </a:t>
            </a:r>
            <a:r>
              <a:rPr lang="en-US" b="1" dirty="0"/>
              <a:t>(</a:t>
            </a:r>
            <a:r>
              <a:rPr lang="en-US" b="1" dirty="0" err="1"/>
              <a:t>Prof_Assigned</a:t>
            </a:r>
            <a:r>
              <a:rPr lang="en-US" b="1" dirty="0"/>
              <a:t>)))</a:t>
            </a:r>
          </a:p>
          <a:p>
            <a:r>
              <a:rPr lang="en-US" dirty="0"/>
              <a:t>So far, we have got two execution plans. Only condition is that both plans should give the same result.</a:t>
            </a:r>
          </a:p>
        </p:txBody>
      </p:sp>
    </p:spTree>
    <p:extLst>
      <p:ext uri="{BB962C8B-B14F-4D97-AF65-F5344CB8AC3E}">
        <p14:creationId xmlns:p14="http://schemas.microsoft.com/office/powerpoint/2010/main" val="214540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t>Step 5: Evaluation</a:t>
            </a:r>
            <a:endParaRPr lang="en-US" dirty="0" smtClean="0"/>
          </a:p>
          <a:p>
            <a:r>
              <a:rPr lang="en-US" dirty="0" smtClean="0"/>
              <a:t>Though </a:t>
            </a:r>
            <a:r>
              <a:rPr lang="en-US" dirty="0"/>
              <a:t>we got many execution plans constructed through statistical data, though they return same result (obvious), they differ in terms of Time consumption to execute the query, or the Space required executing the query. Hence, it is mandatory choose one plan which obviously consumes less cost.</a:t>
            </a:r>
          </a:p>
          <a:p>
            <a:r>
              <a:rPr lang="en-US" dirty="0"/>
              <a:t>At this stage, we choose one execution plan of the several we have developed. This Execution plan accesses data from the database to give the final result.</a:t>
            </a:r>
          </a:p>
          <a:p>
            <a:r>
              <a:rPr lang="en-US" dirty="0"/>
              <a:t>In our example, the second plan may be good. In the first plan, we join two relations (costly operation) then apply the condition (conditions are considered as filters) on the joined relation. This consumes more time as well as space.</a:t>
            </a:r>
          </a:p>
          <a:p>
            <a:r>
              <a:rPr lang="en-US" dirty="0"/>
              <a:t>In the second plan, we filter one of the tables (</a:t>
            </a:r>
            <a:r>
              <a:rPr lang="en-US" dirty="0" err="1"/>
              <a:t>Proj_Assigned</a:t>
            </a:r>
            <a:r>
              <a:rPr lang="en-US" dirty="0"/>
              <a:t>) and the result is joined with the Employee table. This join may need to compare less number of records. Hence, the second plan is the best (with the information known, not always).</a:t>
            </a:r>
          </a:p>
        </p:txBody>
      </p:sp>
    </p:spTree>
    <p:extLst>
      <p:ext uri="{BB962C8B-B14F-4D97-AF65-F5344CB8AC3E}">
        <p14:creationId xmlns:p14="http://schemas.microsoft.com/office/powerpoint/2010/main" val="416137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Query Cost</a:t>
            </a:r>
            <a:endParaRPr lang="en-US" dirty="0"/>
          </a:p>
        </p:txBody>
      </p:sp>
      <p:sp>
        <p:nvSpPr>
          <p:cNvPr id="3" name="Content Placeholder 2"/>
          <p:cNvSpPr>
            <a:spLocks noGrp="1"/>
          </p:cNvSpPr>
          <p:nvPr>
            <p:ph idx="1"/>
          </p:nvPr>
        </p:nvSpPr>
        <p:spPr>
          <a:xfrm>
            <a:off x="838200" y="1589903"/>
            <a:ext cx="10515600" cy="4587060"/>
          </a:xfrm>
        </p:spPr>
        <p:txBody>
          <a:bodyPr>
            <a:normAutofit fontScale="77500" lnSpcReduction="20000"/>
          </a:bodyPr>
          <a:lstStyle/>
          <a:p>
            <a:r>
              <a:rPr lang="en-US" b="1" dirty="0">
                <a:solidFill>
                  <a:srgbClr val="C00000"/>
                </a:solidFill>
              </a:rPr>
              <a:t>Cost of query</a:t>
            </a:r>
            <a:r>
              <a:rPr lang="en-US" dirty="0"/>
              <a:t> is the time taken by the query to hit the database and return the result. </a:t>
            </a:r>
            <a:endParaRPr lang="en-US" dirty="0" smtClean="0"/>
          </a:p>
          <a:p>
            <a:r>
              <a:rPr lang="en-US" dirty="0" smtClean="0"/>
              <a:t>It </a:t>
            </a:r>
            <a:r>
              <a:rPr lang="en-US" dirty="0"/>
              <a:t>involves query processing time i.e.; time taken to parse and translate the query, optimize it, evaluate, execute and return the result to the user is called </a:t>
            </a:r>
            <a:r>
              <a:rPr lang="en-US" b="1" dirty="0">
                <a:solidFill>
                  <a:srgbClr val="C00000"/>
                </a:solidFill>
              </a:rPr>
              <a:t>cost of the query</a:t>
            </a:r>
            <a:r>
              <a:rPr lang="en-US" dirty="0"/>
              <a:t>. </a:t>
            </a:r>
            <a:endParaRPr lang="en-US" dirty="0" smtClean="0"/>
          </a:p>
          <a:p>
            <a:r>
              <a:rPr lang="en-US" dirty="0" smtClean="0"/>
              <a:t>Though </a:t>
            </a:r>
            <a:r>
              <a:rPr lang="en-US" dirty="0"/>
              <a:t>it is in fraction of seconds, it includes multiple sub tasks and time taken by each of them. </a:t>
            </a:r>
            <a:endParaRPr lang="en-US" dirty="0" smtClean="0"/>
          </a:p>
          <a:p>
            <a:r>
              <a:rPr lang="en-US" dirty="0" smtClean="0"/>
              <a:t>Executing </a:t>
            </a:r>
            <a:r>
              <a:rPr lang="en-US" dirty="0"/>
              <a:t>the optimized query involves hitting the primary and secondary memory based on the file organization method. </a:t>
            </a:r>
            <a:endParaRPr lang="en-US" dirty="0" smtClean="0"/>
          </a:p>
          <a:p>
            <a:r>
              <a:rPr lang="en-US" dirty="0" smtClean="0"/>
              <a:t>Depending </a:t>
            </a:r>
            <a:r>
              <a:rPr lang="en-US" dirty="0"/>
              <a:t>on file organization and the indexes used, time taken to retrieve the data may vary</a:t>
            </a:r>
            <a:r>
              <a:rPr lang="en-US" dirty="0" smtClean="0"/>
              <a:t>.</a:t>
            </a:r>
            <a:endParaRPr lang="en-US" dirty="0"/>
          </a:p>
          <a:p>
            <a:r>
              <a:rPr lang="en-US" dirty="0"/>
              <a:t>Majority of time is spent by the query in accessing the data from the memory.  It too has several factors determining the cost of access time – disk I/O time, CPU time, network access time etc. </a:t>
            </a:r>
            <a:endParaRPr lang="en-US" dirty="0" smtClean="0"/>
          </a:p>
          <a:p>
            <a:r>
              <a:rPr lang="en-US" dirty="0" smtClean="0"/>
              <a:t>Disk </a:t>
            </a:r>
            <a:r>
              <a:rPr lang="en-US" dirty="0"/>
              <a:t>access time is the time taken by the processor to search and find the record in the secondary memory and return the result. This takes the majority of time while processing a query. Other times can be ignored compared to disk I/O time</a:t>
            </a:r>
            <a:r>
              <a:rPr lang="en-US" dirty="0" smtClean="0"/>
              <a:t>.</a:t>
            </a:r>
            <a:endParaRPr lang="en-US" dirty="0"/>
          </a:p>
        </p:txBody>
      </p:sp>
    </p:spTree>
    <p:extLst>
      <p:ext uri="{BB962C8B-B14F-4D97-AF65-F5344CB8AC3E}">
        <p14:creationId xmlns:p14="http://schemas.microsoft.com/office/powerpoint/2010/main" val="322446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4532</Words>
  <Application>Microsoft Office PowerPoint</Application>
  <PresentationFormat>Widescreen</PresentationFormat>
  <Paragraphs>254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Calibri Light</vt:lpstr>
      <vt:lpstr>Wingdings</vt:lpstr>
      <vt:lpstr>Office Theme</vt:lpstr>
      <vt:lpstr>Query Processing and Security</vt:lpstr>
      <vt:lpstr>Unit-8: Query Processing and Security</vt:lpstr>
      <vt:lpstr>Overview of Query Processing</vt:lpstr>
      <vt:lpstr>Overview of Query Processing (Cont..)</vt:lpstr>
      <vt:lpstr>Overview of Query Processing (Cont..)</vt:lpstr>
      <vt:lpstr>Parsing and Translation</vt:lpstr>
      <vt:lpstr>Optimization</vt:lpstr>
      <vt:lpstr>Evaluation</vt:lpstr>
      <vt:lpstr>Measures of Query Cost</vt:lpstr>
      <vt:lpstr>Measures of Query Cost (Cont..)</vt:lpstr>
      <vt:lpstr>Evaluation of Expressions</vt:lpstr>
      <vt:lpstr>Materialization</vt:lpstr>
      <vt:lpstr>Pipelining</vt:lpstr>
      <vt:lpstr>Sorting</vt:lpstr>
      <vt:lpstr>Sorting (Cont..)</vt:lpstr>
      <vt:lpstr>Query Optimization</vt:lpstr>
      <vt:lpstr>Query Optimization (Cont..)</vt:lpstr>
      <vt:lpstr>Database Administrator: Roles and Responsibilities</vt:lpstr>
      <vt:lpstr>Threats in Database</vt:lpstr>
      <vt:lpstr>Database security Issues</vt:lpstr>
      <vt:lpstr>Database security Issues (Cont..)</vt:lpstr>
      <vt:lpstr>Database security Issues (Cont..)</vt:lpstr>
      <vt:lpstr>Database security Issues (Cont..)</vt:lpstr>
      <vt:lpstr>Database security Issues (Cont..)</vt:lpstr>
      <vt:lpstr>Database security Issues (Cont..)</vt:lpstr>
      <vt:lpstr>Database security Issues (Cont..)</vt:lpstr>
      <vt:lpstr>Solutions for Security Issues</vt:lpstr>
      <vt:lpstr>User Account &amp; Database Audit</vt:lpstr>
      <vt:lpstr>Access Protection &amp; Access Control</vt:lpstr>
      <vt:lpstr>Types of Access Control</vt:lpstr>
      <vt:lpstr>Mandatory Access Control</vt:lpstr>
      <vt:lpstr>Mandatory Access Control (Cont..)</vt:lpstr>
      <vt:lpstr>Mandatory Access Control (Cont..)</vt:lpstr>
      <vt:lpstr>Mandatory Access Control (Cont..)</vt:lpstr>
      <vt:lpstr>Discretionary Access Control</vt:lpstr>
      <vt:lpstr>Discretionary Access Control (Cont..)</vt:lpstr>
      <vt:lpstr>Discretionary Access Control (Cont..)</vt:lpstr>
      <vt:lpstr>Discretionary Access Control (Cont..)</vt:lpstr>
      <vt:lpstr>Data Encryption</vt:lpstr>
      <vt:lpstr>Data Decryptions</vt:lpstr>
      <vt:lpstr>Reason to use Encryption &amp; Decryption</vt:lpstr>
      <vt:lpstr>Types of Keys</vt:lpstr>
      <vt:lpstr>Difference between Encryption &amp; Decryption</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Sanjay Choudhary</cp:lastModifiedBy>
  <cp:revision>67</cp:revision>
  <dcterms:created xsi:type="dcterms:W3CDTF">2016-04-02T17:39:25Z</dcterms:created>
  <dcterms:modified xsi:type="dcterms:W3CDTF">2021-07-19T17:29:09Z</dcterms:modified>
</cp:coreProperties>
</file>