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7" r:id="rId3"/>
    <p:sldId id="259" r:id="rId4"/>
    <p:sldId id="260" r:id="rId5"/>
    <p:sldId id="261" r:id="rId6"/>
    <p:sldId id="271" r:id="rId7"/>
    <p:sldId id="272" r:id="rId8"/>
    <p:sldId id="278" r:id="rId9"/>
    <p:sldId id="279" r:id="rId10"/>
    <p:sldId id="273" r:id="rId11"/>
    <p:sldId id="274" r:id="rId12"/>
    <p:sldId id="299" r:id="rId13"/>
    <p:sldId id="300" r:id="rId14"/>
    <p:sldId id="301" r:id="rId15"/>
    <p:sldId id="302" r:id="rId16"/>
    <p:sldId id="303" r:id="rId17"/>
    <p:sldId id="304" r:id="rId18"/>
    <p:sldId id="305" r:id="rId19"/>
    <p:sldId id="308" r:id="rId20"/>
    <p:sldId id="309" r:id="rId21"/>
    <p:sldId id="310" r:id="rId22"/>
    <p:sldId id="306" r:id="rId23"/>
    <p:sldId id="307" r:id="rId24"/>
    <p:sldId id="311" r:id="rId25"/>
    <p:sldId id="312" r:id="rId26"/>
    <p:sldId id="314" r:id="rId27"/>
    <p:sldId id="315" r:id="rId28"/>
    <p:sldId id="316" r:id="rId29"/>
    <p:sldId id="275" r:id="rId30"/>
    <p:sldId id="276" r:id="rId31"/>
    <p:sldId id="277" r:id="rId32"/>
    <p:sldId id="280" r:id="rId33"/>
    <p:sldId id="281" r:id="rId34"/>
    <p:sldId id="282" r:id="rId35"/>
    <p:sldId id="263" r:id="rId36"/>
    <p:sldId id="264" r:id="rId37"/>
    <p:sldId id="265" r:id="rId38"/>
    <p:sldId id="266" r:id="rId39"/>
    <p:sldId id="267" r:id="rId40"/>
    <p:sldId id="268" r:id="rId41"/>
    <p:sldId id="269" r:id="rId42"/>
    <p:sldId id="292" r:id="rId43"/>
    <p:sldId id="293" r:id="rId44"/>
    <p:sldId id="294" r:id="rId45"/>
    <p:sldId id="295" r:id="rId46"/>
    <p:sldId id="296" r:id="rId47"/>
    <p:sldId id="297" r:id="rId48"/>
    <p:sldId id="298" r:id="rId49"/>
    <p:sldId id="270" r:id="rId50"/>
    <p:sldId id="283" r:id="rId51"/>
    <p:sldId id="284" r:id="rId52"/>
    <p:sldId id="285" r:id="rId53"/>
    <p:sldId id="286" r:id="rId54"/>
    <p:sldId id="287" r:id="rId55"/>
    <p:sldId id="288" r:id="rId56"/>
    <p:sldId id="257" r:id="rId57"/>
    <p:sldId id="25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E36"/>
    <a:srgbClr val="CD3152"/>
    <a:srgbClr val="365E22"/>
    <a:srgbClr val="A71195"/>
    <a:srgbClr val="684E44"/>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8078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83491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06530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71500" indent="-571500">
              <a:buFont typeface="Wingdings" panose="05000000000000000000" pitchFamily="2" charset="2"/>
              <a:buChar char="q"/>
              <a:defRPr b="1" u="sng"/>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65327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7175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80635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9762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048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6136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93674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03-Apr-21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3577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1" y="6616461"/>
            <a:ext cx="12192001" cy="288553"/>
            <a:chOff x="-1" y="6616461"/>
            <a:chExt cx="12192001" cy="288553"/>
          </a:xfrm>
        </p:grpSpPr>
        <p:sp>
          <p:nvSpPr>
            <p:cNvPr id="8" name="Rectangle 7"/>
            <p:cNvSpPr/>
            <p:nvPr/>
          </p:nvSpPr>
          <p:spPr>
            <a:xfrm>
              <a:off x="0" y="6616461"/>
              <a:ext cx="12192000" cy="2415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 y="6616461"/>
              <a:ext cx="3804558" cy="276999"/>
            </a:xfrm>
            <a:prstGeom prst="rect">
              <a:avLst/>
            </a:prstGeom>
            <a:noFill/>
          </p:spPr>
          <p:txBody>
            <a:bodyPr wrap="square" rtlCol="0">
              <a:spAutoFit/>
            </a:bodyPr>
            <a:lstStyle/>
            <a:p>
              <a:r>
                <a:rPr lang="en-US" sz="1200" dirty="0" smtClean="0">
                  <a:solidFill>
                    <a:schemeClr val="bg1"/>
                  </a:solidFill>
                  <a:latin typeface="Arial Black" panose="020B0A04020102020204" pitchFamily="34" charset="0"/>
                  <a:cs typeface="Arial" panose="020B0604020202020204" pitchFamily="34" charset="0"/>
                </a:rPr>
                <a:t>Database Management System</a:t>
              </a:r>
              <a:r>
                <a:rPr lang="en-US" sz="1200" baseline="0" dirty="0" smtClean="0">
                  <a:solidFill>
                    <a:schemeClr val="bg1"/>
                  </a:solidFill>
                  <a:latin typeface="Arial Black" panose="020B0A04020102020204" pitchFamily="34" charset="0"/>
                  <a:cs typeface="Arial" panose="020B0604020202020204" pitchFamily="34" charset="0"/>
                </a:rPr>
                <a:t> (CACS255)</a:t>
              </a:r>
              <a:endParaRPr lang="en-US" sz="1200" dirty="0">
                <a:solidFill>
                  <a:schemeClr val="bg1"/>
                </a:solidFill>
                <a:latin typeface="Arial Black" panose="020B0A04020102020204" pitchFamily="34" charset="0"/>
                <a:cs typeface="Arial" panose="020B0604020202020204" pitchFamily="34" charset="0"/>
              </a:endParaRPr>
            </a:p>
          </p:txBody>
        </p:sp>
        <p:sp>
          <p:nvSpPr>
            <p:cNvPr id="10" name="TextBox 9"/>
            <p:cNvSpPr txBox="1"/>
            <p:nvPr/>
          </p:nvSpPr>
          <p:spPr>
            <a:xfrm>
              <a:off x="8871652" y="6628015"/>
              <a:ext cx="2950234" cy="276999"/>
            </a:xfrm>
            <a:prstGeom prst="rect">
              <a:avLst/>
            </a:prstGeom>
            <a:noFill/>
          </p:spPr>
          <p:txBody>
            <a:bodyPr wrap="square" rtlCol="0">
              <a:spAutoFit/>
            </a:bodyPr>
            <a:lstStyle/>
            <a:p>
              <a:pPr algn="r"/>
              <a:r>
                <a:rPr lang="en-US" sz="1200" dirty="0" smtClean="0">
                  <a:solidFill>
                    <a:schemeClr val="bg1"/>
                  </a:solidFill>
                  <a:latin typeface="Arial Black" panose="020B0A04020102020204" pitchFamily="34" charset="0"/>
                  <a:cs typeface="Arial" panose="020B0604020202020204" pitchFamily="34" charset="0"/>
                </a:rPr>
                <a:t>- SANJAY RSC</a:t>
              </a:r>
              <a:endParaRPr lang="en-US" sz="1200" dirty="0">
                <a:solidFill>
                  <a:schemeClr val="bg1"/>
                </a:solidFill>
                <a:latin typeface="Arial Black" panose="020B0A04020102020204" pitchFamily="34" charset="0"/>
                <a:cs typeface="Arial" panose="020B0604020202020204" pitchFamily="34" charset="0"/>
              </a:endParaRPr>
            </a:p>
          </p:txBody>
        </p:sp>
      </p:grpSp>
      <p:sp>
        <p:nvSpPr>
          <p:cNvPr id="4" name="Rectangle 3"/>
          <p:cNvSpPr/>
          <p:nvPr userDrawn="1"/>
        </p:nvSpPr>
        <p:spPr>
          <a:xfrm>
            <a:off x="-1" y="0"/>
            <a:ext cx="12192001" cy="18777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67394" y="8164"/>
            <a:ext cx="89806" cy="9225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17714" y="24501"/>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740311" y="5992586"/>
            <a:ext cx="81575" cy="857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1887403" y="6147715"/>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383" y="2423941"/>
            <a:ext cx="9144000" cy="2387600"/>
          </a:xfrm>
        </p:spPr>
        <p:txBody>
          <a:bodyPr/>
          <a:lstStyle/>
          <a:p>
            <a:r>
              <a:rPr lang="en-US" dirty="0" smtClean="0"/>
              <a:t>Transaction &amp; Concurrency Control</a:t>
            </a:r>
            <a:endParaRPr lang="en-US" dirty="0"/>
          </a:p>
        </p:txBody>
      </p:sp>
    </p:spTree>
    <p:extLst>
      <p:ext uri="{BB962C8B-B14F-4D97-AF65-F5344CB8AC3E}">
        <p14:creationId xmlns:p14="http://schemas.microsoft.com/office/powerpoint/2010/main" val="339477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Serializability</a:t>
            </a:r>
            <a:endParaRPr lang="en-US" dirty="0"/>
          </a:p>
        </p:txBody>
      </p:sp>
      <p:sp>
        <p:nvSpPr>
          <p:cNvPr id="3" name="Content Placeholder 2"/>
          <p:cNvSpPr>
            <a:spLocks noGrp="1"/>
          </p:cNvSpPr>
          <p:nvPr>
            <p:ph idx="1"/>
          </p:nvPr>
        </p:nvSpPr>
        <p:spPr>
          <a:xfrm>
            <a:off x="838200" y="1540476"/>
            <a:ext cx="10515600" cy="4636487"/>
          </a:xfrm>
        </p:spPr>
        <p:txBody>
          <a:bodyPr>
            <a:normAutofit fontScale="92500"/>
          </a:bodyPr>
          <a:lstStyle/>
          <a:p>
            <a:pPr marL="0" indent="0">
              <a:buNone/>
            </a:pPr>
            <a:r>
              <a:rPr lang="en-US" dirty="0"/>
              <a:t>When multiple transactions are being executed by the operating system in a multiprogramming environment, there are possibilities that instructions of one transactions are interleaved with some other transaction</a:t>
            </a:r>
            <a:r>
              <a:rPr lang="en-US" dirty="0" smtClean="0"/>
              <a:t>.</a:t>
            </a:r>
          </a:p>
          <a:p>
            <a:r>
              <a:rPr lang="en-US" b="1" dirty="0">
                <a:solidFill>
                  <a:srgbClr val="C00000"/>
                </a:solidFill>
              </a:rPr>
              <a:t>Schedule</a:t>
            </a:r>
            <a:r>
              <a:rPr lang="en-US" dirty="0"/>
              <a:t> − A chronological execution sequence of a transaction is called a schedule. A schedule can have many transactions in it, each comprising of a number of instructions/tasks</a:t>
            </a:r>
            <a:r>
              <a:rPr lang="en-US" dirty="0" smtClean="0"/>
              <a:t>.</a:t>
            </a:r>
            <a:endParaRPr lang="en-US" dirty="0"/>
          </a:p>
          <a:p>
            <a:r>
              <a:rPr lang="en-US" b="1" dirty="0">
                <a:solidFill>
                  <a:schemeClr val="accent1">
                    <a:lumMod val="50000"/>
                  </a:schemeClr>
                </a:solidFill>
              </a:rPr>
              <a:t>Serial Schedule </a:t>
            </a:r>
            <a:r>
              <a:rPr lang="en-US" dirty="0"/>
              <a:t>− It is a schedule in which transactions are aligned in such a way that one transaction is executed first. When the first transaction completes its cycle, then the next transaction is executed. Transactions are ordered one after the other. This type of schedule is called a serial schedule, as transactions are executed in a serial manner.</a:t>
            </a:r>
          </a:p>
        </p:txBody>
      </p:sp>
    </p:spTree>
    <p:extLst>
      <p:ext uri="{BB962C8B-B14F-4D97-AF65-F5344CB8AC3E}">
        <p14:creationId xmlns:p14="http://schemas.microsoft.com/office/powerpoint/2010/main" val="280234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Serializability</a:t>
            </a:r>
            <a:r>
              <a:rPr lang="en-US" dirty="0" smtClean="0"/>
              <a:t> (Cont..)</a:t>
            </a:r>
            <a:endParaRPr lang="en-US" dirty="0"/>
          </a:p>
        </p:txBody>
      </p:sp>
      <p:sp>
        <p:nvSpPr>
          <p:cNvPr id="3" name="Content Placeholder 2"/>
          <p:cNvSpPr>
            <a:spLocks noGrp="1"/>
          </p:cNvSpPr>
          <p:nvPr>
            <p:ph idx="1"/>
          </p:nvPr>
        </p:nvSpPr>
        <p:spPr/>
        <p:txBody>
          <a:bodyPr>
            <a:normAutofit lnSpcReduction="10000"/>
          </a:bodyPr>
          <a:lstStyle/>
          <a:p>
            <a:r>
              <a:rPr lang="en-US" dirty="0"/>
              <a:t>In a multi-transaction environment, serial schedules are considered as a benchmark. The execution sequence of an instruction in a transaction cannot be changed, but two transactions can have their instructions executed in a random fashion. This execution does no harm if two transactions are mutually independent and working on different segments of data; but in case these two transactions are working on the same data, then the results may vary. This ever-varying result may bring the database to an inconsistent state</a:t>
            </a:r>
            <a:r>
              <a:rPr lang="en-US" dirty="0" smtClean="0"/>
              <a:t>.</a:t>
            </a:r>
          </a:p>
          <a:p>
            <a:r>
              <a:rPr lang="en-US" dirty="0"/>
              <a:t>To resolve this problem, </a:t>
            </a:r>
            <a:r>
              <a:rPr lang="en-US" i="1" dirty="0"/>
              <a:t>we allow parallel execution of a transaction schedule, if its transactions are either </a:t>
            </a:r>
            <a:r>
              <a:rPr lang="en-US" i="1" dirty="0">
                <a:solidFill>
                  <a:srgbClr val="C00000"/>
                </a:solidFill>
              </a:rPr>
              <a:t>serializable</a:t>
            </a:r>
            <a:r>
              <a:rPr lang="en-US" i="1" dirty="0"/>
              <a:t> or have some </a:t>
            </a:r>
            <a:r>
              <a:rPr lang="en-US" i="1" dirty="0">
                <a:solidFill>
                  <a:schemeClr val="accent1">
                    <a:lumMod val="50000"/>
                  </a:schemeClr>
                </a:solidFill>
              </a:rPr>
              <a:t>equivalence relation among them</a:t>
            </a:r>
            <a:r>
              <a:rPr lang="en-US" dirty="0"/>
              <a:t>.</a:t>
            </a:r>
          </a:p>
        </p:txBody>
      </p:sp>
    </p:spTree>
    <p:extLst>
      <p:ext uri="{BB962C8B-B14F-4D97-AF65-F5344CB8AC3E}">
        <p14:creationId xmlns:p14="http://schemas.microsoft.com/office/powerpoint/2010/main" val="258871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Serializable schedule</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a:solidFill>
                  <a:srgbClr val="C00000"/>
                </a:solidFill>
              </a:rPr>
              <a:t>serializable schedule</a:t>
            </a:r>
            <a:r>
              <a:rPr lang="en-US" dirty="0"/>
              <a:t> always leaves the database in </a:t>
            </a:r>
            <a:r>
              <a:rPr lang="en-US" b="1" dirty="0">
                <a:solidFill>
                  <a:schemeClr val="accent1">
                    <a:lumMod val="50000"/>
                  </a:schemeClr>
                </a:solidFill>
              </a:rPr>
              <a:t>consistent state</a:t>
            </a:r>
            <a:r>
              <a:rPr lang="en-US" dirty="0"/>
              <a:t>. A </a:t>
            </a:r>
            <a:r>
              <a:rPr lang="en-US" b="1" dirty="0">
                <a:solidFill>
                  <a:srgbClr val="225E36"/>
                </a:solidFill>
              </a:rPr>
              <a:t>serial schedule</a:t>
            </a:r>
            <a:r>
              <a:rPr lang="en-US" dirty="0"/>
              <a:t> is always a </a:t>
            </a:r>
            <a:r>
              <a:rPr lang="en-US" b="1" dirty="0">
                <a:solidFill>
                  <a:srgbClr val="C00000"/>
                </a:solidFill>
              </a:rPr>
              <a:t>serializable schedule</a:t>
            </a:r>
            <a:r>
              <a:rPr lang="en-US" dirty="0"/>
              <a:t> because in serial schedule, a transaction only starts when the other transaction finished execution. </a:t>
            </a:r>
            <a:r>
              <a:rPr lang="en-US" i="1" dirty="0">
                <a:solidFill>
                  <a:srgbClr val="C00000"/>
                </a:solidFill>
              </a:rPr>
              <a:t>However a non-serial schedule needs to be checked for </a:t>
            </a:r>
            <a:r>
              <a:rPr lang="en-US" i="1" dirty="0" err="1">
                <a:solidFill>
                  <a:srgbClr val="C00000"/>
                </a:solidFill>
              </a:rPr>
              <a:t>Serializability</a:t>
            </a:r>
            <a:r>
              <a:rPr lang="en-US" i="1" dirty="0" smtClean="0">
                <a:solidFill>
                  <a:srgbClr val="C00000"/>
                </a:solidFill>
              </a:rPr>
              <a:t>.</a:t>
            </a:r>
          </a:p>
          <a:p>
            <a:r>
              <a:rPr lang="en-US" dirty="0"/>
              <a:t>A </a:t>
            </a:r>
            <a:r>
              <a:rPr lang="en-US" b="1" dirty="0">
                <a:solidFill>
                  <a:schemeClr val="accent2">
                    <a:lumMod val="75000"/>
                  </a:schemeClr>
                </a:solidFill>
              </a:rPr>
              <a:t>non-serial schedule</a:t>
            </a:r>
            <a:r>
              <a:rPr lang="en-US" dirty="0"/>
              <a:t> of n number of transactions is said to be serializable schedule, if it is equivalent to the serial schedule of those n transactions. </a:t>
            </a:r>
            <a:endParaRPr lang="en-US" dirty="0" smtClean="0"/>
          </a:p>
          <a:p>
            <a:r>
              <a:rPr lang="en-US" dirty="0" smtClean="0"/>
              <a:t>A </a:t>
            </a:r>
            <a:r>
              <a:rPr lang="en-US" b="1" dirty="0">
                <a:solidFill>
                  <a:srgbClr val="225E36"/>
                </a:solidFill>
              </a:rPr>
              <a:t>serial schedule</a:t>
            </a:r>
            <a:r>
              <a:rPr lang="en-US" dirty="0"/>
              <a:t> </a:t>
            </a:r>
            <a:r>
              <a:rPr lang="en-US" i="1" dirty="0">
                <a:solidFill>
                  <a:srgbClr val="C00000"/>
                </a:solidFill>
              </a:rPr>
              <a:t>doesn’t allow concurrency, only one transaction executes at a time and the other starts when the already running transaction finished.</a:t>
            </a:r>
          </a:p>
        </p:txBody>
      </p:sp>
    </p:spTree>
    <p:extLst>
      <p:ext uri="{BB962C8B-B14F-4D97-AF65-F5344CB8AC3E}">
        <p14:creationId xmlns:p14="http://schemas.microsoft.com/office/powerpoint/2010/main" val="22091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Serializability</a:t>
            </a:r>
            <a:endParaRPr lang="en-US" dirty="0"/>
          </a:p>
        </p:txBody>
      </p:sp>
      <p:sp>
        <p:nvSpPr>
          <p:cNvPr id="3" name="Content Placeholder 2"/>
          <p:cNvSpPr>
            <a:spLocks noGrp="1"/>
          </p:cNvSpPr>
          <p:nvPr>
            <p:ph idx="1"/>
          </p:nvPr>
        </p:nvSpPr>
        <p:spPr/>
        <p:txBody>
          <a:bodyPr/>
          <a:lstStyle/>
          <a:p>
            <a:pPr marL="0" indent="0">
              <a:buNone/>
            </a:pPr>
            <a:r>
              <a:rPr lang="en-US" dirty="0" smtClean="0"/>
              <a:t>There are two types of </a:t>
            </a:r>
            <a:r>
              <a:rPr lang="en-US" dirty="0" err="1" smtClean="0"/>
              <a:t>Serializability</a:t>
            </a:r>
            <a:r>
              <a:rPr lang="en-US" dirty="0" smtClean="0"/>
              <a:t>.</a:t>
            </a:r>
          </a:p>
          <a:p>
            <a:pPr marL="514350" indent="-514350">
              <a:buAutoNum type="arabicPeriod"/>
            </a:pPr>
            <a:r>
              <a:rPr lang="en-US" b="1" dirty="0" smtClean="0">
                <a:solidFill>
                  <a:srgbClr val="225E36"/>
                </a:solidFill>
              </a:rPr>
              <a:t>Conflict </a:t>
            </a:r>
            <a:r>
              <a:rPr lang="en-US" b="1" dirty="0" err="1" smtClean="0">
                <a:solidFill>
                  <a:srgbClr val="225E36"/>
                </a:solidFill>
              </a:rPr>
              <a:t>Serializability</a:t>
            </a:r>
            <a:endParaRPr lang="en-US" b="1" dirty="0" smtClean="0">
              <a:solidFill>
                <a:srgbClr val="225E36"/>
              </a:solidFill>
            </a:endParaRPr>
          </a:p>
          <a:p>
            <a:pPr marL="514350" indent="-514350">
              <a:buAutoNum type="arabicPeriod"/>
            </a:pPr>
            <a:r>
              <a:rPr lang="en-US" b="1" dirty="0" smtClean="0">
                <a:solidFill>
                  <a:schemeClr val="accent2">
                    <a:lumMod val="75000"/>
                  </a:schemeClr>
                </a:solidFill>
              </a:rPr>
              <a:t>View </a:t>
            </a:r>
            <a:r>
              <a:rPr lang="en-US" b="1" dirty="0" err="1" smtClean="0">
                <a:solidFill>
                  <a:schemeClr val="accent2">
                    <a:lumMod val="75000"/>
                  </a:schemeClr>
                </a:solidFill>
              </a:rPr>
              <a:t>Serializability</a:t>
            </a:r>
            <a:endParaRPr lang="en-US" b="1" dirty="0" smtClean="0">
              <a:solidFill>
                <a:schemeClr val="accent2">
                  <a:lumMod val="75000"/>
                </a:schemeClr>
              </a:solidFill>
            </a:endParaRPr>
          </a:p>
          <a:p>
            <a:pPr marL="0" indent="0">
              <a:buNone/>
            </a:pPr>
            <a:endParaRPr lang="en-US" dirty="0"/>
          </a:p>
        </p:txBody>
      </p:sp>
    </p:spTree>
    <p:extLst>
      <p:ext uri="{BB962C8B-B14F-4D97-AF65-F5344CB8AC3E}">
        <p14:creationId xmlns:p14="http://schemas.microsoft.com/office/powerpoint/2010/main" val="359338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r>
              <a:rPr lang="en-US" dirty="0" err="1" smtClean="0"/>
              <a:t>Serializability</a:t>
            </a:r>
            <a:endParaRPr lang="en-US" dirty="0"/>
          </a:p>
        </p:txBody>
      </p:sp>
      <p:sp>
        <p:nvSpPr>
          <p:cNvPr id="3" name="Content Placeholder 2"/>
          <p:cNvSpPr>
            <a:spLocks noGrp="1"/>
          </p:cNvSpPr>
          <p:nvPr>
            <p:ph idx="1"/>
          </p:nvPr>
        </p:nvSpPr>
        <p:spPr/>
        <p:txBody>
          <a:bodyPr/>
          <a:lstStyle/>
          <a:p>
            <a:pPr marL="0" indent="0">
              <a:buNone/>
            </a:pPr>
            <a:r>
              <a:rPr lang="en-US" dirty="0"/>
              <a:t>A </a:t>
            </a:r>
            <a:r>
              <a:rPr lang="en-US" b="1" dirty="0">
                <a:solidFill>
                  <a:srgbClr val="C00000"/>
                </a:solidFill>
              </a:rPr>
              <a:t>schedule</a:t>
            </a:r>
            <a:r>
              <a:rPr lang="en-US" dirty="0"/>
              <a:t> is called </a:t>
            </a:r>
            <a:r>
              <a:rPr lang="en-US" b="1" dirty="0">
                <a:solidFill>
                  <a:srgbClr val="225E36"/>
                </a:solidFill>
              </a:rPr>
              <a:t>conflict serializable</a:t>
            </a:r>
            <a:r>
              <a:rPr lang="en-US" dirty="0"/>
              <a:t> </a:t>
            </a:r>
            <a:r>
              <a:rPr lang="en-US" i="1" dirty="0">
                <a:solidFill>
                  <a:srgbClr val="00B0F0"/>
                </a:solidFill>
              </a:rPr>
              <a:t>if we can convert it into a serial schedule after swapping its </a:t>
            </a:r>
            <a:r>
              <a:rPr lang="en-US" i="1" dirty="0" smtClean="0">
                <a:solidFill>
                  <a:srgbClr val="00B0F0"/>
                </a:solidFill>
              </a:rPr>
              <a:t>non-conflicting </a:t>
            </a:r>
            <a:r>
              <a:rPr lang="en-US" i="1" dirty="0">
                <a:solidFill>
                  <a:srgbClr val="00B0F0"/>
                </a:solidFill>
              </a:rPr>
              <a:t>operations</a:t>
            </a:r>
            <a:r>
              <a:rPr lang="en-US" i="1" dirty="0" smtClean="0">
                <a:solidFill>
                  <a:srgbClr val="00B0F0"/>
                </a:solidFill>
              </a:rPr>
              <a:t>.</a:t>
            </a:r>
          </a:p>
          <a:p>
            <a:pPr marL="0" indent="0">
              <a:buNone/>
            </a:pPr>
            <a:endParaRPr lang="en-US" i="1" dirty="0" smtClean="0">
              <a:solidFill>
                <a:srgbClr val="00B0F0"/>
              </a:solidFill>
            </a:endParaRPr>
          </a:p>
          <a:p>
            <a:pPr marL="0" indent="0">
              <a:buNone/>
            </a:pPr>
            <a:r>
              <a:rPr lang="en-US" b="1" u="sng" dirty="0" smtClean="0">
                <a:solidFill>
                  <a:schemeClr val="accent2">
                    <a:lumMod val="75000"/>
                  </a:schemeClr>
                </a:solidFill>
              </a:rPr>
              <a:t>Confliction Operations</a:t>
            </a:r>
            <a:endParaRPr lang="en-US" b="1" u="sng" dirty="0">
              <a:solidFill>
                <a:schemeClr val="accent2">
                  <a:lumMod val="75000"/>
                </a:schemeClr>
              </a:solidFill>
            </a:endParaRPr>
          </a:p>
          <a:p>
            <a:pPr marL="0" indent="0">
              <a:buNone/>
            </a:pPr>
            <a:r>
              <a:rPr lang="en-US" dirty="0"/>
              <a:t>Two operations are said to be in conflict, if they satisfy all the following three conditions</a:t>
            </a:r>
            <a:r>
              <a:rPr lang="en-US" dirty="0" smtClean="0"/>
              <a:t>:</a:t>
            </a:r>
          </a:p>
          <a:p>
            <a:pPr marL="514350" indent="-514350">
              <a:buFont typeface="+mj-lt"/>
              <a:buAutoNum type="arabicPeriod"/>
            </a:pPr>
            <a:r>
              <a:rPr lang="en-US" dirty="0" smtClean="0">
                <a:solidFill>
                  <a:srgbClr val="0070C0"/>
                </a:solidFill>
              </a:rPr>
              <a:t>Both the operations </a:t>
            </a:r>
            <a:r>
              <a:rPr lang="en-US" dirty="0">
                <a:solidFill>
                  <a:srgbClr val="0070C0"/>
                </a:solidFill>
              </a:rPr>
              <a:t>should belong to different transactions</a:t>
            </a:r>
            <a:r>
              <a:rPr lang="en-US" dirty="0" smtClean="0">
                <a:solidFill>
                  <a:srgbClr val="0070C0"/>
                </a:solidFill>
              </a:rPr>
              <a:t>.</a:t>
            </a:r>
          </a:p>
          <a:p>
            <a:pPr marL="514350" indent="-514350">
              <a:buFont typeface="+mj-lt"/>
              <a:buAutoNum type="arabicPeriod"/>
            </a:pPr>
            <a:r>
              <a:rPr lang="en-US" dirty="0">
                <a:solidFill>
                  <a:srgbClr val="7030A0"/>
                </a:solidFill>
              </a:rPr>
              <a:t>Both the operations are working on same data item</a:t>
            </a:r>
            <a:r>
              <a:rPr lang="en-US" dirty="0" smtClean="0">
                <a:solidFill>
                  <a:srgbClr val="7030A0"/>
                </a:solidFill>
              </a:rPr>
              <a:t>.</a:t>
            </a:r>
          </a:p>
          <a:p>
            <a:pPr marL="514350" indent="-514350">
              <a:buFont typeface="+mj-lt"/>
              <a:buAutoNum type="arabicPeriod"/>
            </a:pPr>
            <a:r>
              <a:rPr lang="en-US" dirty="0">
                <a:solidFill>
                  <a:srgbClr val="CD3152"/>
                </a:solidFill>
              </a:rPr>
              <a:t>At least one of the operation is a write operation.</a:t>
            </a:r>
          </a:p>
        </p:txBody>
      </p:sp>
    </p:spTree>
    <p:extLst>
      <p:ext uri="{BB962C8B-B14F-4D97-AF65-F5344CB8AC3E}">
        <p14:creationId xmlns:p14="http://schemas.microsoft.com/office/powerpoint/2010/main" val="2960507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Conflicting Operations </a:t>
            </a:r>
            <a:endParaRPr lang="en-US" dirty="0"/>
          </a:p>
        </p:txBody>
      </p:sp>
      <p:sp>
        <p:nvSpPr>
          <p:cNvPr id="3" name="Content Placeholder 2"/>
          <p:cNvSpPr>
            <a:spLocks noGrp="1"/>
          </p:cNvSpPr>
          <p:nvPr>
            <p:ph idx="1"/>
          </p:nvPr>
        </p:nvSpPr>
        <p:spPr>
          <a:xfrm>
            <a:off x="838200" y="1573427"/>
            <a:ext cx="10515600" cy="4860324"/>
          </a:xfrm>
        </p:spPr>
        <p:txBody>
          <a:bodyPr>
            <a:normAutofit fontScale="92500" lnSpcReduction="10000"/>
          </a:bodyPr>
          <a:lstStyle/>
          <a:p>
            <a:r>
              <a:rPr lang="en-US" b="1" dirty="0">
                <a:solidFill>
                  <a:srgbClr val="C00000"/>
                </a:solidFill>
              </a:rPr>
              <a:t>Example 1:</a:t>
            </a:r>
            <a:r>
              <a:rPr lang="en-US" dirty="0"/>
              <a:t> Operation </a:t>
            </a:r>
            <a:r>
              <a:rPr lang="en-US" b="1" dirty="0">
                <a:solidFill>
                  <a:schemeClr val="accent2">
                    <a:lumMod val="75000"/>
                  </a:schemeClr>
                </a:solidFill>
              </a:rPr>
              <a:t>W(X)</a:t>
            </a:r>
            <a:r>
              <a:rPr lang="en-US" dirty="0"/>
              <a:t> of transaction </a:t>
            </a:r>
            <a:r>
              <a:rPr lang="en-US" b="1" dirty="0">
                <a:solidFill>
                  <a:srgbClr val="002060"/>
                </a:solidFill>
              </a:rPr>
              <a:t>T1</a:t>
            </a:r>
            <a:r>
              <a:rPr lang="en-US" dirty="0"/>
              <a:t> and operation </a:t>
            </a:r>
            <a:r>
              <a:rPr lang="en-US" b="1" dirty="0">
                <a:solidFill>
                  <a:srgbClr val="225E36"/>
                </a:solidFill>
              </a:rPr>
              <a:t>R(X)</a:t>
            </a:r>
            <a:r>
              <a:rPr lang="en-US" dirty="0"/>
              <a:t> of transaction </a:t>
            </a:r>
            <a:r>
              <a:rPr lang="en-US" b="1" dirty="0">
                <a:solidFill>
                  <a:srgbClr val="00B0F0"/>
                </a:solidFill>
              </a:rPr>
              <a:t>T2</a:t>
            </a:r>
            <a:r>
              <a:rPr lang="en-US" dirty="0"/>
              <a:t> are </a:t>
            </a:r>
            <a:r>
              <a:rPr lang="en-US" b="1" i="1" dirty="0">
                <a:solidFill>
                  <a:srgbClr val="A71195"/>
                </a:solidFill>
              </a:rPr>
              <a:t>conflicting operations</a:t>
            </a:r>
            <a:r>
              <a:rPr lang="en-US" dirty="0"/>
              <a:t>, </a:t>
            </a:r>
            <a:r>
              <a:rPr lang="en-US" dirty="0">
                <a:solidFill>
                  <a:srgbClr val="CD3152"/>
                </a:solidFill>
              </a:rPr>
              <a:t>because they satisfy all the three conditions mentioned above. They belong to different transactions, they are working on same data item X, one of the operation in write operation</a:t>
            </a:r>
            <a:r>
              <a:rPr lang="en-US" dirty="0" smtClean="0">
                <a:solidFill>
                  <a:srgbClr val="CD3152"/>
                </a:solidFill>
              </a:rPr>
              <a:t>.</a:t>
            </a:r>
            <a:endParaRPr lang="en-US" dirty="0">
              <a:solidFill>
                <a:srgbClr val="CD3152"/>
              </a:solidFill>
            </a:endParaRPr>
          </a:p>
          <a:p>
            <a:r>
              <a:rPr lang="en-US" b="1" dirty="0">
                <a:solidFill>
                  <a:srgbClr val="C00000"/>
                </a:solidFill>
              </a:rPr>
              <a:t>Example 2:</a:t>
            </a:r>
            <a:r>
              <a:rPr lang="en-US" dirty="0"/>
              <a:t> Similarly Operations </a:t>
            </a:r>
            <a:r>
              <a:rPr lang="en-US" b="1" dirty="0">
                <a:solidFill>
                  <a:schemeClr val="accent2">
                    <a:lumMod val="75000"/>
                  </a:schemeClr>
                </a:solidFill>
              </a:rPr>
              <a:t>W(X)</a:t>
            </a:r>
            <a:r>
              <a:rPr lang="en-US" dirty="0"/>
              <a:t> of </a:t>
            </a:r>
            <a:r>
              <a:rPr lang="en-US" b="1" dirty="0">
                <a:solidFill>
                  <a:srgbClr val="002060"/>
                </a:solidFill>
              </a:rPr>
              <a:t>T1</a:t>
            </a:r>
            <a:r>
              <a:rPr lang="en-US" dirty="0"/>
              <a:t> and </a:t>
            </a:r>
            <a:r>
              <a:rPr lang="en-US" b="1" dirty="0" smtClean="0">
                <a:solidFill>
                  <a:schemeClr val="accent2">
                    <a:lumMod val="75000"/>
                  </a:schemeClr>
                </a:solidFill>
              </a:rPr>
              <a:t>W(X)</a:t>
            </a:r>
            <a:r>
              <a:rPr lang="en-US" dirty="0" smtClean="0"/>
              <a:t> </a:t>
            </a:r>
            <a:r>
              <a:rPr lang="en-US" dirty="0"/>
              <a:t>of </a:t>
            </a:r>
            <a:r>
              <a:rPr lang="en-US" b="1" dirty="0">
                <a:solidFill>
                  <a:srgbClr val="00B0F0"/>
                </a:solidFill>
              </a:rPr>
              <a:t>T2</a:t>
            </a:r>
            <a:r>
              <a:rPr lang="en-US" dirty="0"/>
              <a:t> are </a:t>
            </a:r>
            <a:r>
              <a:rPr lang="en-US" b="1" i="1" dirty="0">
                <a:solidFill>
                  <a:srgbClr val="A71195"/>
                </a:solidFill>
              </a:rPr>
              <a:t>conflicting operations.</a:t>
            </a:r>
          </a:p>
          <a:p>
            <a:r>
              <a:rPr lang="en-US" b="1" dirty="0">
                <a:solidFill>
                  <a:srgbClr val="C00000"/>
                </a:solidFill>
              </a:rPr>
              <a:t>Example 3: </a:t>
            </a:r>
            <a:r>
              <a:rPr lang="en-US" dirty="0"/>
              <a:t>Operations </a:t>
            </a:r>
            <a:r>
              <a:rPr lang="en-US" b="1" dirty="0">
                <a:solidFill>
                  <a:schemeClr val="accent2">
                    <a:lumMod val="75000"/>
                  </a:schemeClr>
                </a:solidFill>
              </a:rPr>
              <a:t>W(X)</a:t>
            </a:r>
            <a:r>
              <a:rPr lang="en-US" dirty="0"/>
              <a:t> of </a:t>
            </a:r>
            <a:r>
              <a:rPr lang="en-US" b="1" dirty="0">
                <a:solidFill>
                  <a:srgbClr val="002060"/>
                </a:solidFill>
              </a:rPr>
              <a:t>T1</a:t>
            </a:r>
            <a:r>
              <a:rPr lang="en-US" dirty="0"/>
              <a:t> and </a:t>
            </a:r>
            <a:r>
              <a:rPr lang="en-US" b="1" dirty="0">
                <a:solidFill>
                  <a:schemeClr val="accent2">
                    <a:lumMod val="75000"/>
                  </a:schemeClr>
                </a:solidFill>
              </a:rPr>
              <a:t>W(Y)</a:t>
            </a:r>
            <a:r>
              <a:rPr lang="en-US" dirty="0"/>
              <a:t> of </a:t>
            </a:r>
            <a:r>
              <a:rPr lang="en-US" b="1" dirty="0">
                <a:solidFill>
                  <a:srgbClr val="00B0F0"/>
                </a:solidFill>
              </a:rPr>
              <a:t>T2</a:t>
            </a:r>
            <a:r>
              <a:rPr lang="en-US" dirty="0"/>
              <a:t> are </a:t>
            </a:r>
            <a:r>
              <a:rPr lang="en-US" b="1" i="1" dirty="0">
                <a:solidFill>
                  <a:srgbClr val="FFC000"/>
                </a:solidFill>
              </a:rPr>
              <a:t>non-conflicting operations</a:t>
            </a:r>
            <a:r>
              <a:rPr lang="en-US" dirty="0"/>
              <a:t> </a:t>
            </a:r>
            <a:r>
              <a:rPr lang="en-US" dirty="0">
                <a:solidFill>
                  <a:srgbClr val="CD3152"/>
                </a:solidFill>
              </a:rPr>
              <a:t>because both the write operations are not working on same data item so these operations don’t satisfy the second condition</a:t>
            </a:r>
            <a:r>
              <a:rPr lang="en-US" dirty="0" smtClean="0">
                <a:solidFill>
                  <a:srgbClr val="CD3152"/>
                </a:solidFill>
              </a:rPr>
              <a:t>.</a:t>
            </a:r>
            <a:endParaRPr lang="en-US" dirty="0">
              <a:solidFill>
                <a:srgbClr val="CD3152"/>
              </a:solidFill>
            </a:endParaRPr>
          </a:p>
          <a:p>
            <a:r>
              <a:rPr lang="en-US" b="1" dirty="0">
                <a:solidFill>
                  <a:srgbClr val="C00000"/>
                </a:solidFill>
              </a:rPr>
              <a:t>Example 4: </a:t>
            </a:r>
            <a:r>
              <a:rPr lang="en-US" dirty="0"/>
              <a:t>Similarly </a:t>
            </a:r>
            <a:r>
              <a:rPr lang="en-US" b="1" dirty="0">
                <a:solidFill>
                  <a:srgbClr val="225E36"/>
                </a:solidFill>
              </a:rPr>
              <a:t>R(X)</a:t>
            </a:r>
            <a:r>
              <a:rPr lang="en-US" dirty="0"/>
              <a:t> of </a:t>
            </a:r>
            <a:r>
              <a:rPr lang="en-US" b="1" dirty="0">
                <a:solidFill>
                  <a:srgbClr val="002060"/>
                </a:solidFill>
              </a:rPr>
              <a:t>T1</a:t>
            </a:r>
            <a:r>
              <a:rPr lang="en-US" dirty="0"/>
              <a:t> and </a:t>
            </a:r>
            <a:r>
              <a:rPr lang="en-US" b="1" dirty="0">
                <a:solidFill>
                  <a:srgbClr val="225E36"/>
                </a:solidFill>
              </a:rPr>
              <a:t>R(X)</a:t>
            </a:r>
            <a:r>
              <a:rPr lang="en-US" dirty="0"/>
              <a:t> of </a:t>
            </a:r>
            <a:r>
              <a:rPr lang="en-US" b="1" dirty="0">
                <a:solidFill>
                  <a:srgbClr val="00B0F0"/>
                </a:solidFill>
              </a:rPr>
              <a:t>T2</a:t>
            </a:r>
            <a:r>
              <a:rPr lang="en-US" dirty="0"/>
              <a:t> are </a:t>
            </a:r>
            <a:r>
              <a:rPr lang="en-US" b="1" i="1" dirty="0">
                <a:solidFill>
                  <a:srgbClr val="FFC000"/>
                </a:solidFill>
              </a:rPr>
              <a:t>non-conflicting operations </a:t>
            </a:r>
            <a:r>
              <a:rPr lang="en-US" dirty="0">
                <a:solidFill>
                  <a:srgbClr val="CD3152"/>
                </a:solidFill>
              </a:rPr>
              <a:t>because none of them is write operation</a:t>
            </a:r>
            <a:r>
              <a:rPr lang="en-US" dirty="0" smtClean="0">
                <a:solidFill>
                  <a:srgbClr val="CD3152"/>
                </a:solidFill>
              </a:rPr>
              <a:t>.</a:t>
            </a:r>
            <a:endParaRPr lang="en-US" dirty="0">
              <a:solidFill>
                <a:srgbClr val="CD3152"/>
              </a:solidFill>
            </a:endParaRPr>
          </a:p>
          <a:p>
            <a:r>
              <a:rPr lang="en-US" b="1" dirty="0">
                <a:solidFill>
                  <a:srgbClr val="C00000"/>
                </a:solidFill>
              </a:rPr>
              <a:t>Example 5: </a:t>
            </a:r>
            <a:r>
              <a:rPr lang="en-US" dirty="0"/>
              <a:t>Similarly </a:t>
            </a:r>
            <a:r>
              <a:rPr lang="en-US" b="1" dirty="0">
                <a:solidFill>
                  <a:schemeClr val="accent2">
                    <a:lumMod val="75000"/>
                  </a:schemeClr>
                </a:solidFill>
              </a:rPr>
              <a:t>W(X)</a:t>
            </a:r>
            <a:r>
              <a:rPr lang="en-US" dirty="0"/>
              <a:t> of </a:t>
            </a:r>
            <a:r>
              <a:rPr lang="en-US" b="1" dirty="0">
                <a:solidFill>
                  <a:srgbClr val="002060"/>
                </a:solidFill>
              </a:rPr>
              <a:t>T1</a:t>
            </a:r>
            <a:r>
              <a:rPr lang="en-US" dirty="0"/>
              <a:t> and </a:t>
            </a:r>
            <a:r>
              <a:rPr lang="en-US" b="1" dirty="0">
                <a:solidFill>
                  <a:srgbClr val="225E36"/>
                </a:solidFill>
              </a:rPr>
              <a:t>R(X)</a:t>
            </a:r>
            <a:r>
              <a:rPr lang="en-US" dirty="0"/>
              <a:t> of </a:t>
            </a:r>
            <a:r>
              <a:rPr lang="en-US" b="1" dirty="0">
                <a:solidFill>
                  <a:srgbClr val="002060"/>
                </a:solidFill>
              </a:rPr>
              <a:t>T1</a:t>
            </a:r>
            <a:r>
              <a:rPr lang="en-US" dirty="0"/>
              <a:t> are </a:t>
            </a:r>
            <a:r>
              <a:rPr lang="en-US" b="1" i="1" dirty="0">
                <a:solidFill>
                  <a:srgbClr val="FFC000"/>
                </a:solidFill>
              </a:rPr>
              <a:t>non-conflicting operations</a:t>
            </a:r>
            <a:r>
              <a:rPr lang="en-US" dirty="0"/>
              <a:t> </a:t>
            </a:r>
            <a:r>
              <a:rPr lang="en-US" dirty="0">
                <a:solidFill>
                  <a:srgbClr val="CD3152"/>
                </a:solidFill>
              </a:rPr>
              <a:t>because both the operations belong to same transaction</a:t>
            </a:r>
            <a:r>
              <a:rPr lang="en-US" dirty="0"/>
              <a:t> </a:t>
            </a:r>
            <a:r>
              <a:rPr lang="en-US" b="1" dirty="0">
                <a:solidFill>
                  <a:srgbClr val="002060"/>
                </a:solidFill>
              </a:rPr>
              <a:t>T1</a:t>
            </a:r>
            <a:r>
              <a:rPr lang="en-US" dirty="0"/>
              <a:t>.</a:t>
            </a:r>
          </a:p>
        </p:txBody>
      </p:sp>
    </p:spTree>
    <p:extLst>
      <p:ext uri="{BB962C8B-B14F-4D97-AF65-F5344CB8AC3E}">
        <p14:creationId xmlns:p14="http://schemas.microsoft.com/office/powerpoint/2010/main" val="23583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Equivalent Schedules</a:t>
            </a:r>
            <a:endParaRPr lang="en-US" dirty="0"/>
          </a:p>
        </p:txBody>
      </p:sp>
      <p:sp>
        <p:nvSpPr>
          <p:cNvPr id="3" name="Content Placeholder 2"/>
          <p:cNvSpPr>
            <a:spLocks noGrp="1"/>
          </p:cNvSpPr>
          <p:nvPr>
            <p:ph idx="1"/>
          </p:nvPr>
        </p:nvSpPr>
        <p:spPr/>
        <p:txBody>
          <a:bodyPr/>
          <a:lstStyle/>
          <a:p>
            <a:r>
              <a:rPr lang="en-US" dirty="0" smtClean="0"/>
              <a:t>Two </a:t>
            </a:r>
            <a:r>
              <a:rPr lang="en-US" dirty="0"/>
              <a:t>schedules are said to be </a:t>
            </a:r>
            <a:r>
              <a:rPr lang="en-US" b="1" dirty="0">
                <a:solidFill>
                  <a:srgbClr val="C00000"/>
                </a:solidFill>
              </a:rPr>
              <a:t>conflict Equivalent</a:t>
            </a:r>
            <a:r>
              <a:rPr lang="en-US" dirty="0"/>
              <a:t> </a:t>
            </a:r>
            <a:r>
              <a:rPr lang="en-US" i="1" dirty="0"/>
              <a:t>if one schedule can be converted into other schedule after swapping non-conflicting operations</a:t>
            </a:r>
            <a:r>
              <a:rPr lang="en-US" i="1" dirty="0" smtClean="0"/>
              <a:t>.</a:t>
            </a:r>
          </a:p>
          <a:p>
            <a:endParaRPr lang="en-US" i="1" dirty="0"/>
          </a:p>
          <a:p>
            <a:r>
              <a:rPr lang="en-US" i="1" dirty="0"/>
              <a:t>Lets check whether a schedule is conflict serializable or not</a:t>
            </a:r>
            <a:r>
              <a:rPr lang="en-US" dirty="0"/>
              <a:t>. If a schedule is </a:t>
            </a:r>
            <a:r>
              <a:rPr lang="en-US" b="1" dirty="0">
                <a:solidFill>
                  <a:srgbClr val="C00000"/>
                </a:solidFill>
              </a:rPr>
              <a:t>conflict Equivalent</a:t>
            </a:r>
            <a:r>
              <a:rPr lang="en-US" dirty="0"/>
              <a:t> to its serial schedule then it is called </a:t>
            </a:r>
            <a:r>
              <a:rPr lang="en-US" b="1" dirty="0">
                <a:solidFill>
                  <a:srgbClr val="225E36"/>
                </a:solidFill>
              </a:rPr>
              <a:t>Conflict Serializable schedule</a:t>
            </a:r>
            <a:r>
              <a:rPr lang="en-US" dirty="0"/>
              <a:t>. </a:t>
            </a:r>
            <a:endParaRPr lang="en-US" i="1" dirty="0"/>
          </a:p>
        </p:txBody>
      </p:sp>
    </p:spTree>
    <p:extLst>
      <p:ext uri="{BB962C8B-B14F-4D97-AF65-F5344CB8AC3E}">
        <p14:creationId xmlns:p14="http://schemas.microsoft.com/office/powerpoint/2010/main" val="3003400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Conflict </a:t>
            </a:r>
            <a:r>
              <a:rPr lang="en-US" dirty="0" err="1" smtClean="0"/>
              <a:t>Serializability</a:t>
            </a:r>
            <a:endParaRPr lang="en-US" dirty="0"/>
          </a:p>
        </p:txBody>
      </p:sp>
      <p:sp>
        <p:nvSpPr>
          <p:cNvPr id="3" name="Content Placeholder 2"/>
          <p:cNvSpPr>
            <a:spLocks noGrp="1"/>
          </p:cNvSpPr>
          <p:nvPr>
            <p:ph idx="1"/>
          </p:nvPr>
        </p:nvSpPr>
        <p:spPr>
          <a:xfrm>
            <a:off x="838200" y="1825625"/>
            <a:ext cx="10515600" cy="497445"/>
          </a:xfrm>
        </p:spPr>
        <p:txBody>
          <a:bodyPr>
            <a:normAutofit/>
          </a:bodyPr>
          <a:lstStyle/>
          <a:p>
            <a:r>
              <a:rPr lang="en-US" dirty="0" smtClean="0"/>
              <a:t>Let’s Consider this schedule: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6143708"/>
              </p:ext>
            </p:extLst>
          </p:nvPr>
        </p:nvGraphicFramePr>
        <p:xfrm>
          <a:off x="4107935" y="2433137"/>
          <a:ext cx="2185774" cy="2560320"/>
        </p:xfrm>
        <a:graphic>
          <a:graphicData uri="http://schemas.openxmlformats.org/drawingml/2006/table">
            <a:tbl>
              <a:tblPr firstRow="1" bandRow="1">
                <a:tableStyleId>{0E3FDE45-AF77-4B5C-9715-49D594BDF05E}</a:tableStyleId>
              </a:tblPr>
              <a:tblGrid>
                <a:gridCol w="1092887">
                  <a:extLst>
                    <a:ext uri="{9D8B030D-6E8A-4147-A177-3AD203B41FA5}">
                      <a16:colId xmlns:a16="http://schemas.microsoft.com/office/drawing/2014/main" val="1432053952"/>
                    </a:ext>
                  </a:extLst>
                </a:gridCol>
                <a:gridCol w="1092887">
                  <a:extLst>
                    <a:ext uri="{9D8B030D-6E8A-4147-A177-3AD203B41FA5}">
                      <a16:colId xmlns:a16="http://schemas.microsoft.com/office/drawing/2014/main" val="1136814851"/>
                    </a:ext>
                  </a:extLst>
                </a:gridCol>
              </a:tblGrid>
              <a:tr h="319674">
                <a:tc>
                  <a:txBody>
                    <a:bodyPr/>
                    <a:lstStyle/>
                    <a:p>
                      <a:pPr algn="ctr"/>
                      <a:r>
                        <a:rPr lang="en-US" b="1" dirty="0" smtClean="0">
                          <a:solidFill>
                            <a:srgbClr val="002060"/>
                          </a:solidFill>
                        </a:rPr>
                        <a:t>T1</a:t>
                      </a:r>
                      <a:endParaRPr lang="en-US" b="1" dirty="0">
                        <a:solidFill>
                          <a:srgbClr val="002060"/>
                        </a:solidFill>
                      </a:endParaRPr>
                    </a:p>
                  </a:txBody>
                  <a:tcPr/>
                </a:tc>
                <a:tc>
                  <a:txBody>
                    <a:bodyPr/>
                    <a:lstStyle/>
                    <a:p>
                      <a:pPr algn="ctr"/>
                      <a:r>
                        <a:rPr lang="en-US" b="1" dirty="0" smtClean="0">
                          <a:solidFill>
                            <a:srgbClr val="00B0F0"/>
                          </a:solidFill>
                        </a:rPr>
                        <a:t>T2</a:t>
                      </a:r>
                      <a:endParaRPr lang="en-US" b="1" dirty="0">
                        <a:solidFill>
                          <a:srgbClr val="00B0F0"/>
                        </a:solidFill>
                      </a:endParaRPr>
                    </a:p>
                  </a:txBody>
                  <a:tcPr/>
                </a:tc>
                <a:extLst>
                  <a:ext uri="{0D108BD9-81ED-4DB2-BD59-A6C34878D82A}">
                    <a16:rowId xmlns:a16="http://schemas.microsoft.com/office/drawing/2014/main" val="2742909858"/>
                  </a:ext>
                </a:extLst>
              </a:tr>
              <a:tr h="319674">
                <a:tc>
                  <a:txBody>
                    <a:bodyPr/>
                    <a:lstStyle/>
                    <a:p>
                      <a:pPr algn="ctr"/>
                      <a:r>
                        <a:rPr lang="en-US" b="1" dirty="0" smtClean="0">
                          <a:solidFill>
                            <a:srgbClr val="225E36"/>
                          </a:solidFill>
                        </a:rPr>
                        <a:t>R(A)</a:t>
                      </a:r>
                      <a:endParaRPr lang="en-US" b="1" dirty="0">
                        <a:solidFill>
                          <a:srgbClr val="225E36"/>
                        </a:solidFill>
                      </a:endParaRPr>
                    </a:p>
                  </a:txBody>
                  <a:tcPr/>
                </a:tc>
                <a:tc>
                  <a:txBody>
                    <a:bodyPr/>
                    <a:lstStyle/>
                    <a:p>
                      <a:pPr algn="ctr"/>
                      <a:endParaRPr lang="en-US" b="1"/>
                    </a:p>
                  </a:txBody>
                  <a:tcPr/>
                </a:tc>
                <a:extLst>
                  <a:ext uri="{0D108BD9-81ED-4DB2-BD59-A6C34878D82A}">
                    <a16:rowId xmlns:a16="http://schemas.microsoft.com/office/drawing/2014/main" val="1821199006"/>
                  </a:ext>
                </a:extLst>
              </a:tr>
              <a:tr h="319674">
                <a:tc>
                  <a:txBody>
                    <a:bodyPr/>
                    <a:lstStyle/>
                    <a:p>
                      <a:pPr algn="ctr"/>
                      <a:r>
                        <a:rPr lang="en-US" b="1" dirty="0" smtClean="0">
                          <a:solidFill>
                            <a:srgbClr val="225E36"/>
                          </a:solidFill>
                        </a:rPr>
                        <a:t>R(B)</a:t>
                      </a:r>
                      <a:endParaRPr lang="en-US" b="1" dirty="0">
                        <a:solidFill>
                          <a:srgbClr val="225E36"/>
                        </a:solidFill>
                      </a:endParaRPr>
                    </a:p>
                  </a:txBody>
                  <a:tcPr/>
                </a:tc>
                <a:tc>
                  <a:txBody>
                    <a:bodyPr/>
                    <a:lstStyle/>
                    <a:p>
                      <a:pPr algn="ctr"/>
                      <a:endParaRPr lang="en-US" b="1" dirty="0"/>
                    </a:p>
                  </a:txBody>
                  <a:tcPr/>
                </a:tc>
                <a:extLst>
                  <a:ext uri="{0D108BD9-81ED-4DB2-BD59-A6C34878D82A}">
                    <a16:rowId xmlns:a16="http://schemas.microsoft.com/office/drawing/2014/main" val="409949199"/>
                  </a:ext>
                </a:extLst>
              </a:tr>
              <a:tr h="319674">
                <a:tc>
                  <a:txBody>
                    <a:bodyPr/>
                    <a:lstStyle/>
                    <a:p>
                      <a:pPr algn="ctr"/>
                      <a:endParaRPr lang="en-US" b="1" dirty="0"/>
                    </a:p>
                  </a:txBody>
                  <a:tcPr/>
                </a:tc>
                <a:tc>
                  <a:txBody>
                    <a:bodyPr/>
                    <a:lstStyle/>
                    <a:p>
                      <a:pPr algn="ctr"/>
                      <a:r>
                        <a:rPr lang="en-US" b="1" dirty="0" smtClean="0">
                          <a:solidFill>
                            <a:srgbClr val="225E36"/>
                          </a:solidFill>
                        </a:rPr>
                        <a:t>R(A)</a:t>
                      </a:r>
                      <a:endParaRPr lang="en-US" b="1" dirty="0">
                        <a:solidFill>
                          <a:srgbClr val="225E36"/>
                        </a:solidFill>
                      </a:endParaRPr>
                    </a:p>
                  </a:txBody>
                  <a:tcPr/>
                </a:tc>
                <a:extLst>
                  <a:ext uri="{0D108BD9-81ED-4DB2-BD59-A6C34878D82A}">
                    <a16:rowId xmlns:a16="http://schemas.microsoft.com/office/drawing/2014/main" val="347618797"/>
                  </a:ext>
                </a:extLst>
              </a:tr>
              <a:tr h="319674">
                <a:tc>
                  <a:txBody>
                    <a:bodyPr/>
                    <a:lstStyle/>
                    <a:p>
                      <a:pPr algn="ctr"/>
                      <a:endParaRPr lang="en-US" b="1"/>
                    </a:p>
                  </a:txBody>
                  <a:tcPr/>
                </a:tc>
                <a:tc>
                  <a:txBody>
                    <a:bodyPr/>
                    <a:lstStyle/>
                    <a:p>
                      <a:pPr algn="ctr"/>
                      <a:r>
                        <a:rPr lang="en-US" b="1" dirty="0" smtClean="0">
                          <a:solidFill>
                            <a:srgbClr val="225E36"/>
                          </a:solidFill>
                        </a:rPr>
                        <a:t>R(B)</a:t>
                      </a:r>
                      <a:endParaRPr lang="en-US" b="1" dirty="0">
                        <a:solidFill>
                          <a:srgbClr val="225E36"/>
                        </a:solidFill>
                      </a:endParaRPr>
                    </a:p>
                  </a:txBody>
                  <a:tcPr/>
                </a:tc>
                <a:extLst>
                  <a:ext uri="{0D108BD9-81ED-4DB2-BD59-A6C34878D82A}">
                    <a16:rowId xmlns:a16="http://schemas.microsoft.com/office/drawing/2014/main" val="998953419"/>
                  </a:ext>
                </a:extLst>
              </a:tr>
              <a:tr h="319674">
                <a:tc>
                  <a:txBody>
                    <a:bodyPr/>
                    <a:lstStyle/>
                    <a:p>
                      <a:pPr algn="ctr"/>
                      <a:endParaRPr lang="en-US" b="1"/>
                    </a:p>
                  </a:txBody>
                  <a:tcPr/>
                </a:tc>
                <a:tc>
                  <a:txBody>
                    <a:bodyPr/>
                    <a:lstStyle/>
                    <a:p>
                      <a:pPr algn="ctr"/>
                      <a:r>
                        <a:rPr lang="en-US" b="1" dirty="0" smtClean="0">
                          <a:solidFill>
                            <a:schemeClr val="accent2">
                              <a:lumMod val="75000"/>
                            </a:schemeClr>
                          </a:solidFill>
                        </a:rPr>
                        <a:t>W(B)</a:t>
                      </a:r>
                      <a:endParaRPr lang="en-US" b="1" dirty="0">
                        <a:solidFill>
                          <a:schemeClr val="accent2">
                            <a:lumMod val="75000"/>
                          </a:schemeClr>
                        </a:solidFill>
                      </a:endParaRPr>
                    </a:p>
                  </a:txBody>
                  <a:tcPr/>
                </a:tc>
                <a:extLst>
                  <a:ext uri="{0D108BD9-81ED-4DB2-BD59-A6C34878D82A}">
                    <a16:rowId xmlns:a16="http://schemas.microsoft.com/office/drawing/2014/main" val="117420573"/>
                  </a:ext>
                </a:extLst>
              </a:tr>
              <a:tr h="319674">
                <a:tc>
                  <a:txBody>
                    <a:bodyPr/>
                    <a:lstStyle/>
                    <a:p>
                      <a:pPr algn="ctr"/>
                      <a:r>
                        <a:rPr lang="en-US" b="1" dirty="0" smtClean="0">
                          <a:solidFill>
                            <a:schemeClr val="accent2">
                              <a:lumMod val="75000"/>
                            </a:schemeClr>
                          </a:solidFill>
                        </a:rPr>
                        <a:t>W(A)</a:t>
                      </a:r>
                      <a:endParaRPr lang="en-US" b="1" dirty="0">
                        <a:solidFill>
                          <a:schemeClr val="accent2">
                            <a:lumMod val="75000"/>
                          </a:schemeClr>
                        </a:solidFill>
                      </a:endParaRPr>
                    </a:p>
                  </a:txBody>
                  <a:tcPr/>
                </a:tc>
                <a:tc>
                  <a:txBody>
                    <a:bodyPr/>
                    <a:lstStyle/>
                    <a:p>
                      <a:pPr algn="ctr"/>
                      <a:endParaRPr lang="en-US" b="1" dirty="0"/>
                    </a:p>
                  </a:txBody>
                  <a:tcPr/>
                </a:tc>
                <a:extLst>
                  <a:ext uri="{0D108BD9-81ED-4DB2-BD59-A6C34878D82A}">
                    <a16:rowId xmlns:a16="http://schemas.microsoft.com/office/drawing/2014/main" val="3518112667"/>
                  </a:ext>
                </a:extLst>
              </a:tr>
            </a:tbl>
          </a:graphicData>
        </a:graphic>
      </p:graphicFrame>
      <p:sp>
        <p:nvSpPr>
          <p:cNvPr id="5" name="TextBox 4"/>
          <p:cNvSpPr txBox="1"/>
          <p:nvPr/>
        </p:nvSpPr>
        <p:spPr>
          <a:xfrm>
            <a:off x="838199" y="5313405"/>
            <a:ext cx="10282881" cy="923330"/>
          </a:xfrm>
          <a:prstGeom prst="rect">
            <a:avLst/>
          </a:prstGeom>
          <a:noFill/>
        </p:spPr>
        <p:txBody>
          <a:bodyPr wrap="square" rtlCol="0">
            <a:spAutoFit/>
          </a:bodyPr>
          <a:lstStyle/>
          <a:p>
            <a:r>
              <a:rPr lang="en-US" dirty="0" smtClean="0"/>
              <a:t>To convert </a:t>
            </a:r>
            <a:r>
              <a:rPr lang="en-US" dirty="0"/>
              <a:t>this schedule into a serial schedule we must have to swap the </a:t>
            </a:r>
            <a:r>
              <a:rPr lang="en-US" b="1" dirty="0">
                <a:solidFill>
                  <a:srgbClr val="225E36"/>
                </a:solidFill>
              </a:rPr>
              <a:t>R(A)</a:t>
            </a:r>
            <a:r>
              <a:rPr lang="en-US" dirty="0"/>
              <a:t> operation of transaction </a:t>
            </a:r>
            <a:r>
              <a:rPr lang="en-US" b="1" dirty="0">
                <a:solidFill>
                  <a:srgbClr val="00B0F0"/>
                </a:solidFill>
              </a:rPr>
              <a:t>T2</a:t>
            </a:r>
            <a:r>
              <a:rPr lang="en-US" dirty="0"/>
              <a:t> with the </a:t>
            </a:r>
            <a:r>
              <a:rPr lang="en-US" b="1" dirty="0">
                <a:solidFill>
                  <a:srgbClr val="225E36"/>
                </a:solidFill>
              </a:rPr>
              <a:t>W(A)</a:t>
            </a:r>
            <a:r>
              <a:rPr lang="en-US" dirty="0"/>
              <a:t> operation of transaction </a:t>
            </a:r>
            <a:r>
              <a:rPr lang="en-US" b="1" dirty="0">
                <a:solidFill>
                  <a:srgbClr val="002060"/>
                </a:solidFill>
              </a:rPr>
              <a:t>T1</a:t>
            </a:r>
            <a:r>
              <a:rPr lang="en-US" dirty="0"/>
              <a:t>. However we cannot swap these two operations </a:t>
            </a:r>
            <a:r>
              <a:rPr lang="en-US" i="1" dirty="0">
                <a:solidFill>
                  <a:srgbClr val="CD3152"/>
                </a:solidFill>
              </a:rPr>
              <a:t>because they are </a:t>
            </a:r>
            <a:r>
              <a:rPr lang="en-US" b="1" i="1" dirty="0">
                <a:solidFill>
                  <a:srgbClr val="A71195"/>
                </a:solidFill>
              </a:rPr>
              <a:t>conflicting operations</a:t>
            </a:r>
            <a:r>
              <a:rPr lang="en-US" i="1" dirty="0">
                <a:solidFill>
                  <a:srgbClr val="CD3152"/>
                </a:solidFill>
              </a:rPr>
              <a:t>, thus we can say that this given schedule is </a:t>
            </a:r>
            <a:r>
              <a:rPr lang="en-US" b="1" i="1" dirty="0">
                <a:solidFill>
                  <a:srgbClr val="225E36"/>
                </a:solidFill>
              </a:rPr>
              <a:t>not Conflict Serializable</a:t>
            </a:r>
            <a:r>
              <a:rPr lang="en-US" i="1" dirty="0">
                <a:solidFill>
                  <a:srgbClr val="CD3152"/>
                </a:solidFill>
              </a:rPr>
              <a:t>.</a:t>
            </a:r>
          </a:p>
        </p:txBody>
      </p:sp>
    </p:spTree>
    <p:extLst>
      <p:ext uri="{BB962C8B-B14F-4D97-AF65-F5344CB8AC3E}">
        <p14:creationId xmlns:p14="http://schemas.microsoft.com/office/powerpoint/2010/main" val="9984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Conflict </a:t>
            </a:r>
            <a:r>
              <a:rPr lang="en-US" dirty="0" err="1" smtClean="0"/>
              <a:t>Serializability</a:t>
            </a:r>
            <a:r>
              <a:rPr lang="en-US" dirty="0" smtClean="0"/>
              <a:t> (Cont..)</a:t>
            </a:r>
            <a:endParaRPr lang="en-US" dirty="0"/>
          </a:p>
        </p:txBody>
      </p:sp>
      <p:sp>
        <p:nvSpPr>
          <p:cNvPr id="3" name="Content Placeholder 2"/>
          <p:cNvSpPr>
            <a:spLocks noGrp="1"/>
          </p:cNvSpPr>
          <p:nvPr>
            <p:ph idx="1"/>
          </p:nvPr>
        </p:nvSpPr>
        <p:spPr>
          <a:xfrm>
            <a:off x="838200" y="1825625"/>
            <a:ext cx="10515600" cy="464494"/>
          </a:xfrm>
        </p:spPr>
        <p:txBody>
          <a:bodyPr>
            <a:normAutofit lnSpcReduction="10000"/>
          </a:bodyPr>
          <a:lstStyle/>
          <a:p>
            <a:r>
              <a:rPr lang="en-US" dirty="0" smtClean="0"/>
              <a:t>Let’s take another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0096819"/>
              </p:ext>
            </p:extLst>
          </p:nvPr>
        </p:nvGraphicFramePr>
        <p:xfrm>
          <a:off x="4363308" y="2645169"/>
          <a:ext cx="2185774" cy="2560320"/>
        </p:xfrm>
        <a:graphic>
          <a:graphicData uri="http://schemas.openxmlformats.org/drawingml/2006/table">
            <a:tbl>
              <a:tblPr firstRow="1" bandRow="1">
                <a:tableStyleId>{0E3FDE45-AF77-4B5C-9715-49D594BDF05E}</a:tableStyleId>
              </a:tblPr>
              <a:tblGrid>
                <a:gridCol w="1092887">
                  <a:extLst>
                    <a:ext uri="{9D8B030D-6E8A-4147-A177-3AD203B41FA5}">
                      <a16:colId xmlns:a16="http://schemas.microsoft.com/office/drawing/2014/main" val="1432053952"/>
                    </a:ext>
                  </a:extLst>
                </a:gridCol>
                <a:gridCol w="1092887">
                  <a:extLst>
                    <a:ext uri="{9D8B030D-6E8A-4147-A177-3AD203B41FA5}">
                      <a16:colId xmlns:a16="http://schemas.microsoft.com/office/drawing/2014/main" val="1136814851"/>
                    </a:ext>
                  </a:extLst>
                </a:gridCol>
              </a:tblGrid>
              <a:tr h="319674">
                <a:tc>
                  <a:txBody>
                    <a:bodyPr/>
                    <a:lstStyle/>
                    <a:p>
                      <a:pPr algn="ctr"/>
                      <a:r>
                        <a:rPr lang="en-US" b="1" dirty="0" smtClean="0">
                          <a:solidFill>
                            <a:srgbClr val="002060"/>
                          </a:solidFill>
                        </a:rPr>
                        <a:t>T1</a:t>
                      </a:r>
                      <a:endParaRPr lang="en-US" b="1" dirty="0">
                        <a:solidFill>
                          <a:srgbClr val="002060"/>
                        </a:solidFill>
                      </a:endParaRPr>
                    </a:p>
                  </a:txBody>
                  <a:tcPr/>
                </a:tc>
                <a:tc>
                  <a:txBody>
                    <a:bodyPr/>
                    <a:lstStyle/>
                    <a:p>
                      <a:pPr algn="ctr"/>
                      <a:r>
                        <a:rPr lang="en-US" b="1" dirty="0" smtClean="0">
                          <a:solidFill>
                            <a:srgbClr val="00B0F0"/>
                          </a:solidFill>
                        </a:rPr>
                        <a:t>T2</a:t>
                      </a:r>
                      <a:endParaRPr lang="en-US" b="1" dirty="0">
                        <a:solidFill>
                          <a:srgbClr val="00B0F0"/>
                        </a:solidFill>
                      </a:endParaRPr>
                    </a:p>
                  </a:txBody>
                  <a:tcPr/>
                </a:tc>
                <a:extLst>
                  <a:ext uri="{0D108BD9-81ED-4DB2-BD59-A6C34878D82A}">
                    <a16:rowId xmlns:a16="http://schemas.microsoft.com/office/drawing/2014/main" val="2742909858"/>
                  </a:ext>
                </a:extLst>
              </a:tr>
              <a:tr h="319674">
                <a:tc>
                  <a:txBody>
                    <a:bodyPr/>
                    <a:lstStyle/>
                    <a:p>
                      <a:pPr algn="ctr"/>
                      <a:r>
                        <a:rPr lang="en-US" b="1" dirty="0" smtClean="0">
                          <a:solidFill>
                            <a:srgbClr val="225E36"/>
                          </a:solidFill>
                        </a:rPr>
                        <a:t>R(A)</a:t>
                      </a:r>
                      <a:endParaRPr lang="en-US" b="1" dirty="0">
                        <a:solidFill>
                          <a:srgbClr val="225E36"/>
                        </a:solidFill>
                      </a:endParaRPr>
                    </a:p>
                  </a:txBody>
                  <a:tcPr/>
                </a:tc>
                <a:tc>
                  <a:txBody>
                    <a:bodyPr/>
                    <a:lstStyle/>
                    <a:p>
                      <a:pPr algn="ctr"/>
                      <a:endParaRPr lang="en-US" b="1"/>
                    </a:p>
                  </a:txBody>
                  <a:tcPr/>
                </a:tc>
                <a:extLst>
                  <a:ext uri="{0D108BD9-81ED-4DB2-BD59-A6C34878D82A}">
                    <a16:rowId xmlns:a16="http://schemas.microsoft.com/office/drawing/2014/main" val="1821199006"/>
                  </a:ext>
                </a:extLst>
              </a:tr>
              <a:tr h="319674">
                <a:tc>
                  <a:txBody>
                    <a:bodyPr/>
                    <a:lstStyle/>
                    <a:p>
                      <a:pPr algn="ctr"/>
                      <a:endParaRPr lang="en-US" b="1" dirty="0">
                        <a:solidFill>
                          <a:srgbClr val="225E36"/>
                        </a:solidFill>
                      </a:endParaRPr>
                    </a:p>
                  </a:txBody>
                  <a:tcPr/>
                </a:tc>
                <a:tc>
                  <a:txBody>
                    <a:bodyPr/>
                    <a:lstStyle/>
                    <a:p>
                      <a:pPr algn="ctr"/>
                      <a:r>
                        <a:rPr lang="en-US" b="1" dirty="0" smtClean="0">
                          <a:solidFill>
                            <a:srgbClr val="225E36"/>
                          </a:solidFill>
                        </a:rPr>
                        <a:t>R(A)</a:t>
                      </a:r>
                      <a:endParaRPr lang="en-US" b="1" dirty="0">
                        <a:solidFill>
                          <a:srgbClr val="225E36"/>
                        </a:solidFill>
                      </a:endParaRPr>
                    </a:p>
                  </a:txBody>
                  <a:tcPr/>
                </a:tc>
                <a:extLst>
                  <a:ext uri="{0D108BD9-81ED-4DB2-BD59-A6C34878D82A}">
                    <a16:rowId xmlns:a16="http://schemas.microsoft.com/office/drawing/2014/main" val="409949199"/>
                  </a:ext>
                </a:extLst>
              </a:tr>
              <a:tr h="319674">
                <a:tc>
                  <a:txBody>
                    <a:bodyPr/>
                    <a:lstStyle/>
                    <a:p>
                      <a:pPr algn="ctr"/>
                      <a:endParaRPr lang="en-US" b="1" dirty="0"/>
                    </a:p>
                  </a:txBody>
                  <a:tcPr/>
                </a:tc>
                <a:tc>
                  <a:txBody>
                    <a:bodyPr/>
                    <a:lstStyle/>
                    <a:p>
                      <a:pPr algn="ctr"/>
                      <a:r>
                        <a:rPr lang="en-US" b="1" dirty="0" smtClean="0">
                          <a:solidFill>
                            <a:srgbClr val="225E36"/>
                          </a:solidFill>
                        </a:rPr>
                        <a:t>R(B)</a:t>
                      </a:r>
                      <a:endParaRPr lang="en-US" b="1" dirty="0">
                        <a:solidFill>
                          <a:srgbClr val="225E36"/>
                        </a:solidFill>
                      </a:endParaRPr>
                    </a:p>
                  </a:txBody>
                  <a:tcPr/>
                </a:tc>
                <a:extLst>
                  <a:ext uri="{0D108BD9-81ED-4DB2-BD59-A6C34878D82A}">
                    <a16:rowId xmlns:a16="http://schemas.microsoft.com/office/drawing/2014/main" val="347618797"/>
                  </a:ext>
                </a:extLst>
              </a:tr>
              <a:tr h="319674">
                <a:tc>
                  <a:txBody>
                    <a:bodyPr/>
                    <a:lstStyle/>
                    <a:p>
                      <a:pPr algn="ctr"/>
                      <a:endParaRPr lang="en-US" b="1"/>
                    </a:p>
                  </a:txBody>
                  <a:tcPr/>
                </a:tc>
                <a:tc>
                  <a:txBody>
                    <a:bodyPr/>
                    <a:lstStyle/>
                    <a:p>
                      <a:pPr algn="ctr"/>
                      <a:r>
                        <a:rPr lang="en-US" b="1" dirty="0" smtClean="0">
                          <a:solidFill>
                            <a:schemeClr val="accent2">
                              <a:lumMod val="75000"/>
                            </a:schemeClr>
                          </a:solidFill>
                        </a:rPr>
                        <a:t>W(B)</a:t>
                      </a:r>
                      <a:endParaRPr lang="en-US" b="1" dirty="0">
                        <a:solidFill>
                          <a:schemeClr val="accent2">
                            <a:lumMod val="75000"/>
                          </a:schemeClr>
                        </a:solidFill>
                      </a:endParaRPr>
                    </a:p>
                  </a:txBody>
                  <a:tcPr/>
                </a:tc>
                <a:extLst>
                  <a:ext uri="{0D108BD9-81ED-4DB2-BD59-A6C34878D82A}">
                    <a16:rowId xmlns:a16="http://schemas.microsoft.com/office/drawing/2014/main" val="99895341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R(B)</a:t>
                      </a:r>
                    </a:p>
                  </a:txBody>
                  <a:tcPr/>
                </a:tc>
                <a:tc>
                  <a:txBody>
                    <a:bodyPr/>
                    <a:lstStyle/>
                    <a:p>
                      <a:pPr algn="ctr"/>
                      <a:endParaRPr lang="en-US" b="1" dirty="0">
                        <a:solidFill>
                          <a:schemeClr val="accent2">
                            <a:lumMod val="75000"/>
                          </a:schemeClr>
                        </a:solidFill>
                      </a:endParaRPr>
                    </a:p>
                  </a:txBody>
                  <a:tcPr/>
                </a:tc>
                <a:extLst>
                  <a:ext uri="{0D108BD9-81ED-4DB2-BD59-A6C34878D82A}">
                    <a16:rowId xmlns:a16="http://schemas.microsoft.com/office/drawing/2014/main" val="117420573"/>
                  </a:ext>
                </a:extLst>
              </a:tr>
              <a:tr h="319674">
                <a:tc>
                  <a:txBody>
                    <a:bodyPr/>
                    <a:lstStyle/>
                    <a:p>
                      <a:pPr algn="ctr"/>
                      <a:r>
                        <a:rPr lang="en-US" b="1" dirty="0" smtClean="0">
                          <a:solidFill>
                            <a:schemeClr val="accent2">
                              <a:lumMod val="75000"/>
                            </a:schemeClr>
                          </a:solidFill>
                        </a:rPr>
                        <a:t>W(A)</a:t>
                      </a:r>
                      <a:endParaRPr lang="en-US" b="1" dirty="0">
                        <a:solidFill>
                          <a:schemeClr val="accent2">
                            <a:lumMod val="75000"/>
                          </a:schemeClr>
                        </a:solidFill>
                      </a:endParaRPr>
                    </a:p>
                  </a:txBody>
                  <a:tcPr/>
                </a:tc>
                <a:tc>
                  <a:txBody>
                    <a:bodyPr/>
                    <a:lstStyle/>
                    <a:p>
                      <a:pPr algn="ctr"/>
                      <a:endParaRPr lang="en-US" b="1" dirty="0"/>
                    </a:p>
                  </a:txBody>
                  <a:tcPr/>
                </a:tc>
                <a:extLst>
                  <a:ext uri="{0D108BD9-81ED-4DB2-BD59-A6C34878D82A}">
                    <a16:rowId xmlns:a16="http://schemas.microsoft.com/office/drawing/2014/main" val="3518112667"/>
                  </a:ext>
                </a:extLst>
              </a:tr>
            </a:tbl>
          </a:graphicData>
        </a:graphic>
      </p:graphicFrame>
      <p:sp>
        <p:nvSpPr>
          <p:cNvPr id="5" name="TextBox 4"/>
          <p:cNvSpPr txBox="1"/>
          <p:nvPr/>
        </p:nvSpPr>
        <p:spPr>
          <a:xfrm>
            <a:off x="838200" y="5560540"/>
            <a:ext cx="10282881" cy="369332"/>
          </a:xfrm>
          <a:prstGeom prst="rect">
            <a:avLst/>
          </a:prstGeom>
          <a:noFill/>
        </p:spPr>
        <p:txBody>
          <a:bodyPr wrap="square" rtlCol="0">
            <a:spAutoFit/>
          </a:bodyPr>
          <a:lstStyle/>
          <a:p>
            <a:r>
              <a:rPr lang="en-US" dirty="0" smtClean="0"/>
              <a:t>Lets swap </a:t>
            </a:r>
            <a:r>
              <a:rPr lang="en-US" b="1" i="1" dirty="0">
                <a:solidFill>
                  <a:srgbClr val="FFC000"/>
                </a:solidFill>
              </a:rPr>
              <a:t>non-conflicting </a:t>
            </a:r>
            <a:r>
              <a:rPr lang="en-US" b="1" i="1" dirty="0" err="1">
                <a:solidFill>
                  <a:srgbClr val="FFC000"/>
                </a:solidFill>
              </a:rPr>
              <a:t>opeartions</a:t>
            </a:r>
            <a:r>
              <a:rPr lang="en-US" b="1" i="1" dirty="0">
                <a:solidFill>
                  <a:srgbClr val="FFC000"/>
                </a:solidFill>
              </a:rPr>
              <a:t>:</a:t>
            </a:r>
          </a:p>
        </p:txBody>
      </p:sp>
    </p:spTree>
    <p:extLst>
      <p:ext uri="{BB962C8B-B14F-4D97-AF65-F5344CB8AC3E}">
        <p14:creationId xmlns:p14="http://schemas.microsoft.com/office/powerpoint/2010/main" val="3123264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Conflict </a:t>
            </a:r>
            <a:r>
              <a:rPr lang="en-US" dirty="0" err="1" smtClean="0"/>
              <a:t>Serializability</a:t>
            </a:r>
            <a:r>
              <a:rPr lang="en-US" dirty="0" smtClean="0"/>
              <a:t> (Cont..)</a:t>
            </a:r>
            <a:endParaRPr lang="en-US" dirty="0"/>
          </a:p>
        </p:txBody>
      </p:sp>
      <p:sp>
        <p:nvSpPr>
          <p:cNvPr id="3" name="Content Placeholder 2"/>
          <p:cNvSpPr>
            <a:spLocks noGrp="1"/>
          </p:cNvSpPr>
          <p:nvPr>
            <p:ph idx="1"/>
          </p:nvPr>
        </p:nvSpPr>
        <p:spPr>
          <a:xfrm>
            <a:off x="838200" y="1825625"/>
            <a:ext cx="10515600" cy="464494"/>
          </a:xfrm>
        </p:spPr>
        <p:txBody>
          <a:bodyPr>
            <a:normAutofit lnSpcReduction="10000"/>
          </a:bodyPr>
          <a:lstStyle/>
          <a:p>
            <a:r>
              <a:rPr lang="en-US" dirty="0"/>
              <a:t>After swapping </a:t>
            </a:r>
            <a:r>
              <a:rPr lang="en-US" b="1" dirty="0">
                <a:solidFill>
                  <a:srgbClr val="225E36"/>
                </a:solidFill>
              </a:rPr>
              <a:t>R(A)</a:t>
            </a:r>
            <a:r>
              <a:rPr lang="en-US" dirty="0"/>
              <a:t> of </a:t>
            </a:r>
            <a:r>
              <a:rPr lang="en-US" b="1" dirty="0">
                <a:solidFill>
                  <a:srgbClr val="002060"/>
                </a:solidFill>
              </a:rPr>
              <a:t>T1</a:t>
            </a:r>
            <a:r>
              <a:rPr lang="en-US" dirty="0"/>
              <a:t> and </a:t>
            </a:r>
            <a:r>
              <a:rPr lang="en-US" b="1" dirty="0">
                <a:solidFill>
                  <a:srgbClr val="225E36"/>
                </a:solidFill>
              </a:rPr>
              <a:t>R(A)</a:t>
            </a:r>
            <a:r>
              <a:rPr lang="en-US" dirty="0"/>
              <a:t> of </a:t>
            </a:r>
            <a:r>
              <a:rPr lang="en-US" b="1" dirty="0">
                <a:solidFill>
                  <a:srgbClr val="00B0F0"/>
                </a:solidFill>
              </a:rPr>
              <a:t>T2</a:t>
            </a:r>
            <a:r>
              <a:rPr lang="en-US" dirty="0"/>
              <a:t> we get:</a:t>
            </a:r>
          </a:p>
        </p:txBody>
      </p:sp>
      <p:graphicFrame>
        <p:nvGraphicFramePr>
          <p:cNvPr id="4" name="Table 3"/>
          <p:cNvGraphicFramePr>
            <a:graphicFrameLocks noGrp="1"/>
          </p:cNvGraphicFramePr>
          <p:nvPr>
            <p:extLst>
              <p:ext uri="{D42A27DB-BD31-4B8C-83A1-F6EECF244321}">
                <p14:modId xmlns:p14="http://schemas.microsoft.com/office/powerpoint/2010/main" val="141684946"/>
              </p:ext>
            </p:extLst>
          </p:nvPr>
        </p:nvGraphicFramePr>
        <p:xfrm>
          <a:off x="4363309" y="2715191"/>
          <a:ext cx="2185774" cy="2560320"/>
        </p:xfrm>
        <a:graphic>
          <a:graphicData uri="http://schemas.openxmlformats.org/drawingml/2006/table">
            <a:tbl>
              <a:tblPr firstRow="1" bandRow="1">
                <a:tableStyleId>{0E3FDE45-AF77-4B5C-9715-49D594BDF05E}</a:tableStyleId>
              </a:tblPr>
              <a:tblGrid>
                <a:gridCol w="1092887">
                  <a:extLst>
                    <a:ext uri="{9D8B030D-6E8A-4147-A177-3AD203B41FA5}">
                      <a16:colId xmlns:a16="http://schemas.microsoft.com/office/drawing/2014/main" val="1432053952"/>
                    </a:ext>
                  </a:extLst>
                </a:gridCol>
                <a:gridCol w="1092887">
                  <a:extLst>
                    <a:ext uri="{9D8B030D-6E8A-4147-A177-3AD203B41FA5}">
                      <a16:colId xmlns:a16="http://schemas.microsoft.com/office/drawing/2014/main" val="1136814851"/>
                    </a:ext>
                  </a:extLst>
                </a:gridCol>
              </a:tblGrid>
              <a:tr h="319674">
                <a:tc>
                  <a:txBody>
                    <a:bodyPr/>
                    <a:lstStyle/>
                    <a:p>
                      <a:pPr algn="ctr"/>
                      <a:r>
                        <a:rPr lang="en-US" b="1" dirty="0" smtClean="0">
                          <a:solidFill>
                            <a:srgbClr val="002060"/>
                          </a:solidFill>
                        </a:rPr>
                        <a:t>T1</a:t>
                      </a:r>
                      <a:endParaRPr lang="en-US" b="1" dirty="0">
                        <a:solidFill>
                          <a:srgbClr val="002060"/>
                        </a:solidFill>
                      </a:endParaRPr>
                    </a:p>
                  </a:txBody>
                  <a:tcPr/>
                </a:tc>
                <a:tc>
                  <a:txBody>
                    <a:bodyPr/>
                    <a:lstStyle/>
                    <a:p>
                      <a:pPr algn="ctr"/>
                      <a:r>
                        <a:rPr lang="en-US" b="1" dirty="0" smtClean="0">
                          <a:solidFill>
                            <a:srgbClr val="00B0F0"/>
                          </a:solidFill>
                        </a:rPr>
                        <a:t>T2</a:t>
                      </a:r>
                      <a:endParaRPr lang="en-US" b="1" dirty="0">
                        <a:solidFill>
                          <a:srgbClr val="00B0F0"/>
                        </a:solidFill>
                      </a:endParaRPr>
                    </a:p>
                  </a:txBody>
                  <a:tcPr/>
                </a:tc>
                <a:extLst>
                  <a:ext uri="{0D108BD9-81ED-4DB2-BD59-A6C34878D82A}">
                    <a16:rowId xmlns:a16="http://schemas.microsoft.com/office/drawing/2014/main" val="2742909858"/>
                  </a:ext>
                </a:extLst>
              </a:tr>
              <a:tr h="319674">
                <a:tc>
                  <a:txBody>
                    <a:bodyPr/>
                    <a:lstStyle/>
                    <a:p>
                      <a:pPr algn="ctr"/>
                      <a:endParaRPr lang="en-US" b="1" dirty="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R(A)</a:t>
                      </a:r>
                    </a:p>
                  </a:txBody>
                  <a:tcPr/>
                </a:tc>
                <a:extLst>
                  <a:ext uri="{0D108BD9-81ED-4DB2-BD59-A6C34878D82A}">
                    <a16:rowId xmlns:a16="http://schemas.microsoft.com/office/drawing/2014/main" val="1821199006"/>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R(A)</a:t>
                      </a:r>
                    </a:p>
                  </a:txBody>
                  <a:tcPr/>
                </a:tc>
                <a:tc>
                  <a:txBody>
                    <a:bodyPr/>
                    <a:lstStyle/>
                    <a:p>
                      <a:pPr algn="ctr"/>
                      <a:endParaRPr lang="en-US" b="1" dirty="0">
                        <a:solidFill>
                          <a:srgbClr val="225E36"/>
                        </a:solidFill>
                      </a:endParaRPr>
                    </a:p>
                  </a:txBody>
                  <a:tcPr/>
                </a:tc>
                <a:extLst>
                  <a:ext uri="{0D108BD9-81ED-4DB2-BD59-A6C34878D82A}">
                    <a16:rowId xmlns:a16="http://schemas.microsoft.com/office/drawing/2014/main" val="409949199"/>
                  </a:ext>
                </a:extLst>
              </a:tr>
              <a:tr h="319674">
                <a:tc>
                  <a:txBody>
                    <a:bodyPr/>
                    <a:lstStyle/>
                    <a:p>
                      <a:pPr algn="ctr"/>
                      <a:endParaRPr lang="en-US" b="1" dirty="0"/>
                    </a:p>
                  </a:txBody>
                  <a:tcPr/>
                </a:tc>
                <a:tc>
                  <a:txBody>
                    <a:bodyPr/>
                    <a:lstStyle/>
                    <a:p>
                      <a:pPr algn="ctr"/>
                      <a:r>
                        <a:rPr lang="en-US" b="1" dirty="0" smtClean="0">
                          <a:solidFill>
                            <a:srgbClr val="225E36"/>
                          </a:solidFill>
                        </a:rPr>
                        <a:t>R(B)</a:t>
                      </a:r>
                      <a:endParaRPr lang="en-US" b="1" dirty="0">
                        <a:solidFill>
                          <a:srgbClr val="225E36"/>
                        </a:solidFill>
                      </a:endParaRPr>
                    </a:p>
                  </a:txBody>
                  <a:tcPr/>
                </a:tc>
                <a:extLst>
                  <a:ext uri="{0D108BD9-81ED-4DB2-BD59-A6C34878D82A}">
                    <a16:rowId xmlns:a16="http://schemas.microsoft.com/office/drawing/2014/main" val="347618797"/>
                  </a:ext>
                </a:extLst>
              </a:tr>
              <a:tr h="319674">
                <a:tc>
                  <a:txBody>
                    <a:bodyPr/>
                    <a:lstStyle/>
                    <a:p>
                      <a:pPr algn="ctr"/>
                      <a:endParaRPr lang="en-US" b="1"/>
                    </a:p>
                  </a:txBody>
                  <a:tcPr/>
                </a:tc>
                <a:tc>
                  <a:txBody>
                    <a:bodyPr/>
                    <a:lstStyle/>
                    <a:p>
                      <a:pPr algn="ctr"/>
                      <a:r>
                        <a:rPr lang="en-US" b="1" dirty="0" smtClean="0">
                          <a:solidFill>
                            <a:schemeClr val="accent2">
                              <a:lumMod val="75000"/>
                            </a:schemeClr>
                          </a:solidFill>
                        </a:rPr>
                        <a:t>W(B)</a:t>
                      </a:r>
                      <a:endParaRPr lang="en-US" b="1" dirty="0">
                        <a:solidFill>
                          <a:schemeClr val="accent2">
                            <a:lumMod val="75000"/>
                          </a:schemeClr>
                        </a:solidFill>
                      </a:endParaRPr>
                    </a:p>
                  </a:txBody>
                  <a:tcPr/>
                </a:tc>
                <a:extLst>
                  <a:ext uri="{0D108BD9-81ED-4DB2-BD59-A6C34878D82A}">
                    <a16:rowId xmlns:a16="http://schemas.microsoft.com/office/drawing/2014/main" val="99895341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R(B)</a:t>
                      </a:r>
                    </a:p>
                  </a:txBody>
                  <a:tcPr/>
                </a:tc>
                <a:tc>
                  <a:txBody>
                    <a:bodyPr/>
                    <a:lstStyle/>
                    <a:p>
                      <a:pPr algn="ctr"/>
                      <a:endParaRPr lang="en-US" b="1" dirty="0">
                        <a:solidFill>
                          <a:schemeClr val="accent2">
                            <a:lumMod val="75000"/>
                          </a:schemeClr>
                        </a:solidFill>
                      </a:endParaRPr>
                    </a:p>
                  </a:txBody>
                  <a:tcPr/>
                </a:tc>
                <a:extLst>
                  <a:ext uri="{0D108BD9-81ED-4DB2-BD59-A6C34878D82A}">
                    <a16:rowId xmlns:a16="http://schemas.microsoft.com/office/drawing/2014/main" val="117420573"/>
                  </a:ext>
                </a:extLst>
              </a:tr>
              <a:tr h="319674">
                <a:tc>
                  <a:txBody>
                    <a:bodyPr/>
                    <a:lstStyle/>
                    <a:p>
                      <a:pPr algn="ctr"/>
                      <a:r>
                        <a:rPr lang="en-US" b="1" dirty="0" smtClean="0">
                          <a:solidFill>
                            <a:schemeClr val="accent2">
                              <a:lumMod val="75000"/>
                            </a:schemeClr>
                          </a:solidFill>
                        </a:rPr>
                        <a:t>W(A)</a:t>
                      </a:r>
                      <a:endParaRPr lang="en-US" b="1" dirty="0">
                        <a:solidFill>
                          <a:schemeClr val="accent2">
                            <a:lumMod val="75000"/>
                          </a:schemeClr>
                        </a:solidFill>
                      </a:endParaRPr>
                    </a:p>
                  </a:txBody>
                  <a:tcPr/>
                </a:tc>
                <a:tc>
                  <a:txBody>
                    <a:bodyPr/>
                    <a:lstStyle/>
                    <a:p>
                      <a:pPr algn="ctr"/>
                      <a:endParaRPr lang="en-US" b="1" dirty="0"/>
                    </a:p>
                  </a:txBody>
                  <a:tcPr/>
                </a:tc>
                <a:extLst>
                  <a:ext uri="{0D108BD9-81ED-4DB2-BD59-A6C34878D82A}">
                    <a16:rowId xmlns:a16="http://schemas.microsoft.com/office/drawing/2014/main" val="3518112667"/>
                  </a:ext>
                </a:extLst>
              </a:tr>
            </a:tbl>
          </a:graphicData>
        </a:graphic>
      </p:graphicFrame>
      <p:sp>
        <p:nvSpPr>
          <p:cNvPr id="6" name="TextBox 5"/>
          <p:cNvSpPr txBox="1"/>
          <p:nvPr/>
        </p:nvSpPr>
        <p:spPr>
          <a:xfrm>
            <a:off x="838200" y="5700583"/>
            <a:ext cx="10282881" cy="369332"/>
          </a:xfrm>
          <a:prstGeom prst="rect">
            <a:avLst/>
          </a:prstGeom>
          <a:noFill/>
        </p:spPr>
        <p:txBody>
          <a:bodyPr wrap="square" rtlCol="0">
            <a:spAutoFit/>
          </a:bodyPr>
          <a:lstStyle/>
          <a:p>
            <a:r>
              <a:rPr lang="en-US" dirty="0" smtClean="0"/>
              <a:t>Lets swap </a:t>
            </a:r>
            <a:r>
              <a:rPr lang="en-US" b="1" i="1" dirty="0">
                <a:solidFill>
                  <a:srgbClr val="FFC000"/>
                </a:solidFill>
              </a:rPr>
              <a:t>non-conflicting </a:t>
            </a:r>
            <a:r>
              <a:rPr lang="en-US" b="1" i="1" dirty="0" err="1">
                <a:solidFill>
                  <a:srgbClr val="FFC000"/>
                </a:solidFill>
              </a:rPr>
              <a:t>opeartions</a:t>
            </a:r>
            <a:r>
              <a:rPr lang="en-US" b="1" i="1" dirty="0">
                <a:solidFill>
                  <a:srgbClr val="FFC000"/>
                </a:solidFill>
              </a:rPr>
              <a:t>:</a:t>
            </a:r>
          </a:p>
        </p:txBody>
      </p:sp>
    </p:spTree>
    <p:extLst>
      <p:ext uri="{BB962C8B-B14F-4D97-AF65-F5344CB8AC3E}">
        <p14:creationId xmlns:p14="http://schemas.microsoft.com/office/powerpoint/2010/main" val="246087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Unit-9: Transaction and Concurrency Control</a:t>
            </a:r>
            <a:endParaRPr lang="en-US" dirty="0"/>
          </a:p>
        </p:txBody>
      </p:sp>
      <p:sp>
        <p:nvSpPr>
          <p:cNvPr id="3" name="Content Placeholder 2"/>
          <p:cNvSpPr>
            <a:spLocks noGrp="1"/>
          </p:cNvSpPr>
          <p:nvPr>
            <p:ph idx="1"/>
          </p:nvPr>
        </p:nvSpPr>
        <p:spPr/>
        <p:txBody>
          <a:bodyPr/>
          <a:lstStyle/>
          <a:p>
            <a:r>
              <a:rPr lang="en-US" dirty="0" smtClean="0"/>
              <a:t>Transaction Concept, Simple Transaction Model, Atomicity and Durability, Transaction Isolation, </a:t>
            </a:r>
            <a:r>
              <a:rPr lang="en-US" dirty="0" err="1" smtClean="0"/>
              <a:t>Serializability</a:t>
            </a:r>
            <a:r>
              <a:rPr lang="en-US" dirty="0" smtClean="0"/>
              <a:t>, Transaction Isolation and Atomicity and Transaction Isolation Levels</a:t>
            </a:r>
          </a:p>
          <a:p>
            <a:r>
              <a:rPr lang="en-US" dirty="0" smtClean="0"/>
              <a:t>Lock-Based Protocol, Dead-Lock Handling, Multiple Granularity, Time-Based Protocol</a:t>
            </a:r>
            <a:endParaRPr lang="en-US" dirty="0"/>
          </a:p>
        </p:txBody>
      </p:sp>
    </p:spTree>
    <p:extLst>
      <p:ext uri="{BB962C8B-B14F-4D97-AF65-F5344CB8AC3E}">
        <p14:creationId xmlns:p14="http://schemas.microsoft.com/office/powerpoint/2010/main" val="1832779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Conflict </a:t>
            </a:r>
            <a:r>
              <a:rPr lang="en-US" dirty="0" err="1" smtClean="0"/>
              <a:t>Serializability</a:t>
            </a:r>
            <a:r>
              <a:rPr lang="en-US" dirty="0" smtClean="0"/>
              <a:t> (Cont..)</a:t>
            </a:r>
            <a:endParaRPr lang="en-US" dirty="0"/>
          </a:p>
        </p:txBody>
      </p:sp>
      <p:sp>
        <p:nvSpPr>
          <p:cNvPr id="3" name="Content Placeholder 2"/>
          <p:cNvSpPr>
            <a:spLocks noGrp="1"/>
          </p:cNvSpPr>
          <p:nvPr>
            <p:ph idx="1"/>
          </p:nvPr>
        </p:nvSpPr>
        <p:spPr>
          <a:xfrm>
            <a:off x="838200" y="1825625"/>
            <a:ext cx="10515600" cy="464494"/>
          </a:xfrm>
        </p:spPr>
        <p:txBody>
          <a:bodyPr>
            <a:normAutofit lnSpcReduction="10000"/>
          </a:bodyPr>
          <a:lstStyle/>
          <a:p>
            <a:r>
              <a:rPr lang="en-US" dirty="0"/>
              <a:t>After swapping </a:t>
            </a:r>
            <a:r>
              <a:rPr lang="en-US" b="1" dirty="0">
                <a:solidFill>
                  <a:srgbClr val="225E36"/>
                </a:solidFill>
              </a:rPr>
              <a:t>R(A)</a:t>
            </a:r>
            <a:r>
              <a:rPr lang="en-US" dirty="0"/>
              <a:t> of </a:t>
            </a:r>
            <a:r>
              <a:rPr lang="en-US" b="1" dirty="0">
                <a:solidFill>
                  <a:srgbClr val="002060"/>
                </a:solidFill>
              </a:rPr>
              <a:t>T1</a:t>
            </a:r>
            <a:r>
              <a:rPr lang="en-US" dirty="0"/>
              <a:t> and </a:t>
            </a:r>
            <a:r>
              <a:rPr lang="en-US" b="1" dirty="0">
                <a:solidFill>
                  <a:srgbClr val="225E36"/>
                </a:solidFill>
              </a:rPr>
              <a:t>R(B)</a:t>
            </a:r>
            <a:r>
              <a:rPr lang="en-US" dirty="0"/>
              <a:t> of </a:t>
            </a:r>
            <a:r>
              <a:rPr lang="en-US" b="1" dirty="0">
                <a:solidFill>
                  <a:srgbClr val="00B0F0"/>
                </a:solidFill>
              </a:rPr>
              <a:t>T2</a:t>
            </a:r>
            <a:r>
              <a:rPr lang="en-US" dirty="0"/>
              <a:t> we get:</a:t>
            </a:r>
          </a:p>
        </p:txBody>
      </p:sp>
      <p:graphicFrame>
        <p:nvGraphicFramePr>
          <p:cNvPr id="4" name="Table 3"/>
          <p:cNvGraphicFramePr>
            <a:graphicFrameLocks noGrp="1"/>
          </p:cNvGraphicFramePr>
          <p:nvPr>
            <p:extLst>
              <p:ext uri="{D42A27DB-BD31-4B8C-83A1-F6EECF244321}">
                <p14:modId xmlns:p14="http://schemas.microsoft.com/office/powerpoint/2010/main" val="588561987"/>
              </p:ext>
            </p:extLst>
          </p:nvPr>
        </p:nvGraphicFramePr>
        <p:xfrm>
          <a:off x="4355071" y="2715191"/>
          <a:ext cx="2185774" cy="2560320"/>
        </p:xfrm>
        <a:graphic>
          <a:graphicData uri="http://schemas.openxmlformats.org/drawingml/2006/table">
            <a:tbl>
              <a:tblPr firstRow="1" bandRow="1">
                <a:tableStyleId>{0E3FDE45-AF77-4B5C-9715-49D594BDF05E}</a:tableStyleId>
              </a:tblPr>
              <a:tblGrid>
                <a:gridCol w="1092887">
                  <a:extLst>
                    <a:ext uri="{9D8B030D-6E8A-4147-A177-3AD203B41FA5}">
                      <a16:colId xmlns:a16="http://schemas.microsoft.com/office/drawing/2014/main" val="1432053952"/>
                    </a:ext>
                  </a:extLst>
                </a:gridCol>
                <a:gridCol w="1092887">
                  <a:extLst>
                    <a:ext uri="{9D8B030D-6E8A-4147-A177-3AD203B41FA5}">
                      <a16:colId xmlns:a16="http://schemas.microsoft.com/office/drawing/2014/main" val="1136814851"/>
                    </a:ext>
                  </a:extLst>
                </a:gridCol>
              </a:tblGrid>
              <a:tr h="319674">
                <a:tc>
                  <a:txBody>
                    <a:bodyPr/>
                    <a:lstStyle/>
                    <a:p>
                      <a:pPr algn="ctr"/>
                      <a:r>
                        <a:rPr lang="en-US" b="1" dirty="0" smtClean="0">
                          <a:solidFill>
                            <a:srgbClr val="002060"/>
                          </a:solidFill>
                        </a:rPr>
                        <a:t>T1</a:t>
                      </a:r>
                      <a:endParaRPr lang="en-US" b="1" dirty="0">
                        <a:solidFill>
                          <a:srgbClr val="002060"/>
                        </a:solidFill>
                      </a:endParaRPr>
                    </a:p>
                  </a:txBody>
                  <a:tcPr/>
                </a:tc>
                <a:tc>
                  <a:txBody>
                    <a:bodyPr/>
                    <a:lstStyle/>
                    <a:p>
                      <a:pPr algn="ctr"/>
                      <a:r>
                        <a:rPr lang="en-US" b="1" dirty="0" smtClean="0">
                          <a:solidFill>
                            <a:srgbClr val="00B0F0"/>
                          </a:solidFill>
                        </a:rPr>
                        <a:t>T2</a:t>
                      </a:r>
                      <a:endParaRPr lang="en-US" b="1" dirty="0">
                        <a:solidFill>
                          <a:srgbClr val="00B0F0"/>
                        </a:solidFill>
                      </a:endParaRPr>
                    </a:p>
                  </a:txBody>
                  <a:tcPr/>
                </a:tc>
                <a:extLst>
                  <a:ext uri="{0D108BD9-81ED-4DB2-BD59-A6C34878D82A}">
                    <a16:rowId xmlns:a16="http://schemas.microsoft.com/office/drawing/2014/main" val="2742909858"/>
                  </a:ext>
                </a:extLst>
              </a:tr>
              <a:tr h="319674">
                <a:tc>
                  <a:txBody>
                    <a:bodyPr/>
                    <a:lstStyle/>
                    <a:p>
                      <a:pPr algn="ctr"/>
                      <a:endParaRPr lang="en-US" b="1" dirty="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R(A)</a:t>
                      </a:r>
                    </a:p>
                  </a:txBody>
                  <a:tcPr/>
                </a:tc>
                <a:extLst>
                  <a:ext uri="{0D108BD9-81ED-4DB2-BD59-A6C34878D82A}">
                    <a16:rowId xmlns:a16="http://schemas.microsoft.com/office/drawing/2014/main" val="1821199006"/>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R(B)</a:t>
                      </a:r>
                    </a:p>
                  </a:txBody>
                  <a:tcPr/>
                </a:tc>
                <a:extLst>
                  <a:ext uri="{0D108BD9-81ED-4DB2-BD59-A6C34878D82A}">
                    <a16:rowId xmlns:a16="http://schemas.microsoft.com/office/drawing/2014/main" val="40994919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R(A)</a:t>
                      </a:r>
                    </a:p>
                  </a:txBody>
                  <a:tcPr/>
                </a:tc>
                <a:tc>
                  <a:txBody>
                    <a:bodyPr/>
                    <a:lstStyle/>
                    <a:p>
                      <a:pPr algn="ctr"/>
                      <a:endParaRPr lang="en-US" b="1" dirty="0">
                        <a:solidFill>
                          <a:srgbClr val="225E36"/>
                        </a:solidFill>
                      </a:endParaRPr>
                    </a:p>
                  </a:txBody>
                  <a:tcPr/>
                </a:tc>
                <a:extLst>
                  <a:ext uri="{0D108BD9-81ED-4DB2-BD59-A6C34878D82A}">
                    <a16:rowId xmlns:a16="http://schemas.microsoft.com/office/drawing/2014/main" val="347618797"/>
                  </a:ext>
                </a:extLst>
              </a:tr>
              <a:tr h="319674">
                <a:tc>
                  <a:txBody>
                    <a:bodyPr/>
                    <a:lstStyle/>
                    <a:p>
                      <a:pPr algn="ctr"/>
                      <a:endParaRPr lang="en-US" b="1"/>
                    </a:p>
                  </a:txBody>
                  <a:tcPr/>
                </a:tc>
                <a:tc>
                  <a:txBody>
                    <a:bodyPr/>
                    <a:lstStyle/>
                    <a:p>
                      <a:pPr algn="ctr"/>
                      <a:r>
                        <a:rPr lang="en-US" b="1" dirty="0" smtClean="0">
                          <a:solidFill>
                            <a:schemeClr val="accent2">
                              <a:lumMod val="75000"/>
                            </a:schemeClr>
                          </a:solidFill>
                        </a:rPr>
                        <a:t>W(B)</a:t>
                      </a:r>
                      <a:endParaRPr lang="en-US" b="1" dirty="0">
                        <a:solidFill>
                          <a:schemeClr val="accent2">
                            <a:lumMod val="75000"/>
                          </a:schemeClr>
                        </a:solidFill>
                      </a:endParaRPr>
                    </a:p>
                  </a:txBody>
                  <a:tcPr/>
                </a:tc>
                <a:extLst>
                  <a:ext uri="{0D108BD9-81ED-4DB2-BD59-A6C34878D82A}">
                    <a16:rowId xmlns:a16="http://schemas.microsoft.com/office/drawing/2014/main" val="99895341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R(B)</a:t>
                      </a:r>
                    </a:p>
                  </a:txBody>
                  <a:tcPr/>
                </a:tc>
                <a:tc>
                  <a:txBody>
                    <a:bodyPr/>
                    <a:lstStyle/>
                    <a:p>
                      <a:pPr algn="ctr"/>
                      <a:endParaRPr lang="en-US" b="1" dirty="0">
                        <a:solidFill>
                          <a:schemeClr val="accent2">
                            <a:lumMod val="75000"/>
                          </a:schemeClr>
                        </a:solidFill>
                      </a:endParaRPr>
                    </a:p>
                  </a:txBody>
                  <a:tcPr/>
                </a:tc>
                <a:extLst>
                  <a:ext uri="{0D108BD9-81ED-4DB2-BD59-A6C34878D82A}">
                    <a16:rowId xmlns:a16="http://schemas.microsoft.com/office/drawing/2014/main" val="117420573"/>
                  </a:ext>
                </a:extLst>
              </a:tr>
              <a:tr h="319674">
                <a:tc>
                  <a:txBody>
                    <a:bodyPr/>
                    <a:lstStyle/>
                    <a:p>
                      <a:pPr algn="ctr"/>
                      <a:r>
                        <a:rPr lang="en-US" b="1" dirty="0" smtClean="0">
                          <a:solidFill>
                            <a:schemeClr val="accent2">
                              <a:lumMod val="75000"/>
                            </a:schemeClr>
                          </a:solidFill>
                        </a:rPr>
                        <a:t>W(A)</a:t>
                      </a:r>
                      <a:endParaRPr lang="en-US" b="1" dirty="0">
                        <a:solidFill>
                          <a:schemeClr val="accent2">
                            <a:lumMod val="75000"/>
                          </a:schemeClr>
                        </a:solidFill>
                      </a:endParaRPr>
                    </a:p>
                  </a:txBody>
                  <a:tcPr/>
                </a:tc>
                <a:tc>
                  <a:txBody>
                    <a:bodyPr/>
                    <a:lstStyle/>
                    <a:p>
                      <a:pPr algn="ctr"/>
                      <a:endParaRPr lang="en-US" b="1" dirty="0"/>
                    </a:p>
                  </a:txBody>
                  <a:tcPr/>
                </a:tc>
                <a:extLst>
                  <a:ext uri="{0D108BD9-81ED-4DB2-BD59-A6C34878D82A}">
                    <a16:rowId xmlns:a16="http://schemas.microsoft.com/office/drawing/2014/main" val="3518112667"/>
                  </a:ext>
                </a:extLst>
              </a:tr>
            </a:tbl>
          </a:graphicData>
        </a:graphic>
      </p:graphicFrame>
      <p:sp>
        <p:nvSpPr>
          <p:cNvPr id="5" name="TextBox 4"/>
          <p:cNvSpPr txBox="1"/>
          <p:nvPr/>
        </p:nvSpPr>
        <p:spPr>
          <a:xfrm>
            <a:off x="838200" y="5700583"/>
            <a:ext cx="10282881" cy="369332"/>
          </a:xfrm>
          <a:prstGeom prst="rect">
            <a:avLst/>
          </a:prstGeom>
          <a:noFill/>
        </p:spPr>
        <p:txBody>
          <a:bodyPr wrap="square" rtlCol="0">
            <a:spAutoFit/>
          </a:bodyPr>
          <a:lstStyle/>
          <a:p>
            <a:r>
              <a:rPr lang="en-US" dirty="0" smtClean="0"/>
              <a:t>Lets swap </a:t>
            </a:r>
            <a:r>
              <a:rPr lang="en-US" b="1" i="1" dirty="0" smtClean="0">
                <a:solidFill>
                  <a:srgbClr val="FFC000"/>
                </a:solidFill>
              </a:rPr>
              <a:t>non-conflicting </a:t>
            </a:r>
            <a:r>
              <a:rPr lang="en-US" b="1" i="1" dirty="0" err="1" smtClean="0">
                <a:solidFill>
                  <a:srgbClr val="FFC000"/>
                </a:solidFill>
              </a:rPr>
              <a:t>opeartions</a:t>
            </a:r>
            <a:r>
              <a:rPr lang="en-US" b="1" i="1" dirty="0" smtClean="0">
                <a:solidFill>
                  <a:srgbClr val="FFC000"/>
                </a:solidFill>
              </a:rPr>
              <a:t>:</a:t>
            </a:r>
            <a:endParaRPr lang="en-US" b="1" i="1" dirty="0">
              <a:solidFill>
                <a:srgbClr val="FFC000"/>
              </a:solidFill>
            </a:endParaRPr>
          </a:p>
        </p:txBody>
      </p:sp>
    </p:spTree>
    <p:extLst>
      <p:ext uri="{BB962C8B-B14F-4D97-AF65-F5344CB8AC3E}">
        <p14:creationId xmlns:p14="http://schemas.microsoft.com/office/powerpoint/2010/main" val="3688678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Conflict </a:t>
            </a:r>
            <a:r>
              <a:rPr lang="en-US" dirty="0" err="1" smtClean="0"/>
              <a:t>Serializability</a:t>
            </a:r>
            <a:r>
              <a:rPr lang="en-US" dirty="0" smtClean="0"/>
              <a:t> (Cont..)</a:t>
            </a:r>
            <a:endParaRPr lang="en-US" dirty="0"/>
          </a:p>
        </p:txBody>
      </p:sp>
      <p:sp>
        <p:nvSpPr>
          <p:cNvPr id="3" name="Content Placeholder 2"/>
          <p:cNvSpPr>
            <a:spLocks noGrp="1"/>
          </p:cNvSpPr>
          <p:nvPr>
            <p:ph idx="1"/>
          </p:nvPr>
        </p:nvSpPr>
        <p:spPr>
          <a:xfrm>
            <a:off x="838200" y="1825625"/>
            <a:ext cx="10515600" cy="464494"/>
          </a:xfrm>
        </p:spPr>
        <p:txBody>
          <a:bodyPr>
            <a:normAutofit lnSpcReduction="10000"/>
          </a:bodyPr>
          <a:lstStyle/>
          <a:p>
            <a:r>
              <a:rPr lang="en-US" dirty="0"/>
              <a:t>After swapping </a:t>
            </a:r>
            <a:r>
              <a:rPr lang="en-US" b="1" dirty="0">
                <a:solidFill>
                  <a:srgbClr val="225E36"/>
                </a:solidFill>
              </a:rPr>
              <a:t>R(A)</a:t>
            </a:r>
            <a:r>
              <a:rPr lang="en-US" dirty="0"/>
              <a:t> of </a:t>
            </a:r>
            <a:r>
              <a:rPr lang="en-US" b="1" dirty="0">
                <a:solidFill>
                  <a:srgbClr val="002060"/>
                </a:solidFill>
              </a:rPr>
              <a:t>T1</a:t>
            </a:r>
            <a:r>
              <a:rPr lang="en-US" dirty="0"/>
              <a:t> and </a:t>
            </a:r>
            <a:r>
              <a:rPr lang="en-US" b="1" dirty="0" smtClean="0">
                <a:solidFill>
                  <a:schemeClr val="accent2">
                    <a:lumMod val="75000"/>
                  </a:schemeClr>
                </a:solidFill>
              </a:rPr>
              <a:t>W(B</a:t>
            </a:r>
            <a:r>
              <a:rPr lang="en-US" b="1" dirty="0">
                <a:solidFill>
                  <a:schemeClr val="accent2">
                    <a:lumMod val="75000"/>
                  </a:schemeClr>
                </a:solidFill>
              </a:rPr>
              <a:t>)</a:t>
            </a:r>
            <a:r>
              <a:rPr lang="en-US" dirty="0"/>
              <a:t> of </a:t>
            </a:r>
            <a:r>
              <a:rPr lang="en-US" b="1" dirty="0">
                <a:solidFill>
                  <a:srgbClr val="00B0F0"/>
                </a:solidFill>
              </a:rPr>
              <a:t>T2</a:t>
            </a:r>
            <a:r>
              <a:rPr lang="en-US" dirty="0"/>
              <a:t> we get:</a:t>
            </a:r>
          </a:p>
        </p:txBody>
      </p:sp>
      <p:graphicFrame>
        <p:nvGraphicFramePr>
          <p:cNvPr id="4" name="Table 3"/>
          <p:cNvGraphicFramePr>
            <a:graphicFrameLocks noGrp="1"/>
          </p:cNvGraphicFramePr>
          <p:nvPr>
            <p:extLst>
              <p:ext uri="{D42A27DB-BD31-4B8C-83A1-F6EECF244321}">
                <p14:modId xmlns:p14="http://schemas.microsoft.com/office/powerpoint/2010/main" val="1314899151"/>
              </p:ext>
            </p:extLst>
          </p:nvPr>
        </p:nvGraphicFramePr>
        <p:xfrm>
          <a:off x="4355071" y="2715191"/>
          <a:ext cx="2185774" cy="2560320"/>
        </p:xfrm>
        <a:graphic>
          <a:graphicData uri="http://schemas.openxmlformats.org/drawingml/2006/table">
            <a:tbl>
              <a:tblPr firstRow="1" bandRow="1">
                <a:tableStyleId>{0E3FDE45-AF77-4B5C-9715-49D594BDF05E}</a:tableStyleId>
              </a:tblPr>
              <a:tblGrid>
                <a:gridCol w="1092887">
                  <a:extLst>
                    <a:ext uri="{9D8B030D-6E8A-4147-A177-3AD203B41FA5}">
                      <a16:colId xmlns:a16="http://schemas.microsoft.com/office/drawing/2014/main" val="1432053952"/>
                    </a:ext>
                  </a:extLst>
                </a:gridCol>
                <a:gridCol w="1092887">
                  <a:extLst>
                    <a:ext uri="{9D8B030D-6E8A-4147-A177-3AD203B41FA5}">
                      <a16:colId xmlns:a16="http://schemas.microsoft.com/office/drawing/2014/main" val="1136814851"/>
                    </a:ext>
                  </a:extLst>
                </a:gridCol>
              </a:tblGrid>
              <a:tr h="319674">
                <a:tc>
                  <a:txBody>
                    <a:bodyPr/>
                    <a:lstStyle/>
                    <a:p>
                      <a:pPr algn="ctr"/>
                      <a:r>
                        <a:rPr lang="en-US" b="1" dirty="0" smtClean="0">
                          <a:solidFill>
                            <a:srgbClr val="002060"/>
                          </a:solidFill>
                        </a:rPr>
                        <a:t>T1</a:t>
                      </a:r>
                      <a:endParaRPr lang="en-US" b="1" dirty="0">
                        <a:solidFill>
                          <a:srgbClr val="002060"/>
                        </a:solidFill>
                      </a:endParaRPr>
                    </a:p>
                  </a:txBody>
                  <a:tcPr/>
                </a:tc>
                <a:tc>
                  <a:txBody>
                    <a:bodyPr/>
                    <a:lstStyle/>
                    <a:p>
                      <a:pPr algn="ctr"/>
                      <a:r>
                        <a:rPr lang="en-US" b="1" dirty="0" smtClean="0">
                          <a:solidFill>
                            <a:srgbClr val="00B0F0"/>
                          </a:solidFill>
                        </a:rPr>
                        <a:t>T2</a:t>
                      </a:r>
                      <a:endParaRPr lang="en-US" b="1" dirty="0">
                        <a:solidFill>
                          <a:srgbClr val="00B0F0"/>
                        </a:solidFill>
                      </a:endParaRPr>
                    </a:p>
                  </a:txBody>
                  <a:tcPr/>
                </a:tc>
                <a:extLst>
                  <a:ext uri="{0D108BD9-81ED-4DB2-BD59-A6C34878D82A}">
                    <a16:rowId xmlns:a16="http://schemas.microsoft.com/office/drawing/2014/main" val="2742909858"/>
                  </a:ext>
                </a:extLst>
              </a:tr>
              <a:tr h="319674">
                <a:tc>
                  <a:txBody>
                    <a:bodyPr/>
                    <a:lstStyle/>
                    <a:p>
                      <a:pPr algn="ctr"/>
                      <a:endParaRPr lang="en-US" b="1" dirty="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R(A)</a:t>
                      </a:r>
                    </a:p>
                  </a:txBody>
                  <a:tcPr/>
                </a:tc>
                <a:extLst>
                  <a:ext uri="{0D108BD9-81ED-4DB2-BD59-A6C34878D82A}">
                    <a16:rowId xmlns:a16="http://schemas.microsoft.com/office/drawing/2014/main" val="1821199006"/>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R(B)</a:t>
                      </a:r>
                    </a:p>
                  </a:txBody>
                  <a:tcPr/>
                </a:tc>
                <a:extLst>
                  <a:ext uri="{0D108BD9-81ED-4DB2-BD59-A6C34878D82A}">
                    <a16:rowId xmlns:a16="http://schemas.microsoft.com/office/drawing/2014/main" val="40994919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W(B)</a:t>
                      </a:r>
                    </a:p>
                  </a:txBody>
                  <a:tcPr/>
                </a:tc>
                <a:extLst>
                  <a:ext uri="{0D108BD9-81ED-4DB2-BD59-A6C34878D82A}">
                    <a16:rowId xmlns:a16="http://schemas.microsoft.com/office/drawing/2014/main" val="347618797"/>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R(A)</a:t>
                      </a:r>
                    </a:p>
                  </a:txBody>
                  <a:tcPr/>
                </a:tc>
                <a:tc>
                  <a:txBody>
                    <a:bodyPr/>
                    <a:lstStyle/>
                    <a:p>
                      <a:pPr algn="ctr"/>
                      <a:endParaRPr lang="en-US" b="1" dirty="0">
                        <a:solidFill>
                          <a:schemeClr val="accent2">
                            <a:lumMod val="75000"/>
                          </a:schemeClr>
                        </a:solidFill>
                      </a:endParaRPr>
                    </a:p>
                  </a:txBody>
                  <a:tcPr/>
                </a:tc>
                <a:extLst>
                  <a:ext uri="{0D108BD9-81ED-4DB2-BD59-A6C34878D82A}">
                    <a16:rowId xmlns:a16="http://schemas.microsoft.com/office/drawing/2014/main" val="99895341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R(B)</a:t>
                      </a:r>
                    </a:p>
                  </a:txBody>
                  <a:tcPr/>
                </a:tc>
                <a:tc>
                  <a:txBody>
                    <a:bodyPr/>
                    <a:lstStyle/>
                    <a:p>
                      <a:pPr algn="ctr"/>
                      <a:endParaRPr lang="en-US" b="1" dirty="0">
                        <a:solidFill>
                          <a:schemeClr val="accent2">
                            <a:lumMod val="75000"/>
                          </a:schemeClr>
                        </a:solidFill>
                      </a:endParaRPr>
                    </a:p>
                  </a:txBody>
                  <a:tcPr/>
                </a:tc>
                <a:extLst>
                  <a:ext uri="{0D108BD9-81ED-4DB2-BD59-A6C34878D82A}">
                    <a16:rowId xmlns:a16="http://schemas.microsoft.com/office/drawing/2014/main" val="117420573"/>
                  </a:ext>
                </a:extLst>
              </a:tr>
              <a:tr h="319674">
                <a:tc>
                  <a:txBody>
                    <a:bodyPr/>
                    <a:lstStyle/>
                    <a:p>
                      <a:pPr algn="ctr"/>
                      <a:r>
                        <a:rPr lang="en-US" b="1" dirty="0" smtClean="0">
                          <a:solidFill>
                            <a:schemeClr val="accent2">
                              <a:lumMod val="75000"/>
                            </a:schemeClr>
                          </a:solidFill>
                        </a:rPr>
                        <a:t>W(A)</a:t>
                      </a:r>
                      <a:endParaRPr lang="en-US" b="1" dirty="0">
                        <a:solidFill>
                          <a:schemeClr val="accent2">
                            <a:lumMod val="75000"/>
                          </a:schemeClr>
                        </a:solidFill>
                      </a:endParaRPr>
                    </a:p>
                  </a:txBody>
                  <a:tcPr/>
                </a:tc>
                <a:tc>
                  <a:txBody>
                    <a:bodyPr/>
                    <a:lstStyle/>
                    <a:p>
                      <a:pPr algn="ctr"/>
                      <a:endParaRPr lang="en-US" b="1" dirty="0"/>
                    </a:p>
                  </a:txBody>
                  <a:tcPr/>
                </a:tc>
                <a:extLst>
                  <a:ext uri="{0D108BD9-81ED-4DB2-BD59-A6C34878D82A}">
                    <a16:rowId xmlns:a16="http://schemas.microsoft.com/office/drawing/2014/main" val="3518112667"/>
                  </a:ext>
                </a:extLst>
              </a:tr>
            </a:tbl>
          </a:graphicData>
        </a:graphic>
      </p:graphicFrame>
      <p:sp>
        <p:nvSpPr>
          <p:cNvPr id="5" name="TextBox 4"/>
          <p:cNvSpPr txBox="1"/>
          <p:nvPr/>
        </p:nvSpPr>
        <p:spPr>
          <a:xfrm>
            <a:off x="838200" y="5700583"/>
            <a:ext cx="10282881" cy="646331"/>
          </a:xfrm>
          <a:prstGeom prst="rect">
            <a:avLst/>
          </a:prstGeom>
          <a:noFill/>
        </p:spPr>
        <p:txBody>
          <a:bodyPr wrap="square" rtlCol="0">
            <a:spAutoFit/>
          </a:bodyPr>
          <a:lstStyle/>
          <a:p>
            <a:r>
              <a:rPr lang="en-US" dirty="0"/>
              <a:t>We finally got a </a:t>
            </a:r>
            <a:r>
              <a:rPr lang="en-US" b="1" dirty="0">
                <a:solidFill>
                  <a:srgbClr val="C00000"/>
                </a:solidFill>
              </a:rPr>
              <a:t>serial schedule</a:t>
            </a:r>
            <a:r>
              <a:rPr lang="en-US" dirty="0"/>
              <a:t> after swapping all the </a:t>
            </a:r>
            <a:r>
              <a:rPr lang="en-US" b="1" dirty="0">
                <a:solidFill>
                  <a:srgbClr val="FFC000"/>
                </a:solidFill>
              </a:rPr>
              <a:t>non-conflicting operations</a:t>
            </a:r>
            <a:r>
              <a:rPr lang="en-US" dirty="0"/>
              <a:t> so we can say that the given schedule is </a:t>
            </a:r>
            <a:r>
              <a:rPr lang="en-US" b="1" dirty="0">
                <a:solidFill>
                  <a:srgbClr val="225E36"/>
                </a:solidFill>
              </a:rPr>
              <a:t>Conflict Serializable</a:t>
            </a:r>
            <a:r>
              <a:rPr lang="en-US" dirty="0"/>
              <a:t>.</a:t>
            </a:r>
            <a:endParaRPr lang="en-US" i="1" dirty="0">
              <a:solidFill>
                <a:srgbClr val="C00000"/>
              </a:solidFill>
            </a:endParaRPr>
          </a:p>
        </p:txBody>
      </p:sp>
    </p:spTree>
    <p:extLst>
      <p:ext uri="{BB962C8B-B14F-4D97-AF65-F5344CB8AC3E}">
        <p14:creationId xmlns:p14="http://schemas.microsoft.com/office/powerpoint/2010/main" val="2205542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r>
              <a:rPr lang="en-US" dirty="0" err="1" smtClean="0"/>
              <a:t>Serializability</a:t>
            </a:r>
            <a:endParaRPr lang="en-US" dirty="0"/>
          </a:p>
        </p:txBody>
      </p:sp>
      <p:sp>
        <p:nvSpPr>
          <p:cNvPr id="3" name="Content Placeholder 2"/>
          <p:cNvSpPr>
            <a:spLocks noGrp="1"/>
          </p:cNvSpPr>
          <p:nvPr>
            <p:ph idx="1"/>
          </p:nvPr>
        </p:nvSpPr>
        <p:spPr/>
        <p:txBody>
          <a:bodyPr/>
          <a:lstStyle/>
          <a:p>
            <a:r>
              <a:rPr lang="en-US" b="1" dirty="0">
                <a:solidFill>
                  <a:schemeClr val="accent2">
                    <a:lumMod val="75000"/>
                  </a:schemeClr>
                </a:solidFill>
              </a:rPr>
              <a:t>View </a:t>
            </a:r>
            <a:r>
              <a:rPr lang="en-US" b="1" dirty="0" err="1">
                <a:solidFill>
                  <a:schemeClr val="accent2">
                    <a:lumMod val="75000"/>
                  </a:schemeClr>
                </a:solidFill>
              </a:rPr>
              <a:t>Serializability</a:t>
            </a:r>
            <a:r>
              <a:rPr lang="en-US" dirty="0">
                <a:solidFill>
                  <a:schemeClr val="accent2">
                    <a:lumMod val="75000"/>
                  </a:schemeClr>
                </a:solidFill>
              </a:rPr>
              <a:t> </a:t>
            </a:r>
            <a:r>
              <a:rPr lang="en-US" dirty="0"/>
              <a:t>is a process to find out that a given schedule is view serializable or not</a:t>
            </a:r>
            <a:r>
              <a:rPr lang="en-US" dirty="0" smtClean="0"/>
              <a:t>.</a:t>
            </a:r>
          </a:p>
          <a:p>
            <a:endParaRPr lang="en-US" dirty="0"/>
          </a:p>
          <a:p>
            <a:r>
              <a:rPr lang="en-US" dirty="0"/>
              <a:t>To check whether a given schedule is </a:t>
            </a:r>
            <a:r>
              <a:rPr lang="en-US" b="1" dirty="0" smtClean="0">
                <a:solidFill>
                  <a:schemeClr val="accent2">
                    <a:lumMod val="75000"/>
                  </a:schemeClr>
                </a:solidFill>
              </a:rPr>
              <a:t>View Serializable</a:t>
            </a:r>
            <a:r>
              <a:rPr lang="en-US" dirty="0"/>
              <a:t>, we need to check whether the given schedule is </a:t>
            </a:r>
            <a:r>
              <a:rPr lang="en-US" b="1" dirty="0">
                <a:solidFill>
                  <a:srgbClr val="C00000"/>
                </a:solidFill>
              </a:rPr>
              <a:t>View Equivalent</a:t>
            </a:r>
            <a:r>
              <a:rPr lang="en-US" b="1" dirty="0">
                <a:solidFill>
                  <a:srgbClr val="225E36"/>
                </a:solidFill>
              </a:rPr>
              <a:t> </a:t>
            </a:r>
            <a:r>
              <a:rPr lang="en-US" dirty="0"/>
              <a:t>to its </a:t>
            </a:r>
            <a:r>
              <a:rPr lang="en-US" b="1" dirty="0">
                <a:solidFill>
                  <a:srgbClr val="225E36"/>
                </a:solidFill>
              </a:rPr>
              <a:t>serial schedule</a:t>
            </a:r>
            <a:r>
              <a:rPr lang="en-US" dirty="0"/>
              <a:t>. </a:t>
            </a:r>
            <a:endParaRPr lang="en-US" dirty="0" smtClean="0"/>
          </a:p>
          <a:p>
            <a:r>
              <a:rPr lang="en-US" i="1" dirty="0" smtClean="0">
                <a:solidFill>
                  <a:srgbClr val="A71195"/>
                </a:solidFill>
              </a:rPr>
              <a:t>Lets </a:t>
            </a:r>
            <a:r>
              <a:rPr lang="en-US" i="1" dirty="0">
                <a:solidFill>
                  <a:srgbClr val="A71195"/>
                </a:solidFill>
              </a:rPr>
              <a:t>take an example to understand what </a:t>
            </a:r>
            <a:r>
              <a:rPr lang="en-US" i="1" dirty="0" smtClean="0">
                <a:solidFill>
                  <a:srgbClr val="A71195"/>
                </a:solidFill>
              </a:rPr>
              <a:t>It means.</a:t>
            </a:r>
            <a:endParaRPr lang="en-US" i="1" dirty="0">
              <a:solidFill>
                <a:srgbClr val="A71195"/>
              </a:solidFill>
            </a:endParaRPr>
          </a:p>
        </p:txBody>
      </p:sp>
    </p:spTree>
    <p:extLst>
      <p:ext uri="{BB962C8B-B14F-4D97-AF65-F5344CB8AC3E}">
        <p14:creationId xmlns:p14="http://schemas.microsoft.com/office/powerpoint/2010/main" val="170352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View </a:t>
            </a:r>
            <a:r>
              <a:rPr lang="en-US" dirty="0" err="1" smtClean="0"/>
              <a:t>Serializability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6354004"/>
              </p:ext>
            </p:extLst>
          </p:nvPr>
        </p:nvGraphicFramePr>
        <p:xfrm>
          <a:off x="1570682" y="2122067"/>
          <a:ext cx="2185774" cy="3291840"/>
        </p:xfrm>
        <a:graphic>
          <a:graphicData uri="http://schemas.openxmlformats.org/drawingml/2006/table">
            <a:tbl>
              <a:tblPr firstRow="1" bandRow="1">
                <a:tableStyleId>{0E3FDE45-AF77-4B5C-9715-49D594BDF05E}</a:tableStyleId>
              </a:tblPr>
              <a:tblGrid>
                <a:gridCol w="1092887">
                  <a:extLst>
                    <a:ext uri="{9D8B030D-6E8A-4147-A177-3AD203B41FA5}">
                      <a16:colId xmlns:a16="http://schemas.microsoft.com/office/drawing/2014/main" val="1432053952"/>
                    </a:ext>
                  </a:extLst>
                </a:gridCol>
                <a:gridCol w="1092887">
                  <a:extLst>
                    <a:ext uri="{9D8B030D-6E8A-4147-A177-3AD203B41FA5}">
                      <a16:colId xmlns:a16="http://schemas.microsoft.com/office/drawing/2014/main" val="1136814851"/>
                    </a:ext>
                  </a:extLst>
                </a:gridCol>
              </a:tblGrid>
              <a:tr h="319674">
                <a:tc>
                  <a:txBody>
                    <a:bodyPr/>
                    <a:lstStyle/>
                    <a:p>
                      <a:pPr algn="ctr"/>
                      <a:r>
                        <a:rPr lang="en-US" b="1" dirty="0" smtClean="0">
                          <a:solidFill>
                            <a:srgbClr val="002060"/>
                          </a:solidFill>
                        </a:rPr>
                        <a:t>T1</a:t>
                      </a:r>
                      <a:endParaRPr lang="en-US" b="1" dirty="0">
                        <a:solidFill>
                          <a:srgbClr val="002060"/>
                        </a:solidFill>
                      </a:endParaRPr>
                    </a:p>
                  </a:txBody>
                  <a:tcPr/>
                </a:tc>
                <a:tc>
                  <a:txBody>
                    <a:bodyPr/>
                    <a:lstStyle/>
                    <a:p>
                      <a:pPr algn="ctr"/>
                      <a:r>
                        <a:rPr lang="en-US" b="1" dirty="0" smtClean="0">
                          <a:solidFill>
                            <a:srgbClr val="00B0F0"/>
                          </a:solidFill>
                        </a:rPr>
                        <a:t>T2</a:t>
                      </a:r>
                      <a:endParaRPr lang="en-US" b="1" dirty="0">
                        <a:solidFill>
                          <a:srgbClr val="00B0F0"/>
                        </a:solidFill>
                      </a:endParaRPr>
                    </a:p>
                  </a:txBody>
                  <a:tcPr/>
                </a:tc>
                <a:extLst>
                  <a:ext uri="{0D108BD9-81ED-4DB2-BD59-A6C34878D82A}">
                    <a16:rowId xmlns:a16="http://schemas.microsoft.com/office/drawing/2014/main" val="2742909858"/>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1821199006"/>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40994919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R(X)</a:t>
                      </a:r>
                    </a:p>
                  </a:txBody>
                  <a:tcPr/>
                </a:tc>
                <a:extLst>
                  <a:ext uri="{0D108BD9-81ED-4DB2-BD59-A6C34878D82A}">
                    <a16:rowId xmlns:a16="http://schemas.microsoft.com/office/drawing/2014/main" val="347618797"/>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W(X)</a:t>
                      </a:r>
                    </a:p>
                  </a:txBody>
                  <a:tcPr/>
                </a:tc>
                <a:extLst>
                  <a:ext uri="{0D108BD9-81ED-4DB2-BD59-A6C34878D82A}">
                    <a16:rowId xmlns:a16="http://schemas.microsoft.com/office/drawing/2014/main" val="99895341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R(Y)</a:t>
                      </a:r>
                    </a:p>
                  </a:txBody>
                  <a:tcPr/>
                </a:tc>
                <a:tc>
                  <a:txBody>
                    <a:bodyPr/>
                    <a:lstStyle/>
                    <a:p>
                      <a:pPr algn="ctr"/>
                      <a:endParaRPr lang="en-US" b="1" dirty="0">
                        <a:solidFill>
                          <a:schemeClr val="accent2">
                            <a:lumMod val="75000"/>
                          </a:schemeClr>
                        </a:solidFill>
                      </a:endParaRPr>
                    </a:p>
                  </a:txBody>
                  <a:tcPr/>
                </a:tc>
                <a:extLst>
                  <a:ext uri="{0D108BD9-81ED-4DB2-BD59-A6C34878D82A}">
                    <a16:rowId xmlns:a16="http://schemas.microsoft.com/office/drawing/2014/main" val="117420573"/>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W(Y)</a:t>
                      </a:r>
                    </a:p>
                  </a:txBody>
                  <a:tcPr/>
                </a:tc>
                <a:tc>
                  <a:txBody>
                    <a:bodyPr/>
                    <a:lstStyle/>
                    <a:p>
                      <a:pPr algn="ctr"/>
                      <a:endParaRPr lang="en-US" b="1" dirty="0"/>
                    </a:p>
                  </a:txBody>
                  <a:tcPr/>
                </a:tc>
                <a:extLst>
                  <a:ext uri="{0D108BD9-81ED-4DB2-BD59-A6C34878D82A}">
                    <a16:rowId xmlns:a16="http://schemas.microsoft.com/office/drawing/2014/main" val="3518112667"/>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R(Y)</a:t>
                      </a:r>
                    </a:p>
                  </a:txBody>
                  <a:tcPr/>
                </a:tc>
                <a:extLst>
                  <a:ext uri="{0D108BD9-81ED-4DB2-BD59-A6C34878D82A}">
                    <a16:rowId xmlns:a16="http://schemas.microsoft.com/office/drawing/2014/main" val="375781070"/>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W(Y)</a:t>
                      </a:r>
                    </a:p>
                  </a:txBody>
                  <a:tcPr/>
                </a:tc>
                <a:extLst>
                  <a:ext uri="{0D108BD9-81ED-4DB2-BD59-A6C34878D82A}">
                    <a16:rowId xmlns:a16="http://schemas.microsoft.com/office/drawing/2014/main" val="2533959880"/>
                  </a:ext>
                </a:extLst>
              </a:tr>
            </a:tbl>
          </a:graphicData>
        </a:graphic>
      </p:graphicFrame>
      <p:sp>
        <p:nvSpPr>
          <p:cNvPr id="6" name="TextBox 5"/>
          <p:cNvSpPr txBox="1"/>
          <p:nvPr/>
        </p:nvSpPr>
        <p:spPr>
          <a:xfrm>
            <a:off x="1466335" y="1648941"/>
            <a:ext cx="2100648" cy="369332"/>
          </a:xfrm>
          <a:prstGeom prst="rect">
            <a:avLst/>
          </a:prstGeom>
          <a:noFill/>
        </p:spPr>
        <p:txBody>
          <a:bodyPr wrap="square" rtlCol="0">
            <a:spAutoFit/>
          </a:bodyPr>
          <a:lstStyle/>
          <a:p>
            <a:r>
              <a:rPr lang="en-US" b="1" dirty="0" smtClean="0"/>
              <a:t>Given Schedule:</a:t>
            </a:r>
            <a:endParaRPr lang="en-US" b="1" dirty="0"/>
          </a:p>
        </p:txBody>
      </p:sp>
      <p:sp>
        <p:nvSpPr>
          <p:cNvPr id="7" name="TextBox 6"/>
          <p:cNvSpPr txBox="1"/>
          <p:nvPr/>
        </p:nvSpPr>
        <p:spPr>
          <a:xfrm>
            <a:off x="6096000" y="1648941"/>
            <a:ext cx="4691449" cy="369332"/>
          </a:xfrm>
          <a:prstGeom prst="rect">
            <a:avLst/>
          </a:prstGeom>
          <a:noFill/>
        </p:spPr>
        <p:txBody>
          <a:bodyPr wrap="square" rtlCol="0">
            <a:spAutoFit/>
          </a:bodyPr>
          <a:lstStyle/>
          <a:p>
            <a:r>
              <a:rPr lang="en-US" b="1" dirty="0"/>
              <a:t>Serial Schedule of the above given schedule:</a:t>
            </a:r>
          </a:p>
        </p:txBody>
      </p:sp>
      <p:graphicFrame>
        <p:nvGraphicFramePr>
          <p:cNvPr id="9" name="Table 8"/>
          <p:cNvGraphicFramePr>
            <a:graphicFrameLocks noGrp="1"/>
          </p:cNvGraphicFramePr>
          <p:nvPr>
            <p:extLst>
              <p:ext uri="{D42A27DB-BD31-4B8C-83A1-F6EECF244321}">
                <p14:modId xmlns:p14="http://schemas.microsoft.com/office/powerpoint/2010/main" val="2804608651"/>
              </p:ext>
            </p:extLst>
          </p:nvPr>
        </p:nvGraphicFramePr>
        <p:xfrm>
          <a:off x="6255950" y="2122067"/>
          <a:ext cx="2185774" cy="3291840"/>
        </p:xfrm>
        <a:graphic>
          <a:graphicData uri="http://schemas.openxmlformats.org/drawingml/2006/table">
            <a:tbl>
              <a:tblPr firstRow="1" bandRow="1">
                <a:tableStyleId>{0E3FDE45-AF77-4B5C-9715-49D594BDF05E}</a:tableStyleId>
              </a:tblPr>
              <a:tblGrid>
                <a:gridCol w="1092887">
                  <a:extLst>
                    <a:ext uri="{9D8B030D-6E8A-4147-A177-3AD203B41FA5}">
                      <a16:colId xmlns:a16="http://schemas.microsoft.com/office/drawing/2014/main" val="1432053952"/>
                    </a:ext>
                  </a:extLst>
                </a:gridCol>
                <a:gridCol w="1092887">
                  <a:extLst>
                    <a:ext uri="{9D8B030D-6E8A-4147-A177-3AD203B41FA5}">
                      <a16:colId xmlns:a16="http://schemas.microsoft.com/office/drawing/2014/main" val="1136814851"/>
                    </a:ext>
                  </a:extLst>
                </a:gridCol>
              </a:tblGrid>
              <a:tr h="319674">
                <a:tc>
                  <a:txBody>
                    <a:bodyPr/>
                    <a:lstStyle/>
                    <a:p>
                      <a:pPr algn="ctr"/>
                      <a:r>
                        <a:rPr lang="en-US" b="1" dirty="0" smtClean="0">
                          <a:solidFill>
                            <a:srgbClr val="002060"/>
                          </a:solidFill>
                        </a:rPr>
                        <a:t>T1</a:t>
                      </a:r>
                      <a:endParaRPr lang="en-US" b="1" dirty="0">
                        <a:solidFill>
                          <a:srgbClr val="002060"/>
                        </a:solidFill>
                      </a:endParaRPr>
                    </a:p>
                  </a:txBody>
                  <a:tcPr/>
                </a:tc>
                <a:tc>
                  <a:txBody>
                    <a:bodyPr/>
                    <a:lstStyle/>
                    <a:p>
                      <a:pPr algn="ctr"/>
                      <a:r>
                        <a:rPr lang="en-US" b="1" dirty="0" smtClean="0">
                          <a:solidFill>
                            <a:srgbClr val="00B0F0"/>
                          </a:solidFill>
                        </a:rPr>
                        <a:t>T2</a:t>
                      </a:r>
                      <a:endParaRPr lang="en-US" b="1" dirty="0">
                        <a:solidFill>
                          <a:srgbClr val="00B0F0"/>
                        </a:solidFill>
                      </a:endParaRPr>
                    </a:p>
                  </a:txBody>
                  <a:tcPr/>
                </a:tc>
                <a:extLst>
                  <a:ext uri="{0D108BD9-81ED-4DB2-BD59-A6C34878D82A}">
                    <a16:rowId xmlns:a16="http://schemas.microsoft.com/office/drawing/2014/main" val="2742909858"/>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1821199006"/>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40994919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347618797"/>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extLst>
                  <a:ext uri="{0D108BD9-81ED-4DB2-BD59-A6C34878D82A}">
                    <a16:rowId xmlns:a16="http://schemas.microsoft.com/office/drawing/2014/main" val="99895341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R(X)</a:t>
                      </a:r>
                    </a:p>
                  </a:txBody>
                  <a:tcPr/>
                </a:tc>
                <a:extLst>
                  <a:ext uri="{0D108BD9-81ED-4DB2-BD59-A6C34878D82A}">
                    <a16:rowId xmlns:a16="http://schemas.microsoft.com/office/drawing/2014/main" val="117420573"/>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W(X)</a:t>
                      </a:r>
                    </a:p>
                  </a:txBody>
                  <a:tcPr/>
                </a:tc>
                <a:extLst>
                  <a:ext uri="{0D108BD9-81ED-4DB2-BD59-A6C34878D82A}">
                    <a16:rowId xmlns:a16="http://schemas.microsoft.com/office/drawing/2014/main" val="3518112667"/>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R(Y)</a:t>
                      </a:r>
                    </a:p>
                  </a:txBody>
                  <a:tcPr/>
                </a:tc>
                <a:extLst>
                  <a:ext uri="{0D108BD9-81ED-4DB2-BD59-A6C34878D82A}">
                    <a16:rowId xmlns:a16="http://schemas.microsoft.com/office/drawing/2014/main" val="375781070"/>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W(Y)</a:t>
                      </a:r>
                    </a:p>
                  </a:txBody>
                  <a:tcPr/>
                </a:tc>
                <a:extLst>
                  <a:ext uri="{0D108BD9-81ED-4DB2-BD59-A6C34878D82A}">
                    <a16:rowId xmlns:a16="http://schemas.microsoft.com/office/drawing/2014/main" val="2533959880"/>
                  </a:ext>
                </a:extLst>
              </a:tr>
            </a:tbl>
          </a:graphicData>
        </a:graphic>
      </p:graphicFrame>
      <p:sp>
        <p:nvSpPr>
          <p:cNvPr id="10" name="TextBox 9"/>
          <p:cNvSpPr txBox="1"/>
          <p:nvPr/>
        </p:nvSpPr>
        <p:spPr>
          <a:xfrm>
            <a:off x="1466334" y="5845286"/>
            <a:ext cx="9811265" cy="646331"/>
          </a:xfrm>
          <a:prstGeom prst="rect">
            <a:avLst/>
          </a:prstGeom>
          <a:noFill/>
        </p:spPr>
        <p:txBody>
          <a:bodyPr wrap="square" rtlCol="0">
            <a:spAutoFit/>
          </a:bodyPr>
          <a:lstStyle/>
          <a:p>
            <a:r>
              <a:rPr lang="en-US" dirty="0"/>
              <a:t>If we can prove that the given schedule is </a:t>
            </a:r>
            <a:r>
              <a:rPr lang="en-US" b="1" dirty="0">
                <a:solidFill>
                  <a:srgbClr val="C00000"/>
                </a:solidFill>
              </a:rPr>
              <a:t>View Equivalent</a:t>
            </a:r>
            <a:r>
              <a:rPr lang="en-US" dirty="0"/>
              <a:t> to its </a:t>
            </a:r>
            <a:r>
              <a:rPr lang="en-US" b="1" dirty="0">
                <a:solidFill>
                  <a:srgbClr val="225E36"/>
                </a:solidFill>
              </a:rPr>
              <a:t>S</a:t>
            </a:r>
            <a:r>
              <a:rPr lang="en-US" b="1" dirty="0" smtClean="0">
                <a:solidFill>
                  <a:srgbClr val="225E36"/>
                </a:solidFill>
              </a:rPr>
              <a:t>erial </a:t>
            </a:r>
            <a:r>
              <a:rPr lang="en-US" b="1" dirty="0">
                <a:solidFill>
                  <a:srgbClr val="225E36"/>
                </a:solidFill>
              </a:rPr>
              <a:t>schedule</a:t>
            </a:r>
            <a:r>
              <a:rPr lang="en-US" dirty="0"/>
              <a:t> then the given schedule is called </a:t>
            </a:r>
            <a:r>
              <a:rPr lang="en-US" b="1" dirty="0">
                <a:solidFill>
                  <a:schemeClr val="accent2">
                    <a:lumMod val="75000"/>
                  </a:schemeClr>
                </a:solidFill>
              </a:rPr>
              <a:t>V</a:t>
            </a:r>
            <a:r>
              <a:rPr lang="en-US" b="1" dirty="0" smtClean="0">
                <a:solidFill>
                  <a:schemeClr val="accent2">
                    <a:lumMod val="75000"/>
                  </a:schemeClr>
                </a:solidFill>
              </a:rPr>
              <a:t>iew </a:t>
            </a:r>
            <a:r>
              <a:rPr lang="en-US" b="1" dirty="0">
                <a:solidFill>
                  <a:schemeClr val="accent2">
                    <a:lumMod val="75000"/>
                  </a:schemeClr>
                </a:solidFill>
              </a:rPr>
              <a:t>Serializable</a:t>
            </a:r>
            <a:r>
              <a:rPr lang="en-US" dirty="0"/>
              <a:t>.</a:t>
            </a:r>
          </a:p>
        </p:txBody>
      </p:sp>
      <p:sp>
        <p:nvSpPr>
          <p:cNvPr id="11" name="TextBox 10"/>
          <p:cNvSpPr txBox="1"/>
          <p:nvPr/>
        </p:nvSpPr>
        <p:spPr>
          <a:xfrm>
            <a:off x="8727988" y="2752324"/>
            <a:ext cx="3270423" cy="2031325"/>
          </a:xfrm>
          <a:prstGeom prst="rect">
            <a:avLst/>
          </a:prstGeom>
          <a:noFill/>
        </p:spPr>
        <p:txBody>
          <a:bodyPr wrap="square" rtlCol="0">
            <a:spAutoFit/>
          </a:bodyPr>
          <a:lstStyle/>
          <a:p>
            <a:r>
              <a:rPr lang="en-US" dirty="0"/>
              <a:t>As we know that in </a:t>
            </a:r>
            <a:r>
              <a:rPr lang="en-US" b="1" dirty="0">
                <a:solidFill>
                  <a:srgbClr val="225E36"/>
                </a:solidFill>
              </a:rPr>
              <a:t>Serial schedule</a:t>
            </a:r>
            <a:r>
              <a:rPr lang="en-US" dirty="0"/>
              <a:t> a transaction only starts when the current running transaction is finished. So the serial schedule of the above given schedule would look like this:</a:t>
            </a:r>
          </a:p>
        </p:txBody>
      </p:sp>
    </p:spTree>
    <p:extLst>
      <p:ext uri="{BB962C8B-B14F-4D97-AF65-F5344CB8AC3E}">
        <p14:creationId xmlns:p14="http://schemas.microsoft.com/office/powerpoint/2010/main" val="275679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Equivalent</a:t>
            </a:r>
            <a:endParaRPr lang="en-US" dirty="0"/>
          </a:p>
        </p:txBody>
      </p:sp>
      <p:sp>
        <p:nvSpPr>
          <p:cNvPr id="3" name="Content Placeholder 2"/>
          <p:cNvSpPr>
            <a:spLocks noGrp="1"/>
          </p:cNvSpPr>
          <p:nvPr>
            <p:ph idx="1"/>
          </p:nvPr>
        </p:nvSpPr>
        <p:spPr/>
        <p:txBody>
          <a:bodyPr>
            <a:normAutofit/>
          </a:bodyPr>
          <a:lstStyle/>
          <a:p>
            <a:pPr marL="0" indent="0">
              <a:buNone/>
            </a:pPr>
            <a:r>
              <a:rPr lang="en-US" dirty="0"/>
              <a:t>Two schedules </a:t>
            </a:r>
            <a:r>
              <a:rPr lang="en-US" b="1" dirty="0">
                <a:solidFill>
                  <a:srgbClr val="002060"/>
                </a:solidFill>
              </a:rPr>
              <a:t>T1</a:t>
            </a:r>
            <a:r>
              <a:rPr lang="en-US" dirty="0"/>
              <a:t> and </a:t>
            </a:r>
            <a:r>
              <a:rPr lang="en-US" b="1" dirty="0">
                <a:solidFill>
                  <a:srgbClr val="00B0F0"/>
                </a:solidFill>
              </a:rPr>
              <a:t>T2</a:t>
            </a:r>
            <a:r>
              <a:rPr lang="en-US" dirty="0"/>
              <a:t> are said to be </a:t>
            </a:r>
            <a:r>
              <a:rPr lang="en-US" b="1" dirty="0">
                <a:solidFill>
                  <a:srgbClr val="C00000"/>
                </a:solidFill>
              </a:rPr>
              <a:t>view equivalent</a:t>
            </a:r>
            <a:r>
              <a:rPr lang="en-US" dirty="0"/>
              <a:t>, </a:t>
            </a:r>
            <a:r>
              <a:rPr lang="en-US" i="1" dirty="0"/>
              <a:t>if they satisfy all the following conditions:</a:t>
            </a:r>
            <a:endParaRPr lang="en-US" i="1" dirty="0" smtClean="0"/>
          </a:p>
          <a:p>
            <a:r>
              <a:rPr lang="en-US" b="1" dirty="0">
                <a:solidFill>
                  <a:srgbClr val="225E36"/>
                </a:solidFill>
              </a:rPr>
              <a:t>Initial Read</a:t>
            </a:r>
            <a:r>
              <a:rPr lang="en-US" b="1" dirty="0"/>
              <a:t>:</a:t>
            </a:r>
            <a:r>
              <a:rPr lang="en-US" dirty="0"/>
              <a:t> Initial read of each data item in transactions must match in both schedules. </a:t>
            </a:r>
            <a:endParaRPr lang="en-US" dirty="0" smtClean="0"/>
          </a:p>
          <a:p>
            <a:pPr lvl="1"/>
            <a:r>
              <a:rPr lang="en-US" b="1" dirty="0" smtClean="0">
                <a:solidFill>
                  <a:srgbClr val="C00000"/>
                </a:solidFill>
              </a:rPr>
              <a:t>For </a:t>
            </a:r>
            <a:r>
              <a:rPr lang="en-US" b="1" dirty="0">
                <a:solidFill>
                  <a:srgbClr val="C00000"/>
                </a:solidFill>
              </a:rPr>
              <a:t>example</a:t>
            </a:r>
            <a:r>
              <a:rPr lang="en-US" dirty="0"/>
              <a:t>, if transaction </a:t>
            </a:r>
            <a:r>
              <a:rPr lang="en-US" sz="2800" b="1" dirty="0">
                <a:solidFill>
                  <a:srgbClr val="002060"/>
                </a:solidFill>
              </a:rPr>
              <a:t>T1</a:t>
            </a:r>
            <a:r>
              <a:rPr lang="en-US" dirty="0"/>
              <a:t> reads a data item X before transaction </a:t>
            </a:r>
            <a:r>
              <a:rPr lang="en-US" sz="2800" b="1" dirty="0">
                <a:solidFill>
                  <a:srgbClr val="00B0F0"/>
                </a:solidFill>
              </a:rPr>
              <a:t>T2</a:t>
            </a:r>
            <a:r>
              <a:rPr lang="en-US" dirty="0"/>
              <a:t> in schedule </a:t>
            </a:r>
            <a:r>
              <a:rPr lang="en-US" b="1" dirty="0">
                <a:solidFill>
                  <a:srgbClr val="FFC000"/>
                </a:solidFill>
              </a:rPr>
              <a:t>S1</a:t>
            </a:r>
            <a:r>
              <a:rPr lang="en-US" dirty="0"/>
              <a:t> then in schedule </a:t>
            </a:r>
            <a:r>
              <a:rPr lang="en-US" b="1" dirty="0">
                <a:solidFill>
                  <a:srgbClr val="CD3152"/>
                </a:solidFill>
              </a:rPr>
              <a:t>S2</a:t>
            </a:r>
            <a:r>
              <a:rPr lang="en-US" dirty="0"/>
              <a:t>, </a:t>
            </a:r>
            <a:r>
              <a:rPr lang="en-US" sz="2800" b="1" dirty="0">
                <a:solidFill>
                  <a:srgbClr val="002060"/>
                </a:solidFill>
              </a:rPr>
              <a:t>T1</a:t>
            </a:r>
            <a:r>
              <a:rPr lang="en-US" dirty="0"/>
              <a:t> should read X before </a:t>
            </a:r>
            <a:r>
              <a:rPr lang="en-US" sz="2800" b="1" dirty="0">
                <a:solidFill>
                  <a:srgbClr val="00B0F0"/>
                </a:solidFill>
              </a:rPr>
              <a:t>T2</a:t>
            </a:r>
            <a:r>
              <a:rPr lang="en-US" dirty="0" smtClean="0"/>
              <a:t>.</a:t>
            </a:r>
          </a:p>
          <a:p>
            <a:pPr lvl="1"/>
            <a:r>
              <a:rPr lang="en-US" b="1" dirty="0" smtClean="0">
                <a:solidFill>
                  <a:srgbClr val="00B050"/>
                </a:solidFill>
              </a:rPr>
              <a:t>Read</a:t>
            </a:r>
            <a:r>
              <a:rPr lang="en-US" b="1" dirty="0" smtClean="0"/>
              <a:t> </a:t>
            </a:r>
            <a:r>
              <a:rPr lang="en-US" b="1" dirty="0"/>
              <a:t>vs </a:t>
            </a:r>
            <a:r>
              <a:rPr lang="en-US" b="1" dirty="0">
                <a:solidFill>
                  <a:srgbClr val="225E36"/>
                </a:solidFill>
              </a:rPr>
              <a:t>Initial Read</a:t>
            </a:r>
            <a:r>
              <a:rPr lang="en-US" b="1" dirty="0"/>
              <a:t>:</a:t>
            </a:r>
            <a:r>
              <a:rPr lang="en-US" dirty="0"/>
              <a:t> </a:t>
            </a:r>
            <a:r>
              <a:rPr lang="en-US" dirty="0" smtClean="0"/>
              <a:t>Initial </a:t>
            </a:r>
            <a:r>
              <a:rPr lang="en-US" dirty="0"/>
              <a:t>read means the first read operation on a data </a:t>
            </a:r>
            <a:r>
              <a:rPr lang="en-US" dirty="0" smtClean="0"/>
              <a:t>item.</a:t>
            </a:r>
          </a:p>
          <a:p>
            <a:pPr lvl="1"/>
            <a:r>
              <a:rPr lang="en-US" dirty="0" smtClean="0">
                <a:solidFill>
                  <a:srgbClr val="C00000"/>
                </a:solidFill>
              </a:rPr>
              <a:t>For </a:t>
            </a:r>
            <a:r>
              <a:rPr lang="en-US" dirty="0">
                <a:solidFill>
                  <a:srgbClr val="C00000"/>
                </a:solidFill>
              </a:rPr>
              <a:t>example</a:t>
            </a:r>
            <a:r>
              <a:rPr lang="en-US" dirty="0"/>
              <a:t>, a data item X can be </a:t>
            </a:r>
            <a:r>
              <a:rPr lang="en-US" i="1" dirty="0">
                <a:solidFill>
                  <a:srgbClr val="C00000"/>
                </a:solidFill>
              </a:rPr>
              <a:t>read multiple times</a:t>
            </a:r>
            <a:r>
              <a:rPr lang="en-US" dirty="0">
                <a:solidFill>
                  <a:srgbClr val="C00000"/>
                </a:solidFill>
              </a:rPr>
              <a:t> </a:t>
            </a:r>
            <a:r>
              <a:rPr lang="en-US" dirty="0"/>
              <a:t>in a schedule but the first read operation on X is called the </a:t>
            </a:r>
            <a:r>
              <a:rPr lang="en-US" b="1" dirty="0">
                <a:solidFill>
                  <a:srgbClr val="225E36"/>
                </a:solidFill>
              </a:rPr>
              <a:t>initial read</a:t>
            </a:r>
            <a:r>
              <a:rPr lang="en-US" dirty="0"/>
              <a:t>. </a:t>
            </a:r>
          </a:p>
        </p:txBody>
      </p:sp>
    </p:spTree>
    <p:extLst>
      <p:ext uri="{BB962C8B-B14F-4D97-AF65-F5344CB8AC3E}">
        <p14:creationId xmlns:p14="http://schemas.microsoft.com/office/powerpoint/2010/main" val="3855014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Equivalent (Cont..)</a:t>
            </a:r>
            <a:endParaRPr lang="en-US" dirty="0"/>
          </a:p>
        </p:txBody>
      </p:sp>
      <p:sp>
        <p:nvSpPr>
          <p:cNvPr id="3" name="Content Placeholder 2"/>
          <p:cNvSpPr>
            <a:spLocks noGrp="1"/>
          </p:cNvSpPr>
          <p:nvPr>
            <p:ph idx="1"/>
          </p:nvPr>
        </p:nvSpPr>
        <p:spPr/>
        <p:txBody>
          <a:bodyPr>
            <a:normAutofit/>
          </a:bodyPr>
          <a:lstStyle/>
          <a:p>
            <a:r>
              <a:rPr lang="en-US" b="1" dirty="0">
                <a:solidFill>
                  <a:schemeClr val="accent2">
                    <a:lumMod val="75000"/>
                  </a:schemeClr>
                </a:solidFill>
              </a:rPr>
              <a:t>Final Write</a:t>
            </a:r>
            <a:r>
              <a:rPr lang="en-US" b="1" dirty="0"/>
              <a:t>:</a:t>
            </a:r>
            <a:r>
              <a:rPr lang="en-US" dirty="0"/>
              <a:t> </a:t>
            </a:r>
            <a:r>
              <a:rPr lang="en-US" b="1" dirty="0"/>
              <a:t>Final write </a:t>
            </a:r>
            <a:r>
              <a:rPr lang="en-US" dirty="0"/>
              <a:t>operations on each data item must match in both the schedules. </a:t>
            </a:r>
            <a:endParaRPr lang="en-US" dirty="0" smtClean="0"/>
          </a:p>
          <a:p>
            <a:pPr lvl="1"/>
            <a:r>
              <a:rPr lang="en-US" b="1" dirty="0" smtClean="0">
                <a:solidFill>
                  <a:srgbClr val="C00000"/>
                </a:solidFill>
              </a:rPr>
              <a:t>For </a:t>
            </a:r>
            <a:r>
              <a:rPr lang="en-US" b="1" dirty="0">
                <a:solidFill>
                  <a:srgbClr val="C00000"/>
                </a:solidFill>
              </a:rPr>
              <a:t>example</a:t>
            </a:r>
            <a:r>
              <a:rPr lang="en-US" dirty="0"/>
              <a:t>, a data item X is last written by Transaction </a:t>
            </a:r>
            <a:r>
              <a:rPr lang="en-US" b="1" dirty="0">
                <a:solidFill>
                  <a:srgbClr val="002060"/>
                </a:solidFill>
              </a:rPr>
              <a:t>T1</a:t>
            </a:r>
            <a:r>
              <a:rPr lang="en-US" dirty="0"/>
              <a:t> in schedule </a:t>
            </a:r>
            <a:r>
              <a:rPr lang="en-US" b="1" dirty="0">
                <a:solidFill>
                  <a:srgbClr val="FFC000"/>
                </a:solidFill>
              </a:rPr>
              <a:t>S1</a:t>
            </a:r>
            <a:r>
              <a:rPr lang="en-US" dirty="0"/>
              <a:t> then in </a:t>
            </a:r>
            <a:r>
              <a:rPr lang="en-US" b="1" dirty="0">
                <a:solidFill>
                  <a:srgbClr val="CD3152"/>
                </a:solidFill>
              </a:rPr>
              <a:t>S2</a:t>
            </a:r>
            <a:r>
              <a:rPr lang="en-US" dirty="0"/>
              <a:t>, the last write operation on X should be performed by the transaction </a:t>
            </a:r>
            <a:r>
              <a:rPr lang="en-US" b="1" dirty="0">
                <a:solidFill>
                  <a:srgbClr val="002060"/>
                </a:solidFill>
              </a:rPr>
              <a:t>T1</a:t>
            </a:r>
            <a:r>
              <a:rPr lang="en-US" dirty="0" smtClean="0"/>
              <a:t>.</a:t>
            </a:r>
          </a:p>
          <a:p>
            <a:r>
              <a:rPr lang="en-US" b="1" dirty="0">
                <a:solidFill>
                  <a:srgbClr val="225E36"/>
                </a:solidFill>
              </a:rPr>
              <a:t>Update Read</a:t>
            </a:r>
            <a:r>
              <a:rPr lang="en-US" b="1" dirty="0"/>
              <a:t>:</a:t>
            </a:r>
            <a:r>
              <a:rPr lang="en-US" dirty="0"/>
              <a:t> If in schedule </a:t>
            </a:r>
            <a:r>
              <a:rPr lang="en-US" sz="2400" b="1" dirty="0">
                <a:solidFill>
                  <a:srgbClr val="FFC000"/>
                </a:solidFill>
              </a:rPr>
              <a:t>S1</a:t>
            </a:r>
            <a:r>
              <a:rPr lang="en-US" dirty="0"/>
              <a:t>, the transaction </a:t>
            </a:r>
            <a:r>
              <a:rPr lang="en-US" b="1" dirty="0">
                <a:solidFill>
                  <a:srgbClr val="002060"/>
                </a:solidFill>
              </a:rPr>
              <a:t>T1</a:t>
            </a:r>
            <a:r>
              <a:rPr lang="en-US" dirty="0"/>
              <a:t> is reading a data item updated by </a:t>
            </a:r>
            <a:r>
              <a:rPr lang="en-US" b="1" dirty="0">
                <a:solidFill>
                  <a:srgbClr val="00B0F0"/>
                </a:solidFill>
              </a:rPr>
              <a:t>T2</a:t>
            </a:r>
            <a:r>
              <a:rPr lang="en-US" dirty="0"/>
              <a:t> then in schedule </a:t>
            </a:r>
            <a:r>
              <a:rPr lang="en-US" sz="2400" b="1" dirty="0">
                <a:solidFill>
                  <a:srgbClr val="CD3152"/>
                </a:solidFill>
              </a:rPr>
              <a:t>S2</a:t>
            </a:r>
            <a:r>
              <a:rPr lang="en-US" dirty="0"/>
              <a:t>, </a:t>
            </a:r>
            <a:r>
              <a:rPr lang="en-US" b="1" dirty="0">
                <a:solidFill>
                  <a:srgbClr val="002060"/>
                </a:solidFill>
              </a:rPr>
              <a:t>T1</a:t>
            </a:r>
            <a:r>
              <a:rPr lang="en-US" dirty="0"/>
              <a:t> should read the value after the write operation of </a:t>
            </a:r>
            <a:r>
              <a:rPr lang="en-US" b="1" dirty="0">
                <a:solidFill>
                  <a:srgbClr val="00B0F0"/>
                </a:solidFill>
              </a:rPr>
              <a:t>T2</a:t>
            </a:r>
            <a:r>
              <a:rPr lang="en-US" dirty="0"/>
              <a:t> on same data item. </a:t>
            </a:r>
            <a:endParaRPr lang="en-US" dirty="0" smtClean="0"/>
          </a:p>
          <a:p>
            <a:pPr lvl="1"/>
            <a:r>
              <a:rPr lang="en-US" b="1" dirty="0" smtClean="0">
                <a:solidFill>
                  <a:srgbClr val="C00000"/>
                </a:solidFill>
              </a:rPr>
              <a:t>For </a:t>
            </a:r>
            <a:r>
              <a:rPr lang="en-US" b="1" dirty="0">
                <a:solidFill>
                  <a:srgbClr val="C00000"/>
                </a:solidFill>
              </a:rPr>
              <a:t>example</a:t>
            </a:r>
            <a:r>
              <a:rPr lang="en-US" dirty="0"/>
              <a:t>, In schedule </a:t>
            </a:r>
            <a:r>
              <a:rPr lang="en-US" b="1" dirty="0">
                <a:solidFill>
                  <a:srgbClr val="FFC000"/>
                </a:solidFill>
              </a:rPr>
              <a:t>S1</a:t>
            </a:r>
            <a:r>
              <a:rPr lang="en-US" dirty="0"/>
              <a:t>, </a:t>
            </a:r>
            <a:r>
              <a:rPr lang="en-US" b="1" dirty="0">
                <a:solidFill>
                  <a:srgbClr val="002060"/>
                </a:solidFill>
              </a:rPr>
              <a:t>T1</a:t>
            </a:r>
            <a:r>
              <a:rPr lang="en-US" dirty="0"/>
              <a:t> performs a read operation on X after the write operation on X by </a:t>
            </a:r>
            <a:r>
              <a:rPr lang="en-US" b="1" dirty="0">
                <a:solidFill>
                  <a:srgbClr val="00B0F0"/>
                </a:solidFill>
              </a:rPr>
              <a:t>T2</a:t>
            </a:r>
            <a:r>
              <a:rPr lang="en-US" dirty="0"/>
              <a:t> then in </a:t>
            </a:r>
            <a:r>
              <a:rPr lang="en-US" b="1" dirty="0">
                <a:solidFill>
                  <a:srgbClr val="CD3152"/>
                </a:solidFill>
              </a:rPr>
              <a:t>S2</a:t>
            </a:r>
            <a:r>
              <a:rPr lang="en-US" dirty="0"/>
              <a:t>, </a:t>
            </a:r>
            <a:r>
              <a:rPr lang="en-US" b="1" dirty="0">
                <a:solidFill>
                  <a:srgbClr val="002060"/>
                </a:solidFill>
              </a:rPr>
              <a:t>T1</a:t>
            </a:r>
            <a:r>
              <a:rPr lang="en-US" dirty="0"/>
              <a:t> should read the X after </a:t>
            </a:r>
            <a:r>
              <a:rPr lang="en-US" b="1" dirty="0" smtClean="0">
                <a:solidFill>
                  <a:srgbClr val="00B0F0"/>
                </a:solidFill>
              </a:rPr>
              <a:t>T2</a:t>
            </a:r>
            <a:r>
              <a:rPr lang="en-US" dirty="0" smtClean="0"/>
              <a:t> </a:t>
            </a:r>
            <a:r>
              <a:rPr lang="en-US" dirty="0"/>
              <a:t>performs write on X.</a:t>
            </a:r>
          </a:p>
        </p:txBody>
      </p:sp>
    </p:spTree>
    <p:extLst>
      <p:ext uri="{BB962C8B-B14F-4D97-AF65-F5344CB8AC3E}">
        <p14:creationId xmlns:p14="http://schemas.microsoft.com/office/powerpoint/2010/main" val="3480725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View </a:t>
            </a:r>
            <a:r>
              <a:rPr lang="en-US" dirty="0" err="1" smtClean="0"/>
              <a:t>Serializability</a:t>
            </a:r>
            <a:endParaRPr lang="en-US" dirty="0"/>
          </a:p>
        </p:txBody>
      </p:sp>
      <p:graphicFrame>
        <p:nvGraphicFramePr>
          <p:cNvPr id="5" name="Table 4"/>
          <p:cNvGraphicFramePr>
            <a:graphicFrameLocks noGrp="1"/>
          </p:cNvGraphicFramePr>
          <p:nvPr/>
        </p:nvGraphicFramePr>
        <p:xfrm>
          <a:off x="1570682" y="2122067"/>
          <a:ext cx="2185774" cy="3291840"/>
        </p:xfrm>
        <a:graphic>
          <a:graphicData uri="http://schemas.openxmlformats.org/drawingml/2006/table">
            <a:tbl>
              <a:tblPr firstRow="1" bandRow="1">
                <a:tableStyleId>{0E3FDE45-AF77-4B5C-9715-49D594BDF05E}</a:tableStyleId>
              </a:tblPr>
              <a:tblGrid>
                <a:gridCol w="1092887">
                  <a:extLst>
                    <a:ext uri="{9D8B030D-6E8A-4147-A177-3AD203B41FA5}">
                      <a16:colId xmlns:a16="http://schemas.microsoft.com/office/drawing/2014/main" val="1432053952"/>
                    </a:ext>
                  </a:extLst>
                </a:gridCol>
                <a:gridCol w="1092887">
                  <a:extLst>
                    <a:ext uri="{9D8B030D-6E8A-4147-A177-3AD203B41FA5}">
                      <a16:colId xmlns:a16="http://schemas.microsoft.com/office/drawing/2014/main" val="1136814851"/>
                    </a:ext>
                  </a:extLst>
                </a:gridCol>
              </a:tblGrid>
              <a:tr h="319674">
                <a:tc>
                  <a:txBody>
                    <a:bodyPr/>
                    <a:lstStyle/>
                    <a:p>
                      <a:pPr algn="ctr"/>
                      <a:r>
                        <a:rPr lang="en-US" b="1" dirty="0" smtClean="0">
                          <a:solidFill>
                            <a:srgbClr val="002060"/>
                          </a:solidFill>
                        </a:rPr>
                        <a:t>T1</a:t>
                      </a:r>
                      <a:endParaRPr lang="en-US" b="1" dirty="0">
                        <a:solidFill>
                          <a:srgbClr val="002060"/>
                        </a:solidFill>
                      </a:endParaRPr>
                    </a:p>
                  </a:txBody>
                  <a:tcPr/>
                </a:tc>
                <a:tc>
                  <a:txBody>
                    <a:bodyPr/>
                    <a:lstStyle/>
                    <a:p>
                      <a:pPr algn="ctr"/>
                      <a:r>
                        <a:rPr lang="en-US" b="1" dirty="0" smtClean="0">
                          <a:solidFill>
                            <a:srgbClr val="00B0F0"/>
                          </a:solidFill>
                        </a:rPr>
                        <a:t>T2</a:t>
                      </a:r>
                      <a:endParaRPr lang="en-US" b="1" dirty="0">
                        <a:solidFill>
                          <a:srgbClr val="00B0F0"/>
                        </a:solidFill>
                      </a:endParaRPr>
                    </a:p>
                  </a:txBody>
                  <a:tcPr/>
                </a:tc>
                <a:extLst>
                  <a:ext uri="{0D108BD9-81ED-4DB2-BD59-A6C34878D82A}">
                    <a16:rowId xmlns:a16="http://schemas.microsoft.com/office/drawing/2014/main" val="2742909858"/>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1821199006"/>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40994919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R(X)</a:t>
                      </a:r>
                    </a:p>
                  </a:txBody>
                  <a:tcPr/>
                </a:tc>
                <a:extLst>
                  <a:ext uri="{0D108BD9-81ED-4DB2-BD59-A6C34878D82A}">
                    <a16:rowId xmlns:a16="http://schemas.microsoft.com/office/drawing/2014/main" val="347618797"/>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W(X)</a:t>
                      </a:r>
                    </a:p>
                  </a:txBody>
                  <a:tcPr/>
                </a:tc>
                <a:extLst>
                  <a:ext uri="{0D108BD9-81ED-4DB2-BD59-A6C34878D82A}">
                    <a16:rowId xmlns:a16="http://schemas.microsoft.com/office/drawing/2014/main" val="99895341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R(Y)</a:t>
                      </a:r>
                    </a:p>
                  </a:txBody>
                  <a:tcPr/>
                </a:tc>
                <a:tc>
                  <a:txBody>
                    <a:bodyPr/>
                    <a:lstStyle/>
                    <a:p>
                      <a:pPr algn="ctr"/>
                      <a:endParaRPr lang="en-US" b="1" dirty="0">
                        <a:solidFill>
                          <a:schemeClr val="accent2">
                            <a:lumMod val="75000"/>
                          </a:schemeClr>
                        </a:solidFill>
                      </a:endParaRPr>
                    </a:p>
                  </a:txBody>
                  <a:tcPr/>
                </a:tc>
                <a:extLst>
                  <a:ext uri="{0D108BD9-81ED-4DB2-BD59-A6C34878D82A}">
                    <a16:rowId xmlns:a16="http://schemas.microsoft.com/office/drawing/2014/main" val="117420573"/>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W(Y)</a:t>
                      </a:r>
                    </a:p>
                  </a:txBody>
                  <a:tcPr/>
                </a:tc>
                <a:tc>
                  <a:txBody>
                    <a:bodyPr/>
                    <a:lstStyle/>
                    <a:p>
                      <a:pPr algn="ctr"/>
                      <a:endParaRPr lang="en-US" b="1" dirty="0"/>
                    </a:p>
                  </a:txBody>
                  <a:tcPr/>
                </a:tc>
                <a:extLst>
                  <a:ext uri="{0D108BD9-81ED-4DB2-BD59-A6C34878D82A}">
                    <a16:rowId xmlns:a16="http://schemas.microsoft.com/office/drawing/2014/main" val="3518112667"/>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R(Y)</a:t>
                      </a:r>
                    </a:p>
                  </a:txBody>
                  <a:tcPr/>
                </a:tc>
                <a:extLst>
                  <a:ext uri="{0D108BD9-81ED-4DB2-BD59-A6C34878D82A}">
                    <a16:rowId xmlns:a16="http://schemas.microsoft.com/office/drawing/2014/main" val="375781070"/>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W(Y)</a:t>
                      </a:r>
                    </a:p>
                  </a:txBody>
                  <a:tcPr/>
                </a:tc>
                <a:extLst>
                  <a:ext uri="{0D108BD9-81ED-4DB2-BD59-A6C34878D82A}">
                    <a16:rowId xmlns:a16="http://schemas.microsoft.com/office/drawing/2014/main" val="2533959880"/>
                  </a:ext>
                </a:extLst>
              </a:tr>
            </a:tbl>
          </a:graphicData>
        </a:graphic>
      </p:graphicFrame>
      <p:sp>
        <p:nvSpPr>
          <p:cNvPr id="6" name="TextBox 5"/>
          <p:cNvSpPr txBox="1"/>
          <p:nvPr/>
        </p:nvSpPr>
        <p:spPr>
          <a:xfrm>
            <a:off x="1570682" y="1667508"/>
            <a:ext cx="2776151" cy="369332"/>
          </a:xfrm>
          <a:prstGeom prst="rect">
            <a:avLst/>
          </a:prstGeom>
          <a:noFill/>
        </p:spPr>
        <p:txBody>
          <a:bodyPr wrap="square" rtlCol="0">
            <a:spAutoFit/>
          </a:bodyPr>
          <a:lstStyle/>
          <a:p>
            <a:r>
              <a:rPr lang="en-US" b="1" dirty="0" smtClean="0"/>
              <a:t>Schedule-1(</a:t>
            </a:r>
            <a:r>
              <a:rPr lang="en-US" b="1" dirty="0" smtClean="0">
                <a:solidFill>
                  <a:srgbClr val="FFC000"/>
                </a:solidFill>
              </a:rPr>
              <a:t>S1</a:t>
            </a:r>
            <a:r>
              <a:rPr lang="en-US" b="1" dirty="0" smtClean="0"/>
              <a:t>): Non-Serial</a:t>
            </a:r>
            <a:endParaRPr lang="en-US" b="1" dirty="0"/>
          </a:p>
        </p:txBody>
      </p:sp>
      <p:sp>
        <p:nvSpPr>
          <p:cNvPr id="7" name="TextBox 6"/>
          <p:cNvSpPr txBox="1"/>
          <p:nvPr/>
        </p:nvSpPr>
        <p:spPr>
          <a:xfrm>
            <a:off x="6096000" y="1648941"/>
            <a:ext cx="4691449" cy="369332"/>
          </a:xfrm>
          <a:prstGeom prst="rect">
            <a:avLst/>
          </a:prstGeom>
          <a:noFill/>
        </p:spPr>
        <p:txBody>
          <a:bodyPr wrap="square" rtlCol="0">
            <a:spAutoFit/>
          </a:bodyPr>
          <a:lstStyle/>
          <a:p>
            <a:r>
              <a:rPr lang="en-US" b="1" dirty="0" smtClean="0"/>
              <a:t>Schedule-1(</a:t>
            </a:r>
            <a:r>
              <a:rPr lang="en-US" b="1" dirty="0" smtClean="0">
                <a:solidFill>
                  <a:srgbClr val="CD3152"/>
                </a:solidFill>
              </a:rPr>
              <a:t>S2</a:t>
            </a:r>
            <a:r>
              <a:rPr lang="en-US" b="1" dirty="0" smtClean="0"/>
              <a:t>): Serial </a:t>
            </a:r>
            <a:endParaRPr lang="en-US" b="1" dirty="0"/>
          </a:p>
        </p:txBody>
      </p:sp>
      <p:graphicFrame>
        <p:nvGraphicFramePr>
          <p:cNvPr id="9" name="Table 8"/>
          <p:cNvGraphicFramePr>
            <a:graphicFrameLocks noGrp="1"/>
          </p:cNvGraphicFramePr>
          <p:nvPr/>
        </p:nvGraphicFramePr>
        <p:xfrm>
          <a:off x="6255950" y="2122067"/>
          <a:ext cx="2185774" cy="3291840"/>
        </p:xfrm>
        <a:graphic>
          <a:graphicData uri="http://schemas.openxmlformats.org/drawingml/2006/table">
            <a:tbl>
              <a:tblPr firstRow="1" bandRow="1">
                <a:tableStyleId>{0E3FDE45-AF77-4B5C-9715-49D594BDF05E}</a:tableStyleId>
              </a:tblPr>
              <a:tblGrid>
                <a:gridCol w="1092887">
                  <a:extLst>
                    <a:ext uri="{9D8B030D-6E8A-4147-A177-3AD203B41FA5}">
                      <a16:colId xmlns:a16="http://schemas.microsoft.com/office/drawing/2014/main" val="1432053952"/>
                    </a:ext>
                  </a:extLst>
                </a:gridCol>
                <a:gridCol w="1092887">
                  <a:extLst>
                    <a:ext uri="{9D8B030D-6E8A-4147-A177-3AD203B41FA5}">
                      <a16:colId xmlns:a16="http://schemas.microsoft.com/office/drawing/2014/main" val="1136814851"/>
                    </a:ext>
                  </a:extLst>
                </a:gridCol>
              </a:tblGrid>
              <a:tr h="319674">
                <a:tc>
                  <a:txBody>
                    <a:bodyPr/>
                    <a:lstStyle/>
                    <a:p>
                      <a:pPr algn="ctr"/>
                      <a:r>
                        <a:rPr lang="en-US" b="1" dirty="0" smtClean="0">
                          <a:solidFill>
                            <a:srgbClr val="002060"/>
                          </a:solidFill>
                        </a:rPr>
                        <a:t>T1</a:t>
                      </a:r>
                      <a:endParaRPr lang="en-US" b="1" dirty="0">
                        <a:solidFill>
                          <a:srgbClr val="002060"/>
                        </a:solidFill>
                      </a:endParaRPr>
                    </a:p>
                  </a:txBody>
                  <a:tcPr/>
                </a:tc>
                <a:tc>
                  <a:txBody>
                    <a:bodyPr/>
                    <a:lstStyle/>
                    <a:p>
                      <a:pPr algn="ctr"/>
                      <a:r>
                        <a:rPr lang="en-US" b="1" dirty="0" smtClean="0">
                          <a:solidFill>
                            <a:srgbClr val="00B0F0"/>
                          </a:solidFill>
                        </a:rPr>
                        <a:t>T2</a:t>
                      </a:r>
                      <a:endParaRPr lang="en-US" b="1" dirty="0">
                        <a:solidFill>
                          <a:srgbClr val="00B0F0"/>
                        </a:solidFill>
                      </a:endParaRPr>
                    </a:p>
                  </a:txBody>
                  <a:tcPr/>
                </a:tc>
                <a:extLst>
                  <a:ext uri="{0D108BD9-81ED-4DB2-BD59-A6C34878D82A}">
                    <a16:rowId xmlns:a16="http://schemas.microsoft.com/office/drawing/2014/main" val="2742909858"/>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1821199006"/>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40994919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extLst>
                  <a:ext uri="{0D108BD9-81ED-4DB2-BD59-A6C34878D82A}">
                    <a16:rowId xmlns:a16="http://schemas.microsoft.com/office/drawing/2014/main" val="347618797"/>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extLst>
                  <a:ext uri="{0D108BD9-81ED-4DB2-BD59-A6C34878D82A}">
                    <a16:rowId xmlns:a16="http://schemas.microsoft.com/office/drawing/2014/main" val="998953419"/>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225E36"/>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R(X)</a:t>
                      </a:r>
                    </a:p>
                  </a:txBody>
                  <a:tcPr/>
                </a:tc>
                <a:extLst>
                  <a:ext uri="{0D108BD9-81ED-4DB2-BD59-A6C34878D82A}">
                    <a16:rowId xmlns:a16="http://schemas.microsoft.com/office/drawing/2014/main" val="117420573"/>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W(X)</a:t>
                      </a:r>
                    </a:p>
                  </a:txBody>
                  <a:tcPr/>
                </a:tc>
                <a:extLst>
                  <a:ext uri="{0D108BD9-81ED-4DB2-BD59-A6C34878D82A}">
                    <a16:rowId xmlns:a16="http://schemas.microsoft.com/office/drawing/2014/main" val="3518112667"/>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225E36"/>
                          </a:solidFill>
                        </a:rPr>
                        <a:t>R(Y)</a:t>
                      </a:r>
                    </a:p>
                  </a:txBody>
                  <a:tcPr/>
                </a:tc>
                <a:extLst>
                  <a:ext uri="{0D108BD9-81ED-4DB2-BD59-A6C34878D82A}">
                    <a16:rowId xmlns:a16="http://schemas.microsoft.com/office/drawing/2014/main" val="375781070"/>
                  </a:ext>
                </a:extLst>
              </a:tr>
              <a:tr h="3196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2">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W(Y)</a:t>
                      </a:r>
                    </a:p>
                  </a:txBody>
                  <a:tcPr/>
                </a:tc>
                <a:extLst>
                  <a:ext uri="{0D108BD9-81ED-4DB2-BD59-A6C34878D82A}">
                    <a16:rowId xmlns:a16="http://schemas.microsoft.com/office/drawing/2014/main" val="2533959880"/>
                  </a:ext>
                </a:extLst>
              </a:tr>
            </a:tbl>
          </a:graphicData>
        </a:graphic>
      </p:graphicFrame>
      <p:sp>
        <p:nvSpPr>
          <p:cNvPr id="10" name="TextBox 9"/>
          <p:cNvSpPr txBox="1"/>
          <p:nvPr/>
        </p:nvSpPr>
        <p:spPr>
          <a:xfrm>
            <a:off x="1466334" y="5845286"/>
            <a:ext cx="9811265" cy="646331"/>
          </a:xfrm>
          <a:prstGeom prst="rect">
            <a:avLst/>
          </a:prstGeom>
          <a:noFill/>
        </p:spPr>
        <p:txBody>
          <a:bodyPr wrap="square" rtlCol="0">
            <a:spAutoFit/>
          </a:bodyPr>
          <a:lstStyle/>
          <a:p>
            <a:r>
              <a:rPr lang="en-US" dirty="0" smtClean="0"/>
              <a:t>Let’s Check the three conditions of </a:t>
            </a:r>
            <a:r>
              <a:rPr lang="en-US" b="1" dirty="0" smtClean="0">
                <a:solidFill>
                  <a:schemeClr val="accent2">
                    <a:lumMod val="75000"/>
                  </a:schemeClr>
                </a:solidFill>
              </a:rPr>
              <a:t>View </a:t>
            </a:r>
            <a:r>
              <a:rPr lang="en-US" b="1" dirty="0" err="1" smtClean="0">
                <a:solidFill>
                  <a:schemeClr val="accent2">
                    <a:lumMod val="75000"/>
                  </a:schemeClr>
                </a:solidFill>
              </a:rPr>
              <a:t>Serializability</a:t>
            </a:r>
            <a:r>
              <a:rPr lang="en-US" dirty="0" smtClean="0"/>
              <a:t> and </a:t>
            </a:r>
            <a:r>
              <a:rPr lang="en-US" i="1" dirty="0" smtClean="0">
                <a:solidFill>
                  <a:srgbClr val="C00000"/>
                </a:solidFill>
              </a:rPr>
              <a:t>find whether above Schedule S1 is View Serializable or not.</a:t>
            </a:r>
            <a:endParaRPr lang="en-US" i="1" dirty="0">
              <a:solidFill>
                <a:srgbClr val="C00000"/>
              </a:solidFill>
            </a:endParaRPr>
          </a:p>
        </p:txBody>
      </p:sp>
      <p:sp>
        <p:nvSpPr>
          <p:cNvPr id="11" name="TextBox 10"/>
          <p:cNvSpPr txBox="1"/>
          <p:nvPr/>
        </p:nvSpPr>
        <p:spPr>
          <a:xfrm>
            <a:off x="8703274" y="2752324"/>
            <a:ext cx="3093309" cy="1477328"/>
          </a:xfrm>
          <a:prstGeom prst="rect">
            <a:avLst/>
          </a:prstGeom>
          <a:noFill/>
        </p:spPr>
        <p:txBody>
          <a:bodyPr wrap="square" rtlCol="0">
            <a:spAutoFit/>
          </a:bodyPr>
          <a:lstStyle/>
          <a:p>
            <a:r>
              <a:rPr lang="en-US" b="1" dirty="0" smtClean="0">
                <a:solidFill>
                  <a:srgbClr val="CD3152"/>
                </a:solidFill>
              </a:rPr>
              <a:t>S2</a:t>
            </a:r>
            <a:r>
              <a:rPr lang="en-US" dirty="0" smtClean="0"/>
              <a:t> is the serial schedule of </a:t>
            </a:r>
            <a:r>
              <a:rPr lang="en-US" b="1" dirty="0" smtClean="0">
                <a:solidFill>
                  <a:srgbClr val="FFC000"/>
                </a:solidFill>
              </a:rPr>
              <a:t>S1</a:t>
            </a:r>
            <a:r>
              <a:rPr lang="en-US" dirty="0" smtClean="0"/>
              <a:t>. If we can prove that they are </a:t>
            </a:r>
            <a:r>
              <a:rPr lang="en-US" b="1" dirty="0" smtClean="0">
                <a:solidFill>
                  <a:srgbClr val="C00000"/>
                </a:solidFill>
              </a:rPr>
              <a:t>view equivalent</a:t>
            </a:r>
            <a:r>
              <a:rPr lang="en-US" dirty="0" smtClean="0"/>
              <a:t> the we can say that given schedule </a:t>
            </a:r>
            <a:r>
              <a:rPr lang="en-US" b="1" dirty="0">
                <a:solidFill>
                  <a:srgbClr val="FFC000"/>
                </a:solidFill>
              </a:rPr>
              <a:t>S1</a:t>
            </a:r>
            <a:r>
              <a:rPr lang="en-US" dirty="0" smtClean="0"/>
              <a:t> is </a:t>
            </a:r>
            <a:r>
              <a:rPr lang="en-US" b="1" dirty="0">
                <a:solidFill>
                  <a:schemeClr val="accent2">
                    <a:lumMod val="75000"/>
                  </a:schemeClr>
                </a:solidFill>
              </a:rPr>
              <a:t>V</a:t>
            </a:r>
            <a:r>
              <a:rPr lang="en-US" b="1" dirty="0" smtClean="0">
                <a:solidFill>
                  <a:schemeClr val="accent2">
                    <a:lumMod val="75000"/>
                  </a:schemeClr>
                </a:solidFill>
              </a:rPr>
              <a:t>iew Serializable</a:t>
            </a:r>
            <a:r>
              <a:rPr lang="en-US" dirty="0" smtClean="0"/>
              <a:t>.</a:t>
            </a:r>
            <a:endParaRPr lang="en-US" dirty="0"/>
          </a:p>
        </p:txBody>
      </p:sp>
    </p:spTree>
    <p:extLst>
      <p:ext uri="{BB962C8B-B14F-4D97-AF65-F5344CB8AC3E}">
        <p14:creationId xmlns:p14="http://schemas.microsoft.com/office/powerpoint/2010/main" val="2265130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View </a:t>
            </a:r>
            <a:r>
              <a:rPr lang="en-US" dirty="0" err="1" smtClean="0"/>
              <a:t>Serializability</a:t>
            </a:r>
            <a:r>
              <a:rPr lang="en-US" dirty="0" smtClean="0"/>
              <a:t> (Cont..)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solidFill>
                  <a:srgbClr val="365E22"/>
                </a:solidFill>
              </a:rPr>
              <a:t>Initial Read</a:t>
            </a:r>
          </a:p>
          <a:p>
            <a:pPr lvl="1"/>
            <a:r>
              <a:rPr lang="en-US" dirty="0"/>
              <a:t>In schedule S1, transaction T1 first reads the data item X. In S2 also transaction T1 first reads the data item X.</a:t>
            </a:r>
          </a:p>
          <a:p>
            <a:pPr lvl="1"/>
            <a:r>
              <a:rPr lang="en-US" dirty="0"/>
              <a:t>Lets check for Y. In schedule S1, transaction T1 first reads the data item Y. In S2 also the first read operation on Y is performed by T1.</a:t>
            </a:r>
          </a:p>
          <a:p>
            <a:pPr lvl="1"/>
            <a:r>
              <a:rPr lang="en-US" dirty="0"/>
              <a:t>We checked for both data items X &amp; Y and the</a:t>
            </a:r>
            <a:r>
              <a:rPr lang="en-US" b="1" dirty="0"/>
              <a:t> initial read</a:t>
            </a:r>
            <a:r>
              <a:rPr lang="en-US" dirty="0"/>
              <a:t> condition is satisfied in S1 &amp; S2</a:t>
            </a:r>
            <a:r>
              <a:rPr lang="en-US" dirty="0" smtClean="0"/>
              <a:t>.</a:t>
            </a:r>
          </a:p>
          <a:p>
            <a:r>
              <a:rPr lang="en-US" b="1" dirty="0">
                <a:solidFill>
                  <a:schemeClr val="accent2">
                    <a:lumMod val="75000"/>
                  </a:schemeClr>
                </a:solidFill>
              </a:rPr>
              <a:t>Final Write</a:t>
            </a:r>
          </a:p>
          <a:p>
            <a:pPr lvl="1"/>
            <a:r>
              <a:rPr lang="en-US" dirty="0"/>
              <a:t>In schedule S1, the final write operation on X is done by transaction T2. In S2 also transaction T2 performs the final write on X.</a:t>
            </a:r>
          </a:p>
          <a:p>
            <a:pPr lvl="1"/>
            <a:r>
              <a:rPr lang="en-US" dirty="0"/>
              <a:t>Lets check for Y. In schedule S1, the final write operation on Y is done by transaction T2. In schedule S2, final write on Y is done by T2.</a:t>
            </a:r>
          </a:p>
          <a:p>
            <a:pPr lvl="1"/>
            <a:r>
              <a:rPr lang="en-US" dirty="0"/>
              <a:t>We checked for both data items X &amp; Y and the </a:t>
            </a:r>
            <a:r>
              <a:rPr lang="en-US" b="1" dirty="0"/>
              <a:t>final write</a:t>
            </a:r>
            <a:r>
              <a:rPr lang="en-US" dirty="0"/>
              <a:t> condition is satisfied in S1 &amp; S2.</a:t>
            </a:r>
          </a:p>
          <a:p>
            <a:endParaRPr lang="en-US" dirty="0"/>
          </a:p>
          <a:p>
            <a:endParaRPr lang="en-US" dirty="0"/>
          </a:p>
        </p:txBody>
      </p:sp>
    </p:spTree>
    <p:extLst>
      <p:ext uri="{BB962C8B-B14F-4D97-AF65-F5344CB8AC3E}">
        <p14:creationId xmlns:p14="http://schemas.microsoft.com/office/powerpoint/2010/main" val="3371761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View </a:t>
            </a:r>
            <a:r>
              <a:rPr lang="en-US" dirty="0" err="1"/>
              <a:t>Serializability</a:t>
            </a:r>
            <a:r>
              <a:rPr lang="en-US" dirty="0"/>
              <a:t> (Cont..)</a:t>
            </a:r>
          </a:p>
        </p:txBody>
      </p:sp>
      <p:sp>
        <p:nvSpPr>
          <p:cNvPr id="3" name="Content Placeholder 2"/>
          <p:cNvSpPr>
            <a:spLocks noGrp="1"/>
          </p:cNvSpPr>
          <p:nvPr>
            <p:ph idx="1"/>
          </p:nvPr>
        </p:nvSpPr>
        <p:spPr/>
        <p:txBody>
          <a:bodyPr>
            <a:normAutofit fontScale="92500" lnSpcReduction="10000"/>
          </a:bodyPr>
          <a:lstStyle/>
          <a:p>
            <a:r>
              <a:rPr lang="en-US" b="1" dirty="0">
                <a:solidFill>
                  <a:srgbClr val="225E36"/>
                </a:solidFill>
              </a:rPr>
              <a:t>Update Read</a:t>
            </a:r>
          </a:p>
          <a:p>
            <a:pPr lvl="1"/>
            <a:r>
              <a:rPr lang="en-US" dirty="0"/>
              <a:t>In S1, transaction T2 reads the value of X, written by T1. In S2, the same transaction T2 reads the X after it is written by T1.</a:t>
            </a:r>
          </a:p>
          <a:p>
            <a:pPr lvl="1"/>
            <a:r>
              <a:rPr lang="en-US" dirty="0"/>
              <a:t>In S1, transaction T2 reads the value of Y, written by T1. In S2, the same transaction T2 reads the value of Y after it is updated by T1.</a:t>
            </a:r>
          </a:p>
          <a:p>
            <a:pPr lvl="1"/>
            <a:r>
              <a:rPr lang="en-US" dirty="0"/>
              <a:t>The update read condition is also satisfied for both the schedules.</a:t>
            </a:r>
          </a:p>
          <a:p>
            <a:pPr marL="0" indent="0">
              <a:buNone/>
            </a:pPr>
            <a:endParaRPr lang="en-US" dirty="0" smtClean="0"/>
          </a:p>
          <a:p>
            <a:pPr marL="0" indent="0">
              <a:buNone/>
            </a:pPr>
            <a:r>
              <a:rPr lang="en-US" b="1" dirty="0">
                <a:solidFill>
                  <a:srgbClr val="CD3152"/>
                </a:solidFill>
              </a:rPr>
              <a:t>Since all the three conditions that checks whether the two schedules are view equivalent are satisfied in this example, which means S1 and S2 are view equivalent. Also, as we know that the schedule S2 is the serial schedule of S1, thus we can say that the schedule S1 is view serializable schedule.</a:t>
            </a:r>
          </a:p>
        </p:txBody>
      </p:sp>
    </p:spTree>
    <p:extLst>
      <p:ext uri="{BB962C8B-B14F-4D97-AF65-F5344CB8AC3E}">
        <p14:creationId xmlns:p14="http://schemas.microsoft.com/office/powerpoint/2010/main" val="1284358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Schedules</a:t>
            </a:r>
          </a:p>
        </p:txBody>
      </p:sp>
      <p:sp>
        <p:nvSpPr>
          <p:cNvPr id="3" name="Content Placeholder 2"/>
          <p:cNvSpPr>
            <a:spLocks noGrp="1"/>
          </p:cNvSpPr>
          <p:nvPr>
            <p:ph idx="1"/>
          </p:nvPr>
        </p:nvSpPr>
        <p:spPr/>
        <p:txBody>
          <a:bodyPr/>
          <a:lstStyle/>
          <a:p>
            <a:pPr marL="0" indent="0">
              <a:buNone/>
            </a:pPr>
            <a:r>
              <a:rPr lang="en-US" dirty="0" smtClean="0"/>
              <a:t>The equivalence Schedule can be of the following types:</a:t>
            </a:r>
          </a:p>
          <a:p>
            <a:r>
              <a:rPr lang="en-US" dirty="0" smtClean="0"/>
              <a:t>Result Equivalence</a:t>
            </a:r>
          </a:p>
          <a:p>
            <a:r>
              <a:rPr lang="en-US" dirty="0" smtClean="0"/>
              <a:t>View Equivalence</a:t>
            </a:r>
          </a:p>
          <a:p>
            <a:r>
              <a:rPr lang="en-US" dirty="0" smtClean="0"/>
              <a:t>Conflict Equivalence</a:t>
            </a:r>
          </a:p>
        </p:txBody>
      </p:sp>
    </p:spTree>
    <p:extLst>
      <p:ext uri="{BB962C8B-B14F-4D97-AF65-F5344CB8AC3E}">
        <p14:creationId xmlns:p14="http://schemas.microsoft.com/office/powerpoint/2010/main" val="213686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Transaction Management</a:t>
            </a:r>
            <a:endParaRPr lang="en-US" b="1" u="sng" dirty="0"/>
          </a:p>
        </p:txBody>
      </p:sp>
      <p:sp>
        <p:nvSpPr>
          <p:cNvPr id="3" name="Content Placeholder 2"/>
          <p:cNvSpPr>
            <a:spLocks noGrp="1"/>
          </p:cNvSpPr>
          <p:nvPr>
            <p:ph idx="1"/>
          </p:nvPr>
        </p:nvSpPr>
        <p:spPr>
          <a:xfrm>
            <a:off x="838200" y="1690688"/>
            <a:ext cx="10515600" cy="4825441"/>
          </a:xfrm>
        </p:spPr>
        <p:txBody>
          <a:bodyPr>
            <a:normAutofit fontScale="92500" lnSpcReduction="20000"/>
          </a:bodyPr>
          <a:lstStyle/>
          <a:p>
            <a:r>
              <a:rPr lang="en-US" b="1" dirty="0" smtClean="0">
                <a:solidFill>
                  <a:schemeClr val="accent6">
                    <a:lumMod val="50000"/>
                  </a:schemeClr>
                </a:solidFill>
              </a:rPr>
              <a:t>What if system fails?</a:t>
            </a:r>
          </a:p>
          <a:p>
            <a:r>
              <a:rPr lang="en-US" b="1" dirty="0" smtClean="0">
                <a:solidFill>
                  <a:schemeClr val="accent2">
                    <a:lumMod val="75000"/>
                  </a:schemeClr>
                </a:solidFill>
              </a:rPr>
              <a:t>What if more than one user is concurrently updating the same data?</a:t>
            </a:r>
          </a:p>
          <a:p>
            <a:r>
              <a:rPr lang="en-US" dirty="0" smtClean="0"/>
              <a:t>A </a:t>
            </a:r>
            <a:r>
              <a:rPr lang="en-US" b="1" dirty="0" smtClean="0">
                <a:solidFill>
                  <a:schemeClr val="accent1">
                    <a:lumMod val="50000"/>
                  </a:schemeClr>
                </a:solidFill>
              </a:rPr>
              <a:t>Transaction</a:t>
            </a:r>
            <a:r>
              <a:rPr lang="en-US" dirty="0" smtClean="0"/>
              <a:t> is a collection of operations that performs a single logical function in a database application</a:t>
            </a:r>
          </a:p>
          <a:p>
            <a:pPr lvl="1"/>
            <a:r>
              <a:rPr lang="en-US" dirty="0" smtClean="0"/>
              <a:t>Each </a:t>
            </a:r>
            <a:r>
              <a:rPr lang="en-US" b="1" dirty="0" smtClean="0">
                <a:solidFill>
                  <a:schemeClr val="accent1">
                    <a:lumMod val="50000"/>
                  </a:schemeClr>
                </a:solidFill>
              </a:rPr>
              <a:t>transaction</a:t>
            </a:r>
            <a:r>
              <a:rPr lang="en-US" dirty="0" smtClean="0"/>
              <a:t> is a unit of both atomicity and consistency. Thus, we require that transaction do not violate any database consistency constraints.</a:t>
            </a:r>
          </a:p>
          <a:p>
            <a:pPr lvl="1"/>
            <a:r>
              <a:rPr lang="en-US" dirty="0" smtClean="0"/>
              <a:t>For example: Let say your account is </a:t>
            </a:r>
            <a:r>
              <a:rPr lang="en-US" b="1" dirty="0" smtClean="0">
                <a:solidFill>
                  <a:schemeClr val="accent2">
                    <a:lumMod val="75000"/>
                  </a:schemeClr>
                </a:solidFill>
              </a:rPr>
              <a:t>A</a:t>
            </a:r>
            <a:r>
              <a:rPr lang="en-US" dirty="0" smtClean="0"/>
              <a:t> and your friend’s account is </a:t>
            </a:r>
            <a:r>
              <a:rPr lang="en-US" b="1" dirty="0" smtClean="0">
                <a:solidFill>
                  <a:srgbClr val="002060"/>
                </a:solidFill>
              </a:rPr>
              <a:t>B</a:t>
            </a:r>
            <a:r>
              <a:rPr lang="en-US" dirty="0" smtClean="0"/>
              <a:t> and you are transferring 10,000 from </a:t>
            </a:r>
            <a:r>
              <a:rPr lang="en-US" b="1" dirty="0" smtClean="0">
                <a:solidFill>
                  <a:schemeClr val="accent2">
                    <a:lumMod val="75000"/>
                  </a:schemeClr>
                </a:solidFill>
              </a:rPr>
              <a:t>A</a:t>
            </a:r>
            <a:r>
              <a:rPr lang="en-US" dirty="0" smtClean="0"/>
              <a:t> to </a:t>
            </a:r>
            <a:r>
              <a:rPr lang="en-US" b="1" dirty="0">
                <a:solidFill>
                  <a:srgbClr val="002060"/>
                </a:solidFill>
              </a:rPr>
              <a:t>B</a:t>
            </a:r>
            <a:r>
              <a:rPr lang="en-US" dirty="0" smtClean="0"/>
              <a:t>, the set of operations or the steps of the transaction are</a:t>
            </a:r>
          </a:p>
          <a:p>
            <a:pPr marL="1371600" lvl="2" indent="-457200">
              <a:buFont typeface="+mj-lt"/>
              <a:buAutoNum type="arabicPeriod"/>
            </a:pPr>
            <a:r>
              <a:rPr lang="en-US" dirty="0" smtClean="0"/>
              <a:t>Read your account balance			</a:t>
            </a:r>
            <a:r>
              <a:rPr lang="en-US" b="1" dirty="0" smtClean="0">
                <a:solidFill>
                  <a:schemeClr val="accent6">
                    <a:lumMod val="50000"/>
                  </a:schemeClr>
                </a:solidFill>
              </a:rPr>
              <a:t>R(A);</a:t>
            </a:r>
          </a:p>
          <a:p>
            <a:pPr marL="1371600" lvl="2" indent="-457200">
              <a:buFont typeface="+mj-lt"/>
              <a:buAutoNum type="arabicPeriod"/>
            </a:pPr>
            <a:r>
              <a:rPr lang="en-US" dirty="0" smtClean="0"/>
              <a:t>Deduct the amount from your balance 		</a:t>
            </a:r>
            <a:r>
              <a:rPr lang="en-US" b="1" dirty="0" smtClean="0">
                <a:solidFill>
                  <a:srgbClr val="002060"/>
                </a:solidFill>
              </a:rPr>
              <a:t>A = A – 10,000;</a:t>
            </a:r>
          </a:p>
          <a:p>
            <a:pPr marL="1371600" lvl="2" indent="-457200">
              <a:buFont typeface="+mj-lt"/>
              <a:buAutoNum type="arabicPeriod"/>
            </a:pPr>
            <a:r>
              <a:rPr lang="en-US" dirty="0" smtClean="0"/>
              <a:t>Write the remaining balance to your account	</a:t>
            </a:r>
            <a:r>
              <a:rPr lang="en-US" b="1" dirty="0" smtClean="0">
                <a:solidFill>
                  <a:schemeClr val="accent2">
                    <a:lumMod val="75000"/>
                  </a:schemeClr>
                </a:solidFill>
              </a:rPr>
              <a:t>W(A);</a:t>
            </a:r>
          </a:p>
          <a:p>
            <a:pPr marL="1371600" lvl="2" indent="-457200">
              <a:buFont typeface="+mj-lt"/>
              <a:buAutoNum type="arabicPeriod"/>
            </a:pPr>
            <a:r>
              <a:rPr lang="en-US" dirty="0" smtClean="0"/>
              <a:t>Read your friend’s account balance		</a:t>
            </a:r>
            <a:r>
              <a:rPr lang="en-US" b="1" dirty="0" smtClean="0">
                <a:solidFill>
                  <a:schemeClr val="accent6">
                    <a:lumMod val="50000"/>
                  </a:schemeClr>
                </a:solidFill>
              </a:rPr>
              <a:t>R(B);</a:t>
            </a:r>
          </a:p>
          <a:p>
            <a:pPr marL="1371600" lvl="2" indent="-457200">
              <a:buFont typeface="+mj-lt"/>
              <a:buAutoNum type="arabicPeriod"/>
            </a:pPr>
            <a:r>
              <a:rPr lang="en-US" dirty="0" smtClean="0"/>
              <a:t>Add the amount to his account balance		</a:t>
            </a:r>
            <a:r>
              <a:rPr lang="en-US" sz="2100" b="1" dirty="0">
                <a:solidFill>
                  <a:srgbClr val="002060"/>
                </a:solidFill>
              </a:rPr>
              <a:t>B=B + 10,000;</a:t>
            </a:r>
          </a:p>
          <a:p>
            <a:pPr marL="1371600" lvl="2" indent="-457200">
              <a:buFont typeface="+mj-lt"/>
              <a:buAutoNum type="arabicPeriod"/>
            </a:pPr>
            <a:r>
              <a:rPr lang="en-US" dirty="0" smtClean="0"/>
              <a:t>Write the new updated balance to his account	</a:t>
            </a:r>
            <a:r>
              <a:rPr lang="en-US" sz="2100" b="1" dirty="0" smtClean="0">
                <a:solidFill>
                  <a:schemeClr val="accent2">
                    <a:lumMod val="75000"/>
                  </a:schemeClr>
                </a:solidFill>
              </a:rPr>
              <a:t>W(B</a:t>
            </a:r>
            <a:r>
              <a:rPr lang="en-US" sz="2100" b="1" dirty="0">
                <a:solidFill>
                  <a:schemeClr val="accent2">
                    <a:lumMod val="75000"/>
                  </a:schemeClr>
                </a:solidFill>
              </a:rPr>
              <a:t>);</a:t>
            </a:r>
          </a:p>
          <a:p>
            <a:pPr lvl="1"/>
            <a:r>
              <a:rPr lang="en-US" dirty="0" smtClean="0"/>
              <a:t>This whole set of operations can be called a </a:t>
            </a:r>
            <a:r>
              <a:rPr lang="en-US" b="1" dirty="0" smtClean="0">
                <a:solidFill>
                  <a:schemeClr val="accent5">
                    <a:lumMod val="50000"/>
                  </a:schemeClr>
                </a:solidFill>
              </a:rPr>
              <a:t>transaction</a:t>
            </a:r>
            <a:r>
              <a:rPr lang="en-US" dirty="0" smtClean="0"/>
              <a:t>. </a:t>
            </a:r>
            <a:r>
              <a:rPr lang="en-US" b="1" dirty="0" smtClean="0">
                <a:solidFill>
                  <a:schemeClr val="accent6">
                    <a:lumMod val="50000"/>
                  </a:schemeClr>
                </a:solidFill>
              </a:rPr>
              <a:t>R</a:t>
            </a:r>
            <a:r>
              <a:rPr lang="en-US" dirty="0" smtClean="0"/>
              <a:t> is read and </a:t>
            </a:r>
            <a:r>
              <a:rPr lang="en-US" b="1" dirty="0" smtClean="0">
                <a:solidFill>
                  <a:schemeClr val="accent2">
                    <a:lumMod val="75000"/>
                  </a:schemeClr>
                </a:solidFill>
              </a:rPr>
              <a:t>W</a:t>
            </a:r>
            <a:r>
              <a:rPr lang="en-US" dirty="0" smtClean="0"/>
              <a:t> is write.</a:t>
            </a:r>
          </a:p>
          <a:p>
            <a:pPr marL="1371600" lvl="2" indent="-457200">
              <a:buFont typeface="+mj-lt"/>
              <a:buAutoNum type="arabicPeriod"/>
            </a:pPr>
            <a:endParaRPr lang="en-US" dirty="0"/>
          </a:p>
        </p:txBody>
      </p:sp>
    </p:spTree>
    <p:extLst>
      <p:ext uri="{BB962C8B-B14F-4D97-AF65-F5344CB8AC3E}">
        <p14:creationId xmlns:p14="http://schemas.microsoft.com/office/powerpoint/2010/main" val="711361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a:t>
            </a:r>
            <a:r>
              <a:rPr lang="en-US" dirty="0" smtClean="0"/>
              <a:t>Schedules (Cont..)</a:t>
            </a:r>
            <a:endParaRPr lang="en-US" dirty="0"/>
          </a:p>
        </p:txBody>
      </p:sp>
      <p:sp>
        <p:nvSpPr>
          <p:cNvPr id="3" name="Content Placeholder 2"/>
          <p:cNvSpPr>
            <a:spLocks noGrp="1"/>
          </p:cNvSpPr>
          <p:nvPr>
            <p:ph idx="1"/>
          </p:nvPr>
        </p:nvSpPr>
        <p:spPr>
          <a:xfrm>
            <a:off x="838200" y="1690688"/>
            <a:ext cx="10515600" cy="4767777"/>
          </a:xfrm>
        </p:spPr>
        <p:txBody>
          <a:bodyPr>
            <a:normAutofit fontScale="92500" lnSpcReduction="10000"/>
          </a:bodyPr>
          <a:lstStyle/>
          <a:p>
            <a:r>
              <a:rPr lang="en-US" dirty="0"/>
              <a:t>Result </a:t>
            </a:r>
            <a:r>
              <a:rPr lang="en-US" dirty="0" smtClean="0"/>
              <a:t>Equivalence</a:t>
            </a:r>
          </a:p>
          <a:p>
            <a:pPr marL="457200" lvl="1" indent="0">
              <a:buNone/>
            </a:pPr>
            <a:r>
              <a:rPr lang="en-US" dirty="0"/>
              <a:t>If two schedules produce the same result after execution, they are said to be result equivalent. They may yield the same result for some value and different results for another set of values. That's why this equivalence is not generally considered significant.</a:t>
            </a:r>
          </a:p>
          <a:p>
            <a:r>
              <a:rPr lang="en-US" dirty="0" smtClean="0"/>
              <a:t>View Equivalence</a:t>
            </a:r>
          </a:p>
          <a:p>
            <a:pPr marL="457200" lvl="1" indent="0">
              <a:buNone/>
            </a:pPr>
            <a:r>
              <a:rPr lang="en-US" dirty="0"/>
              <a:t>Two schedules would be view equivalence if the transactions in both the schedules perform similar actions in a similar manner</a:t>
            </a:r>
            <a:r>
              <a:rPr lang="en-US" dirty="0" smtClean="0"/>
              <a:t>.</a:t>
            </a:r>
          </a:p>
          <a:p>
            <a:pPr marL="457200" lvl="1" indent="0">
              <a:buNone/>
            </a:pPr>
            <a:endParaRPr lang="en-US" dirty="0" smtClean="0"/>
          </a:p>
          <a:p>
            <a:pPr marL="457200" lvl="1" indent="0">
              <a:buNone/>
            </a:pPr>
            <a:r>
              <a:rPr lang="en-US" dirty="0" smtClean="0"/>
              <a:t>For </a:t>
            </a:r>
            <a:r>
              <a:rPr lang="en-US" dirty="0"/>
              <a:t>example −</a:t>
            </a:r>
          </a:p>
          <a:p>
            <a:pPr lvl="1"/>
            <a:r>
              <a:rPr lang="en-US" dirty="0" smtClean="0"/>
              <a:t>If </a:t>
            </a:r>
            <a:r>
              <a:rPr lang="en-US" dirty="0"/>
              <a:t>T reads the initial data in S1, then it also reads the initial data in S2.</a:t>
            </a:r>
          </a:p>
          <a:p>
            <a:pPr lvl="1"/>
            <a:r>
              <a:rPr lang="en-US" dirty="0" smtClean="0"/>
              <a:t>If </a:t>
            </a:r>
            <a:r>
              <a:rPr lang="en-US" dirty="0"/>
              <a:t>T reads the value written by J in S1, then it also reads the value written by J in S2.</a:t>
            </a:r>
          </a:p>
          <a:p>
            <a:pPr lvl="1"/>
            <a:r>
              <a:rPr lang="en-US" dirty="0" smtClean="0"/>
              <a:t>If </a:t>
            </a:r>
            <a:r>
              <a:rPr lang="en-US" dirty="0"/>
              <a:t>T performs the final write on the data value in S1, then it also performs the final write on the data value in S2</a:t>
            </a:r>
            <a:r>
              <a:rPr lang="en-US" dirty="0" smtClean="0"/>
              <a:t>.	</a:t>
            </a:r>
            <a:endParaRPr lang="en-US" dirty="0"/>
          </a:p>
        </p:txBody>
      </p:sp>
    </p:spTree>
    <p:extLst>
      <p:ext uri="{BB962C8B-B14F-4D97-AF65-F5344CB8AC3E}">
        <p14:creationId xmlns:p14="http://schemas.microsoft.com/office/powerpoint/2010/main" val="81422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Schedules (Cont..)</a:t>
            </a:r>
          </a:p>
        </p:txBody>
      </p:sp>
      <p:sp>
        <p:nvSpPr>
          <p:cNvPr id="3" name="Content Placeholder 2"/>
          <p:cNvSpPr>
            <a:spLocks noGrp="1"/>
          </p:cNvSpPr>
          <p:nvPr>
            <p:ph idx="1"/>
          </p:nvPr>
        </p:nvSpPr>
        <p:spPr>
          <a:xfrm>
            <a:off x="838200" y="1606378"/>
            <a:ext cx="10515600" cy="4992130"/>
          </a:xfrm>
        </p:spPr>
        <p:txBody>
          <a:bodyPr>
            <a:normAutofit lnSpcReduction="10000"/>
          </a:bodyPr>
          <a:lstStyle/>
          <a:p>
            <a:r>
              <a:rPr lang="en-US" dirty="0" smtClean="0"/>
              <a:t>Conflict Equivalence</a:t>
            </a:r>
          </a:p>
          <a:p>
            <a:pPr marL="457200" lvl="1" indent="0">
              <a:buNone/>
            </a:pPr>
            <a:r>
              <a:rPr lang="en-US" dirty="0"/>
              <a:t>Two schedules would be conflicting if they have the following properties −</a:t>
            </a:r>
          </a:p>
          <a:p>
            <a:pPr lvl="2"/>
            <a:r>
              <a:rPr lang="en-US" dirty="0" smtClean="0"/>
              <a:t>Both </a:t>
            </a:r>
            <a:r>
              <a:rPr lang="en-US" dirty="0"/>
              <a:t>belong to separate transactions.</a:t>
            </a:r>
          </a:p>
          <a:p>
            <a:pPr lvl="2"/>
            <a:r>
              <a:rPr lang="en-US" dirty="0"/>
              <a:t>Both accesses the same data item.</a:t>
            </a:r>
          </a:p>
          <a:p>
            <a:pPr lvl="2"/>
            <a:r>
              <a:rPr lang="en-US" dirty="0"/>
              <a:t>At least one of them is "write" operation</a:t>
            </a:r>
            <a:r>
              <a:rPr lang="en-US" dirty="0" smtClean="0"/>
              <a:t>.</a:t>
            </a:r>
          </a:p>
          <a:p>
            <a:pPr marL="914400" lvl="2" indent="0">
              <a:buNone/>
            </a:pPr>
            <a:endParaRPr lang="en-US" dirty="0"/>
          </a:p>
          <a:p>
            <a:pPr marL="457200" lvl="1" indent="0">
              <a:buNone/>
            </a:pPr>
            <a:r>
              <a:rPr lang="en-US" dirty="0"/>
              <a:t>Two schedules having multiple transactions with conflicting operations are said to be conflict equivalent if and only if −</a:t>
            </a:r>
          </a:p>
          <a:p>
            <a:pPr lvl="2"/>
            <a:r>
              <a:rPr lang="en-US" dirty="0" smtClean="0"/>
              <a:t>Both </a:t>
            </a:r>
            <a:r>
              <a:rPr lang="en-US" dirty="0"/>
              <a:t>the schedules contain the same set of Transactions.</a:t>
            </a:r>
          </a:p>
          <a:p>
            <a:pPr lvl="2"/>
            <a:r>
              <a:rPr lang="en-US" dirty="0"/>
              <a:t>The order of conflicting pairs of operation is maintained in both the </a:t>
            </a:r>
            <a:r>
              <a:rPr lang="en-US" dirty="0" smtClean="0"/>
              <a:t>schedules.</a:t>
            </a:r>
          </a:p>
          <a:p>
            <a:pPr marL="914400" lvl="2" indent="0">
              <a:buNone/>
            </a:pPr>
            <a:endParaRPr lang="en-US" dirty="0" smtClean="0"/>
          </a:p>
          <a:p>
            <a:pPr marL="0" indent="0">
              <a:buNone/>
            </a:pPr>
            <a:r>
              <a:rPr lang="en-US" i="1" dirty="0"/>
              <a:t>Note: View equivalent schedules are view serializable and conflict equivalent schedules are conflict serializable. All conflict serializable schedules are view serializable too.</a:t>
            </a:r>
          </a:p>
        </p:txBody>
      </p:sp>
    </p:spTree>
    <p:extLst>
      <p:ext uri="{BB962C8B-B14F-4D97-AF65-F5344CB8AC3E}">
        <p14:creationId xmlns:p14="http://schemas.microsoft.com/office/powerpoint/2010/main" val="200888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a:t>
            </a:r>
            <a:endParaRPr lang="en-US" dirty="0"/>
          </a:p>
        </p:txBody>
      </p:sp>
      <p:sp>
        <p:nvSpPr>
          <p:cNvPr id="3" name="Content Placeholder 2"/>
          <p:cNvSpPr>
            <a:spLocks noGrp="1"/>
          </p:cNvSpPr>
          <p:nvPr>
            <p:ph idx="1"/>
          </p:nvPr>
        </p:nvSpPr>
        <p:spPr/>
        <p:txBody>
          <a:bodyPr/>
          <a:lstStyle/>
          <a:p>
            <a:pPr marL="0" indent="0">
              <a:buNone/>
            </a:pPr>
            <a:r>
              <a:rPr lang="en-US" dirty="0"/>
              <a:t>In a multiprogramming environment where multiple transactions can be executed simultaneously, it is highly important to control the concurrency of transactions. We have concurrency control protocols to ensure atomicity, isolation, and </a:t>
            </a:r>
            <a:r>
              <a:rPr lang="en-US" dirty="0" err="1"/>
              <a:t>serializability</a:t>
            </a:r>
            <a:r>
              <a:rPr lang="en-US" dirty="0"/>
              <a:t> of </a:t>
            </a:r>
            <a:r>
              <a:rPr lang="en-US" dirty="0" smtClean="0"/>
              <a:t>concurrent transactions. Concurrency </a:t>
            </a:r>
            <a:r>
              <a:rPr lang="en-US" dirty="0"/>
              <a:t>control protocols can be broadly divided into two categories </a:t>
            </a:r>
            <a:r>
              <a:rPr lang="en-US" dirty="0" smtClean="0"/>
              <a:t>−</a:t>
            </a:r>
            <a:endParaRPr lang="en-US" dirty="0"/>
          </a:p>
          <a:p>
            <a:r>
              <a:rPr lang="en-US" b="1" dirty="0">
                <a:solidFill>
                  <a:srgbClr val="C00000"/>
                </a:solidFill>
              </a:rPr>
              <a:t>Lock based protocols</a:t>
            </a:r>
          </a:p>
          <a:p>
            <a:r>
              <a:rPr lang="en-US" b="1" dirty="0">
                <a:solidFill>
                  <a:srgbClr val="225E36"/>
                </a:solidFill>
              </a:rPr>
              <a:t>Time stamp based protocols</a:t>
            </a:r>
          </a:p>
        </p:txBody>
      </p:sp>
    </p:spTree>
    <p:extLst>
      <p:ext uri="{BB962C8B-B14F-4D97-AF65-F5344CB8AC3E}">
        <p14:creationId xmlns:p14="http://schemas.microsoft.com/office/powerpoint/2010/main" val="3477448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Lock-based Protocols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Database systems equipped with lock-based protocols use a mechanism by which any transaction cannot read or write data until it acquires an appropriate lock on it. Locks are of two kinds </a:t>
            </a:r>
            <a:r>
              <a:rPr lang="en-US" dirty="0" smtClean="0"/>
              <a:t>−</a:t>
            </a:r>
            <a:endParaRPr lang="en-US" dirty="0"/>
          </a:p>
          <a:p>
            <a:r>
              <a:rPr lang="en-US" b="1" dirty="0">
                <a:solidFill>
                  <a:srgbClr val="C00000"/>
                </a:solidFill>
              </a:rPr>
              <a:t>Binary Locks</a:t>
            </a:r>
            <a:r>
              <a:rPr lang="en-US" dirty="0"/>
              <a:t> − A lock on a data item can be in two states; it is either locked or unlocked</a:t>
            </a:r>
            <a:r>
              <a:rPr lang="en-US" dirty="0" smtClean="0"/>
              <a:t>.</a:t>
            </a:r>
            <a:endParaRPr lang="en-US" dirty="0"/>
          </a:p>
          <a:p>
            <a:r>
              <a:rPr lang="en-US" b="1" dirty="0" smtClean="0">
                <a:solidFill>
                  <a:srgbClr val="225E36"/>
                </a:solidFill>
              </a:rPr>
              <a:t>Shared</a:t>
            </a:r>
            <a:r>
              <a:rPr lang="en-US" b="1" dirty="0" smtClean="0"/>
              <a:t>/</a:t>
            </a:r>
            <a:r>
              <a:rPr lang="en-US" b="1" dirty="0" smtClean="0">
                <a:solidFill>
                  <a:schemeClr val="accent2">
                    <a:lumMod val="75000"/>
                  </a:schemeClr>
                </a:solidFill>
              </a:rPr>
              <a:t>Exclusive</a:t>
            </a:r>
            <a:r>
              <a:rPr lang="en-US" dirty="0" smtClean="0"/>
              <a:t> </a:t>
            </a:r>
            <a:r>
              <a:rPr lang="en-US" dirty="0"/>
              <a:t>− This type of locking mechanism differentiates the locks based on their uses. If a lock is acquired on a data item to perform a </a:t>
            </a:r>
            <a:r>
              <a:rPr lang="en-US" b="1" dirty="0">
                <a:solidFill>
                  <a:schemeClr val="accent2">
                    <a:lumMod val="75000"/>
                  </a:schemeClr>
                </a:solidFill>
              </a:rPr>
              <a:t>write</a:t>
            </a:r>
            <a:r>
              <a:rPr lang="en-US" dirty="0"/>
              <a:t> operation, it is an </a:t>
            </a:r>
            <a:r>
              <a:rPr lang="en-US" b="1" dirty="0">
                <a:solidFill>
                  <a:schemeClr val="accent2">
                    <a:lumMod val="75000"/>
                  </a:schemeClr>
                </a:solidFill>
              </a:rPr>
              <a:t>exclusive lock</a:t>
            </a:r>
            <a:r>
              <a:rPr lang="en-US" dirty="0"/>
              <a:t>. Allowing more than one transaction to write on the same data item would lead the database into an inconsistent state. </a:t>
            </a:r>
            <a:r>
              <a:rPr lang="en-US" b="1" dirty="0">
                <a:solidFill>
                  <a:srgbClr val="225E36"/>
                </a:solidFill>
              </a:rPr>
              <a:t>Read</a:t>
            </a:r>
            <a:r>
              <a:rPr lang="en-US" dirty="0"/>
              <a:t> locks are </a:t>
            </a:r>
            <a:r>
              <a:rPr lang="en-US" b="1" dirty="0">
                <a:solidFill>
                  <a:srgbClr val="225E36"/>
                </a:solidFill>
              </a:rPr>
              <a:t>shared</a:t>
            </a:r>
            <a:r>
              <a:rPr lang="en-US" dirty="0"/>
              <a:t> because no data value is being changed.</a:t>
            </a:r>
          </a:p>
        </p:txBody>
      </p:sp>
    </p:spTree>
    <p:extLst>
      <p:ext uri="{BB962C8B-B14F-4D97-AF65-F5344CB8AC3E}">
        <p14:creationId xmlns:p14="http://schemas.microsoft.com/office/powerpoint/2010/main" val="84188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Lock-based </a:t>
            </a:r>
            <a:r>
              <a:rPr lang="en-US" dirty="0" smtClean="0"/>
              <a:t>Protocols (Cont..)</a:t>
            </a:r>
            <a:endParaRPr lang="en-US" dirty="0"/>
          </a:p>
        </p:txBody>
      </p:sp>
      <p:sp>
        <p:nvSpPr>
          <p:cNvPr id="3" name="Content Placeholder 2"/>
          <p:cNvSpPr>
            <a:spLocks noGrp="1"/>
          </p:cNvSpPr>
          <p:nvPr>
            <p:ph idx="1"/>
          </p:nvPr>
        </p:nvSpPr>
        <p:spPr/>
        <p:txBody>
          <a:bodyPr/>
          <a:lstStyle/>
          <a:p>
            <a:pPr marL="0" indent="0">
              <a:buNone/>
            </a:pPr>
            <a:r>
              <a:rPr lang="en-US" dirty="0" smtClean="0"/>
              <a:t>There are four types of lock protocols available:</a:t>
            </a:r>
          </a:p>
          <a:p>
            <a:r>
              <a:rPr lang="en-US" b="1" dirty="0" smtClean="0">
                <a:solidFill>
                  <a:srgbClr val="225E36"/>
                </a:solidFill>
              </a:rPr>
              <a:t>Simple Lock Protocol</a:t>
            </a:r>
          </a:p>
          <a:p>
            <a:r>
              <a:rPr lang="en-US" b="1" dirty="0" smtClean="0">
                <a:solidFill>
                  <a:srgbClr val="002060"/>
                </a:solidFill>
              </a:rPr>
              <a:t>Pre-claiming Lock Protocol</a:t>
            </a:r>
          </a:p>
          <a:p>
            <a:r>
              <a:rPr lang="en-US" b="1" dirty="0" smtClean="0">
                <a:solidFill>
                  <a:srgbClr val="C00000"/>
                </a:solidFill>
              </a:rPr>
              <a:t>Two-Phase Locking Protocol (2PL)</a:t>
            </a:r>
          </a:p>
          <a:p>
            <a:r>
              <a:rPr lang="en-US" b="1" dirty="0" smtClean="0">
                <a:solidFill>
                  <a:schemeClr val="accent2">
                    <a:lumMod val="75000"/>
                  </a:schemeClr>
                </a:solidFill>
              </a:rPr>
              <a:t>Strict Two-Phase Locking Protocol</a:t>
            </a:r>
            <a:endParaRPr lang="en-US" b="1" dirty="0">
              <a:solidFill>
                <a:schemeClr val="accent2">
                  <a:lumMod val="75000"/>
                </a:schemeClr>
              </a:solidFill>
            </a:endParaRPr>
          </a:p>
        </p:txBody>
      </p:sp>
    </p:spTree>
    <p:extLst>
      <p:ext uri="{BB962C8B-B14F-4D97-AF65-F5344CB8AC3E}">
        <p14:creationId xmlns:p14="http://schemas.microsoft.com/office/powerpoint/2010/main" val="495840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Lock-based Protocols (Cont..)</a:t>
            </a:r>
          </a:p>
        </p:txBody>
      </p:sp>
      <p:sp>
        <p:nvSpPr>
          <p:cNvPr id="3" name="Content Placeholder 2"/>
          <p:cNvSpPr>
            <a:spLocks noGrp="1"/>
          </p:cNvSpPr>
          <p:nvPr>
            <p:ph idx="1"/>
          </p:nvPr>
        </p:nvSpPr>
        <p:spPr>
          <a:xfrm>
            <a:off x="838200" y="1527865"/>
            <a:ext cx="10515600" cy="2131668"/>
          </a:xfrm>
        </p:spPr>
        <p:txBody>
          <a:bodyPr>
            <a:normAutofit/>
          </a:bodyPr>
          <a:lstStyle/>
          <a:p>
            <a:r>
              <a:rPr lang="en-US" b="1" dirty="0">
                <a:solidFill>
                  <a:srgbClr val="225E36"/>
                </a:solidFill>
              </a:rPr>
              <a:t>Simplistic Lock </a:t>
            </a:r>
            <a:r>
              <a:rPr lang="en-US" b="1" dirty="0" smtClean="0">
                <a:solidFill>
                  <a:srgbClr val="225E36"/>
                </a:solidFill>
              </a:rPr>
              <a:t>Protocol</a:t>
            </a:r>
          </a:p>
          <a:p>
            <a:pPr marL="457200" lvl="1" indent="0">
              <a:buNone/>
            </a:pPr>
            <a:r>
              <a:rPr lang="en-US" b="1" dirty="0">
                <a:solidFill>
                  <a:srgbClr val="225E36"/>
                </a:solidFill>
              </a:rPr>
              <a:t>Simplistic lock-based protocols</a:t>
            </a:r>
            <a:r>
              <a:rPr lang="en-US" dirty="0"/>
              <a:t> allow transactions to obtain a lock on every object before a 'write' operation is performed. Transactions may unlock the data item after completing the ‘write’ operation.</a:t>
            </a:r>
          </a:p>
          <a:p>
            <a:r>
              <a:rPr lang="en-US" b="1" dirty="0">
                <a:solidFill>
                  <a:srgbClr val="002060"/>
                </a:solidFill>
              </a:rPr>
              <a:t>Pre-claiming Lock </a:t>
            </a:r>
            <a:r>
              <a:rPr lang="en-US" b="1" dirty="0" smtClean="0">
                <a:solidFill>
                  <a:srgbClr val="002060"/>
                </a:solidFill>
              </a:rPr>
              <a:t>Protocol</a:t>
            </a:r>
          </a:p>
        </p:txBody>
      </p:sp>
      <p:sp>
        <p:nvSpPr>
          <p:cNvPr id="5" name="TextBox 4"/>
          <p:cNvSpPr txBox="1"/>
          <p:nvPr/>
        </p:nvSpPr>
        <p:spPr>
          <a:xfrm>
            <a:off x="1301579" y="3459893"/>
            <a:ext cx="5725298" cy="3139321"/>
          </a:xfrm>
          <a:prstGeom prst="rect">
            <a:avLst/>
          </a:prstGeom>
          <a:noFill/>
        </p:spPr>
        <p:txBody>
          <a:bodyPr wrap="square" rtlCol="0">
            <a:spAutoFit/>
          </a:bodyPr>
          <a:lstStyle/>
          <a:p>
            <a:pPr algn="just"/>
            <a:r>
              <a:rPr lang="en-US" sz="2200" b="1" dirty="0">
                <a:solidFill>
                  <a:srgbClr val="002060"/>
                </a:solidFill>
              </a:rPr>
              <a:t>Pre-claiming protocols</a:t>
            </a:r>
            <a:r>
              <a:rPr lang="en-US" sz="2200" dirty="0"/>
              <a:t> evaluate their operations and create a list of data items on which they need locks. Before initiating an execution, the transaction requests the system for all the locks it needs beforehand. If all the locks are granted, the transaction executes and releases all the locks when all its operations are over. If all the locks are not granted, the transaction rolls back and waits until all the locks are granted</a:t>
            </a:r>
            <a:r>
              <a:rPr lang="en-US" sz="2200" dirty="0" smtClean="0"/>
              <a:t>.</a:t>
            </a:r>
            <a:endParaRPr lang="en-US"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640" y="3659533"/>
            <a:ext cx="4607668" cy="2064702"/>
          </a:xfrm>
          <a:prstGeom prst="rect">
            <a:avLst/>
          </a:prstGeom>
        </p:spPr>
      </p:pic>
    </p:spTree>
    <p:extLst>
      <p:ext uri="{BB962C8B-B14F-4D97-AF65-F5344CB8AC3E}">
        <p14:creationId xmlns:p14="http://schemas.microsoft.com/office/powerpoint/2010/main" val="303306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Two-Phase Locking </a:t>
            </a:r>
            <a:r>
              <a:rPr lang="en-US" dirty="0" smtClean="0"/>
              <a:t>(2PL)</a:t>
            </a:r>
            <a:endParaRPr lang="en-US" dirty="0"/>
          </a:p>
        </p:txBody>
      </p:sp>
      <p:sp>
        <p:nvSpPr>
          <p:cNvPr id="3" name="Content Placeholder 2"/>
          <p:cNvSpPr>
            <a:spLocks noGrp="1"/>
          </p:cNvSpPr>
          <p:nvPr>
            <p:ph idx="1"/>
          </p:nvPr>
        </p:nvSpPr>
        <p:spPr>
          <a:xfrm>
            <a:off x="838200" y="2306595"/>
            <a:ext cx="10515600" cy="4351338"/>
          </a:xfrm>
        </p:spPr>
        <p:txBody>
          <a:bodyPr>
            <a:normAutofit fontScale="92500"/>
          </a:bodyPr>
          <a:lstStyle/>
          <a:p>
            <a:pPr algn="just"/>
            <a:r>
              <a:rPr lang="en-US" dirty="0" smtClean="0"/>
              <a:t>This </a:t>
            </a:r>
            <a:r>
              <a:rPr lang="en-US" dirty="0"/>
              <a:t>locking protocol divides the execution </a:t>
            </a:r>
            <a:r>
              <a:rPr lang="en-US" dirty="0" smtClean="0"/>
              <a:t>phase of </a:t>
            </a:r>
            <a:r>
              <a:rPr lang="en-US" dirty="0"/>
              <a:t>a transaction into </a:t>
            </a:r>
            <a:r>
              <a:rPr lang="en-US" dirty="0">
                <a:solidFill>
                  <a:srgbClr val="C00000"/>
                </a:solidFill>
              </a:rPr>
              <a:t>three parts</a:t>
            </a:r>
            <a:r>
              <a:rPr lang="en-US" dirty="0"/>
              <a:t>. In the </a:t>
            </a:r>
            <a:r>
              <a:rPr lang="en-US" dirty="0">
                <a:solidFill>
                  <a:schemeClr val="accent2">
                    <a:lumMod val="75000"/>
                  </a:schemeClr>
                </a:solidFill>
              </a:rPr>
              <a:t>first part</a:t>
            </a:r>
            <a:r>
              <a:rPr lang="en-US" dirty="0"/>
              <a:t>, </a:t>
            </a:r>
            <a:r>
              <a:rPr lang="en-US" dirty="0" smtClean="0"/>
              <a:t>when </a:t>
            </a:r>
            <a:r>
              <a:rPr lang="en-US" dirty="0"/>
              <a:t>the transaction starts executing, it seeks permission for the locks it </a:t>
            </a:r>
            <a:r>
              <a:rPr lang="en-US" dirty="0" smtClean="0"/>
              <a:t>requires</a:t>
            </a:r>
            <a:r>
              <a:rPr lang="en-US" dirty="0"/>
              <a:t>. The </a:t>
            </a:r>
            <a:r>
              <a:rPr lang="en-US" dirty="0">
                <a:solidFill>
                  <a:srgbClr val="CD3152"/>
                </a:solidFill>
              </a:rPr>
              <a:t>second part</a:t>
            </a:r>
            <a:r>
              <a:rPr lang="en-US" dirty="0"/>
              <a:t> is where the transaction acquires all the locks. As soon as the transaction releases its first lock, the </a:t>
            </a:r>
            <a:r>
              <a:rPr lang="en-US" dirty="0">
                <a:solidFill>
                  <a:srgbClr val="00B0F0"/>
                </a:solidFill>
              </a:rPr>
              <a:t>third phase</a:t>
            </a:r>
            <a:r>
              <a:rPr lang="en-US" dirty="0"/>
              <a:t> starts. In this phase, the transaction cannot demand any new locks; it only releases the acquired locks.</a:t>
            </a:r>
          </a:p>
          <a:p>
            <a:r>
              <a:rPr lang="en-US" b="1" dirty="0">
                <a:solidFill>
                  <a:srgbClr val="C00000"/>
                </a:solidFill>
              </a:rPr>
              <a:t>Two-phase locking</a:t>
            </a:r>
            <a:r>
              <a:rPr lang="en-US" dirty="0"/>
              <a:t> has two phases, </a:t>
            </a:r>
            <a:r>
              <a:rPr lang="en-US" dirty="0">
                <a:solidFill>
                  <a:schemeClr val="accent2">
                    <a:lumMod val="75000"/>
                  </a:schemeClr>
                </a:solidFill>
              </a:rPr>
              <a:t>one</a:t>
            </a:r>
            <a:r>
              <a:rPr lang="en-US" dirty="0"/>
              <a:t> is growing, where all the locks are being acquired by the transaction; and the </a:t>
            </a:r>
            <a:r>
              <a:rPr lang="en-US" dirty="0">
                <a:solidFill>
                  <a:srgbClr val="CD3152"/>
                </a:solidFill>
              </a:rPr>
              <a:t>second phase</a:t>
            </a:r>
            <a:r>
              <a:rPr lang="en-US" dirty="0"/>
              <a:t> is shrinking, where the locks held by the transaction are being released</a:t>
            </a:r>
            <a:r>
              <a:rPr lang="en-US" dirty="0" smtClean="0"/>
              <a:t>.</a:t>
            </a:r>
            <a:endParaRPr lang="en-US" dirty="0"/>
          </a:p>
          <a:p>
            <a:r>
              <a:rPr lang="en-US" dirty="0"/>
              <a:t>To claim an </a:t>
            </a:r>
            <a:r>
              <a:rPr lang="en-US" b="1" dirty="0">
                <a:solidFill>
                  <a:schemeClr val="accent2">
                    <a:lumMod val="75000"/>
                  </a:schemeClr>
                </a:solidFill>
              </a:rPr>
              <a:t>exclusive (write) </a:t>
            </a:r>
            <a:r>
              <a:rPr lang="en-US" dirty="0"/>
              <a:t>lock, a transaction must first acquire a </a:t>
            </a:r>
            <a:r>
              <a:rPr lang="en-US" b="1" dirty="0">
                <a:solidFill>
                  <a:srgbClr val="225E36"/>
                </a:solidFill>
              </a:rPr>
              <a:t>shared (read)</a:t>
            </a:r>
            <a:r>
              <a:rPr lang="en-US" dirty="0"/>
              <a:t> lock and then upgrade it to an exclusive lock.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987" y="365125"/>
            <a:ext cx="4493813" cy="2032086"/>
          </a:xfrm>
          <a:prstGeom prst="rect">
            <a:avLst/>
          </a:prstGeom>
        </p:spPr>
      </p:pic>
    </p:spTree>
    <p:extLst>
      <p:ext uri="{BB962C8B-B14F-4D97-AF65-F5344CB8AC3E}">
        <p14:creationId xmlns:p14="http://schemas.microsoft.com/office/powerpoint/2010/main" val="2926144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Srict</a:t>
            </a:r>
            <a:r>
              <a:rPr lang="en-US" dirty="0" smtClean="0"/>
              <a:t> Two-Phase Locking</a:t>
            </a:r>
            <a:endParaRPr lang="en-US" dirty="0"/>
          </a:p>
        </p:txBody>
      </p:sp>
      <p:sp>
        <p:nvSpPr>
          <p:cNvPr id="3" name="Content Placeholder 2"/>
          <p:cNvSpPr>
            <a:spLocks noGrp="1"/>
          </p:cNvSpPr>
          <p:nvPr>
            <p:ph idx="1"/>
          </p:nvPr>
        </p:nvSpPr>
        <p:spPr>
          <a:xfrm>
            <a:off x="838200" y="1515762"/>
            <a:ext cx="10515600" cy="4967415"/>
          </a:xfrm>
        </p:spPr>
        <p:txBody>
          <a:bodyPr>
            <a:normAutofit lnSpcReduction="10000"/>
          </a:bodyPr>
          <a:lstStyle/>
          <a:p>
            <a:r>
              <a:rPr lang="en-US" dirty="0"/>
              <a:t>The </a:t>
            </a:r>
            <a:r>
              <a:rPr lang="en-US" dirty="0">
                <a:solidFill>
                  <a:schemeClr val="accent2">
                    <a:lumMod val="75000"/>
                  </a:schemeClr>
                </a:solidFill>
              </a:rPr>
              <a:t>first phase</a:t>
            </a:r>
            <a:r>
              <a:rPr lang="en-US" dirty="0"/>
              <a:t> of </a:t>
            </a:r>
            <a:r>
              <a:rPr lang="en-US" b="1" dirty="0">
                <a:solidFill>
                  <a:schemeClr val="accent2">
                    <a:lumMod val="75000"/>
                  </a:schemeClr>
                </a:solidFill>
              </a:rPr>
              <a:t>Strict-2PL</a:t>
            </a:r>
            <a:r>
              <a:rPr lang="en-US" dirty="0"/>
              <a:t> is same as </a:t>
            </a:r>
            <a:r>
              <a:rPr lang="en-US" b="1" dirty="0">
                <a:solidFill>
                  <a:srgbClr val="C00000"/>
                </a:solidFill>
              </a:rPr>
              <a:t>2PL</a:t>
            </a:r>
            <a:r>
              <a:rPr lang="en-US" dirty="0"/>
              <a:t>. After acquiring all the locks in </a:t>
            </a:r>
            <a:r>
              <a:rPr lang="en-US" dirty="0" smtClean="0"/>
              <a:t>the </a:t>
            </a:r>
            <a:r>
              <a:rPr lang="en-US" dirty="0" smtClean="0">
                <a:solidFill>
                  <a:schemeClr val="accent2">
                    <a:lumMod val="75000"/>
                  </a:schemeClr>
                </a:solidFill>
              </a:rPr>
              <a:t>first phase</a:t>
            </a:r>
            <a:r>
              <a:rPr lang="en-US" dirty="0" smtClean="0"/>
              <a:t>, </a:t>
            </a:r>
            <a:r>
              <a:rPr lang="en-US" dirty="0"/>
              <a:t>the transaction continues to execute normally. But in contrast to </a:t>
            </a:r>
            <a:r>
              <a:rPr lang="en-US" b="1" dirty="0" smtClean="0">
                <a:solidFill>
                  <a:srgbClr val="C00000"/>
                </a:solidFill>
              </a:rPr>
              <a:t>2PL</a:t>
            </a:r>
            <a:r>
              <a:rPr lang="en-US" dirty="0"/>
              <a:t>, </a:t>
            </a:r>
            <a:r>
              <a:rPr lang="en-US" b="1" dirty="0">
                <a:solidFill>
                  <a:schemeClr val="accent2">
                    <a:lumMod val="75000"/>
                  </a:schemeClr>
                </a:solidFill>
              </a:rPr>
              <a:t>Strict-2PL</a:t>
            </a:r>
            <a:r>
              <a:rPr lang="en-US" dirty="0"/>
              <a:t> does not release a lock after using it. </a:t>
            </a:r>
            <a:r>
              <a:rPr lang="en-US" b="1" dirty="0">
                <a:solidFill>
                  <a:schemeClr val="accent2">
                    <a:lumMod val="75000"/>
                  </a:schemeClr>
                </a:solidFill>
              </a:rPr>
              <a:t>Strict-2PL</a:t>
            </a:r>
            <a:r>
              <a:rPr lang="en-US" dirty="0"/>
              <a:t> holds all the locks until the commit point and releases all the locks at a time</a:t>
            </a:r>
            <a:r>
              <a:rPr lang="en-US" dirty="0" smtClean="0"/>
              <a:t>.</a:t>
            </a:r>
          </a:p>
          <a:p>
            <a:endParaRPr lang="en-US" dirty="0"/>
          </a:p>
          <a:p>
            <a:endParaRPr lang="en-US" dirty="0" smtClean="0"/>
          </a:p>
          <a:p>
            <a:endParaRPr lang="en-US" dirty="0" smtClean="0"/>
          </a:p>
          <a:p>
            <a:endParaRPr lang="en-US" dirty="0"/>
          </a:p>
          <a:p>
            <a:endParaRPr lang="en-US" dirty="0" smtClean="0"/>
          </a:p>
          <a:p>
            <a:r>
              <a:rPr lang="en-US" b="1" dirty="0" smtClean="0">
                <a:solidFill>
                  <a:schemeClr val="accent2">
                    <a:lumMod val="75000"/>
                  </a:schemeClr>
                </a:solidFill>
              </a:rPr>
              <a:t>Strict-2PL</a:t>
            </a:r>
            <a:r>
              <a:rPr lang="en-US" dirty="0" smtClean="0"/>
              <a:t> does not have cascading abort as 2PL does.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453" y="3452298"/>
            <a:ext cx="4753315" cy="2149432"/>
          </a:xfrm>
          <a:prstGeom prst="rect">
            <a:avLst/>
          </a:prstGeom>
        </p:spPr>
      </p:pic>
    </p:spTree>
    <p:extLst>
      <p:ext uri="{BB962C8B-B14F-4D97-AF65-F5344CB8AC3E}">
        <p14:creationId xmlns:p14="http://schemas.microsoft.com/office/powerpoint/2010/main" val="2817891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Timestamp-Based Protocols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most commonly used concurrency protocol is the timestamp based protocol. This protocol uses either system time or logical counter as a timestamp.</a:t>
            </a:r>
          </a:p>
          <a:p>
            <a:r>
              <a:rPr lang="en-US" dirty="0"/>
              <a:t>Lock-based protocols manage the order between the conflicting pairs among transactions at the time of execution, whereas timestamp-based protocols start working as soon as a transaction is created.</a:t>
            </a:r>
          </a:p>
          <a:p>
            <a:r>
              <a:rPr lang="en-US" dirty="0"/>
              <a:t>Every transaction has a timestamp associated with it, and the ordering is determined by the age of the transaction. A transaction created at 0002 clock time would be older than all other transactions that come after it. For example, any transaction 'y' entering the system at 0004 is two seconds younger and the priority would be given to the older one.</a:t>
            </a:r>
          </a:p>
          <a:p>
            <a:r>
              <a:rPr lang="en-US" dirty="0"/>
              <a:t>In addition, every data item is given the latest read and write-timestamp. This lets the system know when the last ‘read and write’ operation was performed on the data item</a:t>
            </a:r>
            <a:r>
              <a:rPr lang="en-US" dirty="0" smtClean="0"/>
              <a:t>.</a:t>
            </a:r>
            <a:endParaRPr lang="en-US" dirty="0"/>
          </a:p>
        </p:txBody>
      </p:sp>
    </p:spTree>
    <p:extLst>
      <p:ext uri="{BB962C8B-B14F-4D97-AF65-F5344CB8AC3E}">
        <p14:creationId xmlns:p14="http://schemas.microsoft.com/office/powerpoint/2010/main" val="1451752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 Ordering Protocol</a:t>
            </a:r>
            <a:endParaRPr lang="en-US" dirty="0"/>
          </a:p>
        </p:txBody>
      </p:sp>
      <p:sp>
        <p:nvSpPr>
          <p:cNvPr id="3" name="Content Placeholder 2"/>
          <p:cNvSpPr>
            <a:spLocks noGrp="1"/>
          </p:cNvSpPr>
          <p:nvPr>
            <p:ph idx="1"/>
          </p:nvPr>
        </p:nvSpPr>
        <p:spPr>
          <a:xfrm>
            <a:off x="838200" y="1581665"/>
            <a:ext cx="10515600" cy="4744994"/>
          </a:xfrm>
        </p:spPr>
        <p:txBody>
          <a:bodyPr>
            <a:normAutofit/>
          </a:bodyPr>
          <a:lstStyle/>
          <a:p>
            <a:pPr marL="0" indent="0">
              <a:buNone/>
            </a:pPr>
            <a:r>
              <a:rPr lang="en-US" dirty="0"/>
              <a:t>The timestamp-ordering protocol ensures </a:t>
            </a:r>
            <a:r>
              <a:rPr lang="en-US" b="1" dirty="0" err="1">
                <a:solidFill>
                  <a:schemeClr val="accent2">
                    <a:lumMod val="75000"/>
                  </a:schemeClr>
                </a:solidFill>
              </a:rPr>
              <a:t>serializability</a:t>
            </a:r>
            <a:r>
              <a:rPr lang="en-US" dirty="0"/>
              <a:t> among transactions in their conflicting read and write operations. This is the responsibility of the protocol system that the conflicting pair of tasks should be executed according to the timestamp values of the transactions</a:t>
            </a:r>
            <a:r>
              <a:rPr lang="en-US" dirty="0" smtClean="0"/>
              <a:t>.</a:t>
            </a:r>
          </a:p>
          <a:p>
            <a:r>
              <a:rPr lang="en-US" dirty="0"/>
              <a:t>The timestamp of transaction </a:t>
            </a:r>
            <a:r>
              <a:rPr lang="en-US" b="1" dirty="0" err="1">
                <a:solidFill>
                  <a:srgbClr val="002060"/>
                </a:solidFill>
              </a:rPr>
              <a:t>Ti</a:t>
            </a:r>
            <a:r>
              <a:rPr lang="en-US" dirty="0"/>
              <a:t> is denoted as </a:t>
            </a:r>
            <a:r>
              <a:rPr lang="en-US" b="1" dirty="0">
                <a:solidFill>
                  <a:srgbClr val="002060"/>
                </a:solidFill>
              </a:rPr>
              <a:t>TS(</a:t>
            </a:r>
            <a:r>
              <a:rPr lang="en-US" b="1" dirty="0" err="1">
                <a:solidFill>
                  <a:srgbClr val="002060"/>
                </a:solidFill>
              </a:rPr>
              <a:t>Ti</a:t>
            </a:r>
            <a:r>
              <a:rPr lang="en-US" b="1" dirty="0">
                <a:solidFill>
                  <a:srgbClr val="002060"/>
                </a:solidFill>
              </a:rPr>
              <a:t>)</a:t>
            </a:r>
            <a:r>
              <a:rPr lang="en-US" dirty="0"/>
              <a:t>.</a:t>
            </a:r>
          </a:p>
          <a:p>
            <a:r>
              <a:rPr lang="en-US" b="1" dirty="0">
                <a:solidFill>
                  <a:srgbClr val="225E36"/>
                </a:solidFill>
              </a:rPr>
              <a:t>Read</a:t>
            </a:r>
            <a:r>
              <a:rPr lang="en-US" dirty="0"/>
              <a:t> time-stamp of data-item X is denoted by </a:t>
            </a:r>
            <a:r>
              <a:rPr lang="en-US" b="1" dirty="0">
                <a:solidFill>
                  <a:srgbClr val="225E36"/>
                </a:solidFill>
              </a:rPr>
              <a:t>R-timestamp(X)</a:t>
            </a:r>
            <a:r>
              <a:rPr lang="en-US" dirty="0"/>
              <a:t>.</a:t>
            </a:r>
          </a:p>
          <a:p>
            <a:r>
              <a:rPr lang="en-US" b="1" dirty="0">
                <a:solidFill>
                  <a:schemeClr val="accent2">
                    <a:lumMod val="75000"/>
                  </a:schemeClr>
                </a:solidFill>
              </a:rPr>
              <a:t>Write</a:t>
            </a:r>
            <a:r>
              <a:rPr lang="en-US" dirty="0"/>
              <a:t> time-stamp of data-item X is denoted by </a:t>
            </a:r>
            <a:r>
              <a:rPr lang="en-US" b="1" dirty="0">
                <a:solidFill>
                  <a:schemeClr val="accent2">
                    <a:lumMod val="75000"/>
                  </a:schemeClr>
                </a:solidFill>
              </a:rPr>
              <a:t>W-timestamp(X)</a:t>
            </a:r>
            <a:r>
              <a:rPr lang="en-US" dirty="0"/>
              <a:t>.</a:t>
            </a:r>
          </a:p>
        </p:txBody>
      </p:sp>
    </p:spTree>
    <p:extLst>
      <p:ext uri="{BB962C8B-B14F-4D97-AF65-F5344CB8AC3E}">
        <p14:creationId xmlns:p14="http://schemas.microsoft.com/office/powerpoint/2010/main" val="314015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Management (Cont..)</a:t>
            </a:r>
            <a:endParaRPr lang="en-US" dirty="0"/>
          </a:p>
        </p:txBody>
      </p:sp>
      <p:sp>
        <p:nvSpPr>
          <p:cNvPr id="3" name="Content Placeholder 2"/>
          <p:cNvSpPr>
            <a:spLocks noGrp="1"/>
          </p:cNvSpPr>
          <p:nvPr>
            <p:ph idx="1"/>
          </p:nvPr>
        </p:nvSpPr>
        <p:spPr/>
        <p:txBody>
          <a:bodyPr/>
          <a:lstStyle/>
          <a:p>
            <a:r>
              <a:rPr lang="en-US" b="1" dirty="0" smtClean="0">
                <a:solidFill>
                  <a:schemeClr val="accent5">
                    <a:lumMod val="50000"/>
                  </a:schemeClr>
                </a:solidFill>
              </a:rPr>
              <a:t>Transaction-management</a:t>
            </a:r>
            <a:r>
              <a:rPr lang="en-US" dirty="0" smtClean="0"/>
              <a:t> component ensures that the database remains in a consistent (correct) state despite system failures (e.g., power failures and operation system crashes) and transaction failures.</a:t>
            </a:r>
          </a:p>
          <a:p>
            <a:r>
              <a:rPr lang="en-US" b="1" dirty="0" smtClean="0">
                <a:solidFill>
                  <a:schemeClr val="accent5">
                    <a:lumMod val="50000"/>
                  </a:schemeClr>
                </a:solidFill>
              </a:rPr>
              <a:t>Concurrency-control manager</a:t>
            </a:r>
            <a:r>
              <a:rPr lang="en-US" dirty="0" smtClean="0"/>
              <a:t> controls the interaction among the concurrent transactions, to ensure the consistency of the database.</a:t>
            </a:r>
            <a:endParaRPr lang="en-US" dirty="0"/>
          </a:p>
        </p:txBody>
      </p:sp>
    </p:spTree>
    <p:extLst>
      <p:ext uri="{BB962C8B-B14F-4D97-AF65-F5344CB8AC3E}">
        <p14:creationId xmlns:p14="http://schemas.microsoft.com/office/powerpoint/2010/main" val="2191612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 Ordering </a:t>
            </a:r>
            <a:r>
              <a:rPr lang="en-US" dirty="0" smtClean="0"/>
              <a:t>Protocol (Cont..)</a:t>
            </a:r>
            <a:endParaRPr lang="en-US" dirty="0"/>
          </a:p>
        </p:txBody>
      </p:sp>
      <p:sp>
        <p:nvSpPr>
          <p:cNvPr id="3" name="Content Placeholder 2"/>
          <p:cNvSpPr>
            <a:spLocks noGrp="1"/>
          </p:cNvSpPr>
          <p:nvPr>
            <p:ph idx="1"/>
          </p:nvPr>
        </p:nvSpPr>
        <p:spPr>
          <a:xfrm>
            <a:off x="838200" y="1690688"/>
            <a:ext cx="10515600" cy="4924296"/>
          </a:xfrm>
        </p:spPr>
        <p:txBody>
          <a:bodyPr>
            <a:normAutofit lnSpcReduction="10000"/>
          </a:bodyPr>
          <a:lstStyle/>
          <a:p>
            <a:pPr marL="0" indent="0">
              <a:buNone/>
            </a:pPr>
            <a:r>
              <a:rPr lang="en-US" dirty="0" smtClean="0"/>
              <a:t>Timestamp ordering protocol works as follows:</a:t>
            </a:r>
          </a:p>
          <a:p>
            <a:r>
              <a:rPr lang="en-US" dirty="0"/>
              <a:t>If a transaction </a:t>
            </a:r>
            <a:r>
              <a:rPr lang="en-US" dirty="0" err="1"/>
              <a:t>Ti</a:t>
            </a:r>
            <a:r>
              <a:rPr lang="en-US" dirty="0"/>
              <a:t> issues a read(X) operation </a:t>
            </a:r>
            <a:r>
              <a:rPr lang="en-US" dirty="0" smtClean="0"/>
              <a:t>−</a:t>
            </a:r>
          </a:p>
          <a:p>
            <a:pPr lvl="1"/>
            <a:r>
              <a:rPr lang="en-US" dirty="0"/>
              <a:t>If TS(</a:t>
            </a:r>
            <a:r>
              <a:rPr lang="en-US" dirty="0" err="1"/>
              <a:t>Ti</a:t>
            </a:r>
            <a:r>
              <a:rPr lang="en-US" dirty="0"/>
              <a:t>) &lt; W-timestamp(X)</a:t>
            </a:r>
          </a:p>
          <a:p>
            <a:pPr lvl="2"/>
            <a:r>
              <a:rPr lang="en-US" dirty="0"/>
              <a:t>Operation rejected.</a:t>
            </a:r>
          </a:p>
          <a:p>
            <a:pPr lvl="1"/>
            <a:r>
              <a:rPr lang="en-US" dirty="0"/>
              <a:t>If TS(</a:t>
            </a:r>
            <a:r>
              <a:rPr lang="en-US" dirty="0" err="1"/>
              <a:t>Ti</a:t>
            </a:r>
            <a:r>
              <a:rPr lang="en-US" dirty="0"/>
              <a:t>) &gt;= W-timestamp(X)</a:t>
            </a:r>
          </a:p>
          <a:p>
            <a:pPr lvl="2"/>
            <a:r>
              <a:rPr lang="en-US" dirty="0"/>
              <a:t>Operation executed.</a:t>
            </a:r>
          </a:p>
          <a:p>
            <a:pPr lvl="1"/>
            <a:r>
              <a:rPr lang="en-US" dirty="0"/>
              <a:t>All data-item timestamps updated.</a:t>
            </a:r>
          </a:p>
          <a:p>
            <a:r>
              <a:rPr lang="en-US" dirty="0"/>
              <a:t>If a transaction </a:t>
            </a:r>
            <a:r>
              <a:rPr lang="en-US" dirty="0" err="1"/>
              <a:t>Ti</a:t>
            </a:r>
            <a:r>
              <a:rPr lang="en-US" dirty="0"/>
              <a:t> issues a write(X) operation </a:t>
            </a:r>
            <a:r>
              <a:rPr lang="en-US" dirty="0" smtClean="0"/>
              <a:t>−</a:t>
            </a:r>
            <a:endParaRPr lang="en-US" dirty="0"/>
          </a:p>
          <a:p>
            <a:pPr lvl="1"/>
            <a:r>
              <a:rPr lang="en-US" dirty="0"/>
              <a:t>If TS(</a:t>
            </a:r>
            <a:r>
              <a:rPr lang="en-US" dirty="0" err="1"/>
              <a:t>Ti</a:t>
            </a:r>
            <a:r>
              <a:rPr lang="en-US" dirty="0"/>
              <a:t>) &lt; R-timestamp(X)</a:t>
            </a:r>
          </a:p>
          <a:p>
            <a:pPr lvl="2"/>
            <a:r>
              <a:rPr lang="en-US" dirty="0"/>
              <a:t>Operation rejected.</a:t>
            </a:r>
          </a:p>
          <a:p>
            <a:pPr lvl="1"/>
            <a:r>
              <a:rPr lang="en-US" dirty="0"/>
              <a:t>If TS(</a:t>
            </a:r>
            <a:r>
              <a:rPr lang="en-US" dirty="0" err="1"/>
              <a:t>Ti</a:t>
            </a:r>
            <a:r>
              <a:rPr lang="en-US" dirty="0"/>
              <a:t>) &lt; W-timestamp(X)</a:t>
            </a:r>
          </a:p>
          <a:p>
            <a:pPr lvl="2"/>
            <a:r>
              <a:rPr lang="en-US" dirty="0"/>
              <a:t>Operation rejected and </a:t>
            </a:r>
            <a:r>
              <a:rPr lang="en-US" dirty="0" err="1"/>
              <a:t>Ti</a:t>
            </a:r>
            <a:r>
              <a:rPr lang="en-US" dirty="0"/>
              <a:t> rolled back.</a:t>
            </a:r>
          </a:p>
          <a:p>
            <a:pPr lvl="1"/>
            <a:r>
              <a:rPr lang="en-US" dirty="0"/>
              <a:t>Otherwise, operation executed</a:t>
            </a:r>
            <a:r>
              <a:rPr lang="en-US" dirty="0" smtClean="0"/>
              <a:t>.</a:t>
            </a:r>
            <a:endParaRPr lang="en-US" dirty="0"/>
          </a:p>
        </p:txBody>
      </p:sp>
    </p:spTree>
    <p:extLst>
      <p:ext uri="{BB962C8B-B14F-4D97-AF65-F5344CB8AC3E}">
        <p14:creationId xmlns:p14="http://schemas.microsoft.com/office/powerpoint/2010/main" val="3920587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Thomas’ Write Rule</a:t>
            </a:r>
            <a:endParaRPr lang="en-US" dirty="0"/>
          </a:p>
        </p:txBody>
      </p:sp>
      <p:sp>
        <p:nvSpPr>
          <p:cNvPr id="3" name="Content Placeholder 2"/>
          <p:cNvSpPr>
            <a:spLocks noGrp="1"/>
          </p:cNvSpPr>
          <p:nvPr>
            <p:ph idx="1"/>
          </p:nvPr>
        </p:nvSpPr>
        <p:spPr/>
        <p:txBody>
          <a:bodyPr/>
          <a:lstStyle/>
          <a:p>
            <a:r>
              <a:rPr lang="en-US" dirty="0"/>
              <a:t>This rule states if TS(</a:t>
            </a:r>
            <a:r>
              <a:rPr lang="en-US" dirty="0" err="1"/>
              <a:t>Ti</a:t>
            </a:r>
            <a:r>
              <a:rPr lang="en-US" dirty="0"/>
              <a:t>) &lt; W-timestamp(X), then the operation is rejected and </a:t>
            </a:r>
            <a:r>
              <a:rPr lang="en-US" dirty="0" err="1"/>
              <a:t>Ti</a:t>
            </a:r>
            <a:r>
              <a:rPr lang="en-US" dirty="0"/>
              <a:t> is rolled back</a:t>
            </a:r>
            <a:r>
              <a:rPr lang="en-US" dirty="0" smtClean="0"/>
              <a:t>.</a:t>
            </a:r>
            <a:endParaRPr lang="en-US" dirty="0"/>
          </a:p>
          <a:p>
            <a:r>
              <a:rPr lang="en-US" dirty="0"/>
              <a:t>Time-stamp ordering rules can be modified to make the schedule view serializable</a:t>
            </a:r>
            <a:r>
              <a:rPr lang="en-US" dirty="0" smtClean="0"/>
              <a:t>.</a:t>
            </a:r>
            <a:endParaRPr lang="en-US" dirty="0"/>
          </a:p>
          <a:p>
            <a:r>
              <a:rPr lang="en-US" dirty="0"/>
              <a:t>Instead of making </a:t>
            </a:r>
            <a:r>
              <a:rPr lang="en-US" dirty="0" err="1"/>
              <a:t>Ti</a:t>
            </a:r>
            <a:r>
              <a:rPr lang="en-US" dirty="0"/>
              <a:t> rolled back, the 'write' operation itself is ignored.</a:t>
            </a:r>
          </a:p>
        </p:txBody>
      </p:sp>
    </p:spTree>
    <p:extLst>
      <p:ext uri="{BB962C8B-B14F-4D97-AF65-F5344CB8AC3E}">
        <p14:creationId xmlns:p14="http://schemas.microsoft.com/office/powerpoint/2010/main" val="109019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Granularity</a:t>
            </a:r>
            <a:endParaRPr lang="en-US" dirty="0"/>
          </a:p>
        </p:txBody>
      </p:sp>
      <p:sp>
        <p:nvSpPr>
          <p:cNvPr id="3" name="Content Placeholder 2"/>
          <p:cNvSpPr>
            <a:spLocks noGrp="1"/>
          </p:cNvSpPr>
          <p:nvPr>
            <p:ph idx="1"/>
          </p:nvPr>
        </p:nvSpPr>
        <p:spPr/>
        <p:txBody>
          <a:bodyPr/>
          <a:lstStyle/>
          <a:p>
            <a:r>
              <a:rPr lang="en-US" dirty="0" smtClean="0"/>
              <a:t>Granularity: It is the size of data item allowed to lock.</a:t>
            </a:r>
          </a:p>
          <a:p>
            <a:r>
              <a:rPr lang="en-US" dirty="0" smtClean="0"/>
              <a:t>Multiple Granularity</a:t>
            </a:r>
          </a:p>
          <a:p>
            <a:pPr lvl="1"/>
            <a:r>
              <a:rPr lang="en-US" dirty="0"/>
              <a:t>It can be defined as hierarchically breaking up the database into blocks which can be locked.</a:t>
            </a:r>
          </a:p>
          <a:p>
            <a:pPr lvl="1"/>
            <a:r>
              <a:rPr lang="en-US" dirty="0"/>
              <a:t>The Multiple Granularity protocol enhances concurrency and reduces lock overhead.</a:t>
            </a:r>
          </a:p>
          <a:p>
            <a:pPr lvl="1"/>
            <a:r>
              <a:rPr lang="en-US" dirty="0"/>
              <a:t>It maintains the track of what to lock and how to lock.</a:t>
            </a:r>
          </a:p>
          <a:p>
            <a:pPr lvl="1"/>
            <a:r>
              <a:rPr lang="en-US" dirty="0"/>
              <a:t>It makes easy to decide either to lock a data item or to unlock a data item. This type of hierarchy can be graphically represented as a tree</a:t>
            </a:r>
            <a:r>
              <a:rPr lang="en-US" dirty="0" smtClean="0"/>
              <a:t>.</a:t>
            </a:r>
          </a:p>
          <a:p>
            <a:endParaRPr lang="en-US" dirty="0"/>
          </a:p>
        </p:txBody>
      </p:sp>
    </p:spTree>
    <p:extLst>
      <p:ext uri="{BB962C8B-B14F-4D97-AF65-F5344CB8AC3E}">
        <p14:creationId xmlns:p14="http://schemas.microsoft.com/office/powerpoint/2010/main" val="3415866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t>
            </a:r>
            <a:r>
              <a:rPr lang="en-US" dirty="0" smtClean="0"/>
              <a:t>Granularity (Cont..)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For example:</a:t>
            </a:r>
            <a:r>
              <a:rPr lang="en-US" dirty="0"/>
              <a:t> Consider a tree which has four levels of nodes</a:t>
            </a:r>
            <a:r>
              <a:rPr lang="en-US" dirty="0" smtClean="0"/>
              <a:t>.</a:t>
            </a:r>
          </a:p>
          <a:p>
            <a:r>
              <a:rPr lang="en-US" dirty="0"/>
              <a:t>The first level or higher level shows the entire database.</a:t>
            </a:r>
          </a:p>
          <a:p>
            <a:r>
              <a:rPr lang="en-US" dirty="0"/>
              <a:t>The second level represents a node of type area. The higher level database consists of exactly these areas.</a:t>
            </a:r>
          </a:p>
          <a:p>
            <a:r>
              <a:rPr lang="en-US" dirty="0"/>
              <a:t>The area consists of children nodes which are known as files. No file can be present in more than one area.</a:t>
            </a:r>
          </a:p>
          <a:p>
            <a:r>
              <a:rPr lang="en-US" dirty="0"/>
              <a:t>Finally, each file contains child nodes known as records. The file has exactly those records that are its child nodes. No records represent in more than one file.</a:t>
            </a:r>
          </a:p>
          <a:p>
            <a:r>
              <a:rPr lang="en-US" dirty="0"/>
              <a:t>Hence, the levels of the tree starting from the top level are as follows:</a:t>
            </a:r>
          </a:p>
          <a:p>
            <a:pPr lvl="1"/>
            <a:r>
              <a:rPr lang="en-US" dirty="0"/>
              <a:t>Database</a:t>
            </a:r>
          </a:p>
          <a:p>
            <a:pPr lvl="1"/>
            <a:r>
              <a:rPr lang="en-US" dirty="0"/>
              <a:t>Area</a:t>
            </a:r>
          </a:p>
          <a:p>
            <a:pPr lvl="1"/>
            <a:r>
              <a:rPr lang="en-US" dirty="0"/>
              <a:t>File</a:t>
            </a:r>
          </a:p>
          <a:p>
            <a:pPr lvl="1"/>
            <a:r>
              <a:rPr lang="en-US" dirty="0"/>
              <a:t>Record</a:t>
            </a:r>
          </a:p>
          <a:p>
            <a:endParaRPr lang="en-US" dirty="0"/>
          </a:p>
        </p:txBody>
      </p:sp>
    </p:spTree>
    <p:extLst>
      <p:ext uri="{BB962C8B-B14F-4D97-AF65-F5344CB8AC3E}">
        <p14:creationId xmlns:p14="http://schemas.microsoft.com/office/powerpoint/2010/main" val="1578391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t>
            </a:r>
            <a:r>
              <a:rPr lang="en-US" dirty="0" smtClean="0"/>
              <a:t>Granularity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948" y="1825625"/>
            <a:ext cx="5218103" cy="4351338"/>
          </a:xfrm>
        </p:spPr>
      </p:pic>
    </p:spTree>
    <p:extLst>
      <p:ext uri="{BB962C8B-B14F-4D97-AF65-F5344CB8AC3E}">
        <p14:creationId xmlns:p14="http://schemas.microsoft.com/office/powerpoint/2010/main" val="23021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 Mode Lock</a:t>
            </a:r>
            <a:endParaRPr lang="en-US" dirty="0"/>
          </a:p>
        </p:txBody>
      </p:sp>
      <p:sp>
        <p:nvSpPr>
          <p:cNvPr id="3" name="Content Placeholder 2"/>
          <p:cNvSpPr>
            <a:spLocks noGrp="1"/>
          </p:cNvSpPr>
          <p:nvPr>
            <p:ph idx="1"/>
          </p:nvPr>
        </p:nvSpPr>
        <p:spPr/>
        <p:txBody>
          <a:bodyPr/>
          <a:lstStyle/>
          <a:p>
            <a:r>
              <a:rPr lang="en-US" b="1" dirty="0"/>
              <a:t>Intention-shared (IS):</a:t>
            </a:r>
            <a:r>
              <a:rPr lang="en-US" dirty="0"/>
              <a:t> It contains explicit locking at a lower level of the tree but only with shared locks.</a:t>
            </a:r>
          </a:p>
          <a:p>
            <a:r>
              <a:rPr lang="en-US" b="1" dirty="0"/>
              <a:t>Intention-Exclusive (IX):</a:t>
            </a:r>
            <a:r>
              <a:rPr lang="en-US" dirty="0"/>
              <a:t> It contains explicit locking at a lower level with exclusive or shared locks.</a:t>
            </a:r>
          </a:p>
          <a:p>
            <a:r>
              <a:rPr lang="en-US" b="1" dirty="0"/>
              <a:t>Shared &amp; Intention-Exclusive (SIX):</a:t>
            </a:r>
            <a:r>
              <a:rPr lang="en-US" dirty="0"/>
              <a:t> In this lock, the node is locked in shared mode, and some node is locked in exclusive mode by the same transaction.</a:t>
            </a:r>
          </a:p>
          <a:p>
            <a:pPr marL="0" indent="0">
              <a:buNone/>
            </a:pPr>
            <a:endParaRPr lang="en-US" dirty="0"/>
          </a:p>
        </p:txBody>
      </p:sp>
    </p:spTree>
    <p:extLst>
      <p:ext uri="{BB962C8B-B14F-4D97-AF65-F5344CB8AC3E}">
        <p14:creationId xmlns:p14="http://schemas.microsoft.com/office/powerpoint/2010/main" val="693661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Intention Mode </a:t>
            </a:r>
            <a:r>
              <a:rPr lang="en-US" dirty="0" smtClean="0"/>
              <a:t>Lock (Cont..)</a:t>
            </a:r>
            <a:endParaRPr lang="en-US" dirty="0"/>
          </a:p>
        </p:txBody>
      </p:sp>
      <p:sp>
        <p:nvSpPr>
          <p:cNvPr id="3" name="Content Placeholder 2"/>
          <p:cNvSpPr>
            <a:spLocks noGrp="1"/>
          </p:cNvSpPr>
          <p:nvPr>
            <p:ph idx="1"/>
          </p:nvPr>
        </p:nvSpPr>
        <p:spPr/>
        <p:txBody>
          <a:bodyPr/>
          <a:lstStyle/>
          <a:p>
            <a:r>
              <a:rPr lang="en-US" b="1" dirty="0"/>
              <a:t>Compatibility Matrix with Intention Lock Modes:</a:t>
            </a:r>
            <a:r>
              <a:rPr lang="en-US" dirty="0"/>
              <a:t> The below table describes the </a:t>
            </a:r>
            <a:r>
              <a:rPr lang="en-US" dirty="0" smtClean="0"/>
              <a:t>compatibility </a:t>
            </a:r>
            <a:r>
              <a:rPr lang="en-US" dirty="0"/>
              <a:t>matrix for these lock modes: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765" y="3667640"/>
            <a:ext cx="6172200" cy="1466850"/>
          </a:xfrm>
          <a:prstGeom prst="rect">
            <a:avLst/>
          </a:prstGeom>
        </p:spPr>
      </p:pic>
    </p:spTree>
    <p:extLst>
      <p:ext uri="{BB962C8B-B14F-4D97-AF65-F5344CB8AC3E}">
        <p14:creationId xmlns:p14="http://schemas.microsoft.com/office/powerpoint/2010/main" val="2513995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Intention Mode Lock (Cont..)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It uses the intention lock modes to ensure </a:t>
            </a:r>
            <a:r>
              <a:rPr lang="en-US" dirty="0" err="1"/>
              <a:t>serializability</a:t>
            </a:r>
            <a:r>
              <a:rPr lang="en-US" dirty="0"/>
              <a:t>. It requires that if a transaction attempts to lock a node, then that node must follow these protocols</a:t>
            </a:r>
            <a:r>
              <a:rPr lang="en-US" dirty="0" smtClean="0"/>
              <a:t>:</a:t>
            </a:r>
            <a:endParaRPr lang="en-US" dirty="0"/>
          </a:p>
          <a:p>
            <a:r>
              <a:rPr lang="en-US" dirty="0"/>
              <a:t>Transaction T1 should follow the lock-compatibility matrix.</a:t>
            </a:r>
          </a:p>
          <a:p>
            <a:r>
              <a:rPr lang="en-US" dirty="0"/>
              <a:t>Transaction T1 firstly locks the root of the tree. It can lock it in any mode.</a:t>
            </a:r>
          </a:p>
          <a:p>
            <a:r>
              <a:rPr lang="en-US" dirty="0"/>
              <a:t>If T1 currently has the parent of the node locked in either IX or IS mode, then the transaction T1 will lock a node in S or IS mode only.</a:t>
            </a:r>
          </a:p>
          <a:p>
            <a:r>
              <a:rPr lang="en-US" dirty="0"/>
              <a:t>If T1 currently has the parent of the node locked in either IX or SIX modes, then the transaction T1 will lock a node in X, SIX, or IX mode only.</a:t>
            </a:r>
          </a:p>
          <a:p>
            <a:r>
              <a:rPr lang="en-US" dirty="0"/>
              <a:t>If T1 has not previously unlocked any node only, then the Transaction T1 can lock a node.</a:t>
            </a:r>
          </a:p>
          <a:p>
            <a:r>
              <a:rPr lang="en-US" dirty="0"/>
              <a:t>If T1 currently has none of the children of the node-locked only, then Transaction T1 will unlock a node.</a:t>
            </a:r>
          </a:p>
        </p:txBody>
      </p:sp>
    </p:spTree>
    <p:extLst>
      <p:ext uri="{BB962C8B-B14F-4D97-AF65-F5344CB8AC3E}">
        <p14:creationId xmlns:p14="http://schemas.microsoft.com/office/powerpoint/2010/main" val="3127913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Intention Mode Lock (Cont..)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Observe that in multiple-granularity, the locks are acquired in top-down order, and locks must be released in bottom-up order</a:t>
            </a:r>
            <a:r>
              <a:rPr lang="en-US" dirty="0" smtClean="0"/>
              <a:t>.</a:t>
            </a:r>
            <a:endParaRPr lang="en-US" dirty="0"/>
          </a:p>
          <a:p>
            <a:r>
              <a:rPr lang="en-US" dirty="0"/>
              <a:t>If transaction T1 reads record Ra9 in file Fa, then transaction T1 needs to lock the database, area A1 and file Fa in IX mode. Finally, it needs to lock </a:t>
            </a:r>
            <a:r>
              <a:rPr lang="en-US" dirty="0" smtClean="0"/>
              <a:t>Ra9 </a:t>
            </a:r>
            <a:r>
              <a:rPr lang="en-US" dirty="0"/>
              <a:t>in S mode.</a:t>
            </a:r>
          </a:p>
          <a:p>
            <a:r>
              <a:rPr lang="en-US" dirty="0"/>
              <a:t>If transaction T2 modifies record Ra9 in file Fa, then it can do so after locking the database, area A1 and file Fa in IX mode. Finally, it needs to lock the Ra9 in X mode.</a:t>
            </a:r>
          </a:p>
          <a:p>
            <a:r>
              <a:rPr lang="en-US" dirty="0"/>
              <a:t>If transaction T3 reads all the records in file Fa, then transaction T3 needs to lock the database, and area A in IS mode. At last, it needs to lock Fa in S mode.</a:t>
            </a:r>
          </a:p>
          <a:p>
            <a:r>
              <a:rPr lang="en-US" dirty="0"/>
              <a:t>If transaction T4 reads the entire database, then T4 needs to lock the database in S mode.</a:t>
            </a:r>
          </a:p>
        </p:txBody>
      </p:sp>
    </p:spTree>
    <p:extLst>
      <p:ext uri="{BB962C8B-B14F-4D97-AF65-F5344CB8AC3E}">
        <p14:creationId xmlns:p14="http://schemas.microsoft.com/office/powerpoint/2010/main" val="365602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a multi-process system, deadlock is an unwanted situation that arises in a shared resource environment, where a process indefinitely waits for a resource that is held by another process</a:t>
            </a:r>
            <a:r>
              <a:rPr lang="en-US" dirty="0" smtClean="0"/>
              <a:t>.</a:t>
            </a:r>
            <a:endParaRPr lang="en-US" dirty="0"/>
          </a:p>
          <a:p>
            <a:r>
              <a:rPr lang="en-US" dirty="0"/>
              <a:t>For example, assume a set of transactions {T0, T1, T2, ...,</a:t>
            </a:r>
            <a:r>
              <a:rPr lang="en-US" dirty="0" err="1"/>
              <a:t>Tn</a:t>
            </a:r>
            <a:r>
              <a:rPr lang="en-US" dirty="0"/>
              <a:t>}. T0 needs a resource X to complete its task. Resource X is held by T1, and T1 is waiting for a resource Y, which is held by T2. T2 is waiting for resource Z, which is held by T0. Thus, all the processes wait for each other to release resources. In this situation, none of the processes can finish their task. This situation is known as a deadlock</a:t>
            </a:r>
            <a:r>
              <a:rPr lang="en-US" dirty="0" smtClean="0"/>
              <a:t>.</a:t>
            </a:r>
            <a:endParaRPr lang="en-US" dirty="0"/>
          </a:p>
          <a:p>
            <a:r>
              <a:rPr lang="en-US" dirty="0"/>
              <a:t>Deadlocks are not healthy for a system. In case a system is stuck in a deadlock, the transactions involved in the deadlock are either rolled back or restarted.</a:t>
            </a:r>
          </a:p>
        </p:txBody>
      </p:sp>
    </p:spTree>
    <p:extLst>
      <p:ext uri="{BB962C8B-B14F-4D97-AF65-F5344CB8AC3E}">
        <p14:creationId xmlns:p14="http://schemas.microsoft.com/office/powerpoint/2010/main" val="129325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Management (Cont..)</a:t>
            </a:r>
            <a:endParaRPr lang="en-US" dirty="0"/>
          </a:p>
        </p:txBody>
      </p:sp>
      <p:sp>
        <p:nvSpPr>
          <p:cNvPr id="3" name="Content Placeholder 2"/>
          <p:cNvSpPr>
            <a:spLocks noGrp="1"/>
          </p:cNvSpPr>
          <p:nvPr>
            <p:ph idx="1"/>
          </p:nvPr>
        </p:nvSpPr>
        <p:spPr>
          <a:xfrm>
            <a:off x="838200" y="1690688"/>
            <a:ext cx="10515600" cy="1184317"/>
          </a:xfrm>
        </p:spPr>
        <p:txBody>
          <a:bodyPr>
            <a:normAutofit lnSpcReduction="10000"/>
          </a:bodyPr>
          <a:lstStyle/>
          <a:p>
            <a:r>
              <a:rPr lang="en-US" dirty="0" smtClean="0"/>
              <a:t>In order to maintain consistency in a database, before and after the transaction, certain properties are followed. These are called </a:t>
            </a:r>
            <a:r>
              <a:rPr lang="en-US" b="1" dirty="0" smtClean="0">
                <a:solidFill>
                  <a:srgbClr val="C00000"/>
                </a:solidFill>
              </a:rPr>
              <a:t>ACID</a:t>
            </a:r>
            <a:r>
              <a:rPr lang="en-US" dirty="0" smtClean="0"/>
              <a:t> Properties</a:t>
            </a:r>
          </a:p>
        </p:txBody>
      </p:sp>
      <p:sp>
        <p:nvSpPr>
          <p:cNvPr id="4" name="Rectangle 3"/>
          <p:cNvSpPr/>
          <p:nvPr/>
        </p:nvSpPr>
        <p:spPr>
          <a:xfrm>
            <a:off x="3871784" y="3715263"/>
            <a:ext cx="2018270" cy="329513"/>
          </a:xfrm>
          <a:prstGeom prst="rect">
            <a:avLst/>
          </a:prstGeom>
          <a:noFill/>
          <a:ln>
            <a:solidFill>
              <a:srgbClr val="225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225E36"/>
                </a:solidFill>
              </a:rPr>
              <a:t>A = Atomicity</a:t>
            </a:r>
            <a:endParaRPr lang="en-US" b="1" dirty="0">
              <a:solidFill>
                <a:srgbClr val="225E36"/>
              </a:solidFill>
            </a:endParaRPr>
          </a:p>
        </p:txBody>
      </p:sp>
      <p:sp>
        <p:nvSpPr>
          <p:cNvPr id="5" name="Rectangle 4"/>
          <p:cNvSpPr/>
          <p:nvPr/>
        </p:nvSpPr>
        <p:spPr>
          <a:xfrm>
            <a:off x="3871784" y="4391483"/>
            <a:ext cx="2018270" cy="329513"/>
          </a:xfrm>
          <a:prstGeom prst="rect">
            <a:avLst/>
          </a:prstGeom>
          <a:noFill/>
          <a:ln>
            <a:solidFill>
              <a:srgbClr val="225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225E36"/>
                </a:solidFill>
              </a:rPr>
              <a:t>C = Consistency</a:t>
            </a:r>
            <a:endParaRPr lang="en-US" b="1" dirty="0">
              <a:solidFill>
                <a:srgbClr val="225E36"/>
              </a:solidFill>
            </a:endParaRPr>
          </a:p>
        </p:txBody>
      </p:sp>
      <p:sp>
        <p:nvSpPr>
          <p:cNvPr id="6" name="Rectangle 5"/>
          <p:cNvSpPr/>
          <p:nvPr/>
        </p:nvSpPr>
        <p:spPr>
          <a:xfrm>
            <a:off x="3871784" y="5067703"/>
            <a:ext cx="2018270" cy="329513"/>
          </a:xfrm>
          <a:prstGeom prst="rect">
            <a:avLst/>
          </a:prstGeom>
          <a:noFill/>
          <a:ln>
            <a:solidFill>
              <a:srgbClr val="225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225E36"/>
                </a:solidFill>
              </a:rPr>
              <a:t>I</a:t>
            </a:r>
            <a:r>
              <a:rPr lang="en-US" b="1" dirty="0" smtClean="0">
                <a:solidFill>
                  <a:srgbClr val="225E36"/>
                </a:solidFill>
              </a:rPr>
              <a:t> = Isolation</a:t>
            </a:r>
            <a:endParaRPr lang="en-US" b="1" dirty="0">
              <a:solidFill>
                <a:srgbClr val="225E36"/>
              </a:solidFill>
            </a:endParaRPr>
          </a:p>
        </p:txBody>
      </p:sp>
      <p:sp>
        <p:nvSpPr>
          <p:cNvPr id="7" name="Rectangle 6"/>
          <p:cNvSpPr/>
          <p:nvPr/>
        </p:nvSpPr>
        <p:spPr>
          <a:xfrm>
            <a:off x="3871784" y="5745199"/>
            <a:ext cx="2018270" cy="329513"/>
          </a:xfrm>
          <a:prstGeom prst="rect">
            <a:avLst/>
          </a:prstGeom>
          <a:noFill/>
          <a:ln>
            <a:solidFill>
              <a:srgbClr val="225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225E36"/>
                </a:solidFill>
              </a:rPr>
              <a:t>D = </a:t>
            </a:r>
            <a:r>
              <a:rPr lang="en-US" b="1" dirty="0" err="1" smtClean="0">
                <a:solidFill>
                  <a:srgbClr val="225E36"/>
                </a:solidFill>
              </a:rPr>
              <a:t>Durablility</a:t>
            </a:r>
            <a:endParaRPr lang="en-US" b="1" dirty="0">
              <a:solidFill>
                <a:srgbClr val="225E36"/>
              </a:solidFill>
            </a:endParaRPr>
          </a:p>
        </p:txBody>
      </p:sp>
      <p:sp>
        <p:nvSpPr>
          <p:cNvPr id="8" name="TextBox 7"/>
          <p:cNvSpPr txBox="1"/>
          <p:nvPr/>
        </p:nvSpPr>
        <p:spPr>
          <a:xfrm>
            <a:off x="4275437" y="2829316"/>
            <a:ext cx="2553730" cy="369332"/>
          </a:xfrm>
          <a:prstGeom prst="rect">
            <a:avLst/>
          </a:prstGeom>
          <a:noFill/>
        </p:spPr>
        <p:txBody>
          <a:bodyPr wrap="square" rtlCol="0">
            <a:spAutoFit/>
          </a:bodyPr>
          <a:lstStyle/>
          <a:p>
            <a:r>
              <a:rPr lang="en-US" b="1" u="sng" dirty="0">
                <a:solidFill>
                  <a:srgbClr val="225E36"/>
                </a:solidFill>
              </a:rPr>
              <a:t>ACID Properties in </a:t>
            </a:r>
            <a:r>
              <a:rPr lang="en-US" b="1" u="sng" dirty="0" smtClean="0">
                <a:solidFill>
                  <a:srgbClr val="225E36"/>
                </a:solidFill>
              </a:rPr>
              <a:t>DBMS</a:t>
            </a:r>
            <a:endParaRPr lang="en-US" b="1" u="sng" dirty="0">
              <a:solidFill>
                <a:srgbClr val="225E36"/>
              </a:solidFill>
            </a:endParaRPr>
          </a:p>
        </p:txBody>
      </p:sp>
      <p:sp>
        <p:nvSpPr>
          <p:cNvPr id="9" name="TextBox 8"/>
          <p:cNvSpPr txBox="1"/>
          <p:nvPr/>
        </p:nvSpPr>
        <p:spPr>
          <a:xfrm>
            <a:off x="6454344" y="3587631"/>
            <a:ext cx="3595817" cy="584775"/>
          </a:xfrm>
          <a:prstGeom prst="rect">
            <a:avLst/>
          </a:prstGeom>
          <a:noFill/>
          <a:ln>
            <a:solidFill>
              <a:schemeClr val="bg1">
                <a:lumMod val="65000"/>
              </a:schemeClr>
            </a:solidFill>
          </a:ln>
        </p:spPr>
        <p:txBody>
          <a:bodyPr wrap="square" rtlCol="0">
            <a:spAutoFit/>
          </a:bodyPr>
          <a:lstStyle/>
          <a:p>
            <a:r>
              <a:rPr lang="en-US" sz="1600" dirty="0" smtClean="0">
                <a:solidFill>
                  <a:srgbClr val="225E36"/>
                </a:solidFill>
              </a:rPr>
              <a:t>The entire transaction takes place at once or doesn’t happen at all.</a:t>
            </a:r>
            <a:endParaRPr lang="en-US" sz="1600" dirty="0">
              <a:solidFill>
                <a:srgbClr val="225E36"/>
              </a:solidFill>
            </a:endParaRPr>
          </a:p>
        </p:txBody>
      </p:sp>
      <p:sp>
        <p:nvSpPr>
          <p:cNvPr id="10" name="TextBox 9"/>
          <p:cNvSpPr txBox="1"/>
          <p:nvPr/>
        </p:nvSpPr>
        <p:spPr>
          <a:xfrm>
            <a:off x="6485234" y="4263851"/>
            <a:ext cx="3595817" cy="584775"/>
          </a:xfrm>
          <a:prstGeom prst="rect">
            <a:avLst/>
          </a:prstGeom>
          <a:noFill/>
          <a:ln>
            <a:solidFill>
              <a:schemeClr val="bg1">
                <a:lumMod val="65000"/>
              </a:schemeClr>
            </a:solidFill>
          </a:ln>
        </p:spPr>
        <p:txBody>
          <a:bodyPr wrap="square" rtlCol="0">
            <a:spAutoFit/>
          </a:bodyPr>
          <a:lstStyle>
            <a:defPPr>
              <a:defRPr lang="en-US"/>
            </a:defPPr>
            <a:lvl1pPr>
              <a:defRPr sz="1600">
                <a:solidFill>
                  <a:srgbClr val="225E36"/>
                </a:solidFill>
              </a:defRPr>
            </a:lvl1pPr>
          </a:lstStyle>
          <a:p>
            <a:r>
              <a:rPr lang="en-US" dirty="0"/>
              <a:t>The database must be consistent before and after the transaction.</a:t>
            </a:r>
          </a:p>
        </p:txBody>
      </p:sp>
      <p:sp>
        <p:nvSpPr>
          <p:cNvPr id="11" name="TextBox 10"/>
          <p:cNvSpPr txBox="1"/>
          <p:nvPr/>
        </p:nvSpPr>
        <p:spPr>
          <a:xfrm>
            <a:off x="6481113" y="4940071"/>
            <a:ext cx="3595817" cy="584775"/>
          </a:xfrm>
          <a:prstGeom prst="rect">
            <a:avLst/>
          </a:prstGeom>
          <a:noFill/>
          <a:ln>
            <a:solidFill>
              <a:schemeClr val="bg1">
                <a:lumMod val="65000"/>
              </a:schemeClr>
            </a:solidFill>
          </a:ln>
        </p:spPr>
        <p:txBody>
          <a:bodyPr wrap="square" rtlCol="0">
            <a:spAutoFit/>
          </a:bodyPr>
          <a:lstStyle>
            <a:defPPr>
              <a:defRPr lang="en-US"/>
            </a:defPPr>
            <a:lvl1pPr>
              <a:defRPr sz="1600">
                <a:solidFill>
                  <a:srgbClr val="225E36"/>
                </a:solidFill>
              </a:defRPr>
            </a:lvl1pPr>
          </a:lstStyle>
          <a:p>
            <a:r>
              <a:rPr lang="en-US" dirty="0"/>
              <a:t>Multiple Transactions occur independently without interference.</a:t>
            </a:r>
          </a:p>
        </p:txBody>
      </p:sp>
      <p:sp>
        <p:nvSpPr>
          <p:cNvPr id="12" name="TextBox 11"/>
          <p:cNvSpPr txBox="1"/>
          <p:nvPr/>
        </p:nvSpPr>
        <p:spPr>
          <a:xfrm>
            <a:off x="6481112" y="5617567"/>
            <a:ext cx="3595817" cy="584775"/>
          </a:xfrm>
          <a:prstGeom prst="rect">
            <a:avLst/>
          </a:prstGeom>
          <a:noFill/>
          <a:ln>
            <a:solidFill>
              <a:schemeClr val="bg1">
                <a:lumMod val="65000"/>
              </a:schemeClr>
            </a:solidFill>
          </a:ln>
        </p:spPr>
        <p:txBody>
          <a:bodyPr wrap="square" rtlCol="0">
            <a:spAutoFit/>
          </a:bodyPr>
          <a:lstStyle>
            <a:defPPr>
              <a:defRPr lang="en-US"/>
            </a:defPPr>
            <a:lvl1pPr>
              <a:defRPr sz="1600">
                <a:solidFill>
                  <a:srgbClr val="225E36"/>
                </a:solidFill>
              </a:defRPr>
            </a:lvl1pPr>
          </a:lstStyle>
          <a:p>
            <a:r>
              <a:rPr lang="en-US" dirty="0"/>
              <a:t>The changes of a successful transaction occurs even if the system failure occurs.</a:t>
            </a:r>
          </a:p>
        </p:txBody>
      </p:sp>
      <p:cxnSp>
        <p:nvCxnSpPr>
          <p:cNvPr id="14" name="Straight Arrow Connector 13"/>
          <p:cNvCxnSpPr>
            <a:stCxn id="4" idx="3"/>
            <a:endCxn id="9" idx="1"/>
          </p:cNvCxnSpPr>
          <p:nvPr/>
        </p:nvCxnSpPr>
        <p:spPr>
          <a:xfrm flipV="1">
            <a:off x="5890054" y="3880019"/>
            <a:ext cx="564290" cy="1"/>
          </a:xfrm>
          <a:prstGeom prst="straightConnector1">
            <a:avLst/>
          </a:prstGeom>
          <a:ln>
            <a:solidFill>
              <a:srgbClr val="225E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905499" y="4556238"/>
            <a:ext cx="564290" cy="1"/>
          </a:xfrm>
          <a:prstGeom prst="straightConnector1">
            <a:avLst/>
          </a:prstGeom>
          <a:ln>
            <a:solidFill>
              <a:srgbClr val="225E3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905499" y="5233172"/>
            <a:ext cx="564290" cy="1"/>
          </a:xfrm>
          <a:prstGeom prst="straightConnector1">
            <a:avLst/>
          </a:prstGeom>
          <a:ln>
            <a:solidFill>
              <a:srgbClr val="225E3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905499" y="5909954"/>
            <a:ext cx="548845" cy="1"/>
          </a:xfrm>
          <a:prstGeom prst="straightConnector1">
            <a:avLst/>
          </a:prstGeom>
          <a:ln>
            <a:solidFill>
              <a:srgbClr val="225E36"/>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618734" y="4683869"/>
            <a:ext cx="1017373" cy="329513"/>
          </a:xfrm>
          <a:prstGeom prst="rect">
            <a:avLst/>
          </a:prstGeom>
          <a:noFill/>
          <a:ln>
            <a:solidFill>
              <a:srgbClr val="225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225E36"/>
                </a:solidFill>
              </a:rPr>
              <a:t>A = ACID</a:t>
            </a:r>
            <a:endParaRPr lang="en-US" b="1" dirty="0">
              <a:solidFill>
                <a:srgbClr val="225E36"/>
              </a:solidFill>
            </a:endParaRPr>
          </a:p>
        </p:txBody>
      </p:sp>
      <p:cxnSp>
        <p:nvCxnSpPr>
          <p:cNvPr id="23" name="Straight Connector 22"/>
          <p:cNvCxnSpPr/>
          <p:nvPr/>
        </p:nvCxnSpPr>
        <p:spPr>
          <a:xfrm flipH="1">
            <a:off x="3242216" y="3888256"/>
            <a:ext cx="44671" cy="2021697"/>
          </a:xfrm>
          <a:prstGeom prst="line">
            <a:avLst/>
          </a:prstGeom>
          <a:ln>
            <a:solidFill>
              <a:srgbClr val="225E36"/>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284841" y="3901741"/>
            <a:ext cx="564290" cy="1"/>
          </a:xfrm>
          <a:prstGeom prst="straightConnector1">
            <a:avLst/>
          </a:prstGeom>
          <a:ln>
            <a:solidFill>
              <a:srgbClr val="225E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42216" y="5909953"/>
            <a:ext cx="620280" cy="1"/>
          </a:xfrm>
          <a:prstGeom prst="straightConnector1">
            <a:avLst/>
          </a:prstGeom>
          <a:ln>
            <a:solidFill>
              <a:srgbClr val="225E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635084" y="4854229"/>
            <a:ext cx="629467" cy="1"/>
          </a:xfrm>
          <a:prstGeom prst="straightConnector1">
            <a:avLst/>
          </a:prstGeom>
          <a:ln>
            <a:solidFill>
              <a:srgbClr val="225E3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292049" y="4553602"/>
            <a:ext cx="564290" cy="1"/>
          </a:xfrm>
          <a:prstGeom prst="straightConnector1">
            <a:avLst/>
          </a:prstGeom>
          <a:ln>
            <a:solidFill>
              <a:srgbClr val="225E3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270211" y="5231777"/>
            <a:ext cx="564290" cy="1"/>
          </a:xfrm>
          <a:prstGeom prst="straightConnector1">
            <a:avLst/>
          </a:prstGeom>
          <a:ln>
            <a:solidFill>
              <a:srgbClr val="225E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457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idx="1"/>
          </p:nvPr>
        </p:nvSpPr>
        <p:spPr/>
        <p:txBody>
          <a:bodyPr/>
          <a:lstStyle/>
          <a:p>
            <a:r>
              <a:rPr lang="en-US" dirty="0"/>
              <a:t>To prevent any deadlock situation in the system, the DBMS aggressively inspects all the operations, where transactions are about to execute. The DBMS inspects the operations and analyzes if they can create a deadlock situation. If it finds that a deadlock situation might occur, then that transaction is never allowed to be executed.</a:t>
            </a:r>
          </a:p>
          <a:p>
            <a:r>
              <a:rPr lang="en-US" dirty="0"/>
              <a:t>There are deadlock prevention schemes that use timestamp ordering mechanism of transactions in order to predetermine a deadlock situation.</a:t>
            </a:r>
          </a:p>
          <a:p>
            <a:pPr marL="0" indent="0">
              <a:buNone/>
            </a:pPr>
            <a:endParaRPr lang="en-US" dirty="0"/>
          </a:p>
        </p:txBody>
      </p:sp>
    </p:spTree>
    <p:extLst>
      <p:ext uri="{BB962C8B-B14F-4D97-AF65-F5344CB8AC3E}">
        <p14:creationId xmlns:p14="http://schemas.microsoft.com/office/powerpoint/2010/main" val="3393563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Wait-Die Scheme (Deadlock Prevention)</a:t>
            </a:r>
            <a:endParaRPr lang="en-US" dirty="0"/>
          </a:p>
        </p:txBody>
      </p:sp>
      <p:sp>
        <p:nvSpPr>
          <p:cNvPr id="3" name="Content Placeholder 2"/>
          <p:cNvSpPr>
            <a:spLocks noGrp="1"/>
          </p:cNvSpPr>
          <p:nvPr>
            <p:ph idx="1"/>
          </p:nvPr>
        </p:nvSpPr>
        <p:spPr/>
        <p:txBody>
          <a:bodyPr>
            <a:normAutofit/>
          </a:bodyPr>
          <a:lstStyle/>
          <a:p>
            <a:pPr marL="0" indent="0">
              <a:buNone/>
            </a:pPr>
            <a:r>
              <a:rPr lang="en-US" dirty="0"/>
              <a:t>In this scheme, if a transaction requests to lock a resource (data item), which is already held with a conflicting lock by another transaction, then one of the two possibilities may occur </a:t>
            </a:r>
            <a:r>
              <a:rPr lang="en-US" dirty="0" smtClean="0"/>
              <a:t>−</a:t>
            </a:r>
            <a:endParaRPr lang="en-US" dirty="0"/>
          </a:p>
          <a:p>
            <a:pPr lvl="1"/>
            <a:r>
              <a:rPr lang="en-US" dirty="0" smtClean="0"/>
              <a:t>If </a:t>
            </a:r>
            <a:r>
              <a:rPr lang="en-US" dirty="0"/>
              <a:t>TS(</a:t>
            </a:r>
            <a:r>
              <a:rPr lang="en-US" dirty="0" err="1"/>
              <a:t>Ti</a:t>
            </a:r>
            <a:r>
              <a:rPr lang="en-US" dirty="0"/>
              <a:t>) &lt; TS(</a:t>
            </a:r>
            <a:r>
              <a:rPr lang="en-US" dirty="0" err="1"/>
              <a:t>Tj</a:t>
            </a:r>
            <a:r>
              <a:rPr lang="en-US" dirty="0"/>
              <a:t>) − that is </a:t>
            </a:r>
            <a:r>
              <a:rPr lang="en-US" dirty="0" err="1"/>
              <a:t>Ti</a:t>
            </a:r>
            <a:r>
              <a:rPr lang="en-US" dirty="0"/>
              <a:t>, which is requesting a conflicting lock, is older than </a:t>
            </a:r>
            <a:r>
              <a:rPr lang="en-US" dirty="0" err="1"/>
              <a:t>Tj</a:t>
            </a:r>
            <a:r>
              <a:rPr lang="en-US" dirty="0"/>
              <a:t> − then </a:t>
            </a:r>
            <a:r>
              <a:rPr lang="en-US" dirty="0" err="1"/>
              <a:t>Ti</a:t>
            </a:r>
            <a:r>
              <a:rPr lang="en-US" dirty="0"/>
              <a:t> is allowed to wait until the data-item is available</a:t>
            </a:r>
            <a:r>
              <a:rPr lang="en-US" dirty="0" smtClean="0"/>
              <a:t>.</a:t>
            </a:r>
            <a:endParaRPr lang="en-US" dirty="0"/>
          </a:p>
          <a:p>
            <a:pPr lvl="1"/>
            <a:r>
              <a:rPr lang="en-US" dirty="0"/>
              <a:t>If TS(</a:t>
            </a:r>
            <a:r>
              <a:rPr lang="en-US" dirty="0" err="1"/>
              <a:t>Ti</a:t>
            </a:r>
            <a:r>
              <a:rPr lang="en-US" dirty="0"/>
              <a:t>) &gt; TS(</a:t>
            </a:r>
            <a:r>
              <a:rPr lang="en-US" dirty="0" err="1"/>
              <a:t>tj</a:t>
            </a:r>
            <a:r>
              <a:rPr lang="en-US" dirty="0"/>
              <a:t>) − that is </a:t>
            </a:r>
            <a:r>
              <a:rPr lang="en-US" dirty="0" err="1"/>
              <a:t>Ti</a:t>
            </a:r>
            <a:r>
              <a:rPr lang="en-US" dirty="0"/>
              <a:t> is younger than </a:t>
            </a:r>
            <a:r>
              <a:rPr lang="en-US" dirty="0" err="1"/>
              <a:t>Tj</a:t>
            </a:r>
            <a:r>
              <a:rPr lang="en-US" dirty="0"/>
              <a:t> − then </a:t>
            </a:r>
            <a:r>
              <a:rPr lang="en-US" dirty="0" err="1"/>
              <a:t>Ti</a:t>
            </a:r>
            <a:r>
              <a:rPr lang="en-US" dirty="0"/>
              <a:t> dies. </a:t>
            </a:r>
            <a:r>
              <a:rPr lang="en-US" dirty="0" err="1"/>
              <a:t>Ti</a:t>
            </a:r>
            <a:r>
              <a:rPr lang="en-US" dirty="0"/>
              <a:t> is restarted later with a random delay but with the same timestamp</a:t>
            </a:r>
            <a:r>
              <a:rPr lang="en-US" dirty="0" smtClean="0"/>
              <a:t>.</a:t>
            </a:r>
            <a:endParaRPr lang="en-US" dirty="0"/>
          </a:p>
          <a:p>
            <a:pPr marL="0" indent="0">
              <a:buNone/>
            </a:pPr>
            <a:r>
              <a:rPr lang="en-US" dirty="0"/>
              <a:t>This scheme allows </a:t>
            </a:r>
            <a:r>
              <a:rPr lang="en-US" i="1" dirty="0">
                <a:solidFill>
                  <a:srgbClr val="C00000"/>
                </a:solidFill>
              </a:rPr>
              <a:t>the older transaction to wait but kills the younger one.</a:t>
            </a:r>
          </a:p>
        </p:txBody>
      </p:sp>
    </p:spTree>
    <p:extLst>
      <p:ext uri="{BB962C8B-B14F-4D97-AF65-F5344CB8AC3E}">
        <p14:creationId xmlns:p14="http://schemas.microsoft.com/office/powerpoint/2010/main" val="167259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Wound-Wait Scheme (</a:t>
            </a:r>
            <a:r>
              <a:rPr lang="en-US" dirty="0"/>
              <a:t>Deadlock Prevention)</a:t>
            </a:r>
          </a:p>
        </p:txBody>
      </p:sp>
      <p:sp>
        <p:nvSpPr>
          <p:cNvPr id="3" name="Content Placeholder 2"/>
          <p:cNvSpPr>
            <a:spLocks noGrp="1"/>
          </p:cNvSpPr>
          <p:nvPr>
            <p:ph idx="1"/>
          </p:nvPr>
        </p:nvSpPr>
        <p:spPr/>
        <p:txBody>
          <a:bodyPr>
            <a:normAutofit lnSpcReduction="10000"/>
          </a:bodyPr>
          <a:lstStyle/>
          <a:p>
            <a:r>
              <a:rPr lang="en-US" dirty="0"/>
              <a:t>In this scheme, if a transaction requests to lock a resource (data item), which is already held with conflicting lock by some another transaction, one of the two possibilities may occur </a:t>
            </a:r>
            <a:r>
              <a:rPr lang="en-US" dirty="0" smtClean="0"/>
              <a:t>−</a:t>
            </a:r>
            <a:endParaRPr lang="en-US" dirty="0"/>
          </a:p>
          <a:p>
            <a:pPr lvl="1"/>
            <a:r>
              <a:rPr lang="en-US" dirty="0"/>
              <a:t>If TS(</a:t>
            </a:r>
            <a:r>
              <a:rPr lang="en-US" dirty="0" err="1"/>
              <a:t>Ti</a:t>
            </a:r>
            <a:r>
              <a:rPr lang="en-US" dirty="0"/>
              <a:t>) &lt; TS(</a:t>
            </a:r>
            <a:r>
              <a:rPr lang="en-US" dirty="0" err="1"/>
              <a:t>Tj</a:t>
            </a:r>
            <a:r>
              <a:rPr lang="en-US" dirty="0"/>
              <a:t>), then </a:t>
            </a:r>
            <a:r>
              <a:rPr lang="en-US" dirty="0" err="1"/>
              <a:t>Ti</a:t>
            </a:r>
            <a:r>
              <a:rPr lang="en-US" dirty="0"/>
              <a:t> forces </a:t>
            </a:r>
            <a:r>
              <a:rPr lang="en-US" dirty="0" err="1"/>
              <a:t>Tj</a:t>
            </a:r>
            <a:r>
              <a:rPr lang="en-US" dirty="0"/>
              <a:t> to be rolled back − that is </a:t>
            </a:r>
            <a:r>
              <a:rPr lang="en-US" dirty="0" err="1"/>
              <a:t>Ti</a:t>
            </a:r>
            <a:r>
              <a:rPr lang="en-US" dirty="0"/>
              <a:t> wounds </a:t>
            </a:r>
            <a:r>
              <a:rPr lang="en-US" dirty="0" err="1"/>
              <a:t>Tj</a:t>
            </a:r>
            <a:r>
              <a:rPr lang="en-US" dirty="0"/>
              <a:t>. </a:t>
            </a:r>
            <a:r>
              <a:rPr lang="en-US" dirty="0" err="1"/>
              <a:t>Tj</a:t>
            </a:r>
            <a:r>
              <a:rPr lang="en-US" dirty="0"/>
              <a:t> is restarted later with a random delay but with the same timestamp</a:t>
            </a:r>
            <a:r>
              <a:rPr lang="en-US" dirty="0" smtClean="0"/>
              <a:t>.</a:t>
            </a:r>
            <a:endParaRPr lang="en-US" dirty="0"/>
          </a:p>
          <a:p>
            <a:pPr lvl="1"/>
            <a:r>
              <a:rPr lang="en-US" dirty="0"/>
              <a:t>If TS(</a:t>
            </a:r>
            <a:r>
              <a:rPr lang="en-US" dirty="0" err="1"/>
              <a:t>Ti</a:t>
            </a:r>
            <a:r>
              <a:rPr lang="en-US" dirty="0"/>
              <a:t>) &gt; TS(</a:t>
            </a:r>
            <a:r>
              <a:rPr lang="en-US" dirty="0" err="1"/>
              <a:t>Tj</a:t>
            </a:r>
            <a:r>
              <a:rPr lang="en-US" dirty="0"/>
              <a:t>), then </a:t>
            </a:r>
            <a:r>
              <a:rPr lang="en-US" dirty="0" err="1"/>
              <a:t>Ti</a:t>
            </a:r>
            <a:r>
              <a:rPr lang="en-US" dirty="0"/>
              <a:t> is forced to wait until the resource is available</a:t>
            </a:r>
            <a:r>
              <a:rPr lang="en-US" dirty="0" smtClean="0"/>
              <a:t>.</a:t>
            </a:r>
            <a:endParaRPr lang="en-US" dirty="0"/>
          </a:p>
          <a:p>
            <a:r>
              <a:rPr lang="en-US" dirty="0"/>
              <a:t>This scheme, allows the younger transaction to wait; but when an older transaction requests an item held by a younger one, the older transaction forces the younger one to abort and release the item</a:t>
            </a:r>
            <a:r>
              <a:rPr lang="en-US" dirty="0" smtClean="0"/>
              <a:t>.</a:t>
            </a:r>
            <a:endParaRPr lang="en-US" dirty="0"/>
          </a:p>
          <a:p>
            <a:r>
              <a:rPr lang="en-US" dirty="0"/>
              <a:t>In both the cases, the transaction that enters the system at a later stage is aborted.</a:t>
            </a:r>
          </a:p>
        </p:txBody>
      </p:sp>
    </p:spTree>
    <p:extLst>
      <p:ext uri="{BB962C8B-B14F-4D97-AF65-F5344CB8AC3E}">
        <p14:creationId xmlns:p14="http://schemas.microsoft.com/office/powerpoint/2010/main" val="190097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a:t>
            </a:r>
            <a:endParaRPr lang="en-US" dirty="0"/>
          </a:p>
        </p:txBody>
      </p:sp>
      <p:sp>
        <p:nvSpPr>
          <p:cNvPr id="3" name="Content Placeholder 2"/>
          <p:cNvSpPr>
            <a:spLocks noGrp="1"/>
          </p:cNvSpPr>
          <p:nvPr>
            <p:ph idx="1"/>
          </p:nvPr>
        </p:nvSpPr>
        <p:spPr/>
        <p:txBody>
          <a:bodyPr>
            <a:normAutofit/>
          </a:bodyPr>
          <a:lstStyle/>
          <a:p>
            <a:r>
              <a:rPr lang="en-US" dirty="0"/>
              <a:t>Aborting a transaction is not always a practical approach. Instead, deadlock avoidance mechanisms can be used to detect any deadlock situation in advance. Methods like "wait-for graph" are available but they are suitable for only those systems where transactions are lightweight having fewer instances of resource. In a bulky system, deadlock prevention techniques may work well</a:t>
            </a:r>
            <a:r>
              <a:rPr lang="en-US" dirty="0" smtClean="0"/>
              <a:t>.</a:t>
            </a:r>
          </a:p>
        </p:txBody>
      </p:sp>
    </p:spTree>
    <p:extLst>
      <p:ext uri="{BB962C8B-B14F-4D97-AF65-F5344CB8AC3E}">
        <p14:creationId xmlns:p14="http://schemas.microsoft.com/office/powerpoint/2010/main" val="2065235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Wait-For Graph</a:t>
            </a:r>
            <a:endParaRPr lang="en-US" dirty="0"/>
          </a:p>
        </p:txBody>
      </p:sp>
      <p:sp>
        <p:nvSpPr>
          <p:cNvPr id="3" name="Content Placeholder 2"/>
          <p:cNvSpPr>
            <a:spLocks noGrp="1"/>
          </p:cNvSpPr>
          <p:nvPr>
            <p:ph idx="1"/>
          </p:nvPr>
        </p:nvSpPr>
        <p:spPr>
          <a:xfrm>
            <a:off x="838200" y="1825625"/>
            <a:ext cx="6287530" cy="4351338"/>
          </a:xfrm>
        </p:spPr>
        <p:txBody>
          <a:bodyPr>
            <a:normAutofit fontScale="92500" lnSpcReduction="10000"/>
          </a:bodyPr>
          <a:lstStyle/>
          <a:p>
            <a:r>
              <a:rPr lang="en-US" dirty="0" smtClean="0"/>
              <a:t>This </a:t>
            </a:r>
            <a:r>
              <a:rPr lang="en-US" dirty="0"/>
              <a:t>is a simple method available to track if any deadlock situation may arise. For each transaction entering into the system, a node is created. When a transaction </a:t>
            </a:r>
            <a:r>
              <a:rPr lang="en-US" dirty="0" err="1"/>
              <a:t>Ti</a:t>
            </a:r>
            <a:r>
              <a:rPr lang="en-US" dirty="0"/>
              <a:t> requests for a lock on an item, say X, which is held by some other transaction </a:t>
            </a:r>
            <a:r>
              <a:rPr lang="en-US" dirty="0" err="1"/>
              <a:t>Tj</a:t>
            </a:r>
            <a:r>
              <a:rPr lang="en-US" dirty="0"/>
              <a:t>, a directed edge is created from </a:t>
            </a:r>
            <a:r>
              <a:rPr lang="en-US" dirty="0" err="1"/>
              <a:t>Ti</a:t>
            </a:r>
            <a:r>
              <a:rPr lang="en-US" dirty="0"/>
              <a:t> to </a:t>
            </a:r>
            <a:r>
              <a:rPr lang="en-US" dirty="0" err="1"/>
              <a:t>Tj</a:t>
            </a:r>
            <a:r>
              <a:rPr lang="en-US" dirty="0"/>
              <a:t>. If </a:t>
            </a:r>
            <a:r>
              <a:rPr lang="en-US" dirty="0" err="1"/>
              <a:t>Tj</a:t>
            </a:r>
            <a:r>
              <a:rPr lang="en-US" dirty="0"/>
              <a:t> releases item X, the edge between them is dropped and </a:t>
            </a:r>
            <a:r>
              <a:rPr lang="en-US" dirty="0" err="1"/>
              <a:t>Ti</a:t>
            </a:r>
            <a:r>
              <a:rPr lang="en-US" dirty="0"/>
              <a:t> locks the data item</a:t>
            </a:r>
            <a:r>
              <a:rPr lang="en-US" dirty="0" smtClean="0"/>
              <a:t>.</a:t>
            </a:r>
            <a:endParaRPr lang="en-US" dirty="0"/>
          </a:p>
          <a:p>
            <a:r>
              <a:rPr lang="en-US" dirty="0"/>
              <a:t>The system maintains this wait-for graph for every transaction waiting for some data items held by others. The system keeps checking if there's any cycle in the graph.</a:t>
            </a:r>
          </a:p>
        </p:txBody>
      </p:sp>
      <p:sp>
        <p:nvSpPr>
          <p:cNvPr id="4" name="Oval 3"/>
          <p:cNvSpPr/>
          <p:nvPr/>
        </p:nvSpPr>
        <p:spPr>
          <a:xfrm>
            <a:off x="8147222" y="1944130"/>
            <a:ext cx="1161535" cy="112034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Ti</a:t>
            </a:r>
            <a:endParaRPr lang="en-US" dirty="0"/>
          </a:p>
        </p:txBody>
      </p:sp>
      <p:sp>
        <p:nvSpPr>
          <p:cNvPr id="5" name="Oval 4"/>
          <p:cNvSpPr/>
          <p:nvPr/>
        </p:nvSpPr>
        <p:spPr>
          <a:xfrm>
            <a:off x="9864811" y="3612293"/>
            <a:ext cx="1161535" cy="112034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cxnSp>
        <p:nvCxnSpPr>
          <p:cNvPr id="7" name="Curved Connector 6"/>
          <p:cNvCxnSpPr/>
          <p:nvPr/>
        </p:nvCxnSpPr>
        <p:spPr>
          <a:xfrm rot="16200000" flipH="1">
            <a:off x="8337921" y="2879811"/>
            <a:ext cx="1626973" cy="1668162"/>
          </a:xfrm>
          <a:prstGeom prst="curvedConnector3">
            <a:avLst>
              <a:gd name="adj1" fmla="val 105907"/>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0" name="Curved Connector 19"/>
          <p:cNvCxnSpPr/>
          <p:nvPr/>
        </p:nvCxnSpPr>
        <p:spPr>
          <a:xfrm rot="5400000" flipH="1">
            <a:off x="9208674" y="2128796"/>
            <a:ext cx="1626973" cy="1668162"/>
          </a:xfrm>
          <a:prstGeom prst="curvedConnector3">
            <a:avLst>
              <a:gd name="adj1" fmla="val 105907"/>
            </a:avLst>
          </a:prstGeom>
          <a:ln>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7610534" y="4573717"/>
            <a:ext cx="2125362" cy="369332"/>
          </a:xfrm>
          <a:prstGeom prst="rect">
            <a:avLst/>
          </a:prstGeom>
          <a:noFill/>
        </p:spPr>
        <p:txBody>
          <a:bodyPr wrap="square" rtlCol="0">
            <a:spAutoFit/>
          </a:bodyPr>
          <a:lstStyle/>
          <a:p>
            <a:r>
              <a:rPr lang="en-US" dirty="0" smtClean="0"/>
              <a:t>Waits-for Lock(X)</a:t>
            </a:r>
            <a:endParaRPr lang="en-US" dirty="0"/>
          </a:p>
        </p:txBody>
      </p:sp>
      <p:sp>
        <p:nvSpPr>
          <p:cNvPr id="22" name="TextBox 21"/>
          <p:cNvSpPr txBox="1"/>
          <p:nvPr/>
        </p:nvSpPr>
        <p:spPr>
          <a:xfrm>
            <a:off x="9566804" y="1711282"/>
            <a:ext cx="2125362" cy="369332"/>
          </a:xfrm>
          <a:prstGeom prst="rect">
            <a:avLst/>
          </a:prstGeom>
          <a:noFill/>
        </p:spPr>
        <p:txBody>
          <a:bodyPr wrap="square" rtlCol="0">
            <a:spAutoFit/>
          </a:bodyPr>
          <a:lstStyle/>
          <a:p>
            <a:r>
              <a:rPr lang="en-US" dirty="0" smtClean="0"/>
              <a:t>Waits-for Lock(Y)</a:t>
            </a:r>
            <a:endParaRPr lang="en-US" dirty="0"/>
          </a:p>
        </p:txBody>
      </p:sp>
    </p:spTree>
    <p:extLst>
      <p:ext uri="{BB962C8B-B14F-4D97-AF65-F5344CB8AC3E}">
        <p14:creationId xmlns:p14="http://schemas.microsoft.com/office/powerpoint/2010/main" val="4264997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Wait-For </a:t>
            </a:r>
            <a:r>
              <a:rPr lang="en-US" dirty="0" smtClean="0"/>
              <a:t>Graph (Cont..)</a:t>
            </a:r>
            <a:endParaRPr lang="en-US" dirty="0"/>
          </a:p>
        </p:txBody>
      </p:sp>
      <p:sp>
        <p:nvSpPr>
          <p:cNvPr id="3" name="Content Placeholder 2"/>
          <p:cNvSpPr>
            <a:spLocks noGrp="1"/>
          </p:cNvSpPr>
          <p:nvPr>
            <p:ph idx="1"/>
          </p:nvPr>
        </p:nvSpPr>
        <p:spPr>
          <a:xfrm>
            <a:off x="838200" y="1690688"/>
            <a:ext cx="10515600" cy="4537117"/>
          </a:xfrm>
        </p:spPr>
        <p:txBody>
          <a:bodyPr>
            <a:normAutofit lnSpcReduction="10000"/>
          </a:bodyPr>
          <a:lstStyle/>
          <a:p>
            <a:pPr marL="0" indent="0">
              <a:buNone/>
            </a:pPr>
            <a:r>
              <a:rPr lang="en-US" dirty="0"/>
              <a:t>Here, we can use any of the two following approaches −</a:t>
            </a:r>
          </a:p>
          <a:p>
            <a:r>
              <a:rPr lang="en-US" dirty="0" smtClean="0"/>
              <a:t>First</a:t>
            </a:r>
            <a:r>
              <a:rPr lang="en-US" dirty="0"/>
              <a:t>, do not allow any request for an item, which is already locked by another transaction. This is not always feasible and may cause starvation, where a transaction indefinitely waits for a data item and can never acquire it.</a:t>
            </a:r>
          </a:p>
          <a:p>
            <a:r>
              <a:rPr lang="en-US" dirty="0" smtClean="0"/>
              <a:t>The </a:t>
            </a:r>
            <a:r>
              <a:rPr lang="en-US" dirty="0"/>
              <a:t>second option is to roll back one of the transactions. It is not always feasible to roll back the younger transaction, as it may be important than the older one. With the help of some relative algorithm, a transaction is chosen, which is to be aborted. This transaction is known as the victim and the process is known as victim selection.</a:t>
            </a:r>
          </a:p>
        </p:txBody>
      </p:sp>
    </p:spTree>
    <p:extLst>
      <p:ext uri="{BB962C8B-B14F-4D97-AF65-F5344CB8AC3E}">
        <p14:creationId xmlns:p14="http://schemas.microsoft.com/office/powerpoint/2010/main" val="30857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Q&amp;A</a:t>
            </a:r>
            <a:endParaRPr lang="en-US" sz="8000" b="1" u="sng" dirty="0"/>
          </a:p>
        </p:txBody>
      </p:sp>
    </p:spTree>
    <p:extLst>
      <p:ext uri="{BB962C8B-B14F-4D97-AF65-F5344CB8AC3E}">
        <p14:creationId xmlns:p14="http://schemas.microsoft.com/office/powerpoint/2010/main" val="408100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Thank You !!!</a:t>
            </a:r>
            <a:endParaRPr lang="en-US" sz="8000" b="1" u="sng" dirty="0"/>
          </a:p>
        </p:txBody>
      </p:sp>
    </p:spTree>
    <p:extLst>
      <p:ext uri="{BB962C8B-B14F-4D97-AF65-F5344CB8AC3E}">
        <p14:creationId xmlns:p14="http://schemas.microsoft.com/office/powerpoint/2010/main" val="342986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 transaction is a very small unit of a program and it may contain several </a:t>
            </a:r>
            <a:r>
              <a:rPr lang="en-US" dirty="0" smtClean="0"/>
              <a:t>low level </a:t>
            </a:r>
            <a:r>
              <a:rPr lang="en-US" dirty="0"/>
              <a:t>tasks. A transaction in a database system </a:t>
            </a:r>
            <a:r>
              <a:rPr lang="en-US" dirty="0" smtClean="0"/>
              <a:t>must maintain </a:t>
            </a:r>
            <a:r>
              <a:rPr lang="en-US" b="1" dirty="0" smtClean="0">
                <a:solidFill>
                  <a:schemeClr val="accent2">
                    <a:lumMod val="75000"/>
                  </a:schemeClr>
                </a:solidFill>
              </a:rPr>
              <a:t>Atomicity</a:t>
            </a:r>
            <a:r>
              <a:rPr lang="en-US" dirty="0" smtClean="0"/>
              <a:t>, </a:t>
            </a:r>
            <a:r>
              <a:rPr lang="en-US" b="1" dirty="0" smtClean="0">
                <a:solidFill>
                  <a:schemeClr val="accent6">
                    <a:lumMod val="75000"/>
                  </a:schemeClr>
                </a:solidFill>
              </a:rPr>
              <a:t>Consistency</a:t>
            </a:r>
            <a:r>
              <a:rPr lang="en-US" dirty="0" smtClean="0"/>
              <a:t>, </a:t>
            </a:r>
            <a:r>
              <a:rPr lang="en-US" b="1" dirty="0" smtClean="0">
                <a:solidFill>
                  <a:srgbClr val="00B0F0"/>
                </a:solidFill>
              </a:rPr>
              <a:t>Isolation</a:t>
            </a:r>
            <a:r>
              <a:rPr lang="en-US" dirty="0" smtClean="0"/>
              <a:t> and </a:t>
            </a:r>
            <a:r>
              <a:rPr lang="en-US" b="1" dirty="0" smtClean="0">
                <a:solidFill>
                  <a:srgbClr val="C00000"/>
                </a:solidFill>
              </a:rPr>
              <a:t>Durability</a:t>
            </a:r>
            <a:r>
              <a:rPr lang="en-US" dirty="0" smtClean="0"/>
              <a:t> </a:t>
            </a:r>
            <a:r>
              <a:rPr lang="en-US" dirty="0"/>
              <a:t>− commonly known as ACID properties − in order to ensure accuracy, completeness, and data integrity</a:t>
            </a:r>
            <a:r>
              <a:rPr lang="en-US" dirty="0" smtClean="0"/>
              <a:t>.</a:t>
            </a:r>
          </a:p>
          <a:p>
            <a:r>
              <a:rPr lang="en-US" b="1" dirty="0" smtClean="0">
                <a:solidFill>
                  <a:schemeClr val="accent2">
                    <a:lumMod val="75000"/>
                  </a:schemeClr>
                </a:solidFill>
              </a:rPr>
              <a:t>Atomicity</a:t>
            </a:r>
            <a:r>
              <a:rPr lang="en-US" dirty="0" smtClean="0"/>
              <a:t> </a:t>
            </a:r>
            <a:r>
              <a:rPr lang="en-US" dirty="0"/>
              <a:t>− This property states that a transaction must be treated as an atomic unit, that is, either all of its operations are executed or none. There must be no state in a database where a transaction is left partially completed. States should be defined either before the execution of the transaction or after the execution/abortion/failure of the transaction</a:t>
            </a:r>
            <a:r>
              <a:rPr lang="en-US" dirty="0" smtClean="0"/>
              <a:t>.</a:t>
            </a:r>
          </a:p>
          <a:p>
            <a:r>
              <a:rPr lang="en-US" b="1" dirty="0">
                <a:solidFill>
                  <a:schemeClr val="accent6">
                    <a:lumMod val="75000"/>
                  </a:schemeClr>
                </a:solidFill>
              </a:rPr>
              <a:t>Consistency</a:t>
            </a:r>
            <a:r>
              <a:rPr lang="en-US" dirty="0"/>
              <a:t> − The database must remain in a consistent state after any transaction. No transaction should have any adverse effect on the data residing in the database. If the database was in a consistent state before the execution of a transaction, it must remain consistent after the execution of the transaction as well.</a:t>
            </a:r>
          </a:p>
        </p:txBody>
      </p:sp>
    </p:spTree>
    <p:extLst>
      <p:ext uri="{BB962C8B-B14F-4D97-AF65-F5344CB8AC3E}">
        <p14:creationId xmlns:p14="http://schemas.microsoft.com/office/powerpoint/2010/main" val="221369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a:t>
            </a:r>
            <a:r>
              <a:rPr lang="en-US" dirty="0" smtClean="0"/>
              <a:t>Properties (Cont..)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solidFill>
                  <a:srgbClr val="00B0F0"/>
                </a:solidFill>
              </a:rPr>
              <a:t>Isolation</a:t>
            </a:r>
            <a:r>
              <a:rPr lang="en-US" dirty="0"/>
              <a:t> − In a database system where more than one transaction are being executed simultaneously and in parallel, the property of isolation states that all the transactions will be carried out and executed as if it is the only transaction in the system. No transaction will affect the existence of any other transaction.</a:t>
            </a:r>
          </a:p>
          <a:p>
            <a:pPr marL="0" indent="0">
              <a:buNone/>
            </a:pPr>
            <a:endParaRPr lang="en-US" dirty="0" smtClean="0"/>
          </a:p>
          <a:p>
            <a:r>
              <a:rPr lang="en-US" b="1" dirty="0" smtClean="0">
                <a:solidFill>
                  <a:srgbClr val="C00000"/>
                </a:solidFill>
              </a:rPr>
              <a:t>Durability</a:t>
            </a:r>
            <a:r>
              <a:rPr lang="en-US" dirty="0" smtClean="0"/>
              <a:t> </a:t>
            </a:r>
            <a:r>
              <a:rPr lang="en-US" dirty="0"/>
              <a:t>− The database should be durable enough to hold all its latest updates even if the system fails or restarts. If a transaction updates a chunk of data in a database and commits, then the database will hold the modified data. If a transaction commits but the system fails before the data could be written on to the disk, then that data will be updated once the system springs back into action</a:t>
            </a:r>
            <a:r>
              <a:rPr lang="en-US" dirty="0" smtClean="0"/>
              <a:t>.</a:t>
            </a:r>
          </a:p>
          <a:p>
            <a:pPr marL="0" indent="0">
              <a:buNone/>
            </a:pPr>
            <a:endParaRPr lang="en-US" dirty="0"/>
          </a:p>
        </p:txBody>
      </p:sp>
    </p:spTree>
    <p:extLst>
      <p:ext uri="{BB962C8B-B14F-4D97-AF65-F5344CB8AC3E}">
        <p14:creationId xmlns:p14="http://schemas.microsoft.com/office/powerpoint/2010/main" val="206858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of Transactions</a:t>
            </a:r>
            <a:endParaRPr lang="en-US" dirty="0"/>
          </a:p>
        </p:txBody>
      </p:sp>
      <p:sp>
        <p:nvSpPr>
          <p:cNvPr id="4" name="Oval 3"/>
          <p:cNvSpPr/>
          <p:nvPr/>
        </p:nvSpPr>
        <p:spPr>
          <a:xfrm>
            <a:off x="1689099" y="3276200"/>
            <a:ext cx="1810512" cy="1810512"/>
          </a:xfrm>
          <a:prstGeom prst="ellipse">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tx1"/>
                </a:solidFill>
              </a:rPr>
              <a:t>Active</a:t>
            </a:r>
            <a:endParaRPr lang="en-US" b="1" dirty="0">
              <a:solidFill>
                <a:schemeClr val="tx1"/>
              </a:solidFill>
            </a:endParaRPr>
          </a:p>
        </p:txBody>
      </p:sp>
      <p:sp>
        <p:nvSpPr>
          <p:cNvPr id="6" name="Oval 5"/>
          <p:cNvSpPr/>
          <p:nvPr/>
        </p:nvSpPr>
        <p:spPr>
          <a:xfrm>
            <a:off x="7824180" y="4623584"/>
            <a:ext cx="1810512" cy="181051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Aborted</a:t>
            </a:r>
            <a:endParaRPr lang="en-US" b="1" dirty="0"/>
          </a:p>
        </p:txBody>
      </p:sp>
      <p:sp>
        <p:nvSpPr>
          <p:cNvPr id="7" name="Oval 6"/>
          <p:cNvSpPr/>
          <p:nvPr/>
        </p:nvSpPr>
        <p:spPr>
          <a:xfrm>
            <a:off x="7824180" y="1712586"/>
            <a:ext cx="1810512" cy="1810512"/>
          </a:xfrm>
          <a:prstGeom prst="ellipse">
            <a:avLst/>
          </a:prstGeom>
          <a:solidFill>
            <a:srgbClr val="225E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Committed</a:t>
            </a:r>
            <a:endParaRPr lang="en-US" b="1" dirty="0"/>
          </a:p>
        </p:txBody>
      </p:sp>
      <p:sp>
        <p:nvSpPr>
          <p:cNvPr id="8" name="Oval 7"/>
          <p:cNvSpPr/>
          <p:nvPr/>
        </p:nvSpPr>
        <p:spPr>
          <a:xfrm>
            <a:off x="4497907" y="4623584"/>
            <a:ext cx="1810512" cy="181051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Failed</a:t>
            </a:r>
            <a:endParaRPr lang="en-US" b="1" dirty="0"/>
          </a:p>
        </p:txBody>
      </p:sp>
      <p:sp>
        <p:nvSpPr>
          <p:cNvPr id="9" name="Oval 8"/>
          <p:cNvSpPr/>
          <p:nvPr/>
        </p:nvSpPr>
        <p:spPr>
          <a:xfrm>
            <a:off x="4484473" y="1712865"/>
            <a:ext cx="1810512" cy="1810512"/>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Partially</a:t>
            </a:r>
          </a:p>
          <a:p>
            <a:pPr algn="ctr"/>
            <a:r>
              <a:rPr lang="en-US" b="1" dirty="0" smtClean="0"/>
              <a:t>Committed</a:t>
            </a:r>
            <a:endParaRPr lang="en-US" b="1" dirty="0"/>
          </a:p>
        </p:txBody>
      </p:sp>
      <p:cxnSp>
        <p:nvCxnSpPr>
          <p:cNvPr id="11" name="Curved Connector 10"/>
          <p:cNvCxnSpPr>
            <a:stCxn id="4" idx="0"/>
            <a:endCxn id="9" idx="2"/>
          </p:cNvCxnSpPr>
          <p:nvPr/>
        </p:nvCxnSpPr>
        <p:spPr>
          <a:xfrm rot="5400000" flipH="1" flipV="1">
            <a:off x="3210375" y="2002102"/>
            <a:ext cx="658079" cy="1890118"/>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4" name="Curved Connector 13"/>
          <p:cNvCxnSpPr>
            <a:stCxn id="9" idx="6"/>
            <a:endCxn id="7" idx="2"/>
          </p:cNvCxnSpPr>
          <p:nvPr/>
        </p:nvCxnSpPr>
        <p:spPr>
          <a:xfrm flipV="1">
            <a:off x="6294985" y="2617842"/>
            <a:ext cx="1529195" cy="279"/>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Curved Connector 15"/>
          <p:cNvCxnSpPr>
            <a:stCxn id="7" idx="6"/>
          </p:cNvCxnSpPr>
          <p:nvPr/>
        </p:nvCxnSpPr>
        <p:spPr>
          <a:xfrm>
            <a:off x="9634692" y="2617842"/>
            <a:ext cx="1529195" cy="1114038"/>
          </a:xfrm>
          <a:prstGeom prst="curvedConnector3">
            <a:avLst>
              <a:gd name="adj1" fmla="val 99022"/>
            </a:avLst>
          </a:prstGeom>
          <a:ln>
            <a:solidFill>
              <a:srgbClr val="225E36"/>
            </a:solidFill>
            <a:tailEnd type="triangle"/>
          </a:ln>
        </p:spPr>
        <p:style>
          <a:lnRef idx="3">
            <a:schemeClr val="accent1"/>
          </a:lnRef>
          <a:fillRef idx="0">
            <a:schemeClr val="accent1"/>
          </a:fillRef>
          <a:effectRef idx="2">
            <a:schemeClr val="accent1"/>
          </a:effectRef>
          <a:fontRef idx="minor">
            <a:schemeClr val="tx1"/>
          </a:fontRef>
        </p:style>
      </p:cxnSp>
      <p:cxnSp>
        <p:nvCxnSpPr>
          <p:cNvPr id="18" name="Curved Connector 17"/>
          <p:cNvCxnSpPr/>
          <p:nvPr/>
        </p:nvCxnSpPr>
        <p:spPr>
          <a:xfrm flipV="1">
            <a:off x="9634692" y="4291914"/>
            <a:ext cx="1610986" cy="1234288"/>
          </a:xfrm>
          <a:prstGeom prst="curvedConnector3">
            <a:avLst>
              <a:gd name="adj1" fmla="val 102158"/>
            </a:avLst>
          </a:prstGeom>
          <a:ln>
            <a:solidFill>
              <a:schemeClr val="accent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urved Connector 18"/>
          <p:cNvCxnSpPr/>
          <p:nvPr/>
        </p:nvCxnSpPr>
        <p:spPr>
          <a:xfrm flipV="1">
            <a:off x="6308418" y="5528840"/>
            <a:ext cx="1515762" cy="1"/>
          </a:xfrm>
          <a:prstGeom prst="curvedConnector3">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57" name="Curved Connector 56"/>
          <p:cNvCxnSpPr>
            <a:stCxn id="9" idx="6"/>
            <a:endCxn id="8" idx="6"/>
          </p:cNvCxnSpPr>
          <p:nvPr/>
        </p:nvCxnSpPr>
        <p:spPr>
          <a:xfrm>
            <a:off x="6294985" y="2618121"/>
            <a:ext cx="13434" cy="2910719"/>
          </a:xfrm>
          <a:prstGeom prst="curvedConnector3">
            <a:avLst>
              <a:gd name="adj1" fmla="val 4867694"/>
            </a:avLst>
          </a:prstGeom>
          <a:ln>
            <a:tailEnd type="triangle"/>
          </a:ln>
        </p:spPr>
        <p:style>
          <a:lnRef idx="3">
            <a:schemeClr val="accent6"/>
          </a:lnRef>
          <a:fillRef idx="0">
            <a:schemeClr val="accent6"/>
          </a:fillRef>
          <a:effectRef idx="2">
            <a:schemeClr val="accent6"/>
          </a:effectRef>
          <a:fontRef idx="minor">
            <a:schemeClr val="tx1"/>
          </a:fontRef>
        </p:style>
      </p:cxnSp>
      <p:sp>
        <p:nvSpPr>
          <p:cNvPr id="88" name="TextBox 87"/>
          <p:cNvSpPr txBox="1"/>
          <p:nvPr/>
        </p:nvSpPr>
        <p:spPr>
          <a:xfrm>
            <a:off x="811685" y="2847476"/>
            <a:ext cx="1631092" cy="369332"/>
          </a:xfrm>
          <a:prstGeom prst="rect">
            <a:avLst/>
          </a:prstGeom>
          <a:noFill/>
        </p:spPr>
        <p:txBody>
          <a:bodyPr wrap="square" rtlCol="0">
            <a:spAutoFit/>
          </a:bodyPr>
          <a:lstStyle/>
          <a:p>
            <a:r>
              <a:rPr lang="en-US" b="1" dirty="0" smtClean="0"/>
              <a:t>Begin</a:t>
            </a:r>
            <a:endParaRPr lang="en-US" b="1" dirty="0"/>
          </a:p>
        </p:txBody>
      </p:sp>
      <p:cxnSp>
        <p:nvCxnSpPr>
          <p:cNvPr id="90" name="Curved Connector 89"/>
          <p:cNvCxnSpPr>
            <a:endCxn id="4" idx="2"/>
          </p:cNvCxnSpPr>
          <p:nvPr/>
        </p:nvCxnSpPr>
        <p:spPr>
          <a:xfrm rot="16200000" flipH="1">
            <a:off x="923217" y="3415574"/>
            <a:ext cx="1037150" cy="4946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96" name="TextBox 95"/>
          <p:cNvSpPr txBox="1"/>
          <p:nvPr/>
        </p:nvSpPr>
        <p:spPr>
          <a:xfrm>
            <a:off x="10849232" y="3812124"/>
            <a:ext cx="792892" cy="369332"/>
          </a:xfrm>
          <a:prstGeom prst="rect">
            <a:avLst/>
          </a:prstGeom>
          <a:noFill/>
        </p:spPr>
        <p:txBody>
          <a:bodyPr wrap="square" rtlCol="0">
            <a:spAutoFit/>
          </a:bodyPr>
          <a:lstStyle/>
          <a:p>
            <a:r>
              <a:rPr lang="en-US" b="1" dirty="0" smtClean="0"/>
              <a:t>End</a:t>
            </a:r>
            <a:endParaRPr lang="en-US" b="1" dirty="0"/>
          </a:p>
        </p:txBody>
      </p:sp>
      <p:cxnSp>
        <p:nvCxnSpPr>
          <p:cNvPr id="130" name="Curved Connector 129"/>
          <p:cNvCxnSpPr>
            <a:stCxn id="4" idx="4"/>
            <a:endCxn id="8" idx="2"/>
          </p:cNvCxnSpPr>
          <p:nvPr/>
        </p:nvCxnSpPr>
        <p:spPr>
          <a:xfrm rot="16200000" flipH="1">
            <a:off x="3325067" y="4356000"/>
            <a:ext cx="442128" cy="1903552"/>
          </a:xfrm>
          <a:prstGeom prst="curvedConnector2">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98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 of </a:t>
            </a:r>
            <a:r>
              <a:rPr lang="en-US" dirty="0" smtClean="0"/>
              <a:t>Transactions (Cont..)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solidFill>
                  <a:srgbClr val="FFC000"/>
                </a:solidFill>
              </a:rPr>
              <a:t>Active</a:t>
            </a:r>
            <a:r>
              <a:rPr lang="en-US" dirty="0"/>
              <a:t> − In this state, the transaction is being executed. This is the initial state of every transaction</a:t>
            </a:r>
            <a:r>
              <a:rPr lang="en-US" dirty="0" smtClean="0"/>
              <a:t>.</a:t>
            </a:r>
            <a:endParaRPr lang="en-US" dirty="0"/>
          </a:p>
          <a:p>
            <a:r>
              <a:rPr lang="en-US" b="1" dirty="0">
                <a:solidFill>
                  <a:srgbClr val="365E22"/>
                </a:solidFill>
              </a:rPr>
              <a:t>Partially Committed</a:t>
            </a:r>
            <a:r>
              <a:rPr lang="en-US" dirty="0"/>
              <a:t> − When a transaction executes its final operation, it is said to be in a partially committed state</a:t>
            </a:r>
            <a:r>
              <a:rPr lang="en-US" dirty="0" smtClean="0"/>
              <a:t>.</a:t>
            </a:r>
            <a:endParaRPr lang="en-US" dirty="0"/>
          </a:p>
          <a:p>
            <a:r>
              <a:rPr lang="en-US" b="1" dirty="0">
                <a:solidFill>
                  <a:srgbClr val="C00000"/>
                </a:solidFill>
              </a:rPr>
              <a:t>Failed</a:t>
            </a:r>
            <a:r>
              <a:rPr lang="en-US" dirty="0"/>
              <a:t> − A transaction is said to be in a failed state if any of the checks made by the database recovery system fails. A failed transaction can no longer proceed further</a:t>
            </a:r>
            <a:r>
              <a:rPr lang="en-US" dirty="0" smtClean="0"/>
              <a:t>.</a:t>
            </a:r>
            <a:endParaRPr lang="en-US" dirty="0"/>
          </a:p>
          <a:p>
            <a:r>
              <a:rPr lang="en-US" b="1" dirty="0">
                <a:solidFill>
                  <a:schemeClr val="accent2">
                    <a:lumMod val="75000"/>
                  </a:schemeClr>
                </a:solidFill>
              </a:rPr>
              <a:t>Aborted</a:t>
            </a:r>
            <a:r>
              <a:rPr lang="en-US" dirty="0"/>
              <a:t> − If any of the checks fails and the transaction has reached a failed state, then the </a:t>
            </a:r>
            <a:r>
              <a:rPr lang="en-US" b="1" dirty="0"/>
              <a:t>recovery manager</a:t>
            </a:r>
            <a:r>
              <a:rPr lang="en-US" dirty="0"/>
              <a:t> rolls back all its write operations on the database to bring the database back to its original state where it was prior to the execution of the transaction. Transactions in this state are called aborted. The database recovery module can select one of the two operations after a transaction aborts </a:t>
            </a:r>
            <a:r>
              <a:rPr lang="en-US" dirty="0" smtClean="0"/>
              <a:t>−</a:t>
            </a:r>
            <a:endParaRPr lang="en-US" dirty="0"/>
          </a:p>
          <a:p>
            <a:pPr lvl="1"/>
            <a:r>
              <a:rPr lang="en-US" b="1" dirty="0">
                <a:solidFill>
                  <a:srgbClr val="CD3152"/>
                </a:solidFill>
              </a:rPr>
              <a:t>Re-start the transaction</a:t>
            </a:r>
          </a:p>
          <a:p>
            <a:pPr lvl="1"/>
            <a:r>
              <a:rPr lang="en-US" b="1" dirty="0">
                <a:solidFill>
                  <a:srgbClr val="CD3152"/>
                </a:solidFill>
              </a:rPr>
              <a:t>Kill the transaction</a:t>
            </a:r>
          </a:p>
          <a:p>
            <a:r>
              <a:rPr lang="en-US" b="1" dirty="0">
                <a:solidFill>
                  <a:srgbClr val="225E36"/>
                </a:solidFill>
              </a:rPr>
              <a:t>Committed</a:t>
            </a:r>
            <a:r>
              <a:rPr lang="en-US" dirty="0"/>
              <a:t> − If a transaction executes all its operations successfully, it is said to be committed. All its effects are now permanently established on the database system.</a:t>
            </a:r>
          </a:p>
        </p:txBody>
      </p:sp>
    </p:spTree>
    <p:extLst>
      <p:ext uri="{BB962C8B-B14F-4D97-AF65-F5344CB8AC3E}">
        <p14:creationId xmlns:p14="http://schemas.microsoft.com/office/powerpoint/2010/main" val="75024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5340</Words>
  <Application>Microsoft Office PowerPoint</Application>
  <PresentationFormat>Widescreen</PresentationFormat>
  <Paragraphs>385</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Arial Black</vt:lpstr>
      <vt:lpstr>Calibri</vt:lpstr>
      <vt:lpstr>Calibri Light</vt:lpstr>
      <vt:lpstr>Wingdings</vt:lpstr>
      <vt:lpstr>Office Theme</vt:lpstr>
      <vt:lpstr>Transaction &amp; Concurrency Control</vt:lpstr>
      <vt:lpstr>Unit-9: Transaction and Concurrency Control</vt:lpstr>
      <vt:lpstr>Transaction Management</vt:lpstr>
      <vt:lpstr>Transaction Management (Cont..)</vt:lpstr>
      <vt:lpstr>Transaction Management (Cont..)</vt:lpstr>
      <vt:lpstr>ACID Properties</vt:lpstr>
      <vt:lpstr>ACID Properties (Cont..)</vt:lpstr>
      <vt:lpstr>States of Transactions</vt:lpstr>
      <vt:lpstr>States of Transactions (Cont..)</vt:lpstr>
      <vt:lpstr>Serializability</vt:lpstr>
      <vt:lpstr>Serializability (Cont..)</vt:lpstr>
      <vt:lpstr>Serializable schedule</vt:lpstr>
      <vt:lpstr>Types of Serializability</vt:lpstr>
      <vt:lpstr>Conflict Serializability</vt:lpstr>
      <vt:lpstr>Example: Conflicting Operations </vt:lpstr>
      <vt:lpstr>Conflict Equivalent Schedules</vt:lpstr>
      <vt:lpstr>Example: Conflict Serializability</vt:lpstr>
      <vt:lpstr>Example: Conflict Serializability (Cont..)</vt:lpstr>
      <vt:lpstr>Example: Conflict Serializability (Cont..)</vt:lpstr>
      <vt:lpstr>Example: Conflict Serializability (Cont..)</vt:lpstr>
      <vt:lpstr>Example: Conflict Serializability (Cont..)</vt:lpstr>
      <vt:lpstr>View Serializability</vt:lpstr>
      <vt:lpstr>Example: View Serializability</vt:lpstr>
      <vt:lpstr>View Equivalent</vt:lpstr>
      <vt:lpstr>View Equivalent (Cont..)</vt:lpstr>
      <vt:lpstr>Example: View Serializability</vt:lpstr>
      <vt:lpstr>Example: View Serializability (Cont..)</vt:lpstr>
      <vt:lpstr>Example: View Serializability (Cont..)</vt:lpstr>
      <vt:lpstr>Equivalence Schedules</vt:lpstr>
      <vt:lpstr>Equivalence Schedules (Cont..)</vt:lpstr>
      <vt:lpstr>Equivalence Schedules (Cont..)</vt:lpstr>
      <vt:lpstr>Concurrency Control</vt:lpstr>
      <vt:lpstr>Lock-based Protocols</vt:lpstr>
      <vt:lpstr>Lock-based Protocols (Cont..)</vt:lpstr>
      <vt:lpstr>Lock-based Protocols (Cont..)</vt:lpstr>
      <vt:lpstr>Two-Phase Locking (2PL)</vt:lpstr>
      <vt:lpstr>Srict Two-Phase Locking</vt:lpstr>
      <vt:lpstr>Timestamp-Based Protocols</vt:lpstr>
      <vt:lpstr>Timestamp Ordering Protocol</vt:lpstr>
      <vt:lpstr>Timestamp Ordering Protocol (Cont..)</vt:lpstr>
      <vt:lpstr>Thomas’ Write Rule</vt:lpstr>
      <vt:lpstr>Multiple Granularity</vt:lpstr>
      <vt:lpstr>Multiple Granularity (Cont..)</vt:lpstr>
      <vt:lpstr>Multiple Granularity (Cont..)</vt:lpstr>
      <vt:lpstr>Intention Mode Lock</vt:lpstr>
      <vt:lpstr>Intention Mode Lock (Cont..)</vt:lpstr>
      <vt:lpstr>Intention Mode Lock (Cont..)</vt:lpstr>
      <vt:lpstr>Intention Mode Lock (Cont..)</vt:lpstr>
      <vt:lpstr>Deadlock</vt:lpstr>
      <vt:lpstr>Deadlock Prevention</vt:lpstr>
      <vt:lpstr>Wait-Die Scheme (Deadlock Prevention)</vt:lpstr>
      <vt:lpstr>Wound-Wait Scheme (Deadlock Prevention)</vt:lpstr>
      <vt:lpstr>Deadlock Avoidance</vt:lpstr>
      <vt:lpstr>Wait-For Graph</vt:lpstr>
      <vt:lpstr>Wait-For Graph (Cont..)</vt:lpstr>
      <vt:lpstr>Q&amp;A</vt:lpstr>
      <vt:lpstr>Thank You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Choudhary</dc:creator>
  <cp:lastModifiedBy>Sanjay Choudhary</cp:lastModifiedBy>
  <cp:revision>79</cp:revision>
  <dcterms:created xsi:type="dcterms:W3CDTF">2016-04-02T17:39:25Z</dcterms:created>
  <dcterms:modified xsi:type="dcterms:W3CDTF">2021-04-03T15:53:42Z</dcterms:modified>
</cp:coreProperties>
</file>