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874A6C-4421-4B82-8E5D-5CEB3DAF6088}"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719F16C3-B058-43B2-AFFD-8055E692B109}">
      <dgm:prSet phldrT="[Text]"/>
      <dgm:spPr/>
      <dgm:t>
        <a:bodyPr/>
        <a:lstStyle/>
        <a:p>
          <a:r>
            <a:rPr lang="en-US" dirty="0"/>
            <a:t>Third party</a:t>
          </a:r>
        </a:p>
      </dgm:t>
    </dgm:pt>
    <dgm:pt modelId="{5A11939F-B480-4952-BC2C-0413C85C6FDA}" type="parTrans" cxnId="{2C1331B4-F396-4A78-B9D2-02E7499ECEAC}">
      <dgm:prSet/>
      <dgm:spPr/>
      <dgm:t>
        <a:bodyPr/>
        <a:lstStyle/>
        <a:p>
          <a:endParaRPr lang="en-US"/>
        </a:p>
      </dgm:t>
    </dgm:pt>
    <dgm:pt modelId="{CE4727F1-83E5-4C78-9ACC-C829E8E58E9C}" type="sibTrans" cxnId="{2C1331B4-F396-4A78-B9D2-02E7499ECEAC}">
      <dgm:prSet/>
      <dgm:spPr/>
      <dgm:t>
        <a:bodyPr/>
        <a:lstStyle/>
        <a:p>
          <a:endParaRPr lang="en-US"/>
        </a:p>
      </dgm:t>
    </dgm:pt>
    <dgm:pt modelId="{A7497D4C-DEB0-4A6F-9ED5-F3678683C17B}">
      <dgm:prSet phldrT="[Text]"/>
      <dgm:spPr/>
      <dgm:t>
        <a:bodyPr/>
        <a:lstStyle/>
        <a:p>
          <a:r>
            <a:rPr lang="en-US" i="1" dirty="0"/>
            <a:t>switching</a:t>
          </a:r>
          <a:endParaRPr lang="en-US" dirty="0"/>
        </a:p>
      </dgm:t>
    </dgm:pt>
    <dgm:pt modelId="{2325B3E8-F2FE-45A4-90BB-F2A748BCB752}" type="parTrans" cxnId="{12653325-E13D-4109-820C-E3DA3EF9CD9A}">
      <dgm:prSet/>
      <dgm:spPr/>
      <dgm:t>
        <a:bodyPr/>
        <a:lstStyle/>
        <a:p>
          <a:endParaRPr lang="en-US"/>
        </a:p>
      </dgm:t>
    </dgm:pt>
    <dgm:pt modelId="{023D4B2B-3830-4E02-ADB4-FDD40E4D14F3}" type="sibTrans" cxnId="{12653325-E13D-4109-820C-E3DA3EF9CD9A}">
      <dgm:prSet/>
      <dgm:spPr/>
      <dgm:t>
        <a:bodyPr/>
        <a:lstStyle/>
        <a:p>
          <a:endParaRPr lang="en-US"/>
        </a:p>
      </dgm:t>
    </dgm:pt>
    <dgm:pt modelId="{BBF6019D-AE10-4346-9AF7-3BDA6E8AA79D}">
      <dgm:prSet phldrT="[Text]" custT="1"/>
      <dgm:spPr/>
      <dgm:t>
        <a:bodyPr/>
        <a:lstStyle/>
        <a:p>
          <a:r>
            <a:rPr lang="en-US" sz="2400" i="1" dirty="0"/>
            <a:t>storage</a:t>
          </a:r>
          <a:endParaRPr lang="en-US" sz="2400" dirty="0"/>
        </a:p>
      </dgm:t>
    </dgm:pt>
    <dgm:pt modelId="{CE25B5D2-7726-43ED-8B21-101A93B9E0B7}" type="parTrans" cxnId="{9D9FEA13-126D-4587-9EB8-ECC9EC3904AE}">
      <dgm:prSet/>
      <dgm:spPr/>
      <dgm:t>
        <a:bodyPr/>
        <a:lstStyle/>
        <a:p>
          <a:endParaRPr lang="en-US"/>
        </a:p>
      </dgm:t>
    </dgm:pt>
    <dgm:pt modelId="{C420EFDA-005A-4CA1-922B-509CB0D62DE8}" type="sibTrans" cxnId="{9D9FEA13-126D-4587-9EB8-ECC9EC3904AE}">
      <dgm:prSet/>
      <dgm:spPr/>
      <dgm:t>
        <a:bodyPr/>
        <a:lstStyle/>
        <a:p>
          <a:endParaRPr lang="en-US"/>
        </a:p>
      </dgm:t>
    </dgm:pt>
    <dgm:pt modelId="{815E0D09-6B63-424B-9512-11B324ABB727}">
      <dgm:prSet phldrT="[Text]" custT="1"/>
      <dgm:spPr/>
      <dgm:t>
        <a:bodyPr/>
        <a:lstStyle/>
        <a:p>
          <a:r>
            <a:rPr lang="en-US" sz="1600" i="1"/>
            <a:t>applications</a:t>
          </a:r>
          <a:endParaRPr lang="en-US" sz="2400" dirty="0"/>
        </a:p>
      </dgm:t>
    </dgm:pt>
    <dgm:pt modelId="{4A2A3E1A-BCD7-460C-B108-A4603DD4ABD1}" type="parTrans" cxnId="{90826CAA-C989-4816-AC3A-3431719E9C4C}">
      <dgm:prSet/>
      <dgm:spPr/>
      <dgm:t>
        <a:bodyPr/>
        <a:lstStyle/>
        <a:p>
          <a:endParaRPr lang="en-US"/>
        </a:p>
      </dgm:t>
    </dgm:pt>
    <dgm:pt modelId="{02691B22-F406-4EC8-BF44-2C57C3535882}" type="sibTrans" cxnId="{90826CAA-C989-4816-AC3A-3431719E9C4C}">
      <dgm:prSet/>
      <dgm:spPr/>
      <dgm:t>
        <a:bodyPr/>
        <a:lstStyle/>
        <a:p>
          <a:endParaRPr lang="en-US"/>
        </a:p>
      </dgm:t>
    </dgm:pt>
    <dgm:pt modelId="{CE0102EA-2CA5-4D93-82D8-3B9E69238E50}" type="pres">
      <dgm:prSet presAssocID="{54874A6C-4421-4B82-8E5D-5CEB3DAF6088}" presName="composite" presStyleCnt="0">
        <dgm:presLayoutVars>
          <dgm:chMax val="1"/>
          <dgm:dir/>
          <dgm:resizeHandles val="exact"/>
        </dgm:presLayoutVars>
      </dgm:prSet>
      <dgm:spPr/>
    </dgm:pt>
    <dgm:pt modelId="{EF689B3B-BDEE-4848-881B-997E26CB3A99}" type="pres">
      <dgm:prSet presAssocID="{54874A6C-4421-4B82-8E5D-5CEB3DAF6088}" presName="radial" presStyleCnt="0">
        <dgm:presLayoutVars>
          <dgm:animLvl val="ctr"/>
        </dgm:presLayoutVars>
      </dgm:prSet>
      <dgm:spPr/>
    </dgm:pt>
    <dgm:pt modelId="{66C68628-8E30-41E4-A67D-20C49138CB1F}" type="pres">
      <dgm:prSet presAssocID="{719F16C3-B058-43B2-AFFD-8055E692B109}" presName="centerShape" presStyleLbl="vennNode1" presStyleIdx="0" presStyleCnt="4"/>
      <dgm:spPr/>
    </dgm:pt>
    <dgm:pt modelId="{32A005B5-AC76-415F-A112-2C3EE83D2304}" type="pres">
      <dgm:prSet presAssocID="{A7497D4C-DEB0-4A6F-9ED5-F3678683C17B}" presName="node" presStyleLbl="vennNode1" presStyleIdx="1" presStyleCnt="4">
        <dgm:presLayoutVars>
          <dgm:bulletEnabled val="1"/>
        </dgm:presLayoutVars>
      </dgm:prSet>
      <dgm:spPr/>
    </dgm:pt>
    <dgm:pt modelId="{7EB5EC1E-E097-4958-AD20-A56BD1C28DA0}" type="pres">
      <dgm:prSet presAssocID="{BBF6019D-AE10-4346-9AF7-3BDA6E8AA79D}" presName="node" presStyleLbl="vennNode1" presStyleIdx="2" presStyleCnt="4">
        <dgm:presLayoutVars>
          <dgm:bulletEnabled val="1"/>
        </dgm:presLayoutVars>
      </dgm:prSet>
      <dgm:spPr/>
    </dgm:pt>
    <dgm:pt modelId="{AC6FC7D3-22F3-4E77-A378-44FD0F30E1EE}" type="pres">
      <dgm:prSet presAssocID="{815E0D09-6B63-424B-9512-11B324ABB727}" presName="node" presStyleLbl="vennNode1" presStyleIdx="3" presStyleCnt="4">
        <dgm:presLayoutVars>
          <dgm:bulletEnabled val="1"/>
        </dgm:presLayoutVars>
      </dgm:prSet>
      <dgm:spPr/>
    </dgm:pt>
  </dgm:ptLst>
  <dgm:cxnLst>
    <dgm:cxn modelId="{DBEABE12-803D-4BBF-BA8B-A7FC219A09B3}" type="presOf" srcId="{BBF6019D-AE10-4346-9AF7-3BDA6E8AA79D}" destId="{7EB5EC1E-E097-4958-AD20-A56BD1C28DA0}" srcOrd="0" destOrd="0" presId="urn:microsoft.com/office/officeart/2005/8/layout/radial3"/>
    <dgm:cxn modelId="{9D9FEA13-126D-4587-9EB8-ECC9EC3904AE}" srcId="{719F16C3-B058-43B2-AFFD-8055E692B109}" destId="{BBF6019D-AE10-4346-9AF7-3BDA6E8AA79D}" srcOrd="1" destOrd="0" parTransId="{CE25B5D2-7726-43ED-8B21-101A93B9E0B7}" sibTransId="{C420EFDA-005A-4CA1-922B-509CB0D62DE8}"/>
    <dgm:cxn modelId="{12653325-E13D-4109-820C-E3DA3EF9CD9A}" srcId="{719F16C3-B058-43B2-AFFD-8055E692B109}" destId="{A7497D4C-DEB0-4A6F-9ED5-F3678683C17B}" srcOrd="0" destOrd="0" parTransId="{2325B3E8-F2FE-45A4-90BB-F2A748BCB752}" sibTransId="{023D4B2B-3830-4E02-ADB4-FDD40E4D14F3}"/>
    <dgm:cxn modelId="{A02B7725-4E3C-48AE-820E-EAAB9C8F6792}" type="presOf" srcId="{54874A6C-4421-4B82-8E5D-5CEB3DAF6088}" destId="{CE0102EA-2CA5-4D93-82D8-3B9E69238E50}" srcOrd="0" destOrd="0" presId="urn:microsoft.com/office/officeart/2005/8/layout/radial3"/>
    <dgm:cxn modelId="{F4392768-8177-4487-B66B-5B2B2519B973}" type="presOf" srcId="{719F16C3-B058-43B2-AFFD-8055E692B109}" destId="{66C68628-8E30-41E4-A67D-20C49138CB1F}" srcOrd="0" destOrd="0" presId="urn:microsoft.com/office/officeart/2005/8/layout/radial3"/>
    <dgm:cxn modelId="{1DCA7C9D-FFDC-4210-9E40-6994E5ADDC73}" type="presOf" srcId="{A7497D4C-DEB0-4A6F-9ED5-F3678683C17B}" destId="{32A005B5-AC76-415F-A112-2C3EE83D2304}" srcOrd="0" destOrd="0" presId="urn:microsoft.com/office/officeart/2005/8/layout/radial3"/>
    <dgm:cxn modelId="{9263C09F-608D-417E-9E65-C709F55294F3}" type="presOf" srcId="{815E0D09-6B63-424B-9512-11B324ABB727}" destId="{AC6FC7D3-22F3-4E77-A378-44FD0F30E1EE}" srcOrd="0" destOrd="0" presId="urn:microsoft.com/office/officeart/2005/8/layout/radial3"/>
    <dgm:cxn modelId="{90826CAA-C989-4816-AC3A-3431719E9C4C}" srcId="{719F16C3-B058-43B2-AFFD-8055E692B109}" destId="{815E0D09-6B63-424B-9512-11B324ABB727}" srcOrd="2" destOrd="0" parTransId="{4A2A3E1A-BCD7-460C-B108-A4603DD4ABD1}" sibTransId="{02691B22-F406-4EC8-BF44-2C57C3535882}"/>
    <dgm:cxn modelId="{2C1331B4-F396-4A78-B9D2-02E7499ECEAC}" srcId="{54874A6C-4421-4B82-8E5D-5CEB3DAF6088}" destId="{719F16C3-B058-43B2-AFFD-8055E692B109}" srcOrd="0" destOrd="0" parTransId="{5A11939F-B480-4952-BC2C-0413C85C6FDA}" sibTransId="{CE4727F1-83E5-4C78-9ACC-C829E8E58E9C}"/>
    <dgm:cxn modelId="{ABCC2DEC-C3E6-45B4-B92A-63DC916EA1A0}" type="presParOf" srcId="{CE0102EA-2CA5-4D93-82D8-3B9E69238E50}" destId="{EF689B3B-BDEE-4848-881B-997E26CB3A99}" srcOrd="0" destOrd="0" presId="urn:microsoft.com/office/officeart/2005/8/layout/radial3"/>
    <dgm:cxn modelId="{24CAA2DC-F031-44EC-AC24-00B9F80F6277}" type="presParOf" srcId="{EF689B3B-BDEE-4848-881B-997E26CB3A99}" destId="{66C68628-8E30-41E4-A67D-20C49138CB1F}" srcOrd="0" destOrd="0" presId="urn:microsoft.com/office/officeart/2005/8/layout/radial3"/>
    <dgm:cxn modelId="{2CCC7CB6-BA26-48DD-8F0F-BBA2746BA113}" type="presParOf" srcId="{EF689B3B-BDEE-4848-881B-997E26CB3A99}" destId="{32A005B5-AC76-415F-A112-2C3EE83D2304}" srcOrd="1" destOrd="0" presId="urn:microsoft.com/office/officeart/2005/8/layout/radial3"/>
    <dgm:cxn modelId="{DA325ACB-A5CD-4250-8D3A-05EEF89CA74E}" type="presParOf" srcId="{EF689B3B-BDEE-4848-881B-997E26CB3A99}" destId="{7EB5EC1E-E097-4958-AD20-A56BD1C28DA0}" srcOrd="2" destOrd="0" presId="urn:microsoft.com/office/officeart/2005/8/layout/radial3"/>
    <dgm:cxn modelId="{A8E3464C-DB22-4C4B-8DE8-713E6B23A098}" type="presParOf" srcId="{EF689B3B-BDEE-4848-881B-997E26CB3A99}" destId="{AC6FC7D3-22F3-4E77-A378-44FD0F30E1EE}"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539F0F-F5C4-4B99-AC0E-99473FDF1DA8}"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899B1897-BCEF-4A74-8337-5DE793B59ADD}">
      <dgm:prSet phldrT="[Text]"/>
      <dgm:spPr/>
      <dgm:t>
        <a:bodyPr/>
        <a:lstStyle/>
        <a:p>
          <a:r>
            <a:rPr lang="en-US"/>
            <a:t>SOAP messages</a:t>
          </a:r>
          <a:endParaRPr lang="en-US" dirty="0"/>
        </a:p>
      </dgm:t>
    </dgm:pt>
    <dgm:pt modelId="{F466A916-82F5-4C2C-841A-7F6C2646D393}" type="parTrans" cxnId="{F34A1514-707A-42B4-9C12-B92495F404E6}">
      <dgm:prSet/>
      <dgm:spPr/>
      <dgm:t>
        <a:bodyPr/>
        <a:lstStyle/>
        <a:p>
          <a:endParaRPr lang="en-US"/>
        </a:p>
      </dgm:t>
    </dgm:pt>
    <dgm:pt modelId="{97E7ADF9-E6CD-423D-879D-4CA5DB37DAC9}" type="sibTrans" cxnId="{F34A1514-707A-42B4-9C12-B92495F404E6}">
      <dgm:prSet/>
      <dgm:spPr/>
      <dgm:t>
        <a:bodyPr/>
        <a:lstStyle/>
        <a:p>
          <a:endParaRPr lang="en-US"/>
        </a:p>
      </dgm:t>
    </dgm:pt>
    <dgm:pt modelId="{361DCE63-74EE-496B-94D2-F479218E7B83}">
      <dgm:prSet phldrT="[Text]"/>
      <dgm:spPr/>
      <dgm:t>
        <a:bodyPr/>
        <a:lstStyle/>
        <a:p>
          <a:r>
            <a:rPr lang="en-US" i="1" dirty="0"/>
            <a:t>EC2 </a:t>
          </a:r>
          <a:endParaRPr lang="en-US" dirty="0"/>
        </a:p>
      </dgm:t>
    </dgm:pt>
    <dgm:pt modelId="{84C9C10D-7A9F-42E0-A3E9-05AD3A62FA3B}" type="parTrans" cxnId="{5028D7BC-CBB1-453E-8CA4-9B52E97D2871}">
      <dgm:prSet/>
      <dgm:spPr/>
      <dgm:t>
        <a:bodyPr/>
        <a:lstStyle/>
        <a:p>
          <a:endParaRPr lang="en-US"/>
        </a:p>
      </dgm:t>
    </dgm:pt>
    <dgm:pt modelId="{0B91961D-993A-4DB9-91B3-4BCE189BE6F2}" type="sibTrans" cxnId="{5028D7BC-CBB1-453E-8CA4-9B52E97D2871}">
      <dgm:prSet/>
      <dgm:spPr/>
      <dgm:t>
        <a:bodyPr/>
        <a:lstStyle/>
        <a:p>
          <a:endParaRPr lang="en-US"/>
        </a:p>
      </dgm:t>
    </dgm:pt>
    <dgm:pt modelId="{CFEB70D8-D9AF-4A85-B7BA-1A5F9FAD7578}">
      <dgm:prSet phldrT="[Text]"/>
      <dgm:spPr/>
      <dgm:t>
        <a:bodyPr/>
        <a:lstStyle/>
        <a:p>
          <a:r>
            <a:rPr lang="en-US" dirty="0"/>
            <a:t>user </a:t>
          </a:r>
        </a:p>
      </dgm:t>
    </dgm:pt>
    <dgm:pt modelId="{BD0153E7-9608-40B0-9A88-E0F943361890}" type="parTrans" cxnId="{B52D8F40-D953-439D-8396-8B7513D78BD5}">
      <dgm:prSet/>
      <dgm:spPr/>
      <dgm:t>
        <a:bodyPr/>
        <a:lstStyle/>
        <a:p>
          <a:endParaRPr lang="en-US"/>
        </a:p>
      </dgm:t>
    </dgm:pt>
    <dgm:pt modelId="{E55B2213-C294-41A9-9534-EB2CBDA40F1C}" type="sibTrans" cxnId="{B52D8F40-D953-439D-8396-8B7513D78BD5}">
      <dgm:prSet/>
      <dgm:spPr/>
      <dgm:t>
        <a:bodyPr/>
        <a:lstStyle/>
        <a:p>
          <a:endParaRPr lang="en-US"/>
        </a:p>
      </dgm:t>
    </dgm:pt>
    <dgm:pt modelId="{2A109BCD-1E7D-4B23-9E02-72D9685B6BD5}" type="pres">
      <dgm:prSet presAssocID="{9D539F0F-F5C4-4B99-AC0E-99473FDF1DA8}" presName="Name0" presStyleCnt="0">
        <dgm:presLayoutVars>
          <dgm:chMax val="1"/>
          <dgm:dir/>
          <dgm:animLvl val="ctr"/>
          <dgm:resizeHandles val="exact"/>
        </dgm:presLayoutVars>
      </dgm:prSet>
      <dgm:spPr/>
    </dgm:pt>
    <dgm:pt modelId="{D6459D30-D4CD-4855-B2FE-D675C6FA7968}" type="pres">
      <dgm:prSet presAssocID="{899B1897-BCEF-4A74-8337-5DE793B59ADD}" presName="centerShape" presStyleLbl="node0" presStyleIdx="0" presStyleCnt="1"/>
      <dgm:spPr/>
    </dgm:pt>
    <dgm:pt modelId="{D54D20C4-8A9B-4085-99CC-55A5B829253A}" type="pres">
      <dgm:prSet presAssocID="{BD0153E7-9608-40B0-9A88-E0F943361890}" presName="parTrans" presStyleLbl="sibTrans2D1" presStyleIdx="0" presStyleCnt="2"/>
      <dgm:spPr/>
    </dgm:pt>
    <dgm:pt modelId="{65ADB9DC-0E8F-440E-BC4A-4C5ABAA712F7}" type="pres">
      <dgm:prSet presAssocID="{BD0153E7-9608-40B0-9A88-E0F943361890}" presName="connectorText" presStyleLbl="sibTrans2D1" presStyleIdx="0" presStyleCnt="2"/>
      <dgm:spPr/>
    </dgm:pt>
    <dgm:pt modelId="{40A62156-626A-4B44-A295-11DED56C9182}" type="pres">
      <dgm:prSet presAssocID="{CFEB70D8-D9AF-4A85-B7BA-1A5F9FAD7578}" presName="node" presStyleLbl="node1" presStyleIdx="0" presStyleCnt="2">
        <dgm:presLayoutVars>
          <dgm:bulletEnabled val="1"/>
        </dgm:presLayoutVars>
      </dgm:prSet>
      <dgm:spPr/>
    </dgm:pt>
    <dgm:pt modelId="{B5CC3C2B-8478-42AD-9663-6F91A3D686C6}" type="pres">
      <dgm:prSet presAssocID="{84C9C10D-7A9F-42E0-A3E9-05AD3A62FA3B}" presName="parTrans" presStyleLbl="sibTrans2D1" presStyleIdx="1" presStyleCnt="2"/>
      <dgm:spPr/>
    </dgm:pt>
    <dgm:pt modelId="{AE40ED0B-AF2E-4F76-B9E4-059ADD1AA998}" type="pres">
      <dgm:prSet presAssocID="{84C9C10D-7A9F-42E0-A3E9-05AD3A62FA3B}" presName="connectorText" presStyleLbl="sibTrans2D1" presStyleIdx="1" presStyleCnt="2"/>
      <dgm:spPr/>
    </dgm:pt>
    <dgm:pt modelId="{41AAD889-50B0-45E8-AF9A-6AD3FF95397D}" type="pres">
      <dgm:prSet presAssocID="{361DCE63-74EE-496B-94D2-F479218E7B83}" presName="node" presStyleLbl="node1" presStyleIdx="1" presStyleCnt="2">
        <dgm:presLayoutVars>
          <dgm:bulletEnabled val="1"/>
        </dgm:presLayoutVars>
      </dgm:prSet>
      <dgm:spPr/>
    </dgm:pt>
  </dgm:ptLst>
  <dgm:cxnLst>
    <dgm:cxn modelId="{EBCB1606-C1A1-4C83-B480-CCEA7D3DCCAC}" type="presOf" srcId="{BD0153E7-9608-40B0-9A88-E0F943361890}" destId="{D54D20C4-8A9B-4085-99CC-55A5B829253A}" srcOrd="0" destOrd="0" presId="urn:microsoft.com/office/officeart/2005/8/layout/radial5"/>
    <dgm:cxn modelId="{F34A1514-707A-42B4-9C12-B92495F404E6}" srcId="{9D539F0F-F5C4-4B99-AC0E-99473FDF1DA8}" destId="{899B1897-BCEF-4A74-8337-5DE793B59ADD}" srcOrd="0" destOrd="0" parTransId="{F466A916-82F5-4C2C-841A-7F6C2646D393}" sibTransId="{97E7ADF9-E6CD-423D-879D-4CA5DB37DAC9}"/>
    <dgm:cxn modelId="{76A9E223-81A6-4885-BA04-2D4E9DA51CCF}" type="presOf" srcId="{361DCE63-74EE-496B-94D2-F479218E7B83}" destId="{41AAD889-50B0-45E8-AF9A-6AD3FF95397D}" srcOrd="0" destOrd="0" presId="urn:microsoft.com/office/officeart/2005/8/layout/radial5"/>
    <dgm:cxn modelId="{B52D8F40-D953-439D-8396-8B7513D78BD5}" srcId="{899B1897-BCEF-4A74-8337-5DE793B59ADD}" destId="{CFEB70D8-D9AF-4A85-B7BA-1A5F9FAD7578}" srcOrd="0" destOrd="0" parTransId="{BD0153E7-9608-40B0-9A88-E0F943361890}" sibTransId="{E55B2213-C294-41A9-9534-EB2CBDA40F1C}"/>
    <dgm:cxn modelId="{E629C368-7EBD-4E2F-8A2F-2F6DBB2266E9}" type="presOf" srcId="{9D539F0F-F5C4-4B99-AC0E-99473FDF1DA8}" destId="{2A109BCD-1E7D-4B23-9E02-72D9685B6BD5}" srcOrd="0" destOrd="0" presId="urn:microsoft.com/office/officeart/2005/8/layout/radial5"/>
    <dgm:cxn modelId="{AEFB3752-5EFC-4BE9-9A19-65B66CCBA8C0}" type="presOf" srcId="{CFEB70D8-D9AF-4A85-B7BA-1A5F9FAD7578}" destId="{40A62156-626A-4B44-A295-11DED56C9182}" srcOrd="0" destOrd="0" presId="urn:microsoft.com/office/officeart/2005/8/layout/radial5"/>
    <dgm:cxn modelId="{5F19F78B-8228-489C-88EE-A614DBB586FD}" type="presOf" srcId="{899B1897-BCEF-4A74-8337-5DE793B59ADD}" destId="{D6459D30-D4CD-4855-B2FE-D675C6FA7968}" srcOrd="0" destOrd="0" presId="urn:microsoft.com/office/officeart/2005/8/layout/radial5"/>
    <dgm:cxn modelId="{5028D7BC-CBB1-453E-8CA4-9B52E97D2871}" srcId="{899B1897-BCEF-4A74-8337-5DE793B59ADD}" destId="{361DCE63-74EE-496B-94D2-F479218E7B83}" srcOrd="1" destOrd="0" parTransId="{84C9C10D-7A9F-42E0-A3E9-05AD3A62FA3B}" sibTransId="{0B91961D-993A-4DB9-91B3-4BCE189BE6F2}"/>
    <dgm:cxn modelId="{3C8949BE-3E8C-499E-8795-B2B3AC8B66A7}" type="presOf" srcId="{84C9C10D-7A9F-42E0-A3E9-05AD3A62FA3B}" destId="{AE40ED0B-AF2E-4F76-B9E4-059ADD1AA998}" srcOrd="1" destOrd="0" presId="urn:microsoft.com/office/officeart/2005/8/layout/radial5"/>
    <dgm:cxn modelId="{EAC67AC8-6BB2-489B-8DE8-6A2984510B5A}" type="presOf" srcId="{84C9C10D-7A9F-42E0-A3E9-05AD3A62FA3B}" destId="{B5CC3C2B-8478-42AD-9663-6F91A3D686C6}" srcOrd="0" destOrd="0" presId="urn:microsoft.com/office/officeart/2005/8/layout/radial5"/>
    <dgm:cxn modelId="{5CF231CF-8A90-4629-9FE0-EC7568604BCF}" type="presOf" srcId="{BD0153E7-9608-40B0-9A88-E0F943361890}" destId="{65ADB9DC-0E8F-440E-BC4A-4C5ABAA712F7}" srcOrd="1" destOrd="0" presId="urn:microsoft.com/office/officeart/2005/8/layout/radial5"/>
    <dgm:cxn modelId="{4133EB8A-A973-48B7-9CB0-AC10D765A7B5}" type="presParOf" srcId="{2A109BCD-1E7D-4B23-9E02-72D9685B6BD5}" destId="{D6459D30-D4CD-4855-B2FE-D675C6FA7968}" srcOrd="0" destOrd="0" presId="urn:microsoft.com/office/officeart/2005/8/layout/radial5"/>
    <dgm:cxn modelId="{451E4DC2-F868-4559-A441-F27D0F320884}" type="presParOf" srcId="{2A109BCD-1E7D-4B23-9E02-72D9685B6BD5}" destId="{D54D20C4-8A9B-4085-99CC-55A5B829253A}" srcOrd="1" destOrd="0" presId="urn:microsoft.com/office/officeart/2005/8/layout/radial5"/>
    <dgm:cxn modelId="{5B02A350-05EC-4195-B3A4-3FDA32024637}" type="presParOf" srcId="{D54D20C4-8A9B-4085-99CC-55A5B829253A}" destId="{65ADB9DC-0E8F-440E-BC4A-4C5ABAA712F7}" srcOrd="0" destOrd="0" presId="urn:microsoft.com/office/officeart/2005/8/layout/radial5"/>
    <dgm:cxn modelId="{450C71B0-F4B5-4367-9670-73633C440557}" type="presParOf" srcId="{2A109BCD-1E7D-4B23-9E02-72D9685B6BD5}" destId="{40A62156-626A-4B44-A295-11DED56C9182}" srcOrd="2" destOrd="0" presId="urn:microsoft.com/office/officeart/2005/8/layout/radial5"/>
    <dgm:cxn modelId="{A20172D4-8CA9-42E4-870D-95DFD19BC3D8}" type="presParOf" srcId="{2A109BCD-1E7D-4B23-9E02-72D9685B6BD5}" destId="{B5CC3C2B-8478-42AD-9663-6F91A3D686C6}" srcOrd="3" destOrd="0" presId="urn:microsoft.com/office/officeart/2005/8/layout/radial5"/>
    <dgm:cxn modelId="{6752D4BF-E112-4BE2-888D-9349939F3064}" type="presParOf" srcId="{B5CC3C2B-8478-42AD-9663-6F91A3D686C6}" destId="{AE40ED0B-AF2E-4F76-B9E4-059ADD1AA998}" srcOrd="0" destOrd="0" presId="urn:microsoft.com/office/officeart/2005/8/layout/radial5"/>
    <dgm:cxn modelId="{168C1F7E-CE1A-4E4E-9F80-8D7202EED42E}" type="presParOf" srcId="{2A109BCD-1E7D-4B23-9E02-72D9685B6BD5}" destId="{41AAD889-50B0-45E8-AF9A-6AD3FF95397D}" srcOrd="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AA188-5084-4557-8CFC-4D8D0CF713D8}" type="doc">
      <dgm:prSet loTypeId="urn:microsoft.com/office/officeart/2005/8/layout/process1" loCatId="process" qsTypeId="urn:microsoft.com/office/officeart/2005/8/quickstyle/simple1" qsCatId="simple" csTypeId="urn:microsoft.com/office/officeart/2005/8/colors/accent1_2" csCatId="accent1" phldr="1"/>
      <dgm:spPr/>
    </dgm:pt>
    <dgm:pt modelId="{AEF875A6-81F1-4381-AF54-1C57406AFD8D}">
      <dgm:prSet phldrT="[Text]"/>
      <dgm:spPr/>
      <dgm:t>
        <a:bodyPr/>
        <a:lstStyle/>
        <a:p>
          <a:r>
            <a:rPr lang="en-US" dirty="0"/>
            <a:t>SOAP</a:t>
          </a:r>
        </a:p>
      </dgm:t>
    </dgm:pt>
    <dgm:pt modelId="{EA5A90C6-7FBD-4B20-AC5E-7C760F38CF62}" type="parTrans" cxnId="{8458C412-62DB-413B-976B-08249A8C8DE0}">
      <dgm:prSet/>
      <dgm:spPr/>
      <dgm:t>
        <a:bodyPr/>
        <a:lstStyle/>
        <a:p>
          <a:endParaRPr lang="en-US"/>
        </a:p>
      </dgm:t>
    </dgm:pt>
    <dgm:pt modelId="{C5DA16FC-4683-438B-87F1-2478E49BBC54}" type="sibTrans" cxnId="{8458C412-62DB-413B-976B-08249A8C8DE0}">
      <dgm:prSet/>
      <dgm:spPr/>
      <dgm:t>
        <a:bodyPr/>
        <a:lstStyle/>
        <a:p>
          <a:endParaRPr lang="en-US"/>
        </a:p>
      </dgm:t>
    </dgm:pt>
    <dgm:pt modelId="{4515128D-1CB6-46D1-A0F2-E2F245487882}">
      <dgm:prSet phldrT="[Text]"/>
      <dgm:spPr/>
      <dgm:t>
        <a:bodyPr/>
        <a:lstStyle/>
        <a:p>
          <a:r>
            <a:rPr lang="en-US" dirty="0"/>
            <a:t>AMI image</a:t>
          </a:r>
        </a:p>
      </dgm:t>
    </dgm:pt>
    <dgm:pt modelId="{63FF11EE-BF2F-439B-8B9C-2D366FB474FF}" type="parTrans" cxnId="{19DDA800-1E96-4256-BADB-89009B5FADC2}">
      <dgm:prSet/>
      <dgm:spPr/>
      <dgm:t>
        <a:bodyPr/>
        <a:lstStyle/>
        <a:p>
          <a:endParaRPr lang="en-US"/>
        </a:p>
      </dgm:t>
    </dgm:pt>
    <dgm:pt modelId="{6D365D6E-2CED-481C-BC93-4BB0067B5E8C}" type="sibTrans" cxnId="{19DDA800-1E96-4256-BADB-89009B5FADC2}">
      <dgm:prSet/>
      <dgm:spPr/>
      <dgm:t>
        <a:bodyPr/>
        <a:lstStyle/>
        <a:p>
          <a:endParaRPr lang="en-US"/>
        </a:p>
      </dgm:t>
    </dgm:pt>
    <dgm:pt modelId="{A514EF2B-AB34-450D-84D4-7645321AB4CB}">
      <dgm:prSet phldrT="[Text]"/>
      <dgm:spPr/>
      <dgm:t>
        <a:bodyPr/>
        <a:lstStyle/>
        <a:p>
          <a:r>
            <a:rPr lang="en-US" dirty="0"/>
            <a:t>Boot</a:t>
          </a:r>
          <a:br>
            <a:rPr lang="en-US" dirty="0"/>
          </a:br>
          <a:r>
            <a:rPr lang="en-US" dirty="0"/>
            <a:t>instance</a:t>
          </a:r>
        </a:p>
      </dgm:t>
    </dgm:pt>
    <dgm:pt modelId="{FAE85B67-F908-4449-871E-2C301527BF46}" type="parTrans" cxnId="{C670AFAF-B2E7-453A-B3DB-87A66E622227}">
      <dgm:prSet/>
      <dgm:spPr/>
      <dgm:t>
        <a:bodyPr/>
        <a:lstStyle/>
        <a:p>
          <a:endParaRPr lang="en-US"/>
        </a:p>
      </dgm:t>
    </dgm:pt>
    <dgm:pt modelId="{FDA7E335-80C7-4C61-9768-3B8DA91DBF6D}" type="sibTrans" cxnId="{C670AFAF-B2E7-453A-B3DB-87A66E622227}">
      <dgm:prSet/>
      <dgm:spPr/>
      <dgm:t>
        <a:bodyPr/>
        <a:lstStyle/>
        <a:p>
          <a:endParaRPr lang="en-US"/>
        </a:p>
      </dgm:t>
    </dgm:pt>
    <dgm:pt modelId="{455F3F83-B13D-413F-840F-6D1BDB30DF02}" type="pres">
      <dgm:prSet presAssocID="{9C2AA188-5084-4557-8CFC-4D8D0CF713D8}" presName="Name0" presStyleCnt="0">
        <dgm:presLayoutVars>
          <dgm:dir/>
          <dgm:resizeHandles val="exact"/>
        </dgm:presLayoutVars>
      </dgm:prSet>
      <dgm:spPr/>
    </dgm:pt>
    <dgm:pt modelId="{EF845DE1-3102-4879-A3F9-AE2F8DE9A640}" type="pres">
      <dgm:prSet presAssocID="{AEF875A6-81F1-4381-AF54-1C57406AFD8D}" presName="node" presStyleLbl="node1" presStyleIdx="0" presStyleCnt="3">
        <dgm:presLayoutVars>
          <dgm:bulletEnabled val="1"/>
        </dgm:presLayoutVars>
      </dgm:prSet>
      <dgm:spPr/>
    </dgm:pt>
    <dgm:pt modelId="{D43E0838-F5BA-4705-A5FB-A424BDAECBC9}" type="pres">
      <dgm:prSet presAssocID="{C5DA16FC-4683-438B-87F1-2478E49BBC54}" presName="sibTrans" presStyleLbl="sibTrans2D1" presStyleIdx="0" presStyleCnt="2"/>
      <dgm:spPr/>
    </dgm:pt>
    <dgm:pt modelId="{2B0271EF-7ABC-4F36-B9D6-241BF755ECE1}" type="pres">
      <dgm:prSet presAssocID="{C5DA16FC-4683-438B-87F1-2478E49BBC54}" presName="connectorText" presStyleLbl="sibTrans2D1" presStyleIdx="0" presStyleCnt="2"/>
      <dgm:spPr/>
    </dgm:pt>
    <dgm:pt modelId="{D6D9001E-BA87-4BE3-8AF9-996D9EA47918}" type="pres">
      <dgm:prSet presAssocID="{4515128D-1CB6-46D1-A0F2-E2F245487882}" presName="node" presStyleLbl="node1" presStyleIdx="1" presStyleCnt="3">
        <dgm:presLayoutVars>
          <dgm:bulletEnabled val="1"/>
        </dgm:presLayoutVars>
      </dgm:prSet>
      <dgm:spPr/>
    </dgm:pt>
    <dgm:pt modelId="{6A1EF0AF-19D4-4B3C-BBEF-966A896407AF}" type="pres">
      <dgm:prSet presAssocID="{6D365D6E-2CED-481C-BC93-4BB0067B5E8C}" presName="sibTrans" presStyleLbl="sibTrans2D1" presStyleIdx="1" presStyleCnt="2"/>
      <dgm:spPr/>
    </dgm:pt>
    <dgm:pt modelId="{853D4BC2-FB15-49A1-BCD6-D587099BB583}" type="pres">
      <dgm:prSet presAssocID="{6D365D6E-2CED-481C-BC93-4BB0067B5E8C}" presName="connectorText" presStyleLbl="sibTrans2D1" presStyleIdx="1" presStyleCnt="2"/>
      <dgm:spPr/>
    </dgm:pt>
    <dgm:pt modelId="{5E235687-4418-47B4-9150-34541F8355FF}" type="pres">
      <dgm:prSet presAssocID="{A514EF2B-AB34-450D-84D4-7645321AB4CB}" presName="node" presStyleLbl="node1" presStyleIdx="2" presStyleCnt="3">
        <dgm:presLayoutVars>
          <dgm:bulletEnabled val="1"/>
        </dgm:presLayoutVars>
      </dgm:prSet>
      <dgm:spPr/>
    </dgm:pt>
  </dgm:ptLst>
  <dgm:cxnLst>
    <dgm:cxn modelId="{19DDA800-1E96-4256-BADB-89009B5FADC2}" srcId="{9C2AA188-5084-4557-8CFC-4D8D0CF713D8}" destId="{4515128D-1CB6-46D1-A0F2-E2F245487882}" srcOrd="1" destOrd="0" parTransId="{63FF11EE-BF2F-439B-8B9C-2D366FB474FF}" sibTransId="{6D365D6E-2CED-481C-BC93-4BB0067B5E8C}"/>
    <dgm:cxn modelId="{8458C412-62DB-413B-976B-08249A8C8DE0}" srcId="{9C2AA188-5084-4557-8CFC-4D8D0CF713D8}" destId="{AEF875A6-81F1-4381-AF54-1C57406AFD8D}" srcOrd="0" destOrd="0" parTransId="{EA5A90C6-7FBD-4B20-AC5E-7C760F38CF62}" sibTransId="{C5DA16FC-4683-438B-87F1-2478E49BBC54}"/>
    <dgm:cxn modelId="{AF28C713-C0B6-4E6B-8F3E-DC4D2BA11AC6}" type="presOf" srcId="{6D365D6E-2CED-481C-BC93-4BB0067B5E8C}" destId="{6A1EF0AF-19D4-4B3C-BBEF-966A896407AF}" srcOrd="0" destOrd="0" presId="urn:microsoft.com/office/officeart/2005/8/layout/process1"/>
    <dgm:cxn modelId="{80E03815-4B77-4ABB-9CEF-731B102DB234}" type="presOf" srcId="{AEF875A6-81F1-4381-AF54-1C57406AFD8D}" destId="{EF845DE1-3102-4879-A3F9-AE2F8DE9A640}" srcOrd="0" destOrd="0" presId="urn:microsoft.com/office/officeart/2005/8/layout/process1"/>
    <dgm:cxn modelId="{9DC61720-36EB-4973-A86E-B96022CA9192}" type="presOf" srcId="{9C2AA188-5084-4557-8CFC-4D8D0CF713D8}" destId="{455F3F83-B13D-413F-840F-6D1BDB30DF02}" srcOrd="0" destOrd="0" presId="urn:microsoft.com/office/officeart/2005/8/layout/process1"/>
    <dgm:cxn modelId="{FC64AF2A-1466-4548-8478-41582F004A25}" type="presOf" srcId="{C5DA16FC-4683-438B-87F1-2478E49BBC54}" destId="{2B0271EF-7ABC-4F36-B9D6-241BF755ECE1}" srcOrd="1" destOrd="0" presId="urn:microsoft.com/office/officeart/2005/8/layout/process1"/>
    <dgm:cxn modelId="{3AD0F594-4470-46D7-B01B-45F503977368}" type="presOf" srcId="{C5DA16FC-4683-438B-87F1-2478E49BBC54}" destId="{D43E0838-F5BA-4705-A5FB-A424BDAECBC9}" srcOrd="0" destOrd="0" presId="urn:microsoft.com/office/officeart/2005/8/layout/process1"/>
    <dgm:cxn modelId="{C670AFAF-B2E7-453A-B3DB-87A66E622227}" srcId="{9C2AA188-5084-4557-8CFC-4D8D0CF713D8}" destId="{A514EF2B-AB34-450D-84D4-7645321AB4CB}" srcOrd="2" destOrd="0" parTransId="{FAE85B67-F908-4449-871E-2C301527BF46}" sibTransId="{FDA7E335-80C7-4C61-9768-3B8DA91DBF6D}"/>
    <dgm:cxn modelId="{074EB2DD-5FAE-4A09-8A21-465051AE4141}" type="presOf" srcId="{4515128D-1CB6-46D1-A0F2-E2F245487882}" destId="{D6D9001E-BA87-4BE3-8AF9-996D9EA47918}" srcOrd="0" destOrd="0" presId="urn:microsoft.com/office/officeart/2005/8/layout/process1"/>
    <dgm:cxn modelId="{6A13FFE1-A654-49BF-BECB-87B2B322367E}" type="presOf" srcId="{6D365D6E-2CED-481C-BC93-4BB0067B5E8C}" destId="{853D4BC2-FB15-49A1-BCD6-D587099BB583}" srcOrd="1" destOrd="0" presId="urn:microsoft.com/office/officeart/2005/8/layout/process1"/>
    <dgm:cxn modelId="{5E99ABEC-09D3-40D3-8078-D26A6C466EC4}" type="presOf" srcId="{A514EF2B-AB34-450D-84D4-7645321AB4CB}" destId="{5E235687-4418-47B4-9150-34541F8355FF}" srcOrd="0" destOrd="0" presId="urn:microsoft.com/office/officeart/2005/8/layout/process1"/>
    <dgm:cxn modelId="{D302C3EF-045D-427C-8A4A-4743C2BD9975}" type="presParOf" srcId="{455F3F83-B13D-413F-840F-6D1BDB30DF02}" destId="{EF845DE1-3102-4879-A3F9-AE2F8DE9A640}" srcOrd="0" destOrd="0" presId="urn:microsoft.com/office/officeart/2005/8/layout/process1"/>
    <dgm:cxn modelId="{D2B93849-D112-4E03-A2D3-BAD1F40AB7E5}" type="presParOf" srcId="{455F3F83-B13D-413F-840F-6D1BDB30DF02}" destId="{D43E0838-F5BA-4705-A5FB-A424BDAECBC9}" srcOrd="1" destOrd="0" presId="urn:microsoft.com/office/officeart/2005/8/layout/process1"/>
    <dgm:cxn modelId="{1264666E-5F8B-450D-B477-0D8E48EB36B3}" type="presParOf" srcId="{D43E0838-F5BA-4705-A5FB-A424BDAECBC9}" destId="{2B0271EF-7ABC-4F36-B9D6-241BF755ECE1}" srcOrd="0" destOrd="0" presId="urn:microsoft.com/office/officeart/2005/8/layout/process1"/>
    <dgm:cxn modelId="{BACAD7C4-3380-4D8B-ABD5-3BF52521965D}" type="presParOf" srcId="{455F3F83-B13D-413F-840F-6D1BDB30DF02}" destId="{D6D9001E-BA87-4BE3-8AF9-996D9EA47918}" srcOrd="2" destOrd="0" presId="urn:microsoft.com/office/officeart/2005/8/layout/process1"/>
    <dgm:cxn modelId="{7B65B499-6FED-4CB4-9D21-EE7D897C3552}" type="presParOf" srcId="{455F3F83-B13D-413F-840F-6D1BDB30DF02}" destId="{6A1EF0AF-19D4-4B3C-BBEF-966A896407AF}" srcOrd="3" destOrd="0" presId="urn:microsoft.com/office/officeart/2005/8/layout/process1"/>
    <dgm:cxn modelId="{E734F270-B3A0-4F7B-B476-4EA3B47E7DF5}" type="presParOf" srcId="{6A1EF0AF-19D4-4B3C-BBEF-966A896407AF}" destId="{853D4BC2-FB15-49A1-BCD6-D587099BB583}" srcOrd="0" destOrd="0" presId="urn:microsoft.com/office/officeart/2005/8/layout/process1"/>
    <dgm:cxn modelId="{CFE45D98-B769-46C4-A5FC-192333DC515A}" type="presParOf" srcId="{455F3F83-B13D-413F-840F-6D1BDB30DF02}" destId="{5E235687-4418-47B4-9150-34541F8355F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9D72B3-E3AA-4137-8096-CBCEBFAB172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1B23BB4-5D50-475E-8FEA-6749C5AB2279}">
      <dgm:prSet phldrT="[Text]"/>
      <dgm:spPr/>
      <dgm:t>
        <a:bodyPr/>
        <a:lstStyle/>
        <a:p>
          <a:r>
            <a:rPr lang="en-US" dirty="0"/>
            <a:t>NAT</a:t>
          </a:r>
        </a:p>
      </dgm:t>
    </dgm:pt>
    <dgm:pt modelId="{B065F35C-7D69-44EA-A7F2-897387723B18}" type="parTrans" cxnId="{94088B4D-5648-49E7-827D-22FD5B498CDD}">
      <dgm:prSet/>
      <dgm:spPr/>
      <dgm:t>
        <a:bodyPr/>
        <a:lstStyle/>
        <a:p>
          <a:endParaRPr lang="en-US"/>
        </a:p>
      </dgm:t>
    </dgm:pt>
    <dgm:pt modelId="{D38C1C30-5E04-4FA2-A5CE-8AB8B210FFD4}" type="sibTrans" cxnId="{94088B4D-5648-49E7-827D-22FD5B498CDD}">
      <dgm:prSet/>
      <dgm:spPr/>
      <dgm:t>
        <a:bodyPr/>
        <a:lstStyle/>
        <a:p>
          <a:endParaRPr lang="en-US"/>
        </a:p>
      </dgm:t>
    </dgm:pt>
    <dgm:pt modelId="{50E1A6EB-A608-42BF-9F76-797CC11B3341}">
      <dgm:prSet phldrT="[Text]"/>
      <dgm:spPr/>
      <dgm:t>
        <a:bodyPr/>
        <a:lstStyle/>
        <a:p>
          <a:r>
            <a:rPr lang="en-US" dirty="0"/>
            <a:t>Private IP address</a:t>
          </a:r>
        </a:p>
      </dgm:t>
    </dgm:pt>
    <dgm:pt modelId="{AF8208DB-BF0B-46E9-974D-781E8280C495}" type="parTrans" cxnId="{96B71C33-B0CE-4438-9413-93A69EAE94B4}">
      <dgm:prSet/>
      <dgm:spPr/>
      <dgm:t>
        <a:bodyPr/>
        <a:lstStyle/>
        <a:p>
          <a:endParaRPr lang="en-US"/>
        </a:p>
      </dgm:t>
    </dgm:pt>
    <dgm:pt modelId="{53D76D66-D29B-46FA-87E3-27E661E4438F}" type="sibTrans" cxnId="{96B71C33-B0CE-4438-9413-93A69EAE94B4}">
      <dgm:prSet/>
      <dgm:spPr/>
      <dgm:t>
        <a:bodyPr/>
        <a:lstStyle/>
        <a:p>
          <a:endParaRPr lang="en-US"/>
        </a:p>
      </dgm:t>
    </dgm:pt>
    <dgm:pt modelId="{9DB907C9-1E4C-49DA-8B63-6D3773439E12}">
      <dgm:prSet phldrT="[Text]"/>
      <dgm:spPr/>
      <dgm:t>
        <a:bodyPr/>
        <a:lstStyle/>
        <a:p>
          <a:r>
            <a:rPr lang="en-US" dirty="0"/>
            <a:t>Elastic IP address</a:t>
          </a:r>
        </a:p>
      </dgm:t>
    </dgm:pt>
    <dgm:pt modelId="{D31BE8AC-C71A-45D0-BF86-A68C457A0773}" type="parTrans" cxnId="{8EF94042-F2B1-4755-89CF-17D59305FE23}">
      <dgm:prSet/>
      <dgm:spPr/>
      <dgm:t>
        <a:bodyPr/>
        <a:lstStyle/>
        <a:p>
          <a:endParaRPr lang="en-US"/>
        </a:p>
      </dgm:t>
    </dgm:pt>
    <dgm:pt modelId="{9FD4F2B1-6AA7-45A6-B5A3-1E34C084B370}" type="sibTrans" cxnId="{8EF94042-F2B1-4755-89CF-17D59305FE23}">
      <dgm:prSet/>
      <dgm:spPr/>
      <dgm:t>
        <a:bodyPr/>
        <a:lstStyle/>
        <a:p>
          <a:endParaRPr lang="en-US"/>
        </a:p>
      </dgm:t>
    </dgm:pt>
    <dgm:pt modelId="{F8C2B7C2-EFAC-46DD-A913-30C313CC6842}" type="pres">
      <dgm:prSet presAssocID="{4A9D72B3-E3AA-4137-8096-CBCEBFAB1722}" presName="Name0" presStyleCnt="0">
        <dgm:presLayoutVars>
          <dgm:chMax val="1"/>
          <dgm:dir/>
          <dgm:animLvl val="ctr"/>
          <dgm:resizeHandles val="exact"/>
        </dgm:presLayoutVars>
      </dgm:prSet>
      <dgm:spPr/>
    </dgm:pt>
    <dgm:pt modelId="{E29B3666-C6C7-450E-BB32-FAA36535D4F5}" type="pres">
      <dgm:prSet presAssocID="{41B23BB4-5D50-475E-8FEA-6749C5AB2279}" presName="centerShape" presStyleLbl="node0" presStyleIdx="0" presStyleCnt="1"/>
      <dgm:spPr/>
    </dgm:pt>
    <dgm:pt modelId="{3619ECAD-80E4-45EC-B687-F7246F383314}" type="pres">
      <dgm:prSet presAssocID="{50E1A6EB-A608-42BF-9F76-797CC11B3341}" presName="node" presStyleLbl="node1" presStyleIdx="0" presStyleCnt="2">
        <dgm:presLayoutVars>
          <dgm:bulletEnabled val="1"/>
        </dgm:presLayoutVars>
      </dgm:prSet>
      <dgm:spPr/>
    </dgm:pt>
    <dgm:pt modelId="{6C1C6680-D950-4A76-8BCD-2D08AC981A8C}" type="pres">
      <dgm:prSet presAssocID="{50E1A6EB-A608-42BF-9F76-797CC11B3341}" presName="dummy" presStyleCnt="0"/>
      <dgm:spPr/>
    </dgm:pt>
    <dgm:pt modelId="{F2A57E8E-8161-463C-8C24-F54B66D03E5E}" type="pres">
      <dgm:prSet presAssocID="{53D76D66-D29B-46FA-87E3-27E661E4438F}" presName="sibTrans" presStyleLbl="sibTrans2D1" presStyleIdx="0" presStyleCnt="2" custLinFactNeighborX="-1153" custLinFactNeighborY="8457"/>
      <dgm:spPr/>
    </dgm:pt>
    <dgm:pt modelId="{482A352E-4F8C-433B-9A31-40C7FE25B0BB}" type="pres">
      <dgm:prSet presAssocID="{9DB907C9-1E4C-49DA-8B63-6D3773439E12}" presName="node" presStyleLbl="node1" presStyleIdx="1" presStyleCnt="2">
        <dgm:presLayoutVars>
          <dgm:bulletEnabled val="1"/>
        </dgm:presLayoutVars>
      </dgm:prSet>
      <dgm:spPr/>
    </dgm:pt>
    <dgm:pt modelId="{C3102CFB-8A66-4400-A9EE-F4958B31027A}" type="pres">
      <dgm:prSet presAssocID="{9DB907C9-1E4C-49DA-8B63-6D3773439E12}" presName="dummy" presStyleCnt="0"/>
      <dgm:spPr/>
    </dgm:pt>
    <dgm:pt modelId="{A1D2D651-3A23-4112-95FD-6111CB7F70AF}" type="pres">
      <dgm:prSet presAssocID="{9FD4F2B1-6AA7-45A6-B5A3-1E34C084B370}" presName="sibTrans" presStyleLbl="sibTrans2D1" presStyleIdx="1" presStyleCnt="2"/>
      <dgm:spPr/>
    </dgm:pt>
  </dgm:ptLst>
  <dgm:cxnLst>
    <dgm:cxn modelId="{5784D529-D129-43D5-A733-158FCC1E94C8}" type="presOf" srcId="{53D76D66-D29B-46FA-87E3-27E661E4438F}" destId="{F2A57E8E-8161-463C-8C24-F54B66D03E5E}" srcOrd="0" destOrd="0" presId="urn:microsoft.com/office/officeart/2005/8/layout/radial6"/>
    <dgm:cxn modelId="{96B71C33-B0CE-4438-9413-93A69EAE94B4}" srcId="{41B23BB4-5D50-475E-8FEA-6749C5AB2279}" destId="{50E1A6EB-A608-42BF-9F76-797CC11B3341}" srcOrd="0" destOrd="0" parTransId="{AF8208DB-BF0B-46E9-974D-781E8280C495}" sibTransId="{53D76D66-D29B-46FA-87E3-27E661E4438F}"/>
    <dgm:cxn modelId="{8EF94042-F2B1-4755-89CF-17D59305FE23}" srcId="{41B23BB4-5D50-475E-8FEA-6749C5AB2279}" destId="{9DB907C9-1E4C-49DA-8B63-6D3773439E12}" srcOrd="1" destOrd="0" parTransId="{D31BE8AC-C71A-45D0-BF86-A68C457A0773}" sibTransId="{9FD4F2B1-6AA7-45A6-B5A3-1E34C084B370}"/>
    <dgm:cxn modelId="{71928A42-4A7D-4A85-AC56-66C78470C32D}" type="presOf" srcId="{4A9D72B3-E3AA-4137-8096-CBCEBFAB1722}" destId="{F8C2B7C2-EFAC-46DD-A913-30C313CC6842}" srcOrd="0" destOrd="0" presId="urn:microsoft.com/office/officeart/2005/8/layout/radial6"/>
    <dgm:cxn modelId="{EF608D6B-5228-4700-BCF0-576EB4EF1F61}" type="presOf" srcId="{50E1A6EB-A608-42BF-9F76-797CC11B3341}" destId="{3619ECAD-80E4-45EC-B687-F7246F383314}" srcOrd="0" destOrd="0" presId="urn:microsoft.com/office/officeart/2005/8/layout/radial6"/>
    <dgm:cxn modelId="{94088B4D-5648-49E7-827D-22FD5B498CDD}" srcId="{4A9D72B3-E3AA-4137-8096-CBCEBFAB1722}" destId="{41B23BB4-5D50-475E-8FEA-6749C5AB2279}" srcOrd="0" destOrd="0" parTransId="{B065F35C-7D69-44EA-A7F2-897387723B18}" sibTransId="{D38C1C30-5E04-4FA2-A5CE-8AB8B210FFD4}"/>
    <dgm:cxn modelId="{AEEDFA74-DE81-46BA-A1E1-109FCF7277FE}" type="presOf" srcId="{41B23BB4-5D50-475E-8FEA-6749C5AB2279}" destId="{E29B3666-C6C7-450E-BB32-FAA36535D4F5}" srcOrd="0" destOrd="0" presId="urn:microsoft.com/office/officeart/2005/8/layout/radial6"/>
    <dgm:cxn modelId="{A80F3791-1BB0-41AE-8CA4-AFE030906FFE}" type="presOf" srcId="{9DB907C9-1E4C-49DA-8B63-6D3773439E12}" destId="{482A352E-4F8C-433B-9A31-40C7FE25B0BB}" srcOrd="0" destOrd="0" presId="urn:microsoft.com/office/officeart/2005/8/layout/radial6"/>
    <dgm:cxn modelId="{609EE4EE-5855-4D8A-937D-2AC1087B42A0}" type="presOf" srcId="{9FD4F2B1-6AA7-45A6-B5A3-1E34C084B370}" destId="{A1D2D651-3A23-4112-95FD-6111CB7F70AF}" srcOrd="0" destOrd="0" presId="urn:microsoft.com/office/officeart/2005/8/layout/radial6"/>
    <dgm:cxn modelId="{7F2920F9-0067-4615-938E-752178C32D6F}" type="presParOf" srcId="{F8C2B7C2-EFAC-46DD-A913-30C313CC6842}" destId="{E29B3666-C6C7-450E-BB32-FAA36535D4F5}" srcOrd="0" destOrd="0" presId="urn:microsoft.com/office/officeart/2005/8/layout/radial6"/>
    <dgm:cxn modelId="{DEFBDF5F-0C63-44FB-ABC8-8494C2D364FB}" type="presParOf" srcId="{F8C2B7C2-EFAC-46DD-A913-30C313CC6842}" destId="{3619ECAD-80E4-45EC-B687-F7246F383314}" srcOrd="1" destOrd="0" presId="urn:microsoft.com/office/officeart/2005/8/layout/radial6"/>
    <dgm:cxn modelId="{6EC7500E-F087-49F7-AF65-4DE9FBC8FF68}" type="presParOf" srcId="{F8C2B7C2-EFAC-46DD-A913-30C313CC6842}" destId="{6C1C6680-D950-4A76-8BCD-2D08AC981A8C}" srcOrd="2" destOrd="0" presId="urn:microsoft.com/office/officeart/2005/8/layout/radial6"/>
    <dgm:cxn modelId="{B5CA02CF-9BC8-44AD-8A90-995AC1D5D44D}" type="presParOf" srcId="{F8C2B7C2-EFAC-46DD-A913-30C313CC6842}" destId="{F2A57E8E-8161-463C-8C24-F54B66D03E5E}" srcOrd="3" destOrd="0" presId="urn:microsoft.com/office/officeart/2005/8/layout/radial6"/>
    <dgm:cxn modelId="{6EA7CA5C-F042-49E5-A58D-230ABD4499DB}" type="presParOf" srcId="{F8C2B7C2-EFAC-46DD-A913-30C313CC6842}" destId="{482A352E-4F8C-433B-9A31-40C7FE25B0BB}" srcOrd="4" destOrd="0" presId="urn:microsoft.com/office/officeart/2005/8/layout/radial6"/>
    <dgm:cxn modelId="{B1B9A590-735A-4286-9596-30BCC269E322}" type="presParOf" srcId="{F8C2B7C2-EFAC-46DD-A913-30C313CC6842}" destId="{C3102CFB-8A66-4400-A9EE-F4958B31027A}" srcOrd="5" destOrd="0" presId="urn:microsoft.com/office/officeart/2005/8/layout/radial6"/>
    <dgm:cxn modelId="{BB355785-F67A-42B8-9398-DEFBB819ED51}" type="presParOf" srcId="{F8C2B7C2-EFAC-46DD-A913-30C313CC6842}" destId="{A1D2D651-3A23-4112-95FD-6111CB7F70AF}" srcOrd="6"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23C001-7A1E-4481-BB16-2558BD215778}"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8EB8631D-8F52-4979-B5C0-9E338E502E3B}">
      <dgm:prSet phldrT="[Text]"/>
      <dgm:spPr/>
      <dgm:t>
        <a:bodyPr/>
        <a:lstStyle/>
        <a:p>
          <a:r>
            <a:rPr lang="en-US" dirty="0"/>
            <a:t>Configuration</a:t>
          </a:r>
        </a:p>
      </dgm:t>
    </dgm:pt>
    <dgm:pt modelId="{83487198-5E63-4B8E-8588-A1D7A7C6A017}" type="parTrans" cxnId="{FC3CDB25-FA48-4648-88AE-59BBACF45307}">
      <dgm:prSet/>
      <dgm:spPr/>
      <dgm:t>
        <a:bodyPr/>
        <a:lstStyle/>
        <a:p>
          <a:endParaRPr lang="en-US"/>
        </a:p>
      </dgm:t>
    </dgm:pt>
    <dgm:pt modelId="{8DB30222-F041-4B4B-BD3D-5BC2B53FB34D}" type="sibTrans" cxnId="{FC3CDB25-FA48-4648-88AE-59BBACF45307}">
      <dgm:prSet/>
      <dgm:spPr/>
      <dgm:t>
        <a:bodyPr/>
        <a:lstStyle/>
        <a:p>
          <a:endParaRPr lang="en-US"/>
        </a:p>
      </dgm:t>
    </dgm:pt>
    <dgm:pt modelId="{4F2BB547-89F3-4943-9155-AB63BC45D8F5}">
      <dgm:prSet phldrT="[Text]"/>
      <dgm:spPr/>
      <dgm:t>
        <a:bodyPr/>
        <a:lstStyle/>
        <a:p>
          <a:r>
            <a:rPr lang="en-US" dirty="0"/>
            <a:t>MEMORY SPACE</a:t>
          </a:r>
        </a:p>
        <a:p>
          <a:r>
            <a:rPr lang="en-US" dirty="0"/>
            <a:t>Virtual Memory / Cache</a:t>
          </a:r>
        </a:p>
      </dgm:t>
    </dgm:pt>
    <dgm:pt modelId="{8DAACD85-5D6E-46BA-9CB1-1581B26E210E}" type="parTrans" cxnId="{D5A6F469-FA89-4991-9FD4-71B0CFEC3898}">
      <dgm:prSet/>
      <dgm:spPr/>
      <dgm:t>
        <a:bodyPr/>
        <a:lstStyle/>
        <a:p>
          <a:endParaRPr lang="en-US"/>
        </a:p>
      </dgm:t>
    </dgm:pt>
    <dgm:pt modelId="{689A59AD-3B6E-4A00-BFAC-ACEC39D62082}" type="sibTrans" cxnId="{D5A6F469-FA89-4991-9FD4-71B0CFEC3898}">
      <dgm:prSet/>
      <dgm:spPr/>
      <dgm:t>
        <a:bodyPr/>
        <a:lstStyle/>
        <a:p>
          <a:endParaRPr lang="en-US"/>
        </a:p>
      </dgm:t>
    </dgm:pt>
    <dgm:pt modelId="{1B116DE4-2865-4C43-B1FD-4A042EAC5B46}">
      <dgm:prSet phldrT="[Text]"/>
      <dgm:spPr/>
      <dgm:t>
        <a:bodyPr/>
        <a:lstStyle/>
        <a:p>
          <a:r>
            <a:rPr lang="en-US" dirty="0"/>
            <a:t>CPU</a:t>
          </a:r>
        </a:p>
      </dgm:t>
    </dgm:pt>
    <dgm:pt modelId="{797EACDA-1972-436F-8F37-1B7F242CF3C3}" type="parTrans" cxnId="{6BE62141-02D0-4F69-8A97-9E7BAE573D35}">
      <dgm:prSet/>
      <dgm:spPr/>
      <dgm:t>
        <a:bodyPr/>
        <a:lstStyle/>
        <a:p>
          <a:endParaRPr lang="en-US"/>
        </a:p>
      </dgm:t>
    </dgm:pt>
    <dgm:pt modelId="{E39735F2-0C02-4829-BF3D-4243DE8CDE7A}" type="sibTrans" cxnId="{6BE62141-02D0-4F69-8A97-9E7BAE573D35}">
      <dgm:prSet/>
      <dgm:spPr/>
      <dgm:t>
        <a:bodyPr/>
        <a:lstStyle/>
        <a:p>
          <a:endParaRPr lang="en-US"/>
        </a:p>
      </dgm:t>
    </dgm:pt>
    <dgm:pt modelId="{048B8AB7-9764-46C8-9A03-77C8DDDC33C9}">
      <dgm:prSet phldrT="[Text]"/>
      <dgm:spPr/>
      <dgm:t>
        <a:bodyPr/>
        <a:lstStyle/>
        <a:p>
          <a:r>
            <a:rPr lang="en-US" dirty="0"/>
            <a:t>RAM</a:t>
          </a:r>
        </a:p>
      </dgm:t>
    </dgm:pt>
    <dgm:pt modelId="{2DFDDE8A-A5A3-47B2-A2C6-5510C1C7C951}" type="parTrans" cxnId="{3BA93A36-032E-4792-906F-F799DD17C47C}">
      <dgm:prSet/>
      <dgm:spPr/>
      <dgm:t>
        <a:bodyPr/>
        <a:lstStyle/>
        <a:p>
          <a:endParaRPr lang="en-US"/>
        </a:p>
      </dgm:t>
    </dgm:pt>
    <dgm:pt modelId="{503FFDAE-2D2E-4422-84EC-06FE26DE15A2}" type="sibTrans" cxnId="{3BA93A36-032E-4792-906F-F799DD17C47C}">
      <dgm:prSet/>
      <dgm:spPr/>
      <dgm:t>
        <a:bodyPr/>
        <a:lstStyle/>
        <a:p>
          <a:endParaRPr lang="en-US"/>
        </a:p>
      </dgm:t>
    </dgm:pt>
    <dgm:pt modelId="{DC5F6BFE-B02B-4BB3-9E6D-2FAF47D9058C}">
      <dgm:prSet phldrT="[Text]"/>
      <dgm:spPr/>
      <dgm:t>
        <a:bodyPr/>
        <a:lstStyle/>
        <a:p>
          <a:r>
            <a:rPr lang="en-US" dirty="0"/>
            <a:t>STORAGE</a:t>
          </a:r>
        </a:p>
      </dgm:t>
    </dgm:pt>
    <dgm:pt modelId="{741A3F53-734D-4981-8139-51B7E1EC0AC9}" type="parTrans" cxnId="{101F6AAD-3CC1-4B70-B3E3-7F83F59841E2}">
      <dgm:prSet/>
      <dgm:spPr/>
      <dgm:t>
        <a:bodyPr/>
        <a:lstStyle/>
        <a:p>
          <a:endParaRPr lang="en-US"/>
        </a:p>
      </dgm:t>
    </dgm:pt>
    <dgm:pt modelId="{F93746AA-40A3-42DB-8F24-03AF817BCAED}" type="sibTrans" cxnId="{101F6AAD-3CC1-4B70-B3E3-7F83F59841E2}">
      <dgm:prSet/>
      <dgm:spPr/>
      <dgm:t>
        <a:bodyPr/>
        <a:lstStyle/>
        <a:p>
          <a:endParaRPr lang="en-US"/>
        </a:p>
      </dgm:t>
    </dgm:pt>
    <dgm:pt modelId="{773663EF-26D1-40BB-BBC4-5B7B571F03B0}" type="pres">
      <dgm:prSet presAssocID="{B023C001-7A1E-4481-BB16-2558BD215778}" presName="diagram" presStyleCnt="0">
        <dgm:presLayoutVars>
          <dgm:chMax val="1"/>
          <dgm:dir/>
          <dgm:animLvl val="ctr"/>
          <dgm:resizeHandles val="exact"/>
        </dgm:presLayoutVars>
      </dgm:prSet>
      <dgm:spPr/>
    </dgm:pt>
    <dgm:pt modelId="{C31BFCAD-8C7E-4B1D-BD57-DD0695A92A07}" type="pres">
      <dgm:prSet presAssocID="{B023C001-7A1E-4481-BB16-2558BD215778}" presName="matrix" presStyleCnt="0"/>
      <dgm:spPr/>
    </dgm:pt>
    <dgm:pt modelId="{DCC06B38-277C-481E-9364-C551C60A0E4A}" type="pres">
      <dgm:prSet presAssocID="{B023C001-7A1E-4481-BB16-2558BD215778}" presName="tile1" presStyleLbl="node1" presStyleIdx="0" presStyleCnt="4" custLinFactNeighborX="1773" custLinFactNeighborY="-804"/>
      <dgm:spPr/>
    </dgm:pt>
    <dgm:pt modelId="{98C7AFA5-366F-4E27-B9F5-5F59F427A630}" type="pres">
      <dgm:prSet presAssocID="{B023C001-7A1E-4481-BB16-2558BD215778}" presName="tile1text" presStyleLbl="node1" presStyleIdx="0" presStyleCnt="4">
        <dgm:presLayoutVars>
          <dgm:chMax val="0"/>
          <dgm:chPref val="0"/>
          <dgm:bulletEnabled val="1"/>
        </dgm:presLayoutVars>
      </dgm:prSet>
      <dgm:spPr/>
    </dgm:pt>
    <dgm:pt modelId="{17CCBFF9-0CC6-41A6-8B0B-490D7B14E97A}" type="pres">
      <dgm:prSet presAssocID="{B023C001-7A1E-4481-BB16-2558BD215778}" presName="tile2" presStyleLbl="node1" presStyleIdx="1" presStyleCnt="4"/>
      <dgm:spPr/>
    </dgm:pt>
    <dgm:pt modelId="{0CE5657D-68A0-4934-B835-FE2D11CCA759}" type="pres">
      <dgm:prSet presAssocID="{B023C001-7A1E-4481-BB16-2558BD215778}" presName="tile2text" presStyleLbl="node1" presStyleIdx="1" presStyleCnt="4">
        <dgm:presLayoutVars>
          <dgm:chMax val="0"/>
          <dgm:chPref val="0"/>
          <dgm:bulletEnabled val="1"/>
        </dgm:presLayoutVars>
      </dgm:prSet>
      <dgm:spPr/>
    </dgm:pt>
    <dgm:pt modelId="{427A269A-FDCD-4E5D-A319-E8DC62F3B108}" type="pres">
      <dgm:prSet presAssocID="{B023C001-7A1E-4481-BB16-2558BD215778}" presName="tile3" presStyleLbl="node1" presStyleIdx="2" presStyleCnt="4"/>
      <dgm:spPr/>
    </dgm:pt>
    <dgm:pt modelId="{3EFCF923-9FD0-4244-9D4A-B5EFEA97C7C0}" type="pres">
      <dgm:prSet presAssocID="{B023C001-7A1E-4481-BB16-2558BD215778}" presName="tile3text" presStyleLbl="node1" presStyleIdx="2" presStyleCnt="4">
        <dgm:presLayoutVars>
          <dgm:chMax val="0"/>
          <dgm:chPref val="0"/>
          <dgm:bulletEnabled val="1"/>
        </dgm:presLayoutVars>
      </dgm:prSet>
      <dgm:spPr/>
    </dgm:pt>
    <dgm:pt modelId="{9FF1E236-C4F9-4264-B370-972FF8C91743}" type="pres">
      <dgm:prSet presAssocID="{B023C001-7A1E-4481-BB16-2558BD215778}" presName="tile4" presStyleLbl="node1" presStyleIdx="3" presStyleCnt="4"/>
      <dgm:spPr/>
    </dgm:pt>
    <dgm:pt modelId="{365F6BD5-7445-4F4B-9BE6-C56BE0D5A2EB}" type="pres">
      <dgm:prSet presAssocID="{B023C001-7A1E-4481-BB16-2558BD215778}" presName="tile4text" presStyleLbl="node1" presStyleIdx="3" presStyleCnt="4">
        <dgm:presLayoutVars>
          <dgm:chMax val="0"/>
          <dgm:chPref val="0"/>
          <dgm:bulletEnabled val="1"/>
        </dgm:presLayoutVars>
      </dgm:prSet>
      <dgm:spPr/>
    </dgm:pt>
    <dgm:pt modelId="{505200D8-92BE-4044-9294-A5B87E60A959}" type="pres">
      <dgm:prSet presAssocID="{B023C001-7A1E-4481-BB16-2558BD215778}" presName="centerTile" presStyleLbl="fgShp" presStyleIdx="0" presStyleCnt="1" custScaleX="122761" custScaleY="138526">
        <dgm:presLayoutVars>
          <dgm:chMax val="0"/>
          <dgm:chPref val="0"/>
        </dgm:presLayoutVars>
      </dgm:prSet>
      <dgm:spPr/>
    </dgm:pt>
  </dgm:ptLst>
  <dgm:cxnLst>
    <dgm:cxn modelId="{578EC905-FB24-43BC-AB3F-365ECFF2D2D7}" type="presOf" srcId="{048B8AB7-9764-46C8-9A03-77C8DDDC33C9}" destId="{3EFCF923-9FD0-4244-9D4A-B5EFEA97C7C0}" srcOrd="1" destOrd="0" presId="urn:microsoft.com/office/officeart/2005/8/layout/matrix1"/>
    <dgm:cxn modelId="{4C014E25-7458-4B7E-B6F0-7ABCC9E71806}" type="presOf" srcId="{048B8AB7-9764-46C8-9A03-77C8DDDC33C9}" destId="{427A269A-FDCD-4E5D-A319-E8DC62F3B108}" srcOrd="0" destOrd="0" presId="urn:microsoft.com/office/officeart/2005/8/layout/matrix1"/>
    <dgm:cxn modelId="{FC3CDB25-FA48-4648-88AE-59BBACF45307}" srcId="{B023C001-7A1E-4481-BB16-2558BD215778}" destId="{8EB8631D-8F52-4979-B5C0-9E338E502E3B}" srcOrd="0" destOrd="0" parTransId="{83487198-5E63-4B8E-8588-A1D7A7C6A017}" sibTransId="{8DB30222-F041-4B4B-BD3D-5BC2B53FB34D}"/>
    <dgm:cxn modelId="{3BA93A36-032E-4792-906F-F799DD17C47C}" srcId="{8EB8631D-8F52-4979-B5C0-9E338E502E3B}" destId="{048B8AB7-9764-46C8-9A03-77C8DDDC33C9}" srcOrd="2" destOrd="0" parTransId="{2DFDDE8A-A5A3-47B2-A2C6-5510C1C7C951}" sibTransId="{503FFDAE-2D2E-4422-84EC-06FE26DE15A2}"/>
    <dgm:cxn modelId="{5170B838-0E25-48BE-A041-045D4B0B5895}" type="presOf" srcId="{DC5F6BFE-B02B-4BB3-9E6D-2FAF47D9058C}" destId="{9FF1E236-C4F9-4264-B370-972FF8C91743}" srcOrd="0" destOrd="0" presId="urn:microsoft.com/office/officeart/2005/8/layout/matrix1"/>
    <dgm:cxn modelId="{6BE62141-02D0-4F69-8A97-9E7BAE573D35}" srcId="{8EB8631D-8F52-4979-B5C0-9E338E502E3B}" destId="{1B116DE4-2865-4C43-B1FD-4A042EAC5B46}" srcOrd="1" destOrd="0" parTransId="{797EACDA-1972-436F-8F37-1B7F242CF3C3}" sibTransId="{E39735F2-0C02-4829-BF3D-4243DE8CDE7A}"/>
    <dgm:cxn modelId="{6FA78D44-D25E-4A54-AA14-2E43F4379E50}" type="presOf" srcId="{DC5F6BFE-B02B-4BB3-9E6D-2FAF47D9058C}" destId="{365F6BD5-7445-4F4B-9BE6-C56BE0D5A2EB}" srcOrd="1" destOrd="0" presId="urn:microsoft.com/office/officeart/2005/8/layout/matrix1"/>
    <dgm:cxn modelId="{D5A6F469-FA89-4991-9FD4-71B0CFEC3898}" srcId="{8EB8631D-8F52-4979-B5C0-9E338E502E3B}" destId="{4F2BB547-89F3-4943-9155-AB63BC45D8F5}" srcOrd="0" destOrd="0" parTransId="{8DAACD85-5D6E-46BA-9CB1-1581B26E210E}" sibTransId="{689A59AD-3B6E-4A00-BFAC-ACEC39D62082}"/>
    <dgm:cxn modelId="{0E859B4A-6B6E-4A3E-995E-102D12853C83}" type="presOf" srcId="{4F2BB547-89F3-4943-9155-AB63BC45D8F5}" destId="{98C7AFA5-366F-4E27-B9F5-5F59F427A630}" srcOrd="1" destOrd="0" presId="urn:microsoft.com/office/officeart/2005/8/layout/matrix1"/>
    <dgm:cxn modelId="{A49A4652-782E-47A6-9EDE-9C6A34EA0132}" type="presOf" srcId="{B023C001-7A1E-4481-BB16-2558BD215778}" destId="{773663EF-26D1-40BB-BBC4-5B7B571F03B0}" srcOrd="0" destOrd="0" presId="urn:microsoft.com/office/officeart/2005/8/layout/matrix1"/>
    <dgm:cxn modelId="{89F1D18B-236B-4D17-BA55-53EA76B6B91E}" type="presOf" srcId="{4F2BB547-89F3-4943-9155-AB63BC45D8F5}" destId="{DCC06B38-277C-481E-9364-C551C60A0E4A}" srcOrd="0" destOrd="0" presId="urn:microsoft.com/office/officeart/2005/8/layout/matrix1"/>
    <dgm:cxn modelId="{88FC3C94-08E8-43C4-A646-E4ED88043E80}" type="presOf" srcId="{8EB8631D-8F52-4979-B5C0-9E338E502E3B}" destId="{505200D8-92BE-4044-9294-A5B87E60A959}" srcOrd="0" destOrd="0" presId="urn:microsoft.com/office/officeart/2005/8/layout/matrix1"/>
    <dgm:cxn modelId="{401DA19D-4CEC-4A46-BAA6-29292C9BD1B3}" type="presOf" srcId="{1B116DE4-2865-4C43-B1FD-4A042EAC5B46}" destId="{0CE5657D-68A0-4934-B835-FE2D11CCA759}" srcOrd="1" destOrd="0" presId="urn:microsoft.com/office/officeart/2005/8/layout/matrix1"/>
    <dgm:cxn modelId="{101F6AAD-3CC1-4B70-B3E3-7F83F59841E2}" srcId="{8EB8631D-8F52-4979-B5C0-9E338E502E3B}" destId="{DC5F6BFE-B02B-4BB3-9E6D-2FAF47D9058C}" srcOrd="3" destOrd="0" parTransId="{741A3F53-734D-4981-8139-51B7E1EC0AC9}" sibTransId="{F93746AA-40A3-42DB-8F24-03AF817BCAED}"/>
    <dgm:cxn modelId="{E54FA2B6-C426-4C80-AE9C-607204FC5CAE}" type="presOf" srcId="{1B116DE4-2865-4C43-B1FD-4A042EAC5B46}" destId="{17CCBFF9-0CC6-41A6-8B0B-490D7B14E97A}" srcOrd="0" destOrd="0" presId="urn:microsoft.com/office/officeart/2005/8/layout/matrix1"/>
    <dgm:cxn modelId="{E3B80B85-93E4-4FC4-8A49-40CABED40241}" type="presParOf" srcId="{773663EF-26D1-40BB-BBC4-5B7B571F03B0}" destId="{C31BFCAD-8C7E-4B1D-BD57-DD0695A92A07}" srcOrd="0" destOrd="0" presId="urn:microsoft.com/office/officeart/2005/8/layout/matrix1"/>
    <dgm:cxn modelId="{C17FC206-25BD-4908-AFFC-44D371910867}" type="presParOf" srcId="{C31BFCAD-8C7E-4B1D-BD57-DD0695A92A07}" destId="{DCC06B38-277C-481E-9364-C551C60A0E4A}" srcOrd="0" destOrd="0" presId="urn:microsoft.com/office/officeart/2005/8/layout/matrix1"/>
    <dgm:cxn modelId="{6D0C85B9-BD6A-49F2-B76D-C7E0DB90C673}" type="presParOf" srcId="{C31BFCAD-8C7E-4B1D-BD57-DD0695A92A07}" destId="{98C7AFA5-366F-4E27-B9F5-5F59F427A630}" srcOrd="1" destOrd="0" presId="urn:microsoft.com/office/officeart/2005/8/layout/matrix1"/>
    <dgm:cxn modelId="{4DDBA2AE-9040-41E8-8D60-98913180FA5C}" type="presParOf" srcId="{C31BFCAD-8C7E-4B1D-BD57-DD0695A92A07}" destId="{17CCBFF9-0CC6-41A6-8B0B-490D7B14E97A}" srcOrd="2" destOrd="0" presId="urn:microsoft.com/office/officeart/2005/8/layout/matrix1"/>
    <dgm:cxn modelId="{B099FFB1-BDB4-4B6B-9569-5413339A1FD0}" type="presParOf" srcId="{C31BFCAD-8C7E-4B1D-BD57-DD0695A92A07}" destId="{0CE5657D-68A0-4934-B835-FE2D11CCA759}" srcOrd="3" destOrd="0" presId="urn:microsoft.com/office/officeart/2005/8/layout/matrix1"/>
    <dgm:cxn modelId="{6101EEC2-76A1-4756-8BA5-EDA38BB0C708}" type="presParOf" srcId="{C31BFCAD-8C7E-4B1D-BD57-DD0695A92A07}" destId="{427A269A-FDCD-4E5D-A319-E8DC62F3B108}" srcOrd="4" destOrd="0" presId="urn:microsoft.com/office/officeart/2005/8/layout/matrix1"/>
    <dgm:cxn modelId="{1274E79B-22E9-4C82-8CED-60772B9C9597}" type="presParOf" srcId="{C31BFCAD-8C7E-4B1D-BD57-DD0695A92A07}" destId="{3EFCF923-9FD0-4244-9D4A-B5EFEA97C7C0}" srcOrd="5" destOrd="0" presId="urn:microsoft.com/office/officeart/2005/8/layout/matrix1"/>
    <dgm:cxn modelId="{7E0E7441-7166-4F4A-898F-8B72B6D75661}" type="presParOf" srcId="{C31BFCAD-8C7E-4B1D-BD57-DD0695A92A07}" destId="{9FF1E236-C4F9-4264-B370-972FF8C91743}" srcOrd="6" destOrd="0" presId="urn:microsoft.com/office/officeart/2005/8/layout/matrix1"/>
    <dgm:cxn modelId="{B519F9EE-A893-45E3-9631-1F7CC31B6EE5}" type="presParOf" srcId="{C31BFCAD-8C7E-4B1D-BD57-DD0695A92A07}" destId="{365F6BD5-7445-4F4B-9BE6-C56BE0D5A2EB}" srcOrd="7" destOrd="0" presId="urn:microsoft.com/office/officeart/2005/8/layout/matrix1"/>
    <dgm:cxn modelId="{72A0A245-2E70-4F3D-BCBE-1995CA3F6B36}" type="presParOf" srcId="{773663EF-26D1-40BB-BBC4-5B7B571F03B0}" destId="{505200D8-92BE-4044-9294-A5B87E60A959}"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50A7D1-C41E-4B66-87AA-6CB02C2C779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9D973248-273D-4C15-BBF0-CC1ADF98AA39}">
      <dgm:prSet phldrT="[Text]"/>
      <dgm:spPr/>
      <dgm:t>
        <a:bodyPr/>
        <a:lstStyle/>
        <a:p>
          <a:r>
            <a:rPr lang="en-US" dirty="0"/>
            <a:t>OS</a:t>
          </a:r>
          <a:br>
            <a:rPr lang="en-US" dirty="0"/>
          </a:br>
          <a:r>
            <a:rPr lang="en-US" dirty="0"/>
            <a:t>Configuration</a:t>
          </a:r>
        </a:p>
      </dgm:t>
    </dgm:pt>
    <dgm:pt modelId="{C575133D-5328-4017-AE05-C38C011837EC}" type="parTrans" cxnId="{1BBFE61C-4922-4AB9-9D9D-2F77D5BA48F9}">
      <dgm:prSet/>
      <dgm:spPr/>
      <dgm:t>
        <a:bodyPr/>
        <a:lstStyle/>
        <a:p>
          <a:endParaRPr lang="en-US"/>
        </a:p>
      </dgm:t>
    </dgm:pt>
    <dgm:pt modelId="{8B7A69AC-4963-46AE-B029-C39856545849}" type="sibTrans" cxnId="{1BBFE61C-4922-4AB9-9D9D-2F77D5BA48F9}">
      <dgm:prSet/>
      <dgm:spPr/>
      <dgm:t>
        <a:bodyPr/>
        <a:lstStyle/>
        <a:p>
          <a:endParaRPr lang="en-US"/>
        </a:p>
      </dgm:t>
    </dgm:pt>
    <dgm:pt modelId="{F490D1A0-72A7-4561-A151-B87FE7BE0C50}">
      <dgm:prSet phldrT="[Text]"/>
      <dgm:spPr/>
      <dgm:t>
        <a:bodyPr/>
        <a:lstStyle/>
        <a:p>
          <a:r>
            <a:rPr lang="en-US" dirty="0"/>
            <a:t>Linux distributions</a:t>
          </a:r>
        </a:p>
      </dgm:t>
    </dgm:pt>
    <dgm:pt modelId="{56FE1145-75A2-4AEB-BC68-889F18898BA9}" type="parTrans" cxnId="{47C2A55F-840F-43E7-870A-D79C85D1A07C}">
      <dgm:prSet/>
      <dgm:spPr/>
      <dgm:t>
        <a:bodyPr/>
        <a:lstStyle/>
        <a:p>
          <a:endParaRPr lang="en-US"/>
        </a:p>
      </dgm:t>
    </dgm:pt>
    <dgm:pt modelId="{FEB32708-1F79-46E5-B9B9-E1A125D7817D}" type="sibTrans" cxnId="{47C2A55F-840F-43E7-870A-D79C85D1A07C}">
      <dgm:prSet/>
      <dgm:spPr/>
      <dgm:t>
        <a:bodyPr/>
        <a:lstStyle/>
        <a:p>
          <a:endParaRPr lang="en-US"/>
        </a:p>
      </dgm:t>
    </dgm:pt>
    <dgm:pt modelId="{B8A96276-DEED-4C74-B55E-2266E8780125}">
      <dgm:prSet phldrT="[Text]"/>
      <dgm:spPr/>
      <dgm:t>
        <a:bodyPr/>
        <a:lstStyle/>
        <a:p>
          <a:r>
            <a:rPr lang="en-US" dirty="0"/>
            <a:t>Microsoft Windows Server</a:t>
          </a:r>
        </a:p>
      </dgm:t>
    </dgm:pt>
    <dgm:pt modelId="{F7072A18-BD2A-4A07-8395-5D679C08315A}" type="parTrans" cxnId="{F0C71D46-B65F-4E05-BBBC-D3DAC65DE07A}">
      <dgm:prSet/>
      <dgm:spPr/>
      <dgm:t>
        <a:bodyPr/>
        <a:lstStyle/>
        <a:p>
          <a:endParaRPr lang="en-US"/>
        </a:p>
      </dgm:t>
    </dgm:pt>
    <dgm:pt modelId="{5D50829D-CB91-41EA-BF85-A25193919653}" type="sibTrans" cxnId="{F0C71D46-B65F-4E05-BBBC-D3DAC65DE07A}">
      <dgm:prSet/>
      <dgm:spPr/>
      <dgm:t>
        <a:bodyPr/>
        <a:lstStyle/>
        <a:p>
          <a:endParaRPr lang="en-US"/>
        </a:p>
      </dgm:t>
    </dgm:pt>
    <dgm:pt modelId="{B8F6A308-2D14-4DF1-9206-DAACF824E26F}">
      <dgm:prSet phldrT="[Text]"/>
      <dgm:spPr/>
      <dgm:t>
        <a:bodyPr/>
        <a:lstStyle/>
        <a:p>
          <a:r>
            <a:rPr lang="en-US" dirty="0" err="1"/>
            <a:t>OpenSolaris</a:t>
          </a:r>
          <a:r>
            <a:rPr lang="en-US" dirty="0"/>
            <a:t> </a:t>
          </a:r>
        </a:p>
      </dgm:t>
    </dgm:pt>
    <dgm:pt modelId="{B1F98B7C-0428-40E1-819A-D41C12C71D95}" type="parTrans" cxnId="{AF316286-5CC3-457D-A341-3DCF122EC400}">
      <dgm:prSet/>
      <dgm:spPr/>
      <dgm:t>
        <a:bodyPr/>
        <a:lstStyle/>
        <a:p>
          <a:endParaRPr lang="en-US"/>
        </a:p>
      </dgm:t>
    </dgm:pt>
    <dgm:pt modelId="{6F9D4D65-E187-4AA2-93EE-6BAF6CE1AA3A}" type="sibTrans" cxnId="{AF316286-5CC3-457D-A341-3DCF122EC400}">
      <dgm:prSet/>
      <dgm:spPr/>
      <dgm:t>
        <a:bodyPr/>
        <a:lstStyle/>
        <a:p>
          <a:endParaRPr lang="en-US"/>
        </a:p>
      </dgm:t>
    </dgm:pt>
    <dgm:pt modelId="{B1C95B71-F47F-4764-8D62-FB77E9268948}" type="pres">
      <dgm:prSet presAssocID="{2F50A7D1-C41E-4B66-87AA-6CB02C2C779A}" presName="Name0" presStyleCnt="0">
        <dgm:presLayoutVars>
          <dgm:chMax val="1"/>
          <dgm:dir/>
          <dgm:animLvl val="ctr"/>
          <dgm:resizeHandles val="exact"/>
        </dgm:presLayoutVars>
      </dgm:prSet>
      <dgm:spPr/>
    </dgm:pt>
    <dgm:pt modelId="{5CCE5EEF-A9B2-4E76-B268-CF27C8A1927C}" type="pres">
      <dgm:prSet presAssocID="{9D973248-273D-4C15-BBF0-CC1ADF98AA39}" presName="centerShape" presStyleLbl="node0" presStyleIdx="0" presStyleCnt="1" custScaleX="134660" custScaleY="141891"/>
      <dgm:spPr/>
    </dgm:pt>
    <dgm:pt modelId="{4B3890C6-F7B3-4FAE-84EC-07E56C1E503E}" type="pres">
      <dgm:prSet presAssocID="{F490D1A0-72A7-4561-A151-B87FE7BE0C50}" presName="node" presStyleLbl="node1" presStyleIdx="0" presStyleCnt="3">
        <dgm:presLayoutVars>
          <dgm:bulletEnabled val="1"/>
        </dgm:presLayoutVars>
      </dgm:prSet>
      <dgm:spPr/>
    </dgm:pt>
    <dgm:pt modelId="{578EB9C8-D9FC-4F0F-8260-A0356F04A62B}" type="pres">
      <dgm:prSet presAssocID="{F490D1A0-72A7-4561-A151-B87FE7BE0C50}" presName="dummy" presStyleCnt="0"/>
      <dgm:spPr/>
    </dgm:pt>
    <dgm:pt modelId="{9F445826-9382-4C6D-BDFC-68C6B7313D9D}" type="pres">
      <dgm:prSet presAssocID="{FEB32708-1F79-46E5-B9B9-E1A125D7817D}" presName="sibTrans" presStyleLbl="sibTrans2D1" presStyleIdx="0" presStyleCnt="3"/>
      <dgm:spPr/>
    </dgm:pt>
    <dgm:pt modelId="{D531D289-824E-421C-9929-9E3551B24443}" type="pres">
      <dgm:prSet presAssocID="{B8A96276-DEED-4C74-B55E-2266E8780125}" presName="node" presStyleLbl="node1" presStyleIdx="1" presStyleCnt="3">
        <dgm:presLayoutVars>
          <dgm:bulletEnabled val="1"/>
        </dgm:presLayoutVars>
      </dgm:prSet>
      <dgm:spPr/>
    </dgm:pt>
    <dgm:pt modelId="{14AAA20C-C21B-4A40-9E49-ED7F869184E3}" type="pres">
      <dgm:prSet presAssocID="{B8A96276-DEED-4C74-B55E-2266E8780125}" presName="dummy" presStyleCnt="0"/>
      <dgm:spPr/>
    </dgm:pt>
    <dgm:pt modelId="{6B072A5F-DAA0-481F-B551-8C0EC0F02362}" type="pres">
      <dgm:prSet presAssocID="{5D50829D-CB91-41EA-BF85-A25193919653}" presName="sibTrans" presStyleLbl="sibTrans2D1" presStyleIdx="1" presStyleCnt="3"/>
      <dgm:spPr/>
    </dgm:pt>
    <dgm:pt modelId="{D5C5A7DA-C5A8-427B-8266-34F012DE6E39}" type="pres">
      <dgm:prSet presAssocID="{B8F6A308-2D14-4DF1-9206-DAACF824E26F}" presName="node" presStyleLbl="node1" presStyleIdx="2" presStyleCnt="3">
        <dgm:presLayoutVars>
          <dgm:bulletEnabled val="1"/>
        </dgm:presLayoutVars>
      </dgm:prSet>
      <dgm:spPr/>
    </dgm:pt>
    <dgm:pt modelId="{FCE16931-8A24-4168-AE87-843E55402E4C}" type="pres">
      <dgm:prSet presAssocID="{B8F6A308-2D14-4DF1-9206-DAACF824E26F}" presName="dummy" presStyleCnt="0"/>
      <dgm:spPr/>
    </dgm:pt>
    <dgm:pt modelId="{EFE60A98-51FD-4371-97A1-CE1927971639}" type="pres">
      <dgm:prSet presAssocID="{6F9D4D65-E187-4AA2-93EE-6BAF6CE1AA3A}" presName="sibTrans" presStyleLbl="sibTrans2D1" presStyleIdx="2" presStyleCnt="3"/>
      <dgm:spPr/>
    </dgm:pt>
  </dgm:ptLst>
  <dgm:cxnLst>
    <dgm:cxn modelId="{84FFB802-DB96-4257-BC22-80FF52541A17}" type="presOf" srcId="{FEB32708-1F79-46E5-B9B9-E1A125D7817D}" destId="{9F445826-9382-4C6D-BDFC-68C6B7313D9D}" srcOrd="0" destOrd="0" presId="urn:microsoft.com/office/officeart/2005/8/layout/radial6"/>
    <dgm:cxn modelId="{1BBFE61C-4922-4AB9-9D9D-2F77D5BA48F9}" srcId="{2F50A7D1-C41E-4B66-87AA-6CB02C2C779A}" destId="{9D973248-273D-4C15-BBF0-CC1ADF98AA39}" srcOrd="0" destOrd="0" parTransId="{C575133D-5328-4017-AE05-C38C011837EC}" sibTransId="{8B7A69AC-4963-46AE-B029-C39856545849}"/>
    <dgm:cxn modelId="{D60A351F-DA4C-4737-BA93-B82D90220BF5}" type="presOf" srcId="{2F50A7D1-C41E-4B66-87AA-6CB02C2C779A}" destId="{B1C95B71-F47F-4764-8D62-FB77E9268948}" srcOrd="0" destOrd="0" presId="urn:microsoft.com/office/officeart/2005/8/layout/radial6"/>
    <dgm:cxn modelId="{47C2A55F-840F-43E7-870A-D79C85D1A07C}" srcId="{9D973248-273D-4C15-BBF0-CC1ADF98AA39}" destId="{F490D1A0-72A7-4561-A151-B87FE7BE0C50}" srcOrd="0" destOrd="0" parTransId="{56FE1145-75A2-4AEB-BC68-889F18898BA9}" sibTransId="{FEB32708-1F79-46E5-B9B9-E1A125D7817D}"/>
    <dgm:cxn modelId="{F0C71D46-B65F-4E05-BBBC-D3DAC65DE07A}" srcId="{9D973248-273D-4C15-BBF0-CC1ADF98AA39}" destId="{B8A96276-DEED-4C74-B55E-2266E8780125}" srcOrd="1" destOrd="0" parTransId="{F7072A18-BD2A-4A07-8395-5D679C08315A}" sibTransId="{5D50829D-CB91-41EA-BF85-A25193919653}"/>
    <dgm:cxn modelId="{500F3F59-2945-4A6B-ABEB-BAED5D60819E}" type="presOf" srcId="{9D973248-273D-4C15-BBF0-CC1ADF98AA39}" destId="{5CCE5EEF-A9B2-4E76-B268-CF27C8A1927C}" srcOrd="0" destOrd="0" presId="urn:microsoft.com/office/officeart/2005/8/layout/radial6"/>
    <dgm:cxn modelId="{AF316286-5CC3-457D-A341-3DCF122EC400}" srcId="{9D973248-273D-4C15-BBF0-CC1ADF98AA39}" destId="{B8F6A308-2D14-4DF1-9206-DAACF824E26F}" srcOrd="2" destOrd="0" parTransId="{B1F98B7C-0428-40E1-819A-D41C12C71D95}" sibTransId="{6F9D4D65-E187-4AA2-93EE-6BAF6CE1AA3A}"/>
    <dgm:cxn modelId="{B4B47389-1346-44EF-8BA9-406F73EF4FB3}" type="presOf" srcId="{B8A96276-DEED-4C74-B55E-2266E8780125}" destId="{D531D289-824E-421C-9929-9E3551B24443}" srcOrd="0" destOrd="0" presId="urn:microsoft.com/office/officeart/2005/8/layout/radial6"/>
    <dgm:cxn modelId="{2ED043A4-EAAF-4F0B-BBC2-B920E4B28D47}" type="presOf" srcId="{6F9D4D65-E187-4AA2-93EE-6BAF6CE1AA3A}" destId="{EFE60A98-51FD-4371-97A1-CE1927971639}" srcOrd="0" destOrd="0" presId="urn:microsoft.com/office/officeart/2005/8/layout/radial6"/>
    <dgm:cxn modelId="{EE37A8AD-0795-48BD-A49C-00C56D358065}" type="presOf" srcId="{F490D1A0-72A7-4561-A151-B87FE7BE0C50}" destId="{4B3890C6-F7B3-4FAE-84EC-07E56C1E503E}" srcOrd="0" destOrd="0" presId="urn:microsoft.com/office/officeart/2005/8/layout/radial6"/>
    <dgm:cxn modelId="{DC3612D6-70AA-4282-A92B-9834CDC2C620}" type="presOf" srcId="{B8F6A308-2D14-4DF1-9206-DAACF824E26F}" destId="{D5C5A7DA-C5A8-427B-8266-34F012DE6E39}" srcOrd="0" destOrd="0" presId="urn:microsoft.com/office/officeart/2005/8/layout/radial6"/>
    <dgm:cxn modelId="{87FF9CFA-1530-4D2E-B1B3-8B612C3B27C0}" type="presOf" srcId="{5D50829D-CB91-41EA-BF85-A25193919653}" destId="{6B072A5F-DAA0-481F-B551-8C0EC0F02362}" srcOrd="0" destOrd="0" presId="urn:microsoft.com/office/officeart/2005/8/layout/radial6"/>
    <dgm:cxn modelId="{24E83A36-4FF0-4605-B821-F2177FEE3B27}" type="presParOf" srcId="{B1C95B71-F47F-4764-8D62-FB77E9268948}" destId="{5CCE5EEF-A9B2-4E76-B268-CF27C8A1927C}" srcOrd="0" destOrd="0" presId="urn:microsoft.com/office/officeart/2005/8/layout/radial6"/>
    <dgm:cxn modelId="{4A86AE48-ACA2-4082-986D-BA8C4FDC9112}" type="presParOf" srcId="{B1C95B71-F47F-4764-8D62-FB77E9268948}" destId="{4B3890C6-F7B3-4FAE-84EC-07E56C1E503E}" srcOrd="1" destOrd="0" presId="urn:microsoft.com/office/officeart/2005/8/layout/radial6"/>
    <dgm:cxn modelId="{E08C6F3A-7A08-4B84-A4A5-F6C40A5830EE}" type="presParOf" srcId="{B1C95B71-F47F-4764-8D62-FB77E9268948}" destId="{578EB9C8-D9FC-4F0F-8260-A0356F04A62B}" srcOrd="2" destOrd="0" presId="urn:microsoft.com/office/officeart/2005/8/layout/radial6"/>
    <dgm:cxn modelId="{C0707D47-7CD4-4219-B1A1-4B9338A89BFD}" type="presParOf" srcId="{B1C95B71-F47F-4764-8D62-FB77E9268948}" destId="{9F445826-9382-4C6D-BDFC-68C6B7313D9D}" srcOrd="3" destOrd="0" presId="urn:microsoft.com/office/officeart/2005/8/layout/radial6"/>
    <dgm:cxn modelId="{0C4962C3-5DAC-4EBD-9D2F-0715C55F0211}" type="presParOf" srcId="{B1C95B71-F47F-4764-8D62-FB77E9268948}" destId="{D531D289-824E-421C-9929-9E3551B24443}" srcOrd="4" destOrd="0" presId="urn:microsoft.com/office/officeart/2005/8/layout/radial6"/>
    <dgm:cxn modelId="{229E77B2-E657-4D94-A1B5-878BD4BF3DD4}" type="presParOf" srcId="{B1C95B71-F47F-4764-8D62-FB77E9268948}" destId="{14AAA20C-C21B-4A40-9E49-ED7F869184E3}" srcOrd="5" destOrd="0" presId="urn:microsoft.com/office/officeart/2005/8/layout/radial6"/>
    <dgm:cxn modelId="{1866CEA0-9CAC-4004-A185-2B493222A999}" type="presParOf" srcId="{B1C95B71-F47F-4764-8D62-FB77E9268948}" destId="{6B072A5F-DAA0-481F-B551-8C0EC0F02362}" srcOrd="6" destOrd="0" presId="urn:microsoft.com/office/officeart/2005/8/layout/radial6"/>
    <dgm:cxn modelId="{01D5E4DD-68D8-4624-8521-D030C21EA8E9}" type="presParOf" srcId="{B1C95B71-F47F-4764-8D62-FB77E9268948}" destId="{D5C5A7DA-C5A8-427B-8266-34F012DE6E39}" srcOrd="7" destOrd="0" presId="urn:microsoft.com/office/officeart/2005/8/layout/radial6"/>
    <dgm:cxn modelId="{4CB9882A-8948-4124-9757-32CA8BB4800A}" type="presParOf" srcId="{B1C95B71-F47F-4764-8D62-FB77E9268948}" destId="{FCE16931-8A24-4168-AE87-843E55402E4C}" srcOrd="8" destOrd="0" presId="urn:microsoft.com/office/officeart/2005/8/layout/radial6"/>
    <dgm:cxn modelId="{CE3834DA-5875-4C7D-94ED-7F9DABF424A1}" type="presParOf" srcId="{B1C95B71-F47F-4764-8D62-FB77E9268948}" destId="{EFE60A98-51FD-4371-97A1-CE1927971639}" srcOrd="9" destOrd="0" presId="urn:microsoft.com/office/officeart/2005/8/layout/radial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3634F9-A74F-4A0E-B611-0E34D6D14674}"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8BDF2AB9-743D-473F-BB1D-C46D36288983}">
      <dgm:prSet phldrT="[Text]"/>
      <dgm:spPr/>
      <dgm:t>
        <a:bodyPr/>
        <a:lstStyle/>
        <a:p>
          <a:r>
            <a:rPr lang="en-US" dirty="0"/>
            <a:t>Amazon web services</a:t>
          </a:r>
        </a:p>
      </dgm:t>
    </dgm:pt>
    <dgm:pt modelId="{076D940D-6866-4350-AAAF-84C00DC763BB}" type="parTrans" cxnId="{A750840E-D3A3-4CFE-A20D-763912322DBE}">
      <dgm:prSet/>
      <dgm:spPr/>
      <dgm:t>
        <a:bodyPr/>
        <a:lstStyle/>
        <a:p>
          <a:endParaRPr lang="en-US"/>
        </a:p>
      </dgm:t>
    </dgm:pt>
    <dgm:pt modelId="{157059E0-F8CE-4FFB-9667-7ADF84C82B18}" type="sibTrans" cxnId="{A750840E-D3A3-4CFE-A20D-763912322DBE}">
      <dgm:prSet/>
      <dgm:spPr/>
      <dgm:t>
        <a:bodyPr/>
        <a:lstStyle/>
        <a:p>
          <a:endParaRPr lang="en-US"/>
        </a:p>
      </dgm:t>
    </dgm:pt>
    <dgm:pt modelId="{61B214BB-BF9B-4758-B6A4-994127E07E03}">
      <dgm:prSet phldrT="[Text]"/>
      <dgm:spPr/>
      <dgm:t>
        <a:bodyPr/>
        <a:lstStyle/>
        <a:p>
          <a:r>
            <a:rPr lang="en-US" dirty="0"/>
            <a:t>Amazon </a:t>
          </a:r>
          <a:r>
            <a:rPr lang="en-US" dirty="0" err="1"/>
            <a:t>SimpleDB</a:t>
          </a:r>
          <a:endParaRPr lang="en-US" dirty="0"/>
        </a:p>
      </dgm:t>
    </dgm:pt>
    <dgm:pt modelId="{DA7E68D4-399C-40D0-9309-3E4828C50BD1}" type="parTrans" cxnId="{496ECB93-061A-4B35-A7D5-F94A102EEB1B}">
      <dgm:prSet/>
      <dgm:spPr/>
      <dgm:t>
        <a:bodyPr/>
        <a:lstStyle/>
        <a:p>
          <a:endParaRPr lang="en-US"/>
        </a:p>
      </dgm:t>
    </dgm:pt>
    <dgm:pt modelId="{37156BDB-19E7-49E6-8997-2AD364710F45}" type="sibTrans" cxnId="{496ECB93-061A-4B35-A7D5-F94A102EEB1B}">
      <dgm:prSet/>
      <dgm:spPr/>
      <dgm:t>
        <a:bodyPr/>
        <a:lstStyle/>
        <a:p>
          <a:endParaRPr lang="en-US"/>
        </a:p>
      </dgm:t>
    </dgm:pt>
    <dgm:pt modelId="{0EBE7877-6763-47CA-98C8-2F83D1EAE970}">
      <dgm:prSet phldrT="[Text]"/>
      <dgm:spPr/>
      <dgm:t>
        <a:bodyPr/>
        <a:lstStyle/>
        <a:p>
          <a:r>
            <a:rPr lang="en-US" dirty="0"/>
            <a:t>Amazon Simple Queue Service (Amazon SQS)</a:t>
          </a:r>
        </a:p>
      </dgm:t>
    </dgm:pt>
    <dgm:pt modelId="{83B68601-DF2D-4AB5-953B-A952DD2FD08F}" type="parTrans" cxnId="{0FC9EA72-603B-4A19-A52A-C42894CC7551}">
      <dgm:prSet/>
      <dgm:spPr/>
      <dgm:t>
        <a:bodyPr/>
        <a:lstStyle/>
        <a:p>
          <a:endParaRPr lang="en-US"/>
        </a:p>
      </dgm:t>
    </dgm:pt>
    <dgm:pt modelId="{2196D859-AC18-41E4-92BB-3FE228D873B1}" type="sibTrans" cxnId="{0FC9EA72-603B-4A19-A52A-C42894CC7551}">
      <dgm:prSet/>
      <dgm:spPr/>
      <dgm:t>
        <a:bodyPr/>
        <a:lstStyle/>
        <a:p>
          <a:endParaRPr lang="en-US"/>
        </a:p>
      </dgm:t>
    </dgm:pt>
    <dgm:pt modelId="{7662F15E-1EEA-481B-9BC1-8D354B948EA0}">
      <dgm:prSet phldrT="[Text]"/>
      <dgm:spPr/>
      <dgm:t>
        <a:bodyPr/>
        <a:lstStyle/>
        <a:p>
          <a:r>
            <a:rPr lang="en-US" dirty="0"/>
            <a:t>Amazon CloudFront </a:t>
          </a:r>
        </a:p>
      </dgm:t>
    </dgm:pt>
    <dgm:pt modelId="{A10D5257-B2C9-4E8D-8552-FE775D563134}" type="parTrans" cxnId="{6C80562D-FDC5-48F6-8E8F-1656272FC0FB}">
      <dgm:prSet/>
      <dgm:spPr/>
      <dgm:t>
        <a:bodyPr/>
        <a:lstStyle/>
        <a:p>
          <a:endParaRPr lang="en-US"/>
        </a:p>
      </dgm:t>
    </dgm:pt>
    <dgm:pt modelId="{91938E42-AE2F-4EC7-83AF-65B1E9B0896E}" type="sibTrans" cxnId="{6C80562D-FDC5-48F6-8E8F-1656272FC0FB}">
      <dgm:prSet/>
      <dgm:spPr/>
      <dgm:t>
        <a:bodyPr/>
        <a:lstStyle/>
        <a:p>
          <a:endParaRPr lang="en-US"/>
        </a:p>
      </dgm:t>
    </dgm:pt>
    <dgm:pt modelId="{D34B45BE-0097-4DD3-98E5-A394799867BB}">
      <dgm:prSet phldrT="[Text]"/>
      <dgm:spPr/>
      <dgm:t>
        <a:bodyPr/>
        <a:lstStyle/>
        <a:p>
          <a:r>
            <a:rPr lang="en-US" dirty="0"/>
            <a:t>Amazon Simple Storage Service (Amazon S3)</a:t>
          </a:r>
        </a:p>
      </dgm:t>
    </dgm:pt>
    <dgm:pt modelId="{6E31E4C8-0E01-425D-A105-1AAB7F46427F}" type="parTrans" cxnId="{E9970D7C-7278-41E8-8A16-3745EC7E23DE}">
      <dgm:prSet/>
      <dgm:spPr/>
      <dgm:t>
        <a:bodyPr/>
        <a:lstStyle/>
        <a:p>
          <a:endParaRPr lang="en-US"/>
        </a:p>
      </dgm:t>
    </dgm:pt>
    <dgm:pt modelId="{50E24E1E-61E4-488C-994E-BD52F319D57C}" type="sibTrans" cxnId="{E9970D7C-7278-41E8-8A16-3745EC7E23DE}">
      <dgm:prSet/>
      <dgm:spPr/>
      <dgm:t>
        <a:bodyPr/>
        <a:lstStyle/>
        <a:p>
          <a:endParaRPr lang="en-US"/>
        </a:p>
      </dgm:t>
    </dgm:pt>
    <dgm:pt modelId="{83873431-F039-4247-B1FE-EA53EDD24CAC}" type="pres">
      <dgm:prSet presAssocID="{423634F9-A74F-4A0E-B611-0E34D6D14674}" presName="Name0" presStyleCnt="0">
        <dgm:presLayoutVars>
          <dgm:chMax val="1"/>
          <dgm:dir/>
          <dgm:animLvl val="ctr"/>
          <dgm:resizeHandles val="exact"/>
        </dgm:presLayoutVars>
      </dgm:prSet>
      <dgm:spPr/>
    </dgm:pt>
    <dgm:pt modelId="{9D1026F6-8898-4140-9F98-E75714DCC384}" type="pres">
      <dgm:prSet presAssocID="{8BDF2AB9-743D-473F-BB1D-C46D36288983}" presName="centerShape" presStyleLbl="node0" presStyleIdx="0" presStyleCnt="1"/>
      <dgm:spPr/>
    </dgm:pt>
    <dgm:pt modelId="{6448CF79-C98C-47B0-B72E-3C1E96AD2DC0}" type="pres">
      <dgm:prSet presAssocID="{DA7E68D4-399C-40D0-9309-3E4828C50BD1}" presName="parTrans" presStyleLbl="sibTrans2D1" presStyleIdx="0" presStyleCnt="4"/>
      <dgm:spPr/>
    </dgm:pt>
    <dgm:pt modelId="{6A444E7C-4505-4F0D-AB11-D336084EC837}" type="pres">
      <dgm:prSet presAssocID="{DA7E68D4-399C-40D0-9309-3E4828C50BD1}" presName="connectorText" presStyleLbl="sibTrans2D1" presStyleIdx="0" presStyleCnt="4"/>
      <dgm:spPr/>
    </dgm:pt>
    <dgm:pt modelId="{C6CC4B6B-352D-4FB0-B41D-FF64395E2F3F}" type="pres">
      <dgm:prSet presAssocID="{61B214BB-BF9B-4758-B6A4-994127E07E03}" presName="node" presStyleLbl="node1" presStyleIdx="0" presStyleCnt="4">
        <dgm:presLayoutVars>
          <dgm:bulletEnabled val="1"/>
        </dgm:presLayoutVars>
      </dgm:prSet>
      <dgm:spPr/>
    </dgm:pt>
    <dgm:pt modelId="{A53517D1-F475-4C27-913C-4067657A1111}" type="pres">
      <dgm:prSet presAssocID="{83B68601-DF2D-4AB5-953B-A952DD2FD08F}" presName="parTrans" presStyleLbl="sibTrans2D1" presStyleIdx="1" presStyleCnt="4"/>
      <dgm:spPr/>
    </dgm:pt>
    <dgm:pt modelId="{8CA72626-7251-41E1-80F0-36CA0D0FF978}" type="pres">
      <dgm:prSet presAssocID="{83B68601-DF2D-4AB5-953B-A952DD2FD08F}" presName="connectorText" presStyleLbl="sibTrans2D1" presStyleIdx="1" presStyleCnt="4"/>
      <dgm:spPr/>
    </dgm:pt>
    <dgm:pt modelId="{6033AEB3-23AB-411E-97DE-BBA63E54560B}" type="pres">
      <dgm:prSet presAssocID="{0EBE7877-6763-47CA-98C8-2F83D1EAE970}" presName="node" presStyleLbl="node1" presStyleIdx="1" presStyleCnt="4">
        <dgm:presLayoutVars>
          <dgm:bulletEnabled val="1"/>
        </dgm:presLayoutVars>
      </dgm:prSet>
      <dgm:spPr/>
    </dgm:pt>
    <dgm:pt modelId="{554E8900-6099-4DA3-9A0D-D6B953C7C999}" type="pres">
      <dgm:prSet presAssocID="{A10D5257-B2C9-4E8D-8552-FE775D563134}" presName="parTrans" presStyleLbl="sibTrans2D1" presStyleIdx="2" presStyleCnt="4"/>
      <dgm:spPr/>
    </dgm:pt>
    <dgm:pt modelId="{718F7F0E-627C-4306-8373-40076839BD6F}" type="pres">
      <dgm:prSet presAssocID="{A10D5257-B2C9-4E8D-8552-FE775D563134}" presName="connectorText" presStyleLbl="sibTrans2D1" presStyleIdx="2" presStyleCnt="4"/>
      <dgm:spPr/>
    </dgm:pt>
    <dgm:pt modelId="{E3AECC40-CDE0-4902-8341-8B39A7617E1C}" type="pres">
      <dgm:prSet presAssocID="{7662F15E-1EEA-481B-9BC1-8D354B948EA0}" presName="node" presStyleLbl="node1" presStyleIdx="2" presStyleCnt="4">
        <dgm:presLayoutVars>
          <dgm:bulletEnabled val="1"/>
        </dgm:presLayoutVars>
      </dgm:prSet>
      <dgm:spPr/>
    </dgm:pt>
    <dgm:pt modelId="{3EA755AC-6B2B-46A9-8409-0A99D5D16597}" type="pres">
      <dgm:prSet presAssocID="{6E31E4C8-0E01-425D-A105-1AAB7F46427F}" presName="parTrans" presStyleLbl="sibTrans2D1" presStyleIdx="3" presStyleCnt="4"/>
      <dgm:spPr/>
    </dgm:pt>
    <dgm:pt modelId="{E86EE130-1CA6-4E54-B7E4-50CA5589D882}" type="pres">
      <dgm:prSet presAssocID="{6E31E4C8-0E01-425D-A105-1AAB7F46427F}" presName="connectorText" presStyleLbl="sibTrans2D1" presStyleIdx="3" presStyleCnt="4"/>
      <dgm:spPr/>
    </dgm:pt>
    <dgm:pt modelId="{A5E89441-6EBB-49CC-B04C-CF3E1DFC6EA5}" type="pres">
      <dgm:prSet presAssocID="{D34B45BE-0097-4DD3-98E5-A394799867BB}" presName="node" presStyleLbl="node1" presStyleIdx="3" presStyleCnt="4">
        <dgm:presLayoutVars>
          <dgm:bulletEnabled val="1"/>
        </dgm:presLayoutVars>
      </dgm:prSet>
      <dgm:spPr/>
    </dgm:pt>
  </dgm:ptLst>
  <dgm:cxnLst>
    <dgm:cxn modelId="{D4589B06-8FDF-4B4E-91FE-2B6BD03ACE83}" type="presOf" srcId="{83B68601-DF2D-4AB5-953B-A952DD2FD08F}" destId="{A53517D1-F475-4C27-913C-4067657A1111}" srcOrd="0" destOrd="0" presId="urn:microsoft.com/office/officeart/2005/8/layout/radial5"/>
    <dgm:cxn modelId="{D89D900D-5759-4864-9738-8D4DB9ECDECD}" type="presOf" srcId="{7662F15E-1EEA-481B-9BC1-8D354B948EA0}" destId="{E3AECC40-CDE0-4902-8341-8B39A7617E1C}" srcOrd="0" destOrd="0" presId="urn:microsoft.com/office/officeart/2005/8/layout/radial5"/>
    <dgm:cxn modelId="{A750840E-D3A3-4CFE-A20D-763912322DBE}" srcId="{423634F9-A74F-4A0E-B611-0E34D6D14674}" destId="{8BDF2AB9-743D-473F-BB1D-C46D36288983}" srcOrd="0" destOrd="0" parTransId="{076D940D-6866-4350-AAAF-84C00DC763BB}" sibTransId="{157059E0-F8CE-4FFB-9667-7ADF84C82B18}"/>
    <dgm:cxn modelId="{1DC72B11-6F82-4A3B-A954-5D35C693551F}" type="presOf" srcId="{0EBE7877-6763-47CA-98C8-2F83D1EAE970}" destId="{6033AEB3-23AB-411E-97DE-BBA63E54560B}" srcOrd="0" destOrd="0" presId="urn:microsoft.com/office/officeart/2005/8/layout/radial5"/>
    <dgm:cxn modelId="{40F91E18-3D20-4482-810A-92135B13200F}" type="presOf" srcId="{DA7E68D4-399C-40D0-9309-3E4828C50BD1}" destId="{6A444E7C-4505-4F0D-AB11-D336084EC837}" srcOrd="1" destOrd="0" presId="urn:microsoft.com/office/officeart/2005/8/layout/radial5"/>
    <dgm:cxn modelId="{D0DA941F-97DA-4A5E-A443-13E7F9734FEC}" type="presOf" srcId="{A10D5257-B2C9-4E8D-8552-FE775D563134}" destId="{718F7F0E-627C-4306-8373-40076839BD6F}" srcOrd="1" destOrd="0" presId="urn:microsoft.com/office/officeart/2005/8/layout/radial5"/>
    <dgm:cxn modelId="{6C80562D-FDC5-48F6-8E8F-1656272FC0FB}" srcId="{8BDF2AB9-743D-473F-BB1D-C46D36288983}" destId="{7662F15E-1EEA-481B-9BC1-8D354B948EA0}" srcOrd="2" destOrd="0" parTransId="{A10D5257-B2C9-4E8D-8552-FE775D563134}" sibTransId="{91938E42-AE2F-4EC7-83AF-65B1E9B0896E}"/>
    <dgm:cxn modelId="{A5D65849-1E4A-4BBD-B535-1BB75E8AEC42}" type="presOf" srcId="{8BDF2AB9-743D-473F-BB1D-C46D36288983}" destId="{9D1026F6-8898-4140-9F98-E75714DCC384}" srcOrd="0" destOrd="0" presId="urn:microsoft.com/office/officeart/2005/8/layout/radial5"/>
    <dgm:cxn modelId="{1A752C6A-3B7A-4055-8739-E63E2FE2881D}" type="presOf" srcId="{423634F9-A74F-4A0E-B611-0E34D6D14674}" destId="{83873431-F039-4247-B1FE-EA53EDD24CAC}" srcOrd="0" destOrd="0" presId="urn:microsoft.com/office/officeart/2005/8/layout/radial5"/>
    <dgm:cxn modelId="{0FC9EA72-603B-4A19-A52A-C42894CC7551}" srcId="{8BDF2AB9-743D-473F-BB1D-C46D36288983}" destId="{0EBE7877-6763-47CA-98C8-2F83D1EAE970}" srcOrd="1" destOrd="0" parTransId="{83B68601-DF2D-4AB5-953B-A952DD2FD08F}" sibTransId="{2196D859-AC18-41E4-92BB-3FE228D873B1}"/>
    <dgm:cxn modelId="{E9970D7C-7278-41E8-8A16-3745EC7E23DE}" srcId="{8BDF2AB9-743D-473F-BB1D-C46D36288983}" destId="{D34B45BE-0097-4DD3-98E5-A394799867BB}" srcOrd="3" destOrd="0" parTransId="{6E31E4C8-0E01-425D-A105-1AAB7F46427F}" sibTransId="{50E24E1E-61E4-488C-994E-BD52F319D57C}"/>
    <dgm:cxn modelId="{496ECB93-061A-4B35-A7D5-F94A102EEB1B}" srcId="{8BDF2AB9-743D-473F-BB1D-C46D36288983}" destId="{61B214BB-BF9B-4758-B6A4-994127E07E03}" srcOrd="0" destOrd="0" parTransId="{DA7E68D4-399C-40D0-9309-3E4828C50BD1}" sibTransId="{37156BDB-19E7-49E6-8997-2AD364710F45}"/>
    <dgm:cxn modelId="{92B74A9F-5287-4D65-97C3-DD876BF9E555}" type="presOf" srcId="{A10D5257-B2C9-4E8D-8552-FE775D563134}" destId="{554E8900-6099-4DA3-9A0D-D6B953C7C999}" srcOrd="0" destOrd="0" presId="urn:microsoft.com/office/officeart/2005/8/layout/radial5"/>
    <dgm:cxn modelId="{E91A2EB5-A49B-4599-B4E1-8162E31A9824}" type="presOf" srcId="{61B214BB-BF9B-4758-B6A4-994127E07E03}" destId="{C6CC4B6B-352D-4FB0-B41D-FF64395E2F3F}" srcOrd="0" destOrd="0" presId="urn:microsoft.com/office/officeart/2005/8/layout/radial5"/>
    <dgm:cxn modelId="{0DEAB1B7-C0C9-4B12-A833-FC1BAF5A120A}" type="presOf" srcId="{6E31E4C8-0E01-425D-A105-1AAB7F46427F}" destId="{E86EE130-1CA6-4E54-B7E4-50CA5589D882}" srcOrd="1" destOrd="0" presId="urn:microsoft.com/office/officeart/2005/8/layout/radial5"/>
    <dgm:cxn modelId="{FC2DD6C7-9825-4548-A7C0-6219CEF3B94A}" type="presOf" srcId="{DA7E68D4-399C-40D0-9309-3E4828C50BD1}" destId="{6448CF79-C98C-47B0-B72E-3C1E96AD2DC0}" srcOrd="0" destOrd="0" presId="urn:microsoft.com/office/officeart/2005/8/layout/radial5"/>
    <dgm:cxn modelId="{944133E0-2F82-444F-9A51-62A04A6956FB}" type="presOf" srcId="{D34B45BE-0097-4DD3-98E5-A394799867BB}" destId="{A5E89441-6EBB-49CC-B04C-CF3E1DFC6EA5}" srcOrd="0" destOrd="0" presId="urn:microsoft.com/office/officeart/2005/8/layout/radial5"/>
    <dgm:cxn modelId="{95D256E1-215B-4D8F-8DB7-1BE094BF04DA}" type="presOf" srcId="{6E31E4C8-0E01-425D-A105-1AAB7F46427F}" destId="{3EA755AC-6B2B-46A9-8409-0A99D5D16597}" srcOrd="0" destOrd="0" presId="urn:microsoft.com/office/officeart/2005/8/layout/radial5"/>
    <dgm:cxn modelId="{8CD617FF-DA30-44B3-8100-5E9EDA5A9853}" type="presOf" srcId="{83B68601-DF2D-4AB5-953B-A952DD2FD08F}" destId="{8CA72626-7251-41E1-80F0-36CA0D0FF978}" srcOrd="1" destOrd="0" presId="urn:microsoft.com/office/officeart/2005/8/layout/radial5"/>
    <dgm:cxn modelId="{F2D7A969-FA03-4C0F-B20B-0E769329A175}" type="presParOf" srcId="{83873431-F039-4247-B1FE-EA53EDD24CAC}" destId="{9D1026F6-8898-4140-9F98-E75714DCC384}" srcOrd="0" destOrd="0" presId="urn:microsoft.com/office/officeart/2005/8/layout/radial5"/>
    <dgm:cxn modelId="{41235DCE-1BC5-4CFC-B4E8-E520F7C97A58}" type="presParOf" srcId="{83873431-F039-4247-B1FE-EA53EDD24CAC}" destId="{6448CF79-C98C-47B0-B72E-3C1E96AD2DC0}" srcOrd="1" destOrd="0" presId="urn:microsoft.com/office/officeart/2005/8/layout/radial5"/>
    <dgm:cxn modelId="{46327130-9ADB-43E1-AEEC-1DDDF85A2457}" type="presParOf" srcId="{6448CF79-C98C-47B0-B72E-3C1E96AD2DC0}" destId="{6A444E7C-4505-4F0D-AB11-D336084EC837}" srcOrd="0" destOrd="0" presId="urn:microsoft.com/office/officeart/2005/8/layout/radial5"/>
    <dgm:cxn modelId="{3954521A-4DD5-498C-A115-AC3F04156804}" type="presParOf" srcId="{83873431-F039-4247-B1FE-EA53EDD24CAC}" destId="{C6CC4B6B-352D-4FB0-B41D-FF64395E2F3F}" srcOrd="2" destOrd="0" presId="urn:microsoft.com/office/officeart/2005/8/layout/radial5"/>
    <dgm:cxn modelId="{21E58D58-41BC-4B9F-8BBA-5AA44AFC048D}" type="presParOf" srcId="{83873431-F039-4247-B1FE-EA53EDD24CAC}" destId="{A53517D1-F475-4C27-913C-4067657A1111}" srcOrd="3" destOrd="0" presId="urn:microsoft.com/office/officeart/2005/8/layout/radial5"/>
    <dgm:cxn modelId="{A28E3646-617F-4CCF-BBC5-81A76F631D07}" type="presParOf" srcId="{A53517D1-F475-4C27-913C-4067657A1111}" destId="{8CA72626-7251-41E1-80F0-36CA0D0FF978}" srcOrd="0" destOrd="0" presId="urn:microsoft.com/office/officeart/2005/8/layout/radial5"/>
    <dgm:cxn modelId="{4DEA023A-E3AF-4A8C-8C24-63232F91DBF9}" type="presParOf" srcId="{83873431-F039-4247-B1FE-EA53EDD24CAC}" destId="{6033AEB3-23AB-411E-97DE-BBA63E54560B}" srcOrd="4" destOrd="0" presId="urn:microsoft.com/office/officeart/2005/8/layout/radial5"/>
    <dgm:cxn modelId="{57D2134E-0A4C-406A-8C20-BA14A71C689F}" type="presParOf" srcId="{83873431-F039-4247-B1FE-EA53EDD24CAC}" destId="{554E8900-6099-4DA3-9A0D-D6B953C7C999}" srcOrd="5" destOrd="0" presId="urn:microsoft.com/office/officeart/2005/8/layout/radial5"/>
    <dgm:cxn modelId="{AEE0B0B7-4FCC-4FF0-B869-455E0824E3A7}" type="presParOf" srcId="{554E8900-6099-4DA3-9A0D-D6B953C7C999}" destId="{718F7F0E-627C-4306-8373-40076839BD6F}" srcOrd="0" destOrd="0" presId="urn:microsoft.com/office/officeart/2005/8/layout/radial5"/>
    <dgm:cxn modelId="{FA0494EF-BE29-4E91-95A7-57D27A6C0C47}" type="presParOf" srcId="{83873431-F039-4247-B1FE-EA53EDD24CAC}" destId="{E3AECC40-CDE0-4902-8341-8B39A7617E1C}" srcOrd="6" destOrd="0" presId="urn:microsoft.com/office/officeart/2005/8/layout/radial5"/>
    <dgm:cxn modelId="{499FC323-C882-465A-908A-C940E9B7728D}" type="presParOf" srcId="{83873431-F039-4247-B1FE-EA53EDD24CAC}" destId="{3EA755AC-6B2B-46A9-8409-0A99D5D16597}" srcOrd="7" destOrd="0" presId="urn:microsoft.com/office/officeart/2005/8/layout/radial5"/>
    <dgm:cxn modelId="{6D3F8B6D-94D3-42A0-89EE-7E9294F38E66}" type="presParOf" srcId="{3EA755AC-6B2B-46A9-8409-0A99D5D16597}" destId="{E86EE130-1CA6-4E54-B7E4-50CA5589D882}" srcOrd="0" destOrd="0" presId="urn:microsoft.com/office/officeart/2005/8/layout/radial5"/>
    <dgm:cxn modelId="{B5CA2796-DC1F-4E60-80EB-381E093A7C53}" type="presParOf" srcId="{83873431-F039-4247-B1FE-EA53EDD24CAC}" destId="{A5E89441-6EBB-49CC-B04C-CF3E1DFC6EA5}"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68628-8E30-41E4-A67D-20C49138CB1F}">
      <dsp:nvSpPr>
        <dsp:cNvPr id="0" name=""/>
        <dsp:cNvSpPr/>
      </dsp:nvSpPr>
      <dsp:spPr>
        <a:xfrm>
          <a:off x="1968947" y="1189817"/>
          <a:ext cx="2496265" cy="249626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US" sz="5700" kern="1200" dirty="0"/>
            <a:t>Third party</a:t>
          </a:r>
        </a:p>
      </dsp:txBody>
      <dsp:txXfrm>
        <a:off x="2334517" y="1555387"/>
        <a:ext cx="1765125" cy="1765125"/>
      </dsp:txXfrm>
    </dsp:sp>
    <dsp:sp modelId="{32A005B5-AC76-415F-A112-2C3EE83D2304}">
      <dsp:nvSpPr>
        <dsp:cNvPr id="0" name=""/>
        <dsp:cNvSpPr/>
      </dsp:nvSpPr>
      <dsp:spPr>
        <a:xfrm>
          <a:off x="2593014" y="189829"/>
          <a:ext cx="1248132" cy="12481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i="1" kern="1200" dirty="0"/>
            <a:t>switching</a:t>
          </a:r>
          <a:endParaRPr lang="en-US" sz="1700" kern="1200" dirty="0"/>
        </a:p>
      </dsp:txBody>
      <dsp:txXfrm>
        <a:off x="2775799" y="372614"/>
        <a:ext cx="882562" cy="882562"/>
      </dsp:txXfrm>
    </dsp:sp>
    <dsp:sp modelId="{7EB5EC1E-E097-4958-AD20-A56BD1C28DA0}">
      <dsp:nvSpPr>
        <dsp:cNvPr id="0" name=""/>
        <dsp:cNvSpPr/>
      </dsp:nvSpPr>
      <dsp:spPr>
        <a:xfrm>
          <a:off x="3999486" y="2625910"/>
          <a:ext cx="1248132" cy="12481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i="1" kern="1200" dirty="0"/>
            <a:t>storage</a:t>
          </a:r>
          <a:endParaRPr lang="en-US" sz="2400" kern="1200" dirty="0"/>
        </a:p>
      </dsp:txBody>
      <dsp:txXfrm>
        <a:off x="4182271" y="2808695"/>
        <a:ext cx="882562" cy="882562"/>
      </dsp:txXfrm>
    </dsp:sp>
    <dsp:sp modelId="{AC6FC7D3-22F3-4E77-A378-44FD0F30E1EE}">
      <dsp:nvSpPr>
        <dsp:cNvPr id="0" name=""/>
        <dsp:cNvSpPr/>
      </dsp:nvSpPr>
      <dsp:spPr>
        <a:xfrm>
          <a:off x="1186541" y="2625910"/>
          <a:ext cx="1248132" cy="12481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i="1" kern="1200"/>
            <a:t>applications</a:t>
          </a:r>
          <a:endParaRPr lang="en-US" sz="2400" kern="1200" dirty="0"/>
        </a:p>
      </dsp:txBody>
      <dsp:txXfrm>
        <a:off x="1369326" y="2808695"/>
        <a:ext cx="882562" cy="882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59D30-D4CD-4855-B2FE-D675C6FA7968}">
      <dsp:nvSpPr>
        <dsp:cNvPr id="0" name=""/>
        <dsp:cNvSpPr/>
      </dsp:nvSpPr>
      <dsp:spPr>
        <a:xfrm>
          <a:off x="692538" y="1597946"/>
          <a:ext cx="1138622" cy="11386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SOAP messages</a:t>
          </a:r>
          <a:endParaRPr lang="en-US" sz="1500" kern="1200" dirty="0"/>
        </a:p>
      </dsp:txBody>
      <dsp:txXfrm>
        <a:off x="859285" y="1764693"/>
        <a:ext cx="805128" cy="805128"/>
      </dsp:txXfrm>
    </dsp:sp>
    <dsp:sp modelId="{D54D20C4-8A9B-4085-99CC-55A5B829253A}">
      <dsp:nvSpPr>
        <dsp:cNvPr id="0" name=""/>
        <dsp:cNvSpPr/>
      </dsp:nvSpPr>
      <dsp:spPr>
        <a:xfrm rot="16200000">
          <a:off x="1140897" y="1183015"/>
          <a:ext cx="241904" cy="3871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177183" y="1296727"/>
        <a:ext cx="169333" cy="232279"/>
      </dsp:txXfrm>
    </dsp:sp>
    <dsp:sp modelId="{40A62156-626A-4B44-A295-11DED56C9182}">
      <dsp:nvSpPr>
        <dsp:cNvPr id="0" name=""/>
        <dsp:cNvSpPr/>
      </dsp:nvSpPr>
      <dsp:spPr>
        <a:xfrm>
          <a:off x="692538" y="2900"/>
          <a:ext cx="1138622" cy="11386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user </a:t>
          </a:r>
        </a:p>
      </dsp:txBody>
      <dsp:txXfrm>
        <a:off x="859285" y="169647"/>
        <a:ext cx="805128" cy="805128"/>
      </dsp:txXfrm>
    </dsp:sp>
    <dsp:sp modelId="{B5CC3C2B-8478-42AD-9663-6F91A3D686C6}">
      <dsp:nvSpPr>
        <dsp:cNvPr id="0" name=""/>
        <dsp:cNvSpPr/>
      </dsp:nvSpPr>
      <dsp:spPr>
        <a:xfrm rot="5400000">
          <a:off x="1140897" y="2764368"/>
          <a:ext cx="241904" cy="3871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177183" y="2805509"/>
        <a:ext cx="169333" cy="232279"/>
      </dsp:txXfrm>
    </dsp:sp>
    <dsp:sp modelId="{41AAD889-50B0-45E8-AF9A-6AD3FF95397D}">
      <dsp:nvSpPr>
        <dsp:cNvPr id="0" name=""/>
        <dsp:cNvSpPr/>
      </dsp:nvSpPr>
      <dsp:spPr>
        <a:xfrm>
          <a:off x="692538" y="3192992"/>
          <a:ext cx="1138622" cy="11386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i="1" kern="1200" dirty="0"/>
            <a:t>EC2 </a:t>
          </a:r>
          <a:endParaRPr lang="en-US" sz="1500" kern="1200" dirty="0"/>
        </a:p>
      </dsp:txBody>
      <dsp:txXfrm>
        <a:off x="859285" y="3359739"/>
        <a:ext cx="805128" cy="805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45DE1-3102-4879-A3F9-AE2F8DE9A640}">
      <dsp:nvSpPr>
        <dsp:cNvPr id="0" name=""/>
        <dsp:cNvSpPr/>
      </dsp:nvSpPr>
      <dsp:spPr>
        <a:xfrm>
          <a:off x="9242" y="94091"/>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SOAP</a:t>
          </a:r>
        </a:p>
      </dsp:txBody>
      <dsp:txXfrm>
        <a:off x="57787" y="142636"/>
        <a:ext cx="2665308" cy="1560349"/>
      </dsp:txXfrm>
    </dsp:sp>
    <dsp:sp modelId="{D43E0838-F5BA-4705-A5FB-A424BDAECBC9}">
      <dsp:nvSpPr>
        <dsp:cNvPr id="0" name=""/>
        <dsp:cNvSpPr/>
      </dsp:nvSpPr>
      <dsp:spPr>
        <a:xfrm>
          <a:off x="3047880" y="580274"/>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047880" y="717289"/>
        <a:ext cx="409940" cy="411044"/>
      </dsp:txXfrm>
    </dsp:sp>
    <dsp:sp modelId="{D6D9001E-BA87-4BE3-8AF9-996D9EA47918}">
      <dsp:nvSpPr>
        <dsp:cNvPr id="0" name=""/>
        <dsp:cNvSpPr/>
      </dsp:nvSpPr>
      <dsp:spPr>
        <a:xfrm>
          <a:off x="3876600" y="94091"/>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AMI image</a:t>
          </a:r>
        </a:p>
      </dsp:txBody>
      <dsp:txXfrm>
        <a:off x="3925145" y="142636"/>
        <a:ext cx="2665308" cy="1560349"/>
      </dsp:txXfrm>
    </dsp:sp>
    <dsp:sp modelId="{6A1EF0AF-19D4-4B3C-BBEF-966A896407AF}">
      <dsp:nvSpPr>
        <dsp:cNvPr id="0" name=""/>
        <dsp:cNvSpPr/>
      </dsp:nvSpPr>
      <dsp:spPr>
        <a:xfrm>
          <a:off x="6915239" y="580274"/>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915239" y="717289"/>
        <a:ext cx="409940" cy="411044"/>
      </dsp:txXfrm>
    </dsp:sp>
    <dsp:sp modelId="{5E235687-4418-47B4-9150-34541F8355FF}">
      <dsp:nvSpPr>
        <dsp:cNvPr id="0" name=""/>
        <dsp:cNvSpPr/>
      </dsp:nvSpPr>
      <dsp:spPr>
        <a:xfrm>
          <a:off x="7743958" y="94091"/>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Boot</a:t>
          </a:r>
          <a:br>
            <a:rPr lang="en-US" sz="4300" kern="1200" dirty="0"/>
          </a:br>
          <a:r>
            <a:rPr lang="en-US" sz="4300" kern="1200" dirty="0"/>
            <a:t>instance</a:t>
          </a:r>
        </a:p>
      </dsp:txBody>
      <dsp:txXfrm>
        <a:off x="7792503" y="142636"/>
        <a:ext cx="2665308" cy="1560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2D651-3A23-4112-95FD-6111CB7F70AF}">
      <dsp:nvSpPr>
        <dsp:cNvPr id="0" name=""/>
        <dsp:cNvSpPr/>
      </dsp:nvSpPr>
      <dsp:spPr>
        <a:xfrm>
          <a:off x="1254006" y="532060"/>
          <a:ext cx="3550456" cy="3550456"/>
        </a:xfrm>
        <a:prstGeom prst="blockArc">
          <a:avLst>
            <a:gd name="adj1" fmla="val 5400000"/>
            <a:gd name="adj2" fmla="val 162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A57E8E-8161-463C-8C24-F54B66D03E5E}">
      <dsp:nvSpPr>
        <dsp:cNvPr id="0" name=""/>
        <dsp:cNvSpPr/>
      </dsp:nvSpPr>
      <dsp:spPr>
        <a:xfrm>
          <a:off x="1213070" y="832322"/>
          <a:ext cx="3550456" cy="3550456"/>
        </a:xfrm>
        <a:prstGeom prst="blockArc">
          <a:avLst>
            <a:gd name="adj1" fmla="val 16200000"/>
            <a:gd name="adj2" fmla="val 54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9B3666-C6C7-450E-BB32-FAA36535D4F5}">
      <dsp:nvSpPr>
        <dsp:cNvPr id="0" name=""/>
        <dsp:cNvSpPr/>
      </dsp:nvSpPr>
      <dsp:spPr>
        <a:xfrm>
          <a:off x="2212761" y="1490815"/>
          <a:ext cx="1632946" cy="16329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r>
            <a:rPr lang="en-US" sz="4900" kern="1200" dirty="0"/>
            <a:t>NAT</a:t>
          </a:r>
        </a:p>
      </dsp:txBody>
      <dsp:txXfrm>
        <a:off x="2451900" y="1729954"/>
        <a:ext cx="1154668" cy="1154668"/>
      </dsp:txXfrm>
    </dsp:sp>
    <dsp:sp modelId="{3619ECAD-80E4-45EC-B687-F7246F383314}">
      <dsp:nvSpPr>
        <dsp:cNvPr id="0" name=""/>
        <dsp:cNvSpPr/>
      </dsp:nvSpPr>
      <dsp:spPr>
        <a:xfrm>
          <a:off x="2457703" y="1679"/>
          <a:ext cx="1143062" cy="11430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Private IP address</a:t>
          </a:r>
        </a:p>
      </dsp:txBody>
      <dsp:txXfrm>
        <a:off x="2625101" y="169077"/>
        <a:ext cx="808266" cy="808266"/>
      </dsp:txXfrm>
    </dsp:sp>
    <dsp:sp modelId="{482A352E-4F8C-433B-9A31-40C7FE25B0BB}">
      <dsp:nvSpPr>
        <dsp:cNvPr id="0" name=""/>
        <dsp:cNvSpPr/>
      </dsp:nvSpPr>
      <dsp:spPr>
        <a:xfrm>
          <a:off x="2457703" y="3469835"/>
          <a:ext cx="1143062" cy="11430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Elastic IP address</a:t>
          </a:r>
        </a:p>
      </dsp:txBody>
      <dsp:txXfrm>
        <a:off x="2625101" y="3637233"/>
        <a:ext cx="808266" cy="8082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06B38-277C-481E-9364-C551C60A0E4A}">
      <dsp:nvSpPr>
        <dsp:cNvPr id="0" name=""/>
        <dsp:cNvSpPr/>
      </dsp:nvSpPr>
      <dsp:spPr>
        <a:xfrm rot="16200000">
          <a:off x="346916" y="-305969"/>
          <a:ext cx="1697566" cy="230950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MEMORY SPACE</a:t>
          </a:r>
        </a:p>
        <a:p>
          <a:pPr marL="0" lvl="0" indent="0" algn="ctr" defTabSz="844550">
            <a:lnSpc>
              <a:spcPct val="90000"/>
            </a:lnSpc>
            <a:spcBef>
              <a:spcPct val="0"/>
            </a:spcBef>
            <a:spcAft>
              <a:spcPct val="35000"/>
            </a:spcAft>
            <a:buNone/>
          </a:pPr>
          <a:r>
            <a:rPr lang="en-US" sz="1900" kern="1200" dirty="0"/>
            <a:t>Virtual Memory / Cache</a:t>
          </a:r>
        </a:p>
      </dsp:txBody>
      <dsp:txXfrm rot="5400000">
        <a:off x="40947" y="1"/>
        <a:ext cx="2309504" cy="1273174"/>
      </dsp:txXfrm>
    </dsp:sp>
    <dsp:sp modelId="{17CCBFF9-0CC6-41A6-8B0B-490D7B14E97A}">
      <dsp:nvSpPr>
        <dsp:cNvPr id="0" name=""/>
        <dsp:cNvSpPr/>
      </dsp:nvSpPr>
      <dsp:spPr>
        <a:xfrm>
          <a:off x="2309504" y="0"/>
          <a:ext cx="2309504" cy="1697566"/>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CPU</a:t>
          </a:r>
        </a:p>
      </dsp:txBody>
      <dsp:txXfrm>
        <a:off x="2309504" y="0"/>
        <a:ext cx="2309504" cy="1273174"/>
      </dsp:txXfrm>
    </dsp:sp>
    <dsp:sp modelId="{427A269A-FDCD-4E5D-A319-E8DC62F3B108}">
      <dsp:nvSpPr>
        <dsp:cNvPr id="0" name=""/>
        <dsp:cNvSpPr/>
      </dsp:nvSpPr>
      <dsp:spPr>
        <a:xfrm rot="10800000">
          <a:off x="0" y="1697566"/>
          <a:ext cx="2309504" cy="1697566"/>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RAM</a:t>
          </a:r>
        </a:p>
      </dsp:txBody>
      <dsp:txXfrm rot="10800000">
        <a:off x="0" y="2121958"/>
        <a:ext cx="2309504" cy="1273174"/>
      </dsp:txXfrm>
    </dsp:sp>
    <dsp:sp modelId="{9FF1E236-C4F9-4264-B370-972FF8C91743}">
      <dsp:nvSpPr>
        <dsp:cNvPr id="0" name=""/>
        <dsp:cNvSpPr/>
      </dsp:nvSpPr>
      <dsp:spPr>
        <a:xfrm rot="5400000">
          <a:off x="2615473" y="1391597"/>
          <a:ext cx="1697566" cy="230950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STORAGE</a:t>
          </a:r>
        </a:p>
      </dsp:txBody>
      <dsp:txXfrm rot="-5400000">
        <a:off x="2309504" y="2121958"/>
        <a:ext cx="2309504" cy="1273174"/>
      </dsp:txXfrm>
    </dsp:sp>
    <dsp:sp modelId="{505200D8-92BE-4044-9294-A5B87E60A959}">
      <dsp:nvSpPr>
        <dsp:cNvPr id="0" name=""/>
        <dsp:cNvSpPr/>
      </dsp:nvSpPr>
      <dsp:spPr>
        <a:xfrm>
          <a:off x="1458953" y="1109673"/>
          <a:ext cx="1701102" cy="1175785"/>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Configuration</a:t>
          </a:r>
        </a:p>
      </dsp:txBody>
      <dsp:txXfrm>
        <a:off x="1516350" y="1167070"/>
        <a:ext cx="1586308" cy="10609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60A98-51FD-4371-97A1-CE1927971639}">
      <dsp:nvSpPr>
        <dsp:cNvPr id="0" name=""/>
        <dsp:cNvSpPr/>
      </dsp:nvSpPr>
      <dsp:spPr>
        <a:xfrm>
          <a:off x="1504218" y="562562"/>
          <a:ext cx="3748718" cy="3748718"/>
        </a:xfrm>
        <a:prstGeom prst="blockArc">
          <a:avLst>
            <a:gd name="adj1" fmla="val 90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072A5F-DAA0-481F-B551-8C0EC0F02362}">
      <dsp:nvSpPr>
        <dsp:cNvPr id="0" name=""/>
        <dsp:cNvSpPr/>
      </dsp:nvSpPr>
      <dsp:spPr>
        <a:xfrm>
          <a:off x="1504218" y="562562"/>
          <a:ext cx="3748718" cy="3748718"/>
        </a:xfrm>
        <a:prstGeom prst="blockArc">
          <a:avLst>
            <a:gd name="adj1" fmla="val 1800000"/>
            <a:gd name="adj2" fmla="val 90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445826-9382-4C6D-BDFC-68C6B7313D9D}">
      <dsp:nvSpPr>
        <dsp:cNvPr id="0" name=""/>
        <dsp:cNvSpPr/>
      </dsp:nvSpPr>
      <dsp:spPr>
        <a:xfrm>
          <a:off x="1504218" y="562562"/>
          <a:ext cx="3748718" cy="3748718"/>
        </a:xfrm>
        <a:prstGeom prst="blockArc">
          <a:avLst>
            <a:gd name="adj1" fmla="val 16200000"/>
            <a:gd name="adj2" fmla="val 1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CE5EEF-A9B2-4E76-B268-CF27C8A1927C}">
      <dsp:nvSpPr>
        <dsp:cNvPr id="0" name=""/>
        <dsp:cNvSpPr/>
      </dsp:nvSpPr>
      <dsp:spPr>
        <a:xfrm>
          <a:off x="2216743" y="1212699"/>
          <a:ext cx="2323668" cy="24484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OS</a:t>
          </a:r>
          <a:br>
            <a:rPr lang="en-US" sz="2200" kern="1200" dirty="0"/>
          </a:br>
          <a:r>
            <a:rPr lang="en-US" sz="2200" kern="1200" dirty="0"/>
            <a:t>Configuration</a:t>
          </a:r>
        </a:p>
      </dsp:txBody>
      <dsp:txXfrm>
        <a:off x="2557036" y="1571265"/>
        <a:ext cx="1643082" cy="1731313"/>
      </dsp:txXfrm>
    </dsp:sp>
    <dsp:sp modelId="{4B3890C6-F7B3-4FAE-84EC-07E56C1E503E}">
      <dsp:nvSpPr>
        <dsp:cNvPr id="0" name=""/>
        <dsp:cNvSpPr/>
      </dsp:nvSpPr>
      <dsp:spPr>
        <a:xfrm>
          <a:off x="2774623" y="2093"/>
          <a:ext cx="1207907" cy="12079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Linux distributions</a:t>
          </a:r>
        </a:p>
      </dsp:txBody>
      <dsp:txXfrm>
        <a:off x="2951517" y="178987"/>
        <a:ext cx="854119" cy="854119"/>
      </dsp:txXfrm>
    </dsp:sp>
    <dsp:sp modelId="{D531D289-824E-421C-9929-9E3551B24443}">
      <dsp:nvSpPr>
        <dsp:cNvPr id="0" name=""/>
        <dsp:cNvSpPr/>
      </dsp:nvSpPr>
      <dsp:spPr>
        <a:xfrm>
          <a:off x="4360207" y="2748405"/>
          <a:ext cx="1207907" cy="12079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Microsoft Windows Server</a:t>
          </a:r>
        </a:p>
      </dsp:txBody>
      <dsp:txXfrm>
        <a:off x="4537101" y="2925299"/>
        <a:ext cx="854119" cy="854119"/>
      </dsp:txXfrm>
    </dsp:sp>
    <dsp:sp modelId="{D5C5A7DA-C5A8-427B-8266-34F012DE6E39}">
      <dsp:nvSpPr>
        <dsp:cNvPr id="0" name=""/>
        <dsp:cNvSpPr/>
      </dsp:nvSpPr>
      <dsp:spPr>
        <a:xfrm>
          <a:off x="1189039" y="2748405"/>
          <a:ext cx="1207907" cy="12079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OpenSolaris</a:t>
          </a:r>
          <a:r>
            <a:rPr lang="en-US" sz="1200" kern="1200" dirty="0"/>
            <a:t> </a:t>
          </a:r>
        </a:p>
      </dsp:txBody>
      <dsp:txXfrm>
        <a:off x="1365933" y="2925299"/>
        <a:ext cx="854119" cy="8541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026F6-8898-4140-9F98-E75714DCC384}">
      <dsp:nvSpPr>
        <dsp:cNvPr id="0" name=""/>
        <dsp:cNvSpPr/>
      </dsp:nvSpPr>
      <dsp:spPr>
        <a:xfrm>
          <a:off x="3086808" y="1792427"/>
          <a:ext cx="1276923" cy="12769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Amazon web services</a:t>
          </a:r>
        </a:p>
      </dsp:txBody>
      <dsp:txXfrm>
        <a:off x="3273809" y="1979428"/>
        <a:ext cx="902921" cy="902921"/>
      </dsp:txXfrm>
    </dsp:sp>
    <dsp:sp modelId="{6448CF79-C98C-47B0-B72E-3C1E96AD2DC0}">
      <dsp:nvSpPr>
        <dsp:cNvPr id="0" name=""/>
        <dsp:cNvSpPr/>
      </dsp:nvSpPr>
      <dsp:spPr>
        <a:xfrm rot="16200000">
          <a:off x="3589495" y="1326856"/>
          <a:ext cx="271549" cy="4341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30228" y="1454420"/>
        <a:ext cx="190084" cy="260492"/>
      </dsp:txXfrm>
    </dsp:sp>
    <dsp:sp modelId="{C6CC4B6B-352D-4FB0-B41D-FF64395E2F3F}">
      <dsp:nvSpPr>
        <dsp:cNvPr id="0" name=""/>
        <dsp:cNvSpPr/>
      </dsp:nvSpPr>
      <dsp:spPr>
        <a:xfrm>
          <a:off x="3086808" y="3145"/>
          <a:ext cx="1276923" cy="12769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Amazon </a:t>
          </a:r>
          <a:r>
            <a:rPr lang="en-US" sz="1200" kern="1200" dirty="0" err="1"/>
            <a:t>SimpleDB</a:t>
          </a:r>
          <a:endParaRPr lang="en-US" sz="1200" kern="1200" dirty="0"/>
        </a:p>
      </dsp:txBody>
      <dsp:txXfrm>
        <a:off x="3273809" y="190146"/>
        <a:ext cx="902921" cy="902921"/>
      </dsp:txXfrm>
    </dsp:sp>
    <dsp:sp modelId="{A53517D1-F475-4C27-913C-4067657A1111}">
      <dsp:nvSpPr>
        <dsp:cNvPr id="0" name=""/>
        <dsp:cNvSpPr/>
      </dsp:nvSpPr>
      <dsp:spPr>
        <a:xfrm>
          <a:off x="4476450" y="2213811"/>
          <a:ext cx="271549" cy="4341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476450" y="2300642"/>
        <a:ext cx="190084" cy="260492"/>
      </dsp:txXfrm>
    </dsp:sp>
    <dsp:sp modelId="{6033AEB3-23AB-411E-97DE-BBA63E54560B}">
      <dsp:nvSpPr>
        <dsp:cNvPr id="0" name=""/>
        <dsp:cNvSpPr/>
      </dsp:nvSpPr>
      <dsp:spPr>
        <a:xfrm>
          <a:off x="4876089" y="1792427"/>
          <a:ext cx="1276923" cy="12769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Amazon Simple Queue Service (Amazon SQS)</a:t>
          </a:r>
        </a:p>
      </dsp:txBody>
      <dsp:txXfrm>
        <a:off x="5063090" y="1979428"/>
        <a:ext cx="902921" cy="902921"/>
      </dsp:txXfrm>
    </dsp:sp>
    <dsp:sp modelId="{554E8900-6099-4DA3-9A0D-D6B953C7C999}">
      <dsp:nvSpPr>
        <dsp:cNvPr id="0" name=""/>
        <dsp:cNvSpPr/>
      </dsp:nvSpPr>
      <dsp:spPr>
        <a:xfrm rot="5400000">
          <a:off x="3589495" y="3100767"/>
          <a:ext cx="271549" cy="4341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30228" y="3146866"/>
        <a:ext cx="190084" cy="260492"/>
      </dsp:txXfrm>
    </dsp:sp>
    <dsp:sp modelId="{E3AECC40-CDE0-4902-8341-8B39A7617E1C}">
      <dsp:nvSpPr>
        <dsp:cNvPr id="0" name=""/>
        <dsp:cNvSpPr/>
      </dsp:nvSpPr>
      <dsp:spPr>
        <a:xfrm>
          <a:off x="3086808" y="3581708"/>
          <a:ext cx="1276923" cy="12769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Amazon CloudFront </a:t>
          </a:r>
        </a:p>
      </dsp:txBody>
      <dsp:txXfrm>
        <a:off x="3273809" y="3768709"/>
        <a:ext cx="902921" cy="902921"/>
      </dsp:txXfrm>
    </dsp:sp>
    <dsp:sp modelId="{3EA755AC-6B2B-46A9-8409-0A99D5D16597}">
      <dsp:nvSpPr>
        <dsp:cNvPr id="0" name=""/>
        <dsp:cNvSpPr/>
      </dsp:nvSpPr>
      <dsp:spPr>
        <a:xfrm rot="10800000">
          <a:off x="2702539" y="2213811"/>
          <a:ext cx="271549" cy="4341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784004" y="2300642"/>
        <a:ext cx="190084" cy="260492"/>
      </dsp:txXfrm>
    </dsp:sp>
    <dsp:sp modelId="{A5E89441-6EBB-49CC-B04C-CF3E1DFC6EA5}">
      <dsp:nvSpPr>
        <dsp:cNvPr id="0" name=""/>
        <dsp:cNvSpPr/>
      </dsp:nvSpPr>
      <dsp:spPr>
        <a:xfrm>
          <a:off x="1297526" y="1792427"/>
          <a:ext cx="1276923" cy="12769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Amazon Simple Storage Service (Amazon S3)</a:t>
          </a:r>
        </a:p>
      </dsp:txBody>
      <dsp:txXfrm>
        <a:off x="1484527" y="1979428"/>
        <a:ext cx="902921" cy="90292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4318-7852-4D93-A8BE-56707D501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CE2AC-D5AB-4C02-9B5B-10B91524E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C1D774-1026-49AD-9027-77473663FA65}"/>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5" name="Footer Placeholder 4">
            <a:extLst>
              <a:ext uri="{FF2B5EF4-FFF2-40B4-BE49-F238E27FC236}">
                <a16:creationId xmlns:a16="http://schemas.microsoft.com/office/drawing/2014/main" id="{252D7177-2FD4-4E50-8924-E27676049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8A55D-1D0E-41B6-8CD4-2D7431F4D325}"/>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2373813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DE9F-CD2C-4A02-9AB9-32C066E644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672F22-A89D-4F48-99DF-832E865371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213BF-EA98-4472-932B-2AE0FBAB22C0}"/>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5" name="Footer Placeholder 4">
            <a:extLst>
              <a:ext uri="{FF2B5EF4-FFF2-40B4-BE49-F238E27FC236}">
                <a16:creationId xmlns:a16="http://schemas.microsoft.com/office/drawing/2014/main" id="{EE55E5FA-1BCA-4F82-BB1D-DA715317C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62BBF-7096-4871-9D63-22E01DD92D1F}"/>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128638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BDDB3-E7B9-44DB-9290-117B8FF141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AC0709-B8F0-4761-83C1-9AE8190E59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3548D-6ECB-4EAA-97E2-3DB44D7EA618}"/>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5" name="Footer Placeholder 4">
            <a:extLst>
              <a:ext uri="{FF2B5EF4-FFF2-40B4-BE49-F238E27FC236}">
                <a16:creationId xmlns:a16="http://schemas.microsoft.com/office/drawing/2014/main" id="{D02B5614-F1FA-454D-9A20-AF932F58F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85B22-5212-45C1-8FC2-EE5660CF05B8}"/>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237668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113A-3E40-41D2-A3BE-A28E31DC6F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4558F7-879C-4F3D-B1ED-27FBB3F792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A0D2F-2720-4EEA-A2E9-A3A8CECC0360}"/>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5" name="Footer Placeholder 4">
            <a:extLst>
              <a:ext uri="{FF2B5EF4-FFF2-40B4-BE49-F238E27FC236}">
                <a16:creationId xmlns:a16="http://schemas.microsoft.com/office/drawing/2014/main" id="{3989E7FC-A301-41E6-87A8-85629A055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08057-92CE-493C-B36B-DE17585A74EE}"/>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60491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BB50-FA40-4DC3-843C-1EB27D020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9E7E38-AEF7-4421-964F-827168657B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B1C279-AA9E-41B8-BF90-14FB4718509B}"/>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5" name="Footer Placeholder 4">
            <a:extLst>
              <a:ext uri="{FF2B5EF4-FFF2-40B4-BE49-F238E27FC236}">
                <a16:creationId xmlns:a16="http://schemas.microsoft.com/office/drawing/2014/main" id="{41E93C2E-11C3-44E6-810C-97D1EBB0C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CA018-1CE7-4B0B-A896-49DCA22CEA91}"/>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260279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54BA-BD44-4032-8AE4-3498BB5A6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A8A0F-32CD-4C16-B113-69928F53D8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23C560-9F69-4BC1-903C-C1E730B3EE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96CF3-3B7E-4D11-8298-8D3E6495E795}"/>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6" name="Footer Placeholder 5">
            <a:extLst>
              <a:ext uri="{FF2B5EF4-FFF2-40B4-BE49-F238E27FC236}">
                <a16:creationId xmlns:a16="http://schemas.microsoft.com/office/drawing/2014/main" id="{EB97D628-B825-41A3-A506-8981C00D4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A4E27-F242-46DC-9FB2-818BAAFF3A76}"/>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150627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DFF1-6C61-4A60-8AF3-59B6574C7C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88A1A3-F78F-4967-B831-174DDB70E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289E08-14CE-4405-AC12-A08D171137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C66E7D-7C24-4EAE-B9CD-92C3857C7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BE969A-C0E9-42CB-B7A4-FF830B32D3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D86DC2-DB52-4C34-A08A-2A754B9AEFD0}"/>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8" name="Footer Placeholder 7">
            <a:extLst>
              <a:ext uri="{FF2B5EF4-FFF2-40B4-BE49-F238E27FC236}">
                <a16:creationId xmlns:a16="http://schemas.microsoft.com/office/drawing/2014/main" id="{0DAAC955-C06F-4E54-B2ED-32EBB1E881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BC6DBE-2AB3-41D5-86E5-F43BFB084530}"/>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275225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0240-5AFD-4898-B195-91BCD2E190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6C887-0063-4FB0-89B0-3E13CDE65958}"/>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4" name="Footer Placeholder 3">
            <a:extLst>
              <a:ext uri="{FF2B5EF4-FFF2-40B4-BE49-F238E27FC236}">
                <a16:creationId xmlns:a16="http://schemas.microsoft.com/office/drawing/2014/main" id="{2D2ADB24-5F48-4647-A182-6D826EBC2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169E3E-1CCB-4381-8B2C-2E15F8D58BAB}"/>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36386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EBA9BC-035D-4707-B786-9F89B927029E}"/>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3" name="Footer Placeholder 2">
            <a:extLst>
              <a:ext uri="{FF2B5EF4-FFF2-40B4-BE49-F238E27FC236}">
                <a16:creationId xmlns:a16="http://schemas.microsoft.com/office/drawing/2014/main" id="{3ED79655-DEB4-4205-BB9D-C06ED0C7D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31AEC6-C16F-41C4-B36D-1B612BA01053}"/>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415169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B6FD-3ACE-4124-B141-556D8B841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A07081-829A-4188-87A6-7852211E7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262B16-5542-4B65-AD50-B6E36359E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86024E-AB48-4C6B-91DB-9E6513765EF6}"/>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6" name="Footer Placeholder 5">
            <a:extLst>
              <a:ext uri="{FF2B5EF4-FFF2-40B4-BE49-F238E27FC236}">
                <a16:creationId xmlns:a16="http://schemas.microsoft.com/office/drawing/2014/main" id="{7BF22FA6-4E20-4EC2-B57A-A7D62799B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2A8F4-42D9-46B6-9FE0-7AA5A65DCD9F}"/>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300721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BC0F-7BA5-4EB4-B482-975C9236C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D633C4-EEC8-4BC8-8E5E-A30D40633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6594BA-F501-4227-8D5A-A45B170E9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073965-2C5A-46A9-8311-E95D73CE7AE5}"/>
              </a:ext>
            </a:extLst>
          </p:cNvPr>
          <p:cNvSpPr>
            <a:spLocks noGrp="1"/>
          </p:cNvSpPr>
          <p:nvPr>
            <p:ph type="dt" sz="half" idx="10"/>
          </p:nvPr>
        </p:nvSpPr>
        <p:spPr/>
        <p:txBody>
          <a:bodyPr/>
          <a:lstStyle/>
          <a:p>
            <a:fld id="{396D25EA-6E17-4C9C-907A-AA549E38EE89}" type="datetimeFigureOut">
              <a:rPr lang="en-US" smtClean="0"/>
              <a:t>5/13/2021</a:t>
            </a:fld>
            <a:endParaRPr lang="en-US"/>
          </a:p>
        </p:txBody>
      </p:sp>
      <p:sp>
        <p:nvSpPr>
          <p:cNvPr id="6" name="Footer Placeholder 5">
            <a:extLst>
              <a:ext uri="{FF2B5EF4-FFF2-40B4-BE49-F238E27FC236}">
                <a16:creationId xmlns:a16="http://schemas.microsoft.com/office/drawing/2014/main" id="{CB95C43C-D53F-496A-B928-45D4209E8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6C12C-8D2F-4245-9480-8C7ADE5934AD}"/>
              </a:ext>
            </a:extLst>
          </p:cNvPr>
          <p:cNvSpPr>
            <a:spLocks noGrp="1"/>
          </p:cNvSpPr>
          <p:nvPr>
            <p:ph type="sldNum" sz="quarter" idx="12"/>
          </p:nvPr>
        </p:nvSpPr>
        <p:spPr/>
        <p:txBody>
          <a:bodyPr/>
          <a:lstStyle/>
          <a:p>
            <a:fld id="{6A5058F4-0DEF-44C8-B295-D244ECE343D0}" type="slidenum">
              <a:rPr lang="en-US" smtClean="0"/>
              <a:t>‹#›</a:t>
            </a:fld>
            <a:endParaRPr lang="en-US"/>
          </a:p>
        </p:txBody>
      </p:sp>
    </p:spTree>
    <p:extLst>
      <p:ext uri="{BB962C8B-B14F-4D97-AF65-F5344CB8AC3E}">
        <p14:creationId xmlns:p14="http://schemas.microsoft.com/office/powerpoint/2010/main" val="42455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B1954F-4074-4511-98DC-D5984E905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2BBABC-A019-4733-B5FB-5CE7DDF8A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405A5-8EC9-4614-9DDA-C4AAF9F18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D25EA-6E17-4C9C-907A-AA549E38EE89}" type="datetimeFigureOut">
              <a:rPr lang="en-US" smtClean="0"/>
              <a:t>5/13/2021</a:t>
            </a:fld>
            <a:endParaRPr lang="en-US"/>
          </a:p>
        </p:txBody>
      </p:sp>
      <p:sp>
        <p:nvSpPr>
          <p:cNvPr id="5" name="Footer Placeholder 4">
            <a:extLst>
              <a:ext uri="{FF2B5EF4-FFF2-40B4-BE49-F238E27FC236}">
                <a16:creationId xmlns:a16="http://schemas.microsoft.com/office/drawing/2014/main" id="{F0C02F8C-C035-4866-A896-1CAC73AC5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E3DDB-692E-43DA-AA1C-3A06D3B6FC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058F4-0DEF-44C8-B295-D244ECE343D0}" type="slidenum">
              <a:rPr lang="en-US" smtClean="0"/>
              <a:t>‹#›</a:t>
            </a:fld>
            <a:endParaRPr lang="en-US"/>
          </a:p>
        </p:txBody>
      </p:sp>
    </p:spTree>
    <p:extLst>
      <p:ext uri="{BB962C8B-B14F-4D97-AF65-F5344CB8AC3E}">
        <p14:creationId xmlns:p14="http://schemas.microsoft.com/office/powerpoint/2010/main" val="2019913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FBFB-1F3D-40EF-9CEA-1E3F0EA14429}"/>
              </a:ext>
            </a:extLst>
          </p:cNvPr>
          <p:cNvSpPr>
            <a:spLocks noGrp="1"/>
          </p:cNvSpPr>
          <p:nvPr>
            <p:ph type="ctrTitle"/>
          </p:nvPr>
        </p:nvSpPr>
        <p:spPr/>
        <p:txBody>
          <a:bodyPr/>
          <a:lstStyle/>
          <a:p>
            <a:r>
              <a:rPr lang="en-US" b="1" dirty="0"/>
              <a:t>Cloud Service Models</a:t>
            </a:r>
            <a:endParaRPr lang="en-US" dirty="0"/>
          </a:p>
        </p:txBody>
      </p:sp>
      <p:sp>
        <p:nvSpPr>
          <p:cNvPr id="3" name="Subtitle 2">
            <a:extLst>
              <a:ext uri="{FF2B5EF4-FFF2-40B4-BE49-F238E27FC236}">
                <a16:creationId xmlns:a16="http://schemas.microsoft.com/office/drawing/2014/main" id="{7BEA82C4-4B40-4CC5-9BF2-49A687F304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57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FCB7-6503-4D75-8426-3A5DC7C688BD}"/>
              </a:ext>
            </a:extLst>
          </p:cNvPr>
          <p:cNvSpPr>
            <a:spLocks noGrp="1"/>
          </p:cNvSpPr>
          <p:nvPr>
            <p:ph type="title"/>
          </p:nvPr>
        </p:nvSpPr>
        <p:spPr/>
        <p:txBody>
          <a:bodyPr/>
          <a:lstStyle/>
          <a:p>
            <a:r>
              <a:rPr lang="en-US" b="1" u="sng" dirty="0"/>
              <a:t>Advantages of CaaS</a:t>
            </a:r>
            <a:endParaRPr lang="en-US" dirty="0"/>
          </a:p>
        </p:txBody>
      </p:sp>
      <p:sp>
        <p:nvSpPr>
          <p:cNvPr id="3" name="Content Placeholder 2">
            <a:extLst>
              <a:ext uri="{FF2B5EF4-FFF2-40B4-BE49-F238E27FC236}">
                <a16:creationId xmlns:a16="http://schemas.microsoft.com/office/drawing/2014/main" id="{E8AF717D-A236-4E76-84CC-7495299B58CD}"/>
              </a:ext>
            </a:extLst>
          </p:cNvPr>
          <p:cNvSpPr>
            <a:spLocks noGrp="1"/>
          </p:cNvSpPr>
          <p:nvPr>
            <p:ph idx="1"/>
          </p:nvPr>
        </p:nvSpPr>
        <p:spPr/>
        <p:txBody>
          <a:bodyPr/>
          <a:lstStyle/>
          <a:p>
            <a:pPr marL="0" indent="0">
              <a:buNone/>
            </a:pPr>
            <a:r>
              <a:rPr lang="en-US" b="1" dirty="0"/>
              <a:t>No Facilities and Engineering Costs Incurred</a:t>
            </a:r>
          </a:p>
          <a:p>
            <a:r>
              <a:rPr lang="en-US" dirty="0"/>
              <a:t>to provide their services to their customers, </a:t>
            </a:r>
            <a:r>
              <a:rPr lang="en-US" b="1" dirty="0"/>
              <a:t>virtually</a:t>
            </a:r>
            <a:r>
              <a:rPr lang="en-US" dirty="0"/>
              <a:t> eliminating the need for customers to maintain </a:t>
            </a:r>
            <a:r>
              <a:rPr lang="en-US" b="1" dirty="0"/>
              <a:t>data center space and facilities</a:t>
            </a:r>
          </a:p>
          <a:p>
            <a:endParaRPr lang="en-US" dirty="0"/>
          </a:p>
        </p:txBody>
      </p:sp>
      <p:sp>
        <p:nvSpPr>
          <p:cNvPr id="4" name="Rectangle 3">
            <a:extLst>
              <a:ext uri="{FF2B5EF4-FFF2-40B4-BE49-F238E27FC236}">
                <a16:creationId xmlns:a16="http://schemas.microsoft.com/office/drawing/2014/main" id="{4BE07D33-4F94-4FFE-856C-7877D20AB10A}"/>
              </a:ext>
            </a:extLst>
          </p:cNvPr>
          <p:cNvSpPr/>
          <p:nvPr/>
        </p:nvSpPr>
        <p:spPr>
          <a:xfrm>
            <a:off x="7853861" y="3429000"/>
            <a:ext cx="3740126" cy="523220"/>
          </a:xfrm>
          <a:prstGeom prst="rect">
            <a:avLst/>
          </a:prstGeom>
        </p:spPr>
        <p:txBody>
          <a:bodyPr wrap="none">
            <a:spAutoFit/>
          </a:bodyPr>
          <a:lstStyle/>
          <a:p>
            <a:r>
              <a:rPr lang="en-US" sz="2800" dirty="0">
                <a:latin typeface="Times New Roman" panose="02020603050405020304" pitchFamily="18" charset="0"/>
                <a:ea typeface="Times New Roman" panose="02020603050405020304" pitchFamily="18" charset="0"/>
              </a:rPr>
              <a:t>Monthly/yearly payment</a:t>
            </a:r>
            <a:endParaRPr lang="en-US" sz="2800" dirty="0"/>
          </a:p>
        </p:txBody>
      </p:sp>
    </p:spTree>
    <p:extLst>
      <p:ext uri="{BB962C8B-B14F-4D97-AF65-F5344CB8AC3E}">
        <p14:creationId xmlns:p14="http://schemas.microsoft.com/office/powerpoint/2010/main" val="345437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FCB7-6503-4D75-8426-3A5DC7C688BD}"/>
              </a:ext>
            </a:extLst>
          </p:cNvPr>
          <p:cNvSpPr>
            <a:spLocks noGrp="1"/>
          </p:cNvSpPr>
          <p:nvPr>
            <p:ph type="title"/>
          </p:nvPr>
        </p:nvSpPr>
        <p:spPr/>
        <p:txBody>
          <a:bodyPr/>
          <a:lstStyle/>
          <a:p>
            <a:r>
              <a:rPr lang="en-US" b="1" u="sng" dirty="0"/>
              <a:t>Advantages of CaaS</a:t>
            </a:r>
            <a:endParaRPr lang="en-US" dirty="0"/>
          </a:p>
        </p:txBody>
      </p:sp>
      <p:sp>
        <p:nvSpPr>
          <p:cNvPr id="3" name="Content Placeholder 2">
            <a:extLst>
              <a:ext uri="{FF2B5EF4-FFF2-40B4-BE49-F238E27FC236}">
                <a16:creationId xmlns:a16="http://schemas.microsoft.com/office/drawing/2014/main" id="{E8AF717D-A236-4E76-84CC-7495299B58CD}"/>
              </a:ext>
            </a:extLst>
          </p:cNvPr>
          <p:cNvSpPr>
            <a:spLocks noGrp="1"/>
          </p:cNvSpPr>
          <p:nvPr>
            <p:ph idx="1"/>
          </p:nvPr>
        </p:nvSpPr>
        <p:spPr/>
        <p:txBody>
          <a:bodyPr/>
          <a:lstStyle/>
          <a:p>
            <a:pPr marL="0" indent="0">
              <a:buNone/>
            </a:pPr>
            <a:r>
              <a:rPr lang="en-US" b="1" dirty="0"/>
              <a:t>Guaranteed Business Continuity</a:t>
            </a:r>
            <a:endParaRPr lang="en-US" dirty="0"/>
          </a:p>
          <a:p>
            <a:r>
              <a:rPr lang="en-US" dirty="0"/>
              <a:t>If a catastrophic event occurred at your business’s physical location, would your company disaster recovery plan allow your business to continue operating without a break.</a:t>
            </a:r>
          </a:p>
          <a:p>
            <a:r>
              <a:rPr lang="en-US" b="1" dirty="0"/>
              <a:t>Fire, earthquake, physical damages data</a:t>
            </a:r>
          </a:p>
          <a:p>
            <a:r>
              <a:rPr lang="en-US" b="1" dirty="0"/>
              <a:t>Data lose chances</a:t>
            </a:r>
          </a:p>
          <a:p>
            <a:endParaRPr lang="en-US" dirty="0"/>
          </a:p>
        </p:txBody>
      </p:sp>
      <p:sp>
        <p:nvSpPr>
          <p:cNvPr id="4" name="Rectangle 3">
            <a:extLst>
              <a:ext uri="{FF2B5EF4-FFF2-40B4-BE49-F238E27FC236}">
                <a16:creationId xmlns:a16="http://schemas.microsoft.com/office/drawing/2014/main" id="{4BE07D33-4F94-4FFE-856C-7877D20AB10A}"/>
              </a:ext>
            </a:extLst>
          </p:cNvPr>
          <p:cNvSpPr/>
          <p:nvPr/>
        </p:nvSpPr>
        <p:spPr>
          <a:xfrm>
            <a:off x="7853861" y="3429000"/>
            <a:ext cx="3740126" cy="523220"/>
          </a:xfrm>
          <a:prstGeom prst="rect">
            <a:avLst/>
          </a:prstGeom>
        </p:spPr>
        <p:txBody>
          <a:bodyPr wrap="none">
            <a:spAutoFit/>
          </a:bodyPr>
          <a:lstStyle/>
          <a:p>
            <a:r>
              <a:rPr lang="en-US" sz="2800" dirty="0">
                <a:latin typeface="Times New Roman" panose="02020603050405020304" pitchFamily="18" charset="0"/>
                <a:ea typeface="Times New Roman" panose="02020603050405020304" pitchFamily="18" charset="0"/>
              </a:rPr>
              <a:t>Monthly/yearly payment</a:t>
            </a:r>
            <a:endParaRPr lang="en-US" sz="2800" dirty="0"/>
          </a:p>
        </p:txBody>
      </p:sp>
    </p:spTree>
    <p:extLst>
      <p:ext uri="{BB962C8B-B14F-4D97-AF65-F5344CB8AC3E}">
        <p14:creationId xmlns:p14="http://schemas.microsoft.com/office/powerpoint/2010/main" val="111816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863A-C54B-426B-A98C-4E72ACEA7808}"/>
              </a:ext>
            </a:extLst>
          </p:cNvPr>
          <p:cNvSpPr>
            <a:spLocks noGrp="1"/>
          </p:cNvSpPr>
          <p:nvPr>
            <p:ph type="title"/>
          </p:nvPr>
        </p:nvSpPr>
        <p:spPr/>
        <p:txBody>
          <a:bodyPr/>
          <a:lstStyle/>
          <a:p>
            <a:r>
              <a:rPr lang="en-US" b="1" u="sng" dirty="0"/>
              <a:t>Infrastructure-as-a-Service (IaaS):</a:t>
            </a:r>
            <a:br>
              <a:rPr lang="en-US" dirty="0"/>
            </a:br>
            <a:endParaRPr lang="en-US" dirty="0"/>
          </a:p>
        </p:txBody>
      </p:sp>
      <p:sp>
        <p:nvSpPr>
          <p:cNvPr id="3" name="Content Placeholder 2">
            <a:extLst>
              <a:ext uri="{FF2B5EF4-FFF2-40B4-BE49-F238E27FC236}">
                <a16:creationId xmlns:a16="http://schemas.microsoft.com/office/drawing/2014/main" id="{658A1888-B616-4D70-AD12-EF8B74F5ACF9}"/>
              </a:ext>
            </a:extLst>
          </p:cNvPr>
          <p:cNvSpPr>
            <a:spLocks noGrp="1"/>
          </p:cNvSpPr>
          <p:nvPr>
            <p:ph idx="1"/>
          </p:nvPr>
        </p:nvSpPr>
        <p:spPr/>
        <p:txBody>
          <a:bodyPr/>
          <a:lstStyle/>
          <a:p>
            <a:r>
              <a:rPr lang="en-US" dirty="0"/>
              <a:t>includes the capability to provision processing, storage, networks, and other fundamental computing resources</a:t>
            </a:r>
          </a:p>
          <a:p>
            <a:r>
              <a:rPr lang="en-US" dirty="0"/>
              <a:t>the consumer is able to deploy and run arbitrary software, which can include operating systems and applications</a:t>
            </a:r>
          </a:p>
          <a:p>
            <a:r>
              <a:rPr lang="en-US" dirty="0"/>
              <a:t>consumer does not manage or control the underlying cloud infrastructure </a:t>
            </a:r>
            <a:br>
              <a:rPr lang="en-US" dirty="0"/>
            </a:br>
            <a:r>
              <a:rPr lang="en-US" b="1" dirty="0"/>
              <a:t>but has control over operating systems; </a:t>
            </a:r>
            <a:r>
              <a:rPr lang="en-US" dirty="0"/>
              <a:t>storage, deployed applications, and possibly limited control of select networking components </a:t>
            </a:r>
          </a:p>
          <a:p>
            <a:endParaRPr lang="en-US" dirty="0"/>
          </a:p>
        </p:txBody>
      </p:sp>
    </p:spTree>
    <p:extLst>
      <p:ext uri="{BB962C8B-B14F-4D97-AF65-F5344CB8AC3E}">
        <p14:creationId xmlns:p14="http://schemas.microsoft.com/office/powerpoint/2010/main" val="422827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D44F-016F-4A6C-A9F3-0B81A0C6200E}"/>
              </a:ext>
            </a:extLst>
          </p:cNvPr>
          <p:cNvSpPr>
            <a:spLocks noGrp="1"/>
          </p:cNvSpPr>
          <p:nvPr>
            <p:ph type="title"/>
          </p:nvPr>
        </p:nvSpPr>
        <p:spPr/>
        <p:txBody>
          <a:bodyPr/>
          <a:lstStyle/>
          <a:p>
            <a:r>
              <a:rPr lang="en-US" b="1" dirty="0"/>
              <a:t>popular IaaS solutions </a:t>
            </a:r>
            <a:endParaRPr lang="en-US" dirty="0"/>
          </a:p>
        </p:txBody>
      </p:sp>
      <p:sp>
        <p:nvSpPr>
          <p:cNvPr id="3" name="Content Placeholder 2">
            <a:extLst>
              <a:ext uri="{FF2B5EF4-FFF2-40B4-BE49-F238E27FC236}">
                <a16:creationId xmlns:a16="http://schemas.microsoft.com/office/drawing/2014/main" id="{3E33CB84-B6BA-442E-9232-F974C5CA271F}"/>
              </a:ext>
            </a:extLst>
          </p:cNvPr>
          <p:cNvSpPr>
            <a:spLocks noGrp="1"/>
          </p:cNvSpPr>
          <p:nvPr>
            <p:ph idx="1"/>
          </p:nvPr>
        </p:nvSpPr>
        <p:spPr/>
        <p:txBody>
          <a:bodyPr/>
          <a:lstStyle/>
          <a:p>
            <a:pPr marL="0" indent="0">
              <a:buNone/>
            </a:pPr>
            <a:r>
              <a:rPr lang="en-US" b="1" u="sng" dirty="0"/>
              <a:t>Compute as a service:</a:t>
            </a:r>
          </a:p>
          <a:p>
            <a:r>
              <a:rPr lang="en-US" dirty="0"/>
              <a:t>provides compute  capacity that includes </a:t>
            </a:r>
          </a:p>
          <a:p>
            <a:pPr lvl="1"/>
            <a:r>
              <a:rPr lang="en-US" dirty="0"/>
              <a:t>servers, </a:t>
            </a:r>
          </a:p>
          <a:p>
            <a:pPr lvl="1"/>
            <a:r>
              <a:rPr lang="en-US" dirty="0"/>
              <a:t>operating system access, </a:t>
            </a:r>
          </a:p>
          <a:p>
            <a:pPr lvl="1"/>
            <a:r>
              <a:rPr lang="en-US" dirty="0"/>
              <a:t>firewalls, </a:t>
            </a:r>
          </a:p>
          <a:p>
            <a:pPr lvl="1"/>
            <a:r>
              <a:rPr lang="en-US" dirty="0"/>
              <a:t>routers and load balancing on demand</a:t>
            </a:r>
          </a:p>
          <a:p>
            <a:endParaRPr lang="en-US" dirty="0"/>
          </a:p>
        </p:txBody>
      </p:sp>
    </p:spTree>
    <p:extLst>
      <p:ext uri="{BB962C8B-B14F-4D97-AF65-F5344CB8AC3E}">
        <p14:creationId xmlns:p14="http://schemas.microsoft.com/office/powerpoint/2010/main" val="347367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D44F-016F-4A6C-A9F3-0B81A0C6200E}"/>
              </a:ext>
            </a:extLst>
          </p:cNvPr>
          <p:cNvSpPr>
            <a:spLocks noGrp="1"/>
          </p:cNvSpPr>
          <p:nvPr>
            <p:ph type="title"/>
          </p:nvPr>
        </p:nvSpPr>
        <p:spPr/>
        <p:txBody>
          <a:bodyPr/>
          <a:lstStyle/>
          <a:p>
            <a:r>
              <a:rPr lang="en-US" b="1" dirty="0"/>
              <a:t>popular IaaS solutions </a:t>
            </a:r>
            <a:endParaRPr lang="en-US" dirty="0"/>
          </a:p>
        </p:txBody>
      </p:sp>
      <p:sp>
        <p:nvSpPr>
          <p:cNvPr id="3" name="Content Placeholder 2">
            <a:extLst>
              <a:ext uri="{FF2B5EF4-FFF2-40B4-BE49-F238E27FC236}">
                <a16:creationId xmlns:a16="http://schemas.microsoft.com/office/drawing/2014/main" id="{3E33CB84-B6BA-442E-9232-F974C5CA271F}"/>
              </a:ext>
            </a:extLst>
          </p:cNvPr>
          <p:cNvSpPr>
            <a:spLocks noGrp="1"/>
          </p:cNvSpPr>
          <p:nvPr>
            <p:ph idx="1"/>
          </p:nvPr>
        </p:nvSpPr>
        <p:spPr/>
        <p:txBody>
          <a:bodyPr/>
          <a:lstStyle/>
          <a:p>
            <a:pPr marL="0" indent="0">
              <a:buNone/>
            </a:pPr>
            <a:r>
              <a:rPr lang="en-US" b="1" u="sng" dirty="0"/>
              <a:t>Web hosting:</a:t>
            </a:r>
          </a:p>
          <a:p>
            <a:r>
              <a:rPr lang="en-US" dirty="0"/>
              <a:t>Moving a website to an IaaS based model ensures that the website won’t get bogged down during peak traffic times </a:t>
            </a:r>
          </a:p>
          <a:p>
            <a:endParaRPr lang="en-US" dirty="0"/>
          </a:p>
          <a:p>
            <a:pPr marL="0" indent="0">
              <a:buNone/>
            </a:pPr>
            <a:r>
              <a:rPr lang="en-US" b="1" u="sng" dirty="0"/>
              <a:t>Storage as Service</a:t>
            </a:r>
            <a:endParaRPr lang="en-US" dirty="0"/>
          </a:p>
          <a:p>
            <a:r>
              <a:rPr lang="en-US" dirty="0"/>
              <a:t>a business model in which a large company </a:t>
            </a:r>
            <a:r>
              <a:rPr lang="en-US" b="1" dirty="0"/>
              <a:t>rents space </a:t>
            </a:r>
            <a:r>
              <a:rPr lang="en-US" dirty="0"/>
              <a:t>in their storage infrastructure to a smaller company or individual</a:t>
            </a:r>
          </a:p>
          <a:p>
            <a:endParaRPr lang="en-US" dirty="0"/>
          </a:p>
        </p:txBody>
      </p:sp>
    </p:spTree>
    <p:extLst>
      <p:ext uri="{BB962C8B-B14F-4D97-AF65-F5344CB8AC3E}">
        <p14:creationId xmlns:p14="http://schemas.microsoft.com/office/powerpoint/2010/main" val="135117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D44F-016F-4A6C-A9F3-0B81A0C6200E}"/>
              </a:ext>
            </a:extLst>
          </p:cNvPr>
          <p:cNvSpPr>
            <a:spLocks noGrp="1"/>
          </p:cNvSpPr>
          <p:nvPr>
            <p:ph type="title"/>
          </p:nvPr>
        </p:nvSpPr>
        <p:spPr/>
        <p:txBody>
          <a:bodyPr/>
          <a:lstStyle/>
          <a:p>
            <a:r>
              <a:rPr lang="en-US" b="1" dirty="0"/>
              <a:t>popular IaaS solutions </a:t>
            </a:r>
            <a:endParaRPr lang="en-US" dirty="0"/>
          </a:p>
        </p:txBody>
      </p:sp>
      <p:sp>
        <p:nvSpPr>
          <p:cNvPr id="3" name="Content Placeholder 2">
            <a:extLst>
              <a:ext uri="{FF2B5EF4-FFF2-40B4-BE49-F238E27FC236}">
                <a16:creationId xmlns:a16="http://schemas.microsoft.com/office/drawing/2014/main" id="{3E33CB84-B6BA-442E-9232-F974C5CA271F}"/>
              </a:ext>
            </a:extLst>
          </p:cNvPr>
          <p:cNvSpPr>
            <a:spLocks noGrp="1"/>
          </p:cNvSpPr>
          <p:nvPr>
            <p:ph idx="1"/>
          </p:nvPr>
        </p:nvSpPr>
        <p:spPr/>
        <p:txBody>
          <a:bodyPr>
            <a:normAutofit lnSpcReduction="10000"/>
          </a:bodyPr>
          <a:lstStyle/>
          <a:p>
            <a:pPr marL="0" indent="0">
              <a:buNone/>
            </a:pPr>
            <a:r>
              <a:rPr lang="en-US" b="1" u="sng" dirty="0"/>
              <a:t>Disaster recovery and backup as a service:</a:t>
            </a:r>
          </a:p>
          <a:p>
            <a:r>
              <a:rPr lang="en-US" dirty="0"/>
              <a:t>to ensure that organizations have uninterrupted access </a:t>
            </a:r>
          </a:p>
          <a:p>
            <a:pPr lvl="1"/>
            <a:r>
              <a:rPr lang="en-US" dirty="0"/>
              <a:t>to data and applications, </a:t>
            </a:r>
          </a:p>
          <a:p>
            <a:pPr lvl="1"/>
            <a:r>
              <a:rPr lang="en-US" dirty="0"/>
              <a:t>regardless of emergencies, </a:t>
            </a:r>
            <a:br>
              <a:rPr lang="en-US" dirty="0"/>
            </a:br>
            <a:r>
              <a:rPr lang="en-US" dirty="0"/>
              <a:t>such as power outages, natural disasters or system failure</a:t>
            </a:r>
          </a:p>
          <a:p>
            <a:r>
              <a:rPr lang="en-US" dirty="0"/>
              <a:t>redundancy and automatic failover to ensure ongoing access, reducing downtime to nearly zero</a:t>
            </a:r>
          </a:p>
          <a:p>
            <a:pPr marL="0" indent="0">
              <a:buNone/>
            </a:pPr>
            <a:r>
              <a:rPr lang="en-US" b="1" dirty="0"/>
              <a:t>two basic options : </a:t>
            </a:r>
            <a:r>
              <a:rPr lang="en-US" dirty="0"/>
              <a:t>when it comes to disaster recovery as a service</a:t>
            </a:r>
          </a:p>
          <a:p>
            <a:pPr marL="514350" indent="-514350">
              <a:buFont typeface="+mj-lt"/>
              <a:buAutoNum type="arabicParenR"/>
            </a:pPr>
            <a:r>
              <a:rPr lang="en-US" dirty="0"/>
              <a:t>backup and restore from the cloud </a:t>
            </a:r>
          </a:p>
          <a:p>
            <a:pPr marL="514350" indent="-514350">
              <a:buFont typeface="+mj-lt"/>
              <a:buAutoNum type="arabicParenR"/>
            </a:pPr>
            <a:r>
              <a:rPr lang="en-US" dirty="0"/>
              <a:t>backup and restore to the cloud</a:t>
            </a:r>
          </a:p>
          <a:p>
            <a:endParaRPr lang="en-US" dirty="0"/>
          </a:p>
        </p:txBody>
      </p:sp>
    </p:spTree>
    <p:extLst>
      <p:ext uri="{BB962C8B-B14F-4D97-AF65-F5344CB8AC3E}">
        <p14:creationId xmlns:p14="http://schemas.microsoft.com/office/powerpoint/2010/main" val="278791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564A-4E12-47A0-9870-886C42747C37}"/>
              </a:ext>
            </a:extLst>
          </p:cNvPr>
          <p:cNvSpPr>
            <a:spLocks noGrp="1"/>
          </p:cNvSpPr>
          <p:nvPr>
            <p:ph type="title"/>
          </p:nvPr>
        </p:nvSpPr>
        <p:spPr/>
        <p:txBody>
          <a:bodyPr/>
          <a:lstStyle/>
          <a:p>
            <a:r>
              <a:rPr lang="en-US" dirty="0"/>
              <a:t>backup and restore from the cloud </a:t>
            </a:r>
            <a:br>
              <a:rPr lang="en-US" dirty="0"/>
            </a:br>
            <a:endParaRPr lang="en-US" dirty="0"/>
          </a:p>
        </p:txBody>
      </p:sp>
      <p:sp>
        <p:nvSpPr>
          <p:cNvPr id="3" name="Content Placeholder 2">
            <a:extLst>
              <a:ext uri="{FF2B5EF4-FFF2-40B4-BE49-F238E27FC236}">
                <a16:creationId xmlns:a16="http://schemas.microsoft.com/office/drawing/2014/main" id="{6ED6DAEE-3E42-470F-90C7-20CB327DE195}"/>
              </a:ext>
            </a:extLst>
          </p:cNvPr>
          <p:cNvSpPr>
            <a:spLocks noGrp="1"/>
          </p:cNvSpPr>
          <p:nvPr>
            <p:ph idx="1"/>
          </p:nvPr>
        </p:nvSpPr>
        <p:spPr/>
        <p:txBody>
          <a:bodyPr/>
          <a:lstStyle/>
          <a:p>
            <a:r>
              <a:rPr lang="en-US" dirty="0"/>
              <a:t>applications and data on their own premise</a:t>
            </a:r>
          </a:p>
          <a:p>
            <a:r>
              <a:rPr lang="en-US" dirty="0"/>
              <a:t>back up data to the cloud and restore it to hardware on their own premise when a disaster occurs</a:t>
            </a:r>
          </a:p>
        </p:txBody>
      </p:sp>
    </p:spTree>
    <p:extLst>
      <p:ext uri="{BB962C8B-B14F-4D97-AF65-F5344CB8AC3E}">
        <p14:creationId xmlns:p14="http://schemas.microsoft.com/office/powerpoint/2010/main" val="153037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EE82-FB0F-4AD3-855A-2AF62DCE8615}"/>
              </a:ext>
            </a:extLst>
          </p:cNvPr>
          <p:cNvSpPr>
            <a:spLocks noGrp="1"/>
          </p:cNvSpPr>
          <p:nvPr>
            <p:ph type="title"/>
          </p:nvPr>
        </p:nvSpPr>
        <p:spPr/>
        <p:txBody>
          <a:bodyPr/>
          <a:lstStyle/>
          <a:p>
            <a:r>
              <a:rPr lang="en-US" dirty="0"/>
              <a:t>backup and restore to the cloud</a:t>
            </a:r>
          </a:p>
        </p:txBody>
      </p:sp>
      <p:sp>
        <p:nvSpPr>
          <p:cNvPr id="3" name="Content Placeholder 2">
            <a:extLst>
              <a:ext uri="{FF2B5EF4-FFF2-40B4-BE49-F238E27FC236}">
                <a16:creationId xmlns:a16="http://schemas.microsoft.com/office/drawing/2014/main" id="{55E8634B-C65D-46CB-9B15-ABCF532789F0}"/>
              </a:ext>
            </a:extLst>
          </p:cNvPr>
          <p:cNvSpPr>
            <a:spLocks noGrp="1"/>
          </p:cNvSpPr>
          <p:nvPr>
            <p:ph idx="1"/>
          </p:nvPr>
        </p:nvSpPr>
        <p:spPr/>
        <p:txBody>
          <a:bodyPr/>
          <a:lstStyle/>
          <a:p>
            <a:r>
              <a:rPr lang="en-US" dirty="0"/>
              <a:t>data is restored to virtual machines in the cloud</a:t>
            </a:r>
          </a:p>
          <a:p>
            <a:endParaRPr lang="en-US" dirty="0"/>
          </a:p>
        </p:txBody>
      </p:sp>
    </p:spTree>
    <p:extLst>
      <p:ext uri="{BB962C8B-B14F-4D97-AF65-F5344CB8AC3E}">
        <p14:creationId xmlns:p14="http://schemas.microsoft.com/office/powerpoint/2010/main" val="374325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05ADB-240D-4370-89A4-DA584D08A23B}"/>
              </a:ext>
            </a:extLst>
          </p:cNvPr>
          <p:cNvSpPr>
            <a:spLocks noGrp="1"/>
          </p:cNvSpPr>
          <p:nvPr>
            <p:ph type="title"/>
          </p:nvPr>
        </p:nvSpPr>
        <p:spPr/>
        <p:txBody>
          <a:bodyPr/>
          <a:lstStyle/>
          <a:p>
            <a:r>
              <a:rPr lang="en-US" b="1" dirty="0"/>
              <a:t>popular IaaS solutions </a:t>
            </a:r>
            <a:endParaRPr lang="en-US" dirty="0"/>
          </a:p>
        </p:txBody>
      </p:sp>
      <p:sp>
        <p:nvSpPr>
          <p:cNvPr id="3" name="Content Placeholder 2">
            <a:extLst>
              <a:ext uri="{FF2B5EF4-FFF2-40B4-BE49-F238E27FC236}">
                <a16:creationId xmlns:a16="http://schemas.microsoft.com/office/drawing/2014/main" id="{85C94598-0A13-4DA9-A970-E3B234278304}"/>
              </a:ext>
            </a:extLst>
          </p:cNvPr>
          <p:cNvSpPr>
            <a:spLocks noGrp="1"/>
          </p:cNvSpPr>
          <p:nvPr>
            <p:ph idx="1"/>
          </p:nvPr>
        </p:nvSpPr>
        <p:spPr/>
        <p:txBody>
          <a:bodyPr/>
          <a:lstStyle/>
          <a:p>
            <a:pPr marL="0" indent="0">
              <a:buNone/>
            </a:pPr>
            <a:r>
              <a:rPr lang="en-US" b="1" u="sng" dirty="0"/>
              <a:t>Desktops as a service </a:t>
            </a:r>
            <a:r>
              <a:rPr lang="en-US" b="1" u="sng" dirty="0" err="1"/>
              <a:t>DaaS</a:t>
            </a:r>
            <a:r>
              <a:rPr lang="en-US" b="1" u="sng" dirty="0"/>
              <a:t>:</a:t>
            </a:r>
          </a:p>
          <a:p>
            <a:r>
              <a:rPr lang="en-US" dirty="0"/>
              <a:t>solely for hosting and serving virtual desktops.</a:t>
            </a:r>
          </a:p>
          <a:p>
            <a:r>
              <a:rPr lang="en-US" dirty="0"/>
              <a:t>allows enterprises to quickly provision, access, run and deactivate virtual desktop machines as needed. </a:t>
            </a:r>
          </a:p>
          <a:p>
            <a:endParaRPr lang="en-US" b="1" u="sng" dirty="0"/>
          </a:p>
          <a:p>
            <a:endParaRPr lang="en-US" dirty="0"/>
          </a:p>
        </p:txBody>
      </p:sp>
    </p:spTree>
    <p:extLst>
      <p:ext uri="{BB962C8B-B14F-4D97-AF65-F5344CB8AC3E}">
        <p14:creationId xmlns:p14="http://schemas.microsoft.com/office/powerpoint/2010/main" val="68885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05ADB-240D-4370-89A4-DA584D08A23B}"/>
              </a:ext>
            </a:extLst>
          </p:cNvPr>
          <p:cNvSpPr>
            <a:spLocks noGrp="1"/>
          </p:cNvSpPr>
          <p:nvPr>
            <p:ph type="title"/>
          </p:nvPr>
        </p:nvSpPr>
        <p:spPr/>
        <p:txBody>
          <a:bodyPr/>
          <a:lstStyle/>
          <a:p>
            <a:r>
              <a:rPr lang="en-US" b="1" dirty="0"/>
              <a:t>popular IaaS solutions </a:t>
            </a:r>
            <a:endParaRPr lang="en-US" dirty="0"/>
          </a:p>
        </p:txBody>
      </p:sp>
      <p:sp>
        <p:nvSpPr>
          <p:cNvPr id="3" name="Content Placeholder 2">
            <a:extLst>
              <a:ext uri="{FF2B5EF4-FFF2-40B4-BE49-F238E27FC236}">
                <a16:creationId xmlns:a16="http://schemas.microsoft.com/office/drawing/2014/main" id="{85C94598-0A13-4DA9-A970-E3B234278304}"/>
              </a:ext>
            </a:extLst>
          </p:cNvPr>
          <p:cNvSpPr>
            <a:spLocks noGrp="1"/>
          </p:cNvSpPr>
          <p:nvPr>
            <p:ph idx="1"/>
          </p:nvPr>
        </p:nvSpPr>
        <p:spPr/>
        <p:txBody>
          <a:bodyPr/>
          <a:lstStyle/>
          <a:p>
            <a:pPr marL="0" indent="0">
              <a:buNone/>
            </a:pPr>
            <a:r>
              <a:rPr lang="en-US" b="1" u="sng" dirty="0"/>
              <a:t>Servers as a service</a:t>
            </a:r>
          </a:p>
          <a:p>
            <a:r>
              <a:rPr lang="en-US" dirty="0"/>
              <a:t>to secure, private areas dedicated to the organization’s use, so security is ironclad.</a:t>
            </a:r>
          </a:p>
          <a:p>
            <a:endParaRPr lang="en-US" u="sng" dirty="0"/>
          </a:p>
          <a:p>
            <a:pPr marL="0" indent="0">
              <a:buNone/>
            </a:pPr>
            <a:r>
              <a:rPr lang="en-US" b="1" u="sng" dirty="0"/>
              <a:t>Networking as a service:</a:t>
            </a:r>
            <a:r>
              <a:rPr lang="en-US" dirty="0"/>
              <a:t> </a:t>
            </a:r>
            <a:endParaRPr lang="en-US" u="sng" dirty="0"/>
          </a:p>
          <a:p>
            <a:r>
              <a:rPr lang="en-US" dirty="0"/>
              <a:t>the newest entrant </a:t>
            </a:r>
          </a:p>
          <a:p>
            <a:r>
              <a:rPr lang="en-US" dirty="0"/>
              <a:t>to offer networking resources </a:t>
            </a:r>
            <a:r>
              <a:rPr lang="en-US" b="1" dirty="0"/>
              <a:t>on demand </a:t>
            </a:r>
            <a:r>
              <a:rPr lang="en-US" dirty="0"/>
              <a:t>in order to support virtual networks — resources such as </a:t>
            </a:r>
            <a:r>
              <a:rPr lang="en-US" b="1" dirty="0"/>
              <a:t>firewalls, load balancing and WAN acceleration services</a:t>
            </a:r>
            <a:endParaRPr lang="en-US" b="1" u="sng" dirty="0"/>
          </a:p>
          <a:p>
            <a:endParaRPr lang="en-US" dirty="0"/>
          </a:p>
        </p:txBody>
      </p:sp>
    </p:spTree>
    <p:extLst>
      <p:ext uri="{BB962C8B-B14F-4D97-AF65-F5344CB8AC3E}">
        <p14:creationId xmlns:p14="http://schemas.microsoft.com/office/powerpoint/2010/main" val="248499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A5EA-130C-41E8-9939-9FC31B7EF88A}"/>
              </a:ext>
            </a:extLst>
          </p:cNvPr>
          <p:cNvSpPr>
            <a:spLocks noGrp="1"/>
          </p:cNvSpPr>
          <p:nvPr>
            <p:ph type="title"/>
          </p:nvPr>
        </p:nvSpPr>
        <p:spPr/>
        <p:txBody>
          <a:bodyPr/>
          <a:lstStyle/>
          <a:p>
            <a:r>
              <a:rPr lang="en-US" b="1" dirty="0"/>
              <a:t>Cloud Communication</a:t>
            </a:r>
            <a:endParaRPr lang="en-US" dirty="0"/>
          </a:p>
        </p:txBody>
      </p:sp>
      <p:sp>
        <p:nvSpPr>
          <p:cNvPr id="3" name="Content Placeholder 2">
            <a:extLst>
              <a:ext uri="{FF2B5EF4-FFF2-40B4-BE49-F238E27FC236}">
                <a16:creationId xmlns:a16="http://schemas.microsoft.com/office/drawing/2014/main" id="{F54F79C8-C110-43DF-B6A6-880759446184}"/>
              </a:ext>
            </a:extLst>
          </p:cNvPr>
          <p:cNvSpPr>
            <a:spLocks noGrp="1"/>
          </p:cNvSpPr>
          <p:nvPr>
            <p:ph idx="1"/>
          </p:nvPr>
        </p:nvSpPr>
        <p:spPr/>
        <p:txBody>
          <a:bodyPr/>
          <a:lstStyle/>
          <a:p>
            <a:r>
              <a:rPr lang="en-US" i="1" dirty="0"/>
              <a:t>Internet-based voice and data communications       -----VoIP</a:t>
            </a:r>
          </a:p>
          <a:p>
            <a:r>
              <a:rPr lang="en-US" i="1" dirty="0"/>
              <a:t>Accessed over public internet</a:t>
            </a:r>
          </a:p>
          <a:p>
            <a:endParaRPr lang="en-US" dirty="0"/>
          </a:p>
        </p:txBody>
      </p:sp>
      <p:graphicFrame>
        <p:nvGraphicFramePr>
          <p:cNvPr id="6" name="Diagram 5">
            <a:extLst>
              <a:ext uri="{FF2B5EF4-FFF2-40B4-BE49-F238E27FC236}">
                <a16:creationId xmlns:a16="http://schemas.microsoft.com/office/drawing/2014/main" id="{3DD71D30-1E00-49CE-9BB2-B4E5F7C6D61F}"/>
              </a:ext>
            </a:extLst>
          </p:cNvPr>
          <p:cNvGraphicFramePr/>
          <p:nvPr>
            <p:extLst>
              <p:ext uri="{D42A27DB-BD31-4B8C-83A1-F6EECF244321}">
                <p14:modId xmlns:p14="http://schemas.microsoft.com/office/powerpoint/2010/main" val="3488246129"/>
              </p:ext>
            </p:extLst>
          </p:nvPr>
        </p:nvGraphicFramePr>
        <p:xfrm>
          <a:off x="3725838" y="2074460"/>
          <a:ext cx="6434161" cy="4063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369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CB26-1338-48D0-AC5C-71124DEDB6DD}"/>
              </a:ext>
            </a:extLst>
          </p:cNvPr>
          <p:cNvSpPr>
            <a:spLocks noGrp="1"/>
          </p:cNvSpPr>
          <p:nvPr>
            <p:ph type="title"/>
          </p:nvPr>
        </p:nvSpPr>
        <p:spPr/>
        <p:txBody>
          <a:bodyPr/>
          <a:lstStyle/>
          <a:p>
            <a:r>
              <a:rPr lang="en-US" b="1" u="sng" dirty="0"/>
              <a:t>Modern On-Demand Computing: </a:t>
            </a:r>
            <a:endParaRPr lang="en-US" dirty="0"/>
          </a:p>
        </p:txBody>
      </p:sp>
      <p:sp>
        <p:nvSpPr>
          <p:cNvPr id="3" name="Content Placeholder 2">
            <a:extLst>
              <a:ext uri="{FF2B5EF4-FFF2-40B4-BE49-F238E27FC236}">
                <a16:creationId xmlns:a16="http://schemas.microsoft.com/office/drawing/2014/main" id="{765AAB8A-DE56-416F-B79B-7FCFC5F04647}"/>
              </a:ext>
            </a:extLst>
          </p:cNvPr>
          <p:cNvSpPr>
            <a:spLocks noGrp="1"/>
          </p:cNvSpPr>
          <p:nvPr>
            <p:ph idx="1"/>
          </p:nvPr>
        </p:nvSpPr>
        <p:spPr/>
        <p:txBody>
          <a:bodyPr/>
          <a:lstStyle/>
          <a:p>
            <a:r>
              <a:rPr lang="en-US" dirty="0"/>
              <a:t>on-demand model evolved to overcome the challenge of being able to meet fluctuating resource demands efficiently</a:t>
            </a:r>
          </a:p>
          <a:p>
            <a:r>
              <a:rPr lang="en-US" dirty="0" err="1"/>
              <a:t>Eg</a:t>
            </a:r>
            <a:r>
              <a:rPr lang="en-US" dirty="0"/>
              <a:t>; Amazon’s Elastic Compute Cloud (Amazon EC2). </a:t>
            </a:r>
          </a:p>
          <a:p>
            <a:pPr lvl="1"/>
            <a:r>
              <a:rPr lang="en-US" dirty="0"/>
              <a:t>web service that provides resizable computing capacity in the cloud.</a:t>
            </a:r>
          </a:p>
          <a:p>
            <a:endParaRPr lang="en-US" dirty="0"/>
          </a:p>
        </p:txBody>
      </p:sp>
    </p:spTree>
    <p:extLst>
      <p:ext uri="{BB962C8B-B14F-4D97-AF65-F5344CB8AC3E}">
        <p14:creationId xmlns:p14="http://schemas.microsoft.com/office/powerpoint/2010/main" val="342643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C25E-452A-4BAA-9C57-440D849B2DEC}"/>
              </a:ext>
            </a:extLst>
          </p:cNvPr>
          <p:cNvSpPr>
            <a:spLocks noGrp="1"/>
          </p:cNvSpPr>
          <p:nvPr>
            <p:ph type="title"/>
          </p:nvPr>
        </p:nvSpPr>
        <p:spPr/>
        <p:txBody>
          <a:bodyPr/>
          <a:lstStyle/>
          <a:p>
            <a:r>
              <a:rPr lang="en-US" b="1" u="sng" dirty="0"/>
              <a:t>Amazon Web Services: AWS</a:t>
            </a:r>
            <a:endParaRPr lang="en-US" dirty="0"/>
          </a:p>
        </p:txBody>
      </p:sp>
      <p:sp>
        <p:nvSpPr>
          <p:cNvPr id="3" name="Content Placeholder 2">
            <a:extLst>
              <a:ext uri="{FF2B5EF4-FFF2-40B4-BE49-F238E27FC236}">
                <a16:creationId xmlns:a16="http://schemas.microsoft.com/office/drawing/2014/main" id="{EA639D9E-E1C9-470A-82A0-4A87E85B6BFB}"/>
              </a:ext>
            </a:extLst>
          </p:cNvPr>
          <p:cNvSpPr>
            <a:spLocks noGrp="1"/>
          </p:cNvSpPr>
          <p:nvPr>
            <p:ph idx="1"/>
          </p:nvPr>
        </p:nvSpPr>
        <p:spPr/>
        <p:txBody>
          <a:bodyPr/>
          <a:lstStyle/>
          <a:p>
            <a:r>
              <a:rPr lang="en-US" i="1" dirty="0">
                <a:hlinkClick r:id="rId2"/>
              </a:rPr>
              <a:t>http://aws.amazon.com</a:t>
            </a:r>
            <a:endParaRPr lang="en-US" i="1" dirty="0"/>
          </a:p>
          <a:p>
            <a:r>
              <a:rPr lang="en-US" i="1" dirty="0"/>
              <a:t>First cloud computing service provider</a:t>
            </a:r>
          </a:p>
          <a:p>
            <a:r>
              <a:rPr lang="en-US" dirty="0"/>
              <a:t>Beta version </a:t>
            </a:r>
          </a:p>
          <a:p>
            <a:pPr lvl="1"/>
            <a:r>
              <a:rPr lang="en-US" dirty="0"/>
              <a:t>Elastic Computing platform called </a:t>
            </a:r>
            <a:r>
              <a:rPr lang="en-US" i="1" dirty="0"/>
              <a:t>EC2 </a:t>
            </a:r>
          </a:p>
          <a:p>
            <a:pPr lvl="1"/>
            <a:r>
              <a:rPr lang="en-US" dirty="0"/>
              <a:t>in August 2006</a:t>
            </a:r>
            <a:endParaRPr lang="en-US" i="1" dirty="0"/>
          </a:p>
          <a:p>
            <a:endParaRPr lang="en-US" dirty="0"/>
          </a:p>
        </p:txBody>
      </p:sp>
    </p:spTree>
    <p:extLst>
      <p:ext uri="{BB962C8B-B14F-4D97-AF65-F5344CB8AC3E}">
        <p14:creationId xmlns:p14="http://schemas.microsoft.com/office/powerpoint/2010/main" val="282613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6E78-0FE3-44D4-97B2-1D09956EF599}"/>
              </a:ext>
            </a:extLst>
          </p:cNvPr>
          <p:cNvSpPr>
            <a:spLocks noGrp="1"/>
          </p:cNvSpPr>
          <p:nvPr>
            <p:ph type="title"/>
          </p:nvPr>
        </p:nvSpPr>
        <p:spPr/>
        <p:txBody>
          <a:bodyPr/>
          <a:lstStyle/>
          <a:p>
            <a:r>
              <a:rPr lang="en-US" b="1" u="sng" dirty="0"/>
              <a:t>AMAZON EC2 SERVICE</a:t>
            </a:r>
            <a:r>
              <a:rPr lang="en-US" b="1" dirty="0"/>
              <a:t>:</a:t>
            </a:r>
            <a:endParaRPr lang="en-US" dirty="0"/>
          </a:p>
        </p:txBody>
      </p:sp>
      <p:sp>
        <p:nvSpPr>
          <p:cNvPr id="3" name="Content Placeholder 2">
            <a:extLst>
              <a:ext uri="{FF2B5EF4-FFF2-40B4-BE49-F238E27FC236}">
                <a16:creationId xmlns:a16="http://schemas.microsoft.com/office/drawing/2014/main" id="{B5B1D390-6242-400C-9B6D-7E2A774A477E}"/>
              </a:ext>
            </a:extLst>
          </p:cNvPr>
          <p:cNvSpPr>
            <a:spLocks noGrp="1"/>
          </p:cNvSpPr>
          <p:nvPr>
            <p:ph idx="1"/>
          </p:nvPr>
        </p:nvSpPr>
        <p:spPr/>
        <p:txBody>
          <a:bodyPr/>
          <a:lstStyle/>
          <a:p>
            <a:r>
              <a:rPr lang="en-US" dirty="0"/>
              <a:t>EC2 = Elastic Cloud Computing</a:t>
            </a:r>
          </a:p>
          <a:p>
            <a:r>
              <a:rPr lang="en-US" dirty="0"/>
              <a:t>Web service with a simple interface for launching instances of an </a:t>
            </a:r>
            <a:r>
              <a:rPr lang="en-US" b="1" dirty="0"/>
              <a:t>application</a:t>
            </a:r>
            <a:r>
              <a:rPr lang="en-US" dirty="0"/>
              <a:t> under several </a:t>
            </a:r>
            <a:r>
              <a:rPr lang="en-US" b="1" dirty="0"/>
              <a:t>operating systems</a:t>
            </a:r>
          </a:p>
          <a:p>
            <a:r>
              <a:rPr lang="en-US" dirty="0"/>
              <a:t>allows a user to load instances of an </a:t>
            </a:r>
            <a:r>
              <a:rPr lang="en-US" b="1" dirty="0"/>
              <a:t>application</a:t>
            </a:r>
            <a:r>
              <a:rPr lang="en-US" dirty="0"/>
              <a:t> </a:t>
            </a:r>
            <a:br>
              <a:rPr lang="en-US" dirty="0"/>
            </a:br>
            <a:r>
              <a:rPr lang="en-US" dirty="0"/>
              <a:t>with </a:t>
            </a:r>
          </a:p>
          <a:p>
            <a:pPr lvl="1"/>
            <a:r>
              <a:rPr lang="en-US" dirty="0"/>
              <a:t>a custom </a:t>
            </a:r>
            <a:r>
              <a:rPr lang="en-US" b="1" dirty="0"/>
              <a:t>application environment</a:t>
            </a:r>
            <a:r>
              <a:rPr lang="en-US" dirty="0"/>
              <a:t>, </a:t>
            </a:r>
          </a:p>
          <a:p>
            <a:pPr lvl="1"/>
            <a:r>
              <a:rPr lang="en-US" dirty="0"/>
              <a:t>manage </a:t>
            </a:r>
            <a:r>
              <a:rPr lang="en-US" b="1" dirty="0"/>
              <a:t>networks</a:t>
            </a:r>
            <a:r>
              <a:rPr lang="en-US" dirty="0"/>
              <a:t> access </a:t>
            </a:r>
            <a:r>
              <a:rPr lang="en-US" b="1" dirty="0"/>
              <a:t>permissions</a:t>
            </a:r>
            <a:r>
              <a:rPr lang="en-US" dirty="0"/>
              <a:t>, and </a:t>
            </a:r>
          </a:p>
          <a:p>
            <a:pPr lvl="1"/>
            <a:r>
              <a:rPr lang="en-US" dirty="0"/>
              <a:t>run the images using as many or as few systems as desired</a:t>
            </a:r>
          </a:p>
          <a:p>
            <a:r>
              <a:rPr lang="en-US" dirty="0"/>
              <a:t>based on the Xen virtualization strategy</a:t>
            </a:r>
          </a:p>
        </p:txBody>
      </p:sp>
    </p:spTree>
    <p:extLst>
      <p:ext uri="{BB962C8B-B14F-4D97-AF65-F5344CB8AC3E}">
        <p14:creationId xmlns:p14="http://schemas.microsoft.com/office/powerpoint/2010/main" val="1393047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4FF8-2221-410B-8AEB-57DF7CA185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3B8A34-B66D-48B1-9514-4DFB5603F611}"/>
              </a:ext>
            </a:extLst>
          </p:cNvPr>
          <p:cNvSpPr>
            <a:spLocks noGrp="1"/>
          </p:cNvSpPr>
          <p:nvPr>
            <p:ph idx="1"/>
          </p:nvPr>
        </p:nvSpPr>
        <p:spPr/>
        <p:txBody>
          <a:bodyPr/>
          <a:lstStyle/>
          <a:p>
            <a:r>
              <a:rPr lang="en-US" b="1" i="1" dirty="0"/>
              <a:t> </a:t>
            </a:r>
            <a:r>
              <a:rPr lang="en-US" dirty="0"/>
              <a:t>each virtual machine functions as a virtual private server and is called </a:t>
            </a:r>
            <a:r>
              <a:rPr lang="en-US" b="1" dirty="0"/>
              <a:t>an </a:t>
            </a:r>
            <a:r>
              <a:rPr lang="en-US" b="1" i="1" dirty="0"/>
              <a:t>instance</a:t>
            </a:r>
          </a:p>
          <a:p>
            <a:pPr lvl="1"/>
            <a:r>
              <a:rPr lang="en-US" dirty="0"/>
              <a:t>specifies the maximum amount of </a:t>
            </a:r>
            <a:r>
              <a:rPr lang="en-US" b="1" dirty="0"/>
              <a:t>resources</a:t>
            </a:r>
            <a:r>
              <a:rPr lang="en-US" dirty="0"/>
              <a:t> available to an application</a:t>
            </a:r>
          </a:p>
          <a:p>
            <a:r>
              <a:rPr lang="en-US" dirty="0"/>
              <a:t>that provides </a:t>
            </a:r>
            <a:r>
              <a:rPr lang="en-US" b="1" dirty="0"/>
              <a:t>resizable computing capacity </a:t>
            </a:r>
            <a:r>
              <a:rPr lang="en-US" dirty="0"/>
              <a:t>in the cloud</a:t>
            </a:r>
          </a:p>
          <a:p>
            <a:endParaRPr lang="en-US" dirty="0"/>
          </a:p>
        </p:txBody>
      </p:sp>
    </p:spTree>
    <p:extLst>
      <p:ext uri="{BB962C8B-B14F-4D97-AF65-F5344CB8AC3E}">
        <p14:creationId xmlns:p14="http://schemas.microsoft.com/office/powerpoint/2010/main" val="2805375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9C05-EFF7-4F9F-9D4F-19B180916F95}"/>
              </a:ext>
            </a:extLst>
          </p:cNvPr>
          <p:cNvSpPr>
            <a:spLocks noGrp="1"/>
          </p:cNvSpPr>
          <p:nvPr>
            <p:ph type="title"/>
          </p:nvPr>
        </p:nvSpPr>
        <p:spPr/>
        <p:txBody>
          <a:bodyPr/>
          <a:lstStyle/>
          <a:p>
            <a:r>
              <a:rPr lang="en-US" dirty="0"/>
              <a:t>Advantages of EC2</a:t>
            </a:r>
          </a:p>
        </p:txBody>
      </p:sp>
      <p:sp>
        <p:nvSpPr>
          <p:cNvPr id="3" name="Content Placeholder 2">
            <a:extLst>
              <a:ext uri="{FF2B5EF4-FFF2-40B4-BE49-F238E27FC236}">
                <a16:creationId xmlns:a16="http://schemas.microsoft.com/office/drawing/2014/main" id="{081D80AB-5661-42CD-A9C7-34146A4C8626}"/>
              </a:ext>
            </a:extLst>
          </p:cNvPr>
          <p:cNvSpPr>
            <a:spLocks noGrp="1"/>
          </p:cNvSpPr>
          <p:nvPr>
            <p:ph idx="1"/>
          </p:nvPr>
        </p:nvSpPr>
        <p:spPr>
          <a:xfrm>
            <a:off x="838200" y="1825625"/>
            <a:ext cx="10515600" cy="4667250"/>
          </a:xfrm>
        </p:spPr>
        <p:txBody>
          <a:bodyPr>
            <a:normAutofit fontScale="92500" lnSpcReduction="10000"/>
          </a:bodyPr>
          <a:lstStyle/>
          <a:p>
            <a:pPr lvl="0"/>
            <a:r>
              <a:rPr lang="en-US" dirty="0"/>
              <a:t>It is a web service interface that allows customers </a:t>
            </a:r>
            <a:r>
              <a:rPr lang="en-US" b="1" dirty="0"/>
              <a:t>to obtain and configure capacity</a:t>
            </a:r>
            <a:r>
              <a:rPr lang="en-US" dirty="0"/>
              <a:t> with </a:t>
            </a:r>
            <a:r>
              <a:rPr lang="en-US" b="1" dirty="0"/>
              <a:t>minimal effort</a:t>
            </a:r>
            <a:r>
              <a:rPr lang="en-US" dirty="0"/>
              <a:t>.</a:t>
            </a:r>
          </a:p>
          <a:p>
            <a:pPr lvl="0"/>
            <a:r>
              <a:rPr lang="en-US" dirty="0"/>
              <a:t>It provides users with </a:t>
            </a:r>
            <a:r>
              <a:rPr lang="en-US" b="1" dirty="0"/>
              <a:t>complete control of their (leased) computing resources</a:t>
            </a:r>
            <a:r>
              <a:rPr lang="en-US" dirty="0"/>
              <a:t> and lets them run on a proven computing environment.</a:t>
            </a:r>
          </a:p>
          <a:p>
            <a:pPr lvl="0"/>
            <a:r>
              <a:rPr lang="en-US" dirty="0"/>
              <a:t>It </a:t>
            </a:r>
            <a:r>
              <a:rPr lang="en-US" b="1" dirty="0"/>
              <a:t>reduces the time required </a:t>
            </a:r>
            <a:br>
              <a:rPr lang="en-US" b="1" dirty="0"/>
            </a:br>
            <a:r>
              <a:rPr lang="en-US" dirty="0"/>
              <a:t>to obtain and boot new server instances to minutes, </a:t>
            </a:r>
            <a:br>
              <a:rPr lang="en-US" dirty="0"/>
            </a:br>
            <a:r>
              <a:rPr lang="en-US" dirty="0"/>
              <a:t>allowing customers to quickly scale capacity as their computing demands dictate.</a:t>
            </a:r>
          </a:p>
          <a:p>
            <a:pPr lvl="0"/>
            <a:r>
              <a:rPr lang="en-US" dirty="0"/>
              <a:t>It changes the economics of computing by allowing clients to </a:t>
            </a:r>
            <a:r>
              <a:rPr lang="en-US" b="1" dirty="0"/>
              <a:t>pay only for capacity </a:t>
            </a:r>
            <a:r>
              <a:rPr lang="en-US" dirty="0"/>
              <a:t>they actually use.</a:t>
            </a:r>
          </a:p>
          <a:p>
            <a:pPr lvl="0"/>
            <a:r>
              <a:rPr lang="en-US" dirty="0"/>
              <a:t>It provides developers the tools needed to build failure-resilient applications and isolate themselves from common failure scenarios.</a:t>
            </a:r>
          </a:p>
          <a:p>
            <a:endParaRPr lang="en-US" dirty="0"/>
          </a:p>
        </p:txBody>
      </p:sp>
    </p:spTree>
    <p:extLst>
      <p:ext uri="{BB962C8B-B14F-4D97-AF65-F5344CB8AC3E}">
        <p14:creationId xmlns:p14="http://schemas.microsoft.com/office/powerpoint/2010/main" val="2142870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A940-9DD8-4532-B2D8-A5B3C2A335DB}"/>
              </a:ext>
            </a:extLst>
          </p:cNvPr>
          <p:cNvSpPr>
            <a:spLocks noGrp="1"/>
          </p:cNvSpPr>
          <p:nvPr>
            <p:ph type="title"/>
          </p:nvPr>
        </p:nvSpPr>
        <p:spPr/>
        <p:txBody>
          <a:bodyPr/>
          <a:lstStyle/>
          <a:p>
            <a:r>
              <a:rPr lang="en-US" dirty="0"/>
              <a:t>Relation between User &amp; EC2</a:t>
            </a:r>
          </a:p>
        </p:txBody>
      </p:sp>
      <p:graphicFrame>
        <p:nvGraphicFramePr>
          <p:cNvPr id="4" name="Content Placeholder 3">
            <a:extLst>
              <a:ext uri="{FF2B5EF4-FFF2-40B4-BE49-F238E27FC236}">
                <a16:creationId xmlns:a16="http://schemas.microsoft.com/office/drawing/2014/main" id="{7C51B906-157A-4BC0-B735-DA2DC40C932E}"/>
              </a:ext>
            </a:extLst>
          </p:cNvPr>
          <p:cNvGraphicFramePr>
            <a:graphicFrameLocks noGrp="1"/>
          </p:cNvGraphicFramePr>
          <p:nvPr>
            <p:ph idx="1"/>
            <p:extLst>
              <p:ext uri="{D42A27DB-BD31-4B8C-83A1-F6EECF244321}">
                <p14:modId xmlns:p14="http://schemas.microsoft.com/office/powerpoint/2010/main" val="3893241348"/>
              </p:ext>
            </p:extLst>
          </p:nvPr>
        </p:nvGraphicFramePr>
        <p:xfrm>
          <a:off x="8830100" y="1842447"/>
          <a:ext cx="2523699" cy="4334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0F5FDC4-2DF1-4EFD-80C0-79B9DCA81924}"/>
              </a:ext>
            </a:extLst>
          </p:cNvPr>
          <p:cNvSpPr txBox="1"/>
          <p:nvPr/>
        </p:nvSpPr>
        <p:spPr>
          <a:xfrm>
            <a:off x="996286" y="1690688"/>
            <a:ext cx="71241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SOAP messages</a:t>
            </a:r>
          </a:p>
          <a:p>
            <a:pPr marL="742950" lvl="1" indent="-285750">
              <a:buFont typeface="Arial" panose="020B0604020202020204" pitchFamily="34" charset="0"/>
              <a:buChar char="•"/>
            </a:pPr>
            <a:r>
              <a:rPr lang="en-US" i="1" dirty="0"/>
              <a:t>application protocol </a:t>
            </a:r>
          </a:p>
          <a:p>
            <a:pPr marL="742950" lvl="1" indent="-285750">
              <a:buFont typeface="Arial" panose="020B0604020202020204" pitchFamily="34" charset="0"/>
              <a:buChar char="•"/>
            </a:pPr>
            <a:r>
              <a:rPr lang="en-US" i="1" dirty="0"/>
              <a:t>developed in 1998 </a:t>
            </a:r>
          </a:p>
          <a:p>
            <a:pPr marL="742950" lvl="1" indent="-285750">
              <a:buFont typeface="Arial" panose="020B0604020202020204" pitchFamily="34" charset="0"/>
              <a:buChar char="•"/>
            </a:pPr>
            <a:r>
              <a:rPr lang="en-US" i="1" dirty="0"/>
              <a:t>for Web applications</a:t>
            </a:r>
          </a:p>
          <a:p>
            <a:pPr marL="742950" lvl="1" indent="-285750">
              <a:buFont typeface="Arial" panose="020B0604020202020204" pitchFamily="34" charset="0"/>
              <a:buChar char="•"/>
            </a:pPr>
            <a:r>
              <a:rPr lang="en-US" i="1" dirty="0"/>
              <a:t>based on the Extensible Markup Language</a:t>
            </a:r>
          </a:p>
          <a:p>
            <a:pPr marL="742950" lvl="1" indent="-285750">
              <a:buFont typeface="Arial" panose="020B0604020202020204" pitchFamily="34" charset="0"/>
              <a:buChar char="•"/>
            </a:pPr>
            <a:r>
              <a:rPr lang="en-US" i="1" dirty="0"/>
              <a:t>uses TCP and more recently UDP transport protocols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104582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BF27-E118-46EB-B17E-29014175DC5B}"/>
              </a:ext>
            </a:extLst>
          </p:cNvPr>
          <p:cNvSpPr>
            <a:spLocks noGrp="1"/>
          </p:cNvSpPr>
          <p:nvPr>
            <p:ph type="title"/>
          </p:nvPr>
        </p:nvSpPr>
        <p:spPr/>
        <p:txBody>
          <a:bodyPr/>
          <a:lstStyle/>
          <a:p>
            <a:r>
              <a:rPr lang="en-US" dirty="0"/>
              <a:t> </a:t>
            </a:r>
          </a:p>
        </p:txBody>
      </p:sp>
      <p:graphicFrame>
        <p:nvGraphicFramePr>
          <p:cNvPr id="4" name="Content Placeholder 3">
            <a:extLst>
              <a:ext uri="{FF2B5EF4-FFF2-40B4-BE49-F238E27FC236}">
                <a16:creationId xmlns:a16="http://schemas.microsoft.com/office/drawing/2014/main" id="{F2D991DB-03A3-4DD9-92A5-F3DEFA0E6FC7}"/>
              </a:ext>
            </a:extLst>
          </p:cNvPr>
          <p:cNvGraphicFramePr>
            <a:graphicFrameLocks noGrp="1"/>
          </p:cNvGraphicFramePr>
          <p:nvPr>
            <p:ph idx="1"/>
            <p:extLst>
              <p:ext uri="{D42A27DB-BD31-4B8C-83A1-F6EECF244321}">
                <p14:modId xmlns:p14="http://schemas.microsoft.com/office/powerpoint/2010/main" val="619830066"/>
              </p:ext>
            </p:extLst>
          </p:nvPr>
        </p:nvGraphicFramePr>
        <p:xfrm>
          <a:off x="838200" y="1825625"/>
          <a:ext cx="10515600" cy="1845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7E8CF9D-FD9B-45F8-AA19-B9244FC6B065}"/>
              </a:ext>
            </a:extLst>
          </p:cNvPr>
          <p:cNvSpPr txBox="1"/>
          <p:nvPr/>
        </p:nvSpPr>
        <p:spPr>
          <a:xfrm>
            <a:off x="941695" y="4821422"/>
            <a:ext cx="9565952"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allows the </a:t>
            </a:r>
            <a:r>
              <a:rPr lang="en-US" sz="2400" b="1" dirty="0"/>
              <a:t>import of virtual machine images </a:t>
            </a:r>
            <a:r>
              <a:rPr lang="en-US" sz="2400" dirty="0"/>
              <a:t>from the user environment </a:t>
            </a:r>
            <a:br>
              <a:rPr lang="en-US" sz="2400" dirty="0"/>
            </a:br>
            <a:r>
              <a:rPr lang="en-US" sz="2400" dirty="0"/>
              <a:t>to an instance through a facility called </a:t>
            </a:r>
            <a:r>
              <a:rPr lang="en-US" sz="2400" b="1" i="1" dirty="0"/>
              <a:t>VM import</a:t>
            </a:r>
          </a:p>
          <a:p>
            <a:pPr marL="285750" indent="-285750">
              <a:buFont typeface="Arial" panose="020B0604020202020204" pitchFamily="34" charset="0"/>
              <a:buChar char="•"/>
            </a:pPr>
            <a:r>
              <a:rPr lang="en-US" sz="2400" dirty="0"/>
              <a:t>distributes automatically the incoming application traffic </a:t>
            </a:r>
            <a:br>
              <a:rPr lang="en-US" sz="2400" dirty="0"/>
            </a:br>
            <a:r>
              <a:rPr lang="en-US" sz="2400" dirty="0"/>
              <a:t>among multiple instances using the </a:t>
            </a:r>
            <a:r>
              <a:rPr lang="en-US" sz="2400" b="1" i="1" dirty="0"/>
              <a:t>elastic load balancing </a:t>
            </a:r>
            <a:r>
              <a:rPr lang="en-US" sz="2400" b="1" dirty="0"/>
              <a:t>facility</a:t>
            </a:r>
          </a:p>
        </p:txBody>
      </p:sp>
      <p:sp>
        <p:nvSpPr>
          <p:cNvPr id="6" name="Rectangle 5">
            <a:extLst>
              <a:ext uri="{FF2B5EF4-FFF2-40B4-BE49-F238E27FC236}">
                <a16:creationId xmlns:a16="http://schemas.microsoft.com/office/drawing/2014/main" id="{C674B5A4-D25E-40C1-A564-C0C3CA2F013C}"/>
              </a:ext>
            </a:extLst>
          </p:cNvPr>
          <p:cNvSpPr/>
          <p:nvPr/>
        </p:nvSpPr>
        <p:spPr>
          <a:xfrm>
            <a:off x="1187355" y="4298202"/>
            <a:ext cx="724044" cy="523220"/>
          </a:xfrm>
          <a:prstGeom prst="rect">
            <a:avLst/>
          </a:prstGeom>
        </p:spPr>
        <p:txBody>
          <a:bodyPr wrap="none">
            <a:spAutoFit/>
          </a:bodyPr>
          <a:lstStyle/>
          <a:p>
            <a:r>
              <a:rPr lang="en-US" sz="2800" i="1" dirty="0"/>
              <a:t>EC2</a:t>
            </a:r>
            <a:endParaRPr lang="en-US" sz="2800" dirty="0"/>
          </a:p>
        </p:txBody>
      </p:sp>
    </p:spTree>
    <p:extLst>
      <p:ext uri="{BB962C8B-B14F-4D97-AF65-F5344CB8AC3E}">
        <p14:creationId xmlns:p14="http://schemas.microsoft.com/office/powerpoint/2010/main" val="1490639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BD38-126D-424B-87E5-F98D383B4F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FECBDC-3F4D-42A9-ACEC-6804A253E1FE}"/>
              </a:ext>
            </a:extLst>
          </p:cNvPr>
          <p:cNvSpPr>
            <a:spLocks noGrp="1"/>
          </p:cNvSpPr>
          <p:nvPr>
            <p:ph idx="1"/>
          </p:nvPr>
        </p:nvSpPr>
        <p:spPr/>
        <p:txBody>
          <a:bodyPr>
            <a:normAutofit/>
          </a:bodyPr>
          <a:lstStyle/>
          <a:p>
            <a:pPr marL="0" indent="0">
              <a:buNone/>
            </a:pPr>
            <a:r>
              <a:rPr lang="en-US" dirty="0"/>
              <a:t>To be able to connect to a virtual machine in a cloud, a client must know its IP address</a:t>
            </a:r>
          </a:p>
          <a:p>
            <a:r>
              <a:rPr lang="en-US" i="1" dirty="0"/>
              <a:t>EC2 Private IP Address</a:t>
            </a:r>
          </a:p>
          <a:p>
            <a:pPr lvl="1"/>
            <a:r>
              <a:rPr lang="en-US" dirty="0"/>
              <a:t>internal address of an instance</a:t>
            </a:r>
          </a:p>
          <a:p>
            <a:pPr lvl="1"/>
            <a:r>
              <a:rPr lang="en-US" dirty="0"/>
              <a:t>used for routing within the EC2Cloud</a:t>
            </a:r>
          </a:p>
          <a:p>
            <a:r>
              <a:rPr lang="en-US" i="1" dirty="0"/>
              <a:t>EC2 Public IP Address</a:t>
            </a:r>
          </a:p>
          <a:p>
            <a:pPr lvl="1"/>
            <a:r>
              <a:rPr lang="en-US" dirty="0"/>
              <a:t>outside the </a:t>
            </a:r>
            <a:r>
              <a:rPr lang="en-US" i="1" dirty="0"/>
              <a:t>EC2</a:t>
            </a:r>
            <a:r>
              <a:rPr lang="en-US" dirty="0"/>
              <a:t>network</a:t>
            </a:r>
          </a:p>
          <a:p>
            <a:pPr lvl="1"/>
            <a:r>
              <a:rPr lang="en-US" dirty="0"/>
              <a:t>is translated using the Network Address Translation to the private IP address</a:t>
            </a:r>
            <a:endParaRPr lang="en-US" i="1" dirty="0"/>
          </a:p>
          <a:p>
            <a:r>
              <a:rPr lang="en-US" i="1" dirty="0"/>
              <a:t>EC2 Elastic IP Address:</a:t>
            </a:r>
            <a:endParaRPr lang="en-US" dirty="0"/>
          </a:p>
        </p:txBody>
      </p:sp>
    </p:spTree>
    <p:extLst>
      <p:ext uri="{BB962C8B-B14F-4D97-AF65-F5344CB8AC3E}">
        <p14:creationId xmlns:p14="http://schemas.microsoft.com/office/powerpoint/2010/main" val="2088086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E586-7F64-4A89-8084-B9F24BA351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8DB160-F029-489D-869F-5DF9162CE470}"/>
              </a:ext>
            </a:extLst>
          </p:cNvPr>
          <p:cNvSpPr>
            <a:spLocks noGrp="1"/>
          </p:cNvSpPr>
          <p:nvPr>
            <p:ph idx="1"/>
          </p:nvPr>
        </p:nvSpPr>
        <p:spPr/>
        <p:txBody>
          <a:bodyPr/>
          <a:lstStyle/>
          <a:p>
            <a:r>
              <a:rPr lang="en-US" i="1" dirty="0"/>
              <a:t>EC2 Private IP Address</a:t>
            </a:r>
          </a:p>
          <a:p>
            <a:pPr lvl="1"/>
            <a:r>
              <a:rPr lang="en-US" dirty="0"/>
              <a:t>internal address of an instance</a:t>
            </a:r>
          </a:p>
          <a:p>
            <a:pPr lvl="1"/>
            <a:r>
              <a:rPr lang="en-US" dirty="0"/>
              <a:t>used for routing within the EC2Cloud</a:t>
            </a:r>
          </a:p>
          <a:p>
            <a:endParaRPr lang="en-US" dirty="0"/>
          </a:p>
        </p:txBody>
      </p:sp>
      <p:pic>
        <p:nvPicPr>
          <p:cNvPr id="2050" name="Picture 2" descr="Cloud-Based Healthcare Portal in Virtual Private Cloud | SpringerLink">
            <a:extLst>
              <a:ext uri="{FF2B5EF4-FFF2-40B4-BE49-F238E27FC236}">
                <a16:creationId xmlns:a16="http://schemas.microsoft.com/office/drawing/2014/main" id="{0E258179-6202-47DF-A7E7-C11E72ADA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078" y="3242681"/>
            <a:ext cx="6910316" cy="361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229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EAA8-984A-452C-B756-E01E2EF906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0CFFC2-6A6F-40E0-8AF2-505484CB943F}"/>
              </a:ext>
            </a:extLst>
          </p:cNvPr>
          <p:cNvSpPr>
            <a:spLocks noGrp="1"/>
          </p:cNvSpPr>
          <p:nvPr>
            <p:ph idx="1"/>
          </p:nvPr>
        </p:nvSpPr>
        <p:spPr>
          <a:xfrm>
            <a:off x="838200" y="1825625"/>
            <a:ext cx="10515600" cy="4351338"/>
          </a:xfrm>
        </p:spPr>
        <p:txBody>
          <a:bodyPr/>
          <a:lstStyle/>
          <a:p>
            <a:r>
              <a:rPr lang="en-US" i="1" dirty="0"/>
              <a:t>EC2 Public IP Address</a:t>
            </a:r>
          </a:p>
          <a:p>
            <a:pPr lvl="1"/>
            <a:r>
              <a:rPr lang="en-US" dirty="0"/>
              <a:t>outside the </a:t>
            </a:r>
            <a:r>
              <a:rPr lang="en-US" i="1" dirty="0"/>
              <a:t>EC2</a:t>
            </a:r>
            <a:r>
              <a:rPr lang="en-US" dirty="0"/>
              <a:t>network</a:t>
            </a:r>
          </a:p>
          <a:p>
            <a:pPr lvl="1"/>
            <a:r>
              <a:rPr lang="en-US" dirty="0"/>
              <a:t>is translated using the Network Address Translation to the private IP address</a:t>
            </a:r>
          </a:p>
          <a:p>
            <a:pPr lvl="1"/>
            <a:endParaRPr lang="en-US" i="1" dirty="0"/>
          </a:p>
          <a:p>
            <a:endParaRPr lang="en-US" dirty="0"/>
          </a:p>
        </p:txBody>
      </p:sp>
      <p:pic>
        <p:nvPicPr>
          <p:cNvPr id="1028" name="Picture 4" descr="https://upload.wikimedia.org/wikipedia/commons/thumb/c/c7/NAT_Concept-en.svg/1280px-NAT_Concept-en.svg.png">
            <a:extLst>
              <a:ext uri="{FF2B5EF4-FFF2-40B4-BE49-F238E27FC236}">
                <a16:creationId xmlns:a16="http://schemas.microsoft.com/office/drawing/2014/main" id="{3703BA03-4367-40FC-BCB1-213039C56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82" y="3032362"/>
            <a:ext cx="8001335" cy="38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6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D83F-2A81-4EBE-9386-1F907E39B634}"/>
              </a:ext>
            </a:extLst>
          </p:cNvPr>
          <p:cNvSpPr>
            <a:spLocks noGrp="1"/>
          </p:cNvSpPr>
          <p:nvPr>
            <p:ph type="title"/>
          </p:nvPr>
        </p:nvSpPr>
        <p:spPr/>
        <p:txBody>
          <a:bodyPr/>
          <a:lstStyle/>
          <a:p>
            <a:r>
              <a:rPr lang="en-US" dirty="0"/>
              <a:t>Cloud communication provider</a:t>
            </a:r>
          </a:p>
        </p:txBody>
      </p:sp>
      <p:sp>
        <p:nvSpPr>
          <p:cNvPr id="3" name="Content Placeholder 2">
            <a:extLst>
              <a:ext uri="{FF2B5EF4-FFF2-40B4-BE49-F238E27FC236}">
                <a16:creationId xmlns:a16="http://schemas.microsoft.com/office/drawing/2014/main" id="{FEC38EC8-325B-487C-B7D1-8C3737B33AEE}"/>
              </a:ext>
            </a:extLst>
          </p:cNvPr>
          <p:cNvSpPr>
            <a:spLocks noGrp="1"/>
          </p:cNvSpPr>
          <p:nvPr>
            <p:ph idx="1"/>
          </p:nvPr>
        </p:nvSpPr>
        <p:spPr/>
        <p:txBody>
          <a:bodyPr/>
          <a:lstStyle/>
          <a:p>
            <a:r>
              <a:rPr lang="en-US" i="1" dirty="0"/>
              <a:t>deliver voice &amp; data communications applications and services, hosting them on server</a:t>
            </a:r>
          </a:p>
          <a:p>
            <a:r>
              <a:rPr lang="en-US" i="1" dirty="0"/>
              <a:t>own and maintain, giving their customers access to the “cloud”</a:t>
            </a:r>
          </a:p>
          <a:p>
            <a:endParaRPr lang="en-US" dirty="0"/>
          </a:p>
        </p:txBody>
      </p:sp>
    </p:spTree>
    <p:extLst>
      <p:ext uri="{BB962C8B-B14F-4D97-AF65-F5344CB8AC3E}">
        <p14:creationId xmlns:p14="http://schemas.microsoft.com/office/powerpoint/2010/main" val="3848069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77C1-7F1C-44E8-8179-75FCDFFA794E}"/>
              </a:ext>
            </a:extLst>
          </p:cNvPr>
          <p:cNvSpPr>
            <a:spLocks noGrp="1"/>
          </p:cNvSpPr>
          <p:nvPr>
            <p:ph type="title"/>
          </p:nvPr>
        </p:nvSpPr>
        <p:spPr/>
        <p:txBody>
          <a:bodyPr/>
          <a:lstStyle/>
          <a:p>
            <a:r>
              <a:rPr lang="en-US" i="1" dirty="0"/>
              <a:t>EC2 Elastic IP Address:</a:t>
            </a:r>
            <a:endParaRPr lang="en-US" dirty="0"/>
          </a:p>
        </p:txBody>
      </p:sp>
      <p:sp>
        <p:nvSpPr>
          <p:cNvPr id="3" name="Content Placeholder 2">
            <a:extLst>
              <a:ext uri="{FF2B5EF4-FFF2-40B4-BE49-F238E27FC236}">
                <a16:creationId xmlns:a16="http://schemas.microsoft.com/office/drawing/2014/main" id="{CC198B15-BBCB-4E17-AC71-CBCA3ABDC6B7}"/>
              </a:ext>
            </a:extLst>
          </p:cNvPr>
          <p:cNvSpPr>
            <a:spLocks noGrp="1"/>
          </p:cNvSpPr>
          <p:nvPr>
            <p:ph idx="1"/>
          </p:nvPr>
        </p:nvSpPr>
        <p:spPr/>
        <p:txBody>
          <a:bodyPr>
            <a:normAutofit lnSpcReduction="10000"/>
          </a:bodyPr>
          <a:lstStyle/>
          <a:p>
            <a:r>
              <a:rPr lang="en-US" dirty="0"/>
              <a:t>allocated to an AWS </a:t>
            </a:r>
            <a:r>
              <a:rPr lang="en-US" i="1" dirty="0"/>
              <a:t>EC2 </a:t>
            </a:r>
            <a:r>
              <a:rPr lang="en-US" dirty="0"/>
              <a:t>account until</a:t>
            </a:r>
          </a:p>
          <a:p>
            <a:r>
              <a:rPr lang="en-US" dirty="0"/>
              <a:t>used by traffic originated outside the </a:t>
            </a:r>
            <a:r>
              <a:rPr lang="en-US" i="1" dirty="0"/>
              <a:t>EC2</a:t>
            </a:r>
            <a:r>
              <a:rPr lang="en-US" dirty="0"/>
              <a:t>cloud</a:t>
            </a:r>
          </a:p>
          <a:p>
            <a:r>
              <a:rPr lang="en-US" dirty="0"/>
              <a:t>a static IPv4 address designed </a:t>
            </a:r>
            <a:br>
              <a:rPr lang="en-US" dirty="0"/>
            </a:br>
            <a:r>
              <a:rPr lang="en-US" dirty="0"/>
              <a:t>for dynamic cloud computing.</a:t>
            </a:r>
          </a:p>
          <a:p>
            <a:r>
              <a:rPr lang="en-US" dirty="0"/>
              <a:t> can mask the failure of an instance </a:t>
            </a:r>
            <a:br>
              <a:rPr lang="en-US" dirty="0"/>
            </a:br>
            <a:r>
              <a:rPr lang="en-US" dirty="0"/>
              <a:t>or software by rapidly remapping the address</a:t>
            </a:r>
            <a:br>
              <a:rPr lang="en-US" dirty="0"/>
            </a:br>
            <a:r>
              <a:rPr lang="en-US" dirty="0"/>
              <a:t>to another instance in your account.</a:t>
            </a:r>
          </a:p>
          <a:p>
            <a:endParaRPr lang="en-US" dirty="0"/>
          </a:p>
          <a:p>
            <a:r>
              <a:rPr lang="en-US" dirty="0"/>
              <a:t> Alternatively, you can specify the Elastic IP address in a DNS record for your domain, so that your domain points to your instance. </a:t>
            </a:r>
          </a:p>
          <a:p>
            <a:endParaRPr lang="en-US" dirty="0"/>
          </a:p>
        </p:txBody>
      </p:sp>
      <p:graphicFrame>
        <p:nvGraphicFramePr>
          <p:cNvPr id="4" name="Diagram 3">
            <a:extLst>
              <a:ext uri="{FF2B5EF4-FFF2-40B4-BE49-F238E27FC236}">
                <a16:creationId xmlns:a16="http://schemas.microsoft.com/office/drawing/2014/main" id="{7B2C118A-0086-4069-95A3-AB24D5EFF06E}"/>
              </a:ext>
            </a:extLst>
          </p:cNvPr>
          <p:cNvGraphicFramePr/>
          <p:nvPr>
            <p:extLst>
              <p:ext uri="{D42A27DB-BD31-4B8C-83A1-F6EECF244321}">
                <p14:modId xmlns:p14="http://schemas.microsoft.com/office/powerpoint/2010/main" val="3242095557"/>
              </p:ext>
            </p:extLst>
          </p:nvPr>
        </p:nvGraphicFramePr>
        <p:xfrm>
          <a:off x="7274256" y="0"/>
          <a:ext cx="6058470" cy="4614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082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734F-6AF8-43E0-980A-F70145EF891C}"/>
              </a:ext>
            </a:extLst>
          </p:cNvPr>
          <p:cNvSpPr>
            <a:spLocks noGrp="1"/>
          </p:cNvSpPr>
          <p:nvPr>
            <p:ph type="title"/>
          </p:nvPr>
        </p:nvSpPr>
        <p:spPr/>
        <p:txBody>
          <a:bodyPr/>
          <a:lstStyle/>
          <a:p>
            <a:r>
              <a:rPr lang="en-US" b="1" u="sng" dirty="0"/>
              <a:t>Amazon EC2 Service Characteristics:</a:t>
            </a:r>
            <a:endParaRPr lang="en-US" dirty="0"/>
          </a:p>
        </p:txBody>
      </p:sp>
      <p:sp>
        <p:nvSpPr>
          <p:cNvPr id="3" name="Content Placeholder 2">
            <a:extLst>
              <a:ext uri="{FF2B5EF4-FFF2-40B4-BE49-F238E27FC236}">
                <a16:creationId xmlns:a16="http://schemas.microsoft.com/office/drawing/2014/main" id="{29184382-B686-45CD-AF22-F49C3AB60B1E}"/>
              </a:ext>
            </a:extLst>
          </p:cNvPr>
          <p:cNvSpPr>
            <a:spLocks noGrp="1"/>
          </p:cNvSpPr>
          <p:nvPr>
            <p:ph idx="1"/>
          </p:nvPr>
        </p:nvSpPr>
        <p:spPr/>
        <p:txBody>
          <a:bodyPr/>
          <a:lstStyle/>
          <a:p>
            <a:r>
              <a:rPr lang="en-US" b="1" dirty="0"/>
              <a:t>Dynamic Scalability</a:t>
            </a:r>
          </a:p>
          <a:p>
            <a:r>
              <a:rPr lang="en-US" b="1" dirty="0"/>
              <a:t>Full Control of Instances</a:t>
            </a:r>
          </a:p>
          <a:p>
            <a:r>
              <a:rPr lang="en-US" b="1" dirty="0"/>
              <a:t>Configuration Flexibility</a:t>
            </a:r>
          </a:p>
          <a:p>
            <a:r>
              <a:rPr lang="en-US" b="1" dirty="0"/>
              <a:t>Integration with Other Amazon Web Services</a:t>
            </a:r>
          </a:p>
          <a:p>
            <a:r>
              <a:rPr lang="en-US" b="1" dirty="0"/>
              <a:t>Reliable and Resilient Performance Amazon Elastic Block Store (EBS)</a:t>
            </a:r>
          </a:p>
          <a:p>
            <a:r>
              <a:rPr lang="en-US" b="1" dirty="0"/>
              <a:t>Support for Use in Geographically Disparate Locations</a:t>
            </a:r>
            <a:endParaRPr lang="en-US" dirty="0"/>
          </a:p>
        </p:txBody>
      </p:sp>
    </p:spTree>
    <p:extLst>
      <p:ext uri="{BB962C8B-B14F-4D97-AF65-F5344CB8AC3E}">
        <p14:creationId xmlns:p14="http://schemas.microsoft.com/office/powerpoint/2010/main" val="3077025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0869-1932-405A-B828-FC1AC9201125}"/>
              </a:ext>
            </a:extLst>
          </p:cNvPr>
          <p:cNvSpPr>
            <a:spLocks noGrp="1"/>
          </p:cNvSpPr>
          <p:nvPr>
            <p:ph type="title"/>
          </p:nvPr>
        </p:nvSpPr>
        <p:spPr/>
        <p:txBody>
          <a:bodyPr/>
          <a:lstStyle/>
          <a:p>
            <a:r>
              <a:rPr lang="en-US" b="1" dirty="0"/>
              <a:t>Dynamic Scalability</a:t>
            </a:r>
            <a:endParaRPr lang="en-US" dirty="0"/>
          </a:p>
        </p:txBody>
      </p:sp>
      <p:sp>
        <p:nvSpPr>
          <p:cNvPr id="3" name="Content Placeholder 2">
            <a:extLst>
              <a:ext uri="{FF2B5EF4-FFF2-40B4-BE49-F238E27FC236}">
                <a16:creationId xmlns:a16="http://schemas.microsoft.com/office/drawing/2014/main" id="{C3DB0620-2228-41DB-BA7A-FD83914BD987}"/>
              </a:ext>
            </a:extLst>
          </p:cNvPr>
          <p:cNvSpPr>
            <a:spLocks noGrp="1"/>
          </p:cNvSpPr>
          <p:nvPr>
            <p:ph idx="1"/>
          </p:nvPr>
        </p:nvSpPr>
        <p:spPr/>
        <p:txBody>
          <a:bodyPr/>
          <a:lstStyle/>
          <a:p>
            <a:r>
              <a:rPr lang="en-US" dirty="0"/>
              <a:t>enables users to increase or decrease capacity </a:t>
            </a:r>
          </a:p>
          <a:p>
            <a:r>
              <a:rPr lang="en-US" dirty="0"/>
              <a:t>invoke a single instance, hundreds of instances, or even thousands of instances simultaneously</a:t>
            </a:r>
          </a:p>
          <a:p>
            <a:r>
              <a:rPr lang="en-US" dirty="0"/>
              <a:t>dynamic scalability web service application </a:t>
            </a:r>
          </a:p>
          <a:p>
            <a:endParaRPr lang="en-US" dirty="0"/>
          </a:p>
          <a:p>
            <a:endParaRPr lang="en-US" dirty="0"/>
          </a:p>
          <a:p>
            <a:endParaRPr lang="en-US" dirty="0"/>
          </a:p>
        </p:txBody>
      </p:sp>
    </p:spTree>
    <p:extLst>
      <p:ext uri="{BB962C8B-B14F-4D97-AF65-F5344CB8AC3E}">
        <p14:creationId xmlns:p14="http://schemas.microsoft.com/office/powerpoint/2010/main" val="1290168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29E9-1A32-4531-B8B4-72F5D9EA7710}"/>
              </a:ext>
            </a:extLst>
          </p:cNvPr>
          <p:cNvSpPr>
            <a:spLocks noGrp="1"/>
          </p:cNvSpPr>
          <p:nvPr>
            <p:ph type="title"/>
          </p:nvPr>
        </p:nvSpPr>
        <p:spPr/>
        <p:txBody>
          <a:bodyPr/>
          <a:lstStyle/>
          <a:p>
            <a:r>
              <a:rPr lang="en-US" b="1" dirty="0"/>
              <a:t>Full Control of Instances</a:t>
            </a:r>
            <a:endParaRPr lang="en-US" dirty="0"/>
          </a:p>
        </p:txBody>
      </p:sp>
      <p:sp>
        <p:nvSpPr>
          <p:cNvPr id="3" name="Content Placeholder 2">
            <a:extLst>
              <a:ext uri="{FF2B5EF4-FFF2-40B4-BE49-F238E27FC236}">
                <a16:creationId xmlns:a16="http://schemas.microsoft.com/office/drawing/2014/main" id="{C72E7E08-FF50-417D-B04E-F624C22E7F78}"/>
              </a:ext>
            </a:extLst>
          </p:cNvPr>
          <p:cNvSpPr>
            <a:spLocks noGrp="1"/>
          </p:cNvSpPr>
          <p:nvPr>
            <p:ph idx="1"/>
          </p:nvPr>
        </p:nvSpPr>
        <p:spPr/>
        <p:txBody>
          <a:bodyPr/>
          <a:lstStyle/>
          <a:p>
            <a:r>
              <a:rPr lang="en-US" dirty="0"/>
              <a:t>complete control of their instances</a:t>
            </a:r>
          </a:p>
          <a:p>
            <a:r>
              <a:rPr lang="en-US" dirty="0"/>
              <a:t>have root access </a:t>
            </a:r>
          </a:p>
          <a:p>
            <a:r>
              <a:rPr lang="en-US" dirty="0"/>
              <a:t>Instances can be rebooted remotely using web service APIs</a:t>
            </a:r>
          </a:p>
          <a:p>
            <a:endParaRPr lang="en-US" dirty="0"/>
          </a:p>
        </p:txBody>
      </p:sp>
    </p:spTree>
    <p:extLst>
      <p:ext uri="{BB962C8B-B14F-4D97-AF65-F5344CB8AC3E}">
        <p14:creationId xmlns:p14="http://schemas.microsoft.com/office/powerpoint/2010/main" val="2040987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8786-872B-4DF3-9F7D-C42E1F60E852}"/>
              </a:ext>
            </a:extLst>
          </p:cNvPr>
          <p:cNvSpPr>
            <a:spLocks noGrp="1"/>
          </p:cNvSpPr>
          <p:nvPr>
            <p:ph type="title"/>
          </p:nvPr>
        </p:nvSpPr>
        <p:spPr/>
        <p:txBody>
          <a:bodyPr/>
          <a:lstStyle/>
          <a:p>
            <a:r>
              <a:rPr lang="en-US" b="1" dirty="0"/>
              <a:t>Configuration Flexibility</a:t>
            </a:r>
            <a:endParaRPr lang="en-US" dirty="0"/>
          </a:p>
        </p:txBody>
      </p:sp>
      <p:sp>
        <p:nvSpPr>
          <p:cNvPr id="3" name="Content Placeholder 2">
            <a:extLst>
              <a:ext uri="{FF2B5EF4-FFF2-40B4-BE49-F238E27FC236}">
                <a16:creationId xmlns:a16="http://schemas.microsoft.com/office/drawing/2014/main" id="{B1D435EC-2A16-4649-9F20-A62271B0211C}"/>
              </a:ext>
            </a:extLst>
          </p:cNvPr>
          <p:cNvSpPr>
            <a:spLocks noGrp="1"/>
          </p:cNvSpPr>
          <p:nvPr>
            <p:ph idx="1"/>
          </p:nvPr>
        </p:nvSpPr>
        <p:spPr/>
        <p:txBody>
          <a:bodyPr/>
          <a:lstStyle/>
          <a:p>
            <a:r>
              <a:rPr lang="en-US" dirty="0"/>
              <a:t>allows them to select a configuration of memory, CPU, and instance storage </a:t>
            </a:r>
          </a:p>
          <a:p>
            <a:endParaRPr lang="en-US" dirty="0"/>
          </a:p>
        </p:txBody>
      </p:sp>
      <p:graphicFrame>
        <p:nvGraphicFramePr>
          <p:cNvPr id="4" name="Diagram 3">
            <a:extLst>
              <a:ext uri="{FF2B5EF4-FFF2-40B4-BE49-F238E27FC236}">
                <a16:creationId xmlns:a16="http://schemas.microsoft.com/office/drawing/2014/main" id="{F3CB7A3E-DE75-41AC-B95E-29E8B25101C1}"/>
              </a:ext>
            </a:extLst>
          </p:cNvPr>
          <p:cNvGraphicFramePr/>
          <p:nvPr>
            <p:extLst>
              <p:ext uri="{D42A27DB-BD31-4B8C-83A1-F6EECF244321}">
                <p14:modId xmlns:p14="http://schemas.microsoft.com/office/powerpoint/2010/main" val="4145505364"/>
              </p:ext>
            </p:extLst>
          </p:nvPr>
        </p:nvGraphicFramePr>
        <p:xfrm>
          <a:off x="7165073" y="3187804"/>
          <a:ext cx="4619009" cy="339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E77BCFEC-FCBF-44C8-B5A7-21FFE61CD9CF}"/>
              </a:ext>
            </a:extLst>
          </p:cNvPr>
          <p:cNvGraphicFramePr/>
          <p:nvPr>
            <p:extLst>
              <p:ext uri="{D42A27DB-BD31-4B8C-83A1-F6EECF244321}">
                <p14:modId xmlns:p14="http://schemas.microsoft.com/office/powerpoint/2010/main" val="1009938338"/>
              </p:ext>
            </p:extLst>
          </p:nvPr>
        </p:nvGraphicFramePr>
        <p:xfrm>
          <a:off x="714044" y="2442949"/>
          <a:ext cx="6757155" cy="45551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27584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21F7-DAD3-4E98-9478-D94CDA4E7FAD}"/>
              </a:ext>
            </a:extLst>
          </p:cNvPr>
          <p:cNvSpPr>
            <a:spLocks noGrp="1"/>
          </p:cNvSpPr>
          <p:nvPr>
            <p:ph type="title"/>
          </p:nvPr>
        </p:nvSpPr>
        <p:spPr/>
        <p:txBody>
          <a:bodyPr/>
          <a:lstStyle/>
          <a:p>
            <a:r>
              <a:rPr lang="en-US" b="1" dirty="0"/>
              <a:t>Integration with Other Amazon Web Services</a:t>
            </a:r>
            <a:endParaRPr lang="en-US" dirty="0"/>
          </a:p>
        </p:txBody>
      </p:sp>
      <p:graphicFrame>
        <p:nvGraphicFramePr>
          <p:cNvPr id="4" name="Content Placeholder 3">
            <a:extLst>
              <a:ext uri="{FF2B5EF4-FFF2-40B4-BE49-F238E27FC236}">
                <a16:creationId xmlns:a16="http://schemas.microsoft.com/office/drawing/2014/main" id="{D4270C64-E7B7-4C66-AD73-083317DD62C7}"/>
              </a:ext>
            </a:extLst>
          </p:cNvPr>
          <p:cNvGraphicFramePr>
            <a:graphicFrameLocks noGrp="1"/>
          </p:cNvGraphicFramePr>
          <p:nvPr>
            <p:ph idx="1"/>
            <p:extLst>
              <p:ext uri="{D42A27DB-BD31-4B8C-83A1-F6EECF244321}">
                <p14:modId xmlns:p14="http://schemas.microsoft.com/office/powerpoint/2010/main" val="433183045"/>
              </p:ext>
            </p:extLst>
          </p:nvPr>
        </p:nvGraphicFramePr>
        <p:xfrm>
          <a:off x="3903260" y="1825625"/>
          <a:ext cx="7450540" cy="486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D39FC26-7086-43FB-8B76-5B26AC4386AB}"/>
              </a:ext>
            </a:extLst>
          </p:cNvPr>
          <p:cNvSpPr/>
          <p:nvPr/>
        </p:nvSpPr>
        <p:spPr>
          <a:xfrm>
            <a:off x="1028131" y="1690688"/>
            <a:ext cx="6096000" cy="1569660"/>
          </a:xfrm>
          <a:prstGeom prst="rect">
            <a:avLst/>
          </a:prstGeom>
        </p:spPr>
        <p:txBody>
          <a:bodyPr>
            <a:spAutoFit/>
          </a:bodyPr>
          <a:lstStyle/>
          <a:p>
            <a:r>
              <a:rPr lang="en-US" sz="2400" dirty="0">
                <a:latin typeface="AGaramond-Regular"/>
                <a:ea typeface="Times New Roman" panose="02020603050405020304" pitchFamily="18" charset="0"/>
                <a:cs typeface="AGaramond-Regular"/>
              </a:rPr>
              <a:t>to provide a complete solution</a:t>
            </a:r>
            <a:br>
              <a:rPr lang="en-US" sz="2400" dirty="0">
                <a:latin typeface="AGaramond-Regular"/>
                <a:ea typeface="Times New Roman" panose="02020603050405020304" pitchFamily="18" charset="0"/>
                <a:cs typeface="AGaramond-Regular"/>
              </a:rPr>
            </a:br>
            <a:r>
              <a:rPr lang="en-US" sz="2400" dirty="0">
                <a:latin typeface="AGaramond-Regular"/>
                <a:ea typeface="Times New Roman" panose="02020603050405020304" pitchFamily="18" charset="0"/>
                <a:cs typeface="AGaramond-Regular"/>
              </a:rPr>
              <a:t>for computing, </a:t>
            </a:r>
            <a:br>
              <a:rPr lang="en-US" sz="2400" dirty="0">
                <a:latin typeface="AGaramond-Regular"/>
                <a:ea typeface="Times New Roman" panose="02020603050405020304" pitchFamily="18" charset="0"/>
                <a:cs typeface="AGaramond-Regular"/>
              </a:rPr>
            </a:br>
            <a:r>
              <a:rPr lang="en-US" sz="2400" dirty="0">
                <a:latin typeface="AGaramond-Regular"/>
                <a:ea typeface="Times New Roman" panose="02020603050405020304" pitchFamily="18" charset="0"/>
                <a:cs typeface="AGaramond-Regular"/>
              </a:rPr>
              <a:t>query processing, and </a:t>
            </a:r>
            <a:br>
              <a:rPr lang="en-US" sz="2400" dirty="0">
                <a:latin typeface="AGaramond-Regular"/>
                <a:ea typeface="Times New Roman" panose="02020603050405020304" pitchFamily="18" charset="0"/>
                <a:cs typeface="AGaramond-Regular"/>
              </a:rPr>
            </a:br>
            <a:r>
              <a:rPr lang="en-US" sz="2400" dirty="0">
                <a:latin typeface="AGaramond-Regular"/>
                <a:ea typeface="Times New Roman" panose="02020603050405020304" pitchFamily="18" charset="0"/>
                <a:cs typeface="AGaramond-Regular"/>
              </a:rPr>
              <a:t>storage across a wide range of applications</a:t>
            </a:r>
            <a:endParaRPr lang="en-US" sz="2400" dirty="0"/>
          </a:p>
        </p:txBody>
      </p:sp>
    </p:spTree>
    <p:extLst>
      <p:ext uri="{BB962C8B-B14F-4D97-AF65-F5344CB8AC3E}">
        <p14:creationId xmlns:p14="http://schemas.microsoft.com/office/powerpoint/2010/main" val="1546664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EA44-2F71-4F98-AD1A-AAA2CE43298F}"/>
              </a:ext>
            </a:extLst>
          </p:cNvPr>
          <p:cNvSpPr>
            <a:spLocks noGrp="1"/>
          </p:cNvSpPr>
          <p:nvPr>
            <p:ph type="title"/>
          </p:nvPr>
        </p:nvSpPr>
        <p:spPr/>
        <p:txBody>
          <a:bodyPr/>
          <a:lstStyle/>
          <a:p>
            <a:r>
              <a:rPr lang="en-US" b="1" dirty="0"/>
              <a:t>Amazon S3 </a:t>
            </a:r>
            <a:endParaRPr lang="en-US" dirty="0"/>
          </a:p>
        </p:txBody>
      </p:sp>
      <p:sp>
        <p:nvSpPr>
          <p:cNvPr id="3" name="Content Placeholder 2">
            <a:extLst>
              <a:ext uri="{FF2B5EF4-FFF2-40B4-BE49-F238E27FC236}">
                <a16:creationId xmlns:a16="http://schemas.microsoft.com/office/drawing/2014/main" id="{357204EA-6129-474E-A858-44DD07A218F9}"/>
              </a:ext>
            </a:extLst>
          </p:cNvPr>
          <p:cNvSpPr>
            <a:spLocks noGrp="1"/>
          </p:cNvSpPr>
          <p:nvPr>
            <p:ph idx="1"/>
          </p:nvPr>
        </p:nvSpPr>
        <p:spPr/>
        <p:txBody>
          <a:bodyPr/>
          <a:lstStyle/>
          <a:p>
            <a:r>
              <a:rPr lang="en-US" dirty="0"/>
              <a:t>provides a web services interface that allows users to store and retrieve any amount of data from the Internet at any time, anywhere.</a:t>
            </a:r>
          </a:p>
          <a:p>
            <a:r>
              <a:rPr lang="en-US" dirty="0"/>
              <a:t>It gives developers direct access to the same highly scalable, reliable, fast, inexpensive data storage infrastructure Amazon uses to run its own global network of web sites. </a:t>
            </a:r>
          </a:p>
          <a:p>
            <a:r>
              <a:rPr lang="en-US" dirty="0"/>
              <a:t>The S3 service aims to maximize benefits of scale and to pass those benefits on to developers.</a:t>
            </a:r>
          </a:p>
        </p:txBody>
      </p:sp>
    </p:spTree>
    <p:extLst>
      <p:ext uri="{BB962C8B-B14F-4D97-AF65-F5344CB8AC3E}">
        <p14:creationId xmlns:p14="http://schemas.microsoft.com/office/powerpoint/2010/main" val="1906986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E795-46EC-4879-A15A-810A660BF60C}"/>
              </a:ext>
            </a:extLst>
          </p:cNvPr>
          <p:cNvSpPr>
            <a:spLocks noGrp="1"/>
          </p:cNvSpPr>
          <p:nvPr>
            <p:ph type="title"/>
          </p:nvPr>
        </p:nvSpPr>
        <p:spPr/>
        <p:txBody>
          <a:bodyPr/>
          <a:lstStyle/>
          <a:p>
            <a:r>
              <a:rPr lang="en-US" b="1" dirty="0"/>
              <a:t>Amazon </a:t>
            </a:r>
            <a:r>
              <a:rPr lang="en-US" b="1" dirty="0" err="1"/>
              <a:t>SimpleDB</a:t>
            </a:r>
            <a:endParaRPr lang="en-US" dirty="0"/>
          </a:p>
        </p:txBody>
      </p:sp>
      <p:sp>
        <p:nvSpPr>
          <p:cNvPr id="3" name="Content Placeholder 2">
            <a:extLst>
              <a:ext uri="{FF2B5EF4-FFF2-40B4-BE49-F238E27FC236}">
                <a16:creationId xmlns:a16="http://schemas.microsoft.com/office/drawing/2014/main" id="{A0C9138D-0951-42E7-B366-75BB68197CC7}"/>
              </a:ext>
            </a:extLst>
          </p:cNvPr>
          <p:cNvSpPr>
            <a:spLocks noGrp="1"/>
          </p:cNvSpPr>
          <p:nvPr>
            <p:ph idx="1"/>
          </p:nvPr>
        </p:nvSpPr>
        <p:spPr/>
        <p:txBody>
          <a:bodyPr>
            <a:normAutofit/>
          </a:bodyPr>
          <a:lstStyle/>
          <a:p>
            <a:r>
              <a:rPr lang="en-US" dirty="0"/>
              <a:t>web-based service, </a:t>
            </a:r>
          </a:p>
          <a:p>
            <a:r>
              <a:rPr lang="en-US" dirty="0"/>
              <a:t>designed for running queries on structured data stored with the Amazon Simple Storage Service (Amazon S3) </a:t>
            </a:r>
            <a:r>
              <a:rPr lang="en-US" b="1" dirty="0"/>
              <a:t>in real time</a:t>
            </a:r>
            <a:r>
              <a:rPr lang="en-US" dirty="0"/>
              <a:t>. </a:t>
            </a:r>
          </a:p>
          <a:p>
            <a:r>
              <a:rPr lang="en-US" dirty="0"/>
              <a:t>to provide users the capability to store, process, and query data sets within the cloud environment. </a:t>
            </a:r>
            <a:r>
              <a:rPr lang="en-US" dirty="0">
                <a:sym typeface="Wingdings" panose="05000000000000000000" pitchFamily="2" charset="2"/>
              </a:rPr>
              <a:t> with EC2</a:t>
            </a:r>
            <a:endParaRPr lang="en-US" dirty="0"/>
          </a:p>
          <a:p>
            <a:r>
              <a:rPr lang="en-US" dirty="0"/>
              <a:t>designed to make web-scale computing easier and more cost effective for developers. </a:t>
            </a:r>
          </a:p>
        </p:txBody>
      </p:sp>
    </p:spTree>
    <p:extLst>
      <p:ext uri="{BB962C8B-B14F-4D97-AF65-F5344CB8AC3E}">
        <p14:creationId xmlns:p14="http://schemas.microsoft.com/office/powerpoint/2010/main" val="2475781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BA5A-44EA-4B8F-B8ED-786CE9B047C9}"/>
              </a:ext>
            </a:extLst>
          </p:cNvPr>
          <p:cNvSpPr>
            <a:spLocks noGrp="1"/>
          </p:cNvSpPr>
          <p:nvPr>
            <p:ph type="title"/>
          </p:nvPr>
        </p:nvSpPr>
        <p:spPr/>
        <p:txBody>
          <a:bodyPr/>
          <a:lstStyle/>
          <a:p>
            <a:r>
              <a:rPr lang="en-US" b="1" dirty="0"/>
              <a:t>Amazon Simple Queue Service (Amazon SQS)</a:t>
            </a:r>
            <a:endParaRPr lang="en-US" dirty="0"/>
          </a:p>
        </p:txBody>
      </p:sp>
      <p:sp>
        <p:nvSpPr>
          <p:cNvPr id="3" name="Content Placeholder 2">
            <a:extLst>
              <a:ext uri="{FF2B5EF4-FFF2-40B4-BE49-F238E27FC236}">
                <a16:creationId xmlns:a16="http://schemas.microsoft.com/office/drawing/2014/main" id="{7B89A054-1F0F-4669-B3D8-693D1FB547CD}"/>
              </a:ext>
            </a:extLst>
          </p:cNvPr>
          <p:cNvSpPr>
            <a:spLocks noGrp="1"/>
          </p:cNvSpPr>
          <p:nvPr>
            <p:ph idx="1"/>
          </p:nvPr>
        </p:nvSpPr>
        <p:spPr/>
        <p:txBody>
          <a:bodyPr>
            <a:normAutofit fontScale="92500" lnSpcReduction="20000"/>
          </a:bodyPr>
          <a:lstStyle/>
          <a:p>
            <a:r>
              <a:rPr lang="en-US" dirty="0"/>
              <a:t>is a reliable, scalable, hosted queue for storing messages as they pass between computers. </a:t>
            </a:r>
          </a:p>
          <a:p>
            <a:r>
              <a:rPr lang="en-US" dirty="0"/>
              <a:t>developers can move data between distributed components of applications that perform different tasks without losing messages or requiring 100% availability for each component.</a:t>
            </a:r>
          </a:p>
          <a:p>
            <a:r>
              <a:rPr lang="en-US" dirty="0"/>
              <a:t>works by exposing Amazon’s web-scale messaging infrastructure as a service. </a:t>
            </a:r>
          </a:p>
          <a:p>
            <a:r>
              <a:rPr lang="en-US" dirty="0"/>
              <a:t>Any computer connected to the Internet can add or read messages without the need for having any installed software or special firewall configurations. </a:t>
            </a:r>
          </a:p>
          <a:p>
            <a:r>
              <a:rPr lang="en-US" dirty="0"/>
              <a:t>Components of applications using Amazon SQS can run independently and do not need to be on the same network, developed with the same technologies, or running at the same time.</a:t>
            </a:r>
          </a:p>
        </p:txBody>
      </p:sp>
    </p:spTree>
    <p:extLst>
      <p:ext uri="{BB962C8B-B14F-4D97-AF65-F5344CB8AC3E}">
        <p14:creationId xmlns:p14="http://schemas.microsoft.com/office/powerpoint/2010/main" val="3976029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784F-39DA-4E29-B839-D0DC3415765C}"/>
              </a:ext>
            </a:extLst>
          </p:cNvPr>
          <p:cNvSpPr>
            <a:spLocks noGrp="1"/>
          </p:cNvSpPr>
          <p:nvPr>
            <p:ph type="title"/>
          </p:nvPr>
        </p:nvSpPr>
        <p:spPr/>
        <p:txBody>
          <a:bodyPr/>
          <a:lstStyle/>
          <a:p>
            <a:r>
              <a:rPr lang="en-US" b="1" dirty="0"/>
              <a:t>Amazon CloudFront</a:t>
            </a:r>
            <a:endParaRPr lang="en-US" dirty="0"/>
          </a:p>
        </p:txBody>
      </p:sp>
      <p:sp>
        <p:nvSpPr>
          <p:cNvPr id="3" name="Content Placeholder 2">
            <a:extLst>
              <a:ext uri="{FF2B5EF4-FFF2-40B4-BE49-F238E27FC236}">
                <a16:creationId xmlns:a16="http://schemas.microsoft.com/office/drawing/2014/main" id="{39197D9F-1DE3-4B86-B079-F0147BA5782F}"/>
              </a:ext>
            </a:extLst>
          </p:cNvPr>
          <p:cNvSpPr>
            <a:spLocks noGrp="1"/>
          </p:cNvSpPr>
          <p:nvPr>
            <p:ph idx="1"/>
          </p:nvPr>
        </p:nvSpPr>
        <p:spPr/>
        <p:txBody>
          <a:bodyPr>
            <a:normAutofit/>
          </a:bodyPr>
          <a:lstStyle/>
          <a:p>
            <a:r>
              <a:rPr lang="en-US" dirty="0"/>
              <a:t>is a web service for content delivery. </a:t>
            </a:r>
          </a:p>
          <a:p>
            <a:r>
              <a:rPr lang="en-US" dirty="0"/>
              <a:t>to distribute content to end users with low latency and high data transfer speeds. </a:t>
            </a:r>
            <a:r>
              <a:rPr lang="en-US" dirty="0">
                <a:sym typeface="Wingdings" panose="05000000000000000000" pitchFamily="2" charset="2"/>
              </a:rPr>
              <a:t> AWS</a:t>
            </a:r>
            <a:endParaRPr lang="en-US" dirty="0"/>
          </a:p>
          <a:p>
            <a:r>
              <a:rPr lang="en-US" dirty="0"/>
              <a:t>delivers content using a global network of edge locations.</a:t>
            </a:r>
          </a:p>
          <a:p>
            <a:r>
              <a:rPr lang="en-US" dirty="0"/>
              <a:t>Requests for objects are automatically routed to the nearest edge server, so content is delivered with the best possible performance. </a:t>
            </a:r>
            <a:br>
              <a:rPr lang="en-US" dirty="0"/>
            </a:br>
            <a:endParaRPr lang="en-US" dirty="0"/>
          </a:p>
        </p:txBody>
      </p:sp>
    </p:spTree>
    <p:extLst>
      <p:ext uri="{BB962C8B-B14F-4D97-AF65-F5344CB8AC3E}">
        <p14:creationId xmlns:p14="http://schemas.microsoft.com/office/powerpoint/2010/main" val="369524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E25D-25C5-4810-BCD7-9666DA13CCC1}"/>
              </a:ext>
            </a:extLst>
          </p:cNvPr>
          <p:cNvSpPr>
            <a:spLocks noGrp="1"/>
          </p:cNvSpPr>
          <p:nvPr>
            <p:ph type="title"/>
          </p:nvPr>
        </p:nvSpPr>
        <p:spPr/>
        <p:txBody>
          <a:bodyPr/>
          <a:lstStyle/>
          <a:p>
            <a:r>
              <a:rPr lang="en-US" b="1" i="1" u="sng" dirty="0"/>
              <a:t>Communication-as-a-Service (CaaS): </a:t>
            </a:r>
            <a:endParaRPr lang="en-US" dirty="0"/>
          </a:p>
        </p:txBody>
      </p:sp>
      <p:sp>
        <p:nvSpPr>
          <p:cNvPr id="3" name="Content Placeholder 2">
            <a:extLst>
              <a:ext uri="{FF2B5EF4-FFF2-40B4-BE49-F238E27FC236}">
                <a16:creationId xmlns:a16="http://schemas.microsoft.com/office/drawing/2014/main" id="{81A3614C-E812-4D04-A795-72CCD0283F22}"/>
              </a:ext>
            </a:extLst>
          </p:cNvPr>
          <p:cNvSpPr>
            <a:spLocks noGrp="1"/>
          </p:cNvSpPr>
          <p:nvPr>
            <p:ph idx="1"/>
          </p:nvPr>
        </p:nvSpPr>
        <p:spPr/>
        <p:txBody>
          <a:bodyPr>
            <a:normAutofit/>
          </a:bodyPr>
          <a:lstStyle/>
          <a:p>
            <a:r>
              <a:rPr lang="en-US" b="1" i="1" dirty="0"/>
              <a:t>outsourced</a:t>
            </a:r>
            <a:r>
              <a:rPr lang="en-US" i="1" dirty="0"/>
              <a:t> enterprise communications solution </a:t>
            </a:r>
          </a:p>
          <a:p>
            <a:r>
              <a:rPr lang="en-US" b="1" i="1" dirty="0"/>
              <a:t>leased</a:t>
            </a:r>
            <a:r>
              <a:rPr lang="en-US" i="1" dirty="0"/>
              <a:t> from a single vendor</a:t>
            </a:r>
          </a:p>
          <a:p>
            <a:r>
              <a:rPr lang="en-US" dirty="0"/>
              <a:t>VoIP or Internet telephony, </a:t>
            </a:r>
            <a:br>
              <a:rPr lang="en-US" dirty="0"/>
            </a:br>
            <a:r>
              <a:rPr lang="en-US" dirty="0"/>
              <a:t>instant messaging (IM), </a:t>
            </a:r>
            <a:br>
              <a:rPr lang="en-US" dirty="0"/>
            </a:br>
            <a:r>
              <a:rPr lang="en-US" dirty="0"/>
              <a:t>collaboration and videoconference applications </a:t>
            </a:r>
            <a:br>
              <a:rPr lang="en-US" dirty="0"/>
            </a:br>
            <a:r>
              <a:rPr lang="en-US" dirty="0"/>
              <a:t>using fixed and mobile devices.  </a:t>
            </a:r>
          </a:p>
          <a:p>
            <a:r>
              <a:rPr lang="en-US" i="1" dirty="0"/>
              <a:t>CaaS vendor is responsible for </a:t>
            </a:r>
          </a:p>
          <a:p>
            <a:pPr lvl="1"/>
            <a:r>
              <a:rPr lang="en-US" i="1" dirty="0"/>
              <a:t>all </a:t>
            </a:r>
            <a:r>
              <a:rPr lang="en-US" b="1" i="1" dirty="0"/>
              <a:t>hardware</a:t>
            </a:r>
            <a:r>
              <a:rPr lang="en-US" i="1" dirty="0"/>
              <a:t> and </a:t>
            </a:r>
            <a:r>
              <a:rPr lang="en-US" b="1" i="1" dirty="0"/>
              <a:t>software</a:t>
            </a:r>
            <a:r>
              <a:rPr lang="en-US" i="1" dirty="0"/>
              <a:t> management and </a:t>
            </a:r>
          </a:p>
          <a:p>
            <a:pPr lvl="1"/>
            <a:r>
              <a:rPr lang="en-US" i="1" dirty="0"/>
              <a:t>offers guaranteed </a:t>
            </a:r>
            <a:r>
              <a:rPr lang="en-US" b="1" i="1" dirty="0"/>
              <a:t>Quality of Service </a:t>
            </a:r>
            <a:r>
              <a:rPr lang="en-US" i="1" dirty="0"/>
              <a:t>(QoS)</a:t>
            </a:r>
          </a:p>
          <a:p>
            <a:endParaRPr lang="en-US" i="1" dirty="0"/>
          </a:p>
          <a:p>
            <a:endParaRPr lang="en-US" dirty="0"/>
          </a:p>
        </p:txBody>
      </p:sp>
    </p:spTree>
    <p:extLst>
      <p:ext uri="{BB962C8B-B14F-4D97-AF65-F5344CB8AC3E}">
        <p14:creationId xmlns:p14="http://schemas.microsoft.com/office/powerpoint/2010/main" val="1534369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5A14-C01F-4E02-984F-B23D058CFC7F}"/>
              </a:ext>
            </a:extLst>
          </p:cNvPr>
          <p:cNvSpPr>
            <a:spLocks noGrp="1"/>
          </p:cNvSpPr>
          <p:nvPr>
            <p:ph type="title"/>
          </p:nvPr>
        </p:nvSpPr>
        <p:spPr/>
        <p:txBody>
          <a:bodyPr/>
          <a:lstStyle/>
          <a:p>
            <a:r>
              <a:rPr lang="en-US" b="1" dirty="0"/>
              <a:t>Reliable and Resilient Performance Amazon Elastic Block Store (EBS)</a:t>
            </a:r>
            <a:endParaRPr lang="en-US" dirty="0"/>
          </a:p>
        </p:txBody>
      </p:sp>
      <p:sp>
        <p:nvSpPr>
          <p:cNvPr id="3" name="Content Placeholder 2">
            <a:extLst>
              <a:ext uri="{FF2B5EF4-FFF2-40B4-BE49-F238E27FC236}">
                <a16:creationId xmlns:a16="http://schemas.microsoft.com/office/drawing/2014/main" id="{D07F1256-35CC-4723-81BE-8AA53B99A970}"/>
              </a:ext>
            </a:extLst>
          </p:cNvPr>
          <p:cNvSpPr>
            <a:spLocks noGrp="1"/>
          </p:cNvSpPr>
          <p:nvPr>
            <p:ph idx="1"/>
          </p:nvPr>
        </p:nvSpPr>
        <p:spPr/>
        <p:txBody>
          <a:bodyPr>
            <a:normAutofit/>
          </a:bodyPr>
          <a:lstStyle/>
          <a:p>
            <a:r>
              <a:rPr lang="en-US" dirty="0"/>
              <a:t>provides users powerful features to build failure-resilient applications.</a:t>
            </a:r>
          </a:p>
          <a:p>
            <a:r>
              <a:rPr lang="en-US" dirty="0"/>
              <a:t>offers persistent storage for Amazon EC2 instances. </a:t>
            </a:r>
          </a:p>
          <a:p>
            <a:r>
              <a:rPr lang="en-US" dirty="0"/>
              <a:t>Amazon EBS volumes are highly available, highly reliable data shares that can be attached to a running Amazon EC2instance and are exposed to the instance as standard block devices. </a:t>
            </a:r>
          </a:p>
          <a:p>
            <a:r>
              <a:rPr lang="en-US" dirty="0"/>
              <a:t>Amazon EBS volumes are automatically </a:t>
            </a:r>
            <a:r>
              <a:rPr lang="en-US" b="1" dirty="0"/>
              <a:t>replicated</a:t>
            </a:r>
            <a:r>
              <a:rPr lang="en-US" dirty="0"/>
              <a:t> on the back end.</a:t>
            </a:r>
          </a:p>
          <a:p>
            <a:pPr marL="0" indent="0">
              <a:buNone/>
            </a:pPr>
            <a:endParaRPr lang="en-US" dirty="0"/>
          </a:p>
        </p:txBody>
      </p:sp>
    </p:spTree>
    <p:extLst>
      <p:ext uri="{BB962C8B-B14F-4D97-AF65-F5344CB8AC3E}">
        <p14:creationId xmlns:p14="http://schemas.microsoft.com/office/powerpoint/2010/main" val="1607228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F18C-EC60-4C8C-AA2C-A578A2A3DBE9}"/>
              </a:ext>
            </a:extLst>
          </p:cNvPr>
          <p:cNvSpPr>
            <a:spLocks noGrp="1"/>
          </p:cNvSpPr>
          <p:nvPr>
            <p:ph type="title"/>
          </p:nvPr>
        </p:nvSpPr>
        <p:spPr/>
        <p:txBody>
          <a:bodyPr/>
          <a:lstStyle/>
          <a:p>
            <a:r>
              <a:rPr lang="en-US" b="1" dirty="0"/>
              <a:t>Support for Use in Geographically Disparate Locations</a:t>
            </a:r>
            <a:endParaRPr lang="en-US" dirty="0"/>
          </a:p>
        </p:txBody>
      </p:sp>
      <p:sp>
        <p:nvSpPr>
          <p:cNvPr id="3" name="Content Placeholder 2">
            <a:extLst>
              <a:ext uri="{FF2B5EF4-FFF2-40B4-BE49-F238E27FC236}">
                <a16:creationId xmlns:a16="http://schemas.microsoft.com/office/drawing/2014/main" id="{BFACEFF5-09F3-491F-975E-0E7C3276A5DA}"/>
              </a:ext>
            </a:extLst>
          </p:cNvPr>
          <p:cNvSpPr>
            <a:spLocks noGrp="1"/>
          </p:cNvSpPr>
          <p:nvPr>
            <p:ph idx="1"/>
          </p:nvPr>
        </p:nvSpPr>
        <p:spPr/>
        <p:txBody>
          <a:bodyPr>
            <a:normAutofit/>
          </a:bodyPr>
          <a:lstStyle/>
          <a:p>
            <a:r>
              <a:rPr lang="en-US" dirty="0"/>
              <a:t>Amazon EC2 provides users with the ability to place one or more instances in multiple locations. </a:t>
            </a:r>
          </a:p>
          <a:p>
            <a:r>
              <a:rPr lang="en-US" dirty="0"/>
              <a:t>Amazon EC2 locations are composed of Regions (such as North America and Europe) and Availability Zones.</a:t>
            </a:r>
          </a:p>
          <a:p>
            <a:r>
              <a:rPr lang="en-US" dirty="0"/>
              <a:t>By launching instances in any one or more of the separate Availability Zones, one can insulate their applications from a single point of failure</a:t>
            </a:r>
            <a:r>
              <a:rPr lang="en-US"/>
              <a:t>. </a:t>
            </a:r>
          </a:p>
          <a:p>
            <a:r>
              <a:rPr lang="en-US" dirty="0"/>
              <a:t>Amazon EC2 is currently available in two regions, the United States and Europe.</a:t>
            </a:r>
          </a:p>
          <a:p>
            <a:endParaRPr lang="en-US" dirty="0"/>
          </a:p>
        </p:txBody>
      </p:sp>
    </p:spTree>
    <p:extLst>
      <p:ext uri="{BB962C8B-B14F-4D97-AF65-F5344CB8AC3E}">
        <p14:creationId xmlns:p14="http://schemas.microsoft.com/office/powerpoint/2010/main" val="3063022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0C19-0076-46E2-A7EC-6A0B69EBB9C7}"/>
              </a:ext>
            </a:extLst>
          </p:cNvPr>
          <p:cNvSpPr>
            <a:spLocks noGrp="1"/>
          </p:cNvSpPr>
          <p:nvPr>
            <p:ph type="title"/>
          </p:nvPr>
        </p:nvSpPr>
        <p:spPr/>
        <p:txBody>
          <a:bodyPr/>
          <a:lstStyle/>
          <a:p>
            <a:r>
              <a:rPr lang="en-US" b="1" u="sng" dirty="0"/>
              <a:t>Elastic IP Addressing</a:t>
            </a:r>
            <a:endParaRPr lang="en-US" dirty="0"/>
          </a:p>
        </p:txBody>
      </p:sp>
      <p:sp>
        <p:nvSpPr>
          <p:cNvPr id="3" name="Content Placeholder 2">
            <a:extLst>
              <a:ext uri="{FF2B5EF4-FFF2-40B4-BE49-F238E27FC236}">
                <a16:creationId xmlns:a16="http://schemas.microsoft.com/office/drawing/2014/main" id="{E939711B-702B-4513-B289-D65C18600634}"/>
              </a:ext>
            </a:extLst>
          </p:cNvPr>
          <p:cNvSpPr>
            <a:spLocks noGrp="1"/>
          </p:cNvSpPr>
          <p:nvPr>
            <p:ph idx="1"/>
          </p:nvPr>
        </p:nvSpPr>
        <p:spPr/>
        <p:txBody>
          <a:bodyPr/>
          <a:lstStyle/>
          <a:p>
            <a:r>
              <a:rPr lang="en-US" dirty="0"/>
              <a:t>static IP addresses designed for dynamic cloud computing</a:t>
            </a:r>
          </a:p>
          <a:p>
            <a:r>
              <a:rPr lang="en-US" dirty="0"/>
              <a:t>An Elastic IP address is </a:t>
            </a:r>
            <a:r>
              <a:rPr lang="en-US" b="1" dirty="0"/>
              <a:t>associated with your account </a:t>
            </a:r>
            <a:r>
              <a:rPr lang="en-US" dirty="0"/>
              <a:t>and not with a particular instance, and you control that address until you choose </a:t>
            </a:r>
            <a:r>
              <a:rPr lang="en-US" b="1" dirty="0"/>
              <a:t>explicitly to release it</a:t>
            </a:r>
            <a:r>
              <a:rPr lang="en-US" dirty="0"/>
              <a:t>.</a:t>
            </a:r>
          </a:p>
          <a:p>
            <a:endParaRPr lang="en-US" dirty="0"/>
          </a:p>
        </p:txBody>
      </p:sp>
    </p:spTree>
    <p:extLst>
      <p:ext uri="{BB962C8B-B14F-4D97-AF65-F5344CB8AC3E}">
        <p14:creationId xmlns:p14="http://schemas.microsoft.com/office/powerpoint/2010/main" val="1928359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DEFF-CF77-43DF-A2C4-4A393AC0DB8E}"/>
              </a:ext>
            </a:extLst>
          </p:cNvPr>
          <p:cNvSpPr>
            <a:spLocks noGrp="1"/>
          </p:cNvSpPr>
          <p:nvPr>
            <p:ph type="title"/>
          </p:nvPr>
        </p:nvSpPr>
        <p:spPr/>
        <p:txBody>
          <a:bodyPr/>
          <a:lstStyle/>
          <a:p>
            <a:r>
              <a:rPr lang="en-US" b="1" u="sng" dirty="0"/>
              <a:t>Monitoring-as-a-Service (</a:t>
            </a:r>
            <a:r>
              <a:rPr lang="en-US" b="1" u="sng" dirty="0" err="1"/>
              <a:t>MaaS</a:t>
            </a:r>
            <a:r>
              <a:rPr lang="en-US" b="1" u="sng" dirty="0"/>
              <a:t>):</a:t>
            </a:r>
            <a:endParaRPr lang="en-US" dirty="0"/>
          </a:p>
        </p:txBody>
      </p:sp>
      <p:sp>
        <p:nvSpPr>
          <p:cNvPr id="3" name="Content Placeholder 2">
            <a:extLst>
              <a:ext uri="{FF2B5EF4-FFF2-40B4-BE49-F238E27FC236}">
                <a16:creationId xmlns:a16="http://schemas.microsoft.com/office/drawing/2014/main" id="{D7FB0975-A65A-434C-BF71-BA650160FEF1}"/>
              </a:ext>
            </a:extLst>
          </p:cNvPr>
          <p:cNvSpPr>
            <a:spLocks noGrp="1"/>
          </p:cNvSpPr>
          <p:nvPr>
            <p:ph idx="1"/>
          </p:nvPr>
        </p:nvSpPr>
        <p:spPr/>
        <p:txBody>
          <a:bodyPr/>
          <a:lstStyle/>
          <a:p>
            <a:r>
              <a:rPr lang="en-US" dirty="0"/>
              <a:t>emerging piece of the Cloud</a:t>
            </a:r>
          </a:p>
          <a:p>
            <a:r>
              <a:rPr lang="en-US" dirty="0"/>
              <a:t>outsourced provisioning of security, </a:t>
            </a:r>
            <a:br>
              <a:rPr lang="en-US" dirty="0"/>
            </a:br>
            <a:r>
              <a:rPr lang="en-US" dirty="0"/>
              <a:t>primarily on business platforms that leverage the Internet to conduct business.</a:t>
            </a:r>
          </a:p>
          <a:p>
            <a:r>
              <a:rPr lang="en-US" dirty="0"/>
              <a:t>Security monitoring involves protecting an enterprise or government client from cyber threats.</a:t>
            </a:r>
          </a:p>
          <a:p>
            <a:endParaRPr lang="en-US" dirty="0"/>
          </a:p>
        </p:txBody>
      </p:sp>
      <p:sp>
        <p:nvSpPr>
          <p:cNvPr id="4" name="Arrow: Pentagon 3">
            <a:extLst>
              <a:ext uri="{FF2B5EF4-FFF2-40B4-BE49-F238E27FC236}">
                <a16:creationId xmlns:a16="http://schemas.microsoft.com/office/drawing/2014/main" id="{3499D023-F60E-4662-AFF5-AC63156227CD}"/>
              </a:ext>
            </a:extLst>
          </p:cNvPr>
          <p:cNvSpPr/>
          <p:nvPr/>
        </p:nvSpPr>
        <p:spPr>
          <a:xfrm flipH="1">
            <a:off x="5882185" y="4039737"/>
            <a:ext cx="6073254" cy="24531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Many industry regulations require organizations to monitor their </a:t>
            </a:r>
          </a:p>
          <a:p>
            <a:pPr algn="ctr"/>
            <a:r>
              <a:rPr lang="en-US" sz="2000" b="1" dirty="0"/>
              <a:t>security environment</a:t>
            </a:r>
            <a:r>
              <a:rPr lang="en-US" sz="2000" dirty="0"/>
              <a:t>, </a:t>
            </a:r>
            <a:r>
              <a:rPr lang="en-US" sz="2000" b="1" dirty="0"/>
              <a:t>server logs</a:t>
            </a:r>
            <a:r>
              <a:rPr lang="en-US" sz="2000" dirty="0"/>
              <a:t>, and </a:t>
            </a:r>
            <a:r>
              <a:rPr lang="en-US" sz="2000" b="1" dirty="0"/>
              <a:t>other information assets </a:t>
            </a:r>
          </a:p>
          <a:p>
            <a:pPr algn="ctr"/>
            <a:r>
              <a:rPr lang="en-US" sz="2000" dirty="0"/>
              <a:t>to ensure the integrity of these systems</a:t>
            </a:r>
          </a:p>
        </p:txBody>
      </p:sp>
    </p:spTree>
    <p:extLst>
      <p:ext uri="{BB962C8B-B14F-4D97-AF65-F5344CB8AC3E}">
        <p14:creationId xmlns:p14="http://schemas.microsoft.com/office/powerpoint/2010/main" val="817523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C6E5-4649-489C-9393-9D5F3CF7D0F4}"/>
              </a:ext>
            </a:extLst>
          </p:cNvPr>
          <p:cNvSpPr>
            <a:spLocks noGrp="1"/>
          </p:cNvSpPr>
          <p:nvPr>
            <p:ph type="title"/>
          </p:nvPr>
        </p:nvSpPr>
        <p:spPr/>
        <p:txBody>
          <a:bodyPr/>
          <a:lstStyle/>
          <a:p>
            <a:r>
              <a:rPr lang="en-US" dirty="0"/>
              <a:t>Two important things:</a:t>
            </a:r>
          </a:p>
        </p:txBody>
      </p:sp>
      <p:sp>
        <p:nvSpPr>
          <p:cNvPr id="3" name="Content Placeholder 2">
            <a:extLst>
              <a:ext uri="{FF2B5EF4-FFF2-40B4-BE49-F238E27FC236}">
                <a16:creationId xmlns:a16="http://schemas.microsoft.com/office/drawing/2014/main" id="{53CFB2BB-925A-44DD-8933-FD3BDBF8313E}"/>
              </a:ext>
            </a:extLst>
          </p:cNvPr>
          <p:cNvSpPr>
            <a:spLocks noGrp="1"/>
          </p:cNvSpPr>
          <p:nvPr>
            <p:ph idx="1"/>
          </p:nvPr>
        </p:nvSpPr>
        <p:spPr/>
        <p:txBody>
          <a:bodyPr/>
          <a:lstStyle/>
          <a:p>
            <a:pPr marL="514350" indent="-514350">
              <a:buFont typeface="+mj-lt"/>
              <a:buAutoNum type="arabicParenR"/>
            </a:pPr>
            <a:r>
              <a:rPr lang="en-US" dirty="0"/>
              <a:t>The total cost of ownership (TCO) </a:t>
            </a:r>
            <a:br>
              <a:rPr lang="en-US" dirty="0"/>
            </a:br>
            <a:r>
              <a:rPr lang="en-US" dirty="0"/>
              <a:t>for traditional security operations centers (SOCs) is much higher than for a modern-technology security operations centers (SOC); </a:t>
            </a:r>
          </a:p>
          <a:p>
            <a:pPr marL="514350" indent="-514350">
              <a:buFont typeface="+mj-lt"/>
              <a:buAutoNum type="arabicParenR"/>
            </a:pPr>
            <a:r>
              <a:rPr lang="en-US" dirty="0"/>
              <a:t>achieving </a:t>
            </a:r>
            <a:r>
              <a:rPr lang="en-US" b="1" dirty="0"/>
              <a:t>lower security operations costs </a:t>
            </a:r>
            <a:r>
              <a:rPr lang="en-US" dirty="0"/>
              <a:t>and </a:t>
            </a:r>
            <a:r>
              <a:rPr lang="en-US" b="1" dirty="0"/>
              <a:t>higher security effectiveness</a:t>
            </a:r>
            <a:r>
              <a:rPr lang="en-US" dirty="0"/>
              <a:t> means that modern SOC architecture must use security and IT technology to address security risks</a:t>
            </a:r>
          </a:p>
        </p:txBody>
      </p:sp>
    </p:spTree>
    <p:extLst>
      <p:ext uri="{BB962C8B-B14F-4D97-AF65-F5344CB8AC3E}">
        <p14:creationId xmlns:p14="http://schemas.microsoft.com/office/powerpoint/2010/main" val="988690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3665-DB76-4BA9-BDE9-7AA7CDB5AAA2}"/>
              </a:ext>
            </a:extLst>
          </p:cNvPr>
          <p:cNvSpPr>
            <a:spLocks noGrp="1"/>
          </p:cNvSpPr>
          <p:nvPr>
            <p:ph type="title"/>
          </p:nvPr>
        </p:nvSpPr>
        <p:spPr/>
        <p:txBody>
          <a:bodyPr>
            <a:normAutofit/>
          </a:bodyPr>
          <a:lstStyle/>
          <a:p>
            <a:r>
              <a:rPr lang="en-US" sz="4000" b="1" dirty="0"/>
              <a:t>Typical services provided by many </a:t>
            </a:r>
            <a:r>
              <a:rPr lang="en-US" sz="4000" b="1" dirty="0" err="1"/>
              <a:t>MaaS</a:t>
            </a:r>
            <a:r>
              <a:rPr lang="en-US" sz="4000" b="1" dirty="0"/>
              <a:t> vendors</a:t>
            </a:r>
            <a:endParaRPr lang="en-US" sz="4000" dirty="0"/>
          </a:p>
        </p:txBody>
      </p:sp>
      <p:sp>
        <p:nvSpPr>
          <p:cNvPr id="3" name="Content Placeholder 2">
            <a:extLst>
              <a:ext uri="{FF2B5EF4-FFF2-40B4-BE49-F238E27FC236}">
                <a16:creationId xmlns:a16="http://schemas.microsoft.com/office/drawing/2014/main" id="{E1CABE72-B440-40E3-B1DE-C4097A585708}"/>
              </a:ext>
            </a:extLst>
          </p:cNvPr>
          <p:cNvSpPr>
            <a:spLocks noGrp="1"/>
          </p:cNvSpPr>
          <p:nvPr>
            <p:ph idx="1"/>
          </p:nvPr>
        </p:nvSpPr>
        <p:spPr/>
        <p:txBody>
          <a:bodyPr/>
          <a:lstStyle/>
          <a:p>
            <a:r>
              <a:rPr lang="en-US" b="1" dirty="0"/>
              <a:t>Early Detection</a:t>
            </a:r>
          </a:p>
          <a:p>
            <a:r>
              <a:rPr lang="en-US" b="1" dirty="0"/>
              <a:t>Platform, Control, and Services Monitoring</a:t>
            </a:r>
          </a:p>
          <a:p>
            <a:r>
              <a:rPr lang="en-US" b="1" dirty="0"/>
              <a:t>Intelligent Log Centralization and Analysis</a:t>
            </a:r>
          </a:p>
          <a:p>
            <a:r>
              <a:rPr lang="en-US" b="1" dirty="0"/>
              <a:t>Vulnerabilities Detection and Management</a:t>
            </a:r>
          </a:p>
          <a:p>
            <a:r>
              <a:rPr lang="en-US" b="1" dirty="0"/>
              <a:t>Continuous System Patching/Upgrade and Fortification</a:t>
            </a:r>
          </a:p>
          <a:p>
            <a:r>
              <a:rPr lang="en-US" b="1" dirty="0"/>
              <a:t>Intervention, Forensics, and Help Desk Services</a:t>
            </a:r>
            <a:endParaRPr lang="en-US" dirty="0"/>
          </a:p>
        </p:txBody>
      </p:sp>
    </p:spTree>
    <p:extLst>
      <p:ext uri="{BB962C8B-B14F-4D97-AF65-F5344CB8AC3E}">
        <p14:creationId xmlns:p14="http://schemas.microsoft.com/office/powerpoint/2010/main" val="2391732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D61D-824B-4265-BCB8-8B66F521A05C}"/>
              </a:ext>
            </a:extLst>
          </p:cNvPr>
          <p:cNvSpPr>
            <a:spLocks noGrp="1"/>
          </p:cNvSpPr>
          <p:nvPr>
            <p:ph type="title"/>
          </p:nvPr>
        </p:nvSpPr>
        <p:spPr/>
        <p:txBody>
          <a:bodyPr/>
          <a:lstStyle/>
          <a:p>
            <a:r>
              <a:rPr lang="en-US" b="1" dirty="0"/>
              <a:t>Early Detection</a:t>
            </a:r>
            <a:endParaRPr lang="en-US" dirty="0"/>
          </a:p>
        </p:txBody>
      </p:sp>
      <p:sp>
        <p:nvSpPr>
          <p:cNvPr id="3" name="Content Placeholder 2">
            <a:extLst>
              <a:ext uri="{FF2B5EF4-FFF2-40B4-BE49-F238E27FC236}">
                <a16:creationId xmlns:a16="http://schemas.microsoft.com/office/drawing/2014/main" id="{8ECD92E9-8D3E-4A01-9508-587EC68E3818}"/>
              </a:ext>
            </a:extLst>
          </p:cNvPr>
          <p:cNvSpPr>
            <a:spLocks noGrp="1"/>
          </p:cNvSpPr>
          <p:nvPr>
            <p:ph idx="1"/>
          </p:nvPr>
        </p:nvSpPr>
        <p:spPr/>
        <p:txBody>
          <a:bodyPr/>
          <a:lstStyle/>
          <a:p>
            <a:r>
              <a:rPr lang="en-US" dirty="0"/>
              <a:t>detects and reports new security vulnerabilities shortly after they appear</a:t>
            </a:r>
          </a:p>
          <a:p>
            <a:r>
              <a:rPr lang="en-US" dirty="0"/>
              <a:t>usually sent by email</a:t>
            </a:r>
          </a:p>
          <a:p>
            <a:r>
              <a:rPr lang="en-US" dirty="0"/>
              <a:t>Vulnerability reports contains:</a:t>
            </a:r>
          </a:p>
          <a:p>
            <a:pPr lvl="1"/>
            <a:r>
              <a:rPr lang="en-US" dirty="0"/>
              <a:t>detailed </a:t>
            </a:r>
            <a:r>
              <a:rPr lang="en-US" b="1" dirty="0"/>
              <a:t>description</a:t>
            </a:r>
            <a:r>
              <a:rPr lang="en-US" dirty="0"/>
              <a:t> of the vulnerability and the </a:t>
            </a:r>
            <a:r>
              <a:rPr lang="en-US" b="1" dirty="0"/>
              <a:t>platforms affected</a:t>
            </a:r>
            <a:r>
              <a:rPr lang="en-US" dirty="0"/>
              <a:t>,</a:t>
            </a:r>
          </a:p>
          <a:p>
            <a:pPr lvl="1"/>
            <a:r>
              <a:rPr lang="en-US" dirty="0"/>
              <a:t> also include information on the </a:t>
            </a:r>
            <a:r>
              <a:rPr lang="en-US" b="1" dirty="0"/>
              <a:t>impact</a:t>
            </a:r>
            <a:r>
              <a:rPr lang="en-US" dirty="0"/>
              <a:t> the </a:t>
            </a:r>
            <a:r>
              <a:rPr lang="en-US" b="1" dirty="0"/>
              <a:t>exploitation of this vulnerability</a:t>
            </a:r>
          </a:p>
          <a:p>
            <a:r>
              <a:rPr lang="en-US" dirty="0"/>
              <a:t>the report also indicates </a:t>
            </a:r>
            <a:r>
              <a:rPr lang="en-US" b="1" dirty="0"/>
              <a:t>specific actions to be taken </a:t>
            </a:r>
            <a:r>
              <a:rPr lang="en-US" dirty="0"/>
              <a:t>to </a:t>
            </a:r>
            <a:r>
              <a:rPr lang="en-US" b="1" dirty="0"/>
              <a:t>minimize</a:t>
            </a:r>
            <a:r>
              <a:rPr lang="en-US" dirty="0"/>
              <a:t> the </a:t>
            </a:r>
            <a:r>
              <a:rPr lang="en-US" b="1" dirty="0"/>
              <a:t>effect of the vulnerability</a:t>
            </a:r>
            <a:r>
              <a:rPr lang="en-US" dirty="0"/>
              <a:t>, if that is known</a:t>
            </a:r>
          </a:p>
        </p:txBody>
      </p:sp>
    </p:spTree>
    <p:extLst>
      <p:ext uri="{BB962C8B-B14F-4D97-AF65-F5344CB8AC3E}">
        <p14:creationId xmlns:p14="http://schemas.microsoft.com/office/powerpoint/2010/main" val="3254565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CF4D-DAB5-4E72-8AC4-0B511B1836C3}"/>
              </a:ext>
            </a:extLst>
          </p:cNvPr>
          <p:cNvSpPr>
            <a:spLocks noGrp="1"/>
          </p:cNvSpPr>
          <p:nvPr>
            <p:ph type="title"/>
          </p:nvPr>
        </p:nvSpPr>
        <p:spPr/>
        <p:txBody>
          <a:bodyPr/>
          <a:lstStyle/>
          <a:p>
            <a:r>
              <a:rPr lang="en-US" b="1" dirty="0"/>
              <a:t>Platform, Control, and Services Monitoring</a:t>
            </a:r>
            <a:endParaRPr lang="en-US" dirty="0"/>
          </a:p>
        </p:txBody>
      </p:sp>
      <p:sp>
        <p:nvSpPr>
          <p:cNvPr id="3" name="Content Placeholder 2">
            <a:extLst>
              <a:ext uri="{FF2B5EF4-FFF2-40B4-BE49-F238E27FC236}">
                <a16:creationId xmlns:a16="http://schemas.microsoft.com/office/drawing/2014/main" id="{6CAD9272-5293-4D76-8FF6-28F2F65474A5}"/>
              </a:ext>
            </a:extLst>
          </p:cNvPr>
          <p:cNvSpPr>
            <a:spLocks noGrp="1"/>
          </p:cNvSpPr>
          <p:nvPr>
            <p:ph idx="1"/>
          </p:nvPr>
        </p:nvSpPr>
        <p:spPr/>
        <p:txBody>
          <a:bodyPr/>
          <a:lstStyle/>
          <a:p>
            <a:r>
              <a:rPr lang="en-US" dirty="0"/>
              <a:t>dashboard interface and makes it possible to know the operational status of the platform</a:t>
            </a:r>
          </a:p>
          <a:p>
            <a:r>
              <a:rPr lang="en-US" dirty="0"/>
              <a:t>accessible from a web interface, making remote access possible</a:t>
            </a:r>
          </a:p>
          <a:p>
            <a:r>
              <a:rPr lang="en-US" dirty="0"/>
              <a:t>operational status indicator</a:t>
            </a:r>
          </a:p>
          <a:p>
            <a:r>
              <a:rPr lang="en-US" dirty="0"/>
              <a:t>By detecting and identifying such problems, preventive measures can be taken to prevent loss of service</a:t>
            </a:r>
          </a:p>
        </p:txBody>
      </p:sp>
    </p:spTree>
    <p:extLst>
      <p:ext uri="{BB962C8B-B14F-4D97-AF65-F5344CB8AC3E}">
        <p14:creationId xmlns:p14="http://schemas.microsoft.com/office/powerpoint/2010/main" val="425897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AEF9-09BC-4B8D-8BA9-CF03C3F1D49B}"/>
              </a:ext>
            </a:extLst>
          </p:cNvPr>
          <p:cNvSpPr>
            <a:spLocks noGrp="1"/>
          </p:cNvSpPr>
          <p:nvPr>
            <p:ph type="title"/>
          </p:nvPr>
        </p:nvSpPr>
        <p:spPr/>
        <p:txBody>
          <a:bodyPr/>
          <a:lstStyle/>
          <a:p>
            <a:r>
              <a:rPr lang="en-US" b="1" dirty="0"/>
              <a:t>Intelligent Log Centralization and Analysis</a:t>
            </a:r>
            <a:endParaRPr lang="en-US" dirty="0"/>
          </a:p>
        </p:txBody>
      </p:sp>
      <p:sp>
        <p:nvSpPr>
          <p:cNvPr id="3" name="Content Placeholder 2">
            <a:extLst>
              <a:ext uri="{FF2B5EF4-FFF2-40B4-BE49-F238E27FC236}">
                <a16:creationId xmlns:a16="http://schemas.microsoft.com/office/drawing/2014/main" id="{FD74C914-1262-4026-A7F3-FBF2149498E3}"/>
              </a:ext>
            </a:extLst>
          </p:cNvPr>
          <p:cNvSpPr>
            <a:spLocks noGrp="1"/>
          </p:cNvSpPr>
          <p:nvPr>
            <p:ph idx="1"/>
          </p:nvPr>
        </p:nvSpPr>
        <p:spPr/>
        <p:txBody>
          <a:bodyPr/>
          <a:lstStyle/>
          <a:p>
            <a:r>
              <a:rPr lang="en-US" dirty="0"/>
              <a:t>monitoring solution based mainly on the correlation and matching of log entries’</a:t>
            </a:r>
          </a:p>
          <a:p>
            <a:r>
              <a:rPr lang="en-US" dirty="0"/>
              <a:t>helps to establish a baseline of operational performance</a:t>
            </a:r>
          </a:p>
          <a:p>
            <a:r>
              <a:rPr lang="en-US" dirty="0"/>
              <a:t>provides an index of security threat</a:t>
            </a:r>
          </a:p>
          <a:p>
            <a:endParaRPr lang="en-US" dirty="0"/>
          </a:p>
        </p:txBody>
      </p:sp>
    </p:spTree>
    <p:extLst>
      <p:ext uri="{BB962C8B-B14F-4D97-AF65-F5344CB8AC3E}">
        <p14:creationId xmlns:p14="http://schemas.microsoft.com/office/powerpoint/2010/main" val="1608512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D24D-0BD1-4813-88D2-E2FC7FB718EC}"/>
              </a:ext>
            </a:extLst>
          </p:cNvPr>
          <p:cNvSpPr>
            <a:spLocks noGrp="1"/>
          </p:cNvSpPr>
          <p:nvPr>
            <p:ph type="title"/>
          </p:nvPr>
        </p:nvSpPr>
        <p:spPr/>
        <p:txBody>
          <a:bodyPr/>
          <a:lstStyle/>
          <a:p>
            <a:r>
              <a:rPr lang="en-US" b="1" dirty="0"/>
              <a:t>Vulnerabilities Detection and Management</a:t>
            </a:r>
            <a:endParaRPr lang="en-US" dirty="0"/>
          </a:p>
        </p:txBody>
      </p:sp>
      <p:sp>
        <p:nvSpPr>
          <p:cNvPr id="3" name="Content Placeholder 2">
            <a:extLst>
              <a:ext uri="{FF2B5EF4-FFF2-40B4-BE49-F238E27FC236}">
                <a16:creationId xmlns:a16="http://schemas.microsoft.com/office/drawing/2014/main" id="{2EFF316E-E0FA-4CF9-8E22-03526AFAD809}"/>
              </a:ext>
            </a:extLst>
          </p:cNvPr>
          <p:cNvSpPr>
            <a:spLocks noGrp="1"/>
          </p:cNvSpPr>
          <p:nvPr>
            <p:ph idx="1"/>
          </p:nvPr>
        </p:nvSpPr>
        <p:spPr/>
        <p:txBody>
          <a:bodyPr/>
          <a:lstStyle/>
          <a:p>
            <a:r>
              <a:rPr lang="en-US" dirty="0"/>
              <a:t>automated verification and management of the security level of information systems</a:t>
            </a:r>
          </a:p>
          <a:p>
            <a:r>
              <a:rPr lang="en-US" dirty="0"/>
              <a:t>periodically performs a series of automated tests for the purpose of identifying system weaknesses   ==</a:t>
            </a:r>
            <a:r>
              <a:rPr lang="en-US" dirty="0">
                <a:sym typeface="Wingdings" panose="05000000000000000000" pitchFamily="2" charset="2"/>
              </a:rPr>
              <a:t> loop holes / functions</a:t>
            </a:r>
          </a:p>
          <a:p>
            <a:endParaRPr lang="en-US" dirty="0"/>
          </a:p>
          <a:p>
            <a:endParaRPr lang="en-US" dirty="0"/>
          </a:p>
        </p:txBody>
      </p:sp>
    </p:spTree>
    <p:extLst>
      <p:ext uri="{BB962C8B-B14F-4D97-AF65-F5344CB8AC3E}">
        <p14:creationId xmlns:p14="http://schemas.microsoft.com/office/powerpoint/2010/main" val="223247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C9F1-8A1C-4253-B286-0C23C92C1955}"/>
              </a:ext>
            </a:extLst>
          </p:cNvPr>
          <p:cNvSpPr>
            <a:spLocks noGrp="1"/>
          </p:cNvSpPr>
          <p:nvPr>
            <p:ph type="title"/>
          </p:nvPr>
        </p:nvSpPr>
        <p:spPr/>
        <p:txBody>
          <a:bodyPr/>
          <a:lstStyle/>
          <a:p>
            <a:r>
              <a:rPr lang="en-US" dirty="0"/>
              <a:t>CaaS</a:t>
            </a:r>
          </a:p>
        </p:txBody>
      </p:sp>
      <p:sp>
        <p:nvSpPr>
          <p:cNvPr id="3" name="Content Placeholder 2">
            <a:extLst>
              <a:ext uri="{FF2B5EF4-FFF2-40B4-BE49-F238E27FC236}">
                <a16:creationId xmlns:a16="http://schemas.microsoft.com/office/drawing/2014/main" id="{8F4435BF-B2A6-4A68-B535-A894D5BE30C9}"/>
              </a:ext>
            </a:extLst>
          </p:cNvPr>
          <p:cNvSpPr>
            <a:spLocks noGrp="1"/>
          </p:cNvSpPr>
          <p:nvPr>
            <p:ph idx="1"/>
          </p:nvPr>
        </p:nvSpPr>
        <p:spPr/>
        <p:txBody>
          <a:bodyPr/>
          <a:lstStyle/>
          <a:p>
            <a:r>
              <a:rPr lang="en-US" dirty="0"/>
              <a:t>offers </a:t>
            </a:r>
            <a:r>
              <a:rPr lang="en-US" b="1" dirty="0"/>
              <a:t>flexibility</a:t>
            </a:r>
            <a:r>
              <a:rPr lang="en-US" dirty="0"/>
              <a:t> and </a:t>
            </a:r>
            <a:r>
              <a:rPr lang="en-US" b="1" dirty="0"/>
              <a:t>expandability</a:t>
            </a:r>
          </a:p>
          <a:p>
            <a:r>
              <a:rPr lang="en-US" dirty="0"/>
              <a:t>Suitable for </a:t>
            </a:r>
            <a:r>
              <a:rPr lang="en-US" b="1" dirty="0"/>
              <a:t>small and medium-sized </a:t>
            </a:r>
            <a:r>
              <a:rPr lang="en-US" dirty="0"/>
              <a:t>business  </a:t>
            </a:r>
            <a:r>
              <a:rPr lang="en-US" dirty="0">
                <a:sym typeface="Wingdings" panose="05000000000000000000" pitchFamily="2" charset="2"/>
              </a:rPr>
              <a:t> may not afford</a:t>
            </a:r>
          </a:p>
          <a:p>
            <a:r>
              <a:rPr lang="en-US" dirty="0"/>
              <a:t>eliminates the business customer’s need for any capital investment in infrastructure</a:t>
            </a:r>
          </a:p>
          <a:p>
            <a:r>
              <a:rPr lang="en-US" dirty="0"/>
              <a:t>eliminates expense for ongoing maintenance and operations overhead for infrastructure</a:t>
            </a:r>
            <a:endParaRPr lang="en-US" dirty="0">
              <a:sym typeface="Wingdings" panose="05000000000000000000" pitchFamily="2" charset="2"/>
            </a:endParaRPr>
          </a:p>
          <a:p>
            <a:r>
              <a:rPr lang="en-US" dirty="0"/>
              <a:t>requires little to no management oversight from customers.</a:t>
            </a:r>
          </a:p>
          <a:p>
            <a:endParaRPr lang="en-US" dirty="0"/>
          </a:p>
          <a:p>
            <a:endParaRPr lang="en-US" dirty="0"/>
          </a:p>
        </p:txBody>
      </p:sp>
    </p:spTree>
    <p:extLst>
      <p:ext uri="{BB962C8B-B14F-4D97-AF65-F5344CB8AC3E}">
        <p14:creationId xmlns:p14="http://schemas.microsoft.com/office/powerpoint/2010/main" val="2424632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2C05-4B2D-490C-BDB0-37853576B7E6}"/>
              </a:ext>
            </a:extLst>
          </p:cNvPr>
          <p:cNvSpPr>
            <a:spLocks noGrp="1"/>
          </p:cNvSpPr>
          <p:nvPr>
            <p:ph type="title"/>
          </p:nvPr>
        </p:nvSpPr>
        <p:spPr/>
        <p:txBody>
          <a:bodyPr>
            <a:normAutofit/>
          </a:bodyPr>
          <a:lstStyle/>
          <a:p>
            <a:r>
              <a:rPr lang="en-US" sz="3600" b="1" dirty="0"/>
              <a:t>Continuous System Patching/Upgrade and Fortification</a:t>
            </a:r>
            <a:endParaRPr lang="en-US" sz="3600" dirty="0"/>
          </a:p>
        </p:txBody>
      </p:sp>
      <p:sp>
        <p:nvSpPr>
          <p:cNvPr id="3" name="Content Placeholder 2">
            <a:extLst>
              <a:ext uri="{FF2B5EF4-FFF2-40B4-BE49-F238E27FC236}">
                <a16:creationId xmlns:a16="http://schemas.microsoft.com/office/drawing/2014/main" id="{F76EE3DA-F73A-46C7-A0DE-56C5E9F3ED2A}"/>
              </a:ext>
            </a:extLst>
          </p:cNvPr>
          <p:cNvSpPr>
            <a:spLocks noGrp="1"/>
          </p:cNvSpPr>
          <p:nvPr>
            <p:ph idx="1"/>
          </p:nvPr>
        </p:nvSpPr>
        <p:spPr/>
        <p:txBody>
          <a:bodyPr/>
          <a:lstStyle/>
          <a:p>
            <a:r>
              <a:rPr lang="en-US" dirty="0"/>
              <a:t>is enhanced with continuous system patching and upgrading of systems and application software</a:t>
            </a:r>
          </a:p>
          <a:p>
            <a:r>
              <a:rPr lang="en-US" dirty="0"/>
              <a:t>operating system are necessary to maintain adequate security levels and support new versions of installed products</a:t>
            </a:r>
          </a:p>
          <a:p>
            <a:endParaRPr lang="en-US" dirty="0"/>
          </a:p>
        </p:txBody>
      </p:sp>
    </p:spTree>
    <p:extLst>
      <p:ext uri="{BB962C8B-B14F-4D97-AF65-F5344CB8AC3E}">
        <p14:creationId xmlns:p14="http://schemas.microsoft.com/office/powerpoint/2010/main" val="1718999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C518-D8AC-444A-B36C-7032CF64EBEC}"/>
              </a:ext>
            </a:extLst>
          </p:cNvPr>
          <p:cNvSpPr>
            <a:spLocks noGrp="1"/>
          </p:cNvSpPr>
          <p:nvPr>
            <p:ph type="title"/>
          </p:nvPr>
        </p:nvSpPr>
        <p:spPr/>
        <p:txBody>
          <a:bodyPr>
            <a:normAutofit/>
          </a:bodyPr>
          <a:lstStyle/>
          <a:p>
            <a:r>
              <a:rPr lang="en-US" sz="4000" b="1" dirty="0"/>
              <a:t>Intervention, Forensics, and Help Desk Services</a:t>
            </a:r>
            <a:endParaRPr lang="en-US" sz="4000" dirty="0"/>
          </a:p>
        </p:txBody>
      </p:sp>
      <p:sp>
        <p:nvSpPr>
          <p:cNvPr id="3" name="Content Placeholder 2">
            <a:extLst>
              <a:ext uri="{FF2B5EF4-FFF2-40B4-BE49-F238E27FC236}">
                <a16:creationId xmlns:a16="http://schemas.microsoft.com/office/drawing/2014/main" id="{F63605EC-64B9-433B-8142-62F97A17A761}"/>
              </a:ext>
            </a:extLst>
          </p:cNvPr>
          <p:cNvSpPr>
            <a:spLocks noGrp="1"/>
          </p:cNvSpPr>
          <p:nvPr>
            <p:ph idx="1"/>
          </p:nvPr>
        </p:nvSpPr>
        <p:spPr/>
        <p:txBody>
          <a:bodyPr/>
          <a:lstStyle/>
          <a:p>
            <a:r>
              <a:rPr lang="en-US" dirty="0"/>
              <a:t>When a detected threat is analyzed, it often requires forensic analysis to determine what it is, how much effort it will take to fix the problem, and what effects are likely to be seen</a:t>
            </a:r>
          </a:p>
          <a:p>
            <a:endParaRPr lang="en-US" dirty="0"/>
          </a:p>
        </p:txBody>
      </p:sp>
    </p:spTree>
    <p:extLst>
      <p:ext uri="{BB962C8B-B14F-4D97-AF65-F5344CB8AC3E}">
        <p14:creationId xmlns:p14="http://schemas.microsoft.com/office/powerpoint/2010/main" val="726416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1AF9-415F-4F3C-9651-3FD351597B66}"/>
              </a:ext>
            </a:extLst>
          </p:cNvPr>
          <p:cNvSpPr>
            <a:spLocks noGrp="1"/>
          </p:cNvSpPr>
          <p:nvPr>
            <p:ph type="title"/>
          </p:nvPr>
        </p:nvSpPr>
        <p:spPr/>
        <p:txBody>
          <a:bodyPr/>
          <a:lstStyle/>
          <a:p>
            <a:r>
              <a:rPr lang="en-US" b="1" dirty="0"/>
              <a:t>The Traditional On-Premises Model</a:t>
            </a:r>
            <a:endParaRPr lang="en-US" dirty="0"/>
          </a:p>
        </p:txBody>
      </p:sp>
      <p:sp>
        <p:nvSpPr>
          <p:cNvPr id="3" name="Content Placeholder 2">
            <a:extLst>
              <a:ext uri="{FF2B5EF4-FFF2-40B4-BE49-F238E27FC236}">
                <a16:creationId xmlns:a16="http://schemas.microsoft.com/office/drawing/2014/main" id="{AC1EFF60-1008-4E8B-850C-D034225FB8E4}"/>
              </a:ext>
            </a:extLst>
          </p:cNvPr>
          <p:cNvSpPr>
            <a:spLocks noGrp="1"/>
          </p:cNvSpPr>
          <p:nvPr>
            <p:ph idx="1"/>
          </p:nvPr>
        </p:nvSpPr>
        <p:spPr/>
        <p:txBody>
          <a:bodyPr/>
          <a:lstStyle/>
          <a:p>
            <a:r>
              <a:rPr lang="en-US" dirty="0"/>
              <a:t>Means </a:t>
            </a:r>
            <a:r>
              <a:rPr lang="en-US" i="1" dirty="0"/>
              <a:t>building and running on-premises applications </a:t>
            </a:r>
          </a:p>
          <a:p>
            <a:pPr marL="0" indent="0">
              <a:buNone/>
            </a:pPr>
            <a:r>
              <a:rPr lang="en-US" i="1" dirty="0"/>
              <a:t>	</a:t>
            </a:r>
            <a:r>
              <a:rPr lang="en-US" b="1" i="1" dirty="0"/>
              <a:t> Each application was designed to meet specific business requirements. </a:t>
            </a:r>
            <a:br>
              <a:rPr lang="en-US" b="1" i="1" dirty="0"/>
            </a:br>
            <a:r>
              <a:rPr lang="en-US" b="1" i="1" dirty="0"/>
              <a:t>	Each solution required a specific set of hardware, an operating system, a database, often a middleware package, email and web servers, </a:t>
            </a:r>
            <a:r>
              <a:rPr lang="en-US" b="1" i="1" dirty="0" err="1"/>
              <a:t>etc</a:t>
            </a:r>
            <a:endParaRPr lang="en-US" i="1" dirty="0"/>
          </a:p>
          <a:p>
            <a:r>
              <a:rPr lang="en-US" i="1" dirty="0"/>
              <a:t>complex, expensive, and risky</a:t>
            </a:r>
          </a:p>
          <a:p>
            <a:endParaRPr lang="en-US" dirty="0"/>
          </a:p>
        </p:txBody>
      </p:sp>
    </p:spTree>
    <p:extLst>
      <p:ext uri="{BB962C8B-B14F-4D97-AF65-F5344CB8AC3E}">
        <p14:creationId xmlns:p14="http://schemas.microsoft.com/office/powerpoint/2010/main" val="1259341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D63F-49B2-4256-BE7D-3E974D514281}"/>
              </a:ext>
            </a:extLst>
          </p:cNvPr>
          <p:cNvSpPr>
            <a:spLocks noGrp="1"/>
          </p:cNvSpPr>
          <p:nvPr>
            <p:ph type="title"/>
          </p:nvPr>
        </p:nvSpPr>
        <p:spPr>
          <a:xfrm>
            <a:off x="3602142" y="873125"/>
            <a:ext cx="6318913" cy="1325563"/>
          </a:xfrm>
        </p:spPr>
        <p:txBody>
          <a:bodyPr/>
          <a:lstStyle/>
          <a:p>
            <a:pPr algn="ctr"/>
            <a:r>
              <a:rPr lang="en-US" b="1" i="1" u="sng" dirty="0"/>
              <a:t>New Cloud Model </a:t>
            </a:r>
            <a:endParaRPr lang="en-US" dirty="0"/>
          </a:p>
        </p:txBody>
      </p:sp>
      <p:pic>
        <p:nvPicPr>
          <p:cNvPr id="4" name="Content Placeholder 3">
            <a:extLst>
              <a:ext uri="{FF2B5EF4-FFF2-40B4-BE49-F238E27FC236}">
                <a16:creationId xmlns:a16="http://schemas.microsoft.com/office/drawing/2014/main" id="{3F17E7B5-DB4E-4DD9-AA8B-06B3ACE2BA1A}"/>
              </a:ext>
            </a:extLst>
          </p:cNvPr>
          <p:cNvPicPr>
            <a:picLocks noGrp="1" noChangeAspect="1"/>
          </p:cNvPicPr>
          <p:nvPr>
            <p:ph idx="1"/>
          </p:nvPr>
        </p:nvPicPr>
        <p:blipFill>
          <a:blip r:embed="rId2"/>
          <a:stretch>
            <a:fillRect/>
          </a:stretch>
        </p:blipFill>
        <p:spPr>
          <a:xfrm>
            <a:off x="1422835" y="1811111"/>
            <a:ext cx="8753401" cy="4734874"/>
          </a:xfrm>
          <a:prstGeom prst="rect">
            <a:avLst/>
          </a:prstGeom>
        </p:spPr>
      </p:pic>
      <p:sp>
        <p:nvSpPr>
          <p:cNvPr id="5" name="TextBox 4">
            <a:extLst>
              <a:ext uri="{FF2B5EF4-FFF2-40B4-BE49-F238E27FC236}">
                <a16:creationId xmlns:a16="http://schemas.microsoft.com/office/drawing/2014/main" id="{6B41EFB5-7B3E-4465-90BE-5F3848CF274F}"/>
              </a:ext>
            </a:extLst>
          </p:cNvPr>
          <p:cNvSpPr txBox="1"/>
          <p:nvPr/>
        </p:nvSpPr>
        <p:spPr>
          <a:xfrm>
            <a:off x="2440592" y="-427591"/>
            <a:ext cx="9341019" cy="3154710"/>
          </a:xfrm>
          <a:prstGeom prst="rect">
            <a:avLst/>
          </a:prstGeom>
          <a:noFill/>
        </p:spPr>
        <p:txBody>
          <a:bodyPr vert="vert" wrap="square" rtlCol="0">
            <a:spAutoFit/>
          </a:bodyPr>
          <a:lstStyle/>
          <a:p>
            <a:r>
              <a:rPr lang="en-US" sz="59500" dirty="0"/>
              <a:t>{</a:t>
            </a:r>
          </a:p>
        </p:txBody>
      </p:sp>
    </p:spTree>
    <p:extLst>
      <p:ext uri="{BB962C8B-B14F-4D97-AF65-F5344CB8AC3E}">
        <p14:creationId xmlns:p14="http://schemas.microsoft.com/office/powerpoint/2010/main" val="1144102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D3FA-EA50-4696-88D4-665A6A3C8C74}"/>
              </a:ext>
            </a:extLst>
          </p:cNvPr>
          <p:cNvSpPr>
            <a:spLocks noGrp="1"/>
          </p:cNvSpPr>
          <p:nvPr>
            <p:ph type="title"/>
          </p:nvPr>
        </p:nvSpPr>
        <p:spPr/>
        <p:txBody>
          <a:bodyPr/>
          <a:lstStyle/>
          <a:p>
            <a:r>
              <a:rPr lang="en-US" b="1" i="1" dirty="0"/>
              <a:t>Key Characteristics of PaaS</a:t>
            </a:r>
            <a:endParaRPr lang="en-US" dirty="0"/>
          </a:p>
        </p:txBody>
      </p:sp>
      <p:sp>
        <p:nvSpPr>
          <p:cNvPr id="3" name="Content Placeholder 2">
            <a:extLst>
              <a:ext uri="{FF2B5EF4-FFF2-40B4-BE49-F238E27FC236}">
                <a16:creationId xmlns:a16="http://schemas.microsoft.com/office/drawing/2014/main" id="{05ED6A96-3013-40F8-A2ED-49D351F29D3E}"/>
              </a:ext>
            </a:extLst>
          </p:cNvPr>
          <p:cNvSpPr>
            <a:spLocks noGrp="1"/>
          </p:cNvSpPr>
          <p:nvPr>
            <p:ph idx="1"/>
          </p:nvPr>
        </p:nvSpPr>
        <p:spPr/>
        <p:txBody>
          <a:bodyPr/>
          <a:lstStyle/>
          <a:p>
            <a:r>
              <a:rPr lang="en-US" dirty="0"/>
              <a:t>include services to </a:t>
            </a:r>
            <a:r>
              <a:rPr lang="en-US" b="1" dirty="0"/>
              <a:t>develop, test, deploy, host</a:t>
            </a:r>
            <a:r>
              <a:rPr lang="en-US" dirty="0"/>
              <a:t>, and </a:t>
            </a:r>
            <a:r>
              <a:rPr lang="en-US" b="1" dirty="0"/>
              <a:t>manage</a:t>
            </a:r>
            <a:r>
              <a:rPr lang="en-US" dirty="0"/>
              <a:t> </a:t>
            </a:r>
            <a:r>
              <a:rPr lang="en-US" b="1" dirty="0"/>
              <a:t>applications</a:t>
            </a:r>
            <a:r>
              <a:rPr lang="en-US" dirty="0"/>
              <a:t> to support the application development life cycle</a:t>
            </a:r>
          </a:p>
          <a:p>
            <a:r>
              <a:rPr lang="en-US" dirty="0"/>
              <a:t>include services for </a:t>
            </a:r>
          </a:p>
          <a:p>
            <a:pPr lvl="1"/>
            <a:r>
              <a:rPr lang="en-US" dirty="0"/>
              <a:t>concurrency management, </a:t>
            </a:r>
          </a:p>
          <a:p>
            <a:pPr lvl="1"/>
            <a:r>
              <a:rPr lang="en-US" dirty="0"/>
              <a:t>scalability, </a:t>
            </a:r>
          </a:p>
          <a:p>
            <a:pPr lvl="1"/>
            <a:r>
              <a:rPr lang="en-US" dirty="0"/>
              <a:t>fail-over and </a:t>
            </a:r>
          </a:p>
          <a:p>
            <a:pPr lvl="1"/>
            <a:r>
              <a:rPr lang="en-US" dirty="0"/>
              <a:t>Security</a:t>
            </a:r>
          </a:p>
          <a:p>
            <a:r>
              <a:rPr lang="en-US" dirty="0"/>
              <a:t>integration with web services and databases</a:t>
            </a:r>
          </a:p>
          <a:p>
            <a:endParaRPr lang="en-US" dirty="0"/>
          </a:p>
          <a:p>
            <a:endParaRPr lang="en-US" dirty="0"/>
          </a:p>
        </p:txBody>
      </p:sp>
      <p:sp>
        <p:nvSpPr>
          <p:cNvPr id="4" name="TextBox 3">
            <a:extLst>
              <a:ext uri="{FF2B5EF4-FFF2-40B4-BE49-F238E27FC236}">
                <a16:creationId xmlns:a16="http://schemas.microsoft.com/office/drawing/2014/main" id="{020A7D14-3511-4ED6-B142-AB2EEA64463D}"/>
              </a:ext>
            </a:extLst>
          </p:cNvPr>
          <p:cNvSpPr txBox="1"/>
          <p:nvPr/>
        </p:nvSpPr>
        <p:spPr>
          <a:xfrm>
            <a:off x="3614057" y="6123543"/>
            <a:ext cx="4411079" cy="369332"/>
          </a:xfrm>
          <a:prstGeom prst="rect">
            <a:avLst/>
          </a:prstGeom>
          <a:noFill/>
        </p:spPr>
        <p:txBody>
          <a:bodyPr wrap="none" rtlCol="0">
            <a:spAutoFit/>
          </a:bodyPr>
          <a:lstStyle/>
          <a:p>
            <a:r>
              <a:rPr lang="en-US" dirty="0"/>
              <a:t>Write the key characteristics of IaaS and SaaS</a:t>
            </a:r>
          </a:p>
        </p:txBody>
      </p:sp>
    </p:spTree>
    <p:extLst>
      <p:ext uri="{BB962C8B-B14F-4D97-AF65-F5344CB8AC3E}">
        <p14:creationId xmlns:p14="http://schemas.microsoft.com/office/powerpoint/2010/main" val="894011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ED5A-C355-405F-8364-663315F5BD3E}"/>
              </a:ext>
            </a:extLst>
          </p:cNvPr>
          <p:cNvSpPr>
            <a:spLocks noGrp="1"/>
          </p:cNvSpPr>
          <p:nvPr>
            <p:ph type="title"/>
          </p:nvPr>
        </p:nvSpPr>
        <p:spPr/>
        <p:txBody>
          <a:bodyPr/>
          <a:lstStyle/>
          <a:p>
            <a:r>
              <a:rPr lang="en-US" b="1" dirty="0"/>
              <a:t>SaaS Implementation Issues</a:t>
            </a:r>
            <a:endParaRPr lang="en-US" dirty="0"/>
          </a:p>
        </p:txBody>
      </p:sp>
      <p:sp>
        <p:nvSpPr>
          <p:cNvPr id="3" name="Content Placeholder 2">
            <a:extLst>
              <a:ext uri="{FF2B5EF4-FFF2-40B4-BE49-F238E27FC236}">
                <a16:creationId xmlns:a16="http://schemas.microsoft.com/office/drawing/2014/main" id="{9485E829-EEEC-4917-AF79-6DB888061BE4}"/>
              </a:ext>
            </a:extLst>
          </p:cNvPr>
          <p:cNvSpPr>
            <a:spLocks noGrp="1"/>
          </p:cNvSpPr>
          <p:nvPr>
            <p:ph idx="1"/>
          </p:nvPr>
        </p:nvSpPr>
        <p:spPr/>
        <p:txBody>
          <a:bodyPr/>
          <a:lstStyle/>
          <a:p>
            <a:r>
              <a:rPr lang="en-US" dirty="0"/>
              <a:t>This </a:t>
            </a:r>
            <a:r>
              <a:rPr lang="en-US" b="1" dirty="0"/>
              <a:t>reduce</a:t>
            </a:r>
            <a:r>
              <a:rPr lang="en-US" dirty="0"/>
              <a:t> the </a:t>
            </a:r>
            <a:r>
              <a:rPr lang="en-US" b="1" dirty="0"/>
              <a:t>time</a:t>
            </a:r>
            <a:r>
              <a:rPr lang="en-US" dirty="0"/>
              <a:t> to market and</a:t>
            </a:r>
            <a:r>
              <a:rPr lang="en-US" b="1" dirty="0"/>
              <a:t> cost </a:t>
            </a:r>
            <a:r>
              <a:rPr lang="en-US" dirty="0"/>
              <a:t>of converting a traditional on-premises product </a:t>
            </a:r>
          </a:p>
          <a:p>
            <a:endParaRPr lang="en-US" dirty="0"/>
          </a:p>
          <a:p>
            <a:r>
              <a:rPr lang="en-US" dirty="0"/>
              <a:t>According to Microsoft SaaS architectures, SaaS architecture is classified into </a:t>
            </a:r>
            <a:r>
              <a:rPr lang="en-US" b="1" dirty="0"/>
              <a:t>4 level maturity levels </a:t>
            </a:r>
            <a:r>
              <a:rPr lang="en-US" dirty="0"/>
              <a:t>whose </a:t>
            </a:r>
            <a:r>
              <a:rPr lang="en-US" i="1" dirty="0"/>
              <a:t>key  attributes are :</a:t>
            </a:r>
          </a:p>
          <a:p>
            <a:pPr lvl="1"/>
            <a:r>
              <a:rPr lang="en-US" i="1" dirty="0"/>
              <a:t>ease of configuration, </a:t>
            </a:r>
          </a:p>
          <a:p>
            <a:pPr lvl="1"/>
            <a:r>
              <a:rPr lang="en-US" i="1" dirty="0"/>
              <a:t>multitenant efficiency, and </a:t>
            </a:r>
          </a:p>
          <a:p>
            <a:pPr lvl="1"/>
            <a:r>
              <a:rPr lang="en-US" i="1" dirty="0"/>
              <a:t>scalability</a:t>
            </a:r>
            <a:endParaRPr lang="en-US" dirty="0"/>
          </a:p>
        </p:txBody>
      </p:sp>
    </p:spTree>
    <p:extLst>
      <p:ext uri="{BB962C8B-B14F-4D97-AF65-F5344CB8AC3E}">
        <p14:creationId xmlns:p14="http://schemas.microsoft.com/office/powerpoint/2010/main" val="2642270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C2A-B82A-4B7B-8735-186A54DBB7F8}"/>
              </a:ext>
            </a:extLst>
          </p:cNvPr>
          <p:cNvSpPr>
            <a:spLocks noGrp="1"/>
          </p:cNvSpPr>
          <p:nvPr>
            <p:ph type="title"/>
          </p:nvPr>
        </p:nvSpPr>
        <p:spPr/>
        <p:txBody>
          <a:bodyPr/>
          <a:lstStyle/>
          <a:p>
            <a:r>
              <a:rPr lang="en-US" dirty="0"/>
              <a:t>SaaS Architectural classified into 4 levels</a:t>
            </a:r>
          </a:p>
        </p:txBody>
      </p:sp>
      <p:sp>
        <p:nvSpPr>
          <p:cNvPr id="3" name="Content Placeholder 2">
            <a:extLst>
              <a:ext uri="{FF2B5EF4-FFF2-40B4-BE49-F238E27FC236}">
                <a16:creationId xmlns:a16="http://schemas.microsoft.com/office/drawing/2014/main" id="{0118AF53-18BA-40AB-8396-978AE05737DC}"/>
              </a:ext>
            </a:extLst>
          </p:cNvPr>
          <p:cNvSpPr>
            <a:spLocks noGrp="1"/>
          </p:cNvSpPr>
          <p:nvPr>
            <p:ph idx="1"/>
          </p:nvPr>
        </p:nvSpPr>
        <p:spPr/>
        <p:txBody>
          <a:bodyPr/>
          <a:lstStyle/>
          <a:p>
            <a:r>
              <a:rPr lang="en-US" b="1" i="1" dirty="0"/>
              <a:t>SaaS Architectural Maturity Level 1—Ad-Hoc/Custom</a:t>
            </a:r>
          </a:p>
          <a:p>
            <a:r>
              <a:rPr lang="en-US" b="1" i="1" dirty="0"/>
              <a:t>SaaS Architectural Maturity Level 2—Configurability</a:t>
            </a:r>
          </a:p>
          <a:p>
            <a:r>
              <a:rPr lang="en-US" b="1" i="1" dirty="0"/>
              <a:t>SaaS Architectural Maturity Level 3—Multitenant Efficiency</a:t>
            </a:r>
          </a:p>
          <a:p>
            <a:r>
              <a:rPr lang="en-US" b="1" i="1" dirty="0"/>
              <a:t>SaaS Architectural Maturity Level 4—Scalable</a:t>
            </a:r>
            <a:endParaRPr lang="en-US" dirty="0"/>
          </a:p>
        </p:txBody>
      </p:sp>
    </p:spTree>
    <p:extLst>
      <p:ext uri="{BB962C8B-B14F-4D97-AF65-F5344CB8AC3E}">
        <p14:creationId xmlns:p14="http://schemas.microsoft.com/office/powerpoint/2010/main" val="3067137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F1B3-4D95-49CB-BD4E-8F60D2D65AF2}"/>
              </a:ext>
            </a:extLst>
          </p:cNvPr>
          <p:cNvSpPr>
            <a:spLocks noGrp="1"/>
          </p:cNvSpPr>
          <p:nvPr>
            <p:ph type="title"/>
          </p:nvPr>
        </p:nvSpPr>
        <p:spPr/>
        <p:txBody>
          <a:bodyPr/>
          <a:lstStyle/>
          <a:p>
            <a:r>
              <a:rPr lang="en-US" b="1" i="1" dirty="0"/>
              <a:t>SaaS Architectural Maturity Level 1</a:t>
            </a:r>
            <a:br>
              <a:rPr lang="en-US" b="1" i="1" dirty="0"/>
            </a:br>
            <a:r>
              <a:rPr lang="en-US" b="1" i="1" dirty="0"/>
              <a:t>—Ad-Hoc/Custom</a:t>
            </a:r>
            <a:endParaRPr lang="en-US" dirty="0"/>
          </a:p>
        </p:txBody>
      </p:sp>
      <p:sp>
        <p:nvSpPr>
          <p:cNvPr id="3" name="Content Placeholder 2">
            <a:extLst>
              <a:ext uri="{FF2B5EF4-FFF2-40B4-BE49-F238E27FC236}">
                <a16:creationId xmlns:a16="http://schemas.microsoft.com/office/drawing/2014/main" id="{0D99CCED-751F-49B4-90C2-0F4E0CCA31E9}"/>
              </a:ext>
            </a:extLst>
          </p:cNvPr>
          <p:cNvSpPr>
            <a:spLocks noGrp="1"/>
          </p:cNvSpPr>
          <p:nvPr>
            <p:ph idx="1"/>
          </p:nvPr>
        </p:nvSpPr>
        <p:spPr/>
        <p:txBody>
          <a:bodyPr/>
          <a:lstStyle/>
          <a:p>
            <a:r>
              <a:rPr lang="en-US" i="1" dirty="0"/>
              <a:t>actually no maturity at all</a:t>
            </a:r>
          </a:p>
          <a:p>
            <a:r>
              <a:rPr lang="en-US" i="1" dirty="0"/>
              <a:t>Each customer has a unique, customized version of the hosted application</a:t>
            </a:r>
          </a:p>
          <a:p>
            <a:r>
              <a:rPr lang="en-US" i="1" dirty="0"/>
              <a:t>Migrating a traditional non-networked or client-server application</a:t>
            </a:r>
          </a:p>
          <a:p>
            <a:r>
              <a:rPr lang="en-US" i="1" dirty="0"/>
              <a:t>requires the least development effort and reduces operating costs </a:t>
            </a:r>
            <a:endParaRPr lang="en-US" dirty="0"/>
          </a:p>
        </p:txBody>
      </p:sp>
    </p:spTree>
    <p:extLst>
      <p:ext uri="{BB962C8B-B14F-4D97-AF65-F5344CB8AC3E}">
        <p14:creationId xmlns:p14="http://schemas.microsoft.com/office/powerpoint/2010/main" val="2162234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FC4C-9E58-4DB1-AC80-7E9044F5B74D}"/>
              </a:ext>
            </a:extLst>
          </p:cNvPr>
          <p:cNvSpPr>
            <a:spLocks noGrp="1"/>
          </p:cNvSpPr>
          <p:nvPr>
            <p:ph type="title"/>
          </p:nvPr>
        </p:nvSpPr>
        <p:spPr/>
        <p:txBody>
          <a:bodyPr/>
          <a:lstStyle/>
          <a:p>
            <a:r>
              <a:rPr lang="en-US" b="1" i="1" dirty="0"/>
              <a:t>SaaS Architectural Maturity Level 2</a:t>
            </a:r>
            <a:br>
              <a:rPr lang="en-US" b="1" i="1" dirty="0"/>
            </a:br>
            <a:r>
              <a:rPr lang="en-US" b="1" i="1" dirty="0"/>
              <a:t>—Configurability</a:t>
            </a:r>
            <a:endParaRPr lang="en-US" dirty="0"/>
          </a:p>
        </p:txBody>
      </p:sp>
      <p:sp>
        <p:nvSpPr>
          <p:cNvPr id="3" name="Content Placeholder 2">
            <a:extLst>
              <a:ext uri="{FF2B5EF4-FFF2-40B4-BE49-F238E27FC236}">
                <a16:creationId xmlns:a16="http://schemas.microsoft.com/office/drawing/2014/main" id="{EF6A95D4-1C4D-484F-A6DE-D8E42B4BB94F}"/>
              </a:ext>
            </a:extLst>
          </p:cNvPr>
          <p:cNvSpPr>
            <a:spLocks noGrp="1"/>
          </p:cNvSpPr>
          <p:nvPr>
            <p:ph idx="1"/>
          </p:nvPr>
        </p:nvSpPr>
        <p:spPr/>
        <p:txBody>
          <a:bodyPr/>
          <a:lstStyle/>
          <a:p>
            <a:r>
              <a:rPr lang="en-US" i="1" dirty="0"/>
              <a:t>many customers can use separate instances of the same application</a:t>
            </a:r>
          </a:p>
          <a:p>
            <a:r>
              <a:rPr lang="en-US" i="1" dirty="0"/>
              <a:t>varying needs of each customer by using detailed configuration options</a:t>
            </a:r>
          </a:p>
          <a:p>
            <a:r>
              <a:rPr lang="en-US" i="1" dirty="0"/>
              <a:t>to ease the maintenance burden by being able to update a common code base</a:t>
            </a:r>
            <a:endParaRPr lang="en-US" dirty="0"/>
          </a:p>
        </p:txBody>
      </p:sp>
    </p:spTree>
    <p:extLst>
      <p:ext uri="{BB962C8B-B14F-4D97-AF65-F5344CB8AC3E}">
        <p14:creationId xmlns:p14="http://schemas.microsoft.com/office/powerpoint/2010/main" val="4057767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A6D-5D0C-4E4A-B245-13AA8CCC5289}"/>
              </a:ext>
            </a:extLst>
          </p:cNvPr>
          <p:cNvSpPr>
            <a:spLocks noGrp="1"/>
          </p:cNvSpPr>
          <p:nvPr>
            <p:ph type="title"/>
          </p:nvPr>
        </p:nvSpPr>
        <p:spPr/>
        <p:txBody>
          <a:bodyPr/>
          <a:lstStyle/>
          <a:p>
            <a:r>
              <a:rPr lang="en-US" b="1" i="1" dirty="0"/>
              <a:t>SaaS Architectural Maturity Level 3</a:t>
            </a:r>
            <a:br>
              <a:rPr lang="en-US" b="1" i="1" dirty="0"/>
            </a:br>
            <a:r>
              <a:rPr lang="en-US" b="1" i="1" dirty="0"/>
              <a:t>—Multitenant Efficiency</a:t>
            </a:r>
            <a:endParaRPr lang="en-US" dirty="0"/>
          </a:p>
        </p:txBody>
      </p:sp>
      <p:sp>
        <p:nvSpPr>
          <p:cNvPr id="3" name="Content Placeholder 2">
            <a:extLst>
              <a:ext uri="{FF2B5EF4-FFF2-40B4-BE49-F238E27FC236}">
                <a16:creationId xmlns:a16="http://schemas.microsoft.com/office/drawing/2014/main" id="{EA49C8D5-665F-446F-A085-9BB9DD5CD418}"/>
              </a:ext>
            </a:extLst>
          </p:cNvPr>
          <p:cNvSpPr>
            <a:spLocks noGrp="1"/>
          </p:cNvSpPr>
          <p:nvPr>
            <p:ph idx="1"/>
          </p:nvPr>
        </p:nvSpPr>
        <p:spPr/>
        <p:txBody>
          <a:bodyPr/>
          <a:lstStyle/>
          <a:p>
            <a:r>
              <a:rPr lang="en-US" i="1" dirty="0"/>
              <a:t>a single program instance that has the capability to serve all of the vendor’s customers</a:t>
            </a:r>
          </a:p>
          <a:p>
            <a:r>
              <a:rPr lang="en-US" i="1" dirty="0"/>
              <a:t>ultimately this level is limited in its ability to scale massively</a:t>
            </a:r>
            <a:endParaRPr lang="en-US" dirty="0"/>
          </a:p>
        </p:txBody>
      </p:sp>
    </p:spTree>
    <p:extLst>
      <p:ext uri="{BB962C8B-B14F-4D97-AF65-F5344CB8AC3E}">
        <p14:creationId xmlns:p14="http://schemas.microsoft.com/office/powerpoint/2010/main" val="39096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8CBE-F336-485E-9D3A-991E8379763A}"/>
              </a:ext>
            </a:extLst>
          </p:cNvPr>
          <p:cNvSpPr>
            <a:spLocks noGrp="1"/>
          </p:cNvSpPr>
          <p:nvPr>
            <p:ph type="title"/>
          </p:nvPr>
        </p:nvSpPr>
        <p:spPr/>
        <p:txBody>
          <a:bodyPr/>
          <a:lstStyle/>
          <a:p>
            <a:r>
              <a:rPr lang="en-US" b="1" u="sng" dirty="0"/>
              <a:t>Advantages of CaaS</a:t>
            </a:r>
            <a:endParaRPr lang="en-US" dirty="0"/>
          </a:p>
        </p:txBody>
      </p:sp>
      <p:sp>
        <p:nvSpPr>
          <p:cNvPr id="3" name="Content Placeholder 2">
            <a:extLst>
              <a:ext uri="{FF2B5EF4-FFF2-40B4-BE49-F238E27FC236}">
                <a16:creationId xmlns:a16="http://schemas.microsoft.com/office/drawing/2014/main" id="{82321350-120F-41D2-BDF8-C2D5ED2E6A3B}"/>
              </a:ext>
            </a:extLst>
          </p:cNvPr>
          <p:cNvSpPr>
            <a:spLocks noGrp="1"/>
          </p:cNvSpPr>
          <p:nvPr>
            <p:ph idx="1"/>
          </p:nvPr>
        </p:nvSpPr>
        <p:spPr/>
        <p:txBody>
          <a:bodyPr/>
          <a:lstStyle/>
          <a:p>
            <a:r>
              <a:rPr lang="en-US" dirty="0"/>
              <a:t>Hosted and Managed Solutions</a:t>
            </a:r>
          </a:p>
          <a:p>
            <a:pPr lvl="1"/>
            <a:r>
              <a:rPr lang="en-US" dirty="0"/>
              <a:t>Remote management of infrastructure services provided by third parties </a:t>
            </a:r>
          </a:p>
          <a:p>
            <a:pPr lvl="1"/>
            <a:r>
              <a:rPr lang="en-US" dirty="0"/>
              <a:t>delivers a complete communications solution </a:t>
            </a:r>
            <a:r>
              <a:rPr lang="en-US" dirty="0">
                <a:sym typeface="Wingdings" panose="05000000000000000000" pitchFamily="2" charset="2"/>
              </a:rPr>
              <a:t> single vendor</a:t>
            </a:r>
          </a:p>
          <a:p>
            <a:pPr lvl="1"/>
            <a:endParaRPr lang="en-US" dirty="0">
              <a:sym typeface="Wingdings" panose="05000000000000000000" pitchFamily="2" charset="2"/>
            </a:endParaRPr>
          </a:p>
          <a:p>
            <a:r>
              <a:rPr lang="en-US" dirty="0">
                <a:sym typeface="Wingdings" panose="05000000000000000000" pitchFamily="2" charset="2"/>
              </a:rPr>
              <a:t>Fully Integrated, Enterprise-Class Unified Communications</a:t>
            </a:r>
          </a:p>
          <a:p>
            <a:pPr lvl="1"/>
            <a:r>
              <a:rPr lang="en-US" dirty="0"/>
              <a:t>voice and data access </a:t>
            </a:r>
          </a:p>
          <a:p>
            <a:pPr lvl="1"/>
            <a:r>
              <a:rPr lang="en-US" dirty="0"/>
              <a:t>manages LAN/ WAN, security, routers, email, voice mail, and data storage.</a:t>
            </a:r>
          </a:p>
          <a:p>
            <a:pPr lvl="1"/>
            <a:endParaRPr lang="en-US" dirty="0">
              <a:sym typeface="Wingdings" panose="05000000000000000000" pitchFamily="2" charset="2"/>
            </a:endParaRPr>
          </a:p>
          <a:p>
            <a:endParaRPr lang="en-US" dirty="0">
              <a:sym typeface="Wingdings" panose="05000000000000000000" pitchFamily="2" charset="2"/>
            </a:endParaRPr>
          </a:p>
          <a:p>
            <a:endParaRPr lang="en-US" dirty="0"/>
          </a:p>
          <a:p>
            <a:pPr lvl="1"/>
            <a:endParaRPr lang="en-US" dirty="0"/>
          </a:p>
        </p:txBody>
      </p:sp>
    </p:spTree>
    <p:extLst>
      <p:ext uri="{BB962C8B-B14F-4D97-AF65-F5344CB8AC3E}">
        <p14:creationId xmlns:p14="http://schemas.microsoft.com/office/powerpoint/2010/main" val="8826744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4BDB-92BB-4C21-B93E-740BDCF7B55B}"/>
              </a:ext>
            </a:extLst>
          </p:cNvPr>
          <p:cNvSpPr>
            <a:spLocks noGrp="1"/>
          </p:cNvSpPr>
          <p:nvPr>
            <p:ph type="title"/>
          </p:nvPr>
        </p:nvSpPr>
        <p:spPr/>
        <p:txBody>
          <a:bodyPr/>
          <a:lstStyle/>
          <a:p>
            <a:r>
              <a:rPr lang="en-US" b="1" i="1" dirty="0"/>
              <a:t>SaaS Architectural Maturity Level 4</a:t>
            </a:r>
            <a:br>
              <a:rPr lang="en-US" b="1" i="1" dirty="0"/>
            </a:br>
            <a:r>
              <a:rPr lang="en-US" b="1" i="1" dirty="0"/>
              <a:t>—Scalable</a:t>
            </a:r>
            <a:endParaRPr lang="en-US" dirty="0"/>
          </a:p>
        </p:txBody>
      </p:sp>
      <p:sp>
        <p:nvSpPr>
          <p:cNvPr id="3" name="Content Placeholder 2">
            <a:extLst>
              <a:ext uri="{FF2B5EF4-FFF2-40B4-BE49-F238E27FC236}">
                <a16:creationId xmlns:a16="http://schemas.microsoft.com/office/drawing/2014/main" id="{00AE9762-BFB3-4EF2-AAAA-44D68C6D3128}"/>
              </a:ext>
            </a:extLst>
          </p:cNvPr>
          <p:cNvSpPr>
            <a:spLocks noGrp="1"/>
          </p:cNvSpPr>
          <p:nvPr>
            <p:ph idx="1"/>
          </p:nvPr>
        </p:nvSpPr>
        <p:spPr/>
        <p:txBody>
          <a:bodyPr/>
          <a:lstStyle/>
          <a:p>
            <a:r>
              <a:rPr lang="en-US" i="1" dirty="0"/>
              <a:t>capable of supporting a load-balanced farm of identical application instances running on a variable number of servers, sometimes in the hundreds or even thousands</a:t>
            </a:r>
          </a:p>
          <a:p>
            <a:r>
              <a:rPr lang="en-US" i="1" dirty="0"/>
              <a:t>increased or decreased to match load demand by adding or removing servers, applications, etc.</a:t>
            </a:r>
            <a:endParaRPr lang="en-US" dirty="0"/>
          </a:p>
        </p:txBody>
      </p:sp>
    </p:spTree>
    <p:extLst>
      <p:ext uri="{BB962C8B-B14F-4D97-AF65-F5344CB8AC3E}">
        <p14:creationId xmlns:p14="http://schemas.microsoft.com/office/powerpoint/2010/main" val="3239625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5717-1BBE-4007-8E47-59642086589B}"/>
              </a:ext>
            </a:extLst>
          </p:cNvPr>
          <p:cNvSpPr>
            <a:spLocks noGrp="1"/>
          </p:cNvSpPr>
          <p:nvPr>
            <p:ph type="title"/>
          </p:nvPr>
        </p:nvSpPr>
        <p:spPr/>
        <p:txBody>
          <a:bodyPr/>
          <a:lstStyle/>
          <a:p>
            <a:r>
              <a:rPr lang="en-US" dirty="0"/>
              <a:t>Write the benefits of IaaS, PaaS, and SaaS?</a:t>
            </a:r>
          </a:p>
        </p:txBody>
      </p:sp>
      <p:sp>
        <p:nvSpPr>
          <p:cNvPr id="3" name="Content Placeholder 2">
            <a:extLst>
              <a:ext uri="{FF2B5EF4-FFF2-40B4-BE49-F238E27FC236}">
                <a16:creationId xmlns:a16="http://schemas.microsoft.com/office/drawing/2014/main" id="{5EB220DE-CEE4-4897-8491-7581AA9E96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6280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8BE-5D6E-42C2-A51A-E7ABAD953DE2}"/>
              </a:ext>
            </a:extLst>
          </p:cNvPr>
          <p:cNvSpPr>
            <a:spLocks noGrp="1"/>
          </p:cNvSpPr>
          <p:nvPr>
            <p:ph type="title"/>
          </p:nvPr>
        </p:nvSpPr>
        <p:spPr/>
        <p:txBody>
          <a:bodyPr/>
          <a:lstStyle/>
          <a:p>
            <a:r>
              <a:rPr lang="en-US" b="1" i="1" u="sng" dirty="0"/>
              <a:t>Jericho Cube Model</a:t>
            </a:r>
            <a:endParaRPr lang="en-US" dirty="0"/>
          </a:p>
        </p:txBody>
      </p:sp>
      <p:sp>
        <p:nvSpPr>
          <p:cNvPr id="3" name="Content Placeholder 2">
            <a:extLst>
              <a:ext uri="{FF2B5EF4-FFF2-40B4-BE49-F238E27FC236}">
                <a16:creationId xmlns:a16="http://schemas.microsoft.com/office/drawing/2014/main" id="{98A2BC64-2614-4B64-A54E-B17666E3296B}"/>
              </a:ext>
            </a:extLst>
          </p:cNvPr>
          <p:cNvSpPr>
            <a:spLocks noGrp="1"/>
          </p:cNvSpPr>
          <p:nvPr>
            <p:ph idx="1"/>
          </p:nvPr>
        </p:nvSpPr>
        <p:spPr>
          <a:xfrm>
            <a:off x="833437" y="1390197"/>
            <a:ext cx="10515600" cy="4351338"/>
          </a:xfrm>
        </p:spPr>
        <p:txBody>
          <a:bodyPr>
            <a:normAutofit/>
          </a:bodyPr>
          <a:lstStyle/>
          <a:p>
            <a:endParaRPr lang="en-US" dirty="0"/>
          </a:p>
        </p:txBody>
      </p:sp>
      <p:pic>
        <p:nvPicPr>
          <p:cNvPr id="1026" name="Picture 2" descr="jericho-cloudcube">
            <a:extLst>
              <a:ext uri="{FF2B5EF4-FFF2-40B4-BE49-F238E27FC236}">
                <a16:creationId xmlns:a16="http://schemas.microsoft.com/office/drawing/2014/main" id="{A8E2A7BF-79FB-4BEE-8CF0-5A923A130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827" y="1390198"/>
            <a:ext cx="7727330" cy="510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9599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D51C-9330-4304-9A64-4809966036BD}"/>
              </a:ext>
            </a:extLst>
          </p:cNvPr>
          <p:cNvSpPr>
            <a:spLocks noGrp="1"/>
          </p:cNvSpPr>
          <p:nvPr>
            <p:ph type="title"/>
          </p:nvPr>
        </p:nvSpPr>
        <p:spPr/>
        <p:txBody>
          <a:bodyPr/>
          <a:lstStyle/>
          <a:p>
            <a:r>
              <a:rPr lang="en-US" dirty="0"/>
              <a:t>As the name Four-Dimensional, the working is also categorized into four parts </a:t>
            </a:r>
          </a:p>
        </p:txBody>
      </p:sp>
      <p:sp>
        <p:nvSpPr>
          <p:cNvPr id="3" name="Content Placeholder 2">
            <a:extLst>
              <a:ext uri="{FF2B5EF4-FFF2-40B4-BE49-F238E27FC236}">
                <a16:creationId xmlns:a16="http://schemas.microsoft.com/office/drawing/2014/main" id="{84F48F79-4424-4FF6-AC59-6B72970C0AF3}"/>
              </a:ext>
            </a:extLst>
          </p:cNvPr>
          <p:cNvSpPr>
            <a:spLocks noGrp="1"/>
          </p:cNvSpPr>
          <p:nvPr>
            <p:ph idx="1"/>
          </p:nvPr>
        </p:nvSpPr>
        <p:spPr/>
        <p:txBody>
          <a:bodyPr>
            <a:normAutofit lnSpcReduction="10000"/>
          </a:bodyPr>
          <a:lstStyle/>
          <a:p>
            <a:r>
              <a:rPr lang="en-US" b="1" dirty="0"/>
              <a:t>Physical Location of Data</a:t>
            </a:r>
            <a:r>
              <a:rPr lang="en-US" dirty="0"/>
              <a:t>: The location of data may be internally or externally which ultimately defines the organization's boundary.</a:t>
            </a:r>
          </a:p>
          <a:p>
            <a:r>
              <a:rPr lang="en-US" b="1" dirty="0"/>
              <a:t>Ownership</a:t>
            </a:r>
            <a:r>
              <a:rPr lang="en-US" dirty="0"/>
              <a:t>: Ownership is proprietary or open; is a measurement for not only ownership of technology but also its interoperability, use of data &amp; ease of data-transfer &amp; degree of vendor's application's lock-in.</a:t>
            </a:r>
          </a:p>
          <a:p>
            <a:r>
              <a:rPr lang="en-US" b="1" dirty="0"/>
              <a:t>Security Range</a:t>
            </a:r>
            <a:r>
              <a:rPr lang="en-US" dirty="0"/>
              <a:t>: is parameterized or de-parameterized; which measures whether the operations are inside or outside the security boundary, firewall, etc.</a:t>
            </a:r>
          </a:p>
          <a:p>
            <a:r>
              <a:rPr lang="en-US" b="1" dirty="0"/>
              <a:t>Sourcing</a:t>
            </a:r>
            <a:r>
              <a:rPr lang="en-US" dirty="0"/>
              <a:t>: In-sourcing or out-sourcing; which defines whether the customer or the service provider provides the service.</a:t>
            </a:r>
          </a:p>
          <a:p>
            <a:endParaRPr lang="en-US" dirty="0"/>
          </a:p>
          <a:p>
            <a:endParaRPr lang="en-US" dirty="0"/>
          </a:p>
        </p:txBody>
      </p:sp>
    </p:spTree>
    <p:extLst>
      <p:ext uri="{BB962C8B-B14F-4D97-AF65-F5344CB8AC3E}">
        <p14:creationId xmlns:p14="http://schemas.microsoft.com/office/powerpoint/2010/main" val="15955185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CF65-0C3A-4F6F-81D8-C475C360E2D4}"/>
              </a:ext>
            </a:extLst>
          </p:cNvPr>
          <p:cNvSpPr>
            <a:spLocks noGrp="1"/>
          </p:cNvSpPr>
          <p:nvPr>
            <p:ph type="title"/>
          </p:nvPr>
        </p:nvSpPr>
        <p:spPr/>
        <p:txBody>
          <a:bodyPr/>
          <a:lstStyle/>
          <a:p>
            <a:r>
              <a:rPr lang="en-US" b="1" i="1" u="sng" dirty="0" err="1"/>
              <a:t>XaaS</a:t>
            </a:r>
            <a:r>
              <a:rPr lang="en-US" b="1" i="1" u="sng" dirty="0"/>
              <a:t>- </a:t>
            </a:r>
            <a:r>
              <a:rPr lang="en-US" dirty="0"/>
              <a:t>Anything as a service</a:t>
            </a:r>
          </a:p>
        </p:txBody>
      </p:sp>
      <p:sp>
        <p:nvSpPr>
          <p:cNvPr id="3" name="Content Placeholder 2">
            <a:extLst>
              <a:ext uri="{FF2B5EF4-FFF2-40B4-BE49-F238E27FC236}">
                <a16:creationId xmlns:a16="http://schemas.microsoft.com/office/drawing/2014/main" id="{7DBF16FC-3342-4B62-9E3D-0B982A90EB71}"/>
              </a:ext>
            </a:extLst>
          </p:cNvPr>
          <p:cNvSpPr>
            <a:spLocks noGrp="1"/>
          </p:cNvSpPr>
          <p:nvPr>
            <p:ph idx="1"/>
          </p:nvPr>
        </p:nvSpPr>
        <p:spPr/>
        <p:txBody>
          <a:bodyPr/>
          <a:lstStyle/>
          <a:p>
            <a:r>
              <a:rPr lang="en-US" dirty="0"/>
              <a:t>Hybrid</a:t>
            </a:r>
          </a:p>
          <a:p>
            <a:r>
              <a:rPr lang="en-US" i="1" dirty="0"/>
              <a:t>one or a combination of Software as a Service (SaaS), Infrastructure as a Service (IaaS), Platform as a Service (PaaS). communications as a service (CaaS) or monitoring as a service (Maas)</a:t>
            </a:r>
          </a:p>
          <a:p>
            <a:r>
              <a:rPr lang="en-US" i="1" dirty="0"/>
              <a:t>emerging as a term</a:t>
            </a:r>
            <a:endParaRPr lang="en-US" dirty="0"/>
          </a:p>
        </p:txBody>
      </p:sp>
    </p:spTree>
    <p:extLst>
      <p:ext uri="{BB962C8B-B14F-4D97-AF65-F5344CB8AC3E}">
        <p14:creationId xmlns:p14="http://schemas.microsoft.com/office/powerpoint/2010/main" val="394812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3815-4706-408A-AC95-B7BE811B9FB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B934535-D2CD-4A55-B933-794A9E591CD6}"/>
              </a:ext>
            </a:extLst>
          </p:cNvPr>
          <p:cNvSpPr>
            <a:spLocks noGrp="1"/>
          </p:cNvSpPr>
          <p:nvPr>
            <p:ph idx="1"/>
          </p:nvPr>
        </p:nvSpPr>
        <p:spPr/>
        <p:txBody>
          <a:bodyPr/>
          <a:lstStyle/>
          <a:p>
            <a:pPr marL="0" indent="0">
              <a:buNone/>
            </a:pPr>
            <a:r>
              <a:rPr lang="en-US" dirty="0"/>
              <a:t>Advanced unified communications features </a:t>
            </a:r>
          </a:p>
          <a:p>
            <a:pPr lvl="0"/>
            <a:r>
              <a:rPr lang="en-US" dirty="0"/>
              <a:t>Chat</a:t>
            </a:r>
          </a:p>
          <a:p>
            <a:pPr lvl="0"/>
            <a:r>
              <a:rPr lang="en-US" dirty="0"/>
              <a:t>Multimedia conferencing</a:t>
            </a:r>
          </a:p>
          <a:p>
            <a:pPr lvl="0"/>
            <a:r>
              <a:rPr lang="en-US" dirty="0"/>
              <a:t>Microsoft Outlook integration</a:t>
            </a:r>
          </a:p>
          <a:p>
            <a:pPr lvl="0"/>
            <a:r>
              <a:rPr lang="en-US" dirty="0"/>
              <a:t>Real-time presence</a:t>
            </a:r>
          </a:p>
          <a:p>
            <a:pPr lvl="0"/>
            <a:r>
              <a:rPr lang="en-US" dirty="0"/>
              <a:t>“Soft” phones (software-based telephones)</a:t>
            </a:r>
          </a:p>
          <a:p>
            <a:pPr lvl="0"/>
            <a:r>
              <a:rPr lang="en-US" dirty="0"/>
              <a:t>Video calling</a:t>
            </a:r>
          </a:p>
          <a:p>
            <a:pPr lvl="0"/>
            <a:r>
              <a:rPr lang="en-US" dirty="0"/>
              <a:t>Unified messaging and mobility</a:t>
            </a:r>
          </a:p>
          <a:p>
            <a:endParaRPr lang="en-US" dirty="0"/>
          </a:p>
        </p:txBody>
      </p:sp>
      <p:sp>
        <p:nvSpPr>
          <p:cNvPr id="4" name="Rectangle 3">
            <a:extLst>
              <a:ext uri="{FF2B5EF4-FFF2-40B4-BE49-F238E27FC236}">
                <a16:creationId xmlns:a16="http://schemas.microsoft.com/office/drawing/2014/main" id="{A782E735-BFB3-47C7-8ED9-E192A4FBE603}"/>
              </a:ext>
            </a:extLst>
          </p:cNvPr>
          <p:cNvSpPr/>
          <p:nvPr/>
        </p:nvSpPr>
        <p:spPr>
          <a:xfrm>
            <a:off x="6096000" y="230188"/>
            <a:ext cx="5198987" cy="646331"/>
          </a:xfrm>
          <a:prstGeom prst="rect">
            <a:avLst/>
          </a:prstGeom>
        </p:spPr>
        <p:txBody>
          <a:bodyPr wrap="none">
            <a:spAutoFit/>
          </a:bodyPr>
          <a:lstStyle/>
          <a:p>
            <a:r>
              <a:rPr lang="en-US" sz="3600" dirty="0"/>
              <a:t>standard CaaS deployment</a:t>
            </a:r>
          </a:p>
        </p:txBody>
      </p:sp>
    </p:spTree>
    <p:extLst>
      <p:ext uri="{BB962C8B-B14F-4D97-AF65-F5344CB8AC3E}">
        <p14:creationId xmlns:p14="http://schemas.microsoft.com/office/powerpoint/2010/main" val="146897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A46A-DDEE-4709-9C99-FA2B32D70005}"/>
              </a:ext>
            </a:extLst>
          </p:cNvPr>
          <p:cNvSpPr>
            <a:spLocks noGrp="1"/>
          </p:cNvSpPr>
          <p:nvPr>
            <p:ph type="title"/>
          </p:nvPr>
        </p:nvSpPr>
        <p:spPr/>
        <p:txBody>
          <a:bodyPr/>
          <a:lstStyle/>
          <a:p>
            <a:r>
              <a:rPr lang="en-US" b="1" u="sng" dirty="0"/>
              <a:t>Advantages of CaaS</a:t>
            </a:r>
            <a:endParaRPr lang="en-US" dirty="0"/>
          </a:p>
        </p:txBody>
      </p:sp>
      <p:sp>
        <p:nvSpPr>
          <p:cNvPr id="3" name="Content Placeholder 2">
            <a:extLst>
              <a:ext uri="{FF2B5EF4-FFF2-40B4-BE49-F238E27FC236}">
                <a16:creationId xmlns:a16="http://schemas.microsoft.com/office/drawing/2014/main" id="{FCFDFEB1-B753-48A8-9D5D-DB4D6DDE157B}"/>
              </a:ext>
            </a:extLst>
          </p:cNvPr>
          <p:cNvSpPr>
            <a:spLocks noGrp="1"/>
          </p:cNvSpPr>
          <p:nvPr>
            <p:ph idx="1"/>
          </p:nvPr>
        </p:nvSpPr>
        <p:spPr/>
        <p:txBody>
          <a:bodyPr/>
          <a:lstStyle/>
          <a:p>
            <a:pPr marL="0" indent="0">
              <a:buNone/>
            </a:pPr>
            <a:r>
              <a:rPr lang="en-US" b="1" dirty="0"/>
              <a:t>No Capital Expenses Needed: </a:t>
            </a:r>
          </a:p>
          <a:p>
            <a:r>
              <a:rPr lang="en-US" dirty="0"/>
              <a:t>Outsource company providers supplies a complete solution that fits the company’s exact need</a:t>
            </a:r>
          </a:p>
          <a:p>
            <a:r>
              <a:rPr lang="en-US" dirty="0"/>
              <a:t>Customers are not required to purchase equipment, </a:t>
            </a:r>
            <a:br>
              <a:rPr lang="en-US" dirty="0"/>
            </a:br>
            <a:r>
              <a:rPr lang="en-US" dirty="0"/>
              <a:t>so there is no capital outlay</a:t>
            </a:r>
          </a:p>
          <a:p>
            <a:pPr marL="0" indent="0">
              <a:buNone/>
            </a:pPr>
            <a:r>
              <a:rPr lang="en-US" b="1" dirty="0"/>
              <a:t>Flexible Capacity and Feature Set </a:t>
            </a:r>
          </a:p>
          <a:p>
            <a:r>
              <a:rPr lang="en-US" dirty="0"/>
              <a:t>distribute the cost services and delivery across a large customer base</a:t>
            </a:r>
          </a:p>
          <a:p>
            <a:r>
              <a:rPr lang="en-US" dirty="0"/>
              <a:t>the use of shared feature functionality more economical for customers to implement</a:t>
            </a:r>
          </a:p>
        </p:txBody>
      </p:sp>
    </p:spTree>
    <p:extLst>
      <p:ext uri="{BB962C8B-B14F-4D97-AF65-F5344CB8AC3E}">
        <p14:creationId xmlns:p14="http://schemas.microsoft.com/office/powerpoint/2010/main" val="204505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FCB7-6503-4D75-8426-3A5DC7C688BD}"/>
              </a:ext>
            </a:extLst>
          </p:cNvPr>
          <p:cNvSpPr>
            <a:spLocks noGrp="1"/>
          </p:cNvSpPr>
          <p:nvPr>
            <p:ph type="title"/>
          </p:nvPr>
        </p:nvSpPr>
        <p:spPr/>
        <p:txBody>
          <a:bodyPr/>
          <a:lstStyle/>
          <a:p>
            <a:r>
              <a:rPr lang="en-US" b="1" u="sng" dirty="0"/>
              <a:t>Advantages of CaaS</a:t>
            </a:r>
            <a:endParaRPr lang="en-US" dirty="0"/>
          </a:p>
        </p:txBody>
      </p:sp>
      <p:sp>
        <p:nvSpPr>
          <p:cNvPr id="3" name="Content Placeholder 2">
            <a:extLst>
              <a:ext uri="{FF2B5EF4-FFF2-40B4-BE49-F238E27FC236}">
                <a16:creationId xmlns:a16="http://schemas.microsoft.com/office/drawing/2014/main" id="{E8AF717D-A236-4E76-84CC-7495299B58CD}"/>
              </a:ext>
            </a:extLst>
          </p:cNvPr>
          <p:cNvSpPr>
            <a:spLocks noGrp="1"/>
          </p:cNvSpPr>
          <p:nvPr>
            <p:ph idx="1"/>
          </p:nvPr>
        </p:nvSpPr>
        <p:spPr/>
        <p:txBody>
          <a:bodyPr/>
          <a:lstStyle/>
          <a:p>
            <a:pPr marL="0" indent="0">
              <a:buNone/>
            </a:pPr>
            <a:r>
              <a:rPr lang="en-US" b="1" dirty="0"/>
              <a:t>No Risk of Obsolescence</a:t>
            </a:r>
          </a:p>
          <a:p>
            <a:r>
              <a:rPr lang="en-US" dirty="0" err="1"/>
              <a:t>Eg</a:t>
            </a:r>
            <a:r>
              <a:rPr lang="en-US" dirty="0"/>
              <a:t>:  IC =&gt; transistors =&gt; 2 years</a:t>
            </a:r>
          </a:p>
          <a:p>
            <a:r>
              <a:rPr lang="en-US" dirty="0"/>
              <a:t>CaaS vendors must absorb this burden for the user by continuously upgrading the equipment in their offerings to meet changing demands in the marketplace.</a:t>
            </a:r>
          </a:p>
          <a:p>
            <a:endParaRPr lang="en-US" dirty="0"/>
          </a:p>
          <a:p>
            <a:endParaRPr lang="en-US" dirty="0"/>
          </a:p>
        </p:txBody>
      </p:sp>
    </p:spTree>
    <p:extLst>
      <p:ext uri="{BB962C8B-B14F-4D97-AF65-F5344CB8AC3E}">
        <p14:creationId xmlns:p14="http://schemas.microsoft.com/office/powerpoint/2010/main" val="220318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2968</Words>
  <Application>Microsoft Office PowerPoint</Application>
  <PresentationFormat>Widescreen</PresentationFormat>
  <Paragraphs>336</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AGaramond-Regular</vt:lpstr>
      <vt:lpstr>Arial</vt:lpstr>
      <vt:lpstr>Calibri</vt:lpstr>
      <vt:lpstr>Calibri Light</vt:lpstr>
      <vt:lpstr>Times New Roman</vt:lpstr>
      <vt:lpstr>Wingdings</vt:lpstr>
      <vt:lpstr>Office Theme</vt:lpstr>
      <vt:lpstr>Cloud Service Models</vt:lpstr>
      <vt:lpstr>Cloud Communication</vt:lpstr>
      <vt:lpstr>Cloud communication provider</vt:lpstr>
      <vt:lpstr>Communication-as-a-Service (CaaS): </vt:lpstr>
      <vt:lpstr>CaaS</vt:lpstr>
      <vt:lpstr>Advantages of CaaS</vt:lpstr>
      <vt:lpstr>PowerPoint Presentation</vt:lpstr>
      <vt:lpstr>Advantages of CaaS</vt:lpstr>
      <vt:lpstr>Advantages of CaaS</vt:lpstr>
      <vt:lpstr>Advantages of CaaS</vt:lpstr>
      <vt:lpstr>Advantages of CaaS</vt:lpstr>
      <vt:lpstr>Infrastructure-as-a-Service (IaaS): </vt:lpstr>
      <vt:lpstr>popular IaaS solutions </vt:lpstr>
      <vt:lpstr>popular IaaS solutions </vt:lpstr>
      <vt:lpstr>popular IaaS solutions </vt:lpstr>
      <vt:lpstr>backup and restore from the cloud  </vt:lpstr>
      <vt:lpstr>backup and restore to the cloud</vt:lpstr>
      <vt:lpstr>popular IaaS solutions </vt:lpstr>
      <vt:lpstr>popular IaaS solutions </vt:lpstr>
      <vt:lpstr>Modern On-Demand Computing: </vt:lpstr>
      <vt:lpstr>Amazon Web Services: AWS</vt:lpstr>
      <vt:lpstr>AMAZON EC2 SERVICE:</vt:lpstr>
      <vt:lpstr>PowerPoint Presentation</vt:lpstr>
      <vt:lpstr>Advantages of EC2</vt:lpstr>
      <vt:lpstr>Relation between User &amp; EC2</vt:lpstr>
      <vt:lpstr> </vt:lpstr>
      <vt:lpstr>PowerPoint Presentation</vt:lpstr>
      <vt:lpstr>PowerPoint Presentation</vt:lpstr>
      <vt:lpstr>PowerPoint Presentation</vt:lpstr>
      <vt:lpstr>EC2 Elastic IP Address:</vt:lpstr>
      <vt:lpstr>Amazon EC2 Service Characteristics:</vt:lpstr>
      <vt:lpstr>Dynamic Scalability</vt:lpstr>
      <vt:lpstr>Full Control of Instances</vt:lpstr>
      <vt:lpstr>Configuration Flexibility</vt:lpstr>
      <vt:lpstr>Integration with Other Amazon Web Services</vt:lpstr>
      <vt:lpstr>Amazon S3 </vt:lpstr>
      <vt:lpstr>Amazon SimpleDB</vt:lpstr>
      <vt:lpstr>Amazon Simple Queue Service (Amazon SQS)</vt:lpstr>
      <vt:lpstr>Amazon CloudFront</vt:lpstr>
      <vt:lpstr>Reliable and Resilient Performance Amazon Elastic Block Store (EBS)</vt:lpstr>
      <vt:lpstr>Support for Use in Geographically Disparate Locations</vt:lpstr>
      <vt:lpstr>Elastic IP Addressing</vt:lpstr>
      <vt:lpstr>Monitoring-as-a-Service (MaaS):</vt:lpstr>
      <vt:lpstr>Two important things:</vt:lpstr>
      <vt:lpstr>Typical services provided by many MaaS vendors</vt:lpstr>
      <vt:lpstr>Early Detection</vt:lpstr>
      <vt:lpstr>Platform, Control, and Services Monitoring</vt:lpstr>
      <vt:lpstr>Intelligent Log Centralization and Analysis</vt:lpstr>
      <vt:lpstr>Vulnerabilities Detection and Management</vt:lpstr>
      <vt:lpstr>Continuous System Patching/Upgrade and Fortification</vt:lpstr>
      <vt:lpstr>Intervention, Forensics, and Help Desk Services</vt:lpstr>
      <vt:lpstr>The Traditional On-Premises Model</vt:lpstr>
      <vt:lpstr>New Cloud Model </vt:lpstr>
      <vt:lpstr>Key Characteristics of PaaS</vt:lpstr>
      <vt:lpstr>SaaS Implementation Issues</vt:lpstr>
      <vt:lpstr>SaaS Architectural classified into 4 levels</vt:lpstr>
      <vt:lpstr>SaaS Architectural Maturity Level 1 —Ad-Hoc/Custom</vt:lpstr>
      <vt:lpstr>SaaS Architectural Maturity Level 2 —Configurability</vt:lpstr>
      <vt:lpstr>SaaS Architectural Maturity Level 3 —Multitenant Efficiency</vt:lpstr>
      <vt:lpstr>SaaS Architectural Maturity Level 4 —Scalable</vt:lpstr>
      <vt:lpstr>Write the benefits of IaaS, PaaS, and SaaS?</vt:lpstr>
      <vt:lpstr>Jericho Cube Model</vt:lpstr>
      <vt:lpstr>As the name Four-Dimensional, the working is also categorized into four parts </vt:lpstr>
      <vt:lpstr>XaaS- Anything as a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Service Models</dc:title>
  <dc:creator>Saroj Maharjan</dc:creator>
  <cp:lastModifiedBy>Saroj Maharjan</cp:lastModifiedBy>
  <cp:revision>46</cp:revision>
  <dcterms:created xsi:type="dcterms:W3CDTF">2021-02-03T01:25:29Z</dcterms:created>
  <dcterms:modified xsi:type="dcterms:W3CDTF">2021-05-13T03:22:01Z</dcterms:modified>
</cp:coreProperties>
</file>