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4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f2db7c9_0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f2db7c9_0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f2db7c9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f2db7c9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f2db7c9_0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f2db7c9_0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f2db7c9_0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f2db7c9_0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f2db7c9_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f2db7c9_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f2db7c9_0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f2db7c9_0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f2db7c9_0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f2db7c9_0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0c80817_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0c80817_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0c80817_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0c80817_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0c80817_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0c80817_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df2db7c9_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df2db7c9_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0c80817_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0c80817_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0c80817_0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c0c80817_0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f489cf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df489cf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0c80817_0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c0c80817_0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0c80817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c0c80817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0c80817_0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0c80817_0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c101df34_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c101df34_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101df34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101df34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c101df34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c101df34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c101df34_0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c101df34_0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df2db7c9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df2db7c9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c101df34_0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c101df34_0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df4c7da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df4c7da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df4c7da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df4c7da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f4c7da2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f4c7da2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df4c7da2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df4c7da2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df4c7da2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df4c7da2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df4c7da2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df4c7da2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df4c7da2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df4c7da2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df4c7da2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df4c7da2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df4c7da2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df4c7da2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c101df34_0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c101df34_0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c101df34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c101df34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c101df34_0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c101df34_0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c101df34_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c101df34_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c101df34_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c101df34_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101df34_0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101df34_0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f489cf1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f489cf1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f2db7c9_0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f2db7c9_0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f2db7c9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f2db7c9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f2db7c9_0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f2db7c9_0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2"/>
          </p:nvPr>
        </p:nvSpPr>
        <p:spPr>
          <a:xfrm>
            <a:off x="4692274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image" Target="../media/image27.jpg"/><Relationship Id="rId7" Type="http://schemas.openxmlformats.org/officeDocument/2006/relationships/image" Target="../media/image3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7" Type="http://schemas.openxmlformats.org/officeDocument/2006/relationships/image" Target="../media/image4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g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g"/><Relationship Id="rId4" Type="http://schemas.openxmlformats.org/officeDocument/2006/relationships/image" Target="../media/image4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jpg"/><Relationship Id="rId4" Type="http://schemas.openxmlformats.org/officeDocument/2006/relationships/image" Target="../media/image4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g"/><Relationship Id="rId5" Type="http://schemas.openxmlformats.org/officeDocument/2006/relationships/image" Target="../media/image51.jpg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jpg"/><Relationship Id="rId4" Type="http://schemas.openxmlformats.org/officeDocument/2006/relationships/image" Target="../media/image57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jpg"/><Relationship Id="rId4" Type="http://schemas.openxmlformats.org/officeDocument/2006/relationships/image" Target="../media/image63.jp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jpg"/><Relationship Id="rId3" Type="http://schemas.openxmlformats.org/officeDocument/2006/relationships/image" Target="../media/image65.jpg"/><Relationship Id="rId7" Type="http://schemas.openxmlformats.org/officeDocument/2006/relationships/image" Target="../media/image69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jpg"/><Relationship Id="rId5" Type="http://schemas.openxmlformats.org/officeDocument/2006/relationships/image" Target="../media/image67.gif"/><Relationship Id="rId4" Type="http://schemas.openxmlformats.org/officeDocument/2006/relationships/image" Target="../media/image66.jpg"/><Relationship Id="rId9" Type="http://schemas.openxmlformats.org/officeDocument/2006/relationships/image" Target="../media/image71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jpg"/><Relationship Id="rId3" Type="http://schemas.openxmlformats.org/officeDocument/2006/relationships/image" Target="../media/image74.jpg"/><Relationship Id="rId7" Type="http://schemas.openxmlformats.org/officeDocument/2006/relationships/image" Target="../media/image78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jpg"/><Relationship Id="rId5" Type="http://schemas.openxmlformats.org/officeDocument/2006/relationships/image" Target="../media/image76.jpg"/><Relationship Id="rId4" Type="http://schemas.openxmlformats.org/officeDocument/2006/relationships/image" Target="../media/image75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gif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jpg"/><Relationship Id="rId5" Type="http://schemas.openxmlformats.org/officeDocument/2006/relationships/image" Target="../media/image84.jpg"/><Relationship Id="rId4" Type="http://schemas.openxmlformats.org/officeDocument/2006/relationships/image" Target="../media/image83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jpg"/><Relationship Id="rId4" Type="http://schemas.openxmlformats.org/officeDocument/2006/relationships/image" Target="../media/image87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g"/><Relationship Id="rId7" Type="http://schemas.openxmlformats.org/officeDocument/2006/relationships/image" Target="../media/image93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jpg"/><Relationship Id="rId5" Type="http://schemas.openxmlformats.org/officeDocument/2006/relationships/image" Target="../media/image91.jpg"/><Relationship Id="rId4" Type="http://schemas.openxmlformats.org/officeDocument/2006/relationships/image" Target="../media/image90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jpg"/><Relationship Id="rId5" Type="http://schemas.openxmlformats.org/officeDocument/2006/relationships/image" Target="../media/image96.jpg"/><Relationship Id="rId4" Type="http://schemas.openxmlformats.org/officeDocument/2006/relationships/image" Target="../media/image95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jpg"/><Relationship Id="rId7" Type="http://schemas.openxmlformats.org/officeDocument/2006/relationships/image" Target="../media/image102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jpg"/><Relationship Id="rId5" Type="http://schemas.openxmlformats.org/officeDocument/2006/relationships/image" Target="../media/image100.jpg"/><Relationship Id="rId4" Type="http://schemas.openxmlformats.org/officeDocument/2006/relationships/image" Target="../media/image99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jpg"/><Relationship Id="rId4" Type="http://schemas.openxmlformats.org/officeDocument/2006/relationships/image" Target="../media/image104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8.jpg"/><Relationship Id="rId4" Type="http://schemas.openxmlformats.org/officeDocument/2006/relationships/image" Target="../media/image107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jpg"/><Relationship Id="rId5" Type="http://schemas.openxmlformats.org/officeDocument/2006/relationships/image" Target="../media/image111.jpg"/><Relationship Id="rId4" Type="http://schemas.openxmlformats.org/officeDocument/2006/relationships/image" Target="../media/image110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jpg"/><Relationship Id="rId4" Type="http://schemas.openxmlformats.org/officeDocument/2006/relationships/image" Target="../media/image114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8.jpg"/><Relationship Id="rId4" Type="http://schemas.openxmlformats.org/officeDocument/2006/relationships/image" Target="../media/image11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gif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2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Computing Evolution</a:t>
            </a:r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ubTitle" idx="1"/>
          </p:nvPr>
        </p:nvSpPr>
        <p:spPr>
          <a:xfrm>
            <a:off x="17298" y="4018313"/>
            <a:ext cx="9093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" name="Google Shape;2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192" y="239850"/>
            <a:ext cx="3755812" cy="2653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/>
              <a:t>1.1 Business and IT Perspective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1"/>
          </p:nvPr>
        </p:nvSpPr>
        <p:spPr>
          <a:xfrm>
            <a:off x="0" y="584638"/>
            <a:ext cx="9095400" cy="62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Cloud Computing is an emerging </a:t>
            </a:r>
            <a:r>
              <a:rPr lang="en" b="1"/>
              <a:t>consumption and delivery model 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that enables provisioning of </a:t>
            </a:r>
            <a:r>
              <a:rPr lang="en" b="1"/>
              <a:t>standardised business and computing services</a:t>
            </a:r>
            <a:r>
              <a:rPr lang="en"/>
              <a:t> through a shared infrastructure, where-in end user is enabled to control the interaction in-order to accomplish the business task. </a:t>
            </a:r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9977" y="1245903"/>
            <a:ext cx="2555951" cy="150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2389" y="1208388"/>
            <a:ext cx="3313011" cy="1583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5928" y="4469845"/>
            <a:ext cx="3629425" cy="2327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1588" y="4827793"/>
            <a:ext cx="3313011" cy="1969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369950" y="1194875"/>
            <a:ext cx="8229600" cy="105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/>
              <a:t>1.1 Business and IT Perspective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82015" y="598460"/>
            <a:ext cx="8980200" cy="62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Computing resources such as hardware                     , software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networks -                                                    ,storage,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services                                         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and interfaces are no longer confined within the four walls of the enterprise.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275" y="1194874"/>
            <a:ext cx="2400650" cy="164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4981" y="1297148"/>
            <a:ext cx="2466975" cy="1191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1338" y="3037563"/>
            <a:ext cx="2619375" cy="1054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33881" y="2657368"/>
            <a:ext cx="2514600" cy="1431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99905" y="4423388"/>
            <a:ext cx="3616170" cy="1578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25219" y="4497150"/>
            <a:ext cx="2965712" cy="1431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317575" y="2278321"/>
            <a:ext cx="8282100" cy="4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/>
              <a:t>1.1 Business and IT Perspective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82017" y="494122"/>
            <a:ext cx="9049800" cy="61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Essentially everything needed from a computing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resources perspective is provisioned by the cloud ,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much like electrical power grid - 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2470" y="1698552"/>
            <a:ext cx="3688397" cy="3460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78332"/>
            <a:ext cx="5532470" cy="4528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7980" y="5342162"/>
            <a:ext cx="3517377" cy="1465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317575" y="2429745"/>
            <a:ext cx="8282100" cy="33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1.2 Cloud and Virtualization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82017" y="547547"/>
            <a:ext cx="9049800" cy="6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b="1"/>
              <a:t>Virtualization </a:t>
            </a:r>
            <a:r>
              <a:rPr lang="en"/>
              <a:t>has a longer history of  more than 30 years.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b="1"/>
              <a:t>Virtualization </a:t>
            </a:r>
            <a:r>
              <a:rPr lang="en"/>
              <a:t>is the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foundation for all that is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possible through cloud -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623" y="1186552"/>
            <a:ext cx="3219253" cy="2999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2877" y="2686314"/>
            <a:ext cx="3668940" cy="4171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317575" y="2429750"/>
            <a:ext cx="8282100" cy="8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/>
              <a:t>1.2 Cloud and Virtualization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-12183" y="629101"/>
            <a:ext cx="9144000" cy="61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Scalability -    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, Automation -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, Standardised services -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, are possible only because of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underlying </a:t>
            </a:r>
            <a:r>
              <a:rPr lang="en" b="1"/>
              <a:t>Virtualization</a:t>
            </a:r>
            <a:r>
              <a:rPr lang="en"/>
              <a:t>.</a:t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100" y="629101"/>
            <a:ext cx="2987346" cy="1884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9446" y="629101"/>
            <a:ext cx="2015047" cy="281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7213" y="3465466"/>
            <a:ext cx="3954829" cy="1621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88455" y="5149125"/>
            <a:ext cx="3668826" cy="170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84494" y="829812"/>
            <a:ext cx="1955879" cy="2549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317585" y="2429755"/>
            <a:ext cx="8282100" cy="3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1.2 Cloud and Virtualization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>
            <a:off x="-12183" y="823651"/>
            <a:ext cx="9144000" cy="60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Cloud Computing promises :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self-service -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 self-provisioning -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rapid provisioning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(web-based - takes minutes) - </a:t>
            </a:r>
            <a:endParaRPr sz="2400"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To be able to realise </a:t>
            </a:r>
            <a:r>
              <a:rPr lang="en" b="1" i="1"/>
              <a:t>these</a:t>
            </a:r>
            <a:r>
              <a:rPr lang="en"/>
              <a:t> in practise </a:t>
            </a:r>
            <a:r>
              <a:rPr lang="en" b="1"/>
              <a:t>virtualization </a:t>
            </a:r>
            <a:r>
              <a:rPr lang="en"/>
              <a:t>must be implemented.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3925" y="1527910"/>
            <a:ext cx="4063723" cy="2161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3948" y="217975"/>
            <a:ext cx="2047875" cy="2019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6099" y="3575103"/>
            <a:ext cx="2973584" cy="2262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title"/>
          </p:nvPr>
        </p:nvSpPr>
        <p:spPr>
          <a:xfrm>
            <a:off x="317585" y="2429755"/>
            <a:ext cx="8282100" cy="3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1.2 Cloud and Virtualization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body" idx="1"/>
          </p:nvPr>
        </p:nvSpPr>
        <p:spPr>
          <a:xfrm>
            <a:off x="82017" y="823651"/>
            <a:ext cx="9049800" cy="60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b="1"/>
              <a:t>Virtualization</a:t>
            </a:r>
            <a:r>
              <a:rPr lang="en"/>
              <a:t> gives rise to </a:t>
            </a:r>
            <a:r>
              <a:rPr lang="en" b="1"/>
              <a:t>cost savings</a:t>
            </a:r>
            <a:r>
              <a:rPr lang="en"/>
              <a:t> -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and </a:t>
            </a:r>
            <a:r>
              <a:rPr lang="en" b="1"/>
              <a:t>improve services - 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48342"/>
            <a:ext cx="5767674" cy="265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7871" y="1348542"/>
            <a:ext cx="3093946" cy="2377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0863" y="3842347"/>
            <a:ext cx="4680954" cy="3015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/>
              <a:t>1.2 Cloud and Virtualization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/>
              <a:t>1.2 Cloud and Virtualization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/>
              <a:t>1.2 Cloud and Virtualization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1.2 Cloud and Virtualization</a:t>
            </a:r>
            <a:endParaRPr sz="3000"/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64565" y="692795"/>
            <a:ext cx="9067200" cy="61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65" y="737238"/>
            <a:ext cx="4503487" cy="2857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8052" y="692795"/>
            <a:ext cx="4452032" cy="2930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84" y="3622839"/>
            <a:ext cx="5130616" cy="3198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1025" y="3848913"/>
            <a:ext cx="4300740" cy="2857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457215" y="135038"/>
            <a:ext cx="8229600" cy="6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>
                <a:solidFill>
                  <a:srgbClr val="000000"/>
                </a:solidFill>
              </a:rPr>
              <a:t>1.2 Cloud and Virtualization</a:t>
            </a:r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body" idx="1"/>
          </p:nvPr>
        </p:nvSpPr>
        <p:spPr>
          <a:xfrm>
            <a:off x="47115" y="832394"/>
            <a:ext cx="9049800" cy="60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Results of </a:t>
            </a:r>
            <a:r>
              <a:rPr lang="en" b="1">
                <a:solidFill>
                  <a:srgbClr val="000000"/>
                </a:solidFill>
              </a:rPr>
              <a:t>Virtualization</a:t>
            </a:r>
            <a:r>
              <a:rPr lang="en">
                <a:solidFill>
                  <a:srgbClr val="000000"/>
                </a:solidFill>
              </a:rPr>
              <a:t>: (text book pg 8-9)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>
                <a:solidFill>
                  <a:srgbClr val="000000"/>
                </a:solidFill>
              </a:rPr>
              <a:t>Server/Storage - pooled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>
                <a:solidFill>
                  <a:srgbClr val="000000"/>
                </a:solidFill>
              </a:rPr>
              <a:t>Automation using self -service portal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>
                <a:solidFill>
                  <a:srgbClr val="000000"/>
                </a:solidFill>
              </a:rPr>
              <a:t>Standardization thorough catalogue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>
            <a:spLocks noGrp="1"/>
          </p:cNvSpPr>
          <p:nvPr>
            <p:ph type="title"/>
          </p:nvPr>
        </p:nvSpPr>
        <p:spPr>
          <a:xfrm>
            <a:off x="457215" y="135038"/>
            <a:ext cx="8229600" cy="6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>
                <a:solidFill>
                  <a:srgbClr val="000000"/>
                </a:solidFill>
              </a:rPr>
              <a:t>1.2 Cloud and Virtualization</a:t>
            </a:r>
            <a:endParaRPr/>
          </a:p>
        </p:txBody>
      </p:sp>
      <p:sp>
        <p:nvSpPr>
          <p:cNvPr id="187" name="Google Shape;187;p26"/>
          <p:cNvSpPr txBox="1">
            <a:spLocks noGrp="1"/>
          </p:cNvSpPr>
          <p:nvPr>
            <p:ph type="body" idx="1"/>
          </p:nvPr>
        </p:nvSpPr>
        <p:spPr>
          <a:xfrm>
            <a:off x="47115" y="736426"/>
            <a:ext cx="9049800" cy="61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Results of </a:t>
            </a:r>
            <a:r>
              <a:rPr lang="en" b="1">
                <a:solidFill>
                  <a:srgbClr val="000000"/>
                </a:solidFill>
              </a:rPr>
              <a:t>Virtualization</a:t>
            </a:r>
            <a:r>
              <a:rPr lang="en">
                <a:solidFill>
                  <a:srgbClr val="000000"/>
                </a:solidFill>
              </a:rPr>
              <a:t>: (text book pg 8-9)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>
                <a:solidFill>
                  <a:srgbClr val="000000"/>
                </a:solidFill>
              </a:rPr>
              <a:t>Server/Storage - IT resources such as storage, network, application are </a:t>
            </a:r>
            <a:r>
              <a:rPr lang="en" i="1">
                <a:solidFill>
                  <a:srgbClr val="000000"/>
                </a:solidFill>
              </a:rPr>
              <a:t>pooled </a:t>
            </a:r>
            <a:endParaRPr i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to enable </a:t>
            </a:r>
            <a:r>
              <a:rPr lang="en" i="1">
                <a:solidFill>
                  <a:srgbClr val="000000"/>
                </a:solidFill>
              </a:rPr>
              <a:t>elastic scaling</a:t>
            </a:r>
            <a:r>
              <a:rPr lang="en">
                <a:solidFill>
                  <a:srgbClr val="000000"/>
                </a:solidFill>
              </a:rPr>
              <a:t> -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8" name="Google Shape;1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967" y="2677788"/>
            <a:ext cx="1829415" cy="2861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25" y="2677805"/>
            <a:ext cx="4530437" cy="3129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1800" y="2543643"/>
            <a:ext cx="2362200" cy="429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ctrTitle"/>
          </p:nvPr>
        </p:nvSpPr>
        <p:spPr>
          <a:xfrm>
            <a:off x="685800" y="538198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Computing ?</a:t>
            </a: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685800" y="2347502"/>
            <a:ext cx="7772400" cy="41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" name="Google Shape;3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2523549"/>
            <a:ext cx="7772400" cy="3745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>
            <a:spLocks noGrp="1"/>
          </p:cNvSpPr>
          <p:nvPr>
            <p:ph type="title"/>
          </p:nvPr>
        </p:nvSpPr>
        <p:spPr>
          <a:xfrm>
            <a:off x="457215" y="135038"/>
            <a:ext cx="8229600" cy="6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>
                <a:solidFill>
                  <a:srgbClr val="000000"/>
                </a:solidFill>
              </a:rPr>
              <a:t>1.2 Cloud and Virtualization</a:t>
            </a:r>
            <a:endParaRPr/>
          </a:p>
        </p:txBody>
      </p:sp>
      <p:sp>
        <p:nvSpPr>
          <p:cNvPr id="196" name="Google Shape;196;p27"/>
          <p:cNvSpPr txBox="1">
            <a:spLocks noGrp="1"/>
          </p:cNvSpPr>
          <p:nvPr>
            <p:ph type="body" idx="1"/>
          </p:nvPr>
        </p:nvSpPr>
        <p:spPr>
          <a:xfrm>
            <a:off x="47115" y="832394"/>
            <a:ext cx="9049800" cy="60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Results of </a:t>
            </a:r>
            <a:r>
              <a:rPr lang="en" b="1">
                <a:solidFill>
                  <a:srgbClr val="000000"/>
                </a:solidFill>
              </a:rPr>
              <a:t>Virtualization</a:t>
            </a:r>
            <a:r>
              <a:rPr lang="en">
                <a:solidFill>
                  <a:srgbClr val="000000"/>
                </a:solidFill>
              </a:rPr>
              <a:t>: (text book pg 8-9)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>
                <a:solidFill>
                  <a:srgbClr val="000000"/>
                </a:solidFill>
              </a:rPr>
              <a:t>Automation using self -service portal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7" name="Google Shape;1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489" y="2922077"/>
            <a:ext cx="5027511" cy="3400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332493"/>
            <a:ext cx="4266392" cy="1684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924776"/>
            <a:ext cx="4116489" cy="2913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>
            <a:spLocks noGrp="1"/>
          </p:cNvSpPr>
          <p:nvPr>
            <p:ph type="title"/>
          </p:nvPr>
        </p:nvSpPr>
        <p:spPr>
          <a:xfrm>
            <a:off x="457215" y="135038"/>
            <a:ext cx="8229600" cy="6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>
                <a:solidFill>
                  <a:srgbClr val="000000"/>
                </a:solidFill>
              </a:rPr>
              <a:t>1.2 Cloud and Virtualization</a:t>
            </a:r>
            <a:endParaRPr/>
          </a:p>
        </p:txBody>
      </p:sp>
      <p:sp>
        <p:nvSpPr>
          <p:cNvPr id="205" name="Google Shape;205;p28"/>
          <p:cNvSpPr txBox="1">
            <a:spLocks noGrp="1"/>
          </p:cNvSpPr>
          <p:nvPr>
            <p:ph type="body" idx="1"/>
          </p:nvPr>
        </p:nvSpPr>
        <p:spPr>
          <a:xfrm>
            <a:off x="47115" y="645365"/>
            <a:ext cx="9049800" cy="61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Results of </a:t>
            </a:r>
            <a:r>
              <a:rPr lang="en" b="1">
                <a:solidFill>
                  <a:srgbClr val="000000"/>
                </a:solidFill>
              </a:rPr>
              <a:t>Virtualization</a:t>
            </a:r>
            <a:r>
              <a:rPr lang="en">
                <a:solidFill>
                  <a:srgbClr val="000000"/>
                </a:solidFill>
              </a:rPr>
              <a:t>: (text book pg 8-9)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>
                <a:solidFill>
                  <a:srgbClr val="000000"/>
                </a:solidFill>
              </a:rPr>
              <a:t>Standardization thorough catalogue -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Google Shape;2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5" y="2152925"/>
            <a:ext cx="9049800" cy="468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>
            <a:spLocks noGrp="1"/>
          </p:cNvSpPr>
          <p:nvPr>
            <p:ph type="title"/>
          </p:nvPr>
        </p:nvSpPr>
        <p:spPr>
          <a:xfrm>
            <a:off x="457200" y="249652"/>
            <a:ext cx="8229600" cy="31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Catalogue</a:t>
            </a:r>
            <a:endParaRPr/>
          </a:p>
        </p:txBody>
      </p:sp>
      <p:sp>
        <p:nvSpPr>
          <p:cNvPr id="212" name="Google Shape;212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3" name="Google Shape;21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1952"/>
            <a:ext cx="9143999" cy="6210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>
            <a:spLocks noGrp="1"/>
          </p:cNvSpPr>
          <p:nvPr>
            <p:ph type="title"/>
          </p:nvPr>
        </p:nvSpPr>
        <p:spPr>
          <a:xfrm>
            <a:off x="457200" y="141037"/>
            <a:ext cx="8229600" cy="41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1.3 Cloud Service Requirements</a:t>
            </a:r>
            <a:endParaRPr sz="3000"/>
          </a:p>
        </p:txBody>
      </p:sp>
      <p:sp>
        <p:nvSpPr>
          <p:cNvPr id="219" name="Google Shape;219;p30"/>
          <p:cNvSpPr txBox="1">
            <a:spLocks noGrp="1"/>
          </p:cNvSpPr>
          <p:nvPr>
            <p:ph type="body" idx="1"/>
          </p:nvPr>
        </p:nvSpPr>
        <p:spPr>
          <a:xfrm>
            <a:off x="47125" y="456250"/>
            <a:ext cx="9032400" cy="6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A proven </a:t>
            </a:r>
            <a:r>
              <a:rPr lang="en" b="1"/>
              <a:t>service management system</a:t>
            </a:r>
            <a:r>
              <a:rPr lang="en"/>
              <a:t> to provide visibility, control and automation across IT.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Services to help accelerate standardization, rapid client payback on investment.</a:t>
            </a:r>
            <a:endParaRPr/>
          </a:p>
        </p:txBody>
      </p:sp>
      <p:pic>
        <p:nvPicPr>
          <p:cNvPr id="220" name="Google Shape;22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280" y="1545057"/>
            <a:ext cx="8074521" cy="4000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>
            <a:spLocks noGrp="1"/>
          </p:cNvSpPr>
          <p:nvPr>
            <p:ph type="title"/>
          </p:nvPr>
        </p:nvSpPr>
        <p:spPr>
          <a:xfrm>
            <a:off x="457200" y="158862"/>
            <a:ext cx="8229600" cy="3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1.4 Cloud and Dynamic Infrastructure</a:t>
            </a:r>
            <a:endParaRPr sz="3000"/>
          </a:p>
        </p:txBody>
      </p:sp>
      <p:sp>
        <p:nvSpPr>
          <p:cNvPr id="226" name="Google Shape;226;p31"/>
          <p:cNvSpPr txBox="1">
            <a:spLocks noGrp="1"/>
          </p:cNvSpPr>
          <p:nvPr>
            <p:ph type="body" idx="1"/>
          </p:nvPr>
        </p:nvSpPr>
        <p:spPr>
          <a:xfrm>
            <a:off x="47115" y="690061"/>
            <a:ext cx="9032400" cy="62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Cloud Computing is Dynamic in Nature</a:t>
            </a:r>
            <a:endParaRPr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It allows clients to access standardised IT resources to deploy new applications, services or computing resources - 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rapidly </a:t>
            </a:r>
            <a:r>
              <a:rPr lang="en" i="1"/>
              <a:t>without </a:t>
            </a:r>
            <a:r>
              <a:rPr lang="en"/>
              <a:t>reengineering their entire infrastructure, thus making it </a:t>
            </a:r>
            <a:r>
              <a:rPr lang="en" b="1"/>
              <a:t>dynamic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7" name="Google Shape;22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8550" y="158850"/>
            <a:ext cx="1465450" cy="156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0841" y="4473622"/>
            <a:ext cx="4753160" cy="2274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15" y="4675767"/>
            <a:ext cx="4207330" cy="215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1.3 Cloud Service Requirements</a:t>
            </a:r>
            <a:endParaRPr sz="3000"/>
          </a:p>
        </p:txBody>
      </p:sp>
      <p:sp>
        <p:nvSpPr>
          <p:cNvPr id="235" name="Google Shape;235;p32"/>
          <p:cNvSpPr txBox="1">
            <a:spLocks noGrp="1"/>
          </p:cNvSpPr>
          <p:nvPr>
            <p:ph type="body" idx="1"/>
          </p:nvPr>
        </p:nvSpPr>
        <p:spPr>
          <a:xfrm>
            <a:off x="47115" y="640447"/>
            <a:ext cx="9032400" cy="62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Cloud Dynamic Infrastructure provides the following features: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32004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Service Management</a:t>
            </a:r>
            <a:endParaRPr sz="1800"/>
          </a:p>
          <a:p>
            <a:pPr marL="18288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32004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Asset Management</a:t>
            </a:r>
            <a:endParaRPr sz="1800"/>
          </a:p>
          <a:p>
            <a:pPr marL="18288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32004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Virtualization and Consolidation</a:t>
            </a:r>
            <a:endParaRPr sz="1800"/>
          </a:p>
          <a:p>
            <a:pPr marL="18288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32004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Information Infrastructure</a:t>
            </a:r>
            <a:endParaRPr sz="1800"/>
          </a:p>
          <a:p>
            <a:pPr marL="18288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32004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Energy Efficiency</a:t>
            </a:r>
            <a:endParaRPr sz="1800"/>
          </a:p>
          <a:p>
            <a:pPr marL="18288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32004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Security</a:t>
            </a:r>
            <a:endParaRPr sz="1800"/>
          </a:p>
          <a:p>
            <a:pPr marL="18288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32004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Resilience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6" name="Google Shape;23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5450" y="1185800"/>
            <a:ext cx="2286000" cy="1029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732959"/>
            <a:ext cx="2211430" cy="2014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2083" y="2107633"/>
            <a:ext cx="2473313" cy="1477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06202" y="5349175"/>
            <a:ext cx="2505075" cy="1439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41974" y="4777017"/>
            <a:ext cx="1703476" cy="989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5505" y="3923900"/>
            <a:ext cx="2143125" cy="2029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68102" y="3746985"/>
            <a:ext cx="2581275" cy="1552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 txBox="1">
            <a:spLocks noGrp="1"/>
          </p:cNvSpPr>
          <p:nvPr>
            <p:ph type="title"/>
          </p:nvPr>
        </p:nvSpPr>
        <p:spPr>
          <a:xfrm>
            <a:off x="29665" y="274638"/>
            <a:ext cx="9154500" cy="4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Computing Characteristics - </a:t>
            </a:r>
            <a:r>
              <a:rPr lang="en" sz="1800"/>
              <a:t>Primary</a:t>
            </a:r>
            <a:endParaRPr sz="1800"/>
          </a:p>
        </p:txBody>
      </p:sp>
      <p:sp>
        <p:nvSpPr>
          <p:cNvPr id="248" name="Google Shape;248;p33"/>
          <p:cNvSpPr txBox="1">
            <a:spLocks noGrp="1"/>
          </p:cNvSpPr>
          <p:nvPr>
            <p:ph type="body" idx="1"/>
          </p:nvPr>
        </p:nvSpPr>
        <p:spPr>
          <a:xfrm>
            <a:off x="12215" y="684065"/>
            <a:ext cx="9067200" cy="61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Cloud computing uses commodity based hardware as its base - replace h/w without affecting the cloud.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It uses commodity based software container system - </a:t>
            </a:r>
            <a:r>
              <a:rPr lang="en" sz="1800"/>
              <a:t>Ex: service should 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       be able to be moved from one 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       cloud provider to any other cloud 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       provider with no effect on the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       service.</a:t>
            </a:r>
            <a:endParaRPr sz="1800"/>
          </a:p>
        </p:txBody>
      </p:sp>
      <p:pic>
        <p:nvPicPr>
          <p:cNvPr id="249" name="Google Shape;24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913" y="1895938"/>
            <a:ext cx="4045691" cy="1918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6925" y="4348624"/>
            <a:ext cx="4762500" cy="250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>
            <a:spLocks noGrp="1"/>
          </p:cNvSpPr>
          <p:nvPr>
            <p:ph type="title"/>
          </p:nvPr>
        </p:nvSpPr>
        <p:spPr>
          <a:xfrm>
            <a:off x="29665" y="143757"/>
            <a:ext cx="90846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1.5 Cloud Computing Characteristics</a:t>
            </a:r>
            <a:r>
              <a:rPr lang="en"/>
              <a:t> </a:t>
            </a:r>
            <a:r>
              <a:rPr lang="en" sz="1800"/>
              <a:t>- Secondary</a:t>
            </a:r>
            <a:endParaRPr sz="1800"/>
          </a:p>
        </p:txBody>
      </p:sp>
      <p:sp>
        <p:nvSpPr>
          <p:cNvPr id="256" name="Google Shape;256;p34"/>
          <p:cNvSpPr txBox="1">
            <a:spLocks noGrp="1"/>
          </p:cNvSpPr>
          <p:nvPr>
            <p:ph type="body" idx="1"/>
          </p:nvPr>
        </p:nvSpPr>
        <p:spPr>
          <a:xfrm>
            <a:off x="64565" y="718965"/>
            <a:ext cx="9032400" cy="61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Virtualization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Abstraction layer for h/w, s/w and configuration systems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Multi-tenant system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Pay as you go with no-lock in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Privacy and Security of Data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Flexible migration and restart capabilities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Autonomic Computing - Automated restarts, automated resource expansion and contraction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Dynamic Scaling - Horizontal / Vertical</a:t>
            </a:r>
            <a:endParaRPr sz="2400"/>
          </a:p>
        </p:txBody>
      </p:sp>
      <p:pic>
        <p:nvPicPr>
          <p:cNvPr id="257" name="Google Shape;25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1780" y="1521288"/>
            <a:ext cx="1539822" cy="1850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9902" y="1635363"/>
            <a:ext cx="1740003" cy="1221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5256" y="4087230"/>
            <a:ext cx="2141709" cy="2133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54725" y="5218349"/>
            <a:ext cx="3487474" cy="16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98614" y="2540161"/>
            <a:ext cx="2112126" cy="93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3700" y="5104300"/>
            <a:ext cx="2409825" cy="175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>
            <a:spLocks noGrp="1"/>
          </p:cNvSpPr>
          <p:nvPr>
            <p:ph type="title"/>
          </p:nvPr>
        </p:nvSpPr>
        <p:spPr>
          <a:xfrm>
            <a:off x="-6946" y="161207"/>
            <a:ext cx="9082200" cy="5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Cloud Computing - Essential Characteristics</a:t>
            </a:r>
            <a:endParaRPr sz="3000"/>
          </a:p>
        </p:txBody>
      </p:sp>
      <p:sp>
        <p:nvSpPr>
          <p:cNvPr id="268" name="Google Shape;268;p35"/>
          <p:cNvSpPr txBox="1">
            <a:spLocks noGrp="1"/>
          </p:cNvSpPr>
          <p:nvPr>
            <p:ph type="body" idx="1"/>
          </p:nvPr>
        </p:nvSpPr>
        <p:spPr>
          <a:xfrm>
            <a:off x="29665" y="666615"/>
            <a:ext cx="9084600" cy="61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9" name="Google Shape;26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21" y="863941"/>
            <a:ext cx="8934088" cy="574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 txBox="1">
            <a:spLocks noGrp="1"/>
          </p:cNvSpPr>
          <p:nvPr>
            <p:ph type="title"/>
          </p:nvPr>
        </p:nvSpPr>
        <p:spPr>
          <a:xfrm>
            <a:off x="0" y="437925"/>
            <a:ext cx="9144000" cy="87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/>
              <a:t>Cloud Computing - Essential Characteristics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6"/>
          <p:cNvSpPr txBox="1">
            <a:spLocks noGrp="1"/>
          </p:cNvSpPr>
          <p:nvPr>
            <p:ph type="body" idx="1"/>
          </p:nvPr>
        </p:nvSpPr>
        <p:spPr>
          <a:xfrm>
            <a:off x="457200" y="684065"/>
            <a:ext cx="8229600" cy="58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6" name="Google Shape;27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00" y="983800"/>
            <a:ext cx="8779200" cy="55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" name="Google Shape;4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09" y="1295423"/>
            <a:ext cx="9083183" cy="5577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790" y="73314"/>
            <a:ext cx="1847930" cy="1199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1721" y="87941"/>
            <a:ext cx="2087318" cy="1170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0524" y="-3690"/>
            <a:ext cx="1941853" cy="134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23863" y="-3690"/>
            <a:ext cx="2253592" cy="134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>
            <a:spLocks noGrp="1"/>
          </p:cNvSpPr>
          <p:nvPr>
            <p:ph type="title"/>
          </p:nvPr>
        </p:nvSpPr>
        <p:spPr>
          <a:xfrm>
            <a:off x="457200" y="143757"/>
            <a:ext cx="8229600" cy="6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1.6 Cloud Adoption</a:t>
            </a:r>
            <a:endParaRPr/>
          </a:p>
        </p:txBody>
      </p:sp>
      <p:sp>
        <p:nvSpPr>
          <p:cNvPr id="282" name="Google Shape;282;p37"/>
          <p:cNvSpPr txBox="1">
            <a:spLocks noGrp="1"/>
          </p:cNvSpPr>
          <p:nvPr>
            <p:ph type="body" idx="1"/>
          </p:nvPr>
        </p:nvSpPr>
        <p:spPr>
          <a:xfrm>
            <a:off x="99465" y="753865"/>
            <a:ext cx="8962500" cy="59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Business function that suits cloud adoption can be low-priority business applications :</a:t>
            </a:r>
            <a:endParaRPr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 sz="2400"/>
              <a:t>Business intelligence                                                        against large database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 sz="2400"/>
              <a:t>Partner facing project sites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 sz="2400"/>
              <a:t>Low priority services</a:t>
            </a:r>
            <a:endParaRPr sz="2400"/>
          </a:p>
        </p:txBody>
      </p:sp>
      <p:pic>
        <p:nvPicPr>
          <p:cNvPr id="283" name="Google Shape;28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3518" y="1762653"/>
            <a:ext cx="3378447" cy="2922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0100" y="2792469"/>
            <a:ext cx="3372038" cy="1417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8421" y="5032782"/>
            <a:ext cx="3998379" cy="1718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04464" y="-26475"/>
            <a:ext cx="2857500" cy="950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 txBox="1">
            <a:spLocks noGrp="1"/>
          </p:cNvSpPr>
          <p:nvPr>
            <p:ph type="title"/>
          </p:nvPr>
        </p:nvSpPr>
        <p:spPr>
          <a:xfrm>
            <a:off x="428775" y="75727"/>
            <a:ext cx="8258100" cy="60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1.6 Cloud Adoption - cntd</a:t>
            </a:r>
            <a:endParaRPr/>
          </a:p>
        </p:txBody>
      </p:sp>
      <p:sp>
        <p:nvSpPr>
          <p:cNvPr id="292" name="Google Shape;292;p38"/>
          <p:cNvSpPr txBox="1">
            <a:spLocks noGrp="1"/>
          </p:cNvSpPr>
          <p:nvPr>
            <p:ph type="body" idx="1"/>
          </p:nvPr>
        </p:nvSpPr>
        <p:spPr>
          <a:xfrm>
            <a:off x="49879" y="681369"/>
            <a:ext cx="9110400" cy="61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Cloud favours traditional web applications and interactive applications that comprise two or more data sources and services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services with low availability requirements and short life spans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1800"/>
              <a:t>Enterprise marketing campaigns need quick delivery of services and  can just be quickly be switched off</a:t>
            </a:r>
            <a:r>
              <a:rPr lang="en"/>
              <a:t>.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3" name="Google Shape;29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2538" y="1775812"/>
            <a:ext cx="2954459" cy="928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8971" y="4136420"/>
            <a:ext cx="3262757" cy="266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8600" y="4532325"/>
            <a:ext cx="2685125" cy="22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"/>
          <p:cNvSpPr txBox="1">
            <a:spLocks noGrp="1"/>
          </p:cNvSpPr>
          <p:nvPr>
            <p:ph type="title"/>
          </p:nvPr>
        </p:nvSpPr>
        <p:spPr>
          <a:xfrm>
            <a:off x="457200" y="132564"/>
            <a:ext cx="8229600" cy="4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1.6 Cloud Adoption - Cntd</a:t>
            </a:r>
            <a:endParaRPr/>
          </a:p>
        </p:txBody>
      </p:sp>
      <p:sp>
        <p:nvSpPr>
          <p:cNvPr id="301" name="Google Shape;301;p39"/>
          <p:cNvSpPr txBox="1">
            <a:spLocks noGrp="1"/>
          </p:cNvSpPr>
          <p:nvPr>
            <p:ph type="body" idx="1"/>
          </p:nvPr>
        </p:nvSpPr>
        <p:spPr>
          <a:xfrm>
            <a:off x="12004" y="690838"/>
            <a:ext cx="9120000" cy="6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>
                <a:solidFill>
                  <a:srgbClr val="000000"/>
                </a:solidFill>
              </a:rPr>
              <a:t>Helpful for high volume, low cost analytics and disaster recovery scenarios, business continuity, backup/recovery-based implementation.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ghdgh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jjh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One time batch processing with limited security requirements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Record retention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2" name="Google Shape;30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954" y="2302913"/>
            <a:ext cx="3228975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8375" y="2302913"/>
            <a:ext cx="2628900" cy="1331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7279" y="2267043"/>
            <a:ext cx="2762250" cy="1403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8125" y="4419923"/>
            <a:ext cx="3433875" cy="236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88504" y="4612813"/>
            <a:ext cx="2306983" cy="2237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"/>
          <p:cNvSpPr txBox="1">
            <a:spLocks noGrp="1"/>
          </p:cNvSpPr>
          <p:nvPr>
            <p:ph type="title"/>
          </p:nvPr>
        </p:nvSpPr>
        <p:spPr>
          <a:xfrm>
            <a:off x="457200" y="274651"/>
            <a:ext cx="8229600" cy="89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1.6 Cloud Adoption - Cntd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40"/>
          <p:cNvSpPr txBox="1">
            <a:spLocks noGrp="1"/>
          </p:cNvSpPr>
          <p:nvPr>
            <p:ph type="body" idx="1"/>
          </p:nvPr>
        </p:nvSpPr>
        <p:spPr>
          <a:xfrm>
            <a:off x="12004" y="605594"/>
            <a:ext cx="9101100" cy="61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Media distribution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Mature packaged offerings - email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Collaboration infrastructure and collaborative business networks</a:t>
            </a:r>
            <a:endParaRPr/>
          </a:p>
        </p:txBody>
      </p:sp>
      <p:pic>
        <p:nvPicPr>
          <p:cNvPr id="313" name="Google Shape;31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4943" y="0"/>
            <a:ext cx="2818148" cy="1627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4956" y="1568844"/>
            <a:ext cx="2709758" cy="1152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1375" y="3685900"/>
            <a:ext cx="4039163" cy="298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6475" y="3920900"/>
            <a:ext cx="4241925" cy="28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>
            <a:spLocks noGrp="1"/>
          </p:cNvSpPr>
          <p:nvPr>
            <p:ph type="title"/>
          </p:nvPr>
        </p:nvSpPr>
        <p:spPr>
          <a:xfrm>
            <a:off x="-35378" y="132564"/>
            <a:ext cx="9233700" cy="50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1.6 Cloud Adoption - </a:t>
            </a:r>
            <a:r>
              <a:rPr lang="en" sz="1400"/>
              <a:t>cntd (based on technical characteristics)</a:t>
            </a:r>
            <a:endParaRPr sz="1400"/>
          </a:p>
        </p:txBody>
      </p:sp>
      <p:sp>
        <p:nvSpPr>
          <p:cNvPr id="322" name="Google Shape;322;p41"/>
          <p:cNvSpPr txBox="1">
            <a:spLocks noGrp="1"/>
          </p:cNvSpPr>
          <p:nvPr>
            <p:ph type="body" idx="1"/>
          </p:nvPr>
        </p:nvSpPr>
        <p:spPr>
          <a:xfrm>
            <a:off x="12004" y="738219"/>
            <a:ext cx="9082200" cy="60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Applications that are modular and loosely coupled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Isolated workloads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Single Virtual Appliance Workload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Software Development and Testing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Pre-Production Systems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R &amp; D Projects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Prototyping to test new services and applications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Design models and applications that scale horizontally on small servers </a:t>
            </a:r>
            <a:endParaRPr/>
          </a:p>
        </p:txBody>
      </p:sp>
      <p:pic>
        <p:nvPicPr>
          <p:cNvPr id="323" name="Google Shape;32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1281" y="1546291"/>
            <a:ext cx="2207244" cy="1793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025" y="5206031"/>
            <a:ext cx="3165597" cy="159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4800" y="4605275"/>
            <a:ext cx="2099200" cy="219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8392" y="2778677"/>
            <a:ext cx="2099198" cy="829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80554" y="5242280"/>
            <a:ext cx="3050723" cy="1585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2"/>
          <p:cNvSpPr txBox="1">
            <a:spLocks noGrp="1"/>
          </p:cNvSpPr>
          <p:nvPr>
            <p:ph type="title"/>
          </p:nvPr>
        </p:nvSpPr>
        <p:spPr>
          <a:xfrm>
            <a:off x="457200" y="56764"/>
            <a:ext cx="8229600" cy="5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1.6 Cloud Adoption - cntd</a:t>
            </a:r>
            <a:endParaRPr/>
          </a:p>
        </p:txBody>
      </p:sp>
      <p:sp>
        <p:nvSpPr>
          <p:cNvPr id="333" name="Google Shape;333;p42"/>
          <p:cNvSpPr txBox="1">
            <a:spLocks noGrp="1"/>
          </p:cNvSpPr>
          <p:nvPr>
            <p:ph type="body" idx="1"/>
          </p:nvPr>
        </p:nvSpPr>
        <p:spPr>
          <a:xfrm>
            <a:off x="135140" y="548769"/>
            <a:ext cx="9015600" cy="6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Applications that need significantly different levels of infrastructure throughout the day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Applications that are used solely during business day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Applications with seasonal demand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Applications that need different levels of infrastructure throughout the month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4" name="Google Shape;33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5663" y="1616408"/>
            <a:ext cx="2431591" cy="1190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4675" y="5018749"/>
            <a:ext cx="2630450" cy="18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6875" y="5018749"/>
            <a:ext cx="3217125" cy="18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3"/>
          <p:cNvSpPr txBox="1">
            <a:spLocks noGrp="1"/>
          </p:cNvSpPr>
          <p:nvPr>
            <p:ph type="title"/>
          </p:nvPr>
        </p:nvSpPr>
        <p:spPr>
          <a:xfrm>
            <a:off x="457200" y="370700"/>
            <a:ext cx="8229600" cy="89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1.6 Cloud Adoption - cntd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3"/>
          <p:cNvSpPr txBox="1">
            <a:spLocks noGrp="1"/>
          </p:cNvSpPr>
          <p:nvPr>
            <p:ph type="body" idx="1"/>
          </p:nvPr>
        </p:nvSpPr>
        <p:spPr>
          <a:xfrm>
            <a:off x="68829" y="738219"/>
            <a:ext cx="8987400" cy="60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Applications where demand is unknown in advance - web start -up will need to support a spike in demand when it becomes popular, followed by reduction once some of visitors turn away.</a:t>
            </a:r>
            <a:endParaRPr/>
          </a:p>
        </p:txBody>
      </p:sp>
      <p:pic>
        <p:nvPicPr>
          <p:cNvPr id="343" name="Google Shape;34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29" y="2886867"/>
            <a:ext cx="4931641" cy="3476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6626" y="4231838"/>
            <a:ext cx="3989603" cy="2626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0469" y="2708208"/>
            <a:ext cx="4038993" cy="1441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>
            <a:spLocks noGrp="1"/>
          </p:cNvSpPr>
          <p:nvPr>
            <p:ph type="title"/>
          </p:nvPr>
        </p:nvSpPr>
        <p:spPr>
          <a:xfrm>
            <a:off x="30954" y="37839"/>
            <a:ext cx="9082200" cy="5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Adoption - Not Suitable</a:t>
            </a:r>
            <a:endParaRPr/>
          </a:p>
        </p:txBody>
      </p:sp>
      <p:sp>
        <p:nvSpPr>
          <p:cNvPr id="351" name="Google Shape;351;p44"/>
          <p:cNvSpPr txBox="1">
            <a:spLocks noGrp="1"/>
          </p:cNvSpPr>
          <p:nvPr>
            <p:ph type="body" idx="1"/>
          </p:nvPr>
        </p:nvSpPr>
        <p:spPr>
          <a:xfrm>
            <a:off x="-25896" y="700319"/>
            <a:ext cx="9138900" cy="60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Mission critical and core business applications, transaction processing and application that depend on sensitive data normally restricted to organization requiring high level of accountability and auditability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Applications that run 24/7/365 with steady demand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2" name="Google Shape;35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8625" y="5318150"/>
            <a:ext cx="2228850" cy="142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3854" y="2935338"/>
            <a:ext cx="2619375" cy="1615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6725" y="2935337"/>
            <a:ext cx="3015934" cy="1615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07150" y="5318152"/>
            <a:ext cx="3317800" cy="142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5"/>
          <p:cNvSpPr txBox="1">
            <a:spLocks noGrp="1"/>
          </p:cNvSpPr>
          <p:nvPr>
            <p:ph type="title"/>
          </p:nvPr>
        </p:nvSpPr>
        <p:spPr>
          <a:xfrm>
            <a:off x="-25896" y="274638"/>
            <a:ext cx="9138900" cy="9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Cloud Adoption - Not Suitable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5"/>
          <p:cNvSpPr txBox="1">
            <a:spLocks noGrp="1"/>
          </p:cNvSpPr>
          <p:nvPr>
            <p:ph type="body" idx="1"/>
          </p:nvPr>
        </p:nvSpPr>
        <p:spPr>
          <a:xfrm>
            <a:off x="457200" y="814000"/>
            <a:ext cx="8655900" cy="5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Applications that consume significant amount of memory, that demand large memory cache, database, data-sets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Applications that take full advantages of multiple cores - parallel processing - that benefit from many cores on a single server are not good for cloud  deployment.</a:t>
            </a:r>
            <a:endParaRPr/>
          </a:p>
        </p:txBody>
      </p:sp>
      <p:pic>
        <p:nvPicPr>
          <p:cNvPr id="362" name="Google Shape;36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261" y="2357289"/>
            <a:ext cx="2670683" cy="2245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6698" y="2421250"/>
            <a:ext cx="2546106" cy="2152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0879" y="2173601"/>
            <a:ext cx="2397377" cy="2526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6"/>
          <p:cNvSpPr txBox="1">
            <a:spLocks noGrp="1"/>
          </p:cNvSpPr>
          <p:nvPr>
            <p:ph type="title"/>
          </p:nvPr>
        </p:nvSpPr>
        <p:spPr>
          <a:xfrm>
            <a:off x="457200" y="625126"/>
            <a:ext cx="8229600" cy="112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Cloud Adoption - Not Suitable - cntd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46"/>
          <p:cNvSpPr txBox="1">
            <a:spLocks noGrp="1"/>
          </p:cNvSpPr>
          <p:nvPr>
            <p:ph type="body" idx="1"/>
          </p:nvPr>
        </p:nvSpPr>
        <p:spPr>
          <a:xfrm>
            <a:off x="-49746" y="625114"/>
            <a:ext cx="9144000" cy="62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Applications that require high -performance file system I/O , needing bandwidth, inter-server communications - highly distributed applications,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Cloud does not work well with applications that scale vertically on single server,  and applications dependent on third party software,  which does not have virtualization or cloud aware licensing strategy.</a:t>
            </a:r>
            <a:endParaRPr/>
          </a:p>
        </p:txBody>
      </p:sp>
      <p:pic>
        <p:nvPicPr>
          <p:cNvPr id="371" name="Google Shape;37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279" y="2274447"/>
            <a:ext cx="2657475" cy="2020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5366" y="2274446"/>
            <a:ext cx="2524125" cy="2020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6000" y="2321783"/>
            <a:ext cx="2590800" cy="1925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ctrTitle"/>
          </p:nvPr>
        </p:nvSpPr>
        <p:spPr>
          <a:xfrm>
            <a:off x="685800" y="2339099"/>
            <a:ext cx="7772400" cy="54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Computing</a:t>
            </a: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ubTitle" idx="1"/>
          </p:nvPr>
        </p:nvSpPr>
        <p:spPr>
          <a:xfrm>
            <a:off x="685800" y="2783774"/>
            <a:ext cx="7772400" cy="4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Users - Different Perspectives</a:t>
            </a:r>
            <a:endParaRPr/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173"/>
            <a:ext cx="2857500" cy="2054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7500" y="87556"/>
            <a:ext cx="6286500" cy="2093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2450" y="3421875"/>
            <a:ext cx="7279099" cy="343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7"/>
          <p:cNvSpPr txBox="1">
            <a:spLocks noGrp="1"/>
          </p:cNvSpPr>
          <p:nvPr>
            <p:ph type="title"/>
          </p:nvPr>
        </p:nvSpPr>
        <p:spPr>
          <a:xfrm>
            <a:off x="457200" y="157050"/>
            <a:ext cx="8229600" cy="4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79" name="Google Shape;379;p47"/>
          <p:cNvSpPr txBox="1">
            <a:spLocks noGrp="1"/>
          </p:cNvSpPr>
          <p:nvPr>
            <p:ph type="body" idx="1"/>
          </p:nvPr>
        </p:nvSpPr>
        <p:spPr>
          <a:xfrm>
            <a:off x="457200" y="963265"/>
            <a:ext cx="8229600" cy="56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0" name="Google Shape;38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4595"/>
            <a:ext cx="9144000" cy="6343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8"/>
          <p:cNvSpPr txBox="1">
            <a:spLocks noGrp="1"/>
          </p:cNvSpPr>
          <p:nvPr>
            <p:ph type="title"/>
          </p:nvPr>
        </p:nvSpPr>
        <p:spPr>
          <a:xfrm>
            <a:off x="457200" y="117578"/>
            <a:ext cx="8229600" cy="4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86" name="Google Shape;386;p48"/>
          <p:cNvSpPr txBox="1">
            <a:spLocks noGrp="1"/>
          </p:cNvSpPr>
          <p:nvPr>
            <p:ph type="body" idx="1"/>
          </p:nvPr>
        </p:nvSpPr>
        <p:spPr>
          <a:xfrm>
            <a:off x="457200" y="1225015"/>
            <a:ext cx="8229600" cy="53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7" name="Google Shape;38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6678"/>
            <a:ext cx="9144000" cy="6321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9"/>
          <p:cNvSpPr txBox="1">
            <a:spLocks noGrp="1"/>
          </p:cNvSpPr>
          <p:nvPr>
            <p:ph type="ctrTitle"/>
          </p:nvPr>
        </p:nvSpPr>
        <p:spPr>
          <a:xfrm>
            <a:off x="685800" y="968127"/>
            <a:ext cx="7772400" cy="491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3" name="Google Shape;39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0914"/>
            <a:ext cx="9144000" cy="6087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2343" y="0"/>
            <a:ext cx="2701657" cy="1455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50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1" name="Google Shape;40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ctrTitle"/>
          </p:nvPr>
        </p:nvSpPr>
        <p:spPr>
          <a:xfrm>
            <a:off x="685800" y="479502"/>
            <a:ext cx="7772400" cy="31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ubTitle" idx="1"/>
          </p:nvPr>
        </p:nvSpPr>
        <p:spPr>
          <a:xfrm>
            <a:off x="685800" y="6291600"/>
            <a:ext cx="7772400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Definition - Twitter Poll Results</a:t>
            </a:r>
            <a:endParaRPr/>
          </a:p>
        </p:txBody>
      </p:sp>
      <p:pic>
        <p:nvPicPr>
          <p:cNvPr id="63" name="Google Shape;6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59" y="110551"/>
            <a:ext cx="8881135" cy="6141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>
            <a:off x="0" y="81900"/>
            <a:ext cx="9144000" cy="66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Introduction</a:t>
            </a:r>
            <a:r>
              <a:rPr lang="en"/>
              <a:t> : Business and IT perspective, Cloud and virtualization, Cloud services requirements, cloud and dynamic infrastructure, cloud computing characteristics, cloud adoption.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46209"/>
            <a:ext cx="9062459" cy="4529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457200" y="274654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 Business and IT Perspective</a:t>
            </a: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90734" y="692795"/>
            <a:ext cx="8962800" cy="60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impressive success of companies such as</a:t>
            </a:r>
            <a:endParaRPr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Google</a:t>
            </a:r>
            <a:r>
              <a:rPr lang="en"/>
              <a:t>, </a:t>
            </a:r>
            <a:r>
              <a:rPr lang="en" b="1"/>
              <a:t>Facebook </a:t>
            </a:r>
            <a:r>
              <a:rPr lang="en"/>
              <a:t>  with the use of  Cloud Computing  has made companies to think towards making similar </a:t>
            </a:r>
            <a:r>
              <a:rPr lang="en" b="1"/>
              <a:t>services </a:t>
            </a:r>
            <a:r>
              <a:rPr lang="en"/>
              <a:t>and </a:t>
            </a:r>
            <a:r>
              <a:rPr lang="en" b="1"/>
              <a:t>user experience</a:t>
            </a:r>
            <a:r>
              <a:rPr lang="en"/>
              <a:t> to their users - employees, partners and customers.</a:t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4071" y="3156355"/>
            <a:ext cx="3439928" cy="3161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717" y="3156355"/>
            <a:ext cx="4018587" cy="2003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50" y="5159713"/>
            <a:ext cx="4109321" cy="169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63954" y="3156355"/>
            <a:ext cx="179070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457200" y="399225"/>
            <a:ext cx="8229600" cy="69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/>
              <a:t>1.1 Business and IT Perspective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0" y="612506"/>
            <a:ext cx="9144000" cy="62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Delivering IT -enabled services                             </a:t>
            </a:r>
            <a:endParaRPr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via internet, that are built for the </a:t>
            </a:r>
            <a:endParaRPr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end-users  to be in control</a:t>
            </a:r>
            <a:r>
              <a:rPr lang="en"/>
              <a:t> is </a:t>
            </a:r>
            <a:endParaRPr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has come to be called as "Cloud Computing".  Ex: Gmail.</a:t>
            </a:r>
            <a:endParaRPr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Self-Service</a:t>
            </a:r>
            <a:r>
              <a:rPr lang="en"/>
              <a:t> is an important characteristic of Cloud Computing. </a:t>
            </a:r>
            <a:endParaRPr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 -1: Bank ATM - </a:t>
            </a:r>
            <a:endParaRPr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2- PNR Status Check in Railway Stations.</a:t>
            </a:r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3217" y="478907"/>
            <a:ext cx="3320783" cy="2261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5575" y="5033000"/>
            <a:ext cx="2530625" cy="88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27750" y="4937288"/>
            <a:ext cx="2187925" cy="10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38225" y="3380850"/>
            <a:ext cx="2754833" cy="1079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 Service - Illustration</a:t>
            </a: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0200"/>
            <a:ext cx="4762525" cy="466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2525" y="1600200"/>
            <a:ext cx="4381476" cy="466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1120</Words>
  <Application>Microsoft Office PowerPoint</Application>
  <PresentationFormat>On-screen Show (4:3)</PresentationFormat>
  <Paragraphs>282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Arial</vt:lpstr>
      <vt:lpstr>Simple Light</vt:lpstr>
      <vt:lpstr>Computing Evolution</vt:lpstr>
      <vt:lpstr>What is Computing ?</vt:lpstr>
      <vt:lpstr>PowerPoint Presentation</vt:lpstr>
      <vt:lpstr>Cloud Computing</vt:lpstr>
      <vt:lpstr>PowerPoint Presentation</vt:lpstr>
      <vt:lpstr>PowerPoint Presentation</vt:lpstr>
      <vt:lpstr>1.1 Business and IT Perspective</vt:lpstr>
      <vt:lpstr>1.1 Business and IT Perspective </vt:lpstr>
      <vt:lpstr>Self Service - Illustration</vt:lpstr>
      <vt:lpstr>1.1 Business and IT Perspective  </vt:lpstr>
      <vt:lpstr>1.1 Business and IT Perspective   </vt:lpstr>
      <vt:lpstr>1.1 Business and IT Perspective    </vt:lpstr>
      <vt:lpstr>1.2 Cloud and Virtualization    </vt:lpstr>
      <vt:lpstr>1.2 Cloud and Virtualization     </vt:lpstr>
      <vt:lpstr>1.2 Cloud and Virtualization    </vt:lpstr>
      <vt:lpstr>1.2 Cloud and Virtualization    </vt:lpstr>
      <vt:lpstr>1.2 Cloud and Virtualization    1.2 Cloud and Virtualization      1.2 Cloud and Virtualization     1.2 Cloud and Virtualization</vt:lpstr>
      <vt:lpstr>1.2 Cloud and Virtualization</vt:lpstr>
      <vt:lpstr>1.2 Cloud and Virtualization</vt:lpstr>
      <vt:lpstr>1.2 Cloud and Virtualization</vt:lpstr>
      <vt:lpstr>1.2 Cloud and Virtualization</vt:lpstr>
      <vt:lpstr>Catalogue</vt:lpstr>
      <vt:lpstr>1.3 Cloud Service Requirements</vt:lpstr>
      <vt:lpstr>1.4 Cloud and Dynamic Infrastructure</vt:lpstr>
      <vt:lpstr>1.3 Cloud Service Requirements</vt:lpstr>
      <vt:lpstr>Cloud Computing Characteristics - Primary</vt:lpstr>
      <vt:lpstr>1.5 Cloud Computing Characteristics - Secondary</vt:lpstr>
      <vt:lpstr>Cloud Computing - Essential Characteristics</vt:lpstr>
      <vt:lpstr>Cloud Computing - Essential Characteristics </vt:lpstr>
      <vt:lpstr>1.6 Cloud Adoption</vt:lpstr>
      <vt:lpstr>1.6 Cloud Adoption - cntd</vt:lpstr>
      <vt:lpstr>1.6 Cloud Adoption - Cntd</vt:lpstr>
      <vt:lpstr>1.6 Cloud Adoption - Cntd </vt:lpstr>
      <vt:lpstr>1.6 Cloud Adoption - cntd (based on technical characteristics)</vt:lpstr>
      <vt:lpstr>1.6 Cloud Adoption - cntd</vt:lpstr>
      <vt:lpstr>1.6 Cloud Adoption - cntd </vt:lpstr>
      <vt:lpstr>Cloud Adoption - Not Suitable</vt:lpstr>
      <vt:lpstr>Cloud Adoption - Not Suitable </vt:lpstr>
      <vt:lpstr>Cloud Adoption - Not Suitable - cntd  </vt:lpstr>
      <vt:lpstr>Summary</vt:lpstr>
      <vt:lpstr>Summary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Evolution</dc:title>
  <cp:lastModifiedBy>Saroj Maharjan</cp:lastModifiedBy>
  <cp:revision>1</cp:revision>
  <dcterms:modified xsi:type="dcterms:W3CDTF">2022-06-07T01:39:48Z</dcterms:modified>
</cp:coreProperties>
</file>