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58" r:id="rId4"/>
    <p:sldId id="327" r:id="rId5"/>
    <p:sldId id="328" r:id="rId6"/>
    <p:sldId id="330" r:id="rId7"/>
    <p:sldId id="293" r:id="rId8"/>
    <p:sldId id="294" r:id="rId9"/>
    <p:sldId id="295" r:id="rId10"/>
    <p:sldId id="296" r:id="rId11"/>
    <p:sldId id="297" r:id="rId12"/>
    <p:sldId id="298" r:id="rId13"/>
    <p:sldId id="304" r:id="rId14"/>
    <p:sldId id="321" r:id="rId15"/>
    <p:sldId id="322" r:id="rId16"/>
    <p:sldId id="359" r:id="rId17"/>
    <p:sldId id="323" r:id="rId18"/>
    <p:sldId id="324" r:id="rId19"/>
    <p:sldId id="325" r:id="rId20"/>
    <p:sldId id="331" r:id="rId21"/>
    <p:sldId id="360" r:id="rId22"/>
    <p:sldId id="332" r:id="rId23"/>
    <p:sldId id="334" r:id="rId24"/>
    <p:sldId id="361" r:id="rId25"/>
    <p:sldId id="333" r:id="rId26"/>
    <p:sldId id="335" r:id="rId27"/>
    <p:sldId id="362" r:id="rId28"/>
    <p:sldId id="336" r:id="rId29"/>
    <p:sldId id="338" r:id="rId30"/>
    <p:sldId id="363" r:id="rId31"/>
    <p:sldId id="337" r:id="rId32"/>
    <p:sldId id="355" r:id="rId33"/>
    <p:sldId id="356" r:id="rId34"/>
    <p:sldId id="339" r:id="rId35"/>
    <p:sldId id="364" r:id="rId36"/>
    <p:sldId id="340" r:id="rId37"/>
    <p:sldId id="341" r:id="rId38"/>
    <p:sldId id="365" r:id="rId39"/>
    <p:sldId id="342" r:id="rId40"/>
    <p:sldId id="343" r:id="rId41"/>
    <p:sldId id="344" r:id="rId42"/>
    <p:sldId id="345" r:id="rId43"/>
    <p:sldId id="346" r:id="rId44"/>
    <p:sldId id="347" r:id="rId45"/>
    <p:sldId id="366" r:id="rId46"/>
    <p:sldId id="348" r:id="rId47"/>
    <p:sldId id="349" r:id="rId48"/>
    <p:sldId id="350" r:id="rId49"/>
    <p:sldId id="351" r:id="rId50"/>
    <p:sldId id="352" r:id="rId51"/>
    <p:sldId id="354" r:id="rId52"/>
    <p:sldId id="353" r:id="rId53"/>
    <p:sldId id="357" r:id="rId54"/>
    <p:sldId id="306" r:id="rId55"/>
    <p:sldId id="307" r:id="rId56"/>
    <p:sldId id="309" r:id="rId57"/>
    <p:sldId id="308" r:id="rId58"/>
    <p:sldId id="29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038293-A2AC-41FD-AE40-86807142082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324387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38293-A2AC-41FD-AE40-86807142082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277104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38293-A2AC-41FD-AE40-86807142082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21124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38293-A2AC-41FD-AE40-86807142082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334840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038293-A2AC-41FD-AE40-86807142082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327458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038293-A2AC-41FD-AE40-86807142082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256038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038293-A2AC-41FD-AE40-868071420825}"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120615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038293-A2AC-41FD-AE40-868071420825}"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1448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38293-A2AC-41FD-AE40-868071420825}"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10994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038293-A2AC-41FD-AE40-86807142082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212813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038293-A2AC-41FD-AE40-86807142082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48E3-0282-4AE4-83E5-0BE2405908AA}" type="slidenum">
              <a:rPr lang="en-US" smtClean="0"/>
              <a:t>‹#›</a:t>
            </a:fld>
            <a:endParaRPr lang="en-US"/>
          </a:p>
        </p:txBody>
      </p:sp>
    </p:spTree>
    <p:extLst>
      <p:ext uri="{BB962C8B-B14F-4D97-AF65-F5344CB8AC3E}">
        <p14:creationId xmlns:p14="http://schemas.microsoft.com/office/powerpoint/2010/main" val="389796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38293-A2AC-41FD-AE40-868071420825}" type="datetimeFigureOut">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F48E3-0282-4AE4-83E5-0BE2405908AA}" type="slidenum">
              <a:rPr lang="en-US" smtClean="0"/>
              <a:t>‹#›</a:t>
            </a:fld>
            <a:endParaRPr lang="en-US"/>
          </a:p>
        </p:txBody>
      </p:sp>
    </p:spTree>
    <p:extLst>
      <p:ext uri="{BB962C8B-B14F-4D97-AF65-F5344CB8AC3E}">
        <p14:creationId xmlns:p14="http://schemas.microsoft.com/office/powerpoint/2010/main" val="284644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665" y="1817822"/>
            <a:ext cx="9144000" cy="2387600"/>
          </a:xfrm>
        </p:spPr>
        <p:txBody>
          <a:bodyPr>
            <a:normAutofit fontScale="90000"/>
          </a:bodyPr>
          <a:lstStyle/>
          <a:p>
            <a:r>
              <a:rPr lang="en-US" dirty="0"/>
              <a:t>UNIT 3</a:t>
            </a:r>
            <a:br>
              <a:rPr lang="en-US" dirty="0"/>
            </a:br>
            <a:r>
              <a:rPr lang="en-US" dirty="0"/>
              <a:t>Cloud Virtualization Technology </a:t>
            </a:r>
          </a:p>
        </p:txBody>
      </p:sp>
    </p:spTree>
    <p:extLst>
      <p:ext uri="{BB962C8B-B14F-4D97-AF65-F5344CB8AC3E}">
        <p14:creationId xmlns:p14="http://schemas.microsoft.com/office/powerpoint/2010/main" val="36324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Virtualization Concept</a:t>
            </a:r>
          </a:p>
        </p:txBody>
      </p:sp>
      <p:sp>
        <p:nvSpPr>
          <p:cNvPr id="3" name="Content Placeholder 2"/>
          <p:cNvSpPr>
            <a:spLocks noGrp="1"/>
          </p:cNvSpPr>
          <p:nvPr>
            <p:ph idx="1"/>
          </p:nvPr>
        </p:nvSpPr>
        <p:spPr>
          <a:xfrm>
            <a:off x="838200" y="1506828"/>
            <a:ext cx="10515600" cy="4670135"/>
          </a:xfrm>
        </p:spPr>
        <p:txBody>
          <a:bodyPr>
            <a:normAutofit/>
          </a:bodyPr>
          <a:lstStyle/>
          <a:p>
            <a:pPr>
              <a:lnSpc>
                <a:spcPct val="150000"/>
              </a:lnSpc>
              <a:spcBef>
                <a:spcPts val="0"/>
              </a:spcBef>
            </a:pPr>
            <a:r>
              <a:rPr lang="en-US" dirty="0"/>
              <a:t>Virtual Machines provide an environment that is logically separated from the underlying hardware.</a:t>
            </a:r>
          </a:p>
          <a:p>
            <a:pPr>
              <a:lnSpc>
                <a:spcPct val="150000"/>
              </a:lnSpc>
              <a:spcBef>
                <a:spcPts val="0"/>
              </a:spcBef>
            </a:pPr>
            <a:r>
              <a:rPr lang="en-US" dirty="0"/>
              <a:t>The machine on which the virtual machine is created is known as </a:t>
            </a:r>
            <a:r>
              <a:rPr lang="en-US" b="1" dirty="0"/>
              <a:t>host machine</a:t>
            </a:r>
            <a:r>
              <a:rPr lang="en-US" dirty="0"/>
              <a:t> and </a:t>
            </a:r>
            <a:r>
              <a:rPr lang="en-US" b="1" dirty="0"/>
              <a:t>virtual machine</a:t>
            </a:r>
            <a:r>
              <a:rPr lang="en-US" dirty="0"/>
              <a:t> is referred as a </a:t>
            </a:r>
            <a:r>
              <a:rPr lang="en-US" b="1" dirty="0"/>
              <a:t>guest machine.</a:t>
            </a:r>
            <a:r>
              <a:rPr lang="en-US" dirty="0"/>
              <a:t> </a:t>
            </a:r>
          </a:p>
          <a:p>
            <a:pPr>
              <a:lnSpc>
                <a:spcPct val="150000"/>
              </a:lnSpc>
              <a:spcBef>
                <a:spcPts val="0"/>
              </a:spcBef>
            </a:pPr>
            <a:r>
              <a:rPr lang="en-US" dirty="0"/>
              <a:t>This virtual machine is managed by a software or firmware, which is known as </a:t>
            </a:r>
            <a:r>
              <a:rPr lang="en-US" b="1" dirty="0"/>
              <a:t>hypervisor.</a:t>
            </a:r>
            <a:endParaRPr lang="en-US" dirty="0"/>
          </a:p>
          <a:p>
            <a:pPr>
              <a:lnSpc>
                <a:spcPct val="150000"/>
              </a:lnSpc>
              <a:spcBef>
                <a:spcPts val="0"/>
              </a:spcBef>
            </a:pPr>
            <a:endParaRPr lang="en-US" dirty="0"/>
          </a:p>
        </p:txBody>
      </p:sp>
    </p:spTree>
    <p:extLst>
      <p:ext uri="{BB962C8B-B14F-4D97-AF65-F5344CB8AC3E}">
        <p14:creationId xmlns:p14="http://schemas.microsoft.com/office/powerpoint/2010/main" val="42772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Hypervisor</a:t>
            </a:r>
          </a:p>
        </p:txBody>
      </p:sp>
      <p:sp>
        <p:nvSpPr>
          <p:cNvPr id="3" name="Content Placeholder 2"/>
          <p:cNvSpPr>
            <a:spLocks noGrp="1"/>
          </p:cNvSpPr>
          <p:nvPr>
            <p:ph idx="1"/>
          </p:nvPr>
        </p:nvSpPr>
        <p:spPr>
          <a:xfrm>
            <a:off x="826325" y="1564369"/>
            <a:ext cx="10515600" cy="4351338"/>
          </a:xfrm>
        </p:spPr>
        <p:txBody>
          <a:bodyPr>
            <a:normAutofit fontScale="92500"/>
          </a:bodyPr>
          <a:lstStyle/>
          <a:p>
            <a:pPr>
              <a:lnSpc>
                <a:spcPct val="150000"/>
              </a:lnSpc>
              <a:spcBef>
                <a:spcPts val="0"/>
              </a:spcBef>
            </a:pPr>
            <a:r>
              <a:rPr lang="en-US" dirty="0"/>
              <a:t>Hypervisor is computer program or software that creates and run virtual machines.</a:t>
            </a:r>
          </a:p>
          <a:p>
            <a:pPr>
              <a:lnSpc>
                <a:spcPct val="150000"/>
              </a:lnSpc>
              <a:spcBef>
                <a:spcPts val="0"/>
              </a:spcBef>
            </a:pPr>
            <a:r>
              <a:rPr lang="en-US" dirty="0"/>
              <a:t>Hypervisors are </a:t>
            </a:r>
            <a:r>
              <a:rPr lang="en-US" b="1" dirty="0"/>
              <a:t>virtual machine monitor(VMM</a:t>
            </a:r>
            <a:r>
              <a:rPr lang="en-US" dirty="0"/>
              <a:t>) that enables numbers of virtual operating systems to simultaneously run on a computer system. </a:t>
            </a:r>
          </a:p>
          <a:p>
            <a:pPr>
              <a:lnSpc>
                <a:spcPct val="150000"/>
              </a:lnSpc>
              <a:spcBef>
                <a:spcPts val="0"/>
              </a:spcBef>
            </a:pPr>
            <a:r>
              <a:rPr lang="en-US" dirty="0"/>
              <a:t>These virtual machines are also referred as guest machines and they all share the hardware of the physical machine like memory, processor, storage and other related resources. </a:t>
            </a:r>
          </a:p>
        </p:txBody>
      </p:sp>
      <p:sp>
        <p:nvSpPr>
          <p:cNvPr id="4" name="Slide Number Placeholder 3"/>
          <p:cNvSpPr>
            <a:spLocks noGrp="1"/>
          </p:cNvSpPr>
          <p:nvPr>
            <p:ph type="sldNum" sz="quarter" idx="12"/>
          </p:nvPr>
        </p:nvSpPr>
        <p:spPr/>
        <p:txBody>
          <a:bodyPr/>
          <a:lstStyle/>
          <a:p>
            <a:fld id="{BCEF7611-0074-4F91-8AB2-1134A534F268}" type="slidenum">
              <a:rPr lang="en-US" smtClean="0"/>
              <a:t>11</a:t>
            </a:fld>
            <a:endParaRPr lang="en-US"/>
          </a:p>
        </p:txBody>
      </p:sp>
    </p:spTree>
    <p:extLst>
      <p:ext uri="{BB962C8B-B14F-4D97-AF65-F5344CB8AC3E}">
        <p14:creationId xmlns:p14="http://schemas.microsoft.com/office/powerpoint/2010/main" val="274119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Hypervisor</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pPr>
              <a:lnSpc>
                <a:spcPct val="160000"/>
              </a:lnSpc>
              <a:spcBef>
                <a:spcPts val="0"/>
              </a:spcBef>
            </a:pPr>
            <a:r>
              <a:rPr lang="en-US" dirty="0"/>
              <a:t>This improves and enhances the utilization of the underlying resources.</a:t>
            </a:r>
          </a:p>
          <a:p>
            <a:pPr>
              <a:lnSpc>
                <a:spcPct val="160000"/>
              </a:lnSpc>
              <a:spcBef>
                <a:spcPts val="0"/>
              </a:spcBef>
            </a:pPr>
            <a:r>
              <a:rPr lang="en-US" dirty="0"/>
              <a:t>The hypervisor drives the concept of virtualization by allowing the </a:t>
            </a:r>
            <a:r>
              <a:rPr lang="en-US" b="1" dirty="0"/>
              <a:t>physical host machine</a:t>
            </a:r>
            <a:r>
              <a:rPr lang="en-US" dirty="0"/>
              <a:t> to operate multiple </a:t>
            </a:r>
            <a:r>
              <a:rPr lang="en-US" b="1" dirty="0"/>
              <a:t>virtual machines as guests</a:t>
            </a:r>
            <a:r>
              <a:rPr lang="en-US" dirty="0"/>
              <a:t>.</a:t>
            </a:r>
          </a:p>
          <a:p>
            <a:pPr fontAlgn="base">
              <a:lnSpc>
                <a:spcPct val="160000"/>
              </a:lnSpc>
              <a:spcBef>
                <a:spcPts val="0"/>
              </a:spcBef>
            </a:pPr>
            <a:r>
              <a:rPr lang="en-US" b="1" dirty="0"/>
              <a:t>Hypervisor is mainly classified into two:</a:t>
            </a:r>
            <a:endParaRPr lang="en-US" dirty="0"/>
          </a:p>
          <a:p>
            <a:pPr lvl="1" fontAlgn="base">
              <a:lnSpc>
                <a:spcPct val="160000"/>
              </a:lnSpc>
              <a:spcBef>
                <a:spcPts val="0"/>
              </a:spcBef>
            </a:pPr>
            <a:r>
              <a:rPr lang="en-US" dirty="0"/>
              <a:t>Type 1/Native/Bare Metal Hypervisor</a:t>
            </a:r>
          </a:p>
          <a:p>
            <a:pPr lvl="1" fontAlgn="base">
              <a:lnSpc>
                <a:spcPct val="160000"/>
              </a:lnSpc>
              <a:spcBef>
                <a:spcPts val="0"/>
              </a:spcBef>
            </a:pPr>
            <a:r>
              <a:rPr lang="en-US" dirty="0"/>
              <a:t>Type 2/Hosted Hypervisor</a:t>
            </a:r>
          </a:p>
          <a:p>
            <a:pPr>
              <a:lnSpc>
                <a:spcPct val="160000"/>
              </a:lnSpc>
              <a:spcBef>
                <a:spcPts val="0"/>
              </a:spcBef>
            </a:pPr>
            <a:endParaRPr lang="en-US" dirty="0"/>
          </a:p>
        </p:txBody>
      </p:sp>
      <p:sp>
        <p:nvSpPr>
          <p:cNvPr id="4" name="Slide Number Placeholder 3"/>
          <p:cNvSpPr>
            <a:spLocks noGrp="1"/>
          </p:cNvSpPr>
          <p:nvPr>
            <p:ph type="sldNum" sz="quarter" idx="12"/>
          </p:nvPr>
        </p:nvSpPr>
        <p:spPr/>
        <p:txBody>
          <a:bodyPr/>
          <a:lstStyle/>
          <a:p>
            <a:fld id="{BCEF7611-0074-4F91-8AB2-1134A534F268}" type="slidenum">
              <a:rPr lang="en-US" smtClean="0"/>
              <a:t>12</a:t>
            </a:fld>
            <a:endParaRPr lang="en-US"/>
          </a:p>
        </p:txBody>
      </p:sp>
    </p:spTree>
    <p:extLst>
      <p:ext uri="{BB962C8B-B14F-4D97-AF65-F5344CB8AC3E}">
        <p14:creationId xmlns:p14="http://schemas.microsoft.com/office/powerpoint/2010/main" val="40533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&amp; Type 2 Hypervisor: Example</a:t>
            </a:r>
          </a:p>
        </p:txBody>
      </p:sp>
      <p:pic>
        <p:nvPicPr>
          <p:cNvPr id="4" name="Content Placeholder 3"/>
          <p:cNvPicPr>
            <a:picLocks noGrp="1" noChangeAspect="1"/>
          </p:cNvPicPr>
          <p:nvPr>
            <p:ph idx="1"/>
          </p:nvPr>
        </p:nvPicPr>
        <p:blipFill>
          <a:blip r:embed="rId2"/>
          <a:stretch>
            <a:fillRect/>
          </a:stretch>
        </p:blipFill>
        <p:spPr>
          <a:xfrm>
            <a:off x="2368120" y="1690687"/>
            <a:ext cx="6240082" cy="4401193"/>
          </a:xfrm>
          <a:prstGeom prst="rect">
            <a:avLst/>
          </a:prstGeom>
        </p:spPr>
      </p:pic>
      <p:sp>
        <p:nvSpPr>
          <p:cNvPr id="3" name="Slide Number Placeholder 2"/>
          <p:cNvSpPr>
            <a:spLocks noGrp="1"/>
          </p:cNvSpPr>
          <p:nvPr>
            <p:ph type="sldNum" sz="quarter" idx="12"/>
          </p:nvPr>
        </p:nvSpPr>
        <p:spPr/>
        <p:txBody>
          <a:bodyPr/>
          <a:lstStyle/>
          <a:p>
            <a:fld id="{BCEF7611-0074-4F91-8AB2-1134A534F268}" type="slidenum">
              <a:rPr lang="en-US" smtClean="0"/>
              <a:t>13</a:t>
            </a:fld>
            <a:endParaRPr lang="en-US"/>
          </a:p>
        </p:txBody>
      </p:sp>
    </p:spTree>
    <p:extLst>
      <p:ext uri="{BB962C8B-B14F-4D97-AF65-F5344CB8AC3E}">
        <p14:creationId xmlns:p14="http://schemas.microsoft.com/office/powerpoint/2010/main" val="255945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Virtualization Opportunities</a:t>
            </a:r>
          </a:p>
        </p:txBody>
      </p:sp>
      <p:sp>
        <p:nvSpPr>
          <p:cNvPr id="3" name="Content Placeholder 2"/>
          <p:cNvSpPr>
            <a:spLocks noGrp="1"/>
          </p:cNvSpPr>
          <p:nvPr>
            <p:ph idx="1"/>
          </p:nvPr>
        </p:nvSpPr>
        <p:spPr/>
        <p:txBody>
          <a:bodyPr/>
          <a:lstStyle/>
          <a:p>
            <a:pPr>
              <a:lnSpc>
                <a:spcPct val="150000"/>
              </a:lnSpc>
              <a:spcBef>
                <a:spcPts val="0"/>
              </a:spcBef>
            </a:pPr>
            <a:r>
              <a:rPr lang="en-US" dirty="0"/>
              <a:t>Virtualization is the process of abstracting the physical resources to the pool of virtual resources that can be given to any virtual machines (VMs). </a:t>
            </a:r>
          </a:p>
          <a:p>
            <a:pPr>
              <a:lnSpc>
                <a:spcPct val="150000"/>
              </a:lnSpc>
              <a:spcBef>
                <a:spcPts val="0"/>
              </a:spcBef>
            </a:pPr>
            <a:r>
              <a:rPr lang="en-US" dirty="0"/>
              <a:t>The different resources like memory, processors, storage, and network can be virtualized using proper virtualization technologies.</a:t>
            </a:r>
          </a:p>
        </p:txBody>
      </p:sp>
    </p:spTree>
    <p:extLst>
      <p:ext uri="{BB962C8B-B14F-4D97-AF65-F5344CB8AC3E}">
        <p14:creationId xmlns:p14="http://schemas.microsoft.com/office/powerpoint/2010/main" val="157023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Processor Virtualization</a:t>
            </a:r>
          </a:p>
        </p:txBody>
      </p:sp>
      <p:sp>
        <p:nvSpPr>
          <p:cNvPr id="3" name="Content Placeholder 2"/>
          <p:cNvSpPr>
            <a:spLocks noGrp="1"/>
          </p:cNvSpPr>
          <p:nvPr>
            <p:ph idx="1"/>
          </p:nvPr>
        </p:nvSpPr>
        <p:spPr/>
        <p:txBody>
          <a:bodyPr>
            <a:normAutofit/>
          </a:bodyPr>
          <a:lstStyle/>
          <a:p>
            <a:pPr>
              <a:lnSpc>
                <a:spcPct val="150000"/>
              </a:lnSpc>
              <a:spcBef>
                <a:spcPts val="0"/>
              </a:spcBef>
            </a:pPr>
            <a:r>
              <a:rPr lang="en-US" dirty="0"/>
              <a:t>Processor virtualization allows the VMs to share the virtual processors that are abstracted from the physical processors available at the underlying infrastructure. </a:t>
            </a:r>
          </a:p>
          <a:p>
            <a:pPr>
              <a:lnSpc>
                <a:spcPct val="150000"/>
              </a:lnSpc>
              <a:spcBef>
                <a:spcPts val="0"/>
              </a:spcBef>
            </a:pPr>
            <a:r>
              <a:rPr lang="en-US" dirty="0"/>
              <a:t>The virtualization layer abstracts the physical processor to the pool of virtual processors that is shared by the VMs. </a:t>
            </a:r>
          </a:p>
        </p:txBody>
      </p:sp>
    </p:spTree>
    <p:extLst>
      <p:ext uri="{BB962C8B-B14F-4D97-AF65-F5344CB8AC3E}">
        <p14:creationId xmlns:p14="http://schemas.microsoft.com/office/powerpoint/2010/main" val="197171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Processor Virtualization</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a:t>The virtualization layer will be normally any hypervisors. </a:t>
            </a:r>
          </a:p>
          <a:p>
            <a:pPr>
              <a:lnSpc>
                <a:spcPct val="150000"/>
              </a:lnSpc>
              <a:spcBef>
                <a:spcPts val="0"/>
              </a:spcBef>
            </a:pPr>
            <a:r>
              <a:rPr lang="en-US" dirty="0"/>
              <a:t>Processor virtualization  from a single hardware is illustrated in Figure below. But processor virtualization can also be achieved from distributed servers.</a:t>
            </a:r>
          </a:p>
          <a:p>
            <a:endParaRPr lang="en-US" dirty="0"/>
          </a:p>
        </p:txBody>
      </p:sp>
    </p:spTree>
    <p:extLst>
      <p:ext uri="{BB962C8B-B14F-4D97-AF65-F5344CB8AC3E}">
        <p14:creationId xmlns:p14="http://schemas.microsoft.com/office/powerpoint/2010/main" val="256302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6073" y="112734"/>
            <a:ext cx="8706119" cy="6078077"/>
          </a:xfrm>
          <a:prstGeom prst="rect">
            <a:avLst/>
          </a:prstGeom>
        </p:spPr>
      </p:pic>
    </p:spTree>
    <p:extLst>
      <p:ext uri="{BB962C8B-B14F-4D97-AF65-F5344CB8AC3E}">
        <p14:creationId xmlns:p14="http://schemas.microsoft.com/office/powerpoint/2010/main" val="389389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Virtualization</a:t>
            </a:r>
          </a:p>
        </p:txBody>
      </p:sp>
      <p:sp>
        <p:nvSpPr>
          <p:cNvPr id="3" name="Content Placeholder 2"/>
          <p:cNvSpPr>
            <a:spLocks noGrp="1"/>
          </p:cNvSpPr>
          <p:nvPr>
            <p:ph idx="1"/>
          </p:nvPr>
        </p:nvSpPr>
        <p:spPr/>
        <p:txBody>
          <a:bodyPr/>
          <a:lstStyle/>
          <a:p>
            <a:pPr>
              <a:lnSpc>
                <a:spcPct val="150000"/>
              </a:lnSpc>
              <a:spcBef>
                <a:spcPts val="0"/>
              </a:spcBef>
            </a:pPr>
            <a:r>
              <a:rPr lang="en-US" dirty="0"/>
              <a:t>The process of providing a virtual main memory to the VMs is known as memory virtualization or main memory virtualization. </a:t>
            </a:r>
          </a:p>
          <a:p>
            <a:pPr>
              <a:lnSpc>
                <a:spcPct val="150000"/>
              </a:lnSpc>
              <a:spcBef>
                <a:spcPts val="0"/>
              </a:spcBef>
            </a:pPr>
            <a:r>
              <a:rPr lang="en-US" dirty="0"/>
              <a:t>In main memory virtualization, the physical main memory is mapped to the virtual main memory.</a:t>
            </a:r>
          </a:p>
          <a:p>
            <a:pPr>
              <a:lnSpc>
                <a:spcPct val="150000"/>
              </a:lnSpc>
              <a:spcBef>
                <a:spcPts val="0"/>
              </a:spcBef>
            </a:pPr>
            <a:r>
              <a:rPr lang="en-US" dirty="0"/>
              <a:t>The concept of main memory virtualization is illustrated in figure below.</a:t>
            </a:r>
          </a:p>
        </p:txBody>
      </p:sp>
    </p:spTree>
    <p:extLst>
      <p:ext uri="{BB962C8B-B14F-4D97-AF65-F5344CB8AC3E}">
        <p14:creationId xmlns:p14="http://schemas.microsoft.com/office/powerpoint/2010/main" val="196984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29093" y="207729"/>
            <a:ext cx="7338824" cy="5729433"/>
          </a:xfrm>
          <a:prstGeom prst="rect">
            <a:avLst/>
          </a:prstGeom>
        </p:spPr>
      </p:pic>
    </p:spTree>
    <p:extLst>
      <p:ext uri="{BB962C8B-B14F-4D97-AF65-F5344CB8AC3E}">
        <p14:creationId xmlns:p14="http://schemas.microsoft.com/office/powerpoint/2010/main" val="313187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fontScale="92500"/>
          </a:bodyPr>
          <a:lstStyle/>
          <a:p>
            <a:pPr>
              <a:lnSpc>
                <a:spcPct val="160000"/>
              </a:lnSpc>
              <a:spcBef>
                <a:spcPts val="0"/>
              </a:spcBef>
            </a:pPr>
            <a:r>
              <a:rPr lang="en-US" dirty="0"/>
              <a:t>In recent years, computing becomes more complex and requires large infrastructure. </a:t>
            </a:r>
          </a:p>
          <a:p>
            <a:pPr>
              <a:lnSpc>
                <a:spcPct val="160000"/>
              </a:lnSpc>
              <a:spcBef>
                <a:spcPts val="0"/>
              </a:spcBef>
            </a:pPr>
            <a:r>
              <a:rPr lang="en-US" dirty="0"/>
              <a:t>The organizations invest huge amount on buying additional physical infrastructure as and when there is a need for more computing resources. </a:t>
            </a:r>
          </a:p>
          <a:p>
            <a:pPr>
              <a:lnSpc>
                <a:spcPct val="160000"/>
              </a:lnSpc>
              <a:spcBef>
                <a:spcPts val="0"/>
              </a:spcBef>
            </a:pPr>
            <a:r>
              <a:rPr lang="en-US" dirty="0"/>
              <a:t>If you look at the capital expenditure (</a:t>
            </a:r>
            <a:r>
              <a:rPr lang="en-US" dirty="0" err="1"/>
              <a:t>CapEx</a:t>
            </a:r>
            <a:r>
              <a:rPr lang="en-US" dirty="0"/>
              <a:t>) and operational expenditure (</a:t>
            </a:r>
            <a:r>
              <a:rPr lang="en-US" dirty="0" err="1"/>
              <a:t>OpEx</a:t>
            </a:r>
            <a:r>
              <a:rPr lang="en-US" dirty="0"/>
              <a:t>) of buying and maintaining large infrastructure, it is really high. </a:t>
            </a:r>
          </a:p>
        </p:txBody>
      </p:sp>
    </p:spTree>
    <p:extLst>
      <p:ext uri="{BB962C8B-B14F-4D97-AF65-F5344CB8AC3E}">
        <p14:creationId xmlns:p14="http://schemas.microsoft.com/office/powerpoint/2010/main" val="1279314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Virtualization</a:t>
            </a:r>
          </a:p>
        </p:txBody>
      </p:sp>
      <p:sp>
        <p:nvSpPr>
          <p:cNvPr id="3" name="Content Placeholder 2"/>
          <p:cNvSpPr>
            <a:spLocks noGrp="1"/>
          </p:cNvSpPr>
          <p:nvPr>
            <p:ph idx="1"/>
          </p:nvPr>
        </p:nvSpPr>
        <p:spPr/>
        <p:txBody>
          <a:bodyPr>
            <a:normAutofit/>
          </a:bodyPr>
          <a:lstStyle/>
          <a:p>
            <a:pPr>
              <a:lnSpc>
                <a:spcPct val="150000"/>
              </a:lnSpc>
              <a:spcBef>
                <a:spcPts val="0"/>
              </a:spcBef>
            </a:pPr>
            <a:r>
              <a:rPr lang="en-US" dirty="0"/>
              <a:t>Storage virtualization  is a form of resource virtualization where multiple physical storage disks are abstracted as a pool of virtual storage disks to the VMs. </a:t>
            </a:r>
          </a:p>
          <a:p>
            <a:pPr>
              <a:lnSpc>
                <a:spcPct val="150000"/>
              </a:lnSpc>
              <a:spcBef>
                <a:spcPts val="0"/>
              </a:spcBef>
            </a:pPr>
            <a:r>
              <a:rPr lang="en-US" dirty="0"/>
              <a:t>Normally, the virtualized storage will be called a logical storage. </a:t>
            </a:r>
          </a:p>
          <a:p>
            <a:pPr>
              <a:lnSpc>
                <a:spcPct val="150000"/>
              </a:lnSpc>
              <a:spcBef>
                <a:spcPts val="0"/>
              </a:spcBef>
            </a:pPr>
            <a:endParaRPr lang="en-US" dirty="0"/>
          </a:p>
        </p:txBody>
      </p:sp>
    </p:spTree>
    <p:extLst>
      <p:ext uri="{BB962C8B-B14F-4D97-AF65-F5344CB8AC3E}">
        <p14:creationId xmlns:p14="http://schemas.microsoft.com/office/powerpoint/2010/main" val="3827336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Virtualization</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a:t>Storage virtualization is mainly used for maintaining a backup or replica of the data that are stored on the VMs. </a:t>
            </a:r>
          </a:p>
          <a:p>
            <a:pPr>
              <a:lnSpc>
                <a:spcPct val="150000"/>
              </a:lnSpc>
              <a:spcBef>
                <a:spcPts val="0"/>
              </a:spcBef>
            </a:pPr>
            <a:r>
              <a:rPr lang="en-US" dirty="0"/>
              <a:t>It can be further extended to support the high availability of the data.</a:t>
            </a:r>
          </a:p>
          <a:p>
            <a:pPr>
              <a:lnSpc>
                <a:spcPct val="150000"/>
              </a:lnSpc>
              <a:spcBef>
                <a:spcPts val="0"/>
              </a:spcBef>
            </a:pPr>
            <a:r>
              <a:rPr lang="en-US" dirty="0"/>
              <a:t>Figure below illustrates the process of storage virtualization. </a:t>
            </a:r>
          </a:p>
        </p:txBody>
      </p:sp>
    </p:spTree>
    <p:extLst>
      <p:ext uri="{BB962C8B-B14F-4D97-AF65-F5344CB8AC3E}">
        <p14:creationId xmlns:p14="http://schemas.microsoft.com/office/powerpoint/2010/main" val="2137788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65675" y="116703"/>
            <a:ext cx="7102105" cy="5691669"/>
          </a:xfrm>
          <a:prstGeom prst="rect">
            <a:avLst/>
          </a:prstGeom>
        </p:spPr>
      </p:pic>
    </p:spTree>
    <p:extLst>
      <p:ext uri="{BB962C8B-B14F-4D97-AF65-F5344CB8AC3E}">
        <p14:creationId xmlns:p14="http://schemas.microsoft.com/office/powerpoint/2010/main" val="3101589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Virtualization</a:t>
            </a:r>
          </a:p>
        </p:txBody>
      </p:sp>
      <p:sp>
        <p:nvSpPr>
          <p:cNvPr id="3" name="Content Placeholder 2"/>
          <p:cNvSpPr>
            <a:spLocks noGrp="1"/>
          </p:cNvSpPr>
          <p:nvPr>
            <p:ph idx="1"/>
          </p:nvPr>
        </p:nvSpPr>
        <p:spPr/>
        <p:txBody>
          <a:bodyPr>
            <a:normAutofit fontScale="92500" lnSpcReduction="20000"/>
          </a:bodyPr>
          <a:lstStyle/>
          <a:p>
            <a:pPr>
              <a:lnSpc>
                <a:spcPct val="170000"/>
              </a:lnSpc>
              <a:spcBef>
                <a:spcPts val="0"/>
              </a:spcBef>
            </a:pPr>
            <a:r>
              <a:rPr lang="en-US" dirty="0"/>
              <a:t>Network virtualization is a type of resource virtualization in which the physical network can be abstracted to create a virtual network.</a:t>
            </a:r>
          </a:p>
          <a:p>
            <a:pPr>
              <a:lnSpc>
                <a:spcPct val="170000"/>
              </a:lnSpc>
              <a:spcBef>
                <a:spcPts val="0"/>
              </a:spcBef>
            </a:pPr>
            <a:r>
              <a:rPr lang="en-US" dirty="0"/>
              <a:t>The physical network components like router, switch, and Network Interface Card (NIC) will be controlled by the virtualization software to provide virtual network components. </a:t>
            </a:r>
          </a:p>
          <a:p>
            <a:pPr>
              <a:lnSpc>
                <a:spcPct val="170000"/>
              </a:lnSpc>
              <a:spcBef>
                <a:spcPts val="0"/>
              </a:spcBef>
            </a:pPr>
            <a:r>
              <a:rPr lang="en-US" dirty="0"/>
              <a:t>The virtual network is a single software-based entity that contains the network hardware and software resources. </a:t>
            </a:r>
          </a:p>
        </p:txBody>
      </p:sp>
    </p:spTree>
    <p:extLst>
      <p:ext uri="{BB962C8B-B14F-4D97-AF65-F5344CB8AC3E}">
        <p14:creationId xmlns:p14="http://schemas.microsoft.com/office/powerpoint/2010/main" val="3767171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Virtualization</a:t>
            </a:r>
            <a:endParaRPr lang="en-US" dirty="0"/>
          </a:p>
        </p:txBody>
      </p:sp>
      <p:sp>
        <p:nvSpPr>
          <p:cNvPr id="3" name="Content Placeholder 2"/>
          <p:cNvSpPr>
            <a:spLocks noGrp="1"/>
          </p:cNvSpPr>
          <p:nvPr>
            <p:ph idx="1"/>
          </p:nvPr>
        </p:nvSpPr>
        <p:spPr/>
        <p:txBody>
          <a:bodyPr/>
          <a:lstStyle/>
          <a:p>
            <a:pPr>
              <a:lnSpc>
                <a:spcPct val="170000"/>
              </a:lnSpc>
              <a:spcBef>
                <a:spcPts val="0"/>
              </a:spcBef>
            </a:pPr>
            <a:r>
              <a:rPr lang="en-US" dirty="0"/>
              <a:t>Network virtualization can be achieved from internal network or by combining many external networks. </a:t>
            </a:r>
          </a:p>
          <a:p>
            <a:pPr>
              <a:lnSpc>
                <a:spcPct val="170000"/>
              </a:lnSpc>
              <a:spcBef>
                <a:spcPts val="0"/>
              </a:spcBef>
            </a:pPr>
            <a:r>
              <a:rPr lang="en-US" dirty="0"/>
              <a:t>The other advantage of network virtualization is it enables the communication between the VMs that share the physical network.</a:t>
            </a:r>
          </a:p>
          <a:p>
            <a:pPr>
              <a:lnSpc>
                <a:spcPct val="170000"/>
              </a:lnSpc>
              <a:spcBef>
                <a:spcPts val="0"/>
              </a:spcBef>
            </a:pPr>
            <a:r>
              <a:rPr lang="en-US" dirty="0"/>
              <a:t>The concept of network virtualization is illustrated in Figure below</a:t>
            </a:r>
          </a:p>
          <a:p>
            <a:endParaRPr lang="en-US" dirty="0"/>
          </a:p>
        </p:txBody>
      </p:sp>
    </p:spTree>
    <p:extLst>
      <p:ext uri="{BB962C8B-B14F-4D97-AF65-F5344CB8AC3E}">
        <p14:creationId xmlns:p14="http://schemas.microsoft.com/office/powerpoint/2010/main" val="247848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65456" y="487299"/>
            <a:ext cx="7745970" cy="5245518"/>
          </a:xfrm>
          <a:prstGeom prst="rect">
            <a:avLst/>
          </a:prstGeom>
        </p:spPr>
      </p:pic>
    </p:spTree>
    <p:extLst>
      <p:ext uri="{BB962C8B-B14F-4D97-AF65-F5344CB8AC3E}">
        <p14:creationId xmlns:p14="http://schemas.microsoft.com/office/powerpoint/2010/main" val="205860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Virtualization</a:t>
            </a:r>
          </a:p>
        </p:txBody>
      </p:sp>
      <p:sp>
        <p:nvSpPr>
          <p:cNvPr id="3" name="Content Placeholder 2"/>
          <p:cNvSpPr>
            <a:spLocks noGrp="1"/>
          </p:cNvSpPr>
          <p:nvPr>
            <p:ph idx="1"/>
          </p:nvPr>
        </p:nvSpPr>
        <p:spPr/>
        <p:txBody>
          <a:bodyPr>
            <a:normAutofit fontScale="92500" lnSpcReduction="20000"/>
          </a:bodyPr>
          <a:lstStyle/>
          <a:p>
            <a:pPr>
              <a:lnSpc>
                <a:spcPct val="170000"/>
              </a:lnSpc>
              <a:spcBef>
                <a:spcPts val="0"/>
              </a:spcBef>
            </a:pPr>
            <a:r>
              <a:rPr lang="en-US" dirty="0"/>
              <a:t>Data virtualization  is the ability to retrieve the data without knowing its type and the physical location where it is stored. </a:t>
            </a:r>
          </a:p>
          <a:p>
            <a:pPr>
              <a:lnSpc>
                <a:spcPct val="170000"/>
              </a:lnSpc>
              <a:spcBef>
                <a:spcPts val="0"/>
              </a:spcBef>
            </a:pPr>
            <a:r>
              <a:rPr lang="en-US" dirty="0"/>
              <a:t>It aggregates the heterogeneous data from the different sources to a single logical/virtual volume of data. </a:t>
            </a:r>
          </a:p>
          <a:p>
            <a:pPr>
              <a:lnSpc>
                <a:spcPct val="170000"/>
              </a:lnSpc>
              <a:spcBef>
                <a:spcPts val="0"/>
              </a:spcBef>
            </a:pPr>
            <a:r>
              <a:rPr lang="en-US" dirty="0"/>
              <a:t>This logical data can be accessed from any applications such as web services, E-commerce applications, web portals, Software as a Service (SaaS) applications, and mobile application. </a:t>
            </a:r>
          </a:p>
        </p:txBody>
      </p:sp>
    </p:spTree>
    <p:extLst>
      <p:ext uri="{BB962C8B-B14F-4D97-AF65-F5344CB8AC3E}">
        <p14:creationId xmlns:p14="http://schemas.microsoft.com/office/powerpoint/2010/main" val="324099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Virtualization</a:t>
            </a:r>
            <a:endParaRPr lang="en-US" dirty="0"/>
          </a:p>
        </p:txBody>
      </p:sp>
      <p:sp>
        <p:nvSpPr>
          <p:cNvPr id="3" name="Content Placeholder 2"/>
          <p:cNvSpPr>
            <a:spLocks noGrp="1"/>
          </p:cNvSpPr>
          <p:nvPr>
            <p:ph idx="1"/>
          </p:nvPr>
        </p:nvSpPr>
        <p:spPr/>
        <p:txBody>
          <a:bodyPr>
            <a:normAutofit/>
          </a:bodyPr>
          <a:lstStyle/>
          <a:p>
            <a:pPr>
              <a:lnSpc>
                <a:spcPct val="170000"/>
              </a:lnSpc>
              <a:spcBef>
                <a:spcPts val="0"/>
              </a:spcBef>
            </a:pPr>
            <a:r>
              <a:rPr lang="en-US" dirty="0"/>
              <a:t>Data virtualization hides the type of the data and the location of the data for the application that access it. </a:t>
            </a:r>
          </a:p>
          <a:p>
            <a:pPr>
              <a:lnSpc>
                <a:spcPct val="170000"/>
              </a:lnSpc>
              <a:spcBef>
                <a:spcPts val="0"/>
              </a:spcBef>
            </a:pPr>
            <a:r>
              <a:rPr lang="en-US" dirty="0"/>
              <a:t>It also ensures the single point access to data by aggregating data from different sources. </a:t>
            </a:r>
          </a:p>
          <a:p>
            <a:pPr>
              <a:lnSpc>
                <a:spcPct val="170000"/>
              </a:lnSpc>
              <a:spcBef>
                <a:spcPts val="0"/>
              </a:spcBef>
            </a:pPr>
            <a:r>
              <a:rPr lang="en-US" dirty="0"/>
              <a:t>Figure below represents data virtualization technology.</a:t>
            </a:r>
          </a:p>
          <a:p>
            <a:endParaRPr lang="en-US" dirty="0"/>
          </a:p>
        </p:txBody>
      </p:sp>
    </p:spTree>
    <p:extLst>
      <p:ext uri="{BB962C8B-B14F-4D97-AF65-F5344CB8AC3E}">
        <p14:creationId xmlns:p14="http://schemas.microsoft.com/office/powerpoint/2010/main" val="2780257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3345" y="622200"/>
            <a:ext cx="7208270" cy="5134658"/>
          </a:xfrm>
          <a:prstGeom prst="rect">
            <a:avLst/>
          </a:prstGeom>
        </p:spPr>
      </p:pic>
    </p:spTree>
    <p:extLst>
      <p:ext uri="{BB962C8B-B14F-4D97-AF65-F5344CB8AC3E}">
        <p14:creationId xmlns:p14="http://schemas.microsoft.com/office/powerpoint/2010/main" val="3528610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Virtualization</a:t>
            </a:r>
          </a:p>
        </p:txBody>
      </p:sp>
      <p:sp>
        <p:nvSpPr>
          <p:cNvPr id="3" name="Content Placeholder 2"/>
          <p:cNvSpPr>
            <a:spLocks noGrp="1"/>
          </p:cNvSpPr>
          <p:nvPr>
            <p:ph idx="1"/>
          </p:nvPr>
        </p:nvSpPr>
        <p:spPr/>
        <p:txBody>
          <a:bodyPr>
            <a:normAutofit fontScale="92500" lnSpcReduction="20000"/>
          </a:bodyPr>
          <a:lstStyle/>
          <a:p>
            <a:pPr>
              <a:lnSpc>
                <a:spcPct val="170000"/>
              </a:lnSpc>
              <a:spcBef>
                <a:spcPts val="0"/>
              </a:spcBef>
            </a:pPr>
            <a:r>
              <a:rPr lang="en-US" dirty="0"/>
              <a:t>Application virtualization is the enabling technology for SaaS of cloud computing. </a:t>
            </a:r>
          </a:p>
          <a:p>
            <a:pPr>
              <a:lnSpc>
                <a:spcPct val="170000"/>
              </a:lnSpc>
              <a:spcBef>
                <a:spcPts val="0"/>
              </a:spcBef>
            </a:pPr>
            <a:r>
              <a:rPr lang="en-US" dirty="0"/>
              <a:t>The application virtualization offers the ability to the user to use the application without the need to install any software or tools in the machine. </a:t>
            </a:r>
          </a:p>
          <a:p>
            <a:pPr>
              <a:lnSpc>
                <a:spcPct val="170000"/>
              </a:lnSpc>
              <a:spcBef>
                <a:spcPts val="0"/>
              </a:spcBef>
            </a:pPr>
            <a:r>
              <a:rPr lang="en-US" dirty="0"/>
              <a:t>Here, the complexity of installing the client tools or other supported software is reduced. </a:t>
            </a:r>
          </a:p>
        </p:txBody>
      </p:sp>
    </p:spTree>
    <p:extLst>
      <p:ext uri="{BB962C8B-B14F-4D97-AF65-F5344CB8AC3E}">
        <p14:creationId xmlns:p14="http://schemas.microsoft.com/office/powerpoint/2010/main" val="262761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pPr>
              <a:lnSpc>
                <a:spcPct val="160000"/>
              </a:lnSpc>
              <a:spcBef>
                <a:spcPts val="0"/>
              </a:spcBef>
            </a:pPr>
            <a:r>
              <a:rPr lang="en-US" dirty="0"/>
              <a:t>At the same time, the resource utilization and return on investment (ROI) on buying the additional infrastructure are very low. </a:t>
            </a:r>
          </a:p>
          <a:p>
            <a:pPr>
              <a:lnSpc>
                <a:spcPct val="160000"/>
              </a:lnSpc>
              <a:spcBef>
                <a:spcPts val="0"/>
              </a:spcBef>
            </a:pPr>
            <a:r>
              <a:rPr lang="en-US" dirty="0"/>
              <a:t>To increase the resource utilization and ROI, the companies started using the technology called virtualization where a single physical infrastructure can be used to run multiple operating systems (OSs) and applications</a:t>
            </a:r>
          </a:p>
        </p:txBody>
      </p:sp>
    </p:spTree>
    <p:extLst>
      <p:ext uri="{BB962C8B-B14F-4D97-AF65-F5344CB8AC3E}">
        <p14:creationId xmlns:p14="http://schemas.microsoft.com/office/powerpoint/2010/main" val="3176448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Virtualization</a:t>
            </a:r>
            <a:endParaRPr lang="en-US" dirty="0"/>
          </a:p>
        </p:txBody>
      </p:sp>
      <p:sp>
        <p:nvSpPr>
          <p:cNvPr id="3" name="Content Placeholder 2"/>
          <p:cNvSpPr>
            <a:spLocks noGrp="1"/>
          </p:cNvSpPr>
          <p:nvPr>
            <p:ph idx="1"/>
          </p:nvPr>
        </p:nvSpPr>
        <p:spPr/>
        <p:txBody>
          <a:bodyPr/>
          <a:lstStyle/>
          <a:p>
            <a:pPr>
              <a:lnSpc>
                <a:spcPct val="170000"/>
              </a:lnSpc>
              <a:spcBef>
                <a:spcPts val="0"/>
              </a:spcBef>
            </a:pPr>
            <a:r>
              <a:rPr lang="en-US" dirty="0"/>
              <a:t>Normally, the applications will be developed and hosted in the central server. </a:t>
            </a:r>
          </a:p>
          <a:p>
            <a:pPr>
              <a:lnSpc>
                <a:spcPct val="170000"/>
              </a:lnSpc>
              <a:spcBef>
                <a:spcPts val="0"/>
              </a:spcBef>
            </a:pPr>
            <a:r>
              <a:rPr lang="en-US" dirty="0"/>
              <a:t>The hosted application will be again virtualized, and the users will be given the separated/isolated virtual copy to access. </a:t>
            </a:r>
          </a:p>
          <a:p>
            <a:pPr>
              <a:lnSpc>
                <a:spcPct val="170000"/>
              </a:lnSpc>
              <a:spcBef>
                <a:spcPts val="0"/>
              </a:spcBef>
            </a:pPr>
            <a:r>
              <a:rPr lang="en-US" dirty="0"/>
              <a:t>The concept of application virtualization is illustrated in Figure below.</a:t>
            </a:r>
          </a:p>
        </p:txBody>
      </p:sp>
    </p:spTree>
    <p:extLst>
      <p:ext uri="{BB962C8B-B14F-4D97-AF65-F5344CB8AC3E}">
        <p14:creationId xmlns:p14="http://schemas.microsoft.com/office/powerpoint/2010/main" val="310427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28477" y="433510"/>
            <a:ext cx="6182597" cy="4885464"/>
          </a:xfrm>
          <a:prstGeom prst="rect">
            <a:avLst/>
          </a:prstGeom>
        </p:spPr>
      </p:pic>
    </p:spTree>
    <p:extLst>
      <p:ext uri="{BB962C8B-B14F-4D97-AF65-F5344CB8AC3E}">
        <p14:creationId xmlns:p14="http://schemas.microsoft.com/office/powerpoint/2010/main" val="265501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Virtualization</a:t>
            </a:r>
          </a:p>
        </p:txBody>
      </p:sp>
      <p:sp>
        <p:nvSpPr>
          <p:cNvPr id="3" name="Content Placeholder 2"/>
          <p:cNvSpPr>
            <a:spLocks noGrp="1"/>
          </p:cNvSpPr>
          <p:nvPr>
            <p:ph idx="1"/>
          </p:nvPr>
        </p:nvSpPr>
        <p:spPr/>
        <p:txBody>
          <a:bodyPr>
            <a:normAutofit/>
          </a:bodyPr>
          <a:lstStyle/>
          <a:p>
            <a:pPr>
              <a:lnSpc>
                <a:spcPct val="150000"/>
              </a:lnSpc>
              <a:spcBef>
                <a:spcPts val="0"/>
              </a:spcBef>
            </a:pPr>
            <a:r>
              <a:rPr lang="en-US" dirty="0"/>
              <a:t>Creating a virtual machine over existing operating system and hardware and  above it we run other operating systems or applications. This is called Hardware Virtualization.</a:t>
            </a:r>
          </a:p>
          <a:p>
            <a:pPr>
              <a:lnSpc>
                <a:spcPct val="150000"/>
              </a:lnSpc>
              <a:spcBef>
                <a:spcPts val="0"/>
              </a:spcBef>
            </a:pPr>
            <a:r>
              <a:rPr lang="en-US" dirty="0"/>
              <a:t>The virtual machine provides a separate environment that is logically distinct from its underlying hardware. </a:t>
            </a:r>
          </a:p>
        </p:txBody>
      </p:sp>
    </p:spTree>
    <p:extLst>
      <p:ext uri="{BB962C8B-B14F-4D97-AF65-F5344CB8AC3E}">
        <p14:creationId xmlns:p14="http://schemas.microsoft.com/office/powerpoint/2010/main" val="188391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Virtualization</a:t>
            </a:r>
            <a:endParaRPr lang="en-US" dirty="0"/>
          </a:p>
        </p:txBody>
      </p:sp>
      <p:sp>
        <p:nvSpPr>
          <p:cNvPr id="3" name="Content Placeholder 2"/>
          <p:cNvSpPr>
            <a:spLocks noGrp="1"/>
          </p:cNvSpPr>
          <p:nvPr>
            <p:ph idx="1"/>
          </p:nvPr>
        </p:nvSpPr>
        <p:spPr/>
        <p:txBody>
          <a:bodyPr>
            <a:normAutofit fontScale="92500"/>
          </a:bodyPr>
          <a:lstStyle/>
          <a:p>
            <a:pPr>
              <a:lnSpc>
                <a:spcPct val="150000"/>
              </a:lnSpc>
              <a:spcBef>
                <a:spcPts val="0"/>
              </a:spcBef>
            </a:pPr>
            <a:r>
              <a:rPr lang="en-US" dirty="0"/>
              <a:t>The term virtualization is often synonymous with hardware virtualization, which plays a fundamental role in efficiently delivering Infrastructure-as-a-Service (IaaS) solutions for cloud computing.</a:t>
            </a:r>
          </a:p>
          <a:p>
            <a:pPr>
              <a:lnSpc>
                <a:spcPct val="150000"/>
              </a:lnSpc>
              <a:spcBef>
                <a:spcPts val="0"/>
              </a:spcBef>
            </a:pPr>
            <a:r>
              <a:rPr lang="en-US" dirty="0"/>
              <a:t>Moreover, virtualization technologies provide a virtual environment for not only executing applications but also for storage, memory, and networking.</a:t>
            </a:r>
          </a:p>
          <a:p>
            <a:pPr>
              <a:lnSpc>
                <a:spcPct val="150000"/>
              </a:lnSpc>
              <a:spcBef>
                <a:spcPts val="0"/>
              </a:spcBef>
            </a:pPr>
            <a:r>
              <a:rPr lang="en-US" dirty="0"/>
              <a:t>Here, the system or the machine is the host &amp; virtual machine is the guest machine.</a:t>
            </a:r>
          </a:p>
          <a:p>
            <a:endParaRPr lang="en-US" dirty="0"/>
          </a:p>
        </p:txBody>
      </p:sp>
    </p:spTree>
    <p:extLst>
      <p:ext uri="{BB962C8B-B14F-4D97-AF65-F5344CB8AC3E}">
        <p14:creationId xmlns:p14="http://schemas.microsoft.com/office/powerpoint/2010/main" val="313919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to Virtualization</a:t>
            </a:r>
          </a:p>
        </p:txBody>
      </p:sp>
      <p:sp>
        <p:nvSpPr>
          <p:cNvPr id="3" name="Content Placeholder 2"/>
          <p:cNvSpPr>
            <a:spLocks noGrp="1"/>
          </p:cNvSpPr>
          <p:nvPr>
            <p:ph idx="1"/>
          </p:nvPr>
        </p:nvSpPr>
        <p:spPr/>
        <p:txBody>
          <a:bodyPr>
            <a:normAutofit/>
          </a:bodyPr>
          <a:lstStyle/>
          <a:p>
            <a:pPr>
              <a:lnSpc>
                <a:spcPct val="160000"/>
              </a:lnSpc>
              <a:spcBef>
                <a:spcPts val="0"/>
              </a:spcBef>
            </a:pPr>
            <a:r>
              <a:rPr lang="en-US" dirty="0"/>
              <a:t>There are three different approaches to virtualization. </a:t>
            </a:r>
          </a:p>
          <a:p>
            <a:pPr>
              <a:lnSpc>
                <a:spcPct val="160000"/>
              </a:lnSpc>
              <a:spcBef>
                <a:spcPts val="0"/>
              </a:spcBef>
            </a:pPr>
            <a:r>
              <a:rPr lang="en-US" dirty="0"/>
              <a:t>Before discussing them, it is important to know about </a:t>
            </a:r>
            <a:r>
              <a:rPr lang="en-US" b="1" dirty="0"/>
              <a:t>protection rings in OSs.</a:t>
            </a:r>
          </a:p>
          <a:p>
            <a:pPr>
              <a:lnSpc>
                <a:spcPct val="160000"/>
              </a:lnSpc>
              <a:spcBef>
                <a:spcPts val="0"/>
              </a:spcBef>
            </a:pPr>
            <a:r>
              <a:rPr lang="en-US" dirty="0"/>
              <a:t>Protection rings are used to isolate the OS from untrusted user applications. </a:t>
            </a:r>
          </a:p>
          <a:p>
            <a:pPr>
              <a:lnSpc>
                <a:spcPct val="160000"/>
              </a:lnSpc>
              <a:spcBef>
                <a:spcPts val="0"/>
              </a:spcBef>
            </a:pPr>
            <a:r>
              <a:rPr lang="en-US" dirty="0"/>
              <a:t>The OS can be protected with different privilege levels. </a:t>
            </a:r>
          </a:p>
        </p:txBody>
      </p:sp>
    </p:spTree>
    <p:extLst>
      <p:ext uri="{BB962C8B-B14F-4D97-AF65-F5344CB8AC3E}">
        <p14:creationId xmlns:p14="http://schemas.microsoft.com/office/powerpoint/2010/main" val="268171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to Virtualization</a:t>
            </a:r>
            <a:endParaRPr lang="en-US" dirty="0"/>
          </a:p>
        </p:txBody>
      </p:sp>
      <p:sp>
        <p:nvSpPr>
          <p:cNvPr id="3" name="Content Placeholder 2"/>
          <p:cNvSpPr>
            <a:spLocks noGrp="1"/>
          </p:cNvSpPr>
          <p:nvPr>
            <p:ph idx="1"/>
          </p:nvPr>
        </p:nvSpPr>
        <p:spPr/>
        <p:txBody>
          <a:bodyPr/>
          <a:lstStyle/>
          <a:p>
            <a:pPr>
              <a:lnSpc>
                <a:spcPct val="160000"/>
              </a:lnSpc>
              <a:spcBef>
                <a:spcPts val="0"/>
              </a:spcBef>
            </a:pPr>
            <a:r>
              <a:rPr lang="en-US" dirty="0"/>
              <a:t>In protection ring architecture, the rings are arranged in hierarchical order from ring 0 to ring 3 as shown in Figure below. </a:t>
            </a:r>
          </a:p>
          <a:p>
            <a:pPr>
              <a:lnSpc>
                <a:spcPct val="160000"/>
              </a:lnSpc>
              <a:spcBef>
                <a:spcPts val="0"/>
              </a:spcBef>
            </a:pPr>
            <a:r>
              <a:rPr lang="en-US" dirty="0"/>
              <a:t>Ring 0 contains the programs that are most privileged, and ring 3 contains the programs that are least privileged.</a:t>
            </a:r>
          </a:p>
        </p:txBody>
      </p:sp>
    </p:spTree>
    <p:extLst>
      <p:ext uri="{BB962C8B-B14F-4D97-AF65-F5344CB8AC3E}">
        <p14:creationId xmlns:p14="http://schemas.microsoft.com/office/powerpoint/2010/main" val="2272053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91822" y="764539"/>
            <a:ext cx="6535867" cy="4387010"/>
          </a:xfrm>
          <a:prstGeom prst="rect">
            <a:avLst/>
          </a:prstGeom>
        </p:spPr>
      </p:pic>
    </p:spTree>
    <p:extLst>
      <p:ext uri="{BB962C8B-B14F-4D97-AF65-F5344CB8AC3E}">
        <p14:creationId xmlns:p14="http://schemas.microsoft.com/office/powerpoint/2010/main" val="196448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Ring</a:t>
            </a:r>
          </a:p>
        </p:txBody>
      </p:sp>
      <p:sp>
        <p:nvSpPr>
          <p:cNvPr id="3" name="Content Placeholder 2"/>
          <p:cNvSpPr>
            <a:spLocks noGrp="1"/>
          </p:cNvSpPr>
          <p:nvPr>
            <p:ph idx="1"/>
          </p:nvPr>
        </p:nvSpPr>
        <p:spPr/>
        <p:txBody>
          <a:bodyPr>
            <a:normAutofit/>
          </a:bodyPr>
          <a:lstStyle/>
          <a:p>
            <a:pPr>
              <a:lnSpc>
                <a:spcPct val="150000"/>
              </a:lnSpc>
              <a:spcBef>
                <a:spcPts val="0"/>
              </a:spcBef>
            </a:pPr>
            <a:r>
              <a:rPr lang="en-US" dirty="0"/>
              <a:t>Normally, the highly trusted OS instructions will run in ring 0, and it has unrestricted access to physical resources. </a:t>
            </a:r>
          </a:p>
          <a:p>
            <a:pPr>
              <a:lnSpc>
                <a:spcPct val="150000"/>
              </a:lnSpc>
              <a:spcBef>
                <a:spcPts val="0"/>
              </a:spcBef>
            </a:pPr>
            <a:r>
              <a:rPr lang="en-US" dirty="0"/>
              <a:t>Ring 3 contains the untrusted user applications, and it has restricted access to physical resources. </a:t>
            </a:r>
          </a:p>
          <a:p>
            <a:pPr>
              <a:lnSpc>
                <a:spcPct val="150000"/>
              </a:lnSpc>
              <a:spcBef>
                <a:spcPts val="0"/>
              </a:spcBef>
            </a:pPr>
            <a:r>
              <a:rPr lang="en-US" dirty="0"/>
              <a:t>The other two rings (ring 1 and ring 2) are allotted for device drivers. </a:t>
            </a:r>
          </a:p>
        </p:txBody>
      </p:sp>
    </p:spTree>
    <p:extLst>
      <p:ext uri="{BB962C8B-B14F-4D97-AF65-F5344CB8AC3E}">
        <p14:creationId xmlns:p14="http://schemas.microsoft.com/office/powerpoint/2010/main" val="1507236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Ring</a:t>
            </a:r>
          </a:p>
        </p:txBody>
      </p:sp>
      <p:sp>
        <p:nvSpPr>
          <p:cNvPr id="3" name="Content Placeholder 2"/>
          <p:cNvSpPr>
            <a:spLocks noGrp="1"/>
          </p:cNvSpPr>
          <p:nvPr>
            <p:ph idx="1"/>
          </p:nvPr>
        </p:nvSpPr>
        <p:spPr/>
        <p:txBody>
          <a:bodyPr/>
          <a:lstStyle/>
          <a:p>
            <a:pPr>
              <a:lnSpc>
                <a:spcPct val="150000"/>
              </a:lnSpc>
              <a:spcBef>
                <a:spcPts val="0"/>
              </a:spcBef>
            </a:pPr>
            <a:r>
              <a:rPr lang="en-US" dirty="0"/>
              <a:t>This protection ring architecture restricts the misuse of resources and malicious behavior of untrusted user-level programs. </a:t>
            </a:r>
          </a:p>
          <a:p>
            <a:pPr>
              <a:lnSpc>
                <a:spcPct val="150000"/>
              </a:lnSpc>
              <a:spcBef>
                <a:spcPts val="0"/>
              </a:spcBef>
            </a:pPr>
            <a:r>
              <a:rPr lang="en-US" dirty="0"/>
              <a:t>For example, any user application from ring 3 cannot directly access any physical resources as it is the least privileged level. </a:t>
            </a:r>
          </a:p>
          <a:p>
            <a:endParaRPr lang="en-US" dirty="0"/>
          </a:p>
        </p:txBody>
      </p:sp>
    </p:spTree>
    <p:extLst>
      <p:ext uri="{BB962C8B-B14F-4D97-AF65-F5344CB8AC3E}">
        <p14:creationId xmlns:p14="http://schemas.microsoft.com/office/powerpoint/2010/main" val="3765241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Ring</a:t>
            </a:r>
          </a:p>
        </p:txBody>
      </p:sp>
      <p:sp>
        <p:nvSpPr>
          <p:cNvPr id="3" name="Content Placeholder 2"/>
          <p:cNvSpPr>
            <a:spLocks noGrp="1"/>
          </p:cNvSpPr>
          <p:nvPr>
            <p:ph idx="1"/>
          </p:nvPr>
        </p:nvSpPr>
        <p:spPr>
          <a:xfrm>
            <a:off x="838200" y="1493949"/>
            <a:ext cx="10515600" cy="4683014"/>
          </a:xfrm>
        </p:spPr>
        <p:txBody>
          <a:bodyPr>
            <a:normAutofit fontScale="77500" lnSpcReduction="20000"/>
          </a:bodyPr>
          <a:lstStyle/>
          <a:p>
            <a:pPr>
              <a:lnSpc>
                <a:spcPct val="160000"/>
              </a:lnSpc>
              <a:spcBef>
                <a:spcPts val="0"/>
              </a:spcBef>
            </a:pPr>
            <a:r>
              <a:rPr lang="en-US" dirty="0"/>
              <a:t>But the kernel of the OS at ring 0 can directly access the physical resources as it is the most privileged level. </a:t>
            </a:r>
          </a:p>
          <a:p>
            <a:pPr>
              <a:lnSpc>
                <a:spcPct val="160000"/>
              </a:lnSpc>
              <a:spcBef>
                <a:spcPts val="0"/>
              </a:spcBef>
            </a:pPr>
            <a:r>
              <a:rPr lang="en-US" dirty="0"/>
              <a:t>Depending on the type of virtualization, the hypervisor  and guest OS will run in different privilege levels. </a:t>
            </a:r>
          </a:p>
          <a:p>
            <a:pPr>
              <a:lnSpc>
                <a:spcPct val="160000"/>
              </a:lnSpc>
              <a:spcBef>
                <a:spcPts val="0"/>
              </a:spcBef>
            </a:pPr>
            <a:r>
              <a:rPr lang="en-US" dirty="0"/>
              <a:t>Normally, the hypervisor will run with the most privileged level at ring 0, and the guest OS will run at the least privileged level than the hypervisor. </a:t>
            </a:r>
          </a:p>
          <a:p>
            <a:pPr>
              <a:lnSpc>
                <a:spcPct val="160000"/>
              </a:lnSpc>
              <a:spcBef>
                <a:spcPts val="0"/>
              </a:spcBef>
            </a:pPr>
            <a:r>
              <a:rPr lang="en-US" dirty="0"/>
              <a:t>There are three types of approaches followed for virtualization: </a:t>
            </a:r>
          </a:p>
          <a:p>
            <a:pPr marL="1371600" lvl="2" indent="-457200">
              <a:lnSpc>
                <a:spcPct val="160000"/>
              </a:lnSpc>
              <a:spcBef>
                <a:spcPts val="0"/>
              </a:spcBef>
              <a:buAutoNum type="arabicPeriod"/>
            </a:pPr>
            <a:r>
              <a:rPr lang="en-US" b="1" dirty="0"/>
              <a:t>Full virtualization </a:t>
            </a:r>
          </a:p>
          <a:p>
            <a:pPr marL="1371600" lvl="2" indent="-457200">
              <a:lnSpc>
                <a:spcPct val="160000"/>
              </a:lnSpc>
              <a:spcBef>
                <a:spcPts val="0"/>
              </a:spcBef>
              <a:buAutoNum type="arabicPeriod"/>
            </a:pPr>
            <a:r>
              <a:rPr lang="en-US" b="1" dirty="0" err="1"/>
              <a:t>Paravirtualization</a:t>
            </a:r>
            <a:r>
              <a:rPr lang="en-US" b="1" dirty="0"/>
              <a:t> </a:t>
            </a:r>
          </a:p>
          <a:p>
            <a:pPr marL="1371600" lvl="2" indent="-457200">
              <a:lnSpc>
                <a:spcPct val="160000"/>
              </a:lnSpc>
              <a:spcBef>
                <a:spcPts val="0"/>
              </a:spcBef>
              <a:buAutoNum type="arabicPeriod"/>
            </a:pPr>
            <a:r>
              <a:rPr lang="en-US" b="1" dirty="0"/>
              <a:t>Hardware-assisted virtualization</a:t>
            </a:r>
          </a:p>
        </p:txBody>
      </p:sp>
    </p:spTree>
    <p:extLst>
      <p:ext uri="{BB962C8B-B14F-4D97-AF65-F5344CB8AC3E}">
        <p14:creationId xmlns:p14="http://schemas.microsoft.com/office/powerpoint/2010/main" val="371133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nSpc>
                <a:spcPct val="150000"/>
              </a:lnSpc>
              <a:spcBef>
                <a:spcPts val="0"/>
              </a:spcBef>
            </a:pPr>
            <a:r>
              <a:rPr lang="en-US" dirty="0"/>
              <a:t>Virtualization is a technology that enables the single physical infrastructure to function as a multiple logical infrastructure or resources. </a:t>
            </a:r>
          </a:p>
          <a:p>
            <a:pPr>
              <a:lnSpc>
                <a:spcPct val="150000"/>
              </a:lnSpc>
              <a:spcBef>
                <a:spcPts val="0"/>
              </a:spcBef>
            </a:pPr>
            <a:r>
              <a:rPr lang="en-US" dirty="0"/>
              <a:t>Virtualization is not only limited to the hardware, it can take many forms such as memory, processor, I/O, network, OS, data, and application.</a:t>
            </a:r>
          </a:p>
        </p:txBody>
      </p:sp>
    </p:spTree>
    <p:extLst>
      <p:ext uri="{BB962C8B-B14F-4D97-AF65-F5344CB8AC3E}">
        <p14:creationId xmlns:p14="http://schemas.microsoft.com/office/powerpoint/2010/main" val="1312423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Virtualization</a:t>
            </a:r>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US" dirty="0"/>
              <a:t>In full virtualization, the guest OS is completely abstracted from the underlying infrastructure. </a:t>
            </a:r>
          </a:p>
          <a:p>
            <a:pPr>
              <a:lnSpc>
                <a:spcPct val="150000"/>
              </a:lnSpc>
              <a:spcBef>
                <a:spcPts val="0"/>
              </a:spcBef>
            </a:pPr>
            <a:r>
              <a:rPr lang="en-US" dirty="0"/>
              <a:t>The virtualization layer or virtual machine manager (VMM) fully decouples the guest OS from the underlying infrastructure.</a:t>
            </a:r>
          </a:p>
          <a:p>
            <a:pPr>
              <a:lnSpc>
                <a:spcPct val="150000"/>
              </a:lnSpc>
              <a:spcBef>
                <a:spcPts val="0"/>
              </a:spcBef>
            </a:pPr>
            <a:r>
              <a:rPr lang="en-US" dirty="0"/>
              <a:t> The </a:t>
            </a:r>
            <a:r>
              <a:rPr lang="en-US" b="1" dirty="0"/>
              <a:t>guest OS is not aware that it is virtualized and thinks it is running on the real hardware.</a:t>
            </a:r>
            <a:r>
              <a:rPr lang="en-US" dirty="0"/>
              <a:t> </a:t>
            </a:r>
          </a:p>
          <a:p>
            <a:pPr>
              <a:lnSpc>
                <a:spcPct val="150000"/>
              </a:lnSpc>
              <a:spcBef>
                <a:spcPts val="0"/>
              </a:spcBef>
            </a:pPr>
            <a:r>
              <a:rPr lang="en-US" dirty="0"/>
              <a:t>In this approach, the hypervisor  or VMM resides at ring  0 and provides all the virtual infrastructures needed  for  VMs.</a:t>
            </a:r>
          </a:p>
        </p:txBody>
      </p:sp>
    </p:spTree>
    <p:extLst>
      <p:ext uri="{BB962C8B-B14F-4D97-AF65-F5344CB8AC3E}">
        <p14:creationId xmlns:p14="http://schemas.microsoft.com/office/powerpoint/2010/main" val="419365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Virtualization</a:t>
            </a:r>
            <a:endParaRPr lang="en-US" dirty="0"/>
          </a:p>
        </p:txBody>
      </p:sp>
      <p:pic>
        <p:nvPicPr>
          <p:cNvPr id="4" name="Content Placeholder 3"/>
          <p:cNvPicPr>
            <a:picLocks noGrp="1" noChangeAspect="1"/>
          </p:cNvPicPr>
          <p:nvPr>
            <p:ph idx="1"/>
          </p:nvPr>
        </p:nvPicPr>
        <p:blipFill>
          <a:blip r:embed="rId2"/>
          <a:stretch>
            <a:fillRect/>
          </a:stretch>
        </p:blipFill>
        <p:spPr>
          <a:xfrm>
            <a:off x="1529298" y="1690688"/>
            <a:ext cx="7789598" cy="4208788"/>
          </a:xfrm>
          <a:prstGeom prst="rect">
            <a:avLst/>
          </a:prstGeom>
        </p:spPr>
      </p:pic>
    </p:spTree>
    <p:extLst>
      <p:ext uri="{BB962C8B-B14F-4D97-AF65-F5344CB8AC3E}">
        <p14:creationId xmlns:p14="http://schemas.microsoft.com/office/powerpoint/2010/main" val="2526018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Virtualization</a:t>
            </a:r>
            <a:endParaRPr lang="en-US" dirty="0"/>
          </a:p>
        </p:txBody>
      </p:sp>
      <p:sp>
        <p:nvSpPr>
          <p:cNvPr id="3" name="Content Placeholder 2"/>
          <p:cNvSpPr>
            <a:spLocks noGrp="1"/>
          </p:cNvSpPr>
          <p:nvPr>
            <p:ph idx="1"/>
          </p:nvPr>
        </p:nvSpPr>
        <p:spPr/>
        <p:txBody>
          <a:bodyPr>
            <a:normAutofit fontScale="92500"/>
          </a:bodyPr>
          <a:lstStyle/>
          <a:p>
            <a:pPr>
              <a:lnSpc>
                <a:spcPct val="170000"/>
              </a:lnSpc>
              <a:spcBef>
                <a:spcPts val="0"/>
              </a:spcBef>
            </a:pPr>
            <a:r>
              <a:rPr lang="en-US" dirty="0"/>
              <a:t>The guest OS resides at ring 1 and has the least privilege than the hypervisor. </a:t>
            </a:r>
          </a:p>
          <a:p>
            <a:pPr>
              <a:lnSpc>
                <a:spcPct val="170000"/>
              </a:lnSpc>
              <a:spcBef>
                <a:spcPts val="0"/>
              </a:spcBef>
            </a:pPr>
            <a:r>
              <a:rPr lang="en-US" dirty="0"/>
              <a:t>Hence, the OS cannot communicate to the physical infrastructure directly. </a:t>
            </a:r>
          </a:p>
          <a:p>
            <a:pPr>
              <a:lnSpc>
                <a:spcPct val="170000"/>
              </a:lnSpc>
              <a:spcBef>
                <a:spcPts val="0"/>
              </a:spcBef>
            </a:pPr>
            <a:r>
              <a:rPr lang="en-US" dirty="0"/>
              <a:t>It requires the help of hypervisors to communicate with the underlying infrastructure. </a:t>
            </a:r>
          </a:p>
          <a:p>
            <a:pPr>
              <a:lnSpc>
                <a:spcPct val="170000"/>
              </a:lnSpc>
              <a:spcBef>
                <a:spcPts val="0"/>
              </a:spcBef>
            </a:pPr>
            <a:r>
              <a:rPr lang="en-US" dirty="0"/>
              <a:t>The user applications reside at ring 3, as shown in Figure above. </a:t>
            </a:r>
          </a:p>
        </p:txBody>
      </p:sp>
    </p:spTree>
    <p:extLst>
      <p:ext uri="{BB962C8B-B14F-4D97-AF65-F5344CB8AC3E}">
        <p14:creationId xmlns:p14="http://schemas.microsoft.com/office/powerpoint/2010/main" val="897504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Virtualization</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US" dirty="0"/>
              <a:t>Pros </a:t>
            </a:r>
          </a:p>
          <a:p>
            <a:pPr lvl="1">
              <a:lnSpc>
                <a:spcPct val="150000"/>
              </a:lnSpc>
              <a:spcBef>
                <a:spcPts val="0"/>
              </a:spcBef>
            </a:pPr>
            <a:r>
              <a:rPr lang="en-US" dirty="0"/>
              <a:t>This approach provides the best isolation and security for the VMs.</a:t>
            </a:r>
          </a:p>
          <a:p>
            <a:pPr lvl="1">
              <a:lnSpc>
                <a:spcPct val="150000"/>
              </a:lnSpc>
              <a:spcBef>
                <a:spcPts val="0"/>
              </a:spcBef>
            </a:pPr>
            <a:r>
              <a:rPr lang="en-US" dirty="0"/>
              <a:t>Different OSs can run simultaneously. </a:t>
            </a:r>
          </a:p>
          <a:p>
            <a:pPr lvl="1">
              <a:lnSpc>
                <a:spcPct val="150000"/>
              </a:lnSpc>
              <a:spcBef>
                <a:spcPts val="0"/>
              </a:spcBef>
            </a:pPr>
            <a:r>
              <a:rPr lang="en-US" dirty="0"/>
              <a:t>The virtual guest OS can be easily migrated to work in native hardware. </a:t>
            </a:r>
          </a:p>
          <a:p>
            <a:pPr lvl="1">
              <a:lnSpc>
                <a:spcPct val="150000"/>
              </a:lnSpc>
              <a:spcBef>
                <a:spcPts val="0"/>
              </a:spcBef>
            </a:pPr>
            <a:r>
              <a:rPr lang="en-US" dirty="0"/>
              <a:t> It is easy to install and use and does not require any change in the guest OS.</a:t>
            </a:r>
          </a:p>
          <a:p>
            <a:pPr>
              <a:lnSpc>
                <a:spcPct val="150000"/>
              </a:lnSpc>
              <a:spcBef>
                <a:spcPts val="0"/>
              </a:spcBef>
            </a:pPr>
            <a:r>
              <a:rPr lang="en-US" dirty="0"/>
              <a:t>Cons </a:t>
            </a:r>
          </a:p>
          <a:p>
            <a:pPr lvl="1">
              <a:lnSpc>
                <a:spcPct val="150000"/>
              </a:lnSpc>
              <a:spcBef>
                <a:spcPts val="0"/>
              </a:spcBef>
            </a:pPr>
            <a:r>
              <a:rPr lang="en-US" dirty="0"/>
              <a:t> Binary translation is an additional, overhead, and it reduces the overall system performance. </a:t>
            </a:r>
          </a:p>
          <a:p>
            <a:pPr lvl="1">
              <a:lnSpc>
                <a:spcPct val="150000"/>
              </a:lnSpc>
              <a:spcBef>
                <a:spcPts val="0"/>
              </a:spcBef>
            </a:pPr>
            <a:r>
              <a:rPr lang="en-US" dirty="0"/>
              <a:t>There is a need for correct combination of hardware and software.</a:t>
            </a:r>
          </a:p>
        </p:txBody>
      </p:sp>
    </p:spTree>
    <p:extLst>
      <p:ext uri="{BB962C8B-B14F-4D97-AF65-F5344CB8AC3E}">
        <p14:creationId xmlns:p14="http://schemas.microsoft.com/office/powerpoint/2010/main" val="2702962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Paravirtualization</a:t>
            </a:r>
            <a:endParaRPr lang="en-US" b="1" dirty="0"/>
          </a:p>
        </p:txBody>
      </p:sp>
      <p:sp>
        <p:nvSpPr>
          <p:cNvPr id="3" name="Content Placeholder 2"/>
          <p:cNvSpPr>
            <a:spLocks noGrp="1"/>
          </p:cNvSpPr>
          <p:nvPr>
            <p:ph idx="1"/>
          </p:nvPr>
        </p:nvSpPr>
        <p:spPr/>
        <p:txBody>
          <a:bodyPr>
            <a:normAutofit fontScale="77500" lnSpcReduction="20000"/>
          </a:bodyPr>
          <a:lstStyle/>
          <a:p>
            <a:pPr>
              <a:lnSpc>
                <a:spcPct val="170000"/>
              </a:lnSpc>
              <a:spcBef>
                <a:spcPts val="0"/>
              </a:spcBef>
            </a:pPr>
            <a:r>
              <a:rPr lang="en-US" dirty="0"/>
              <a:t>This approach is also known as </a:t>
            </a:r>
            <a:r>
              <a:rPr lang="en-US" b="1" dirty="0"/>
              <a:t>partial virtualization or OS-assisted</a:t>
            </a:r>
            <a:r>
              <a:rPr lang="en-US" dirty="0"/>
              <a:t> virtualization and provides partial simulation of the underlying infrastructure. </a:t>
            </a:r>
          </a:p>
          <a:p>
            <a:pPr>
              <a:lnSpc>
                <a:spcPct val="170000"/>
              </a:lnSpc>
              <a:spcBef>
                <a:spcPts val="0"/>
              </a:spcBef>
            </a:pPr>
            <a:r>
              <a:rPr lang="en-US" dirty="0"/>
              <a:t>The main difference between the full virtualization and </a:t>
            </a:r>
            <a:r>
              <a:rPr lang="en-US" dirty="0" err="1"/>
              <a:t>paravirtualization</a:t>
            </a:r>
            <a:r>
              <a:rPr lang="en-US" dirty="0"/>
              <a:t> is the </a:t>
            </a:r>
            <a:r>
              <a:rPr lang="en-US" b="1" dirty="0"/>
              <a:t>guest OS knows that it is running in virtualized environment</a:t>
            </a:r>
            <a:r>
              <a:rPr lang="en-US" dirty="0"/>
              <a:t> in </a:t>
            </a:r>
            <a:r>
              <a:rPr lang="en-US" dirty="0" err="1"/>
              <a:t>paravirtualization</a:t>
            </a:r>
            <a:r>
              <a:rPr lang="en-US" dirty="0"/>
              <a:t>. </a:t>
            </a:r>
          </a:p>
          <a:p>
            <a:pPr>
              <a:lnSpc>
                <a:spcPct val="170000"/>
              </a:lnSpc>
              <a:spcBef>
                <a:spcPts val="0"/>
              </a:spcBef>
            </a:pPr>
            <a:r>
              <a:rPr lang="en-US" dirty="0"/>
              <a:t>But in full virtualization, this information is not known to the guest OS.</a:t>
            </a:r>
          </a:p>
          <a:p>
            <a:pPr>
              <a:lnSpc>
                <a:spcPct val="170000"/>
              </a:lnSpc>
              <a:spcBef>
                <a:spcPts val="0"/>
              </a:spcBef>
            </a:pPr>
            <a:r>
              <a:rPr lang="en-US" dirty="0"/>
              <a:t>Another difference is that the </a:t>
            </a:r>
            <a:r>
              <a:rPr lang="en-US" dirty="0" err="1"/>
              <a:t>paravirtualization</a:t>
            </a:r>
            <a:r>
              <a:rPr lang="en-US" dirty="0"/>
              <a:t> replaces the translation of </a:t>
            </a:r>
            <a:r>
              <a:rPr lang="en-US" dirty="0" err="1"/>
              <a:t>nonvirtualized</a:t>
            </a:r>
            <a:r>
              <a:rPr lang="en-US" dirty="0"/>
              <a:t> OS requests with </a:t>
            </a:r>
            <a:r>
              <a:rPr lang="en-US" dirty="0" err="1"/>
              <a:t>hypercalls</a:t>
            </a:r>
            <a:r>
              <a:rPr lang="en-US" dirty="0"/>
              <a:t>. </a:t>
            </a:r>
          </a:p>
        </p:txBody>
      </p:sp>
    </p:spTree>
    <p:extLst>
      <p:ext uri="{BB962C8B-B14F-4D97-AF65-F5344CB8AC3E}">
        <p14:creationId xmlns:p14="http://schemas.microsoft.com/office/powerpoint/2010/main" val="2810380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Paravirtualization</a:t>
            </a:r>
            <a:endParaRPr lang="en-US" dirty="0"/>
          </a:p>
        </p:txBody>
      </p:sp>
      <p:sp>
        <p:nvSpPr>
          <p:cNvPr id="3" name="Content Placeholder 2"/>
          <p:cNvSpPr>
            <a:spLocks noGrp="1"/>
          </p:cNvSpPr>
          <p:nvPr>
            <p:ph idx="1"/>
          </p:nvPr>
        </p:nvSpPr>
        <p:spPr/>
        <p:txBody>
          <a:bodyPr>
            <a:normAutofit fontScale="92500" lnSpcReduction="20000"/>
          </a:bodyPr>
          <a:lstStyle/>
          <a:p>
            <a:pPr>
              <a:lnSpc>
                <a:spcPct val="170000"/>
              </a:lnSpc>
              <a:spcBef>
                <a:spcPts val="0"/>
              </a:spcBef>
            </a:pPr>
            <a:r>
              <a:rPr lang="en-US" dirty="0" err="1"/>
              <a:t>Hypercalls</a:t>
            </a:r>
            <a:r>
              <a:rPr lang="en-US" dirty="0"/>
              <a:t> are similar to system calls and used for the direct communication between OS and hypervisor. </a:t>
            </a:r>
          </a:p>
          <a:p>
            <a:pPr>
              <a:lnSpc>
                <a:spcPct val="170000"/>
              </a:lnSpc>
              <a:spcBef>
                <a:spcPts val="0"/>
              </a:spcBef>
            </a:pPr>
            <a:r>
              <a:rPr lang="en-US" dirty="0"/>
              <a:t>This direct communication between the guest OS and hypervisor improves performance and efficiency.</a:t>
            </a:r>
          </a:p>
          <a:p>
            <a:pPr>
              <a:lnSpc>
                <a:spcPct val="170000"/>
              </a:lnSpc>
              <a:spcBef>
                <a:spcPts val="0"/>
              </a:spcBef>
            </a:pPr>
            <a:r>
              <a:rPr lang="en-US" dirty="0"/>
              <a:t> In full virtualization, the guest OS will be used without any modification. </a:t>
            </a:r>
          </a:p>
          <a:p>
            <a:pPr>
              <a:lnSpc>
                <a:spcPct val="170000"/>
              </a:lnSpc>
              <a:spcBef>
                <a:spcPts val="0"/>
              </a:spcBef>
            </a:pPr>
            <a:r>
              <a:rPr lang="en-US" dirty="0"/>
              <a:t>But in </a:t>
            </a:r>
            <a:r>
              <a:rPr lang="en-US" dirty="0" err="1"/>
              <a:t>paravirtualization</a:t>
            </a:r>
            <a:r>
              <a:rPr lang="en-US" dirty="0"/>
              <a:t>, the guest OS needs to be modified to replace </a:t>
            </a:r>
            <a:r>
              <a:rPr lang="en-US" dirty="0" err="1"/>
              <a:t>nonvirtualizable</a:t>
            </a:r>
            <a:r>
              <a:rPr lang="en-US" dirty="0"/>
              <a:t> instructions with the </a:t>
            </a:r>
            <a:r>
              <a:rPr lang="en-US" dirty="0" err="1"/>
              <a:t>hypercalls</a:t>
            </a:r>
            <a:r>
              <a:rPr lang="en-US" dirty="0"/>
              <a:t>.</a:t>
            </a:r>
          </a:p>
        </p:txBody>
      </p:sp>
    </p:spTree>
    <p:extLst>
      <p:ext uri="{BB962C8B-B14F-4D97-AF65-F5344CB8AC3E}">
        <p14:creationId xmlns:p14="http://schemas.microsoft.com/office/powerpoint/2010/main" val="572293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91321" y="1228915"/>
            <a:ext cx="8034405" cy="4386274"/>
          </a:xfrm>
          <a:prstGeom prst="rect">
            <a:avLst/>
          </a:prstGeom>
        </p:spPr>
      </p:pic>
    </p:spTree>
    <p:extLst>
      <p:ext uri="{BB962C8B-B14F-4D97-AF65-F5344CB8AC3E}">
        <p14:creationId xmlns:p14="http://schemas.microsoft.com/office/powerpoint/2010/main" val="18538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Paravirtualization</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spcBef>
                <a:spcPts val="0"/>
              </a:spcBef>
            </a:pPr>
            <a:r>
              <a:rPr lang="en-US" dirty="0"/>
              <a:t>Pros </a:t>
            </a:r>
          </a:p>
          <a:p>
            <a:pPr lvl="1">
              <a:lnSpc>
                <a:spcPct val="150000"/>
              </a:lnSpc>
              <a:spcBef>
                <a:spcPts val="0"/>
              </a:spcBef>
            </a:pPr>
            <a:r>
              <a:rPr lang="en-US" dirty="0"/>
              <a:t> It eliminates the additional overhead of binary translation and hence improves the overall system efficiency and performance. </a:t>
            </a:r>
          </a:p>
          <a:p>
            <a:pPr lvl="1">
              <a:lnSpc>
                <a:spcPct val="150000"/>
              </a:lnSpc>
              <a:spcBef>
                <a:spcPts val="0"/>
              </a:spcBef>
            </a:pPr>
            <a:r>
              <a:rPr lang="en-US" dirty="0"/>
              <a:t> It is easier to implement than full virtualization as there is no need for special hardware.</a:t>
            </a:r>
          </a:p>
          <a:p>
            <a:pPr>
              <a:lnSpc>
                <a:spcPct val="150000"/>
              </a:lnSpc>
              <a:spcBef>
                <a:spcPts val="0"/>
              </a:spcBef>
            </a:pPr>
            <a:r>
              <a:rPr lang="en-US" dirty="0"/>
              <a:t>Cons </a:t>
            </a:r>
          </a:p>
          <a:p>
            <a:pPr lvl="1">
              <a:lnSpc>
                <a:spcPct val="150000"/>
              </a:lnSpc>
              <a:spcBef>
                <a:spcPts val="0"/>
              </a:spcBef>
            </a:pPr>
            <a:r>
              <a:rPr lang="en-US" dirty="0"/>
              <a:t> There is an overhead of guest OS kernel modification. </a:t>
            </a:r>
          </a:p>
          <a:p>
            <a:pPr lvl="1">
              <a:lnSpc>
                <a:spcPct val="150000"/>
              </a:lnSpc>
              <a:spcBef>
                <a:spcPts val="0"/>
              </a:spcBef>
            </a:pPr>
            <a:r>
              <a:rPr lang="en-US" dirty="0"/>
              <a:t>The modified guest OS cannot be migrated to run on physical hardware. </a:t>
            </a:r>
          </a:p>
          <a:p>
            <a:pPr lvl="1">
              <a:lnSpc>
                <a:spcPct val="150000"/>
              </a:lnSpc>
              <a:spcBef>
                <a:spcPts val="0"/>
              </a:spcBef>
            </a:pPr>
            <a:r>
              <a:rPr lang="en-US" dirty="0"/>
              <a:t>VMs suffer from lack of backward compatibility and are difficult to migrate to other hosts.</a:t>
            </a:r>
          </a:p>
        </p:txBody>
      </p:sp>
    </p:spTree>
    <p:extLst>
      <p:ext uri="{BB962C8B-B14F-4D97-AF65-F5344CB8AC3E}">
        <p14:creationId xmlns:p14="http://schemas.microsoft.com/office/powerpoint/2010/main" val="1209981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Hardware-Assisted Virtualization</a:t>
            </a:r>
          </a:p>
        </p:txBody>
      </p:sp>
      <p:sp>
        <p:nvSpPr>
          <p:cNvPr id="3" name="Content Placeholder 2"/>
          <p:cNvSpPr>
            <a:spLocks noGrp="1"/>
          </p:cNvSpPr>
          <p:nvPr>
            <p:ph idx="1"/>
          </p:nvPr>
        </p:nvSpPr>
        <p:spPr>
          <a:xfrm>
            <a:off x="838200" y="1812746"/>
            <a:ext cx="10515600" cy="4351338"/>
          </a:xfrm>
        </p:spPr>
        <p:txBody>
          <a:bodyPr>
            <a:normAutofit fontScale="92500"/>
          </a:bodyPr>
          <a:lstStyle/>
          <a:p>
            <a:pPr>
              <a:lnSpc>
                <a:spcPct val="150000"/>
              </a:lnSpc>
              <a:spcBef>
                <a:spcPts val="0"/>
              </a:spcBef>
            </a:pPr>
            <a:r>
              <a:rPr lang="en-US" dirty="0"/>
              <a:t>In the two previous approaches, there is an additional overhead of binary translation or modification of guest OS to achieve virtualization. </a:t>
            </a:r>
          </a:p>
          <a:p>
            <a:pPr>
              <a:lnSpc>
                <a:spcPct val="150000"/>
              </a:lnSpc>
              <a:spcBef>
                <a:spcPts val="0"/>
              </a:spcBef>
            </a:pPr>
            <a:r>
              <a:rPr lang="en-US" dirty="0"/>
              <a:t>But in this approach, </a:t>
            </a:r>
            <a:r>
              <a:rPr lang="en-US" b="1" dirty="0"/>
              <a:t>hardware vendors</a:t>
            </a:r>
            <a:r>
              <a:rPr lang="en-US" dirty="0"/>
              <a:t> itself, like Intel and AMD, offer the </a:t>
            </a:r>
            <a:r>
              <a:rPr lang="en-US" b="1" dirty="0"/>
              <a:t>support for virtualization</a:t>
            </a:r>
            <a:r>
              <a:rPr lang="en-US" dirty="0"/>
              <a:t>, which eliminates much overhead involved in the binary translation and guest OS modification. </a:t>
            </a:r>
          </a:p>
          <a:p>
            <a:pPr>
              <a:lnSpc>
                <a:spcPct val="150000"/>
              </a:lnSpc>
              <a:spcBef>
                <a:spcPts val="0"/>
              </a:spcBef>
            </a:pPr>
            <a:r>
              <a:rPr lang="en-US" dirty="0"/>
              <a:t>Popular hardware vendors like Intel and AMD has given the hardware extension to their x86-based processor to support virtualization. </a:t>
            </a:r>
          </a:p>
        </p:txBody>
      </p:sp>
    </p:spTree>
    <p:extLst>
      <p:ext uri="{BB962C8B-B14F-4D97-AF65-F5344CB8AC3E}">
        <p14:creationId xmlns:p14="http://schemas.microsoft.com/office/powerpoint/2010/main" val="2678450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Hardware-Assisted Virtualization</a:t>
            </a:r>
            <a:endParaRPr lang="en-US" dirty="0"/>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dirty="0"/>
              <a:t>For example, the Intel releases its Intel Virtualization Technology (VT-x) and AMD releases its AMD-v to simplify the virtualization techniques. </a:t>
            </a:r>
          </a:p>
          <a:p>
            <a:pPr>
              <a:lnSpc>
                <a:spcPct val="150000"/>
              </a:lnSpc>
              <a:spcBef>
                <a:spcPts val="0"/>
              </a:spcBef>
            </a:pPr>
            <a:r>
              <a:rPr lang="en-US" dirty="0"/>
              <a:t>In hardware-assisted virtualization, the </a:t>
            </a:r>
            <a:r>
              <a:rPr lang="en-US" b="1" dirty="0"/>
              <a:t>VMM has the highest privilege (root privilege)</a:t>
            </a:r>
            <a:r>
              <a:rPr lang="en-US" dirty="0"/>
              <a:t> level even though it is working below ring 0.</a:t>
            </a:r>
          </a:p>
          <a:p>
            <a:pPr>
              <a:lnSpc>
                <a:spcPct val="150000"/>
              </a:lnSpc>
              <a:spcBef>
                <a:spcPts val="0"/>
              </a:spcBef>
            </a:pPr>
            <a:r>
              <a:rPr lang="en-US" dirty="0"/>
              <a:t>The </a:t>
            </a:r>
            <a:r>
              <a:rPr lang="en-US" b="1" dirty="0"/>
              <a:t>OS resides at ring 0</a:t>
            </a:r>
            <a:r>
              <a:rPr lang="en-US" dirty="0"/>
              <a:t> and the user application at ring 3, as shown in Figure below. </a:t>
            </a:r>
          </a:p>
        </p:txBody>
      </p:sp>
    </p:spTree>
    <p:extLst>
      <p:ext uri="{BB962C8B-B14F-4D97-AF65-F5344CB8AC3E}">
        <p14:creationId xmlns:p14="http://schemas.microsoft.com/office/powerpoint/2010/main" val="185887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545465"/>
            <a:ext cx="10515600" cy="4752304"/>
          </a:xfrm>
        </p:spPr>
        <p:txBody>
          <a:bodyPr>
            <a:normAutofit fontScale="77500" lnSpcReduction="20000"/>
          </a:bodyPr>
          <a:lstStyle/>
          <a:p>
            <a:pPr>
              <a:lnSpc>
                <a:spcPct val="160000"/>
              </a:lnSpc>
              <a:spcBef>
                <a:spcPts val="0"/>
              </a:spcBef>
            </a:pPr>
            <a:r>
              <a:rPr lang="en-US" dirty="0"/>
              <a:t>Before virtualization, the single physical infrastructure was used to run a single OS and its applications, which results in underutilization of resources. </a:t>
            </a:r>
          </a:p>
          <a:p>
            <a:pPr>
              <a:lnSpc>
                <a:spcPct val="160000"/>
              </a:lnSpc>
              <a:spcBef>
                <a:spcPts val="0"/>
              </a:spcBef>
            </a:pPr>
            <a:r>
              <a:rPr lang="en-US" dirty="0"/>
              <a:t>The non-shared nature of the hardware forces the organizations to buy a new hardware to meet their additional computing needs. </a:t>
            </a:r>
          </a:p>
          <a:p>
            <a:pPr>
              <a:lnSpc>
                <a:spcPct val="160000"/>
              </a:lnSpc>
              <a:spcBef>
                <a:spcPts val="0"/>
              </a:spcBef>
            </a:pPr>
            <a:r>
              <a:rPr lang="en-US" dirty="0"/>
              <a:t>After virtualization was introduced, different OSs and applications were able to share a single physical infrastructure. </a:t>
            </a:r>
          </a:p>
          <a:p>
            <a:pPr>
              <a:lnSpc>
                <a:spcPct val="160000"/>
              </a:lnSpc>
              <a:spcBef>
                <a:spcPts val="0"/>
              </a:spcBef>
            </a:pPr>
            <a:r>
              <a:rPr lang="en-US" dirty="0"/>
              <a:t>The virtualization  reduces the huge amount invested in buying additional resources. </a:t>
            </a:r>
          </a:p>
          <a:p>
            <a:pPr>
              <a:lnSpc>
                <a:spcPct val="160000"/>
              </a:lnSpc>
              <a:spcBef>
                <a:spcPts val="0"/>
              </a:spcBef>
            </a:pPr>
            <a:r>
              <a:rPr lang="en-US" dirty="0"/>
              <a:t>The virtualization becomes a key driver in the IT industry, especially in cloud computing. </a:t>
            </a:r>
          </a:p>
        </p:txBody>
      </p:sp>
    </p:spTree>
    <p:extLst>
      <p:ext uri="{BB962C8B-B14F-4D97-AF65-F5344CB8AC3E}">
        <p14:creationId xmlns:p14="http://schemas.microsoft.com/office/powerpoint/2010/main" val="433809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4395" y="791905"/>
            <a:ext cx="8455493" cy="4475554"/>
          </a:xfrm>
          <a:prstGeom prst="rect">
            <a:avLst/>
          </a:prstGeom>
        </p:spPr>
      </p:pic>
    </p:spTree>
    <p:extLst>
      <p:ext uri="{BB962C8B-B14F-4D97-AF65-F5344CB8AC3E}">
        <p14:creationId xmlns:p14="http://schemas.microsoft.com/office/powerpoint/2010/main" val="187297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Hardware-Assisted Virtualization</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a:t>Pros </a:t>
            </a:r>
          </a:p>
          <a:p>
            <a:pPr lvl="1">
              <a:lnSpc>
                <a:spcPct val="150000"/>
              </a:lnSpc>
              <a:spcBef>
                <a:spcPts val="0"/>
              </a:spcBef>
            </a:pPr>
            <a:r>
              <a:rPr lang="en-US" dirty="0"/>
              <a:t> It reduces the additional overhead of binary translation  in full virtualization.</a:t>
            </a:r>
          </a:p>
          <a:p>
            <a:pPr lvl="1">
              <a:lnSpc>
                <a:spcPct val="150000"/>
              </a:lnSpc>
              <a:spcBef>
                <a:spcPts val="0"/>
              </a:spcBef>
            </a:pPr>
            <a:r>
              <a:rPr lang="en-US" dirty="0"/>
              <a:t>It eliminates the guest OS modification in </a:t>
            </a:r>
            <a:r>
              <a:rPr lang="en-US" dirty="0" err="1"/>
              <a:t>paravirtualization</a:t>
            </a:r>
            <a:r>
              <a:rPr lang="en-US" dirty="0"/>
              <a:t>. </a:t>
            </a:r>
          </a:p>
          <a:p>
            <a:pPr>
              <a:lnSpc>
                <a:spcPct val="150000"/>
              </a:lnSpc>
              <a:spcBef>
                <a:spcPts val="0"/>
              </a:spcBef>
            </a:pPr>
            <a:r>
              <a:rPr lang="en-US" dirty="0"/>
              <a:t>Cons </a:t>
            </a:r>
          </a:p>
          <a:p>
            <a:pPr lvl="1">
              <a:lnSpc>
                <a:spcPct val="150000"/>
              </a:lnSpc>
              <a:spcBef>
                <a:spcPts val="0"/>
              </a:spcBef>
            </a:pPr>
            <a:r>
              <a:rPr lang="en-US" dirty="0"/>
              <a:t> Only new-generation processors have these capabilities.</a:t>
            </a:r>
          </a:p>
          <a:p>
            <a:pPr marL="457200" lvl="1" indent="0">
              <a:lnSpc>
                <a:spcPct val="150000"/>
              </a:lnSpc>
              <a:spcBef>
                <a:spcPts val="0"/>
              </a:spcBef>
              <a:buNone/>
            </a:pPr>
            <a:endParaRPr lang="en-US" dirty="0"/>
          </a:p>
        </p:txBody>
      </p:sp>
    </p:spTree>
    <p:extLst>
      <p:ext uri="{BB962C8B-B14F-4D97-AF65-F5344CB8AC3E}">
        <p14:creationId xmlns:p14="http://schemas.microsoft.com/office/powerpoint/2010/main" val="659081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9859" y="357960"/>
            <a:ext cx="8577329" cy="6027710"/>
          </a:xfrm>
          <a:prstGeom prst="rect">
            <a:avLst/>
          </a:prstGeom>
        </p:spPr>
      </p:pic>
    </p:spTree>
    <p:extLst>
      <p:ext uri="{BB962C8B-B14F-4D97-AF65-F5344CB8AC3E}">
        <p14:creationId xmlns:p14="http://schemas.microsoft.com/office/powerpoint/2010/main" val="2983397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virtualization</a:t>
            </a:r>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US" b="1" dirty="0"/>
              <a:t>Partitioning</a:t>
            </a:r>
            <a:r>
              <a:rPr lang="en-US" dirty="0"/>
              <a:t>: Multiple virtual servers can run on a physical server at the same time.</a:t>
            </a:r>
          </a:p>
          <a:p>
            <a:pPr>
              <a:lnSpc>
                <a:spcPct val="150000"/>
              </a:lnSpc>
              <a:spcBef>
                <a:spcPts val="0"/>
              </a:spcBef>
            </a:pPr>
            <a:r>
              <a:rPr lang="en-US" b="1" dirty="0"/>
              <a:t>Encapsulation of data</a:t>
            </a:r>
            <a:r>
              <a:rPr lang="en-US" dirty="0"/>
              <a:t>: All data on the virtual server including boot disks is encapsulated in a file format</a:t>
            </a:r>
          </a:p>
          <a:p>
            <a:pPr>
              <a:lnSpc>
                <a:spcPct val="150000"/>
              </a:lnSpc>
              <a:spcBef>
                <a:spcPts val="0"/>
              </a:spcBef>
            </a:pPr>
            <a:r>
              <a:rPr lang="en-US" b="1" dirty="0"/>
              <a:t>Isolation</a:t>
            </a:r>
            <a:r>
              <a:rPr lang="en-US" dirty="0"/>
              <a:t>: The Virtual server running on the physical server are safely separated &amp; don't affect each other</a:t>
            </a:r>
          </a:p>
          <a:p>
            <a:pPr>
              <a:lnSpc>
                <a:spcPct val="150000"/>
              </a:lnSpc>
              <a:spcBef>
                <a:spcPts val="0"/>
              </a:spcBef>
            </a:pPr>
            <a:r>
              <a:rPr lang="en-US" b="1" dirty="0"/>
              <a:t>Hardware Independence</a:t>
            </a:r>
            <a:r>
              <a:rPr lang="en-US" dirty="0"/>
              <a:t>: When the virtual server runs, it can migrate to the different hardware platform.</a:t>
            </a:r>
          </a:p>
        </p:txBody>
      </p:sp>
    </p:spTree>
    <p:extLst>
      <p:ext uri="{BB962C8B-B14F-4D97-AF65-F5344CB8AC3E}">
        <p14:creationId xmlns:p14="http://schemas.microsoft.com/office/powerpoint/2010/main" val="2034812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Advantages of Virtualization</a:t>
            </a:r>
          </a:p>
        </p:txBody>
      </p:sp>
      <p:sp>
        <p:nvSpPr>
          <p:cNvPr id="3" name="Content Placeholder 2"/>
          <p:cNvSpPr>
            <a:spLocks noGrp="1"/>
          </p:cNvSpPr>
          <p:nvPr>
            <p:ph idx="1"/>
          </p:nvPr>
        </p:nvSpPr>
        <p:spPr>
          <a:xfrm>
            <a:off x="838200" y="1690689"/>
            <a:ext cx="10515600" cy="4272230"/>
          </a:xfrm>
        </p:spPr>
        <p:txBody>
          <a:bodyPr>
            <a:normAutofit fontScale="77500" lnSpcReduction="20000"/>
          </a:bodyPr>
          <a:lstStyle/>
          <a:p>
            <a:pPr marL="514350" indent="-514350">
              <a:lnSpc>
                <a:spcPct val="150000"/>
              </a:lnSpc>
              <a:spcBef>
                <a:spcPts val="0"/>
              </a:spcBef>
              <a:buAutoNum type="arabicPeriod"/>
            </a:pPr>
            <a:r>
              <a:rPr lang="en-US" b="1" dirty="0"/>
              <a:t>It is cheaper. </a:t>
            </a:r>
            <a:br>
              <a:rPr lang="en-US" dirty="0"/>
            </a:br>
            <a:r>
              <a:rPr lang="en-US" dirty="0"/>
              <a:t>Because virtualization doesn’t require actual hardware components to be used or installed, IT infrastructures find it to be a cheaper system to implement. There is no longer a need to dedicate large areas of space and huge monetary investments to create an on-site resource.</a:t>
            </a:r>
          </a:p>
          <a:p>
            <a:pPr marL="514350" indent="-514350">
              <a:lnSpc>
                <a:spcPct val="160000"/>
              </a:lnSpc>
              <a:spcBef>
                <a:spcPts val="0"/>
              </a:spcBef>
              <a:buAutoNum type="arabicPeriod"/>
            </a:pPr>
            <a:r>
              <a:rPr lang="en-US" b="1" dirty="0"/>
              <a:t>It keeps costs predictable. </a:t>
            </a:r>
            <a:br>
              <a:rPr lang="en-US" dirty="0"/>
            </a:br>
            <a:r>
              <a:rPr lang="en-US" dirty="0"/>
              <a:t>Because third-party providers typically provide virtualization options, individuals and corporations can have predictable costs for their information technology needs.</a:t>
            </a:r>
          </a:p>
        </p:txBody>
      </p:sp>
    </p:spTree>
    <p:extLst>
      <p:ext uri="{BB962C8B-B14F-4D97-AF65-F5344CB8AC3E}">
        <p14:creationId xmlns:p14="http://schemas.microsoft.com/office/powerpoint/2010/main" val="126424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Advantages of Virtualization</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70000"/>
              </a:lnSpc>
              <a:spcBef>
                <a:spcPts val="0"/>
              </a:spcBef>
              <a:buNone/>
            </a:pPr>
            <a:r>
              <a:rPr lang="en-US" b="1" dirty="0"/>
              <a:t>3. It reduces the workload. </a:t>
            </a:r>
            <a:br>
              <a:rPr lang="en-US" dirty="0"/>
            </a:br>
            <a:r>
              <a:rPr lang="en-US" dirty="0"/>
              <a:t>Most virtualization providers automatically update their hardware and software that will be utilized. Instead of sending people to do these updates locally, they are installed by the third-party provider. This allows local IT professionals to focus on other tasks and saves even more money for individuals or corporations.</a:t>
            </a:r>
          </a:p>
          <a:p>
            <a:pPr marL="0" indent="0">
              <a:lnSpc>
                <a:spcPct val="170000"/>
              </a:lnSpc>
              <a:spcBef>
                <a:spcPts val="0"/>
              </a:spcBef>
              <a:buNone/>
            </a:pPr>
            <a:r>
              <a:rPr lang="en-US" b="1" dirty="0"/>
              <a:t>4. It allows for faster deployment of resources. </a:t>
            </a:r>
            <a:br>
              <a:rPr lang="en-US" dirty="0"/>
            </a:br>
            <a:r>
              <a:rPr lang="en-US" dirty="0"/>
              <a:t>Resource provisioning is fast and simple when virtualization is being used. There is no longer a need to set up physical machines, create local networks, or install other information technology components. As long as there is at least one point of access to the virtual environment, it can be spread to the rest of the organization.</a:t>
            </a:r>
          </a:p>
          <a:p>
            <a:pPr marL="0" indent="0">
              <a:lnSpc>
                <a:spcPct val="170000"/>
              </a:lnSpc>
              <a:spcBef>
                <a:spcPts val="0"/>
              </a:spcBef>
              <a:buNone/>
            </a:pPr>
            <a:endParaRPr lang="en-US" dirty="0"/>
          </a:p>
        </p:txBody>
      </p:sp>
    </p:spTree>
    <p:extLst>
      <p:ext uri="{BB962C8B-B14F-4D97-AF65-F5344CB8AC3E}">
        <p14:creationId xmlns:p14="http://schemas.microsoft.com/office/powerpoint/2010/main" val="2201920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Advantages of Virtualization</a:t>
            </a:r>
            <a:endParaRPr lang="en-US" dirty="0"/>
          </a:p>
        </p:txBody>
      </p:sp>
      <p:sp>
        <p:nvSpPr>
          <p:cNvPr id="3" name="Content Placeholder 2"/>
          <p:cNvSpPr>
            <a:spLocks noGrp="1"/>
          </p:cNvSpPr>
          <p:nvPr>
            <p:ph idx="1"/>
          </p:nvPr>
        </p:nvSpPr>
        <p:spPr/>
        <p:txBody>
          <a:bodyPr/>
          <a:lstStyle/>
          <a:p>
            <a:pPr marL="0" indent="0">
              <a:lnSpc>
                <a:spcPct val="150000"/>
              </a:lnSpc>
              <a:spcBef>
                <a:spcPts val="0"/>
              </a:spcBef>
              <a:buNone/>
            </a:pPr>
            <a:r>
              <a:rPr lang="en-US" dirty="0"/>
              <a:t>5. It offers a better uptime. </a:t>
            </a:r>
          </a:p>
          <a:p>
            <a:pPr marL="0" indent="0">
              <a:lnSpc>
                <a:spcPct val="150000"/>
              </a:lnSpc>
              <a:spcBef>
                <a:spcPts val="0"/>
              </a:spcBef>
              <a:buNone/>
            </a:pPr>
            <a:r>
              <a:rPr lang="en-US" dirty="0"/>
              <a:t>6. Increased IT productivity, efficiency</a:t>
            </a:r>
          </a:p>
          <a:p>
            <a:pPr marL="0" indent="0">
              <a:lnSpc>
                <a:spcPct val="150000"/>
              </a:lnSpc>
              <a:spcBef>
                <a:spcPts val="0"/>
              </a:spcBef>
              <a:buNone/>
            </a:pPr>
            <a:r>
              <a:rPr lang="en-US" dirty="0"/>
              <a:t>7. Greater business continuity and disaster recovery.</a:t>
            </a:r>
          </a:p>
          <a:p>
            <a:pPr marL="0" indent="0">
              <a:lnSpc>
                <a:spcPct val="150000"/>
              </a:lnSpc>
              <a:spcBef>
                <a:spcPts val="0"/>
              </a:spcBef>
              <a:buNone/>
            </a:pPr>
            <a:r>
              <a:rPr lang="en-US" dirty="0"/>
              <a:t>8. Easier backup and disaster recovery</a:t>
            </a:r>
          </a:p>
        </p:txBody>
      </p:sp>
    </p:spTree>
    <p:extLst>
      <p:ext uri="{BB962C8B-B14F-4D97-AF65-F5344CB8AC3E}">
        <p14:creationId xmlns:p14="http://schemas.microsoft.com/office/powerpoint/2010/main" val="2706486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Disadvantages of Virtualization</a:t>
            </a:r>
            <a:br>
              <a:rPr lang="en-US" b="1" dirty="0"/>
            </a:br>
            <a:endParaRPr lang="en-US" dirty="0"/>
          </a:p>
        </p:txBody>
      </p:sp>
      <p:sp>
        <p:nvSpPr>
          <p:cNvPr id="3" name="Content Placeholder 2"/>
          <p:cNvSpPr>
            <a:spLocks noGrp="1"/>
          </p:cNvSpPr>
          <p:nvPr>
            <p:ph idx="1"/>
          </p:nvPr>
        </p:nvSpPr>
        <p:spPr/>
        <p:txBody>
          <a:bodyPr/>
          <a:lstStyle/>
          <a:p>
            <a:r>
              <a:rPr lang="en-US" dirty="0"/>
              <a:t>It can have a high cost of implementation. </a:t>
            </a:r>
          </a:p>
          <a:p>
            <a:r>
              <a:rPr lang="en-US" dirty="0"/>
              <a:t>It creates a security risk. </a:t>
            </a:r>
          </a:p>
          <a:p>
            <a:r>
              <a:rPr lang="en-US" dirty="0"/>
              <a:t>It creates an availability issue. </a:t>
            </a:r>
          </a:p>
        </p:txBody>
      </p:sp>
    </p:spTree>
    <p:extLst>
      <p:ext uri="{BB962C8B-B14F-4D97-AF65-F5344CB8AC3E}">
        <p14:creationId xmlns:p14="http://schemas.microsoft.com/office/powerpoint/2010/main" val="485395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157" y="2962141"/>
            <a:ext cx="6099219" cy="2836907"/>
          </a:xfrm>
        </p:spPr>
        <p:txBody>
          <a:bodyPr/>
          <a:lstStyle/>
          <a:p>
            <a:r>
              <a:rPr lang="en-US" dirty="0"/>
              <a:t>Thank you</a:t>
            </a:r>
          </a:p>
        </p:txBody>
      </p:sp>
    </p:spTree>
    <p:extLst>
      <p:ext uri="{BB962C8B-B14F-4D97-AF65-F5344CB8AC3E}">
        <p14:creationId xmlns:p14="http://schemas.microsoft.com/office/powerpoint/2010/main" val="380725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6618" y="5451687"/>
            <a:ext cx="5157787" cy="327941"/>
          </a:xfrm>
        </p:spPr>
        <p:txBody>
          <a:bodyPr>
            <a:normAutofit/>
          </a:bodyPr>
          <a:lstStyle/>
          <a:p>
            <a:r>
              <a:rPr lang="en-US" sz="1500" dirty="0"/>
              <a:t>Fig: Before Virtualization</a:t>
            </a:r>
          </a:p>
        </p:txBody>
      </p:sp>
      <p:pic>
        <p:nvPicPr>
          <p:cNvPr id="7" name="Content Placeholder 6"/>
          <p:cNvPicPr>
            <a:picLocks noGrp="1" noChangeAspect="1"/>
          </p:cNvPicPr>
          <p:nvPr>
            <p:ph sz="half" idx="2"/>
          </p:nvPr>
        </p:nvPicPr>
        <p:blipFill>
          <a:blip r:embed="rId2"/>
          <a:stretch>
            <a:fillRect/>
          </a:stretch>
        </p:blipFill>
        <p:spPr>
          <a:xfrm>
            <a:off x="643764" y="647498"/>
            <a:ext cx="5157787" cy="4658597"/>
          </a:xfrm>
          <a:prstGeom prst="rect">
            <a:avLst/>
          </a:prstGeom>
        </p:spPr>
      </p:pic>
      <p:sp>
        <p:nvSpPr>
          <p:cNvPr id="5" name="Text Placeholder 4"/>
          <p:cNvSpPr>
            <a:spLocks noGrp="1"/>
          </p:cNvSpPr>
          <p:nvPr>
            <p:ph type="body" sz="quarter" idx="3"/>
          </p:nvPr>
        </p:nvSpPr>
        <p:spPr>
          <a:xfrm>
            <a:off x="6545688" y="5451686"/>
            <a:ext cx="5183188" cy="327941"/>
          </a:xfrm>
        </p:spPr>
        <p:txBody>
          <a:bodyPr>
            <a:normAutofit/>
          </a:bodyPr>
          <a:lstStyle/>
          <a:p>
            <a:r>
              <a:rPr lang="en-US" sz="1500" dirty="0"/>
              <a:t>Fig: After Virtualization</a:t>
            </a:r>
          </a:p>
        </p:txBody>
      </p:sp>
      <p:pic>
        <p:nvPicPr>
          <p:cNvPr id="8" name="Content Placeholder 7"/>
          <p:cNvPicPr>
            <a:picLocks noGrp="1" noChangeAspect="1"/>
          </p:cNvPicPr>
          <p:nvPr>
            <p:ph sz="quarter" idx="4"/>
          </p:nvPr>
        </p:nvPicPr>
        <p:blipFill>
          <a:blip r:embed="rId3"/>
          <a:stretch>
            <a:fillRect/>
          </a:stretch>
        </p:blipFill>
        <p:spPr>
          <a:xfrm>
            <a:off x="5711222" y="647499"/>
            <a:ext cx="4983402" cy="4465414"/>
          </a:xfrm>
          <a:prstGeom prst="rect">
            <a:avLst/>
          </a:prstGeom>
        </p:spPr>
      </p:pic>
    </p:spTree>
    <p:extLst>
      <p:ext uri="{BB962C8B-B14F-4D97-AF65-F5344CB8AC3E}">
        <p14:creationId xmlns:p14="http://schemas.microsoft.com/office/powerpoint/2010/main" val="135557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Virtualization</a:t>
            </a:r>
          </a:p>
        </p:txBody>
      </p:sp>
      <p:sp>
        <p:nvSpPr>
          <p:cNvPr id="3" name="Content Placeholder 2"/>
          <p:cNvSpPr>
            <a:spLocks noGrp="1"/>
          </p:cNvSpPr>
          <p:nvPr>
            <p:ph idx="1"/>
          </p:nvPr>
        </p:nvSpPr>
        <p:spPr/>
        <p:txBody>
          <a:bodyPr>
            <a:normAutofit fontScale="92500"/>
          </a:bodyPr>
          <a:lstStyle/>
          <a:p>
            <a:pPr>
              <a:lnSpc>
                <a:spcPct val="150000"/>
              </a:lnSpc>
              <a:spcBef>
                <a:spcPts val="0"/>
              </a:spcBef>
            </a:pPr>
            <a:r>
              <a:rPr lang="en-US" b="1" dirty="0"/>
              <a:t>Virtualization</a:t>
            </a:r>
            <a:r>
              <a:rPr lang="en-US" dirty="0"/>
              <a:t> is a technique, which allows to share single physical instance of an application or resource among multiple organizations or tenants.</a:t>
            </a:r>
          </a:p>
          <a:p>
            <a:pPr>
              <a:lnSpc>
                <a:spcPct val="150000"/>
              </a:lnSpc>
              <a:spcBef>
                <a:spcPts val="0"/>
              </a:spcBef>
            </a:pPr>
            <a:r>
              <a:rPr lang="en-US" dirty="0"/>
              <a:t>Virtualization is a partitioning of single physical server into multiple logical servers.  </a:t>
            </a:r>
          </a:p>
          <a:p>
            <a:pPr>
              <a:lnSpc>
                <a:spcPct val="150000"/>
              </a:lnSpc>
              <a:spcBef>
                <a:spcPts val="0"/>
              </a:spcBef>
            </a:pPr>
            <a:r>
              <a:rPr lang="en-US" dirty="0"/>
              <a:t>Once the physical server is divided, each logical server behaves like a physical server and can run an operating system and applications independently.  </a:t>
            </a:r>
          </a:p>
          <a:p>
            <a:pPr>
              <a:lnSpc>
                <a:spcPct val="150000"/>
              </a:lnSpc>
              <a:spcBef>
                <a:spcPts val="0"/>
              </a:spcBef>
            </a:pPr>
            <a:endParaRPr lang="en-US" dirty="0"/>
          </a:p>
        </p:txBody>
      </p:sp>
    </p:spTree>
    <p:extLst>
      <p:ext uri="{BB962C8B-B14F-4D97-AF65-F5344CB8AC3E}">
        <p14:creationId xmlns:p14="http://schemas.microsoft.com/office/powerpoint/2010/main" val="389101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Virtualization</a:t>
            </a:r>
            <a:endParaRPr lang="en-US" dirty="0"/>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dirty="0"/>
              <a:t>It does so by </a:t>
            </a:r>
            <a:r>
              <a:rPr lang="en-US" b="1" dirty="0"/>
              <a:t>assigning a logical name</a:t>
            </a:r>
            <a:r>
              <a:rPr lang="en-US" dirty="0"/>
              <a:t> to a physical resource and providing a </a:t>
            </a:r>
            <a:r>
              <a:rPr lang="en-US" b="1" dirty="0"/>
              <a:t>pointer to that physical resource</a:t>
            </a:r>
            <a:r>
              <a:rPr lang="en-US" dirty="0"/>
              <a:t> on demand.</a:t>
            </a:r>
          </a:p>
          <a:p>
            <a:pPr>
              <a:lnSpc>
                <a:spcPct val="150000"/>
              </a:lnSpc>
              <a:spcBef>
                <a:spcPts val="0"/>
              </a:spcBef>
            </a:pPr>
            <a:r>
              <a:rPr lang="en-US" dirty="0"/>
              <a:t>For software developers and testers virtualization comes very handy, as it allows developer to write code that runs in many different environments and more importantly to test that code.</a:t>
            </a:r>
          </a:p>
          <a:p>
            <a:pPr>
              <a:lnSpc>
                <a:spcPct val="150000"/>
              </a:lnSpc>
              <a:spcBef>
                <a:spcPts val="0"/>
              </a:spcBef>
            </a:pPr>
            <a:r>
              <a:rPr lang="en-US" dirty="0"/>
              <a:t>Many popular companies' like VMware and Microsoft provide virtualization services.</a:t>
            </a:r>
          </a:p>
          <a:p>
            <a:pPr>
              <a:lnSpc>
                <a:spcPct val="150000"/>
              </a:lnSpc>
              <a:spcBef>
                <a:spcPts val="0"/>
              </a:spcBef>
            </a:pPr>
            <a:endParaRPr lang="en-US" dirty="0"/>
          </a:p>
          <a:p>
            <a:pPr>
              <a:lnSpc>
                <a:spcPct val="150000"/>
              </a:lnSpc>
              <a:spcBef>
                <a:spcPts val="0"/>
              </a:spcBef>
            </a:pPr>
            <a:endParaRPr lang="en-US" dirty="0"/>
          </a:p>
        </p:txBody>
      </p:sp>
    </p:spTree>
    <p:extLst>
      <p:ext uri="{BB962C8B-B14F-4D97-AF65-F5344CB8AC3E}">
        <p14:creationId xmlns:p14="http://schemas.microsoft.com/office/powerpoint/2010/main" val="207520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1423" y="592428"/>
            <a:ext cx="8657353" cy="5190186"/>
          </a:xfrm>
          <a:prstGeom prst="rect">
            <a:avLst/>
          </a:prstGeom>
        </p:spPr>
      </p:pic>
    </p:spTree>
    <p:extLst>
      <p:ext uri="{BB962C8B-B14F-4D97-AF65-F5344CB8AC3E}">
        <p14:creationId xmlns:p14="http://schemas.microsoft.com/office/powerpoint/2010/main" val="112552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2661</Words>
  <Application>Microsoft Office PowerPoint</Application>
  <PresentationFormat>Widescreen</PresentationFormat>
  <Paragraphs>192</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UNIT 3 Cloud Virtualization Technology </vt:lpstr>
      <vt:lpstr>Introduction</vt:lpstr>
      <vt:lpstr>Introduction</vt:lpstr>
      <vt:lpstr>Introduction</vt:lpstr>
      <vt:lpstr>Introduction</vt:lpstr>
      <vt:lpstr>PowerPoint Presentation</vt:lpstr>
      <vt:lpstr>Virtualization</vt:lpstr>
      <vt:lpstr>Virtualization</vt:lpstr>
      <vt:lpstr>PowerPoint Presentation</vt:lpstr>
      <vt:lpstr>Virtualization Concept</vt:lpstr>
      <vt:lpstr>Hypervisor</vt:lpstr>
      <vt:lpstr>Hypervisor</vt:lpstr>
      <vt:lpstr>Type 1 &amp; Type 2 Hypervisor: Example</vt:lpstr>
      <vt:lpstr>Virtualization Opportunities</vt:lpstr>
      <vt:lpstr>Processor Virtualization</vt:lpstr>
      <vt:lpstr>Processor Virtualization</vt:lpstr>
      <vt:lpstr>PowerPoint Presentation</vt:lpstr>
      <vt:lpstr>Memory Virtualization</vt:lpstr>
      <vt:lpstr>PowerPoint Presentation</vt:lpstr>
      <vt:lpstr>Storage Virtualization</vt:lpstr>
      <vt:lpstr>Storage Virtualization</vt:lpstr>
      <vt:lpstr>PowerPoint Presentation</vt:lpstr>
      <vt:lpstr>Network Virtualization</vt:lpstr>
      <vt:lpstr>Network Virtualization</vt:lpstr>
      <vt:lpstr>PowerPoint Presentation</vt:lpstr>
      <vt:lpstr>Data Virtualization</vt:lpstr>
      <vt:lpstr>Data Virtualization</vt:lpstr>
      <vt:lpstr>PowerPoint Presentation</vt:lpstr>
      <vt:lpstr>Application Virtualization</vt:lpstr>
      <vt:lpstr>Application Virtualization</vt:lpstr>
      <vt:lpstr>PowerPoint Presentation</vt:lpstr>
      <vt:lpstr>Hardware Virtualization</vt:lpstr>
      <vt:lpstr>Hardware Virtualization</vt:lpstr>
      <vt:lpstr>Approaches to Virtualization</vt:lpstr>
      <vt:lpstr>Approaches to Virtualization</vt:lpstr>
      <vt:lpstr>PowerPoint Presentation</vt:lpstr>
      <vt:lpstr>Protection Ring</vt:lpstr>
      <vt:lpstr>Protection Ring</vt:lpstr>
      <vt:lpstr>Protection Ring</vt:lpstr>
      <vt:lpstr>Full Virtualization</vt:lpstr>
      <vt:lpstr>Full Virtualization</vt:lpstr>
      <vt:lpstr>Full Virtualization</vt:lpstr>
      <vt:lpstr>Full Virtualization</vt:lpstr>
      <vt:lpstr>Paravirtualization</vt:lpstr>
      <vt:lpstr>Paravirtualization</vt:lpstr>
      <vt:lpstr>PowerPoint Presentation</vt:lpstr>
      <vt:lpstr>Paravirtualization</vt:lpstr>
      <vt:lpstr>Hardware-Assisted Virtualization</vt:lpstr>
      <vt:lpstr>Hardware-Assisted Virtualization</vt:lpstr>
      <vt:lpstr>PowerPoint Presentation</vt:lpstr>
      <vt:lpstr>Hardware-Assisted Virtualization</vt:lpstr>
      <vt:lpstr>PowerPoint Presentation</vt:lpstr>
      <vt:lpstr>Features of virtualization</vt:lpstr>
      <vt:lpstr>The Advantages of Virtualization</vt:lpstr>
      <vt:lpstr>The Advantages of Virtualization</vt:lpstr>
      <vt:lpstr>The Advantages of Virtualization</vt:lpstr>
      <vt:lpstr>The Disadvantages of Virtualization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Cloud Management</dc:title>
  <dc:creator>Windows User</dc:creator>
  <cp:lastModifiedBy>Saroj Maharjan</cp:lastModifiedBy>
  <cp:revision>79</cp:revision>
  <dcterms:created xsi:type="dcterms:W3CDTF">2019-07-05T10:24:55Z</dcterms:created>
  <dcterms:modified xsi:type="dcterms:W3CDTF">2021-05-20T02:11:52Z</dcterms:modified>
</cp:coreProperties>
</file>