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40ADE-9D18-4CB3-98FD-D6ED8472390E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C12FEC28-08E8-4C2A-A517-B921FFC6CB4B}">
      <dgm:prSet phldrT="[Text]"/>
      <dgm:spPr/>
      <dgm:t>
        <a:bodyPr/>
        <a:lstStyle/>
        <a:p>
          <a:r>
            <a:rPr lang="en-US" dirty="0"/>
            <a:t>Cloud</a:t>
          </a:r>
        </a:p>
      </dgm:t>
    </dgm:pt>
    <dgm:pt modelId="{571E7C83-497C-40D8-BD07-D935525E0093}" type="parTrans" cxnId="{F05E161F-FF90-419C-B404-FD0A892ECB8E}">
      <dgm:prSet/>
      <dgm:spPr/>
      <dgm:t>
        <a:bodyPr/>
        <a:lstStyle/>
        <a:p>
          <a:endParaRPr lang="en-US"/>
        </a:p>
      </dgm:t>
    </dgm:pt>
    <dgm:pt modelId="{87835BA0-AE1C-4233-B937-D0C4B4155944}" type="sibTrans" cxnId="{F05E161F-FF90-419C-B404-FD0A892ECB8E}">
      <dgm:prSet/>
      <dgm:spPr/>
      <dgm:t>
        <a:bodyPr/>
        <a:lstStyle/>
        <a:p>
          <a:endParaRPr lang="en-US"/>
        </a:p>
      </dgm:t>
    </dgm:pt>
    <dgm:pt modelId="{A66D0196-4623-473E-A00A-7D015BA3D4D6}">
      <dgm:prSet phldrT="[Text]"/>
      <dgm:spPr/>
      <dgm:t>
        <a:bodyPr/>
        <a:lstStyle/>
        <a:p>
          <a:r>
            <a:rPr lang="en-US" dirty="0"/>
            <a:t>SOA</a:t>
          </a:r>
        </a:p>
      </dgm:t>
    </dgm:pt>
    <dgm:pt modelId="{29716D16-6ACA-4643-8403-55B3907CBA55}" type="parTrans" cxnId="{4F167D07-0714-41AB-AC9F-EB09967B9895}">
      <dgm:prSet/>
      <dgm:spPr/>
      <dgm:t>
        <a:bodyPr/>
        <a:lstStyle/>
        <a:p>
          <a:endParaRPr lang="en-US"/>
        </a:p>
      </dgm:t>
    </dgm:pt>
    <dgm:pt modelId="{7D7D9860-3BD3-4DE8-AE4B-3A6809F27DCE}" type="sibTrans" cxnId="{4F167D07-0714-41AB-AC9F-EB09967B9895}">
      <dgm:prSet/>
      <dgm:spPr/>
      <dgm:t>
        <a:bodyPr/>
        <a:lstStyle/>
        <a:p>
          <a:endParaRPr lang="en-US"/>
        </a:p>
      </dgm:t>
    </dgm:pt>
    <dgm:pt modelId="{820D07A5-05F6-4AD9-B599-770EC36492DB}">
      <dgm:prSet phldrT="[Text]"/>
      <dgm:spPr/>
      <dgm:t>
        <a:bodyPr/>
        <a:lstStyle/>
        <a:p>
          <a:r>
            <a:rPr lang="en-US" dirty="0"/>
            <a:t>Service oriented Cloud</a:t>
          </a:r>
        </a:p>
      </dgm:t>
    </dgm:pt>
    <dgm:pt modelId="{FA3DE292-6D21-472E-8C77-8B198550DF02}" type="parTrans" cxnId="{BFBA577A-155D-4EEE-9B6A-07FD8C15080F}">
      <dgm:prSet/>
      <dgm:spPr/>
      <dgm:t>
        <a:bodyPr/>
        <a:lstStyle/>
        <a:p>
          <a:endParaRPr lang="en-US"/>
        </a:p>
      </dgm:t>
    </dgm:pt>
    <dgm:pt modelId="{4D0C7E8E-79DA-43AA-AA40-440D513E52A7}" type="sibTrans" cxnId="{BFBA577A-155D-4EEE-9B6A-07FD8C15080F}">
      <dgm:prSet/>
      <dgm:spPr/>
      <dgm:t>
        <a:bodyPr/>
        <a:lstStyle/>
        <a:p>
          <a:endParaRPr lang="en-US"/>
        </a:p>
      </dgm:t>
    </dgm:pt>
    <dgm:pt modelId="{13C7AC01-1051-440C-8610-C370C8B098AD}" type="pres">
      <dgm:prSet presAssocID="{3F940ADE-9D18-4CB3-98FD-D6ED8472390E}" presName="Name0" presStyleCnt="0">
        <dgm:presLayoutVars>
          <dgm:dir/>
          <dgm:resizeHandles val="exact"/>
        </dgm:presLayoutVars>
      </dgm:prSet>
      <dgm:spPr/>
    </dgm:pt>
    <dgm:pt modelId="{6F43B456-0EFE-4910-8D41-2C008C83815E}" type="pres">
      <dgm:prSet presAssocID="{3F940ADE-9D18-4CB3-98FD-D6ED8472390E}" presName="vNodes" presStyleCnt="0"/>
      <dgm:spPr/>
    </dgm:pt>
    <dgm:pt modelId="{A255DB91-56D4-46A4-B0C5-63431FFF6424}" type="pres">
      <dgm:prSet presAssocID="{C12FEC28-08E8-4C2A-A517-B921FFC6CB4B}" presName="node" presStyleLbl="node1" presStyleIdx="0" presStyleCnt="3">
        <dgm:presLayoutVars>
          <dgm:bulletEnabled val="1"/>
        </dgm:presLayoutVars>
      </dgm:prSet>
      <dgm:spPr/>
    </dgm:pt>
    <dgm:pt modelId="{7FD5624C-B7D5-4264-B283-3D68F1FC1422}" type="pres">
      <dgm:prSet presAssocID="{87835BA0-AE1C-4233-B937-D0C4B4155944}" presName="spacerT" presStyleCnt="0"/>
      <dgm:spPr/>
    </dgm:pt>
    <dgm:pt modelId="{F06E5C16-1053-442A-BF30-353A6820CD01}" type="pres">
      <dgm:prSet presAssocID="{87835BA0-AE1C-4233-B937-D0C4B4155944}" presName="sibTrans" presStyleLbl="sibTrans2D1" presStyleIdx="0" presStyleCnt="2"/>
      <dgm:spPr/>
    </dgm:pt>
    <dgm:pt modelId="{E737DEB6-3A43-4882-AFC6-43432EA63796}" type="pres">
      <dgm:prSet presAssocID="{87835BA0-AE1C-4233-B937-D0C4B4155944}" presName="spacerB" presStyleCnt="0"/>
      <dgm:spPr/>
    </dgm:pt>
    <dgm:pt modelId="{4C98C9CB-2509-44ED-9B25-D0046839B9EF}" type="pres">
      <dgm:prSet presAssocID="{A66D0196-4623-473E-A00A-7D015BA3D4D6}" presName="node" presStyleLbl="node1" presStyleIdx="1" presStyleCnt="3">
        <dgm:presLayoutVars>
          <dgm:bulletEnabled val="1"/>
        </dgm:presLayoutVars>
      </dgm:prSet>
      <dgm:spPr/>
    </dgm:pt>
    <dgm:pt modelId="{18203301-57C8-455D-A2DC-B0C4BC1D7994}" type="pres">
      <dgm:prSet presAssocID="{3F940ADE-9D18-4CB3-98FD-D6ED8472390E}" presName="sibTransLast" presStyleLbl="sibTrans2D1" presStyleIdx="1" presStyleCnt="2"/>
      <dgm:spPr/>
    </dgm:pt>
    <dgm:pt modelId="{CB97A4AF-3CEB-4692-B6AF-CCB1767D9A50}" type="pres">
      <dgm:prSet presAssocID="{3F940ADE-9D18-4CB3-98FD-D6ED8472390E}" presName="connectorText" presStyleLbl="sibTrans2D1" presStyleIdx="1" presStyleCnt="2"/>
      <dgm:spPr/>
    </dgm:pt>
    <dgm:pt modelId="{26F9A32C-92B4-4051-97F5-C1CF59EE3142}" type="pres">
      <dgm:prSet presAssocID="{3F940ADE-9D18-4CB3-98FD-D6ED8472390E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F167D07-0714-41AB-AC9F-EB09967B9895}" srcId="{3F940ADE-9D18-4CB3-98FD-D6ED8472390E}" destId="{A66D0196-4623-473E-A00A-7D015BA3D4D6}" srcOrd="1" destOrd="0" parTransId="{29716D16-6ACA-4643-8403-55B3907CBA55}" sibTransId="{7D7D9860-3BD3-4DE8-AE4B-3A6809F27DCE}"/>
    <dgm:cxn modelId="{DDD15C1C-5719-415F-B1CD-A46E04252750}" type="presOf" srcId="{820D07A5-05F6-4AD9-B599-770EC36492DB}" destId="{26F9A32C-92B4-4051-97F5-C1CF59EE3142}" srcOrd="0" destOrd="0" presId="urn:microsoft.com/office/officeart/2005/8/layout/equation2"/>
    <dgm:cxn modelId="{F05E161F-FF90-419C-B404-FD0A892ECB8E}" srcId="{3F940ADE-9D18-4CB3-98FD-D6ED8472390E}" destId="{C12FEC28-08E8-4C2A-A517-B921FFC6CB4B}" srcOrd="0" destOrd="0" parTransId="{571E7C83-497C-40D8-BD07-D935525E0093}" sibTransId="{87835BA0-AE1C-4233-B937-D0C4B4155944}"/>
    <dgm:cxn modelId="{48E48761-50F0-45A2-AF38-F5A02AF63AE0}" type="presOf" srcId="{3F940ADE-9D18-4CB3-98FD-D6ED8472390E}" destId="{13C7AC01-1051-440C-8610-C370C8B098AD}" srcOrd="0" destOrd="0" presId="urn:microsoft.com/office/officeart/2005/8/layout/equation2"/>
    <dgm:cxn modelId="{B72CB859-96FC-4CF9-896B-A95E16D79979}" type="presOf" srcId="{A66D0196-4623-473E-A00A-7D015BA3D4D6}" destId="{4C98C9CB-2509-44ED-9B25-D0046839B9EF}" srcOrd="0" destOrd="0" presId="urn:microsoft.com/office/officeart/2005/8/layout/equation2"/>
    <dgm:cxn modelId="{BFBA577A-155D-4EEE-9B6A-07FD8C15080F}" srcId="{3F940ADE-9D18-4CB3-98FD-D6ED8472390E}" destId="{820D07A5-05F6-4AD9-B599-770EC36492DB}" srcOrd="2" destOrd="0" parTransId="{FA3DE292-6D21-472E-8C77-8B198550DF02}" sibTransId="{4D0C7E8E-79DA-43AA-AA40-440D513E52A7}"/>
    <dgm:cxn modelId="{7A3333A8-722F-4D4E-AA08-29011C64EC7D}" type="presOf" srcId="{87835BA0-AE1C-4233-B937-D0C4B4155944}" destId="{F06E5C16-1053-442A-BF30-353A6820CD01}" srcOrd="0" destOrd="0" presId="urn:microsoft.com/office/officeart/2005/8/layout/equation2"/>
    <dgm:cxn modelId="{973A20D9-1D1E-4C97-B3DE-3700EFB864DE}" type="presOf" srcId="{7D7D9860-3BD3-4DE8-AE4B-3A6809F27DCE}" destId="{CB97A4AF-3CEB-4692-B6AF-CCB1767D9A50}" srcOrd="1" destOrd="0" presId="urn:microsoft.com/office/officeart/2005/8/layout/equation2"/>
    <dgm:cxn modelId="{C552A7E7-4537-44D6-BA9A-405E4960CE09}" type="presOf" srcId="{C12FEC28-08E8-4C2A-A517-B921FFC6CB4B}" destId="{A255DB91-56D4-46A4-B0C5-63431FFF6424}" srcOrd="0" destOrd="0" presId="urn:microsoft.com/office/officeart/2005/8/layout/equation2"/>
    <dgm:cxn modelId="{852B7EF8-6E23-40A9-AD51-C645C26339CD}" type="presOf" srcId="{7D7D9860-3BD3-4DE8-AE4B-3A6809F27DCE}" destId="{18203301-57C8-455D-A2DC-B0C4BC1D7994}" srcOrd="0" destOrd="0" presId="urn:microsoft.com/office/officeart/2005/8/layout/equation2"/>
    <dgm:cxn modelId="{5CAC61AB-0273-4CE3-A03D-B57CC2B30222}" type="presParOf" srcId="{13C7AC01-1051-440C-8610-C370C8B098AD}" destId="{6F43B456-0EFE-4910-8D41-2C008C83815E}" srcOrd="0" destOrd="0" presId="urn:microsoft.com/office/officeart/2005/8/layout/equation2"/>
    <dgm:cxn modelId="{D048588B-3441-443A-A6E1-49F9EF6104CF}" type="presParOf" srcId="{6F43B456-0EFE-4910-8D41-2C008C83815E}" destId="{A255DB91-56D4-46A4-B0C5-63431FFF6424}" srcOrd="0" destOrd="0" presId="urn:microsoft.com/office/officeart/2005/8/layout/equation2"/>
    <dgm:cxn modelId="{4A014379-AC25-474F-BF8C-87D4505EEA65}" type="presParOf" srcId="{6F43B456-0EFE-4910-8D41-2C008C83815E}" destId="{7FD5624C-B7D5-4264-B283-3D68F1FC1422}" srcOrd="1" destOrd="0" presId="urn:microsoft.com/office/officeart/2005/8/layout/equation2"/>
    <dgm:cxn modelId="{3C0C2D3C-0F26-49E3-97AD-546C5B8C8157}" type="presParOf" srcId="{6F43B456-0EFE-4910-8D41-2C008C83815E}" destId="{F06E5C16-1053-442A-BF30-353A6820CD01}" srcOrd="2" destOrd="0" presId="urn:microsoft.com/office/officeart/2005/8/layout/equation2"/>
    <dgm:cxn modelId="{E5B707AD-3855-4CF1-8502-179698040576}" type="presParOf" srcId="{6F43B456-0EFE-4910-8D41-2C008C83815E}" destId="{E737DEB6-3A43-4882-AFC6-43432EA63796}" srcOrd="3" destOrd="0" presId="urn:microsoft.com/office/officeart/2005/8/layout/equation2"/>
    <dgm:cxn modelId="{1B06391E-8355-4FE1-9578-3CA9675F321A}" type="presParOf" srcId="{6F43B456-0EFE-4910-8D41-2C008C83815E}" destId="{4C98C9CB-2509-44ED-9B25-D0046839B9EF}" srcOrd="4" destOrd="0" presId="urn:microsoft.com/office/officeart/2005/8/layout/equation2"/>
    <dgm:cxn modelId="{C06CE0B7-9274-4A88-BAF5-9A954897A97B}" type="presParOf" srcId="{13C7AC01-1051-440C-8610-C370C8B098AD}" destId="{18203301-57C8-455D-A2DC-B0C4BC1D7994}" srcOrd="1" destOrd="0" presId="urn:microsoft.com/office/officeart/2005/8/layout/equation2"/>
    <dgm:cxn modelId="{06518B0C-9BE4-4AA2-9238-07A02A9D5A30}" type="presParOf" srcId="{18203301-57C8-455D-A2DC-B0C4BC1D7994}" destId="{CB97A4AF-3CEB-4692-B6AF-CCB1767D9A50}" srcOrd="0" destOrd="0" presId="urn:microsoft.com/office/officeart/2005/8/layout/equation2"/>
    <dgm:cxn modelId="{2D9D9482-52D9-4E82-9F9A-C9CAB5543C2C}" type="presParOf" srcId="{13C7AC01-1051-440C-8610-C370C8B098AD}" destId="{26F9A32C-92B4-4051-97F5-C1CF59EE314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5DB91-56D4-46A4-B0C5-63431FFF6424}">
      <dsp:nvSpPr>
        <dsp:cNvPr id="0" name=""/>
        <dsp:cNvSpPr/>
      </dsp:nvSpPr>
      <dsp:spPr>
        <a:xfrm>
          <a:off x="3082" y="210251"/>
          <a:ext cx="1094320" cy="109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Cloud</a:t>
          </a:r>
        </a:p>
      </dsp:txBody>
      <dsp:txXfrm>
        <a:off x="163341" y="370510"/>
        <a:ext cx="773802" cy="773802"/>
      </dsp:txXfrm>
    </dsp:sp>
    <dsp:sp modelId="{F06E5C16-1053-442A-BF30-353A6820CD01}">
      <dsp:nvSpPr>
        <dsp:cNvPr id="0" name=""/>
        <dsp:cNvSpPr/>
      </dsp:nvSpPr>
      <dsp:spPr>
        <a:xfrm>
          <a:off x="232889" y="1393430"/>
          <a:ext cx="634706" cy="63470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7019" y="1636142"/>
        <a:ext cx="466446" cy="149282"/>
      </dsp:txXfrm>
    </dsp:sp>
    <dsp:sp modelId="{4C98C9CB-2509-44ED-9B25-D0046839B9EF}">
      <dsp:nvSpPr>
        <dsp:cNvPr id="0" name=""/>
        <dsp:cNvSpPr/>
      </dsp:nvSpPr>
      <dsp:spPr>
        <a:xfrm>
          <a:off x="3082" y="2116995"/>
          <a:ext cx="1094320" cy="1094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SOA</a:t>
          </a:r>
        </a:p>
      </dsp:txBody>
      <dsp:txXfrm>
        <a:off x="163341" y="2277254"/>
        <a:ext cx="773802" cy="773802"/>
      </dsp:txXfrm>
    </dsp:sp>
    <dsp:sp modelId="{18203301-57C8-455D-A2DC-B0C4BC1D7994}">
      <dsp:nvSpPr>
        <dsp:cNvPr id="0" name=""/>
        <dsp:cNvSpPr/>
      </dsp:nvSpPr>
      <dsp:spPr>
        <a:xfrm>
          <a:off x="1261551" y="1507240"/>
          <a:ext cx="347994" cy="4070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261551" y="1588657"/>
        <a:ext cx="243596" cy="244253"/>
      </dsp:txXfrm>
    </dsp:sp>
    <dsp:sp modelId="{26F9A32C-92B4-4051-97F5-C1CF59EE3142}">
      <dsp:nvSpPr>
        <dsp:cNvPr id="0" name=""/>
        <dsp:cNvSpPr/>
      </dsp:nvSpPr>
      <dsp:spPr>
        <a:xfrm>
          <a:off x="1753995" y="616463"/>
          <a:ext cx="2188641" cy="2188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 oriented Cloud</a:t>
          </a:r>
        </a:p>
      </dsp:txBody>
      <dsp:txXfrm>
        <a:off x="2074514" y="936982"/>
        <a:ext cx="1547603" cy="1547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7E0-BA1E-4EF8-A52E-9070BA30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6F43-5C5F-4B26-A7C9-42B3FE2AE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5161-E020-452B-B61F-532AE595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C96-E9E3-4DD5-814D-9D655775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C37B-98F6-4501-9956-972E81D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9963-5BBF-4E9D-906C-92BF4786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C325-E7C0-4388-998C-DB6B0766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460C-CE8D-4B73-A0BD-64D1FB44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81A2-5BF5-4401-8F2A-7FA1F14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6B0A-8391-462C-9704-9DCA675D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4D6FB-E8BE-4B41-9CEF-C92316D0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8EE5F-09EB-4147-AF62-19239F9C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A070-6CB0-4AD8-857E-57F14042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3DF-3C33-4B5E-B9C0-B84FBE2A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51FC-BCC4-427F-90C0-C5C8E9B0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8E85-0111-415F-8BD0-F9076778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E109-D45C-40B4-AD3F-0C9B6435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528F-9F8D-4278-8E3E-90A3BC35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10B9-2883-4C1A-9F03-B7F6E324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16F2-4D55-4C45-8C65-A287B270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545-A3D7-424D-973B-82405CA7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6930-27E8-4D18-BA91-44535AB8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1909-9AC0-42C0-93DB-67453606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A050-AA52-4071-B9BA-FEDC8CC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5284-0309-42C2-AD37-65E9503D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13FE-30AB-42E9-BDB2-8C98222A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2B0A-3D9A-49F7-8831-5150C709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9B47-D289-41FA-AFE2-7D5CD7E9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5E7B9-5F2A-4179-9D8D-BC3093AB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20D7-FE99-4BB3-A963-7812A140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731C-F7C6-4568-8E93-F9F640A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773D-4308-46C7-BA60-9ECA36C3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53FF-775D-496A-A7E6-C066DC47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4754-B50E-4AD0-9AC7-C1837C4C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1622-C013-483D-9001-036BDBADF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4F79F-6922-459F-A798-0BD03199A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ADC9-C16F-42FD-9B2F-DE591B47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D569A-969C-4DC8-B938-C30EB32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9E67D-BA21-4E3F-9FEB-655C5493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F73C-32AC-4A7C-B9AC-E688854D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ACA60-FEDB-44EF-BD1F-97460D91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DF60F-1B5F-4D7D-96A2-71F0E565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25550-7F54-432C-AC5F-EB6EA0C4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64E6-0202-46C5-B878-13606C8C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3470-42B2-4035-8781-BF5A9D9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6BD1-7D5D-43E2-AA69-1EA014F5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0270-1019-4AC5-8DEE-078C0B25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8769-EFB7-4959-BE27-AC585B25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DD4F-CF91-4CAE-B3E0-A5016089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0F7E-FF45-4006-AE48-381D60FF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4A39-13EC-451E-A13F-4D61CFFC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4668-2793-4D2F-9B4B-E5567E1E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11E9-E56E-4D15-973D-E855FAC2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58FF1-6DB2-4833-8CB8-EC59482AB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7F01-5EAE-4792-A0C3-308EFC94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8BAA-1EA9-4EE0-8A43-942FE968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13F5A-AA18-4F96-8967-41544B99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AB79-19AD-4BE3-A5BC-EDA6F9E3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0E90A-E2AA-4752-952E-58D20671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5EA7-7992-424D-9E88-3FF69503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37F2-BC3C-4D90-B4F6-E4A9B519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2259-00F7-481A-9115-0966BEF69DA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2BC5-28EB-4C65-A9D4-998FF7BB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F9CF-D481-49C5-ACE5-BA0983950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34AC-B9EB-4F42-A29C-CC2417D1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F030-1D4E-4DF4-ACE5-38C0F2E76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C12EC-A73C-4F0A-BBB2-A4B1293FD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293193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6C70-FE35-4EA2-9DF6-6D5D9C94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components are loosely coupled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5189-12DA-4664-A1E3-C811EF2C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components are </a:t>
            </a:r>
            <a:r>
              <a:rPr lang="en-US" i="1" dirty="0"/>
              <a:t>loosely coupled </a:t>
            </a:r>
            <a:r>
              <a:rPr lang="en-US" dirty="0"/>
              <a:t>if they’re designed to interact in a standardized way that </a:t>
            </a:r>
            <a:r>
              <a:rPr lang="en-US" b="1" dirty="0"/>
              <a:t>minimizes dependencies</a:t>
            </a:r>
            <a:r>
              <a:rPr lang="en-US" dirty="0"/>
              <a:t>. </a:t>
            </a:r>
          </a:p>
          <a:p>
            <a:r>
              <a:rPr lang="en-US" dirty="0"/>
              <a:t>One loosely coupled component passes data to another component and makes a request; the second component carries out the request and, if necessary, passes data back to the first. </a:t>
            </a:r>
          </a:p>
          <a:p>
            <a:r>
              <a:rPr lang="en-US" dirty="0"/>
              <a:t>A set of loosely coupled components does the same work that software components in tightly structured applications used to do, but with loose coupling you can </a:t>
            </a:r>
            <a:r>
              <a:rPr lang="en-US" b="1" dirty="0"/>
              <a:t>combine and recombine </a:t>
            </a:r>
            <a:r>
              <a:rPr lang="en-US" dirty="0"/>
              <a:t>the components in a bunch of ways. </a:t>
            </a:r>
          </a:p>
          <a:p>
            <a:r>
              <a:rPr lang="en-US" dirty="0"/>
              <a:t>This makes a world of difference in the ability to make changes </a:t>
            </a:r>
            <a:r>
              <a:rPr lang="en-US" b="1" dirty="0"/>
              <a:t>easily, accurately, and quickly.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D814-E0D5-44DA-8A13-67DBB374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SOA components are orchestrated to link through business processes to deliver a well-defined level of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70C8-1582-4D1D-B2CA-17054F05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creates a </a:t>
            </a:r>
            <a:r>
              <a:rPr lang="en-US" b="1" dirty="0"/>
              <a:t>simple arrangement of components </a:t>
            </a:r>
            <a:r>
              <a:rPr lang="en-US" dirty="0"/>
              <a:t>that, together, deliver a very </a:t>
            </a:r>
            <a:r>
              <a:rPr lang="en-US" b="1" dirty="0"/>
              <a:t>complex business service</a:t>
            </a:r>
            <a:r>
              <a:rPr lang="en-US" dirty="0"/>
              <a:t>. </a:t>
            </a:r>
          </a:p>
          <a:p>
            <a:r>
              <a:rPr lang="en-US" dirty="0"/>
              <a:t>SOA must provide </a:t>
            </a:r>
            <a:r>
              <a:rPr lang="en-US" b="1" dirty="0"/>
              <a:t>acceptable service levels</a:t>
            </a:r>
            <a:r>
              <a:rPr lang="en-US" dirty="0"/>
              <a:t>. </a:t>
            </a:r>
          </a:p>
          <a:p>
            <a:r>
              <a:rPr lang="en-US" dirty="0"/>
              <a:t>To that end, the components ensure a </a:t>
            </a:r>
            <a:r>
              <a:rPr lang="en-US" b="1" dirty="0"/>
              <a:t>dependable service level</a:t>
            </a:r>
            <a:r>
              <a:rPr lang="en-US" dirty="0"/>
              <a:t>.</a:t>
            </a:r>
          </a:p>
          <a:p>
            <a:r>
              <a:rPr lang="en-US" dirty="0"/>
              <a:t>Service level is tied directly to the best practices of conducting business, commonly referred to as </a:t>
            </a:r>
            <a:r>
              <a:rPr lang="en-US" i="1" dirty="0"/>
              <a:t>business process management (BPM) </a:t>
            </a:r>
            <a:r>
              <a:rPr lang="en-US" dirty="0"/>
              <a:t>— BPM focuses on effective design of business process and SOA allows IT to align with business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2BD-898B-4CE1-802E-30AD37BB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Single-Purpose Architectures to Multipurpose</a:t>
            </a:r>
            <a:br>
              <a:rPr lang="en-US" b="1" dirty="0"/>
            </a:b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E6C6-C6B7-4343-9120-36DDB297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go onto customer sites and perform their services on customer-owned premises</a:t>
            </a:r>
          </a:p>
          <a:p>
            <a:r>
              <a:rPr lang="en-US" dirty="0"/>
              <a:t>Then MSPs,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implementation of infrastructure </a:t>
            </a:r>
          </a:p>
          <a:p>
            <a:pPr lvl="1"/>
            <a:r>
              <a:rPr lang="en-US" dirty="0"/>
              <a:t> figured out ways to build out data centers</a:t>
            </a:r>
          </a:p>
          <a:p>
            <a:pPr lvl="1"/>
            <a:r>
              <a:rPr lang="en-US" dirty="0"/>
              <a:t>monthly recurring services</a:t>
            </a:r>
          </a:p>
          <a:p>
            <a:r>
              <a:rPr lang="en-US" dirty="0"/>
              <a:t>in addition into the basic fees charged for ping, power, and pipe (PPP)</a:t>
            </a:r>
          </a:p>
          <a:p>
            <a:pPr lvl="1"/>
            <a:r>
              <a:rPr lang="en-US" i="1" dirty="0"/>
              <a:t>Ping</a:t>
            </a:r>
            <a:r>
              <a:rPr lang="en-US" i="1" dirty="0">
                <a:sym typeface="Wingdings" panose="05000000000000000000" pitchFamily="2" charset="2"/>
              </a:rPr>
              <a:t> 	</a:t>
            </a:r>
            <a:r>
              <a:rPr lang="en-US" dirty="0"/>
              <a:t>the ability to have a </a:t>
            </a:r>
            <a:r>
              <a:rPr lang="en-US" b="1" dirty="0"/>
              <a:t>live Internet connection</a:t>
            </a:r>
            <a:r>
              <a:rPr lang="en-US" dirty="0"/>
              <a:t>,</a:t>
            </a:r>
          </a:p>
          <a:p>
            <a:pPr lvl="1"/>
            <a:r>
              <a:rPr lang="en-US" i="1" dirty="0"/>
              <a:t>Power</a:t>
            </a:r>
            <a:r>
              <a:rPr lang="en-US" i="1" dirty="0">
                <a:sym typeface="Wingdings" panose="05000000000000000000" pitchFamily="2" charset="2"/>
              </a:rPr>
              <a:t>	</a:t>
            </a:r>
            <a:r>
              <a:rPr lang="en-US" dirty="0"/>
              <a:t>is obvious </a:t>
            </a:r>
            <a:r>
              <a:rPr lang="en-US" b="1" dirty="0"/>
              <a:t>enough</a:t>
            </a:r>
            <a:r>
              <a:rPr lang="en-US" dirty="0"/>
              <a:t>, and</a:t>
            </a:r>
          </a:p>
          <a:p>
            <a:pPr lvl="1"/>
            <a:r>
              <a:rPr lang="en-US" i="1" dirty="0"/>
              <a:t>Pipe</a:t>
            </a:r>
            <a:r>
              <a:rPr lang="en-US" i="1" dirty="0">
                <a:sym typeface="Wingdings" panose="05000000000000000000" pitchFamily="2" charset="2"/>
              </a:rPr>
              <a:t>	</a:t>
            </a:r>
            <a:r>
              <a:rPr lang="en-US" dirty="0"/>
              <a:t>the amount of data throughput that a customer is willing to pay for.</a:t>
            </a:r>
          </a:p>
        </p:txBody>
      </p:sp>
    </p:spTree>
    <p:extLst>
      <p:ext uri="{BB962C8B-B14F-4D97-AF65-F5344CB8AC3E}">
        <p14:creationId xmlns:p14="http://schemas.microsoft.com/office/powerpoint/2010/main" val="238875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2BD-898B-4CE1-802E-30AD37BB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Single-Purpose Architectures to Multipurpose</a:t>
            </a:r>
            <a:br>
              <a:rPr lang="en-US" b="1" dirty="0"/>
            </a:br>
            <a:r>
              <a:rPr lang="en-US" b="1" dirty="0"/>
              <a:t>Architectures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E6C6-C6B7-4343-9120-36DDB297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MSPs now provide their </a:t>
            </a:r>
            <a:r>
              <a:rPr lang="en-US" b="1" dirty="0"/>
              <a:t>services remotely </a:t>
            </a:r>
            <a:r>
              <a:rPr lang="en-US" dirty="0"/>
              <a:t>over the Internet rather than having to sell </a:t>
            </a:r>
            <a:r>
              <a:rPr lang="en-US" b="1" dirty="0"/>
              <a:t>data center space </a:t>
            </a:r>
            <a:r>
              <a:rPr lang="en-US" dirty="0"/>
              <a:t>and </a:t>
            </a:r>
            <a:r>
              <a:rPr lang="en-US" b="1" dirty="0"/>
              <a:t>services</a:t>
            </a:r>
            <a:r>
              <a:rPr lang="en-US" dirty="0"/>
              <a:t> or perform on-site client visits</a:t>
            </a:r>
          </a:p>
          <a:p>
            <a:r>
              <a:rPr lang="en-US" dirty="0"/>
              <a:t>MSPs provides </a:t>
            </a:r>
          </a:p>
          <a:p>
            <a:pPr lvl="1"/>
            <a:r>
              <a:rPr lang="en-US" dirty="0"/>
              <a:t>remote network, </a:t>
            </a:r>
          </a:p>
          <a:p>
            <a:pPr lvl="1"/>
            <a:r>
              <a:rPr lang="en-US" dirty="0"/>
              <a:t>desktop and security monitoring, </a:t>
            </a:r>
          </a:p>
          <a:p>
            <a:pPr lvl="1"/>
            <a:r>
              <a:rPr lang="en-US" dirty="0"/>
              <a:t>incident response, </a:t>
            </a:r>
          </a:p>
          <a:p>
            <a:pPr lvl="1"/>
            <a:r>
              <a:rPr lang="en-US" dirty="0"/>
              <a:t>patch management, </a:t>
            </a:r>
          </a:p>
          <a:p>
            <a:pPr lvl="1"/>
            <a:r>
              <a:rPr lang="en-US" dirty="0"/>
              <a:t>remote data backup, and </a:t>
            </a:r>
          </a:p>
          <a:p>
            <a:pPr lvl="1"/>
            <a:r>
              <a:rPr lang="en-US" dirty="0"/>
              <a:t>technical support.</a:t>
            </a:r>
          </a:p>
        </p:txBody>
      </p:sp>
    </p:spTree>
    <p:extLst>
      <p:ext uri="{BB962C8B-B14F-4D97-AF65-F5344CB8AC3E}">
        <p14:creationId xmlns:p14="http://schemas.microsoft.com/office/powerpoint/2010/main" val="193491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5363-3F36-4A8B-89F0-42AB864D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 Virtualization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E073-22BC-4B94-BB3F-BFE2F544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allowing the infrastructure to be </a:t>
            </a:r>
            <a:r>
              <a:rPr lang="en-US" b="1" dirty="0"/>
              <a:t>virtualized</a:t>
            </a:r>
            <a:r>
              <a:rPr lang="en-US" dirty="0"/>
              <a:t> and </a:t>
            </a:r>
            <a:r>
              <a:rPr lang="en-US" b="1" dirty="0"/>
              <a:t>shared</a:t>
            </a:r>
            <a:r>
              <a:rPr lang="en-US" dirty="0"/>
              <a:t> across many customers, the providers have changed their business model to provide </a:t>
            </a:r>
            <a:r>
              <a:rPr lang="en-US" b="1" dirty="0"/>
              <a:t>remotely managed services </a:t>
            </a:r>
            <a:r>
              <a:rPr lang="en-US" dirty="0"/>
              <a:t>at </a:t>
            </a:r>
            <a:r>
              <a:rPr lang="en-US" b="1" dirty="0"/>
              <a:t>lower costs</a:t>
            </a:r>
            <a:r>
              <a:rPr lang="en-US" dirty="0"/>
              <a:t>, making it attractive to their customers</a:t>
            </a:r>
          </a:p>
          <a:p>
            <a:r>
              <a:rPr lang="en-US" dirty="0"/>
              <a:t>Cloud model </a:t>
            </a:r>
            <a:r>
              <a:rPr lang="en-US" dirty="0">
                <a:sym typeface="Wingdings" panose="05000000000000000000" pitchFamily="2" charset="2"/>
              </a:rPr>
              <a:t> growing</a:t>
            </a:r>
          </a:p>
          <a:p>
            <a:r>
              <a:rPr lang="en-US" dirty="0">
                <a:sym typeface="Wingdings" panose="05000000000000000000" pitchFamily="2" charset="2"/>
              </a:rPr>
              <a:t>SaaS, PaaS, IaaS, </a:t>
            </a:r>
            <a:r>
              <a:rPr lang="en-US" dirty="0" err="1">
                <a:sym typeface="Wingdings" panose="05000000000000000000" pitchFamily="2" charset="2"/>
              </a:rPr>
              <a:t>XaaS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r>
              <a:rPr lang="en-US" dirty="0"/>
              <a:t>SaaS is a “</a:t>
            </a:r>
            <a:r>
              <a:rPr lang="en-US" b="1" dirty="0"/>
              <a:t>pay as you go</a:t>
            </a:r>
            <a:r>
              <a:rPr lang="en-US" dirty="0"/>
              <a:t>” model that evolved as an alternative to using classical (more expensive) software licensing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584-3FEC-4B44-8201-1769FB92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4294-D054-4923-9079-30201FEF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no longer care where </a:t>
            </a:r>
          </a:p>
          <a:p>
            <a:pPr lvl="1"/>
            <a:r>
              <a:rPr lang="en-US" dirty="0"/>
              <a:t>the data is physically stored or </a:t>
            </a:r>
          </a:p>
          <a:p>
            <a:pPr lvl="1"/>
            <a:r>
              <a:rPr lang="en-US" dirty="0"/>
              <a:t>where servers are physically located, </a:t>
            </a:r>
          </a:p>
          <a:p>
            <a:r>
              <a:rPr lang="en-US" dirty="0"/>
              <a:t>as they will only use and pay for them when they need them</a:t>
            </a:r>
          </a:p>
          <a:p>
            <a:r>
              <a:rPr lang="en-US" dirty="0"/>
              <a:t>Customer focus on lower cost, higher performance and productivity, and currency of solutions</a:t>
            </a:r>
          </a:p>
          <a:p>
            <a:r>
              <a:rPr lang="en-US" dirty="0"/>
              <a:t>cloud evolved from the roots of managed service provider environments and data centers and is a critical element of next-generation data centers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1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F4F2-63EA-45FF-A8DF-B52CD2F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Cloud Data Center?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57FA-4893-4CC0-9DCB-0518C647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cloud can offer customers the flexibility to specify the exact amount of computing power, data, or applications they need to satisfy their business requirements.</a:t>
            </a:r>
          </a:p>
          <a:p>
            <a:r>
              <a:rPr lang="en-US" dirty="0"/>
              <a:t>customers don’t need to invest capital to have services like data, power, applications</a:t>
            </a:r>
          </a:p>
          <a:p>
            <a:r>
              <a:rPr lang="en-US" dirty="0"/>
              <a:t>Cloud DC is reliable and cost-effective</a:t>
            </a:r>
          </a:p>
          <a:p>
            <a:r>
              <a:rPr lang="en-US" dirty="0"/>
              <a:t>customers are able to connect to the cloud without installing software or buying specific hardware.</a:t>
            </a:r>
          </a:p>
          <a:p>
            <a:r>
              <a:rPr lang="en-US" dirty="0"/>
              <a:t>Customers desire to use the cloud is the availability of collaborative services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FC03F27-0B4C-4ED9-B625-DABF56EDA72C}"/>
              </a:ext>
            </a:extLst>
          </p:cNvPr>
          <p:cNvSpPr/>
          <p:nvPr/>
        </p:nvSpPr>
        <p:spPr>
          <a:xfrm>
            <a:off x="7397087" y="365125"/>
            <a:ext cx="3848668" cy="14605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Advantages, Benefits</a:t>
            </a:r>
          </a:p>
        </p:txBody>
      </p:sp>
    </p:spTree>
    <p:extLst>
      <p:ext uri="{BB962C8B-B14F-4D97-AF65-F5344CB8AC3E}">
        <p14:creationId xmlns:p14="http://schemas.microsoft.com/office/powerpoint/2010/main" val="321052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BBAE-9B52-48AB-AE75-9A8B08EE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9FB6-43E0-41E6-9412-8B56E35D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is the platform for business, but to achieve it, customers must focus on three important areas.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customers need to </a:t>
            </a:r>
            <a:r>
              <a:rPr lang="en-US" b="1" dirty="0"/>
              <a:t>develop a corporate culture </a:t>
            </a:r>
            <a:r>
              <a:rPr lang="en-US" dirty="0"/>
              <a:t>that is inclusive and fosters collaboration.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business processes need to be </a:t>
            </a:r>
            <a:r>
              <a:rPr lang="en-US" b="1" dirty="0"/>
              <a:t>adapted and modified </a:t>
            </a:r>
            <a:r>
              <a:rPr lang="en-US" dirty="0"/>
              <a:t>to relax command and control and embrace boards and councils to set </a:t>
            </a:r>
            <a:r>
              <a:rPr lang="en-US" b="1" dirty="0"/>
              <a:t>business priorities and make decisions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customers need to leverage </a:t>
            </a:r>
            <a:r>
              <a:rPr lang="en-US" b="1" dirty="0"/>
              <a:t>technologies</a:t>
            </a:r>
            <a:r>
              <a:rPr lang="en-US" dirty="0"/>
              <a:t> that can help overcome the barriers of </a:t>
            </a:r>
            <a:r>
              <a:rPr lang="en-US" b="1" dirty="0"/>
              <a:t>distance and time and changing workforces</a:t>
            </a:r>
            <a:r>
              <a:rPr lang="en-US" dirty="0"/>
              <a:t>.</a:t>
            </a:r>
          </a:p>
          <a:p>
            <a:r>
              <a:rPr lang="en-US" dirty="0"/>
              <a:t>If collaboration is the platform for business, the network is the platform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43474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BBAE-9B52-48AB-AE75-9A8B08EE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9FB6-43E0-41E6-9412-8B56E35D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top of the network connections, three solutions are deployed to support and enable the collaborative experience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unified communications that enable people </a:t>
            </a:r>
            <a:r>
              <a:rPr lang="en-US" b="1" dirty="0"/>
              <a:t>to communicate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-to communicate across the intelligent network. </a:t>
            </a:r>
            <a:br>
              <a:rPr lang="en-US" dirty="0"/>
            </a:br>
            <a:r>
              <a:rPr lang="en-US" dirty="0"/>
              <a:t>- It incorporates best-of-breed applications such as </a:t>
            </a:r>
            <a:r>
              <a:rPr lang="en-US" b="1" dirty="0"/>
              <a:t>IP telephony</a:t>
            </a:r>
            <a:r>
              <a:rPr lang="en-US" dirty="0"/>
              <a:t>, </a:t>
            </a:r>
            <a:r>
              <a:rPr lang="en-US" b="1" dirty="0"/>
              <a:t>contact centers</a:t>
            </a:r>
            <a:r>
              <a:rPr lang="en-US" dirty="0"/>
              <a:t>, </a:t>
            </a:r>
            <a:r>
              <a:rPr lang="en-US" b="1" dirty="0"/>
              <a:t>conferencing</a:t>
            </a:r>
            <a:r>
              <a:rPr lang="en-US" dirty="0"/>
              <a:t>, and </a:t>
            </a:r>
            <a:r>
              <a:rPr lang="en-US" b="1" dirty="0"/>
              <a:t>unified messaging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video that </a:t>
            </a:r>
            <a:r>
              <a:rPr lang="en-US" b="1" dirty="0"/>
              <a:t>adds context </a:t>
            </a:r>
            <a:r>
              <a:rPr lang="en-US" dirty="0"/>
              <a:t>to communications, </a:t>
            </a:r>
            <a:br>
              <a:rPr lang="en-US" dirty="0"/>
            </a:br>
            <a:r>
              <a:rPr lang="en-US" dirty="0"/>
              <a:t>- communicate more clearly and more quickly. </a:t>
            </a:r>
            <a:br>
              <a:rPr lang="en-US" dirty="0"/>
            </a:br>
            <a:r>
              <a:rPr lang="en-US" dirty="0"/>
              <a:t>- The intelligent network assures that video can be available and useful from mobile devices and at the desktop</a:t>
            </a:r>
          </a:p>
        </p:txBody>
      </p:sp>
    </p:spTree>
    <p:extLst>
      <p:ext uri="{BB962C8B-B14F-4D97-AF65-F5344CB8AC3E}">
        <p14:creationId xmlns:p14="http://schemas.microsoft.com/office/powerpoint/2010/main" val="276378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BBAE-9B52-48AB-AE75-9A8B08EE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9FB6-43E0-41E6-9412-8B56E35D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rabicPeriod" startAt="3"/>
            </a:pPr>
            <a:r>
              <a:rPr lang="en-US" dirty="0"/>
              <a:t>Web 2.0 applications that deliver an open model to </a:t>
            </a:r>
            <a:r>
              <a:rPr lang="en-US" b="1" dirty="0"/>
              <a:t>unify communications </a:t>
            </a:r>
            <a:r>
              <a:rPr lang="en-US" dirty="0"/>
              <a:t>capabilities with existing infrastructure and business applications.</a:t>
            </a:r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dirty="0"/>
              <a:t>Web 2.0 applications provide rich collaboration applications to enable the rapid development and deployment of third-party solutions that integrate network services, communications, and video capabilities with business applications and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19791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F521-88D9-499B-84C2-71802D6D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Oriented Architectures (SOA)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67C-B85E-4684-B534-815291EC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cloud</a:t>
            </a:r>
          </a:p>
          <a:p>
            <a:pPr lvl="1"/>
            <a:r>
              <a:rPr lang="en-US" dirty="0"/>
              <a:t>elasticity, </a:t>
            </a:r>
          </a:p>
          <a:p>
            <a:pPr lvl="1"/>
            <a:r>
              <a:rPr lang="en-US" dirty="0"/>
              <a:t>self-service provisioning, </a:t>
            </a:r>
          </a:p>
          <a:p>
            <a:pPr lvl="1"/>
            <a:r>
              <a:rPr lang="en-US" dirty="0"/>
              <a:t>standards based interfaces, and </a:t>
            </a:r>
          </a:p>
          <a:p>
            <a:pPr lvl="1"/>
            <a:r>
              <a:rPr lang="en-US" dirty="0"/>
              <a:t>Pay as you go</a:t>
            </a:r>
          </a:p>
          <a:p>
            <a:r>
              <a:rPr lang="en-US" dirty="0"/>
              <a:t>Modular architecture</a:t>
            </a:r>
          </a:p>
          <a:p>
            <a:r>
              <a:rPr lang="en-US" dirty="0"/>
              <a:t>component-based architecture</a:t>
            </a:r>
          </a:p>
          <a:p>
            <a:r>
              <a:rPr lang="en-US" dirty="0"/>
              <a:t>A service-oriented architecture is essentially a collection of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30166-4906-4B33-8D57-E09D434375F2}"/>
              </a:ext>
            </a:extLst>
          </p:cNvPr>
          <p:cNvSpPr/>
          <p:nvPr/>
        </p:nvSpPr>
        <p:spPr>
          <a:xfrm>
            <a:off x="6513351" y="4087503"/>
            <a:ext cx="264207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flexibility and reuse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11F5A-CD30-41C2-A1CF-BE4E8C4AA554}"/>
              </a:ext>
            </a:extLst>
          </p:cNvPr>
          <p:cNvSpPr txBox="1"/>
          <p:nvPr/>
        </p:nvSpPr>
        <p:spPr>
          <a:xfrm>
            <a:off x="5894663" y="3718172"/>
            <a:ext cx="47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2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B060-B9AE-4BA2-9CC8-6242C7F6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Collaboration?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1B61-89FB-4460-A5C3-255C16DD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nature of the workforce and business opportunities has created global projects with teams that are increasingly decentralized</a:t>
            </a:r>
          </a:p>
          <a:p>
            <a:r>
              <a:rPr lang="en-US" dirty="0"/>
              <a:t>Multinational companies</a:t>
            </a:r>
          </a:p>
          <a:p>
            <a:r>
              <a:rPr lang="en-US" dirty="0"/>
              <a:t>Outsourcing</a:t>
            </a:r>
          </a:p>
          <a:p>
            <a:r>
              <a:rPr lang="en-US" dirty="0"/>
              <a:t>Knowledge workers, vendors, and clients are increasingly global in nature.</a:t>
            </a:r>
          </a:p>
          <a:p>
            <a:r>
              <a:rPr lang="en-US" dirty="0"/>
              <a:t>This demand for a greatly reduced innovation cycle has also driven the need for industry-wide initiatives and multiparty global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4565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3BF0-0A62-46D6-826B-F17B3835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41BF-097D-4347-8D1E-588A83EB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is the future. It is about what we can do together.</a:t>
            </a:r>
          </a:p>
          <a:p>
            <a:r>
              <a:rPr lang="en-US" dirty="0"/>
              <a:t>Help to decentralized.</a:t>
            </a:r>
          </a:p>
          <a:p>
            <a:r>
              <a:rPr lang="en-US" dirty="0"/>
              <a:t>Helps to </a:t>
            </a:r>
            <a:r>
              <a:rPr lang="en-US" b="1" dirty="0"/>
              <a:t>save you money</a:t>
            </a:r>
            <a:r>
              <a:rPr lang="en-US" dirty="0"/>
              <a:t> to invest in the future by allowing you to intelligently </a:t>
            </a:r>
            <a:r>
              <a:rPr lang="en-US" b="1" dirty="0"/>
              <a:t>reduce costs to fund investments </a:t>
            </a:r>
            <a:r>
              <a:rPr lang="en-US" dirty="0"/>
              <a:t>for improvement and focus on </a:t>
            </a:r>
            <a:r>
              <a:rPr lang="en-US" b="1" dirty="0"/>
              <a:t>profitability and capital efficiency </a:t>
            </a:r>
            <a:r>
              <a:rPr lang="en-US" dirty="0"/>
              <a:t>without reducing the bottom line.</a:t>
            </a:r>
          </a:p>
          <a:p>
            <a:r>
              <a:rPr lang="en-US" dirty="0"/>
              <a:t>intent of collaboration is to enable the best of both worlds: </a:t>
            </a:r>
          </a:p>
          <a:p>
            <a:pPr lvl="1"/>
            <a:r>
              <a:rPr lang="en-US" dirty="0"/>
              <a:t>web speed innovation and </a:t>
            </a:r>
          </a:p>
          <a:p>
            <a:pPr lvl="1"/>
            <a:r>
              <a:rPr lang="en-US" dirty="0"/>
              <a:t>a robust network foundation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2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DDFD-00B1-43F1-9362-6A59C4D3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9B0F-E9AB-41CB-B1FB-83D1FC58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Intimacy</a:t>
            </a:r>
          </a:p>
          <a:p>
            <a:pPr lvl="1"/>
            <a:r>
              <a:rPr lang="en-US" dirty="0"/>
              <a:t>to communicate each other, and</a:t>
            </a:r>
          </a:p>
          <a:p>
            <a:pPr lvl="1"/>
            <a:r>
              <a:rPr lang="en-US" dirty="0"/>
              <a:t>to understand their challenges, goals, and needs:</a:t>
            </a:r>
          </a:p>
          <a:p>
            <a:pPr lvl="2"/>
            <a:r>
              <a:rPr lang="en-US" dirty="0"/>
              <a:t>ensuring that you are delivering what they need;</a:t>
            </a:r>
          </a:p>
          <a:p>
            <a:pPr lvl="2"/>
            <a:r>
              <a:rPr lang="en-US" dirty="0"/>
              <a:t>in the way they need it;</a:t>
            </a:r>
          </a:p>
          <a:p>
            <a:pPr lvl="2"/>
            <a:r>
              <a:rPr lang="en-US" dirty="0"/>
              <a:t>including them in the decision-making processes;</a:t>
            </a:r>
          </a:p>
          <a:p>
            <a:pPr lvl="1"/>
            <a:r>
              <a:rPr lang="en-US" dirty="0"/>
              <a:t>Offer solutions that can do the same for the customer experience</a:t>
            </a:r>
          </a:p>
          <a:p>
            <a:pPr lvl="2"/>
            <a:r>
              <a:rPr lang="en-US" dirty="0"/>
              <a:t>improvement in the sales success rate, </a:t>
            </a:r>
          </a:p>
          <a:p>
            <a:pPr lvl="2"/>
            <a:r>
              <a:rPr lang="en-US" dirty="0"/>
              <a:t>reduced sales cycle time, </a:t>
            </a:r>
          </a:p>
          <a:p>
            <a:pPr lvl="2"/>
            <a:r>
              <a:rPr lang="en-US" dirty="0"/>
              <a:t>improved and more frequent customer engagements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86EE-EC9E-47C8-9570-56C988A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Extending Your Reach to Support Customers Anywhere and at Any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2E6-DE0E-4AE4-8AE4-A39CF256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promoting a collaborative culture through the use of collaborative technologies such as Wikis or blogs</a:t>
            </a:r>
          </a:p>
          <a:p>
            <a:r>
              <a:rPr lang="en-US" dirty="0"/>
              <a:t>Collaborative technologies can also be used to promote employee participation to drive innovation and self-service and increase employee morale, which is key to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C303-AD21-4F36-B78F-DE1590BE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128B-EA15-4B5E-B547-3E117E94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Save to Invest</a:t>
            </a:r>
          </a:p>
          <a:p>
            <a:pPr lvl="1"/>
            <a:r>
              <a:rPr lang="en-US" dirty="0"/>
              <a:t>Organizations are doing many things to cut costs to free up money to invest in the future through the use of collaborative technologies such as telepresence, unified communications, and IP-connected real estate</a:t>
            </a:r>
          </a:p>
          <a:p>
            <a:r>
              <a:rPr lang="en-US" dirty="0"/>
              <a:t>Consolidation and centralization of communications infrastructure and resources resulting from moving away from legacy communication systems to IP-based unified communications and management systems can result in drastic reductions in PBX lease costs, maintenance costs, and management costs</a:t>
            </a:r>
          </a:p>
          <a:p>
            <a:r>
              <a:rPr lang="en-US" dirty="0"/>
              <a:t>unified communications solution allows users to place a call while they are on the public mobile network, but the call is originated and carried from the customer’s communications manager cluster.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1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3EA3-3A4D-4DAD-B74C-08D634C2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91FB-7611-487F-A665-CDBE8C90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is challenging, not only from an IT perspective but also from a political and a security perspective</a:t>
            </a:r>
          </a:p>
          <a:p>
            <a:r>
              <a:rPr lang="en-US" dirty="0"/>
              <a:t>It takes a holistic approach—not just throwing technology at the problem but rather an optimized blend </a:t>
            </a:r>
            <a:r>
              <a:rPr lang="en-US" b="1" dirty="0"/>
              <a:t>of people, process, and technology</a:t>
            </a:r>
            <a:endParaRPr lang="en-US" dirty="0"/>
          </a:p>
          <a:p>
            <a:r>
              <a:rPr lang="en-US" dirty="0"/>
              <a:t>To fill this need, the service-oriented architecture was developed and </a:t>
            </a:r>
            <a:r>
              <a:rPr lang="en-US" b="1" dirty="0"/>
              <a:t>SOA-based infrastructures </a:t>
            </a:r>
            <a:r>
              <a:rPr lang="en-US" dirty="0"/>
              <a:t>were created to enable people to </a:t>
            </a:r>
            <a:r>
              <a:rPr lang="en-US" b="1" dirty="0"/>
              <a:t>collaborate</a:t>
            </a:r>
            <a:r>
              <a:rPr lang="en-US" dirty="0"/>
              <a:t>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152511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0BD7-2149-478F-B427-D10B1B2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Software in Data Centers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84DA-5D44-438A-A35C-654DE703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determine whether a software license can truly be considered open source</a:t>
            </a:r>
          </a:p>
          <a:p>
            <a:r>
              <a:rPr lang="en-US" dirty="0"/>
              <a:t>general type of software license that makes source code available to the public without significant copyright restrictions</a:t>
            </a:r>
          </a:p>
          <a:p>
            <a:r>
              <a:rPr lang="en-US" dirty="0"/>
              <a:t>There has always been a demand for software that is free, reliable, and available to anyone for modification to suit individual needs</a:t>
            </a:r>
          </a:p>
          <a:p>
            <a:r>
              <a:rPr lang="en-US" dirty="0"/>
              <a:t>Open source distributions such as </a:t>
            </a:r>
          </a:p>
          <a:p>
            <a:pPr lvl="1"/>
            <a:r>
              <a:rPr lang="en-US" dirty="0"/>
              <a:t>Red Hat, </a:t>
            </a:r>
          </a:p>
          <a:p>
            <a:pPr lvl="1"/>
            <a:r>
              <a:rPr lang="en-US" dirty="0" err="1"/>
              <a:t>OpenSuSE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BSD, </a:t>
            </a:r>
          </a:p>
          <a:p>
            <a:pPr marL="0" indent="0">
              <a:buNone/>
            </a:pPr>
            <a:r>
              <a:rPr lang="en-US" dirty="0"/>
              <a:t>    coupled with open source applications such as </a:t>
            </a:r>
          </a:p>
          <a:p>
            <a:pPr lvl="1"/>
            <a:r>
              <a:rPr lang="en-US" dirty="0"/>
              <a:t>Apache, </a:t>
            </a:r>
          </a:p>
          <a:p>
            <a:pPr lvl="1"/>
            <a:r>
              <a:rPr lang="en-US" dirty="0"/>
              <a:t>MySQL, and </a:t>
            </a:r>
          </a:p>
          <a:p>
            <a:pPr lvl="1"/>
            <a:r>
              <a:rPr lang="en-US" dirty="0"/>
              <a:t>scores of others </a:t>
            </a:r>
          </a:p>
          <a:p>
            <a:pPr marL="0" indent="0">
              <a:buNone/>
            </a:pPr>
            <a:r>
              <a:rPr lang="en-US" dirty="0"/>
              <a:t>   have long been used to </a:t>
            </a:r>
            <a:r>
              <a:rPr lang="en-US" b="1" dirty="0"/>
              <a:t>power databases</a:t>
            </a:r>
            <a:r>
              <a:rPr lang="en-US" dirty="0"/>
              <a:t>, </a:t>
            </a:r>
            <a:r>
              <a:rPr lang="en-US" b="1" dirty="0"/>
              <a:t>web</a:t>
            </a:r>
            <a:r>
              <a:rPr lang="en-US" dirty="0"/>
              <a:t>, </a:t>
            </a:r>
            <a:r>
              <a:rPr lang="en-US" b="1" dirty="0"/>
              <a:t>email</a:t>
            </a:r>
            <a:r>
              <a:rPr lang="en-US" dirty="0"/>
              <a:t>, and </a:t>
            </a:r>
            <a:r>
              <a:rPr lang="en-US" b="1" dirty="0"/>
              <a:t>file servers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8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F521-88D9-499B-84C2-71802D6D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 Oriented Architectures (SOA)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67C-B85E-4684-B534-815291EC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service-oriented architectures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Distributed Component Object Model (DCOM) or </a:t>
            </a:r>
          </a:p>
          <a:p>
            <a:pPr lvl="1"/>
            <a:r>
              <a:rPr lang="en-US" dirty="0"/>
              <a:t>Object Request Brokers (ORBs), </a:t>
            </a:r>
          </a:p>
          <a:p>
            <a:r>
              <a:rPr lang="en-US" dirty="0"/>
              <a:t>which were based on the Common Object Requesting Broker Architecture (CORBA) specification</a:t>
            </a:r>
          </a:p>
          <a:p>
            <a:r>
              <a:rPr lang="en-US" dirty="0"/>
              <a:t>provides a platform for technology and business units to meet business requirements of the modern enterprise. </a:t>
            </a:r>
          </a:p>
        </p:txBody>
      </p:sp>
    </p:spTree>
    <p:extLst>
      <p:ext uri="{BB962C8B-B14F-4D97-AF65-F5344CB8AC3E}">
        <p14:creationId xmlns:p14="http://schemas.microsoft.com/office/powerpoint/2010/main" val="127011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AB3A-9E40-4429-98AC-CC3AE18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Object Request Broker Architecture (CORBA)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F102-2061-4F94-96A6-675467E1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the Object Management Group (OMG) that enables software components written in multiple computer languages and running on multiple computers to work together.</a:t>
            </a:r>
          </a:p>
          <a:p>
            <a:r>
              <a:rPr lang="en-US" dirty="0"/>
              <a:t>for distributing objects across networks so that operations on those objects can be called remotely.</a:t>
            </a:r>
          </a:p>
        </p:txBody>
      </p:sp>
    </p:spTree>
    <p:extLst>
      <p:ext uri="{BB962C8B-B14F-4D97-AF65-F5344CB8AC3E}">
        <p14:creationId xmlns:p14="http://schemas.microsoft.com/office/powerpoint/2010/main" val="25301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C25A-EAF2-4BA8-BF9C-72CFEDBF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CORBA includes four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C638-379E-4AE5-AE1E-A95F8D6F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Request Broker (ORB)</a:t>
            </a:r>
          </a:p>
          <a:p>
            <a:pPr lvl="1"/>
            <a:r>
              <a:rPr lang="en-US" dirty="0"/>
              <a:t>The Object Request Broker (ORB) handles the </a:t>
            </a:r>
            <a:r>
              <a:rPr lang="en-US" b="1" dirty="0"/>
              <a:t>communication</a:t>
            </a:r>
            <a:r>
              <a:rPr lang="en-US" dirty="0"/>
              <a:t>, </a:t>
            </a:r>
            <a:r>
              <a:rPr lang="en-US" b="1" dirty="0"/>
              <a:t>marshaling</a:t>
            </a:r>
            <a:r>
              <a:rPr lang="en-US" dirty="0"/>
              <a:t>, and </a:t>
            </a:r>
            <a:r>
              <a:rPr lang="en-US" b="1" dirty="0" err="1"/>
              <a:t>unmarshaling</a:t>
            </a:r>
            <a:r>
              <a:rPr lang="en-US" dirty="0"/>
              <a:t> of parameters so that the parameter handling is transparent for a </a:t>
            </a:r>
            <a:r>
              <a:rPr lang="en-US" b="1" dirty="0"/>
              <a:t>CORBA server and client applications</a:t>
            </a:r>
            <a:r>
              <a:rPr lang="en-US" dirty="0"/>
              <a:t>.</a:t>
            </a:r>
          </a:p>
          <a:p>
            <a:r>
              <a:rPr lang="en-US" dirty="0"/>
              <a:t>CORBA server</a:t>
            </a:r>
          </a:p>
          <a:p>
            <a:pPr lvl="1"/>
            <a:r>
              <a:rPr lang="en-US" dirty="0"/>
              <a:t>The CORBA server creates </a:t>
            </a:r>
            <a:r>
              <a:rPr lang="en-US" b="1" dirty="0"/>
              <a:t>CORBA objects </a:t>
            </a:r>
            <a:r>
              <a:rPr lang="en-US" dirty="0"/>
              <a:t>and initializes them with an ORB. </a:t>
            </a:r>
          </a:p>
          <a:p>
            <a:pPr lvl="1"/>
            <a:r>
              <a:rPr lang="en-US" dirty="0"/>
              <a:t>The server places references to the CORBA objects inside a naming service so that clients can access them.</a:t>
            </a:r>
          </a:p>
          <a:p>
            <a:r>
              <a:rPr lang="en-US" dirty="0"/>
              <a:t>Naming service</a:t>
            </a:r>
          </a:p>
          <a:p>
            <a:pPr lvl="1"/>
            <a:r>
              <a:rPr lang="en-US" dirty="0"/>
              <a:t>The naming service holds references to CORBA objects.</a:t>
            </a:r>
          </a:p>
          <a:p>
            <a:r>
              <a:rPr lang="en-US" dirty="0"/>
              <a:t>CORBA Request node</a:t>
            </a:r>
          </a:p>
          <a:p>
            <a:pPr lvl="1"/>
            <a:r>
              <a:rPr lang="en-US" dirty="0"/>
              <a:t>The CORBA Request node acts as a CORBA client.</a:t>
            </a:r>
          </a:p>
        </p:txBody>
      </p:sp>
    </p:spTree>
    <p:extLst>
      <p:ext uri="{BB962C8B-B14F-4D97-AF65-F5344CB8AC3E}">
        <p14:creationId xmlns:p14="http://schemas.microsoft.com/office/powerpoint/2010/main" val="2994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D19C-F653-42B1-8ABF-DBBC5036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9E9B-1CC3-4D3E-A9FB-23E1A07F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ABD52-8D5A-4143-8A13-91BA8878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51" y="365125"/>
            <a:ext cx="6379405" cy="64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BFD8-423E-4B38-9E35-CCBF4CD0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Cloud and SOA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9A94-C139-408A-80FD-69EFE288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3979" cy="4351338"/>
          </a:xfrm>
        </p:spPr>
        <p:txBody>
          <a:bodyPr>
            <a:normAutofit/>
          </a:bodyPr>
          <a:lstStyle/>
          <a:p>
            <a:r>
              <a:rPr lang="en-US" dirty="0"/>
              <a:t>Cloud service providers need to architect solutions by using </a:t>
            </a:r>
            <a:r>
              <a:rPr lang="en-US" b="1" dirty="0"/>
              <a:t>a service-oriented approach</a:t>
            </a:r>
            <a:r>
              <a:rPr lang="en-US" dirty="0"/>
              <a:t> to deliver services with the expected levels of </a:t>
            </a:r>
            <a:r>
              <a:rPr lang="en-US" b="1" dirty="0"/>
              <a:t>elasticity and scalability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service oriented architecture (SOA) </a:t>
            </a:r>
            <a:r>
              <a:rPr lang="en-US" dirty="0"/>
              <a:t>is a software architecture for building business applications that implement business processes or services through a set of loosely coupled, black-box components orchestrated to deliver a well defined level of service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F43811-1915-4024-BFB9-16088FFD9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43486"/>
              </p:ext>
            </p:extLst>
          </p:nvPr>
        </p:nvGraphicFramePr>
        <p:xfrm>
          <a:off x="7845946" y="725392"/>
          <a:ext cx="3945720" cy="34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7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F46B-7352-40F1-98CE-E3883EDE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Characterizing SOA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B533-6F8F-4166-87E7-F56254B6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is a black-box component architecture</a:t>
            </a:r>
          </a:p>
          <a:p>
            <a:r>
              <a:rPr lang="en-US" dirty="0"/>
              <a:t>SOA components are loosely coupled</a:t>
            </a:r>
          </a:p>
          <a:p>
            <a:r>
              <a:rPr lang="en-US" dirty="0"/>
              <a:t>SOA components are orchestrated to link through business processes to deliver a well-defined level of service</a:t>
            </a:r>
          </a:p>
        </p:txBody>
      </p:sp>
    </p:spTree>
    <p:extLst>
      <p:ext uri="{BB962C8B-B14F-4D97-AF65-F5344CB8AC3E}">
        <p14:creationId xmlns:p14="http://schemas.microsoft.com/office/powerpoint/2010/main" val="30283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1652-67CA-4720-955B-FE5450BE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is a black-box component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1E89-297C-4A14-A8E8-ACCC819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black box </a:t>
            </a:r>
            <a:r>
              <a:rPr lang="en-US" dirty="0"/>
              <a:t>lets you </a:t>
            </a:r>
            <a:r>
              <a:rPr lang="en-US" b="1" dirty="0"/>
              <a:t>reuse existing business applications</a:t>
            </a:r>
            <a:r>
              <a:rPr lang="en-US" dirty="0"/>
              <a:t>; </a:t>
            </a:r>
          </a:p>
          <a:p>
            <a:r>
              <a:rPr lang="en-US" dirty="0"/>
              <a:t>it simply adds a fairly simple adapter to them. </a:t>
            </a:r>
          </a:p>
          <a:p>
            <a:r>
              <a:rPr lang="en-US" dirty="0"/>
              <a:t>You don’t need to know every detail of what’s inside each component; </a:t>
            </a:r>
            <a:r>
              <a:rPr lang="en-US" b="1" dirty="0"/>
              <a:t>SOA hides the complexity </a:t>
            </a:r>
            <a:r>
              <a:rPr lang="en-US" dirty="0"/>
              <a:t>whenever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1757</Words>
  <Application>Microsoft Office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Unit 3</vt:lpstr>
      <vt:lpstr>Service Oriented Architectures (SOA)</vt:lpstr>
      <vt:lpstr>Service Oriented Architectures (SOA)</vt:lpstr>
      <vt:lpstr>Common Object Request Broker Architecture (CORBA)</vt:lpstr>
      <vt:lpstr>CORBA includes four components</vt:lpstr>
      <vt:lpstr>PowerPoint Presentation</vt:lpstr>
      <vt:lpstr>Combining Cloud and SOA</vt:lpstr>
      <vt:lpstr>Characterizing SOA </vt:lpstr>
      <vt:lpstr>SOA is a black-box component architecture</vt:lpstr>
      <vt:lpstr>SOA components are loosely coupled</vt:lpstr>
      <vt:lpstr>SOA components are orchestrated to link through business processes to deliver a well-defined level of service</vt:lpstr>
      <vt:lpstr>From Single-Purpose Architectures to Multipurpose Architectures</vt:lpstr>
      <vt:lpstr>From Single-Purpose Architectures to Multipurpose Architectures</vt:lpstr>
      <vt:lpstr>Data Center Virtualization</vt:lpstr>
      <vt:lpstr>PowerPoint Presentation</vt:lpstr>
      <vt:lpstr>Why Cloud Data Center? </vt:lpstr>
      <vt:lpstr>Collaboration</vt:lpstr>
      <vt:lpstr>Collaboration</vt:lpstr>
      <vt:lpstr>Collaboration</vt:lpstr>
      <vt:lpstr>Why Collaboration?</vt:lpstr>
      <vt:lpstr>PowerPoint Presentation</vt:lpstr>
      <vt:lpstr>examples</vt:lpstr>
      <vt:lpstr>Extending Your Reach to Support Customers Anywhere and at Any Time</vt:lpstr>
      <vt:lpstr>Example</vt:lpstr>
      <vt:lpstr>PowerPoint Presentation</vt:lpstr>
      <vt:lpstr>Open Source Software in Data Centers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Maharjan</dc:creator>
  <cp:lastModifiedBy>Saroj Maharjan</cp:lastModifiedBy>
  <cp:revision>19</cp:revision>
  <dcterms:created xsi:type="dcterms:W3CDTF">2021-05-27T02:06:30Z</dcterms:created>
  <dcterms:modified xsi:type="dcterms:W3CDTF">2021-05-30T02:37:28Z</dcterms:modified>
</cp:coreProperties>
</file>