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2" r:id="rId17"/>
    <p:sldId id="271" r:id="rId18"/>
    <p:sldId id="303" r:id="rId19"/>
    <p:sldId id="272" r:id="rId20"/>
    <p:sldId id="30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5" r:id="rId49"/>
    <p:sldId id="306" r:id="rId50"/>
    <p:sldId id="301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6450"/>
            <a:ext cx="367030" cy="8890"/>
          </a:xfrm>
          <a:custGeom>
            <a:avLst/>
            <a:gdLst/>
            <a:ahLst/>
            <a:cxnLst/>
            <a:rect l="l" t="t" r="r" b="b"/>
            <a:pathLst>
              <a:path w="367030" h="8890">
                <a:moveTo>
                  <a:pt x="0" y="8889"/>
                </a:moveTo>
                <a:lnTo>
                  <a:pt x="366811" y="8889"/>
                </a:lnTo>
                <a:lnTo>
                  <a:pt x="36681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759460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778510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14070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0" y="833120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0" y="859790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42669" y="1628139"/>
            <a:ext cx="3420110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659" y="1628139"/>
            <a:ext cx="3418840" cy="437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6450"/>
            <a:ext cx="367030" cy="8890"/>
          </a:xfrm>
          <a:custGeom>
            <a:avLst/>
            <a:gdLst/>
            <a:ahLst/>
            <a:cxnLst/>
            <a:rect l="l" t="t" r="r" b="b"/>
            <a:pathLst>
              <a:path w="367030" h="8890">
                <a:moveTo>
                  <a:pt x="0" y="8889"/>
                </a:moveTo>
                <a:lnTo>
                  <a:pt x="366811" y="8889"/>
                </a:lnTo>
                <a:lnTo>
                  <a:pt x="36681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05180"/>
            <a:ext cx="376555" cy="1270"/>
          </a:xfrm>
          <a:custGeom>
            <a:avLst/>
            <a:gdLst/>
            <a:ahLst/>
            <a:cxnLst/>
            <a:rect l="l" t="t" r="r" b="b"/>
            <a:pathLst>
              <a:path w="376555" h="1270">
                <a:moveTo>
                  <a:pt x="0" y="1270"/>
                </a:moveTo>
                <a:lnTo>
                  <a:pt x="375926" y="1270"/>
                </a:lnTo>
                <a:lnTo>
                  <a:pt x="37592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14070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33120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59790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282700"/>
            <a:ext cx="46685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1908810"/>
            <a:ext cx="8002270" cy="264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/>
          <p:nvPr/>
        </p:nvSpPr>
        <p:spPr>
          <a:xfrm>
            <a:off x="1703070" y="2133600"/>
            <a:ext cx="5383530" cy="360680"/>
          </a:xfrm>
          <a:custGeom>
            <a:avLst/>
            <a:gdLst/>
            <a:ahLst/>
            <a:cxnLst/>
            <a:rect l="l" t="t" r="r" b="b"/>
            <a:pathLst>
              <a:path w="5383530" h="360680">
                <a:moveTo>
                  <a:pt x="5323839" y="0"/>
                </a:moveTo>
                <a:lnTo>
                  <a:pt x="59690" y="0"/>
                </a:lnTo>
                <a:lnTo>
                  <a:pt x="38040" y="5040"/>
                </a:lnTo>
                <a:lnTo>
                  <a:pt x="18891" y="18415"/>
                </a:lnTo>
                <a:lnTo>
                  <a:pt x="5218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218" y="322639"/>
                </a:lnTo>
                <a:lnTo>
                  <a:pt x="18891" y="341788"/>
                </a:lnTo>
                <a:lnTo>
                  <a:pt x="38040" y="355461"/>
                </a:lnTo>
                <a:lnTo>
                  <a:pt x="59690" y="360679"/>
                </a:lnTo>
                <a:lnTo>
                  <a:pt x="5323839" y="360679"/>
                </a:lnTo>
                <a:lnTo>
                  <a:pt x="5345489" y="355461"/>
                </a:lnTo>
                <a:lnTo>
                  <a:pt x="5364638" y="341788"/>
                </a:lnTo>
                <a:lnTo>
                  <a:pt x="5378311" y="322639"/>
                </a:lnTo>
                <a:lnTo>
                  <a:pt x="5383530" y="300989"/>
                </a:lnTo>
                <a:lnTo>
                  <a:pt x="5383530" y="59689"/>
                </a:lnTo>
                <a:lnTo>
                  <a:pt x="5378311" y="37504"/>
                </a:lnTo>
                <a:lnTo>
                  <a:pt x="5364638" y="18414"/>
                </a:lnTo>
                <a:lnTo>
                  <a:pt x="5345489" y="5040"/>
                </a:lnTo>
                <a:lnTo>
                  <a:pt x="5323839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50060" y="2590800"/>
            <a:ext cx="5313680" cy="360680"/>
          </a:xfrm>
          <a:custGeom>
            <a:avLst/>
            <a:gdLst/>
            <a:ahLst/>
            <a:cxnLst/>
            <a:rect l="l" t="t" r="r" b="b"/>
            <a:pathLst>
              <a:path w="5313680" h="360680">
                <a:moveTo>
                  <a:pt x="5253990" y="0"/>
                </a:moveTo>
                <a:lnTo>
                  <a:pt x="60959" y="0"/>
                </a:lnTo>
                <a:lnTo>
                  <a:pt x="38576" y="5040"/>
                </a:lnTo>
                <a:lnTo>
                  <a:pt x="19050" y="18415"/>
                </a:lnTo>
                <a:lnTo>
                  <a:pt x="5238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238" y="322639"/>
                </a:lnTo>
                <a:lnTo>
                  <a:pt x="19050" y="341788"/>
                </a:lnTo>
                <a:lnTo>
                  <a:pt x="38576" y="355461"/>
                </a:lnTo>
                <a:lnTo>
                  <a:pt x="60959" y="360679"/>
                </a:lnTo>
                <a:lnTo>
                  <a:pt x="5253990" y="360679"/>
                </a:lnTo>
                <a:lnTo>
                  <a:pt x="5276175" y="355461"/>
                </a:lnTo>
                <a:lnTo>
                  <a:pt x="5295265" y="341788"/>
                </a:lnTo>
                <a:lnTo>
                  <a:pt x="5308639" y="322639"/>
                </a:lnTo>
                <a:lnTo>
                  <a:pt x="5313680" y="300989"/>
                </a:lnTo>
                <a:lnTo>
                  <a:pt x="5313680" y="59689"/>
                </a:lnTo>
                <a:lnTo>
                  <a:pt x="5308639" y="37504"/>
                </a:lnTo>
                <a:lnTo>
                  <a:pt x="5295265" y="18414"/>
                </a:lnTo>
                <a:lnTo>
                  <a:pt x="5276175" y="5040"/>
                </a:lnTo>
                <a:lnTo>
                  <a:pt x="5253990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-12700" y="163829"/>
            <a:ext cx="235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3600" b="0" u="sng" dirty="0"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600" spc="-520" dirty="0">
                <a:latin typeface="Georgia"/>
                <a:cs typeface="Georgia"/>
              </a:rPr>
              <a:t>C</a:t>
            </a:r>
            <a:r>
              <a:rPr sz="3600" spc="-270" dirty="0">
                <a:latin typeface="Georgia"/>
                <a:cs typeface="Georgia"/>
              </a:rPr>
              <a:t>o</a:t>
            </a:r>
            <a:r>
              <a:rPr sz="3600" spc="-285" dirty="0">
                <a:latin typeface="Georgia"/>
                <a:cs typeface="Georgia"/>
              </a:rPr>
              <a:t>n</a:t>
            </a:r>
            <a:r>
              <a:rPr sz="3600" spc="-120" dirty="0">
                <a:latin typeface="Georgia"/>
                <a:cs typeface="Georgia"/>
              </a:rPr>
              <a:t>t</a:t>
            </a:r>
            <a:r>
              <a:rPr sz="3600" spc="-160" dirty="0">
                <a:latin typeface="Georgia"/>
                <a:cs typeface="Georgia"/>
              </a:rPr>
              <a:t>e</a:t>
            </a:r>
            <a:r>
              <a:rPr sz="3600" spc="-310" dirty="0">
                <a:latin typeface="Georgia"/>
                <a:cs typeface="Georgia"/>
              </a:rPr>
              <a:t>n</a:t>
            </a:r>
            <a:r>
              <a:rPr sz="3600" spc="-120" dirty="0">
                <a:latin typeface="Georgia"/>
                <a:cs typeface="Georgia"/>
              </a:rPr>
              <a:t>t</a:t>
            </a:r>
            <a:r>
              <a:rPr sz="3600" spc="-195" dirty="0">
                <a:latin typeface="Georgia"/>
                <a:cs typeface="Georgia"/>
              </a:rPr>
              <a:t>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723389" y="1676400"/>
            <a:ext cx="5397500" cy="360680"/>
          </a:xfrm>
          <a:custGeom>
            <a:avLst/>
            <a:gdLst/>
            <a:ahLst/>
            <a:cxnLst/>
            <a:rect l="l" t="t" r="r" b="b"/>
            <a:pathLst>
              <a:path w="5397500" h="360680">
                <a:moveTo>
                  <a:pt x="5337810" y="0"/>
                </a:moveTo>
                <a:lnTo>
                  <a:pt x="60960" y="0"/>
                </a:lnTo>
                <a:lnTo>
                  <a:pt x="38576" y="5040"/>
                </a:lnTo>
                <a:lnTo>
                  <a:pt x="19050" y="18415"/>
                </a:lnTo>
                <a:lnTo>
                  <a:pt x="5238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238" y="322639"/>
                </a:lnTo>
                <a:lnTo>
                  <a:pt x="19050" y="341788"/>
                </a:lnTo>
                <a:lnTo>
                  <a:pt x="38576" y="355461"/>
                </a:lnTo>
                <a:lnTo>
                  <a:pt x="60960" y="360679"/>
                </a:lnTo>
                <a:lnTo>
                  <a:pt x="5337810" y="360679"/>
                </a:lnTo>
                <a:lnTo>
                  <a:pt x="5359995" y="355461"/>
                </a:lnTo>
                <a:lnTo>
                  <a:pt x="5379085" y="341788"/>
                </a:lnTo>
                <a:lnTo>
                  <a:pt x="5392459" y="322639"/>
                </a:lnTo>
                <a:lnTo>
                  <a:pt x="5397500" y="300989"/>
                </a:lnTo>
                <a:lnTo>
                  <a:pt x="5397500" y="59689"/>
                </a:lnTo>
                <a:lnTo>
                  <a:pt x="5392459" y="37504"/>
                </a:lnTo>
                <a:lnTo>
                  <a:pt x="5379085" y="18414"/>
                </a:lnTo>
                <a:lnTo>
                  <a:pt x="5359995" y="5040"/>
                </a:lnTo>
                <a:lnTo>
                  <a:pt x="5337810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15770" y="3505200"/>
            <a:ext cx="5294630" cy="360680"/>
          </a:xfrm>
          <a:custGeom>
            <a:avLst/>
            <a:gdLst/>
            <a:ahLst/>
            <a:cxnLst/>
            <a:rect l="l" t="t" r="r" b="b"/>
            <a:pathLst>
              <a:path w="5294630" h="360679">
                <a:moveTo>
                  <a:pt x="5234939" y="0"/>
                </a:moveTo>
                <a:lnTo>
                  <a:pt x="60960" y="0"/>
                </a:lnTo>
                <a:lnTo>
                  <a:pt x="38576" y="5040"/>
                </a:lnTo>
                <a:lnTo>
                  <a:pt x="19050" y="18415"/>
                </a:lnTo>
                <a:lnTo>
                  <a:pt x="5238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238" y="322639"/>
                </a:lnTo>
                <a:lnTo>
                  <a:pt x="19050" y="341788"/>
                </a:lnTo>
                <a:lnTo>
                  <a:pt x="38576" y="355461"/>
                </a:lnTo>
                <a:lnTo>
                  <a:pt x="60960" y="360680"/>
                </a:lnTo>
                <a:lnTo>
                  <a:pt x="5234939" y="360680"/>
                </a:lnTo>
                <a:lnTo>
                  <a:pt x="5256589" y="355461"/>
                </a:lnTo>
                <a:lnTo>
                  <a:pt x="5275738" y="341788"/>
                </a:lnTo>
                <a:lnTo>
                  <a:pt x="5289411" y="322639"/>
                </a:lnTo>
                <a:lnTo>
                  <a:pt x="5294630" y="300989"/>
                </a:lnTo>
                <a:lnTo>
                  <a:pt x="5294630" y="59689"/>
                </a:lnTo>
                <a:lnTo>
                  <a:pt x="5289411" y="37504"/>
                </a:lnTo>
                <a:lnTo>
                  <a:pt x="5275738" y="18414"/>
                </a:lnTo>
                <a:lnTo>
                  <a:pt x="5256589" y="5040"/>
                </a:lnTo>
                <a:lnTo>
                  <a:pt x="5234939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52600" y="3962400"/>
            <a:ext cx="5294630" cy="360680"/>
          </a:xfrm>
          <a:custGeom>
            <a:avLst/>
            <a:gdLst/>
            <a:ahLst/>
            <a:cxnLst/>
            <a:rect l="l" t="t" r="r" b="b"/>
            <a:pathLst>
              <a:path w="5294630" h="360679">
                <a:moveTo>
                  <a:pt x="5233670" y="0"/>
                </a:moveTo>
                <a:lnTo>
                  <a:pt x="59689" y="0"/>
                </a:lnTo>
                <a:lnTo>
                  <a:pt x="37504" y="5040"/>
                </a:lnTo>
                <a:lnTo>
                  <a:pt x="18414" y="18414"/>
                </a:lnTo>
                <a:lnTo>
                  <a:pt x="5040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040" y="322639"/>
                </a:lnTo>
                <a:lnTo>
                  <a:pt x="18414" y="341788"/>
                </a:lnTo>
                <a:lnTo>
                  <a:pt x="37504" y="355461"/>
                </a:lnTo>
                <a:lnTo>
                  <a:pt x="59689" y="360680"/>
                </a:lnTo>
                <a:lnTo>
                  <a:pt x="5233670" y="360680"/>
                </a:lnTo>
                <a:lnTo>
                  <a:pt x="5256053" y="355461"/>
                </a:lnTo>
                <a:lnTo>
                  <a:pt x="5275580" y="341788"/>
                </a:lnTo>
                <a:lnTo>
                  <a:pt x="5289391" y="322639"/>
                </a:lnTo>
                <a:lnTo>
                  <a:pt x="5294630" y="300989"/>
                </a:lnTo>
                <a:lnTo>
                  <a:pt x="5294630" y="59689"/>
                </a:lnTo>
                <a:lnTo>
                  <a:pt x="5289391" y="37504"/>
                </a:lnTo>
                <a:lnTo>
                  <a:pt x="5275580" y="18414"/>
                </a:lnTo>
                <a:lnTo>
                  <a:pt x="5256053" y="5040"/>
                </a:lnTo>
                <a:lnTo>
                  <a:pt x="5233670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52600" y="4419600"/>
            <a:ext cx="5294630" cy="360680"/>
          </a:xfrm>
          <a:custGeom>
            <a:avLst/>
            <a:gdLst/>
            <a:ahLst/>
            <a:cxnLst/>
            <a:rect l="l" t="t" r="r" b="b"/>
            <a:pathLst>
              <a:path w="5294630" h="360679">
                <a:moveTo>
                  <a:pt x="5233670" y="0"/>
                </a:moveTo>
                <a:lnTo>
                  <a:pt x="59689" y="0"/>
                </a:lnTo>
                <a:lnTo>
                  <a:pt x="37504" y="5040"/>
                </a:lnTo>
                <a:lnTo>
                  <a:pt x="18414" y="18414"/>
                </a:lnTo>
                <a:lnTo>
                  <a:pt x="5040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040" y="322639"/>
                </a:lnTo>
                <a:lnTo>
                  <a:pt x="18414" y="341788"/>
                </a:lnTo>
                <a:lnTo>
                  <a:pt x="37504" y="355461"/>
                </a:lnTo>
                <a:lnTo>
                  <a:pt x="59689" y="360680"/>
                </a:lnTo>
                <a:lnTo>
                  <a:pt x="5233670" y="360680"/>
                </a:lnTo>
                <a:lnTo>
                  <a:pt x="5256053" y="355461"/>
                </a:lnTo>
                <a:lnTo>
                  <a:pt x="5275580" y="341788"/>
                </a:lnTo>
                <a:lnTo>
                  <a:pt x="5289391" y="322639"/>
                </a:lnTo>
                <a:lnTo>
                  <a:pt x="5294630" y="300989"/>
                </a:lnTo>
                <a:lnTo>
                  <a:pt x="5294630" y="59689"/>
                </a:lnTo>
                <a:lnTo>
                  <a:pt x="5289391" y="37504"/>
                </a:lnTo>
                <a:lnTo>
                  <a:pt x="5275580" y="18414"/>
                </a:lnTo>
                <a:lnTo>
                  <a:pt x="5256053" y="5040"/>
                </a:lnTo>
                <a:lnTo>
                  <a:pt x="5233670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52600" y="3048000"/>
            <a:ext cx="5311140" cy="360680"/>
          </a:xfrm>
          <a:custGeom>
            <a:avLst/>
            <a:gdLst/>
            <a:ahLst/>
            <a:cxnLst/>
            <a:rect l="l" t="t" r="r" b="b"/>
            <a:pathLst>
              <a:path w="5311140" h="360679">
                <a:moveTo>
                  <a:pt x="5251450" y="0"/>
                </a:moveTo>
                <a:lnTo>
                  <a:pt x="59689" y="0"/>
                </a:lnTo>
                <a:lnTo>
                  <a:pt x="37504" y="5040"/>
                </a:lnTo>
                <a:lnTo>
                  <a:pt x="18414" y="18415"/>
                </a:lnTo>
                <a:lnTo>
                  <a:pt x="5040" y="37504"/>
                </a:lnTo>
                <a:lnTo>
                  <a:pt x="0" y="59689"/>
                </a:lnTo>
                <a:lnTo>
                  <a:pt x="0" y="300989"/>
                </a:lnTo>
                <a:lnTo>
                  <a:pt x="5040" y="322639"/>
                </a:lnTo>
                <a:lnTo>
                  <a:pt x="18414" y="341788"/>
                </a:lnTo>
                <a:lnTo>
                  <a:pt x="37504" y="355461"/>
                </a:lnTo>
                <a:lnTo>
                  <a:pt x="59689" y="360679"/>
                </a:lnTo>
                <a:lnTo>
                  <a:pt x="5251450" y="360679"/>
                </a:lnTo>
                <a:lnTo>
                  <a:pt x="5273635" y="355461"/>
                </a:lnTo>
                <a:lnTo>
                  <a:pt x="5292725" y="341788"/>
                </a:lnTo>
                <a:lnTo>
                  <a:pt x="5306099" y="322639"/>
                </a:lnTo>
                <a:lnTo>
                  <a:pt x="5311140" y="300989"/>
                </a:lnTo>
                <a:lnTo>
                  <a:pt x="5311140" y="59689"/>
                </a:lnTo>
                <a:lnTo>
                  <a:pt x="5306099" y="37504"/>
                </a:lnTo>
                <a:lnTo>
                  <a:pt x="5292725" y="18414"/>
                </a:lnTo>
                <a:lnTo>
                  <a:pt x="5273635" y="5040"/>
                </a:lnTo>
                <a:lnTo>
                  <a:pt x="5251450" y="0"/>
                </a:lnTo>
                <a:close/>
              </a:path>
            </a:pathLst>
          </a:custGeom>
          <a:solidFill>
            <a:srgbClr val="0B9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798320" y="1539240"/>
            <a:ext cx="4281170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0300" indent="20320">
              <a:lnSpc>
                <a:spcPct val="15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Georgia"/>
                <a:cs typeface="Georgia"/>
              </a:rPr>
              <a:t>What </a:t>
            </a:r>
            <a:r>
              <a:rPr sz="2000" b="1" spc="-155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4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55" dirty="0">
                <a:solidFill>
                  <a:srgbClr val="FFFFFF"/>
                </a:solidFill>
                <a:latin typeface="Georgia"/>
                <a:cs typeface="Georgia"/>
              </a:rPr>
              <a:t>Components </a:t>
            </a:r>
            <a:r>
              <a:rPr sz="2000" b="1" spc="-1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0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30" dirty="0">
                <a:solidFill>
                  <a:srgbClr val="FFFFFF"/>
                </a:solidFill>
                <a:latin typeface="Georgia"/>
                <a:cs typeface="Georgia"/>
              </a:rPr>
              <a:t>Layers </a:t>
            </a:r>
            <a:r>
              <a:rPr sz="2000" b="1" spc="-1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0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20" dirty="0">
                <a:solidFill>
                  <a:srgbClr val="FFFFFF"/>
                </a:solidFill>
                <a:latin typeface="Georgia"/>
                <a:cs typeface="Georgia"/>
              </a:rPr>
              <a:t>Categories </a:t>
            </a:r>
            <a:r>
              <a:rPr sz="2000" b="1" spc="-1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0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00" dirty="0">
                <a:solidFill>
                  <a:srgbClr val="FFFFFF"/>
                </a:solidFill>
                <a:latin typeface="Georgia"/>
                <a:cs typeface="Georgia"/>
              </a:rPr>
              <a:t>Perspective </a:t>
            </a:r>
            <a:r>
              <a:rPr sz="2000" b="1" spc="-1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0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20" dirty="0">
                <a:solidFill>
                  <a:srgbClr val="FFFFFF"/>
                </a:solidFill>
                <a:latin typeface="Georgia"/>
                <a:cs typeface="Georgia"/>
              </a:rPr>
              <a:t>Benefits </a:t>
            </a:r>
            <a:r>
              <a:rPr sz="2000" b="1" spc="-1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 </a:t>
            </a:r>
            <a:r>
              <a:rPr sz="2000" b="1" spc="-110" dirty="0">
                <a:solidFill>
                  <a:srgbClr val="FFFFFF"/>
                </a:solidFill>
                <a:latin typeface="Georgia"/>
                <a:cs typeface="Georgia"/>
              </a:rPr>
              <a:t>Tools  </a:t>
            </a:r>
            <a:r>
              <a:rPr sz="2000" b="1" spc="-135" dirty="0">
                <a:solidFill>
                  <a:srgbClr val="FFFFFF"/>
                </a:solidFill>
                <a:latin typeface="Georgia"/>
                <a:cs typeface="Georgia"/>
              </a:rPr>
              <a:t>Problems </a:t>
            </a:r>
            <a:r>
              <a:rPr sz="2000" b="1" spc="-19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000" b="1" spc="-265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sz="2000" b="1" spc="-2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114" dirty="0">
                <a:solidFill>
                  <a:srgbClr val="FFFFFF"/>
                </a:solidFill>
                <a:latin typeface="Georgia"/>
                <a:cs typeface="Georgia"/>
              </a:rPr>
              <a:t>Tools</a:t>
            </a:r>
            <a:endParaRPr sz="2000">
              <a:latin typeface="Georgia"/>
              <a:cs typeface="Georgia"/>
            </a:endParaRPr>
          </a:p>
          <a:p>
            <a:pPr marL="838200">
              <a:lnSpc>
                <a:spcPts val="2039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 CASE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1969" y="1932940"/>
            <a:ext cx="7329170" cy="36334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407034" algn="l"/>
              </a:tabLst>
            </a:pPr>
            <a:r>
              <a:rPr sz="2800" b="1" spc="-225" dirty="0">
                <a:solidFill>
                  <a:srgbClr val="0C0C0C"/>
                </a:solidFill>
                <a:latin typeface="Georgia"/>
                <a:cs typeface="Georgia"/>
              </a:rPr>
              <a:t>Code </a:t>
            </a:r>
            <a:r>
              <a:rPr sz="2800" b="1" spc="-195" dirty="0">
                <a:solidFill>
                  <a:srgbClr val="0C0C0C"/>
                </a:solidFill>
                <a:latin typeface="Georgia"/>
                <a:cs typeface="Georgia"/>
              </a:rPr>
              <a:t>Generation</a:t>
            </a:r>
            <a:r>
              <a:rPr sz="2800" b="1" spc="1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800" b="1" spc="-155" dirty="0">
                <a:solidFill>
                  <a:srgbClr val="0C0C0C"/>
                </a:solidFill>
                <a:latin typeface="Georgia"/>
                <a:cs typeface="Georgia"/>
              </a:rPr>
              <a:t>Tool</a:t>
            </a:r>
            <a:endParaRPr sz="2800">
              <a:latin typeface="Georgia"/>
              <a:cs typeface="Georgia"/>
            </a:endParaRPr>
          </a:p>
          <a:p>
            <a:pPr marL="67691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35" dirty="0">
                <a:solidFill>
                  <a:srgbClr val="0C0C0C"/>
                </a:solidFill>
                <a:latin typeface="Georgia"/>
                <a:cs typeface="Georgia"/>
              </a:rPr>
              <a:t>Create </a:t>
            </a:r>
            <a:r>
              <a:rPr sz="2400" spc="-25" dirty="0">
                <a:solidFill>
                  <a:srgbClr val="0C0C0C"/>
                </a:solidFill>
                <a:latin typeface="Georgia"/>
                <a:cs typeface="Georgia"/>
              </a:rPr>
              <a:t>code for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2400" spc="-45" dirty="0">
                <a:solidFill>
                  <a:srgbClr val="0C0C0C"/>
                </a:solidFill>
                <a:latin typeface="Georgia"/>
                <a:cs typeface="Georgia"/>
              </a:rPr>
              <a:t>custom </a:t>
            </a:r>
            <a:r>
              <a:rPr sz="2400" spc="-20" dirty="0">
                <a:solidFill>
                  <a:srgbClr val="0C0C0C"/>
                </a:solidFill>
                <a:latin typeface="Georgia"/>
                <a:cs typeface="Georgia"/>
              </a:rPr>
              <a:t>feature </a:t>
            </a:r>
            <a:r>
              <a:rPr sz="2400" spc="-55" dirty="0">
                <a:solidFill>
                  <a:srgbClr val="0C0C0C"/>
                </a:solidFill>
                <a:latin typeface="Georgia"/>
                <a:cs typeface="Georgia"/>
              </a:rPr>
              <a:t>in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object</a:t>
            </a:r>
            <a:r>
              <a:rPr sz="2400" spc="-24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65" dirty="0">
                <a:solidFill>
                  <a:srgbClr val="0C0C0C"/>
                </a:solidFill>
                <a:latin typeface="Georgia"/>
                <a:cs typeface="Georgia"/>
              </a:rPr>
              <a:t>model.</a:t>
            </a:r>
            <a:endParaRPr sz="2400">
              <a:latin typeface="Georgia"/>
              <a:cs typeface="Georgia"/>
            </a:endParaRPr>
          </a:p>
          <a:p>
            <a:pPr marL="67691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65" dirty="0">
                <a:solidFill>
                  <a:srgbClr val="0C0C0C"/>
                </a:solidFill>
                <a:latin typeface="Georgia"/>
                <a:cs typeface="Georgia"/>
              </a:rPr>
              <a:t>Code </a:t>
            </a:r>
            <a:r>
              <a:rPr sz="2400" spc="-55" dirty="0">
                <a:solidFill>
                  <a:srgbClr val="0C0C0C"/>
                </a:solidFill>
                <a:latin typeface="Georgia"/>
                <a:cs typeface="Georgia"/>
              </a:rPr>
              <a:t>Generation </a:t>
            </a:r>
            <a:r>
              <a:rPr sz="2400" spc="-40" dirty="0">
                <a:solidFill>
                  <a:srgbClr val="0C0C0C"/>
                </a:solidFill>
                <a:latin typeface="Georgia"/>
                <a:cs typeface="Georgia"/>
              </a:rPr>
              <a:t>Tool </a:t>
            </a:r>
            <a:r>
              <a:rPr sz="2400" spc="-35" dirty="0">
                <a:solidFill>
                  <a:srgbClr val="0C0C0C"/>
                </a:solidFill>
                <a:latin typeface="Georgia"/>
                <a:cs typeface="Georgia"/>
              </a:rPr>
              <a:t>helps</a:t>
            </a:r>
            <a:r>
              <a:rPr sz="2400" spc="-7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80" dirty="0">
                <a:solidFill>
                  <a:srgbClr val="0C0C0C"/>
                </a:solidFill>
                <a:latin typeface="Georgia"/>
                <a:cs typeface="Georgia"/>
              </a:rPr>
              <a:t>in:</a:t>
            </a:r>
            <a:endParaRPr sz="2400">
              <a:latin typeface="Georgia"/>
              <a:cs typeface="Georgia"/>
            </a:endParaRPr>
          </a:p>
          <a:p>
            <a:pPr marL="952500" lvl="2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65" dirty="0">
                <a:solidFill>
                  <a:srgbClr val="0C0C0C"/>
                </a:solidFill>
                <a:latin typeface="Georgia"/>
                <a:cs typeface="Georgia"/>
              </a:rPr>
              <a:t>Connect </a:t>
            </a:r>
            <a:r>
              <a:rPr sz="2400" spc="-25" dirty="0">
                <a:solidFill>
                  <a:srgbClr val="0C0C0C"/>
                </a:solidFill>
                <a:latin typeface="Georgia"/>
                <a:cs typeface="Georgia"/>
              </a:rPr>
              <a:t>to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</a:t>
            </a:r>
            <a:r>
              <a:rPr sz="2400" spc="-8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45" dirty="0">
                <a:solidFill>
                  <a:srgbClr val="0C0C0C"/>
                </a:solidFill>
                <a:latin typeface="Georgia"/>
                <a:cs typeface="Georgia"/>
              </a:rPr>
              <a:t>Repository.</a:t>
            </a:r>
            <a:endParaRPr sz="2400">
              <a:latin typeface="Georgia"/>
              <a:cs typeface="Georgia"/>
            </a:endParaRPr>
          </a:p>
          <a:p>
            <a:pPr marL="952500" lvl="2" indent="-246379">
              <a:lnSpc>
                <a:spcPct val="100000"/>
              </a:lnSpc>
              <a:spcBef>
                <a:spcPts val="59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40" dirty="0">
                <a:solidFill>
                  <a:srgbClr val="0C0C0C"/>
                </a:solidFill>
                <a:latin typeface="Georgia"/>
                <a:cs typeface="Georgia"/>
              </a:rPr>
              <a:t>Select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2400" spc="-65" dirty="0">
                <a:solidFill>
                  <a:srgbClr val="0C0C0C"/>
                </a:solidFill>
                <a:latin typeface="Georgia"/>
                <a:cs typeface="Georgia"/>
              </a:rPr>
              <a:t>Object</a:t>
            </a:r>
            <a:r>
              <a:rPr sz="2400" spc="-90" dirty="0">
                <a:solidFill>
                  <a:srgbClr val="0C0C0C"/>
                </a:solidFill>
                <a:latin typeface="Georgia"/>
                <a:cs typeface="Georgia"/>
              </a:rPr>
              <a:t> Model.</a:t>
            </a:r>
            <a:endParaRPr sz="2400">
              <a:latin typeface="Georgia"/>
              <a:cs typeface="Georgia"/>
            </a:endParaRPr>
          </a:p>
          <a:p>
            <a:pPr marL="952500" lvl="2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40" dirty="0">
                <a:solidFill>
                  <a:srgbClr val="0C0C0C"/>
                </a:solidFill>
                <a:latin typeface="Georgia"/>
                <a:cs typeface="Georgia"/>
              </a:rPr>
              <a:t>Select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2400" spc="-45" dirty="0">
                <a:solidFill>
                  <a:srgbClr val="0C0C0C"/>
                </a:solidFill>
                <a:latin typeface="Georgia"/>
                <a:cs typeface="Georgia"/>
              </a:rPr>
              <a:t>custom </a:t>
            </a:r>
            <a:r>
              <a:rPr sz="2400" spc="-20" dirty="0">
                <a:solidFill>
                  <a:srgbClr val="0C0C0C"/>
                </a:solidFill>
                <a:latin typeface="Georgia"/>
                <a:cs typeface="Georgia"/>
              </a:rPr>
              <a:t>features to generate </a:t>
            </a:r>
            <a:r>
              <a:rPr sz="2400" spc="-25" dirty="0">
                <a:solidFill>
                  <a:srgbClr val="0C0C0C"/>
                </a:solidFill>
                <a:latin typeface="Georgia"/>
                <a:cs typeface="Georgia"/>
              </a:rPr>
              <a:t>code</a:t>
            </a:r>
            <a:r>
              <a:rPr sz="2400" spc="-22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55" dirty="0">
                <a:solidFill>
                  <a:srgbClr val="0C0C0C"/>
                </a:solidFill>
                <a:latin typeface="Georgia"/>
                <a:cs typeface="Georgia"/>
              </a:rPr>
              <a:t>for.</a:t>
            </a:r>
            <a:endParaRPr sz="2400">
              <a:latin typeface="Georgia"/>
              <a:cs typeface="Georgia"/>
            </a:endParaRPr>
          </a:p>
          <a:p>
            <a:pPr marL="952500" lvl="2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65" dirty="0">
                <a:solidFill>
                  <a:srgbClr val="0C0C0C"/>
                </a:solidFill>
                <a:latin typeface="Georgia"/>
                <a:cs typeface="Georgia"/>
              </a:rPr>
              <a:t>Define </a:t>
            </a:r>
            <a:r>
              <a:rPr sz="2400" spc="-15" dirty="0">
                <a:solidFill>
                  <a:srgbClr val="0C0C0C"/>
                </a:solidFill>
                <a:latin typeface="Georgia"/>
                <a:cs typeface="Georgia"/>
              </a:rPr>
              <a:t>properties </a:t>
            </a:r>
            <a:r>
              <a:rPr sz="2400" spc="-25" dirty="0">
                <a:solidFill>
                  <a:srgbClr val="0C0C0C"/>
                </a:solidFill>
                <a:latin typeface="Georgia"/>
                <a:cs typeface="Georgia"/>
              </a:rPr>
              <a:t>for </a:t>
            </a:r>
            <a:r>
              <a:rPr sz="2400" spc="-35" dirty="0">
                <a:solidFill>
                  <a:srgbClr val="0C0C0C"/>
                </a:solidFill>
                <a:latin typeface="Georgia"/>
                <a:cs typeface="Georgia"/>
              </a:rPr>
              <a:t>each </a:t>
            </a:r>
            <a:r>
              <a:rPr sz="2400" spc="-50" dirty="0">
                <a:solidFill>
                  <a:srgbClr val="0C0C0C"/>
                </a:solidFill>
                <a:latin typeface="Georgia"/>
                <a:cs typeface="Georgia"/>
              </a:rPr>
              <a:t>custom</a:t>
            </a:r>
            <a:r>
              <a:rPr sz="2400" spc="-12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40" dirty="0">
                <a:solidFill>
                  <a:srgbClr val="0C0C0C"/>
                </a:solidFill>
                <a:latin typeface="Georgia"/>
                <a:cs typeface="Georgia"/>
              </a:rPr>
              <a:t>feature.</a:t>
            </a:r>
            <a:endParaRPr sz="2400">
              <a:latin typeface="Georgia"/>
              <a:cs typeface="Georgia"/>
            </a:endParaRPr>
          </a:p>
          <a:p>
            <a:pPr marL="952500" lvl="2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45" dirty="0">
                <a:solidFill>
                  <a:srgbClr val="0C0C0C"/>
                </a:solidFill>
                <a:latin typeface="Georgia"/>
                <a:cs typeface="Georgia"/>
              </a:rPr>
              <a:t>Specify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2400" spc="-40" dirty="0">
                <a:solidFill>
                  <a:srgbClr val="0C0C0C"/>
                </a:solidFill>
                <a:latin typeface="Georgia"/>
                <a:cs typeface="Georgia"/>
              </a:rPr>
              <a:t>output of </a:t>
            </a:r>
            <a:r>
              <a:rPr sz="2400" spc="-30" dirty="0">
                <a:solidFill>
                  <a:srgbClr val="0C0C0C"/>
                </a:solidFill>
                <a:latin typeface="Georgia"/>
                <a:cs typeface="Georgia"/>
              </a:rPr>
              <a:t>the</a:t>
            </a:r>
            <a:r>
              <a:rPr sz="2400" spc="-12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400" spc="-45" dirty="0">
                <a:solidFill>
                  <a:srgbClr val="0C0C0C"/>
                </a:solidFill>
                <a:latin typeface="Georgia"/>
                <a:cs typeface="Georgia"/>
              </a:rPr>
              <a:t>project.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300"/>
              <a:ext cx="774065" cy="10160"/>
            </a:xfrm>
            <a:custGeom>
              <a:avLst/>
              <a:gdLst/>
              <a:ahLst/>
              <a:cxnLst/>
              <a:rect l="l" t="t" r="r" b="b"/>
              <a:pathLst>
                <a:path w="774065" h="10159">
                  <a:moveTo>
                    <a:pt x="77380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51" y="10160"/>
                  </a:lnTo>
                  <a:lnTo>
                    <a:pt x="773805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814069"/>
            <a:ext cx="361315" cy="64769"/>
            <a:chOff x="0" y="814069"/>
            <a:chExt cx="361315" cy="64769"/>
          </a:xfrm>
        </p:grpSpPr>
        <p:sp>
          <p:nvSpPr>
            <p:cNvPr id="93" name="object 93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824229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19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09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899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89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163829"/>
            <a:ext cx="441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latin typeface="Georgia"/>
                <a:cs typeface="Georgia"/>
              </a:rPr>
              <a:t>Layers </a:t>
            </a:r>
            <a:r>
              <a:rPr sz="3600" spc="-345" dirty="0">
                <a:latin typeface="Georgia"/>
                <a:cs typeface="Georgia"/>
              </a:rPr>
              <a:t>Of </a:t>
            </a:r>
            <a:r>
              <a:rPr sz="3600" spc="-480" dirty="0">
                <a:latin typeface="Georgia"/>
                <a:cs typeface="Georgia"/>
              </a:rPr>
              <a:t>CASE</a:t>
            </a:r>
            <a:r>
              <a:rPr sz="3600" spc="-430" dirty="0">
                <a:latin typeface="Georgia"/>
                <a:cs typeface="Georgia"/>
              </a:rPr>
              <a:t> </a:t>
            </a:r>
            <a:r>
              <a:rPr sz="3600" spc="-200" dirty="0">
                <a:latin typeface="Georgia"/>
                <a:cs typeface="Georgia"/>
              </a:rPr>
              <a:t>Tools</a:t>
            </a:r>
            <a:endParaRPr sz="3600" dirty="0">
              <a:latin typeface="Georgia"/>
              <a:cs typeface="Georgia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1276351" y="1934211"/>
            <a:ext cx="5452110" cy="996950"/>
            <a:chOff x="1276351" y="1934211"/>
            <a:chExt cx="5452110" cy="996950"/>
          </a:xfrm>
        </p:grpSpPr>
        <p:sp>
          <p:nvSpPr>
            <p:cNvPr id="151" name="object 151"/>
            <p:cNvSpPr/>
            <p:nvPr/>
          </p:nvSpPr>
          <p:spPr>
            <a:xfrm>
              <a:off x="1346199" y="2004059"/>
              <a:ext cx="5363210" cy="909319"/>
            </a:xfrm>
            <a:custGeom>
              <a:avLst/>
              <a:gdLst/>
              <a:ahLst/>
              <a:cxnLst/>
              <a:rect l="l" t="t" r="r" b="b"/>
              <a:pathLst>
                <a:path w="5363209" h="909319">
                  <a:moveTo>
                    <a:pt x="4908550" y="0"/>
                  </a:moveTo>
                  <a:lnTo>
                    <a:pt x="453389" y="0"/>
                  </a:lnTo>
                  <a:lnTo>
                    <a:pt x="410210" y="2539"/>
                  </a:lnTo>
                  <a:lnTo>
                    <a:pt x="368300" y="10160"/>
                  </a:lnTo>
                  <a:lnTo>
                    <a:pt x="326389" y="22860"/>
                  </a:lnTo>
                  <a:lnTo>
                    <a:pt x="287019" y="39369"/>
                  </a:lnTo>
                  <a:lnTo>
                    <a:pt x="247650" y="59689"/>
                  </a:lnTo>
                  <a:lnTo>
                    <a:pt x="209550" y="83819"/>
                  </a:lnTo>
                  <a:lnTo>
                    <a:pt x="173990" y="111760"/>
                  </a:lnTo>
                  <a:lnTo>
                    <a:pt x="140969" y="142239"/>
                  </a:lnTo>
                  <a:lnTo>
                    <a:pt x="110490" y="175260"/>
                  </a:lnTo>
                  <a:lnTo>
                    <a:pt x="82550" y="210819"/>
                  </a:lnTo>
                  <a:lnTo>
                    <a:pt x="58419" y="248919"/>
                  </a:lnTo>
                  <a:lnTo>
                    <a:pt x="38100" y="288289"/>
                  </a:lnTo>
                  <a:lnTo>
                    <a:pt x="21590" y="328929"/>
                  </a:lnTo>
                  <a:lnTo>
                    <a:pt x="8890" y="369569"/>
                  </a:lnTo>
                  <a:lnTo>
                    <a:pt x="1269" y="412750"/>
                  </a:lnTo>
                  <a:lnTo>
                    <a:pt x="0" y="454660"/>
                  </a:lnTo>
                  <a:lnTo>
                    <a:pt x="1269" y="496569"/>
                  </a:lnTo>
                  <a:lnTo>
                    <a:pt x="8890" y="539750"/>
                  </a:lnTo>
                  <a:lnTo>
                    <a:pt x="21590" y="580389"/>
                  </a:lnTo>
                  <a:lnTo>
                    <a:pt x="38100" y="621029"/>
                  </a:lnTo>
                  <a:lnTo>
                    <a:pt x="58419" y="660400"/>
                  </a:lnTo>
                  <a:lnTo>
                    <a:pt x="82550" y="698500"/>
                  </a:lnTo>
                  <a:lnTo>
                    <a:pt x="110490" y="734060"/>
                  </a:lnTo>
                  <a:lnTo>
                    <a:pt x="140969" y="767079"/>
                  </a:lnTo>
                  <a:lnTo>
                    <a:pt x="173990" y="797560"/>
                  </a:lnTo>
                  <a:lnTo>
                    <a:pt x="209550" y="825500"/>
                  </a:lnTo>
                  <a:lnTo>
                    <a:pt x="247650" y="849629"/>
                  </a:lnTo>
                  <a:lnTo>
                    <a:pt x="287019" y="869950"/>
                  </a:lnTo>
                  <a:lnTo>
                    <a:pt x="326389" y="886460"/>
                  </a:lnTo>
                  <a:lnTo>
                    <a:pt x="368300" y="899160"/>
                  </a:lnTo>
                  <a:lnTo>
                    <a:pt x="410210" y="906779"/>
                  </a:lnTo>
                  <a:lnTo>
                    <a:pt x="453389" y="909319"/>
                  </a:lnTo>
                  <a:lnTo>
                    <a:pt x="4908550" y="909319"/>
                  </a:lnTo>
                  <a:lnTo>
                    <a:pt x="4953000" y="906779"/>
                  </a:lnTo>
                  <a:lnTo>
                    <a:pt x="4993640" y="899160"/>
                  </a:lnTo>
                  <a:lnTo>
                    <a:pt x="5035550" y="886460"/>
                  </a:lnTo>
                  <a:lnTo>
                    <a:pt x="5076190" y="869950"/>
                  </a:lnTo>
                  <a:lnTo>
                    <a:pt x="5114290" y="849629"/>
                  </a:lnTo>
                  <a:lnTo>
                    <a:pt x="5152390" y="825500"/>
                  </a:lnTo>
                  <a:lnTo>
                    <a:pt x="5187950" y="797560"/>
                  </a:lnTo>
                  <a:lnTo>
                    <a:pt x="5220970" y="767079"/>
                  </a:lnTo>
                  <a:lnTo>
                    <a:pt x="5251450" y="734060"/>
                  </a:lnTo>
                  <a:lnTo>
                    <a:pt x="5279390" y="698500"/>
                  </a:lnTo>
                  <a:lnTo>
                    <a:pt x="5303520" y="660400"/>
                  </a:lnTo>
                  <a:lnTo>
                    <a:pt x="5323840" y="621029"/>
                  </a:lnTo>
                  <a:lnTo>
                    <a:pt x="5340350" y="580389"/>
                  </a:lnTo>
                  <a:lnTo>
                    <a:pt x="5353050" y="539750"/>
                  </a:lnTo>
                  <a:lnTo>
                    <a:pt x="5360670" y="496569"/>
                  </a:lnTo>
                  <a:lnTo>
                    <a:pt x="5363209" y="454660"/>
                  </a:lnTo>
                  <a:lnTo>
                    <a:pt x="5360670" y="412750"/>
                  </a:lnTo>
                  <a:lnTo>
                    <a:pt x="5353050" y="369569"/>
                  </a:lnTo>
                  <a:lnTo>
                    <a:pt x="5340350" y="328929"/>
                  </a:lnTo>
                  <a:lnTo>
                    <a:pt x="5323840" y="288289"/>
                  </a:lnTo>
                  <a:lnTo>
                    <a:pt x="5303520" y="248919"/>
                  </a:lnTo>
                  <a:lnTo>
                    <a:pt x="5279390" y="210819"/>
                  </a:lnTo>
                  <a:lnTo>
                    <a:pt x="5251450" y="175260"/>
                  </a:lnTo>
                  <a:lnTo>
                    <a:pt x="5220970" y="142239"/>
                  </a:lnTo>
                  <a:lnTo>
                    <a:pt x="5187950" y="111760"/>
                  </a:lnTo>
                  <a:lnTo>
                    <a:pt x="5152390" y="83819"/>
                  </a:lnTo>
                  <a:lnTo>
                    <a:pt x="5114290" y="59689"/>
                  </a:lnTo>
                  <a:lnTo>
                    <a:pt x="5076190" y="39369"/>
                  </a:lnTo>
                  <a:lnTo>
                    <a:pt x="5035550" y="22860"/>
                  </a:lnTo>
                  <a:lnTo>
                    <a:pt x="4993640" y="10160"/>
                  </a:lnTo>
                  <a:lnTo>
                    <a:pt x="4953000" y="2539"/>
                  </a:lnTo>
                  <a:lnTo>
                    <a:pt x="4908550" y="0"/>
                  </a:lnTo>
                  <a:close/>
                </a:path>
              </a:pathLst>
            </a:custGeom>
            <a:solidFill>
              <a:srgbClr val="DAF4F8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346199" y="2004059"/>
              <a:ext cx="5364480" cy="908050"/>
            </a:xfrm>
            <a:custGeom>
              <a:avLst/>
              <a:gdLst/>
              <a:ahLst/>
              <a:cxnLst/>
              <a:rect l="l" t="t" r="r" b="b"/>
              <a:pathLst>
                <a:path w="5364480" h="90805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2"/>
                  </a:lnTo>
                  <a:lnTo>
                    <a:pt x="318942" y="25450"/>
                  </a:lnTo>
                  <a:lnTo>
                    <a:pt x="276059" y="44162"/>
                  </a:lnTo>
                  <a:lnTo>
                    <a:pt x="234808" y="67310"/>
                  </a:lnTo>
                  <a:lnTo>
                    <a:pt x="195590" y="94488"/>
                  </a:lnTo>
                  <a:lnTo>
                    <a:pt x="158803" y="125289"/>
                  </a:lnTo>
                  <a:lnTo>
                    <a:pt x="124847" y="159308"/>
                  </a:lnTo>
                  <a:lnTo>
                    <a:pt x="94122" y="196138"/>
                  </a:lnTo>
                  <a:lnTo>
                    <a:pt x="67027" y="235373"/>
                  </a:lnTo>
                  <a:lnTo>
                    <a:pt x="43963" y="276606"/>
                  </a:lnTo>
                  <a:lnTo>
                    <a:pt x="25328" y="319430"/>
                  </a:lnTo>
                  <a:lnTo>
                    <a:pt x="11523" y="363440"/>
                  </a:lnTo>
                  <a:lnTo>
                    <a:pt x="2947" y="408228"/>
                  </a:lnTo>
                  <a:lnTo>
                    <a:pt x="0" y="453389"/>
                  </a:lnTo>
                  <a:lnTo>
                    <a:pt x="2947" y="498788"/>
                  </a:lnTo>
                  <a:lnTo>
                    <a:pt x="11523" y="543783"/>
                  </a:lnTo>
                  <a:lnTo>
                    <a:pt x="25328" y="587969"/>
                  </a:lnTo>
                  <a:lnTo>
                    <a:pt x="43963" y="630943"/>
                  </a:lnTo>
                  <a:lnTo>
                    <a:pt x="67027" y="672300"/>
                  </a:lnTo>
                  <a:lnTo>
                    <a:pt x="94122" y="711636"/>
                  </a:lnTo>
                  <a:lnTo>
                    <a:pt x="124847" y="748548"/>
                  </a:lnTo>
                  <a:lnTo>
                    <a:pt x="158803" y="782631"/>
                  </a:lnTo>
                  <a:lnTo>
                    <a:pt x="195590" y="813480"/>
                  </a:lnTo>
                  <a:lnTo>
                    <a:pt x="234808" y="840692"/>
                  </a:lnTo>
                  <a:lnTo>
                    <a:pt x="276059" y="863863"/>
                  </a:lnTo>
                  <a:lnTo>
                    <a:pt x="318942" y="882589"/>
                  </a:lnTo>
                  <a:lnTo>
                    <a:pt x="363058" y="896464"/>
                  </a:lnTo>
                  <a:lnTo>
                    <a:pt x="408007" y="905086"/>
                  </a:lnTo>
                  <a:lnTo>
                    <a:pt x="453389" y="908050"/>
                  </a:lnTo>
                  <a:lnTo>
                    <a:pt x="4909820" y="908050"/>
                  </a:lnTo>
                  <a:lnTo>
                    <a:pt x="4955202" y="905086"/>
                  </a:lnTo>
                  <a:lnTo>
                    <a:pt x="5000151" y="896464"/>
                  </a:lnTo>
                  <a:lnTo>
                    <a:pt x="5044267" y="882589"/>
                  </a:lnTo>
                  <a:lnTo>
                    <a:pt x="5087150" y="863863"/>
                  </a:lnTo>
                  <a:lnTo>
                    <a:pt x="5128401" y="840692"/>
                  </a:lnTo>
                  <a:lnTo>
                    <a:pt x="5167619" y="813480"/>
                  </a:lnTo>
                  <a:lnTo>
                    <a:pt x="5204406" y="782631"/>
                  </a:lnTo>
                  <a:lnTo>
                    <a:pt x="5238362" y="748548"/>
                  </a:lnTo>
                  <a:lnTo>
                    <a:pt x="5269087" y="711636"/>
                  </a:lnTo>
                  <a:lnTo>
                    <a:pt x="5296182" y="672300"/>
                  </a:lnTo>
                  <a:lnTo>
                    <a:pt x="5319246" y="630943"/>
                  </a:lnTo>
                  <a:lnTo>
                    <a:pt x="5337881" y="587969"/>
                  </a:lnTo>
                  <a:lnTo>
                    <a:pt x="5351686" y="543783"/>
                  </a:lnTo>
                  <a:lnTo>
                    <a:pt x="5360262" y="498788"/>
                  </a:lnTo>
                  <a:lnTo>
                    <a:pt x="5363209" y="453389"/>
                  </a:lnTo>
                  <a:lnTo>
                    <a:pt x="5360262" y="408228"/>
                  </a:lnTo>
                  <a:lnTo>
                    <a:pt x="5351686" y="363440"/>
                  </a:lnTo>
                  <a:lnTo>
                    <a:pt x="5337881" y="319430"/>
                  </a:lnTo>
                  <a:lnTo>
                    <a:pt x="5319246" y="276606"/>
                  </a:lnTo>
                  <a:lnTo>
                    <a:pt x="5296182" y="235373"/>
                  </a:lnTo>
                  <a:lnTo>
                    <a:pt x="5269087" y="196138"/>
                  </a:lnTo>
                  <a:lnTo>
                    <a:pt x="5238362" y="159308"/>
                  </a:lnTo>
                  <a:lnTo>
                    <a:pt x="5204406" y="125289"/>
                  </a:lnTo>
                  <a:lnTo>
                    <a:pt x="5167619" y="94487"/>
                  </a:lnTo>
                  <a:lnTo>
                    <a:pt x="5128401" y="67310"/>
                  </a:lnTo>
                  <a:lnTo>
                    <a:pt x="5087150" y="44162"/>
                  </a:lnTo>
                  <a:lnTo>
                    <a:pt x="5044267" y="25450"/>
                  </a:lnTo>
                  <a:lnTo>
                    <a:pt x="5000151" y="11582"/>
                  </a:lnTo>
                  <a:lnTo>
                    <a:pt x="4955202" y="2963"/>
                  </a:lnTo>
                  <a:lnTo>
                    <a:pt x="4909820" y="0"/>
                  </a:lnTo>
                  <a:lnTo>
                    <a:pt x="453389" y="0"/>
                  </a:lnTo>
                  <a:close/>
                </a:path>
                <a:path w="5364480" h="908050">
                  <a:moveTo>
                    <a:pt x="0" y="0"/>
                  </a:moveTo>
                  <a:lnTo>
                    <a:pt x="0" y="0"/>
                  </a:lnTo>
                </a:path>
                <a:path w="5364480" h="908050">
                  <a:moveTo>
                    <a:pt x="5364480" y="908050"/>
                  </a:moveTo>
                  <a:lnTo>
                    <a:pt x="5364480" y="908050"/>
                  </a:lnTo>
                </a:path>
              </a:pathLst>
            </a:custGeom>
            <a:ln w="38097">
              <a:solidFill>
                <a:srgbClr val="DA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95400" y="2151151"/>
              <a:ext cx="92710" cy="513715"/>
            </a:xfrm>
            <a:custGeom>
              <a:avLst/>
              <a:gdLst/>
              <a:ahLst/>
              <a:cxnLst/>
              <a:rect l="l" t="t" r="r" b="b"/>
              <a:pathLst>
                <a:path w="92709" h="513714">
                  <a:moveTo>
                    <a:pt x="92710" y="0"/>
                  </a:moveTo>
                  <a:lnTo>
                    <a:pt x="82550" y="12928"/>
                  </a:lnTo>
                  <a:lnTo>
                    <a:pt x="58420" y="51028"/>
                  </a:lnTo>
                  <a:lnTo>
                    <a:pt x="48260" y="70713"/>
                  </a:lnTo>
                  <a:lnTo>
                    <a:pt x="43180" y="80556"/>
                  </a:lnTo>
                  <a:lnTo>
                    <a:pt x="21590" y="131038"/>
                  </a:lnTo>
                  <a:lnTo>
                    <a:pt x="8890" y="171678"/>
                  </a:lnTo>
                  <a:lnTo>
                    <a:pt x="1270" y="214858"/>
                  </a:lnTo>
                  <a:lnTo>
                    <a:pt x="0" y="256768"/>
                  </a:lnTo>
                  <a:lnTo>
                    <a:pt x="1270" y="298678"/>
                  </a:lnTo>
                  <a:lnTo>
                    <a:pt x="8890" y="341858"/>
                  </a:lnTo>
                  <a:lnTo>
                    <a:pt x="21590" y="383768"/>
                  </a:lnTo>
                  <a:lnTo>
                    <a:pt x="38100" y="423138"/>
                  </a:lnTo>
                  <a:lnTo>
                    <a:pt x="43180" y="432981"/>
                  </a:lnTo>
                  <a:lnTo>
                    <a:pt x="48260" y="442823"/>
                  </a:lnTo>
                  <a:lnTo>
                    <a:pt x="58420" y="462508"/>
                  </a:lnTo>
                  <a:lnTo>
                    <a:pt x="82550" y="500608"/>
                  </a:lnTo>
                  <a:lnTo>
                    <a:pt x="92710" y="513549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3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383029" y="2099627"/>
              <a:ext cx="49530" cy="616585"/>
            </a:xfrm>
            <a:custGeom>
              <a:avLst/>
              <a:gdLst/>
              <a:ahLst/>
              <a:cxnLst/>
              <a:rect l="l" t="t" r="r" b="b"/>
              <a:pathLst>
                <a:path w="49530" h="616585">
                  <a:moveTo>
                    <a:pt x="49529" y="0"/>
                  </a:moveTo>
                  <a:lnTo>
                    <a:pt x="22859" y="28892"/>
                  </a:lnTo>
                  <a:lnTo>
                    <a:pt x="0" y="57987"/>
                  </a:lnTo>
                  <a:lnTo>
                    <a:pt x="0" y="558597"/>
                  </a:lnTo>
                  <a:lnTo>
                    <a:pt x="22859" y="587692"/>
                  </a:lnTo>
                  <a:lnTo>
                    <a:pt x="49529" y="616585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3E67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28749" y="2059032"/>
              <a:ext cx="48260" cy="697865"/>
            </a:xfrm>
            <a:custGeom>
              <a:avLst/>
              <a:gdLst/>
              <a:ahLst/>
              <a:cxnLst/>
              <a:rect l="l" t="t" r="r" b="b"/>
              <a:pathLst>
                <a:path w="48259" h="697864">
                  <a:moveTo>
                    <a:pt x="48259" y="0"/>
                  </a:moveTo>
                  <a:lnTo>
                    <a:pt x="40640" y="5987"/>
                  </a:lnTo>
                  <a:lnTo>
                    <a:pt x="7619" y="36467"/>
                  </a:lnTo>
                  <a:lnTo>
                    <a:pt x="0" y="44722"/>
                  </a:lnTo>
                  <a:lnTo>
                    <a:pt x="0" y="653052"/>
                  </a:lnTo>
                  <a:lnTo>
                    <a:pt x="7619" y="661307"/>
                  </a:lnTo>
                  <a:lnTo>
                    <a:pt x="40640" y="691787"/>
                  </a:lnTo>
                  <a:lnTo>
                    <a:pt x="48259" y="697774"/>
                  </a:lnTo>
                  <a:lnTo>
                    <a:pt x="48259" y="0"/>
                  </a:lnTo>
                  <a:close/>
                </a:path>
              </a:pathLst>
            </a:custGeom>
            <a:solidFill>
              <a:srgbClr val="3E6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73199" y="2026623"/>
              <a:ext cx="48260" cy="762635"/>
            </a:xfrm>
            <a:custGeom>
              <a:avLst/>
              <a:gdLst/>
              <a:ahLst/>
              <a:cxnLst/>
              <a:rect l="l" t="t" r="r" b="b"/>
              <a:pathLst>
                <a:path w="48259" h="762635">
                  <a:moveTo>
                    <a:pt x="48259" y="0"/>
                  </a:moveTo>
                  <a:lnTo>
                    <a:pt x="31750" y="10456"/>
                  </a:lnTo>
                  <a:lnTo>
                    <a:pt x="0" y="35402"/>
                  </a:lnTo>
                  <a:lnTo>
                    <a:pt x="0" y="727189"/>
                  </a:lnTo>
                  <a:lnTo>
                    <a:pt x="31750" y="752136"/>
                  </a:lnTo>
                  <a:lnTo>
                    <a:pt x="48259" y="762592"/>
                  </a:lnTo>
                  <a:lnTo>
                    <a:pt x="48259" y="0"/>
                  </a:lnTo>
                  <a:close/>
                </a:path>
              </a:pathLst>
            </a:custGeom>
            <a:solidFill>
              <a:srgbClr val="3F6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17650" y="2000495"/>
              <a:ext cx="49530" cy="815340"/>
            </a:xfrm>
            <a:custGeom>
              <a:avLst/>
              <a:gdLst/>
              <a:ahLst/>
              <a:cxnLst/>
              <a:rect l="l" t="t" r="r" b="b"/>
              <a:pathLst>
                <a:path w="49530" h="815339">
                  <a:moveTo>
                    <a:pt x="49530" y="0"/>
                  </a:moveTo>
                  <a:lnTo>
                    <a:pt x="25400" y="12454"/>
                  </a:lnTo>
                  <a:lnTo>
                    <a:pt x="0" y="28540"/>
                  </a:lnTo>
                  <a:lnTo>
                    <a:pt x="0" y="786307"/>
                  </a:lnTo>
                  <a:lnTo>
                    <a:pt x="25400" y="802394"/>
                  </a:lnTo>
                  <a:lnTo>
                    <a:pt x="49530" y="814848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3F6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62100" y="1980380"/>
              <a:ext cx="49530" cy="855344"/>
            </a:xfrm>
            <a:custGeom>
              <a:avLst/>
              <a:gdLst/>
              <a:ahLst/>
              <a:cxnLst/>
              <a:rect l="l" t="t" r="r" b="b"/>
              <a:pathLst>
                <a:path w="49530" h="855344">
                  <a:moveTo>
                    <a:pt x="49530" y="0"/>
                  </a:moveTo>
                  <a:lnTo>
                    <a:pt x="20319" y="12249"/>
                  </a:lnTo>
                  <a:lnTo>
                    <a:pt x="0" y="22737"/>
                  </a:lnTo>
                  <a:lnTo>
                    <a:pt x="0" y="832341"/>
                  </a:lnTo>
                  <a:lnTo>
                    <a:pt x="20319" y="842829"/>
                  </a:lnTo>
                  <a:lnTo>
                    <a:pt x="49530" y="855078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406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06550" y="1965729"/>
              <a:ext cx="49530" cy="884555"/>
            </a:xfrm>
            <a:custGeom>
              <a:avLst/>
              <a:gdLst/>
              <a:ahLst/>
              <a:cxnLst/>
              <a:rect l="l" t="t" r="r" b="b"/>
              <a:pathLst>
                <a:path w="49530" h="884555">
                  <a:moveTo>
                    <a:pt x="49530" y="0"/>
                  </a:moveTo>
                  <a:lnTo>
                    <a:pt x="15240" y="10390"/>
                  </a:lnTo>
                  <a:lnTo>
                    <a:pt x="0" y="16781"/>
                  </a:lnTo>
                  <a:lnTo>
                    <a:pt x="0" y="867599"/>
                  </a:lnTo>
                  <a:lnTo>
                    <a:pt x="15240" y="873990"/>
                  </a:lnTo>
                  <a:lnTo>
                    <a:pt x="49530" y="884381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416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51000" y="1956723"/>
              <a:ext cx="49530" cy="902969"/>
            </a:xfrm>
            <a:custGeom>
              <a:avLst/>
              <a:gdLst/>
              <a:ahLst/>
              <a:cxnLst/>
              <a:rect l="l" t="t" r="r" b="b"/>
              <a:pathLst>
                <a:path w="49530" h="902969">
                  <a:moveTo>
                    <a:pt x="49530" y="0"/>
                  </a:moveTo>
                  <a:lnTo>
                    <a:pt x="12700" y="6696"/>
                  </a:lnTo>
                  <a:lnTo>
                    <a:pt x="0" y="10544"/>
                  </a:lnTo>
                  <a:lnTo>
                    <a:pt x="0" y="891847"/>
                  </a:lnTo>
                  <a:lnTo>
                    <a:pt x="12700" y="895696"/>
                  </a:lnTo>
                  <a:lnTo>
                    <a:pt x="49530" y="902392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416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696719" y="1953484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48260" y="0"/>
                  </a:moveTo>
                  <a:lnTo>
                    <a:pt x="8890" y="2315"/>
                  </a:lnTo>
                  <a:lnTo>
                    <a:pt x="0" y="3932"/>
                  </a:lnTo>
                  <a:lnTo>
                    <a:pt x="0" y="904939"/>
                  </a:lnTo>
                  <a:lnTo>
                    <a:pt x="8890" y="906555"/>
                  </a:lnTo>
                  <a:lnTo>
                    <a:pt x="48260" y="908871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426E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4116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48260" y="0"/>
                  </a:moveTo>
                  <a:lnTo>
                    <a:pt x="7619" y="0"/>
                  </a:lnTo>
                  <a:lnTo>
                    <a:pt x="0" y="448"/>
                  </a:lnTo>
                  <a:lnTo>
                    <a:pt x="0" y="908871"/>
                  </a:lnTo>
                  <a:lnTo>
                    <a:pt x="7619" y="909319"/>
                  </a:lnTo>
                  <a:lnTo>
                    <a:pt x="48260" y="909319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426F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8561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37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3006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47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7451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47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92024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57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96469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57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0914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67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5359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676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9930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77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14375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878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18820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87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2326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97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2771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97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32283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A7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36728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B7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41173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B7E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45618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C7F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0190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C80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4635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D8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080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E8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63525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E8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67970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F8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72541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4F8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76986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08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81431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08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85876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188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90321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28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94894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28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99339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38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03784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38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8229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48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12674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30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58E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17245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58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21690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69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2613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691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3058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792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3502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79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9598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894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4043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99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48488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99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2933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A9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7504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A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61949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B9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66394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C9A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0839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C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75284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D9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79856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D9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84301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E9E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8746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F9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93191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5FA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97636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0A1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02209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0A2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06654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1A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11099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1A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15544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2A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19989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3A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24560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3A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2900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4A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3345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4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3789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6A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4234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6A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46913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6A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1358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7A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5803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7A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60248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8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4820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9B0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9265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9B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73710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AB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78155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AB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82600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BB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87172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BB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91617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CB6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96062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DB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00507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D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04952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EB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09523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EB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13968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6FBB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18413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0BC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22858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0B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27430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1B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31875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1B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3632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2C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40765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2C1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452109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3C2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49783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4C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54228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4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58673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5C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63118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4953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5C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67690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6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72135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7C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76580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7C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81025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8C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85470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8C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90042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9C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944870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59" y="0"/>
                  </a:lnTo>
                  <a:lnTo>
                    <a:pt x="4825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AC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98932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AC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033770" y="1953259"/>
              <a:ext cx="49530" cy="909319"/>
            </a:xfrm>
            <a:custGeom>
              <a:avLst/>
              <a:gdLst/>
              <a:ahLst/>
              <a:cxnLst/>
              <a:rect l="l" t="t" r="r" b="b"/>
              <a:pathLst>
                <a:path w="49529" h="909319">
                  <a:moveTo>
                    <a:pt x="0" y="909319"/>
                  </a:moveTo>
                  <a:lnTo>
                    <a:pt x="0" y="0"/>
                  </a:lnTo>
                  <a:lnTo>
                    <a:pt x="49529" y="0"/>
                  </a:lnTo>
                  <a:lnTo>
                    <a:pt x="49529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BC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07948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BD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12393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19"/>
                  </a:moveTo>
                  <a:lnTo>
                    <a:pt x="0" y="0"/>
                  </a:lnTo>
                  <a:lnTo>
                    <a:pt x="48260" y="0"/>
                  </a:lnTo>
                  <a:lnTo>
                    <a:pt x="48260" y="909319"/>
                  </a:lnTo>
                  <a:lnTo>
                    <a:pt x="0" y="909319"/>
                  </a:lnTo>
                  <a:close/>
                </a:path>
              </a:pathLst>
            </a:custGeom>
            <a:solidFill>
              <a:srgbClr val="7CD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168389" y="1953259"/>
              <a:ext cx="48260" cy="909319"/>
            </a:xfrm>
            <a:custGeom>
              <a:avLst/>
              <a:gdLst/>
              <a:ahLst/>
              <a:cxnLst/>
              <a:rect l="l" t="t" r="r" b="b"/>
              <a:pathLst>
                <a:path w="48260" h="909319">
                  <a:moveTo>
                    <a:pt x="0" y="909320"/>
                  </a:moveTo>
                  <a:lnTo>
                    <a:pt x="48260" y="90932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909320"/>
                  </a:lnTo>
                  <a:close/>
                </a:path>
              </a:pathLst>
            </a:custGeom>
            <a:solidFill>
              <a:srgbClr val="7CD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212839" y="1953767"/>
              <a:ext cx="49530" cy="908685"/>
            </a:xfrm>
            <a:custGeom>
              <a:avLst/>
              <a:gdLst/>
              <a:ahLst/>
              <a:cxnLst/>
              <a:rect l="l" t="t" r="r" b="b"/>
              <a:pathLst>
                <a:path w="49529" h="908685">
                  <a:moveTo>
                    <a:pt x="0" y="0"/>
                  </a:moveTo>
                  <a:lnTo>
                    <a:pt x="0" y="908303"/>
                  </a:lnTo>
                  <a:lnTo>
                    <a:pt x="35560" y="906271"/>
                  </a:lnTo>
                  <a:lnTo>
                    <a:pt x="49530" y="903652"/>
                  </a:lnTo>
                  <a:lnTo>
                    <a:pt x="49530" y="4651"/>
                  </a:lnTo>
                  <a:lnTo>
                    <a:pt x="35560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D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257289" y="1957466"/>
              <a:ext cx="49530" cy="901065"/>
            </a:xfrm>
            <a:custGeom>
              <a:avLst/>
              <a:gdLst/>
              <a:ahLst/>
              <a:cxnLst/>
              <a:rect l="l" t="t" r="r" b="b"/>
              <a:pathLst>
                <a:path w="49529" h="901064">
                  <a:moveTo>
                    <a:pt x="0" y="0"/>
                  </a:moveTo>
                  <a:lnTo>
                    <a:pt x="0" y="900906"/>
                  </a:lnTo>
                  <a:lnTo>
                    <a:pt x="31750" y="894953"/>
                  </a:lnTo>
                  <a:lnTo>
                    <a:pt x="49530" y="889565"/>
                  </a:lnTo>
                  <a:lnTo>
                    <a:pt x="49530" y="11341"/>
                  </a:lnTo>
                  <a:lnTo>
                    <a:pt x="31750" y="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303009" y="1967653"/>
              <a:ext cx="48260" cy="880744"/>
            </a:xfrm>
            <a:custGeom>
              <a:avLst/>
              <a:gdLst/>
              <a:ahLst/>
              <a:cxnLst/>
              <a:rect l="l" t="t" r="r" b="b"/>
              <a:pathLst>
                <a:path w="48260" h="880744">
                  <a:moveTo>
                    <a:pt x="0" y="0"/>
                  </a:moveTo>
                  <a:lnTo>
                    <a:pt x="0" y="880533"/>
                  </a:lnTo>
                  <a:lnTo>
                    <a:pt x="27939" y="872066"/>
                  </a:lnTo>
                  <a:lnTo>
                    <a:pt x="48260" y="863811"/>
                  </a:lnTo>
                  <a:lnTo>
                    <a:pt x="48260" y="16721"/>
                  </a:lnTo>
                  <a:lnTo>
                    <a:pt x="27939" y="8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347459" y="1982827"/>
              <a:ext cx="48260" cy="850265"/>
            </a:xfrm>
            <a:custGeom>
              <a:avLst/>
              <a:gdLst/>
              <a:ahLst/>
              <a:cxnLst/>
              <a:rect l="l" t="t" r="r" b="b"/>
              <a:pathLst>
                <a:path w="48260" h="850264">
                  <a:moveTo>
                    <a:pt x="0" y="0"/>
                  </a:moveTo>
                  <a:lnTo>
                    <a:pt x="0" y="850185"/>
                  </a:lnTo>
                  <a:lnTo>
                    <a:pt x="24129" y="840382"/>
                  </a:lnTo>
                  <a:lnTo>
                    <a:pt x="48260" y="827513"/>
                  </a:lnTo>
                  <a:lnTo>
                    <a:pt x="48260" y="22672"/>
                  </a:lnTo>
                  <a:lnTo>
                    <a:pt x="24129" y="9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D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391909" y="2003467"/>
              <a:ext cx="48260" cy="808990"/>
            </a:xfrm>
            <a:custGeom>
              <a:avLst/>
              <a:gdLst/>
              <a:ahLst/>
              <a:cxnLst/>
              <a:rect l="l" t="t" r="r" b="b"/>
              <a:pathLst>
                <a:path w="48260" h="808989">
                  <a:moveTo>
                    <a:pt x="0" y="0"/>
                  </a:moveTo>
                  <a:lnTo>
                    <a:pt x="0" y="808905"/>
                  </a:lnTo>
                  <a:lnTo>
                    <a:pt x="17779" y="799422"/>
                  </a:lnTo>
                  <a:lnTo>
                    <a:pt x="48260" y="780118"/>
                  </a:lnTo>
                  <a:lnTo>
                    <a:pt x="48260" y="28786"/>
                  </a:lnTo>
                  <a:lnTo>
                    <a:pt x="17779" y="9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D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436359" y="2029840"/>
              <a:ext cx="49530" cy="756285"/>
            </a:xfrm>
            <a:custGeom>
              <a:avLst/>
              <a:gdLst/>
              <a:ahLst/>
              <a:cxnLst/>
              <a:rect l="l" t="t" r="r" b="b"/>
              <a:pathLst>
                <a:path w="49529" h="756285">
                  <a:moveTo>
                    <a:pt x="0" y="0"/>
                  </a:moveTo>
                  <a:lnTo>
                    <a:pt x="0" y="756158"/>
                  </a:lnTo>
                  <a:lnTo>
                    <a:pt x="11429" y="748919"/>
                  </a:lnTo>
                  <a:lnTo>
                    <a:pt x="46989" y="720979"/>
                  </a:lnTo>
                  <a:lnTo>
                    <a:pt x="49529" y="718634"/>
                  </a:lnTo>
                  <a:lnTo>
                    <a:pt x="49529" y="37523"/>
                  </a:lnTo>
                  <a:lnTo>
                    <a:pt x="46989" y="35179"/>
                  </a:lnTo>
                  <a:lnTo>
                    <a:pt x="11429" y="7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480809" y="2063024"/>
              <a:ext cx="49530" cy="690245"/>
            </a:xfrm>
            <a:custGeom>
              <a:avLst/>
              <a:gdLst/>
              <a:ahLst/>
              <a:cxnLst/>
              <a:rect l="l" t="t" r="r" b="b"/>
              <a:pathLst>
                <a:path w="49529" h="690244">
                  <a:moveTo>
                    <a:pt x="0" y="0"/>
                  </a:moveTo>
                  <a:lnTo>
                    <a:pt x="0" y="689791"/>
                  </a:lnTo>
                  <a:lnTo>
                    <a:pt x="2539" y="687795"/>
                  </a:lnTo>
                  <a:lnTo>
                    <a:pt x="35560" y="657315"/>
                  </a:lnTo>
                  <a:lnTo>
                    <a:pt x="49530" y="642181"/>
                  </a:lnTo>
                  <a:lnTo>
                    <a:pt x="49530" y="47609"/>
                  </a:lnTo>
                  <a:lnTo>
                    <a:pt x="35560" y="32475"/>
                  </a:lnTo>
                  <a:lnTo>
                    <a:pt x="2539" y="1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526530" y="2106506"/>
              <a:ext cx="48260" cy="603250"/>
            </a:xfrm>
            <a:custGeom>
              <a:avLst/>
              <a:gdLst/>
              <a:ahLst/>
              <a:cxnLst/>
              <a:rect l="l" t="t" r="r" b="b"/>
              <a:pathLst>
                <a:path w="48259" h="603250">
                  <a:moveTo>
                    <a:pt x="0" y="0"/>
                  </a:moveTo>
                  <a:lnTo>
                    <a:pt x="0" y="602826"/>
                  </a:lnTo>
                  <a:lnTo>
                    <a:pt x="20320" y="580813"/>
                  </a:lnTo>
                  <a:lnTo>
                    <a:pt x="48260" y="545253"/>
                  </a:lnTo>
                  <a:lnTo>
                    <a:pt x="48260" y="57573"/>
                  </a:lnTo>
                  <a:lnTo>
                    <a:pt x="20320" y="2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570980" y="2159230"/>
              <a:ext cx="48260" cy="497840"/>
            </a:xfrm>
            <a:custGeom>
              <a:avLst/>
              <a:gdLst/>
              <a:ahLst/>
              <a:cxnLst/>
              <a:rect l="l" t="t" r="r" b="b"/>
              <a:pathLst>
                <a:path w="48259" h="497839">
                  <a:moveTo>
                    <a:pt x="0" y="0"/>
                  </a:moveTo>
                  <a:lnTo>
                    <a:pt x="0" y="497378"/>
                  </a:lnTo>
                  <a:lnTo>
                    <a:pt x="3810" y="492529"/>
                  </a:lnTo>
                  <a:lnTo>
                    <a:pt x="27940" y="454429"/>
                  </a:lnTo>
                  <a:lnTo>
                    <a:pt x="48260" y="415059"/>
                  </a:lnTo>
                  <a:lnTo>
                    <a:pt x="48260" y="82319"/>
                  </a:lnTo>
                  <a:lnTo>
                    <a:pt x="27940" y="42949"/>
                  </a:lnTo>
                  <a:lnTo>
                    <a:pt x="3810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615430" y="2234168"/>
              <a:ext cx="43180" cy="347980"/>
            </a:xfrm>
            <a:custGeom>
              <a:avLst/>
              <a:gdLst/>
              <a:ahLst/>
              <a:cxnLst/>
              <a:rect l="l" t="t" r="r" b="b"/>
              <a:pathLst>
                <a:path w="43179" h="347980">
                  <a:moveTo>
                    <a:pt x="0" y="0"/>
                  </a:moveTo>
                  <a:lnTo>
                    <a:pt x="0" y="347503"/>
                  </a:lnTo>
                  <a:lnTo>
                    <a:pt x="3810" y="340121"/>
                  </a:lnTo>
                  <a:lnTo>
                    <a:pt x="20320" y="300751"/>
                  </a:lnTo>
                  <a:lnTo>
                    <a:pt x="33020" y="258841"/>
                  </a:lnTo>
                  <a:lnTo>
                    <a:pt x="40640" y="215661"/>
                  </a:lnTo>
                  <a:lnTo>
                    <a:pt x="43179" y="173751"/>
                  </a:lnTo>
                  <a:lnTo>
                    <a:pt x="40640" y="131841"/>
                  </a:lnTo>
                  <a:lnTo>
                    <a:pt x="33020" y="88661"/>
                  </a:lnTo>
                  <a:lnTo>
                    <a:pt x="20320" y="48021"/>
                  </a:lnTo>
                  <a:lnTo>
                    <a:pt x="3810" y="7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D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95399" y="1953259"/>
              <a:ext cx="5364480" cy="908050"/>
            </a:xfrm>
            <a:custGeom>
              <a:avLst/>
              <a:gdLst/>
              <a:ahLst/>
              <a:cxnLst/>
              <a:rect l="l" t="t" r="r" b="b"/>
              <a:pathLst>
                <a:path w="5364480" h="90805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5"/>
                  </a:lnTo>
                  <a:lnTo>
                    <a:pt x="318942" y="25460"/>
                  </a:lnTo>
                  <a:lnTo>
                    <a:pt x="276059" y="44186"/>
                  </a:lnTo>
                  <a:lnTo>
                    <a:pt x="234808" y="67357"/>
                  </a:lnTo>
                  <a:lnTo>
                    <a:pt x="195590" y="94569"/>
                  </a:lnTo>
                  <a:lnTo>
                    <a:pt x="158803" y="125418"/>
                  </a:lnTo>
                  <a:lnTo>
                    <a:pt x="124847" y="159501"/>
                  </a:lnTo>
                  <a:lnTo>
                    <a:pt x="94122" y="196413"/>
                  </a:lnTo>
                  <a:lnTo>
                    <a:pt x="67027" y="235749"/>
                  </a:lnTo>
                  <a:lnTo>
                    <a:pt x="43963" y="277106"/>
                  </a:lnTo>
                  <a:lnTo>
                    <a:pt x="25328" y="320080"/>
                  </a:lnTo>
                  <a:lnTo>
                    <a:pt x="11523" y="364266"/>
                  </a:lnTo>
                  <a:lnTo>
                    <a:pt x="2947" y="409261"/>
                  </a:lnTo>
                  <a:lnTo>
                    <a:pt x="0" y="454660"/>
                  </a:lnTo>
                  <a:lnTo>
                    <a:pt x="2947" y="499821"/>
                  </a:lnTo>
                  <a:lnTo>
                    <a:pt x="11523" y="544609"/>
                  </a:lnTo>
                  <a:lnTo>
                    <a:pt x="25328" y="588619"/>
                  </a:lnTo>
                  <a:lnTo>
                    <a:pt x="43963" y="631443"/>
                  </a:lnTo>
                  <a:lnTo>
                    <a:pt x="67027" y="672676"/>
                  </a:lnTo>
                  <a:lnTo>
                    <a:pt x="94122" y="711911"/>
                  </a:lnTo>
                  <a:lnTo>
                    <a:pt x="124847" y="748741"/>
                  </a:lnTo>
                  <a:lnTo>
                    <a:pt x="158803" y="782760"/>
                  </a:lnTo>
                  <a:lnTo>
                    <a:pt x="195590" y="813562"/>
                  </a:lnTo>
                  <a:lnTo>
                    <a:pt x="234808" y="840739"/>
                  </a:lnTo>
                  <a:lnTo>
                    <a:pt x="276059" y="863887"/>
                  </a:lnTo>
                  <a:lnTo>
                    <a:pt x="318942" y="882599"/>
                  </a:lnTo>
                  <a:lnTo>
                    <a:pt x="363058" y="896467"/>
                  </a:lnTo>
                  <a:lnTo>
                    <a:pt x="408007" y="905086"/>
                  </a:lnTo>
                  <a:lnTo>
                    <a:pt x="453389" y="908050"/>
                  </a:lnTo>
                  <a:lnTo>
                    <a:pt x="4909820" y="908050"/>
                  </a:lnTo>
                  <a:lnTo>
                    <a:pt x="4955218" y="905086"/>
                  </a:lnTo>
                  <a:lnTo>
                    <a:pt x="5000213" y="896467"/>
                  </a:lnTo>
                  <a:lnTo>
                    <a:pt x="5044399" y="882599"/>
                  </a:lnTo>
                  <a:lnTo>
                    <a:pt x="5087373" y="863887"/>
                  </a:lnTo>
                  <a:lnTo>
                    <a:pt x="5128730" y="840739"/>
                  </a:lnTo>
                  <a:lnTo>
                    <a:pt x="5168066" y="813561"/>
                  </a:lnTo>
                  <a:lnTo>
                    <a:pt x="5204978" y="782760"/>
                  </a:lnTo>
                  <a:lnTo>
                    <a:pt x="5239061" y="748741"/>
                  </a:lnTo>
                  <a:lnTo>
                    <a:pt x="5269910" y="711911"/>
                  </a:lnTo>
                  <a:lnTo>
                    <a:pt x="5297122" y="672676"/>
                  </a:lnTo>
                  <a:lnTo>
                    <a:pt x="5320293" y="631443"/>
                  </a:lnTo>
                  <a:lnTo>
                    <a:pt x="5339019" y="588619"/>
                  </a:lnTo>
                  <a:lnTo>
                    <a:pt x="5352894" y="544609"/>
                  </a:lnTo>
                  <a:lnTo>
                    <a:pt x="5361516" y="499821"/>
                  </a:lnTo>
                  <a:lnTo>
                    <a:pt x="5364480" y="454660"/>
                  </a:lnTo>
                  <a:lnTo>
                    <a:pt x="5361516" y="409261"/>
                  </a:lnTo>
                  <a:lnTo>
                    <a:pt x="5352894" y="364266"/>
                  </a:lnTo>
                  <a:lnTo>
                    <a:pt x="5339019" y="320080"/>
                  </a:lnTo>
                  <a:lnTo>
                    <a:pt x="5320293" y="277106"/>
                  </a:lnTo>
                  <a:lnTo>
                    <a:pt x="5297122" y="235749"/>
                  </a:lnTo>
                  <a:lnTo>
                    <a:pt x="5269910" y="196413"/>
                  </a:lnTo>
                  <a:lnTo>
                    <a:pt x="5239061" y="159501"/>
                  </a:lnTo>
                  <a:lnTo>
                    <a:pt x="5204978" y="125418"/>
                  </a:lnTo>
                  <a:lnTo>
                    <a:pt x="5168066" y="94569"/>
                  </a:lnTo>
                  <a:lnTo>
                    <a:pt x="5128730" y="67357"/>
                  </a:lnTo>
                  <a:lnTo>
                    <a:pt x="5087373" y="44186"/>
                  </a:lnTo>
                  <a:lnTo>
                    <a:pt x="5044399" y="25460"/>
                  </a:lnTo>
                  <a:lnTo>
                    <a:pt x="5000213" y="11585"/>
                  </a:lnTo>
                  <a:lnTo>
                    <a:pt x="4955218" y="2963"/>
                  </a:lnTo>
                  <a:lnTo>
                    <a:pt x="4909820" y="0"/>
                  </a:lnTo>
                  <a:lnTo>
                    <a:pt x="453389" y="0"/>
                  </a:lnTo>
                  <a:close/>
                </a:path>
                <a:path w="5364480" h="908050">
                  <a:moveTo>
                    <a:pt x="0" y="0"/>
                  </a:moveTo>
                  <a:lnTo>
                    <a:pt x="0" y="0"/>
                  </a:lnTo>
                </a:path>
                <a:path w="5364480" h="908050">
                  <a:moveTo>
                    <a:pt x="5364480" y="908050"/>
                  </a:moveTo>
                  <a:lnTo>
                    <a:pt x="5364480" y="90805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273"/>
          <p:cNvSpPr txBox="1"/>
          <p:nvPr/>
        </p:nvSpPr>
        <p:spPr>
          <a:xfrm>
            <a:off x="5805571" y="163829"/>
            <a:ext cx="212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2010" algn="l"/>
              </a:tabLst>
            </a:pPr>
            <a:r>
              <a:rPr sz="3600" u="sng" dirty="0">
                <a:uFill>
                  <a:solidFill>
                    <a:srgbClr val="00A6CC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1281431" y="3214371"/>
            <a:ext cx="5448300" cy="998219"/>
            <a:chOff x="1281431" y="3214371"/>
            <a:chExt cx="5448300" cy="998219"/>
          </a:xfrm>
        </p:grpSpPr>
        <p:sp>
          <p:nvSpPr>
            <p:cNvPr id="275" name="object 275"/>
            <p:cNvSpPr/>
            <p:nvPr/>
          </p:nvSpPr>
          <p:spPr>
            <a:xfrm>
              <a:off x="1350010" y="3285489"/>
              <a:ext cx="5359400" cy="908050"/>
            </a:xfrm>
            <a:custGeom>
              <a:avLst/>
              <a:gdLst/>
              <a:ahLst/>
              <a:cxnLst/>
              <a:rect l="l" t="t" r="r" b="b"/>
              <a:pathLst>
                <a:path w="5359400" h="908050">
                  <a:moveTo>
                    <a:pt x="4906010" y="0"/>
                  </a:moveTo>
                  <a:lnTo>
                    <a:pt x="454659" y="0"/>
                  </a:lnTo>
                  <a:lnTo>
                    <a:pt x="411479" y="2539"/>
                  </a:lnTo>
                  <a:lnTo>
                    <a:pt x="369570" y="10160"/>
                  </a:lnTo>
                  <a:lnTo>
                    <a:pt x="327659" y="21589"/>
                  </a:lnTo>
                  <a:lnTo>
                    <a:pt x="288290" y="38100"/>
                  </a:lnTo>
                  <a:lnTo>
                    <a:pt x="250190" y="59689"/>
                  </a:lnTo>
                  <a:lnTo>
                    <a:pt x="212090" y="83820"/>
                  </a:lnTo>
                  <a:lnTo>
                    <a:pt x="175259" y="110489"/>
                  </a:lnTo>
                  <a:lnTo>
                    <a:pt x="142240" y="142239"/>
                  </a:lnTo>
                  <a:lnTo>
                    <a:pt x="111759" y="175260"/>
                  </a:lnTo>
                  <a:lnTo>
                    <a:pt x="85090" y="210820"/>
                  </a:lnTo>
                  <a:lnTo>
                    <a:pt x="59690" y="247650"/>
                  </a:lnTo>
                  <a:lnTo>
                    <a:pt x="39370" y="287020"/>
                  </a:lnTo>
                  <a:lnTo>
                    <a:pt x="22859" y="327660"/>
                  </a:lnTo>
                  <a:lnTo>
                    <a:pt x="10159" y="369570"/>
                  </a:lnTo>
                  <a:lnTo>
                    <a:pt x="2540" y="410210"/>
                  </a:lnTo>
                  <a:lnTo>
                    <a:pt x="0" y="454660"/>
                  </a:lnTo>
                  <a:lnTo>
                    <a:pt x="2540" y="496570"/>
                  </a:lnTo>
                  <a:lnTo>
                    <a:pt x="10159" y="537210"/>
                  </a:lnTo>
                  <a:lnTo>
                    <a:pt x="22859" y="580390"/>
                  </a:lnTo>
                  <a:lnTo>
                    <a:pt x="39370" y="621030"/>
                  </a:lnTo>
                  <a:lnTo>
                    <a:pt x="59690" y="660400"/>
                  </a:lnTo>
                  <a:lnTo>
                    <a:pt x="85090" y="697230"/>
                  </a:lnTo>
                  <a:lnTo>
                    <a:pt x="111759" y="732790"/>
                  </a:lnTo>
                  <a:lnTo>
                    <a:pt x="142240" y="765810"/>
                  </a:lnTo>
                  <a:lnTo>
                    <a:pt x="175259" y="797560"/>
                  </a:lnTo>
                  <a:lnTo>
                    <a:pt x="212090" y="824230"/>
                  </a:lnTo>
                  <a:lnTo>
                    <a:pt x="250190" y="848360"/>
                  </a:lnTo>
                  <a:lnTo>
                    <a:pt x="288290" y="869950"/>
                  </a:lnTo>
                  <a:lnTo>
                    <a:pt x="327659" y="886460"/>
                  </a:lnTo>
                  <a:lnTo>
                    <a:pt x="369570" y="897890"/>
                  </a:lnTo>
                  <a:lnTo>
                    <a:pt x="411479" y="905510"/>
                  </a:lnTo>
                  <a:lnTo>
                    <a:pt x="454659" y="908050"/>
                  </a:lnTo>
                  <a:lnTo>
                    <a:pt x="4906010" y="908050"/>
                  </a:lnTo>
                  <a:lnTo>
                    <a:pt x="4949190" y="905510"/>
                  </a:lnTo>
                  <a:lnTo>
                    <a:pt x="4989830" y="897890"/>
                  </a:lnTo>
                  <a:lnTo>
                    <a:pt x="5031740" y="886460"/>
                  </a:lnTo>
                  <a:lnTo>
                    <a:pt x="5072380" y="869950"/>
                  </a:lnTo>
                  <a:lnTo>
                    <a:pt x="5111750" y="848360"/>
                  </a:lnTo>
                  <a:lnTo>
                    <a:pt x="5148580" y="824230"/>
                  </a:lnTo>
                  <a:lnTo>
                    <a:pt x="5184140" y="797560"/>
                  </a:lnTo>
                  <a:lnTo>
                    <a:pt x="5218430" y="765810"/>
                  </a:lnTo>
                  <a:lnTo>
                    <a:pt x="5248910" y="732790"/>
                  </a:lnTo>
                  <a:lnTo>
                    <a:pt x="5275580" y="697230"/>
                  </a:lnTo>
                  <a:lnTo>
                    <a:pt x="5299710" y="660400"/>
                  </a:lnTo>
                  <a:lnTo>
                    <a:pt x="5321299" y="621030"/>
                  </a:lnTo>
                  <a:lnTo>
                    <a:pt x="5337810" y="580390"/>
                  </a:lnTo>
                  <a:lnTo>
                    <a:pt x="5349240" y="537210"/>
                  </a:lnTo>
                  <a:lnTo>
                    <a:pt x="5356860" y="496570"/>
                  </a:lnTo>
                  <a:lnTo>
                    <a:pt x="5359399" y="454660"/>
                  </a:lnTo>
                  <a:lnTo>
                    <a:pt x="5356860" y="410210"/>
                  </a:lnTo>
                  <a:lnTo>
                    <a:pt x="5349240" y="369570"/>
                  </a:lnTo>
                  <a:lnTo>
                    <a:pt x="5337810" y="327660"/>
                  </a:lnTo>
                  <a:lnTo>
                    <a:pt x="5321299" y="287020"/>
                  </a:lnTo>
                  <a:lnTo>
                    <a:pt x="5299710" y="247650"/>
                  </a:lnTo>
                  <a:lnTo>
                    <a:pt x="5275580" y="210820"/>
                  </a:lnTo>
                  <a:lnTo>
                    <a:pt x="5248910" y="175260"/>
                  </a:lnTo>
                  <a:lnTo>
                    <a:pt x="5218430" y="142239"/>
                  </a:lnTo>
                  <a:lnTo>
                    <a:pt x="5184140" y="110489"/>
                  </a:lnTo>
                  <a:lnTo>
                    <a:pt x="5148580" y="83820"/>
                  </a:lnTo>
                  <a:lnTo>
                    <a:pt x="5111750" y="59689"/>
                  </a:lnTo>
                  <a:lnTo>
                    <a:pt x="5072380" y="38100"/>
                  </a:lnTo>
                  <a:lnTo>
                    <a:pt x="5031740" y="21589"/>
                  </a:lnTo>
                  <a:lnTo>
                    <a:pt x="4989830" y="10160"/>
                  </a:lnTo>
                  <a:lnTo>
                    <a:pt x="4949190" y="2539"/>
                  </a:lnTo>
                  <a:lnTo>
                    <a:pt x="4906010" y="0"/>
                  </a:lnTo>
                  <a:close/>
                </a:path>
              </a:pathLst>
            </a:custGeom>
            <a:solidFill>
              <a:srgbClr val="DAF4F8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51280" y="3284219"/>
              <a:ext cx="5359400" cy="909319"/>
            </a:xfrm>
            <a:custGeom>
              <a:avLst/>
              <a:gdLst/>
              <a:ahLst/>
              <a:cxnLst/>
              <a:rect l="l" t="t" r="r" b="b"/>
              <a:pathLst>
                <a:path w="5359400" h="90932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5"/>
                  </a:lnTo>
                  <a:lnTo>
                    <a:pt x="318942" y="25460"/>
                  </a:lnTo>
                  <a:lnTo>
                    <a:pt x="276059" y="44186"/>
                  </a:lnTo>
                  <a:lnTo>
                    <a:pt x="234808" y="67357"/>
                  </a:lnTo>
                  <a:lnTo>
                    <a:pt x="195590" y="94569"/>
                  </a:lnTo>
                  <a:lnTo>
                    <a:pt x="158803" y="125418"/>
                  </a:lnTo>
                  <a:lnTo>
                    <a:pt x="124847" y="159501"/>
                  </a:lnTo>
                  <a:lnTo>
                    <a:pt x="94122" y="196413"/>
                  </a:lnTo>
                  <a:lnTo>
                    <a:pt x="67027" y="235749"/>
                  </a:lnTo>
                  <a:lnTo>
                    <a:pt x="43963" y="277106"/>
                  </a:lnTo>
                  <a:lnTo>
                    <a:pt x="25328" y="320080"/>
                  </a:lnTo>
                  <a:lnTo>
                    <a:pt x="11523" y="364266"/>
                  </a:lnTo>
                  <a:lnTo>
                    <a:pt x="2947" y="409261"/>
                  </a:lnTo>
                  <a:lnTo>
                    <a:pt x="0" y="454659"/>
                  </a:lnTo>
                  <a:lnTo>
                    <a:pt x="2947" y="500058"/>
                  </a:lnTo>
                  <a:lnTo>
                    <a:pt x="11523" y="545053"/>
                  </a:lnTo>
                  <a:lnTo>
                    <a:pt x="25328" y="589239"/>
                  </a:lnTo>
                  <a:lnTo>
                    <a:pt x="43963" y="632213"/>
                  </a:lnTo>
                  <a:lnTo>
                    <a:pt x="67027" y="673570"/>
                  </a:lnTo>
                  <a:lnTo>
                    <a:pt x="94122" y="712906"/>
                  </a:lnTo>
                  <a:lnTo>
                    <a:pt x="124847" y="749818"/>
                  </a:lnTo>
                  <a:lnTo>
                    <a:pt x="158803" y="783901"/>
                  </a:lnTo>
                  <a:lnTo>
                    <a:pt x="195590" y="814750"/>
                  </a:lnTo>
                  <a:lnTo>
                    <a:pt x="234808" y="841962"/>
                  </a:lnTo>
                  <a:lnTo>
                    <a:pt x="276059" y="865133"/>
                  </a:lnTo>
                  <a:lnTo>
                    <a:pt x="318942" y="883859"/>
                  </a:lnTo>
                  <a:lnTo>
                    <a:pt x="363058" y="897734"/>
                  </a:lnTo>
                  <a:lnTo>
                    <a:pt x="408007" y="906356"/>
                  </a:lnTo>
                  <a:lnTo>
                    <a:pt x="453389" y="909319"/>
                  </a:lnTo>
                  <a:lnTo>
                    <a:pt x="4904740" y="909319"/>
                  </a:lnTo>
                  <a:lnTo>
                    <a:pt x="4950138" y="906356"/>
                  </a:lnTo>
                  <a:lnTo>
                    <a:pt x="4995133" y="897734"/>
                  </a:lnTo>
                  <a:lnTo>
                    <a:pt x="5039319" y="883859"/>
                  </a:lnTo>
                  <a:lnTo>
                    <a:pt x="5082293" y="865133"/>
                  </a:lnTo>
                  <a:lnTo>
                    <a:pt x="5123650" y="841962"/>
                  </a:lnTo>
                  <a:lnTo>
                    <a:pt x="5162986" y="814750"/>
                  </a:lnTo>
                  <a:lnTo>
                    <a:pt x="5199898" y="783901"/>
                  </a:lnTo>
                  <a:lnTo>
                    <a:pt x="5233981" y="749818"/>
                  </a:lnTo>
                  <a:lnTo>
                    <a:pt x="5264830" y="712906"/>
                  </a:lnTo>
                  <a:lnTo>
                    <a:pt x="5292042" y="673570"/>
                  </a:lnTo>
                  <a:lnTo>
                    <a:pt x="5315213" y="632213"/>
                  </a:lnTo>
                  <a:lnTo>
                    <a:pt x="5333939" y="589239"/>
                  </a:lnTo>
                  <a:lnTo>
                    <a:pt x="5347814" y="545053"/>
                  </a:lnTo>
                  <a:lnTo>
                    <a:pt x="5356436" y="500058"/>
                  </a:lnTo>
                  <a:lnTo>
                    <a:pt x="5359400" y="454659"/>
                  </a:lnTo>
                  <a:lnTo>
                    <a:pt x="5356436" y="409261"/>
                  </a:lnTo>
                  <a:lnTo>
                    <a:pt x="5347814" y="364266"/>
                  </a:lnTo>
                  <a:lnTo>
                    <a:pt x="5333939" y="320080"/>
                  </a:lnTo>
                  <a:lnTo>
                    <a:pt x="5315213" y="277106"/>
                  </a:lnTo>
                  <a:lnTo>
                    <a:pt x="5292042" y="235749"/>
                  </a:lnTo>
                  <a:lnTo>
                    <a:pt x="5264830" y="196413"/>
                  </a:lnTo>
                  <a:lnTo>
                    <a:pt x="5233981" y="159501"/>
                  </a:lnTo>
                  <a:lnTo>
                    <a:pt x="5199898" y="125418"/>
                  </a:lnTo>
                  <a:lnTo>
                    <a:pt x="5162986" y="94569"/>
                  </a:lnTo>
                  <a:lnTo>
                    <a:pt x="5123650" y="67357"/>
                  </a:lnTo>
                  <a:lnTo>
                    <a:pt x="5082293" y="44186"/>
                  </a:lnTo>
                  <a:lnTo>
                    <a:pt x="5039319" y="25460"/>
                  </a:lnTo>
                  <a:lnTo>
                    <a:pt x="4995133" y="11585"/>
                  </a:lnTo>
                  <a:lnTo>
                    <a:pt x="4950138" y="2963"/>
                  </a:lnTo>
                  <a:lnTo>
                    <a:pt x="4904740" y="0"/>
                  </a:lnTo>
                  <a:lnTo>
                    <a:pt x="453389" y="0"/>
                  </a:lnTo>
                  <a:close/>
                </a:path>
                <a:path w="5359400" h="909320">
                  <a:moveTo>
                    <a:pt x="0" y="0"/>
                  </a:moveTo>
                  <a:lnTo>
                    <a:pt x="0" y="0"/>
                  </a:lnTo>
                </a:path>
                <a:path w="5359400" h="909320">
                  <a:moveTo>
                    <a:pt x="5359400" y="909319"/>
                  </a:moveTo>
                  <a:lnTo>
                    <a:pt x="5359400" y="909319"/>
                  </a:lnTo>
                </a:path>
              </a:pathLst>
            </a:custGeom>
            <a:ln w="38097">
              <a:solidFill>
                <a:srgbClr val="DA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99210" y="3426891"/>
              <a:ext cx="99060" cy="524510"/>
            </a:xfrm>
            <a:custGeom>
              <a:avLst/>
              <a:gdLst/>
              <a:ahLst/>
              <a:cxnLst/>
              <a:rect l="l" t="t" r="r" b="b"/>
              <a:pathLst>
                <a:path w="99059" h="524510">
                  <a:moveTo>
                    <a:pt x="99060" y="0"/>
                  </a:moveTo>
                  <a:lnTo>
                    <a:pt x="85090" y="18618"/>
                  </a:lnTo>
                  <a:lnTo>
                    <a:pt x="59690" y="55448"/>
                  </a:lnTo>
                  <a:lnTo>
                    <a:pt x="52070" y="70218"/>
                  </a:lnTo>
                  <a:lnTo>
                    <a:pt x="49530" y="75145"/>
                  </a:lnTo>
                  <a:lnTo>
                    <a:pt x="46990" y="80060"/>
                  </a:lnTo>
                  <a:lnTo>
                    <a:pt x="22860" y="135458"/>
                  </a:lnTo>
                  <a:lnTo>
                    <a:pt x="10160" y="177368"/>
                  </a:lnTo>
                  <a:lnTo>
                    <a:pt x="2540" y="218008"/>
                  </a:lnTo>
                  <a:lnTo>
                    <a:pt x="0" y="262458"/>
                  </a:lnTo>
                  <a:lnTo>
                    <a:pt x="2540" y="304368"/>
                  </a:lnTo>
                  <a:lnTo>
                    <a:pt x="10160" y="345008"/>
                  </a:lnTo>
                  <a:lnTo>
                    <a:pt x="22860" y="388188"/>
                  </a:lnTo>
                  <a:lnTo>
                    <a:pt x="39370" y="428828"/>
                  </a:lnTo>
                  <a:lnTo>
                    <a:pt x="46990" y="443598"/>
                  </a:lnTo>
                  <a:lnTo>
                    <a:pt x="49530" y="448525"/>
                  </a:lnTo>
                  <a:lnTo>
                    <a:pt x="52070" y="453440"/>
                  </a:lnTo>
                  <a:lnTo>
                    <a:pt x="59690" y="468198"/>
                  </a:lnTo>
                  <a:lnTo>
                    <a:pt x="85090" y="506298"/>
                  </a:lnTo>
                  <a:lnTo>
                    <a:pt x="99060" y="524268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52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393190" y="3373266"/>
              <a:ext cx="52069" cy="631190"/>
            </a:xfrm>
            <a:custGeom>
              <a:avLst/>
              <a:gdLst/>
              <a:ahLst/>
              <a:cxnLst/>
              <a:rect l="l" t="t" r="r" b="b"/>
              <a:pathLst>
                <a:path w="52069" h="631189">
                  <a:moveTo>
                    <a:pt x="52069" y="0"/>
                  </a:moveTo>
                  <a:lnTo>
                    <a:pt x="48259" y="3663"/>
                  </a:lnTo>
                  <a:lnTo>
                    <a:pt x="17779" y="36683"/>
                  </a:lnTo>
                  <a:lnTo>
                    <a:pt x="0" y="60390"/>
                  </a:lnTo>
                  <a:lnTo>
                    <a:pt x="0" y="571353"/>
                  </a:lnTo>
                  <a:lnTo>
                    <a:pt x="17779" y="594213"/>
                  </a:lnTo>
                  <a:lnTo>
                    <a:pt x="48259" y="627233"/>
                  </a:lnTo>
                  <a:lnTo>
                    <a:pt x="52069" y="630896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52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440180" y="3332304"/>
              <a:ext cx="52069" cy="713105"/>
            </a:xfrm>
            <a:custGeom>
              <a:avLst/>
              <a:gdLst/>
              <a:ahLst/>
              <a:cxnLst/>
              <a:rect l="l" t="t" r="r" b="b"/>
              <a:pathLst>
                <a:path w="52069" h="713104">
                  <a:moveTo>
                    <a:pt x="52069" y="0"/>
                  </a:moveTo>
                  <a:lnTo>
                    <a:pt x="34289" y="12875"/>
                  </a:lnTo>
                  <a:lnTo>
                    <a:pt x="1269" y="44625"/>
                  </a:lnTo>
                  <a:lnTo>
                    <a:pt x="0" y="46001"/>
                  </a:lnTo>
                  <a:lnTo>
                    <a:pt x="0" y="666819"/>
                  </a:lnTo>
                  <a:lnTo>
                    <a:pt x="1269" y="668195"/>
                  </a:lnTo>
                  <a:lnTo>
                    <a:pt x="34289" y="699945"/>
                  </a:lnTo>
                  <a:lnTo>
                    <a:pt x="52069" y="71282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52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487170" y="3300814"/>
              <a:ext cx="52069" cy="775970"/>
            </a:xfrm>
            <a:custGeom>
              <a:avLst/>
              <a:gdLst/>
              <a:ahLst/>
              <a:cxnLst/>
              <a:rect l="l" t="t" r="r" b="b"/>
              <a:pathLst>
                <a:path w="52069" h="775970">
                  <a:moveTo>
                    <a:pt x="52070" y="0"/>
                  </a:moveTo>
                  <a:lnTo>
                    <a:pt x="24130" y="17695"/>
                  </a:lnTo>
                  <a:lnTo>
                    <a:pt x="0" y="35168"/>
                  </a:lnTo>
                  <a:lnTo>
                    <a:pt x="0" y="740631"/>
                  </a:lnTo>
                  <a:lnTo>
                    <a:pt x="24130" y="758105"/>
                  </a:lnTo>
                  <a:lnTo>
                    <a:pt x="52070" y="77580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053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534160" y="3273509"/>
              <a:ext cx="52069" cy="830580"/>
            </a:xfrm>
            <a:custGeom>
              <a:avLst/>
              <a:gdLst/>
              <a:ahLst/>
              <a:cxnLst/>
              <a:rect l="l" t="t" r="r" b="b"/>
              <a:pathLst>
                <a:path w="52069" h="830579">
                  <a:moveTo>
                    <a:pt x="52070" y="0"/>
                  </a:moveTo>
                  <a:lnTo>
                    <a:pt x="15240" y="20870"/>
                  </a:lnTo>
                  <a:lnTo>
                    <a:pt x="0" y="30522"/>
                  </a:lnTo>
                  <a:lnTo>
                    <a:pt x="0" y="799888"/>
                  </a:lnTo>
                  <a:lnTo>
                    <a:pt x="15240" y="809540"/>
                  </a:lnTo>
                  <a:lnTo>
                    <a:pt x="52070" y="83041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05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581150" y="3254548"/>
              <a:ext cx="52069" cy="868680"/>
            </a:xfrm>
            <a:custGeom>
              <a:avLst/>
              <a:gdLst/>
              <a:ahLst/>
              <a:cxnLst/>
              <a:rect l="l" t="t" r="r" b="b"/>
              <a:pathLst>
                <a:path w="52069" h="868679">
                  <a:moveTo>
                    <a:pt x="52069" y="0"/>
                  </a:moveTo>
                  <a:lnTo>
                    <a:pt x="45719" y="1731"/>
                  </a:lnTo>
                  <a:lnTo>
                    <a:pt x="6350" y="18241"/>
                  </a:lnTo>
                  <a:lnTo>
                    <a:pt x="0" y="21840"/>
                  </a:lnTo>
                  <a:lnTo>
                    <a:pt x="0" y="846493"/>
                  </a:lnTo>
                  <a:lnTo>
                    <a:pt x="6350" y="850091"/>
                  </a:lnTo>
                  <a:lnTo>
                    <a:pt x="45719" y="866601"/>
                  </a:lnTo>
                  <a:lnTo>
                    <a:pt x="52069" y="868333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53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28140" y="3242771"/>
              <a:ext cx="52069" cy="892175"/>
            </a:xfrm>
            <a:custGeom>
              <a:avLst/>
              <a:gdLst/>
              <a:ahLst/>
              <a:cxnLst/>
              <a:rect l="l" t="t" r="r" b="b"/>
              <a:pathLst>
                <a:path w="52069" h="892175">
                  <a:moveTo>
                    <a:pt x="52070" y="0"/>
                  </a:moveTo>
                  <a:lnTo>
                    <a:pt x="40640" y="2078"/>
                  </a:lnTo>
                  <a:lnTo>
                    <a:pt x="0" y="13161"/>
                  </a:lnTo>
                  <a:lnTo>
                    <a:pt x="0" y="878724"/>
                  </a:lnTo>
                  <a:lnTo>
                    <a:pt x="40640" y="889808"/>
                  </a:lnTo>
                  <a:lnTo>
                    <a:pt x="52070" y="891886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053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75130" y="3236258"/>
              <a:ext cx="52069" cy="905510"/>
            </a:xfrm>
            <a:custGeom>
              <a:avLst/>
              <a:gdLst/>
              <a:ahLst/>
              <a:cxnLst/>
              <a:rect l="l" t="t" r="r" b="b"/>
              <a:pathLst>
                <a:path w="52069" h="905510">
                  <a:moveTo>
                    <a:pt x="52069" y="0"/>
                  </a:moveTo>
                  <a:lnTo>
                    <a:pt x="35559" y="971"/>
                  </a:lnTo>
                  <a:lnTo>
                    <a:pt x="0" y="7436"/>
                  </a:lnTo>
                  <a:lnTo>
                    <a:pt x="0" y="897475"/>
                  </a:lnTo>
                  <a:lnTo>
                    <a:pt x="35559" y="903941"/>
                  </a:lnTo>
                  <a:lnTo>
                    <a:pt x="52069" y="904912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533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72212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0"/>
                  </a:moveTo>
                  <a:lnTo>
                    <a:pt x="31750" y="0"/>
                  </a:lnTo>
                  <a:lnTo>
                    <a:pt x="0" y="1867"/>
                  </a:lnTo>
                  <a:lnTo>
                    <a:pt x="0" y="906182"/>
                  </a:lnTo>
                  <a:lnTo>
                    <a:pt x="31750" y="908050"/>
                  </a:lnTo>
                  <a:lnTo>
                    <a:pt x="52069" y="90805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053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76910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5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8161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53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86309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53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91008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95707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5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00405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6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0510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6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0980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63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14503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19328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63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2390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63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28726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63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33426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63A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38125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63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4282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6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47523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63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52221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73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56921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73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61620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73D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6631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73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1018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73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75716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3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8041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3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8511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4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8981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74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94512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4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99212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4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0391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42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0861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74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1330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18007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22707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2740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3210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3680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41502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7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46202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5090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5560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6029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84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65125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849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69697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84A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74522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7909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94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83921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88620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93318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98017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94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02717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0741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94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1211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94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16813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4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21512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95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26212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95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3091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A5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3561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4030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45007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49707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A5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5440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A5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5910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6380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8503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73201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A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7790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A5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8260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8729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A5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91998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B5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96696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B5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0139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B5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06221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1079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B5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15493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B5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20318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2489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B5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29716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34416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39115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438139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48513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B5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53211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C6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579110" y="3234689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5080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0800" y="0"/>
                  </a:lnTo>
                  <a:lnTo>
                    <a:pt x="50800" y="908050"/>
                  </a:lnTo>
                  <a:close/>
                </a:path>
              </a:pathLst>
            </a:custGeom>
            <a:solidFill>
              <a:srgbClr val="0C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6261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6730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72008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2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76706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C6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81406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C6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86105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90803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95503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00201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C6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04901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69" y="0"/>
                  </a:lnTo>
                  <a:lnTo>
                    <a:pt x="52069" y="908050"/>
                  </a:lnTo>
                  <a:close/>
                </a:path>
              </a:pathLst>
            </a:custGeom>
            <a:solidFill>
              <a:srgbClr val="0C6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09600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C6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142989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70" y="908050"/>
                  </a:moveTo>
                  <a:lnTo>
                    <a:pt x="0" y="908050"/>
                  </a:lnTo>
                  <a:lnTo>
                    <a:pt x="0" y="0"/>
                  </a:lnTo>
                  <a:lnTo>
                    <a:pt x="52070" y="0"/>
                  </a:lnTo>
                  <a:lnTo>
                    <a:pt x="52070" y="908050"/>
                  </a:lnTo>
                  <a:close/>
                </a:path>
              </a:pathLst>
            </a:custGeom>
            <a:solidFill>
              <a:srgbClr val="0D6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189980" y="3234689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15240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40" y="908050"/>
                  </a:lnTo>
                  <a:lnTo>
                    <a:pt x="52070" y="905883"/>
                  </a:lnTo>
                  <a:lnTo>
                    <a:pt x="52070" y="2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D6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236969" y="3236557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52069" y="903642"/>
                  </a:moveTo>
                  <a:lnTo>
                    <a:pt x="11429" y="903642"/>
                  </a:lnTo>
                  <a:lnTo>
                    <a:pt x="0" y="904314"/>
                  </a:lnTo>
                  <a:lnTo>
                    <a:pt x="0" y="907452"/>
                  </a:lnTo>
                  <a:lnTo>
                    <a:pt x="52069" y="907452"/>
                  </a:lnTo>
                  <a:lnTo>
                    <a:pt x="52069" y="903642"/>
                  </a:lnTo>
                  <a:close/>
                </a:path>
                <a:path w="52070" h="908050">
                  <a:moveTo>
                    <a:pt x="0" y="0"/>
                  </a:moveTo>
                  <a:lnTo>
                    <a:pt x="0" y="904314"/>
                  </a:lnTo>
                  <a:lnTo>
                    <a:pt x="52069" y="896022"/>
                  </a:lnTo>
                  <a:lnTo>
                    <a:pt x="52069" y="8292"/>
                  </a:lnTo>
                  <a:lnTo>
                    <a:pt x="11429" y="672"/>
                  </a:lnTo>
                  <a:lnTo>
                    <a:pt x="0" y="0"/>
                  </a:lnTo>
                  <a:close/>
                </a:path>
                <a:path w="52070" h="908050">
                  <a:moveTo>
                    <a:pt x="52069" y="896022"/>
                  </a:moveTo>
                  <a:lnTo>
                    <a:pt x="52069" y="903642"/>
                  </a:lnTo>
                  <a:lnTo>
                    <a:pt x="11429" y="903642"/>
                  </a:lnTo>
                  <a:lnTo>
                    <a:pt x="52069" y="896022"/>
                  </a:lnTo>
                  <a:close/>
                </a:path>
              </a:pathLst>
            </a:custGeom>
            <a:solidFill>
              <a:srgbClr val="0D6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283960" y="3243897"/>
              <a:ext cx="52069" cy="889635"/>
            </a:xfrm>
            <a:custGeom>
              <a:avLst/>
              <a:gdLst/>
              <a:ahLst/>
              <a:cxnLst/>
              <a:rect l="l" t="t" r="r" b="b"/>
              <a:pathLst>
                <a:path w="52070" h="889635">
                  <a:moveTo>
                    <a:pt x="0" y="0"/>
                  </a:moveTo>
                  <a:lnTo>
                    <a:pt x="0" y="889634"/>
                  </a:lnTo>
                  <a:lnTo>
                    <a:pt x="5079" y="888682"/>
                  </a:lnTo>
                  <a:lnTo>
                    <a:pt x="46989" y="877252"/>
                  </a:lnTo>
                  <a:lnTo>
                    <a:pt x="52069" y="875188"/>
                  </a:lnTo>
                  <a:lnTo>
                    <a:pt x="52069" y="14446"/>
                  </a:lnTo>
                  <a:lnTo>
                    <a:pt x="46989" y="12382"/>
                  </a:lnTo>
                  <a:lnTo>
                    <a:pt x="5079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330950" y="3256279"/>
              <a:ext cx="52069" cy="864869"/>
            </a:xfrm>
            <a:custGeom>
              <a:avLst/>
              <a:gdLst/>
              <a:ahLst/>
              <a:cxnLst/>
              <a:rect l="l" t="t" r="r" b="b"/>
              <a:pathLst>
                <a:path w="52070" h="864870">
                  <a:moveTo>
                    <a:pt x="0" y="0"/>
                  </a:moveTo>
                  <a:lnTo>
                    <a:pt x="0" y="864870"/>
                  </a:lnTo>
                  <a:lnTo>
                    <a:pt x="40639" y="848360"/>
                  </a:lnTo>
                  <a:lnTo>
                    <a:pt x="52070" y="842091"/>
                  </a:lnTo>
                  <a:lnTo>
                    <a:pt x="52070" y="22778"/>
                  </a:lnTo>
                  <a:lnTo>
                    <a:pt x="40639" y="16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377939" y="3276272"/>
              <a:ext cx="52069" cy="825500"/>
            </a:xfrm>
            <a:custGeom>
              <a:avLst/>
              <a:gdLst/>
              <a:ahLst/>
              <a:cxnLst/>
              <a:rect l="l" t="t" r="r" b="b"/>
              <a:pathLst>
                <a:path w="52070" h="825500">
                  <a:moveTo>
                    <a:pt x="0" y="0"/>
                  </a:moveTo>
                  <a:lnTo>
                    <a:pt x="0" y="824885"/>
                  </a:lnTo>
                  <a:lnTo>
                    <a:pt x="33020" y="806777"/>
                  </a:lnTo>
                  <a:lnTo>
                    <a:pt x="52070" y="794296"/>
                  </a:lnTo>
                  <a:lnTo>
                    <a:pt x="52070" y="30588"/>
                  </a:lnTo>
                  <a:lnTo>
                    <a:pt x="33020" y="18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424930" y="3303532"/>
              <a:ext cx="52069" cy="770890"/>
            </a:xfrm>
            <a:custGeom>
              <a:avLst/>
              <a:gdLst/>
              <a:ahLst/>
              <a:cxnLst/>
              <a:rect l="l" t="t" r="r" b="b"/>
              <a:pathLst>
                <a:path w="52070" h="770889">
                  <a:moveTo>
                    <a:pt x="0" y="0"/>
                  </a:moveTo>
                  <a:lnTo>
                    <a:pt x="0" y="770364"/>
                  </a:lnTo>
                  <a:lnTo>
                    <a:pt x="22860" y="755387"/>
                  </a:lnTo>
                  <a:lnTo>
                    <a:pt x="52070" y="733479"/>
                  </a:lnTo>
                  <a:lnTo>
                    <a:pt x="52070" y="36884"/>
                  </a:lnTo>
                  <a:lnTo>
                    <a:pt x="22860" y="14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471919" y="3336607"/>
              <a:ext cx="52069" cy="704215"/>
            </a:xfrm>
            <a:custGeom>
              <a:avLst/>
              <a:gdLst/>
              <a:ahLst/>
              <a:cxnLst/>
              <a:rect l="l" t="t" r="r" b="b"/>
              <a:pathLst>
                <a:path w="52070" h="704214">
                  <a:moveTo>
                    <a:pt x="0" y="0"/>
                  </a:moveTo>
                  <a:lnTo>
                    <a:pt x="0" y="704214"/>
                  </a:lnTo>
                  <a:lnTo>
                    <a:pt x="11429" y="695642"/>
                  </a:lnTo>
                  <a:lnTo>
                    <a:pt x="45720" y="663892"/>
                  </a:lnTo>
                  <a:lnTo>
                    <a:pt x="52070" y="657013"/>
                  </a:lnTo>
                  <a:lnTo>
                    <a:pt x="52070" y="47201"/>
                  </a:lnTo>
                  <a:lnTo>
                    <a:pt x="45720" y="4032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B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520180" y="3379681"/>
              <a:ext cx="50800" cy="618490"/>
            </a:xfrm>
            <a:custGeom>
              <a:avLst/>
              <a:gdLst/>
              <a:ahLst/>
              <a:cxnLst/>
              <a:rect l="l" t="t" r="r" b="b"/>
              <a:pathLst>
                <a:path w="50800" h="618489">
                  <a:moveTo>
                    <a:pt x="0" y="0"/>
                  </a:moveTo>
                  <a:lnTo>
                    <a:pt x="0" y="618066"/>
                  </a:lnTo>
                  <a:lnTo>
                    <a:pt x="27940" y="587798"/>
                  </a:lnTo>
                  <a:lnTo>
                    <a:pt x="50800" y="558406"/>
                  </a:lnTo>
                  <a:lnTo>
                    <a:pt x="50800" y="60748"/>
                  </a:lnTo>
                  <a:lnTo>
                    <a:pt x="27940" y="30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565900" y="3433656"/>
              <a:ext cx="52069" cy="511175"/>
            </a:xfrm>
            <a:custGeom>
              <a:avLst/>
              <a:gdLst/>
              <a:ahLst/>
              <a:cxnLst/>
              <a:rect l="l" t="t" r="r" b="b"/>
              <a:pathLst>
                <a:path w="52070" h="511175">
                  <a:moveTo>
                    <a:pt x="0" y="0"/>
                  </a:moveTo>
                  <a:lnTo>
                    <a:pt x="0" y="510963"/>
                  </a:lnTo>
                  <a:lnTo>
                    <a:pt x="8890" y="499533"/>
                  </a:lnTo>
                  <a:lnTo>
                    <a:pt x="33020" y="461433"/>
                  </a:lnTo>
                  <a:lnTo>
                    <a:pt x="52070" y="426695"/>
                  </a:lnTo>
                  <a:lnTo>
                    <a:pt x="52070" y="83421"/>
                  </a:lnTo>
                  <a:lnTo>
                    <a:pt x="33020" y="48683"/>
                  </a:lnTo>
                  <a:lnTo>
                    <a:pt x="8890" y="1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C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614160" y="3510130"/>
              <a:ext cx="44450" cy="357505"/>
            </a:xfrm>
            <a:custGeom>
              <a:avLst/>
              <a:gdLst/>
              <a:ahLst/>
              <a:cxnLst/>
              <a:rect l="l" t="t" r="r" b="b"/>
              <a:pathLst>
                <a:path w="44450" h="357504">
                  <a:moveTo>
                    <a:pt x="0" y="0"/>
                  </a:moveTo>
                  <a:lnTo>
                    <a:pt x="0" y="357168"/>
                  </a:lnTo>
                  <a:lnTo>
                    <a:pt x="6350" y="345589"/>
                  </a:lnTo>
                  <a:lnTo>
                    <a:pt x="22860" y="304949"/>
                  </a:lnTo>
                  <a:lnTo>
                    <a:pt x="34290" y="261769"/>
                  </a:lnTo>
                  <a:lnTo>
                    <a:pt x="41910" y="221129"/>
                  </a:lnTo>
                  <a:lnTo>
                    <a:pt x="44450" y="179219"/>
                  </a:lnTo>
                  <a:lnTo>
                    <a:pt x="41910" y="134769"/>
                  </a:lnTo>
                  <a:lnTo>
                    <a:pt x="34290" y="94129"/>
                  </a:lnTo>
                  <a:lnTo>
                    <a:pt x="22860" y="52219"/>
                  </a:lnTo>
                  <a:lnTo>
                    <a:pt x="6350" y="11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300480" y="3233419"/>
              <a:ext cx="5359400" cy="909319"/>
            </a:xfrm>
            <a:custGeom>
              <a:avLst/>
              <a:gdLst/>
              <a:ahLst/>
              <a:cxnLst/>
              <a:rect l="l" t="t" r="r" b="b"/>
              <a:pathLst>
                <a:path w="5359400" h="90932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5"/>
                  </a:lnTo>
                  <a:lnTo>
                    <a:pt x="318942" y="25460"/>
                  </a:lnTo>
                  <a:lnTo>
                    <a:pt x="276059" y="44186"/>
                  </a:lnTo>
                  <a:lnTo>
                    <a:pt x="234808" y="67357"/>
                  </a:lnTo>
                  <a:lnTo>
                    <a:pt x="195590" y="94569"/>
                  </a:lnTo>
                  <a:lnTo>
                    <a:pt x="158803" y="125418"/>
                  </a:lnTo>
                  <a:lnTo>
                    <a:pt x="124847" y="159501"/>
                  </a:lnTo>
                  <a:lnTo>
                    <a:pt x="94122" y="196413"/>
                  </a:lnTo>
                  <a:lnTo>
                    <a:pt x="67027" y="235749"/>
                  </a:lnTo>
                  <a:lnTo>
                    <a:pt x="43963" y="277106"/>
                  </a:lnTo>
                  <a:lnTo>
                    <a:pt x="25328" y="320080"/>
                  </a:lnTo>
                  <a:lnTo>
                    <a:pt x="11523" y="364266"/>
                  </a:lnTo>
                  <a:lnTo>
                    <a:pt x="2947" y="409261"/>
                  </a:lnTo>
                  <a:lnTo>
                    <a:pt x="0" y="454659"/>
                  </a:lnTo>
                  <a:lnTo>
                    <a:pt x="2947" y="500058"/>
                  </a:lnTo>
                  <a:lnTo>
                    <a:pt x="11523" y="545053"/>
                  </a:lnTo>
                  <a:lnTo>
                    <a:pt x="25328" y="589239"/>
                  </a:lnTo>
                  <a:lnTo>
                    <a:pt x="43963" y="632213"/>
                  </a:lnTo>
                  <a:lnTo>
                    <a:pt x="67027" y="673570"/>
                  </a:lnTo>
                  <a:lnTo>
                    <a:pt x="94122" y="712906"/>
                  </a:lnTo>
                  <a:lnTo>
                    <a:pt x="124847" y="749818"/>
                  </a:lnTo>
                  <a:lnTo>
                    <a:pt x="158803" y="783901"/>
                  </a:lnTo>
                  <a:lnTo>
                    <a:pt x="195590" y="814750"/>
                  </a:lnTo>
                  <a:lnTo>
                    <a:pt x="234808" y="841962"/>
                  </a:lnTo>
                  <a:lnTo>
                    <a:pt x="276059" y="865133"/>
                  </a:lnTo>
                  <a:lnTo>
                    <a:pt x="318942" y="883859"/>
                  </a:lnTo>
                  <a:lnTo>
                    <a:pt x="363058" y="897734"/>
                  </a:lnTo>
                  <a:lnTo>
                    <a:pt x="408007" y="906356"/>
                  </a:lnTo>
                  <a:lnTo>
                    <a:pt x="453389" y="909319"/>
                  </a:lnTo>
                  <a:lnTo>
                    <a:pt x="4904740" y="909319"/>
                  </a:lnTo>
                  <a:lnTo>
                    <a:pt x="4950138" y="906356"/>
                  </a:lnTo>
                  <a:lnTo>
                    <a:pt x="4995133" y="897734"/>
                  </a:lnTo>
                  <a:lnTo>
                    <a:pt x="5039319" y="883859"/>
                  </a:lnTo>
                  <a:lnTo>
                    <a:pt x="5082293" y="865133"/>
                  </a:lnTo>
                  <a:lnTo>
                    <a:pt x="5123650" y="841962"/>
                  </a:lnTo>
                  <a:lnTo>
                    <a:pt x="5162986" y="814750"/>
                  </a:lnTo>
                  <a:lnTo>
                    <a:pt x="5199898" y="783901"/>
                  </a:lnTo>
                  <a:lnTo>
                    <a:pt x="5233981" y="749818"/>
                  </a:lnTo>
                  <a:lnTo>
                    <a:pt x="5264830" y="712906"/>
                  </a:lnTo>
                  <a:lnTo>
                    <a:pt x="5292042" y="673570"/>
                  </a:lnTo>
                  <a:lnTo>
                    <a:pt x="5315213" y="632213"/>
                  </a:lnTo>
                  <a:lnTo>
                    <a:pt x="5333939" y="589239"/>
                  </a:lnTo>
                  <a:lnTo>
                    <a:pt x="5347814" y="545053"/>
                  </a:lnTo>
                  <a:lnTo>
                    <a:pt x="5356436" y="500058"/>
                  </a:lnTo>
                  <a:lnTo>
                    <a:pt x="5359400" y="454659"/>
                  </a:lnTo>
                  <a:lnTo>
                    <a:pt x="5356436" y="409261"/>
                  </a:lnTo>
                  <a:lnTo>
                    <a:pt x="5347814" y="364266"/>
                  </a:lnTo>
                  <a:lnTo>
                    <a:pt x="5333939" y="320080"/>
                  </a:lnTo>
                  <a:lnTo>
                    <a:pt x="5315213" y="277106"/>
                  </a:lnTo>
                  <a:lnTo>
                    <a:pt x="5292042" y="235749"/>
                  </a:lnTo>
                  <a:lnTo>
                    <a:pt x="5264830" y="196413"/>
                  </a:lnTo>
                  <a:lnTo>
                    <a:pt x="5233981" y="159501"/>
                  </a:lnTo>
                  <a:lnTo>
                    <a:pt x="5199898" y="125418"/>
                  </a:lnTo>
                  <a:lnTo>
                    <a:pt x="5162986" y="94569"/>
                  </a:lnTo>
                  <a:lnTo>
                    <a:pt x="5123650" y="67357"/>
                  </a:lnTo>
                  <a:lnTo>
                    <a:pt x="5082293" y="44186"/>
                  </a:lnTo>
                  <a:lnTo>
                    <a:pt x="5039319" y="25460"/>
                  </a:lnTo>
                  <a:lnTo>
                    <a:pt x="4995133" y="11585"/>
                  </a:lnTo>
                  <a:lnTo>
                    <a:pt x="4950138" y="2963"/>
                  </a:lnTo>
                  <a:lnTo>
                    <a:pt x="4904740" y="0"/>
                  </a:lnTo>
                  <a:lnTo>
                    <a:pt x="453389" y="0"/>
                  </a:lnTo>
                  <a:close/>
                </a:path>
                <a:path w="5359400" h="909320">
                  <a:moveTo>
                    <a:pt x="0" y="0"/>
                  </a:moveTo>
                  <a:lnTo>
                    <a:pt x="0" y="0"/>
                  </a:lnTo>
                </a:path>
                <a:path w="5359400" h="909320">
                  <a:moveTo>
                    <a:pt x="5359400" y="909319"/>
                  </a:moveTo>
                  <a:lnTo>
                    <a:pt x="5359400" y="909319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1" name="object 391"/>
          <p:cNvGrpSpPr/>
          <p:nvPr/>
        </p:nvGrpSpPr>
        <p:grpSpPr>
          <a:xfrm>
            <a:off x="1276351" y="4511041"/>
            <a:ext cx="5452110" cy="998219"/>
            <a:chOff x="1276351" y="4511041"/>
            <a:chExt cx="5452110" cy="998219"/>
          </a:xfrm>
        </p:grpSpPr>
        <p:sp>
          <p:nvSpPr>
            <p:cNvPr id="392" name="object 392"/>
            <p:cNvSpPr/>
            <p:nvPr/>
          </p:nvSpPr>
          <p:spPr>
            <a:xfrm>
              <a:off x="1346199" y="4582160"/>
              <a:ext cx="5363210" cy="908050"/>
            </a:xfrm>
            <a:custGeom>
              <a:avLst/>
              <a:gdLst/>
              <a:ahLst/>
              <a:cxnLst/>
              <a:rect l="l" t="t" r="r" b="b"/>
              <a:pathLst>
                <a:path w="5363209" h="908050">
                  <a:moveTo>
                    <a:pt x="4908550" y="0"/>
                  </a:moveTo>
                  <a:lnTo>
                    <a:pt x="453389" y="0"/>
                  </a:lnTo>
                  <a:lnTo>
                    <a:pt x="410210" y="2539"/>
                  </a:lnTo>
                  <a:lnTo>
                    <a:pt x="368300" y="10159"/>
                  </a:lnTo>
                  <a:lnTo>
                    <a:pt x="326389" y="21589"/>
                  </a:lnTo>
                  <a:lnTo>
                    <a:pt x="287019" y="38100"/>
                  </a:lnTo>
                  <a:lnTo>
                    <a:pt x="247650" y="59689"/>
                  </a:lnTo>
                  <a:lnTo>
                    <a:pt x="209550" y="83819"/>
                  </a:lnTo>
                  <a:lnTo>
                    <a:pt x="173990" y="110489"/>
                  </a:lnTo>
                  <a:lnTo>
                    <a:pt x="140969" y="140969"/>
                  </a:lnTo>
                  <a:lnTo>
                    <a:pt x="110490" y="175259"/>
                  </a:lnTo>
                  <a:lnTo>
                    <a:pt x="82550" y="209550"/>
                  </a:lnTo>
                  <a:lnTo>
                    <a:pt x="58419" y="247650"/>
                  </a:lnTo>
                  <a:lnTo>
                    <a:pt x="38100" y="287019"/>
                  </a:lnTo>
                  <a:lnTo>
                    <a:pt x="21590" y="327659"/>
                  </a:lnTo>
                  <a:lnTo>
                    <a:pt x="8890" y="369569"/>
                  </a:lnTo>
                  <a:lnTo>
                    <a:pt x="1269" y="411479"/>
                  </a:lnTo>
                  <a:lnTo>
                    <a:pt x="0" y="453389"/>
                  </a:lnTo>
                  <a:lnTo>
                    <a:pt x="1269" y="496569"/>
                  </a:lnTo>
                  <a:lnTo>
                    <a:pt x="8890" y="538479"/>
                  </a:lnTo>
                  <a:lnTo>
                    <a:pt x="21590" y="580389"/>
                  </a:lnTo>
                  <a:lnTo>
                    <a:pt x="38100" y="621029"/>
                  </a:lnTo>
                  <a:lnTo>
                    <a:pt x="58419" y="659129"/>
                  </a:lnTo>
                  <a:lnTo>
                    <a:pt x="82550" y="697229"/>
                  </a:lnTo>
                  <a:lnTo>
                    <a:pt x="110490" y="732789"/>
                  </a:lnTo>
                  <a:lnTo>
                    <a:pt x="140969" y="764539"/>
                  </a:lnTo>
                  <a:lnTo>
                    <a:pt x="173990" y="796289"/>
                  </a:lnTo>
                  <a:lnTo>
                    <a:pt x="209550" y="824229"/>
                  </a:lnTo>
                  <a:lnTo>
                    <a:pt x="247650" y="848359"/>
                  </a:lnTo>
                  <a:lnTo>
                    <a:pt x="287019" y="868679"/>
                  </a:lnTo>
                  <a:lnTo>
                    <a:pt x="326389" y="885189"/>
                  </a:lnTo>
                  <a:lnTo>
                    <a:pt x="368300" y="897889"/>
                  </a:lnTo>
                  <a:lnTo>
                    <a:pt x="410210" y="904239"/>
                  </a:lnTo>
                  <a:lnTo>
                    <a:pt x="453389" y="908049"/>
                  </a:lnTo>
                  <a:lnTo>
                    <a:pt x="4908550" y="908049"/>
                  </a:lnTo>
                  <a:lnTo>
                    <a:pt x="4953000" y="904239"/>
                  </a:lnTo>
                  <a:lnTo>
                    <a:pt x="4993640" y="897889"/>
                  </a:lnTo>
                  <a:lnTo>
                    <a:pt x="5035550" y="885189"/>
                  </a:lnTo>
                  <a:lnTo>
                    <a:pt x="5076190" y="868679"/>
                  </a:lnTo>
                  <a:lnTo>
                    <a:pt x="5114290" y="848359"/>
                  </a:lnTo>
                  <a:lnTo>
                    <a:pt x="5152390" y="824229"/>
                  </a:lnTo>
                  <a:lnTo>
                    <a:pt x="5187950" y="796289"/>
                  </a:lnTo>
                  <a:lnTo>
                    <a:pt x="5220970" y="764539"/>
                  </a:lnTo>
                  <a:lnTo>
                    <a:pt x="5251450" y="732789"/>
                  </a:lnTo>
                  <a:lnTo>
                    <a:pt x="5279390" y="697229"/>
                  </a:lnTo>
                  <a:lnTo>
                    <a:pt x="5303520" y="659129"/>
                  </a:lnTo>
                  <a:lnTo>
                    <a:pt x="5323840" y="621029"/>
                  </a:lnTo>
                  <a:lnTo>
                    <a:pt x="5340350" y="580389"/>
                  </a:lnTo>
                  <a:lnTo>
                    <a:pt x="5353050" y="538479"/>
                  </a:lnTo>
                  <a:lnTo>
                    <a:pt x="5360670" y="496569"/>
                  </a:lnTo>
                  <a:lnTo>
                    <a:pt x="5363209" y="453389"/>
                  </a:lnTo>
                  <a:lnTo>
                    <a:pt x="5360670" y="411479"/>
                  </a:lnTo>
                  <a:lnTo>
                    <a:pt x="5353050" y="369569"/>
                  </a:lnTo>
                  <a:lnTo>
                    <a:pt x="5340350" y="327659"/>
                  </a:lnTo>
                  <a:lnTo>
                    <a:pt x="5323840" y="287019"/>
                  </a:lnTo>
                  <a:lnTo>
                    <a:pt x="5303520" y="247650"/>
                  </a:lnTo>
                  <a:lnTo>
                    <a:pt x="5279390" y="209550"/>
                  </a:lnTo>
                  <a:lnTo>
                    <a:pt x="5251450" y="175259"/>
                  </a:lnTo>
                  <a:lnTo>
                    <a:pt x="5220970" y="140969"/>
                  </a:lnTo>
                  <a:lnTo>
                    <a:pt x="5187950" y="110489"/>
                  </a:lnTo>
                  <a:lnTo>
                    <a:pt x="5152390" y="83819"/>
                  </a:lnTo>
                  <a:lnTo>
                    <a:pt x="5114290" y="59689"/>
                  </a:lnTo>
                  <a:lnTo>
                    <a:pt x="5076190" y="38100"/>
                  </a:lnTo>
                  <a:lnTo>
                    <a:pt x="5035550" y="21589"/>
                  </a:lnTo>
                  <a:lnTo>
                    <a:pt x="4993640" y="10159"/>
                  </a:lnTo>
                  <a:lnTo>
                    <a:pt x="4953000" y="2539"/>
                  </a:lnTo>
                  <a:lnTo>
                    <a:pt x="4908550" y="0"/>
                  </a:lnTo>
                  <a:close/>
                </a:path>
              </a:pathLst>
            </a:custGeom>
            <a:solidFill>
              <a:srgbClr val="DAF4F8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346199" y="4580890"/>
              <a:ext cx="5364480" cy="909319"/>
            </a:xfrm>
            <a:custGeom>
              <a:avLst/>
              <a:gdLst/>
              <a:ahLst/>
              <a:cxnLst/>
              <a:rect l="l" t="t" r="r" b="b"/>
              <a:pathLst>
                <a:path w="5364480" h="90932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5"/>
                  </a:lnTo>
                  <a:lnTo>
                    <a:pt x="318942" y="25460"/>
                  </a:lnTo>
                  <a:lnTo>
                    <a:pt x="276059" y="44186"/>
                  </a:lnTo>
                  <a:lnTo>
                    <a:pt x="234808" y="67357"/>
                  </a:lnTo>
                  <a:lnTo>
                    <a:pt x="195590" y="94569"/>
                  </a:lnTo>
                  <a:lnTo>
                    <a:pt x="158803" y="125418"/>
                  </a:lnTo>
                  <a:lnTo>
                    <a:pt x="124847" y="159501"/>
                  </a:lnTo>
                  <a:lnTo>
                    <a:pt x="94122" y="196413"/>
                  </a:lnTo>
                  <a:lnTo>
                    <a:pt x="67027" y="235749"/>
                  </a:lnTo>
                  <a:lnTo>
                    <a:pt x="43963" y="277106"/>
                  </a:lnTo>
                  <a:lnTo>
                    <a:pt x="25328" y="320080"/>
                  </a:lnTo>
                  <a:lnTo>
                    <a:pt x="11523" y="364266"/>
                  </a:lnTo>
                  <a:lnTo>
                    <a:pt x="2947" y="409261"/>
                  </a:lnTo>
                  <a:lnTo>
                    <a:pt x="0" y="454660"/>
                  </a:lnTo>
                  <a:lnTo>
                    <a:pt x="2947" y="500058"/>
                  </a:lnTo>
                  <a:lnTo>
                    <a:pt x="11523" y="545053"/>
                  </a:lnTo>
                  <a:lnTo>
                    <a:pt x="25328" y="589239"/>
                  </a:lnTo>
                  <a:lnTo>
                    <a:pt x="43963" y="632213"/>
                  </a:lnTo>
                  <a:lnTo>
                    <a:pt x="67027" y="673570"/>
                  </a:lnTo>
                  <a:lnTo>
                    <a:pt x="94122" y="712906"/>
                  </a:lnTo>
                  <a:lnTo>
                    <a:pt x="124847" y="749818"/>
                  </a:lnTo>
                  <a:lnTo>
                    <a:pt x="158803" y="783901"/>
                  </a:lnTo>
                  <a:lnTo>
                    <a:pt x="195590" y="814750"/>
                  </a:lnTo>
                  <a:lnTo>
                    <a:pt x="234808" y="841962"/>
                  </a:lnTo>
                  <a:lnTo>
                    <a:pt x="276059" y="865133"/>
                  </a:lnTo>
                  <a:lnTo>
                    <a:pt x="318942" y="883859"/>
                  </a:lnTo>
                  <a:lnTo>
                    <a:pt x="363058" y="897734"/>
                  </a:lnTo>
                  <a:lnTo>
                    <a:pt x="408007" y="906356"/>
                  </a:lnTo>
                  <a:lnTo>
                    <a:pt x="453389" y="909320"/>
                  </a:lnTo>
                  <a:lnTo>
                    <a:pt x="4909820" y="909320"/>
                  </a:lnTo>
                  <a:lnTo>
                    <a:pt x="4955202" y="906356"/>
                  </a:lnTo>
                  <a:lnTo>
                    <a:pt x="5000151" y="897734"/>
                  </a:lnTo>
                  <a:lnTo>
                    <a:pt x="5044267" y="883859"/>
                  </a:lnTo>
                  <a:lnTo>
                    <a:pt x="5087150" y="865133"/>
                  </a:lnTo>
                  <a:lnTo>
                    <a:pt x="5128401" y="841962"/>
                  </a:lnTo>
                  <a:lnTo>
                    <a:pt x="5167619" y="814750"/>
                  </a:lnTo>
                  <a:lnTo>
                    <a:pt x="5204406" y="783901"/>
                  </a:lnTo>
                  <a:lnTo>
                    <a:pt x="5238362" y="749818"/>
                  </a:lnTo>
                  <a:lnTo>
                    <a:pt x="5269087" y="712906"/>
                  </a:lnTo>
                  <a:lnTo>
                    <a:pt x="5296182" y="673570"/>
                  </a:lnTo>
                  <a:lnTo>
                    <a:pt x="5319246" y="632213"/>
                  </a:lnTo>
                  <a:lnTo>
                    <a:pt x="5337881" y="589239"/>
                  </a:lnTo>
                  <a:lnTo>
                    <a:pt x="5351686" y="545053"/>
                  </a:lnTo>
                  <a:lnTo>
                    <a:pt x="5360262" y="500058"/>
                  </a:lnTo>
                  <a:lnTo>
                    <a:pt x="5363209" y="454660"/>
                  </a:lnTo>
                  <a:lnTo>
                    <a:pt x="5360262" y="409261"/>
                  </a:lnTo>
                  <a:lnTo>
                    <a:pt x="5351686" y="364266"/>
                  </a:lnTo>
                  <a:lnTo>
                    <a:pt x="5337881" y="320080"/>
                  </a:lnTo>
                  <a:lnTo>
                    <a:pt x="5319246" y="277106"/>
                  </a:lnTo>
                  <a:lnTo>
                    <a:pt x="5296182" y="235749"/>
                  </a:lnTo>
                  <a:lnTo>
                    <a:pt x="5269087" y="196413"/>
                  </a:lnTo>
                  <a:lnTo>
                    <a:pt x="5238362" y="159501"/>
                  </a:lnTo>
                  <a:lnTo>
                    <a:pt x="5204406" y="125418"/>
                  </a:lnTo>
                  <a:lnTo>
                    <a:pt x="5167619" y="94569"/>
                  </a:lnTo>
                  <a:lnTo>
                    <a:pt x="5128401" y="67357"/>
                  </a:lnTo>
                  <a:lnTo>
                    <a:pt x="5087150" y="44186"/>
                  </a:lnTo>
                  <a:lnTo>
                    <a:pt x="5044267" y="25460"/>
                  </a:lnTo>
                  <a:lnTo>
                    <a:pt x="5000151" y="11585"/>
                  </a:lnTo>
                  <a:lnTo>
                    <a:pt x="4955202" y="2963"/>
                  </a:lnTo>
                  <a:lnTo>
                    <a:pt x="4909820" y="0"/>
                  </a:lnTo>
                  <a:lnTo>
                    <a:pt x="453389" y="0"/>
                  </a:lnTo>
                  <a:close/>
                </a:path>
                <a:path w="5364480" h="909320">
                  <a:moveTo>
                    <a:pt x="0" y="0"/>
                  </a:moveTo>
                  <a:lnTo>
                    <a:pt x="0" y="0"/>
                  </a:lnTo>
                </a:path>
                <a:path w="5364480" h="909320">
                  <a:moveTo>
                    <a:pt x="5364480" y="909320"/>
                  </a:moveTo>
                  <a:lnTo>
                    <a:pt x="5364480" y="909320"/>
                  </a:lnTo>
                </a:path>
              </a:pathLst>
            </a:custGeom>
            <a:ln w="38097">
              <a:solidFill>
                <a:srgbClr val="DA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295400" y="4723777"/>
              <a:ext cx="96520" cy="522605"/>
            </a:xfrm>
            <a:custGeom>
              <a:avLst/>
              <a:gdLst/>
              <a:ahLst/>
              <a:cxnLst/>
              <a:rect l="l" t="t" r="r" b="b"/>
              <a:pathLst>
                <a:path w="96519" h="522604">
                  <a:moveTo>
                    <a:pt x="96520" y="0"/>
                  </a:moveTo>
                  <a:lnTo>
                    <a:pt x="82550" y="17132"/>
                  </a:lnTo>
                  <a:lnTo>
                    <a:pt x="58420" y="55232"/>
                  </a:lnTo>
                  <a:lnTo>
                    <a:pt x="49530" y="72466"/>
                  </a:lnTo>
                  <a:lnTo>
                    <a:pt x="47244" y="76898"/>
                  </a:lnTo>
                  <a:lnTo>
                    <a:pt x="44450" y="82308"/>
                  </a:lnTo>
                  <a:lnTo>
                    <a:pt x="21590" y="135242"/>
                  </a:lnTo>
                  <a:lnTo>
                    <a:pt x="8890" y="177152"/>
                  </a:lnTo>
                  <a:lnTo>
                    <a:pt x="1270" y="219062"/>
                  </a:lnTo>
                  <a:lnTo>
                    <a:pt x="0" y="260972"/>
                  </a:lnTo>
                  <a:lnTo>
                    <a:pt x="1270" y="304152"/>
                  </a:lnTo>
                  <a:lnTo>
                    <a:pt x="8890" y="346062"/>
                  </a:lnTo>
                  <a:lnTo>
                    <a:pt x="21590" y="387972"/>
                  </a:lnTo>
                  <a:lnTo>
                    <a:pt x="38100" y="428612"/>
                  </a:lnTo>
                  <a:lnTo>
                    <a:pt x="44450" y="440524"/>
                  </a:lnTo>
                  <a:lnTo>
                    <a:pt x="47244" y="445770"/>
                  </a:lnTo>
                  <a:lnTo>
                    <a:pt x="49530" y="450049"/>
                  </a:lnTo>
                  <a:lnTo>
                    <a:pt x="58420" y="466712"/>
                  </a:lnTo>
                  <a:lnTo>
                    <a:pt x="82550" y="504812"/>
                  </a:lnTo>
                  <a:lnTo>
                    <a:pt x="96520" y="522592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4B53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386839" y="4671157"/>
              <a:ext cx="50800" cy="626110"/>
            </a:xfrm>
            <a:custGeom>
              <a:avLst/>
              <a:gdLst/>
              <a:ahLst/>
              <a:cxnLst/>
              <a:rect l="l" t="t" r="r" b="b"/>
              <a:pathLst>
                <a:path w="50800" h="626110">
                  <a:moveTo>
                    <a:pt x="50800" y="0"/>
                  </a:moveTo>
                  <a:lnTo>
                    <a:pt x="49529" y="1172"/>
                  </a:lnTo>
                  <a:lnTo>
                    <a:pt x="19050" y="35462"/>
                  </a:lnTo>
                  <a:lnTo>
                    <a:pt x="0" y="58841"/>
                  </a:lnTo>
                  <a:lnTo>
                    <a:pt x="0" y="568746"/>
                  </a:lnTo>
                  <a:lnTo>
                    <a:pt x="19050" y="592992"/>
                  </a:lnTo>
                  <a:lnTo>
                    <a:pt x="49529" y="624742"/>
                  </a:lnTo>
                  <a:lnTo>
                    <a:pt x="50800" y="625963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C5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433829" y="4630420"/>
              <a:ext cx="50800" cy="709295"/>
            </a:xfrm>
            <a:custGeom>
              <a:avLst/>
              <a:gdLst/>
              <a:ahLst/>
              <a:cxnLst/>
              <a:rect l="l" t="t" r="r" b="b"/>
              <a:pathLst>
                <a:path w="50800" h="709295">
                  <a:moveTo>
                    <a:pt x="50800" y="0"/>
                  </a:moveTo>
                  <a:lnTo>
                    <a:pt x="35559" y="11429"/>
                  </a:lnTo>
                  <a:lnTo>
                    <a:pt x="2539" y="41909"/>
                  </a:lnTo>
                  <a:lnTo>
                    <a:pt x="0" y="44767"/>
                  </a:lnTo>
                  <a:lnTo>
                    <a:pt x="0" y="662834"/>
                  </a:lnTo>
                  <a:lnTo>
                    <a:pt x="2539" y="665479"/>
                  </a:lnTo>
                  <a:lnTo>
                    <a:pt x="35559" y="697229"/>
                  </a:lnTo>
                  <a:lnTo>
                    <a:pt x="50800" y="70920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D5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480819" y="4598289"/>
              <a:ext cx="50800" cy="774700"/>
            </a:xfrm>
            <a:custGeom>
              <a:avLst/>
              <a:gdLst/>
              <a:ahLst/>
              <a:cxnLst/>
              <a:rect l="l" t="t" r="r" b="b"/>
              <a:pathLst>
                <a:path w="50800" h="774700">
                  <a:moveTo>
                    <a:pt x="50800" y="0"/>
                  </a:moveTo>
                  <a:lnTo>
                    <a:pt x="24130" y="16891"/>
                  </a:lnTo>
                  <a:lnTo>
                    <a:pt x="0" y="34988"/>
                  </a:lnTo>
                  <a:lnTo>
                    <a:pt x="0" y="738341"/>
                  </a:lnTo>
                  <a:lnTo>
                    <a:pt x="24130" y="757301"/>
                  </a:lnTo>
                  <a:lnTo>
                    <a:pt x="50800" y="774191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E5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526539" y="4572245"/>
              <a:ext cx="50800" cy="825500"/>
            </a:xfrm>
            <a:custGeom>
              <a:avLst/>
              <a:gdLst/>
              <a:ahLst/>
              <a:cxnLst/>
              <a:rect l="l" t="t" r="r" b="b"/>
              <a:pathLst>
                <a:path w="50800" h="825500">
                  <a:moveTo>
                    <a:pt x="50800" y="0"/>
                  </a:moveTo>
                  <a:lnTo>
                    <a:pt x="16509" y="18804"/>
                  </a:lnTo>
                  <a:lnTo>
                    <a:pt x="0" y="29260"/>
                  </a:lnTo>
                  <a:lnTo>
                    <a:pt x="0" y="797017"/>
                  </a:lnTo>
                  <a:lnTo>
                    <a:pt x="16509" y="807474"/>
                  </a:lnTo>
                  <a:lnTo>
                    <a:pt x="50800" y="82517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4F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573529" y="4552257"/>
              <a:ext cx="50800" cy="866775"/>
            </a:xfrm>
            <a:custGeom>
              <a:avLst/>
              <a:gdLst/>
              <a:ahLst/>
              <a:cxnLst/>
              <a:rect l="l" t="t" r="r" b="b"/>
              <a:pathLst>
                <a:path w="50800" h="866775">
                  <a:moveTo>
                    <a:pt x="50800" y="0"/>
                  </a:moveTo>
                  <a:lnTo>
                    <a:pt x="48259" y="692"/>
                  </a:lnTo>
                  <a:lnTo>
                    <a:pt x="8889" y="17202"/>
                  </a:lnTo>
                  <a:lnTo>
                    <a:pt x="0" y="22077"/>
                  </a:lnTo>
                  <a:lnTo>
                    <a:pt x="0" y="843194"/>
                  </a:lnTo>
                  <a:lnTo>
                    <a:pt x="8889" y="847782"/>
                  </a:lnTo>
                  <a:lnTo>
                    <a:pt x="48259" y="865562"/>
                  </a:lnTo>
                  <a:lnTo>
                    <a:pt x="50800" y="866255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05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620519" y="4540134"/>
              <a:ext cx="50800" cy="890269"/>
            </a:xfrm>
            <a:custGeom>
              <a:avLst/>
              <a:gdLst/>
              <a:ahLst/>
              <a:cxnLst/>
              <a:rect l="l" t="t" r="r" b="b"/>
              <a:pathLst>
                <a:path w="50800" h="890270">
                  <a:moveTo>
                    <a:pt x="50800" y="0"/>
                  </a:moveTo>
                  <a:lnTo>
                    <a:pt x="43180" y="1385"/>
                  </a:lnTo>
                  <a:lnTo>
                    <a:pt x="1270" y="12815"/>
                  </a:lnTo>
                  <a:lnTo>
                    <a:pt x="0" y="13348"/>
                  </a:lnTo>
                  <a:lnTo>
                    <a:pt x="0" y="877111"/>
                  </a:lnTo>
                  <a:lnTo>
                    <a:pt x="1270" y="877685"/>
                  </a:lnTo>
                  <a:lnTo>
                    <a:pt x="43180" y="889115"/>
                  </a:lnTo>
                  <a:lnTo>
                    <a:pt x="50800" y="89026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159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667509" y="4533152"/>
              <a:ext cx="50800" cy="903605"/>
            </a:xfrm>
            <a:custGeom>
              <a:avLst/>
              <a:gdLst/>
              <a:ahLst/>
              <a:cxnLst/>
              <a:rect l="l" t="t" r="r" b="b"/>
              <a:pathLst>
                <a:path w="50800" h="903604">
                  <a:moveTo>
                    <a:pt x="50800" y="0"/>
                  </a:moveTo>
                  <a:lnTo>
                    <a:pt x="38100" y="747"/>
                  </a:lnTo>
                  <a:lnTo>
                    <a:pt x="0" y="7674"/>
                  </a:lnTo>
                  <a:lnTo>
                    <a:pt x="0" y="896674"/>
                  </a:lnTo>
                  <a:lnTo>
                    <a:pt x="38100" y="902447"/>
                  </a:lnTo>
                  <a:lnTo>
                    <a:pt x="50800" y="903567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25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71322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52069" y="0"/>
                  </a:moveTo>
                  <a:lnTo>
                    <a:pt x="35559" y="0"/>
                  </a:lnTo>
                  <a:lnTo>
                    <a:pt x="0" y="2091"/>
                  </a:lnTo>
                  <a:lnTo>
                    <a:pt x="0" y="904912"/>
                  </a:lnTo>
                  <a:lnTo>
                    <a:pt x="35559" y="908049"/>
                  </a:lnTo>
                  <a:lnTo>
                    <a:pt x="52069" y="90804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535B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7602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3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8072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45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8542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55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8999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65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9469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760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9939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8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04089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962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0866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A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1336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B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180590" y="4531359"/>
              <a:ext cx="97790" cy="908050"/>
            </a:xfrm>
            <a:custGeom>
              <a:avLst/>
              <a:gdLst/>
              <a:ahLst/>
              <a:cxnLst/>
              <a:rect l="l" t="t" r="r" b="b"/>
              <a:pathLst>
                <a:path w="97789" h="908050">
                  <a:moveTo>
                    <a:pt x="97790" y="0"/>
                  </a:moveTo>
                  <a:lnTo>
                    <a:pt x="50800" y="0"/>
                  </a:lnTo>
                  <a:lnTo>
                    <a:pt x="46990" y="0"/>
                  </a:lnTo>
                  <a:lnTo>
                    <a:pt x="0" y="0"/>
                  </a:lnTo>
                  <a:lnTo>
                    <a:pt x="0" y="908050"/>
                  </a:lnTo>
                  <a:lnTo>
                    <a:pt x="46990" y="908050"/>
                  </a:lnTo>
                  <a:lnTo>
                    <a:pt x="50800" y="908050"/>
                  </a:lnTo>
                  <a:lnTo>
                    <a:pt x="97790" y="90805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5C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2733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D67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32028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E6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3672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5F6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41426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0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45998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16B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5069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26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55396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36D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59968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46E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6466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66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69366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67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7406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67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78765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77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83336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87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8803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9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92734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A7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97306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69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B7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0200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C7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06704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D7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11404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D7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1610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E7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20674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6F7B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25374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07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3007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17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34644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2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39344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37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4404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48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4874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5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53314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68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5801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68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6271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784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67284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88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71983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98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7668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A8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8138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B8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86079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C8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90651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D8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9535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E8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00049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F8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04621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7F8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09320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08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14019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18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18719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29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2341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39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27989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49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32689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59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3738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69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41959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79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46659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79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5135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89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56057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99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60628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A9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65328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B9A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70027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C9B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7472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D9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79298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E9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83997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8F9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8869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09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93395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0A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97967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1A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02665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2A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07365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3A3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12063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4A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16635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5A5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21335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6A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26033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7A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3073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9A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35305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9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40003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9A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4470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AA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49402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BA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53973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CA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58673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DAE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63372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EA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6807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9FB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72643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70" y="0"/>
                  </a:lnTo>
                  <a:lnTo>
                    <a:pt x="5207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0B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77342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1B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8204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1B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8674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2B4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91312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3B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96010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4B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0071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5B7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052820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6B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099809" y="4531360"/>
              <a:ext cx="52069" cy="908050"/>
            </a:xfrm>
            <a:custGeom>
              <a:avLst/>
              <a:gdLst/>
              <a:ahLst/>
              <a:cxnLst/>
              <a:rect l="l" t="t" r="r" b="b"/>
              <a:pathLst>
                <a:path w="52070" h="908050">
                  <a:moveTo>
                    <a:pt x="0" y="908049"/>
                  </a:moveTo>
                  <a:lnTo>
                    <a:pt x="0" y="0"/>
                  </a:lnTo>
                  <a:lnTo>
                    <a:pt x="52069" y="0"/>
                  </a:lnTo>
                  <a:lnTo>
                    <a:pt x="52069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7B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146800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0" y="908049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908049"/>
                  </a:lnTo>
                  <a:lnTo>
                    <a:pt x="0" y="908049"/>
                  </a:lnTo>
                  <a:close/>
                </a:path>
              </a:pathLst>
            </a:custGeom>
            <a:solidFill>
              <a:srgbClr val="A8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193789" y="4531360"/>
              <a:ext cx="50800" cy="908050"/>
            </a:xfrm>
            <a:custGeom>
              <a:avLst/>
              <a:gdLst/>
              <a:ahLst/>
              <a:cxnLst/>
              <a:rect l="l" t="t" r="r" b="b"/>
              <a:pathLst>
                <a:path w="50800" h="908050">
                  <a:moveTo>
                    <a:pt x="10160" y="0"/>
                  </a:moveTo>
                  <a:lnTo>
                    <a:pt x="0" y="0"/>
                  </a:lnTo>
                  <a:lnTo>
                    <a:pt x="0" y="908049"/>
                  </a:lnTo>
                  <a:lnTo>
                    <a:pt x="10160" y="908049"/>
                  </a:lnTo>
                  <a:lnTo>
                    <a:pt x="50800" y="904566"/>
                  </a:lnTo>
                  <a:lnTo>
                    <a:pt x="50800" y="232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A9B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240780" y="4533464"/>
              <a:ext cx="50800" cy="902969"/>
            </a:xfrm>
            <a:custGeom>
              <a:avLst/>
              <a:gdLst/>
              <a:ahLst/>
              <a:cxnLst/>
              <a:rect l="l" t="t" r="r" b="b"/>
              <a:pathLst>
                <a:path w="50800" h="902970">
                  <a:moveTo>
                    <a:pt x="0" y="0"/>
                  </a:moveTo>
                  <a:lnTo>
                    <a:pt x="0" y="902788"/>
                  </a:lnTo>
                  <a:lnTo>
                    <a:pt x="7620" y="902135"/>
                  </a:lnTo>
                  <a:lnTo>
                    <a:pt x="48260" y="895785"/>
                  </a:lnTo>
                  <a:lnTo>
                    <a:pt x="50800" y="895092"/>
                  </a:lnTo>
                  <a:lnTo>
                    <a:pt x="50800" y="8748"/>
                  </a:lnTo>
                  <a:lnTo>
                    <a:pt x="48260" y="8055"/>
                  </a:lnTo>
                  <a:lnTo>
                    <a:pt x="7620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286500" y="4541043"/>
              <a:ext cx="50800" cy="889000"/>
            </a:xfrm>
            <a:custGeom>
              <a:avLst/>
              <a:gdLst/>
              <a:ahLst/>
              <a:cxnLst/>
              <a:rect l="l" t="t" r="r" b="b"/>
              <a:pathLst>
                <a:path w="50800" h="889000">
                  <a:moveTo>
                    <a:pt x="0" y="0"/>
                  </a:moveTo>
                  <a:lnTo>
                    <a:pt x="0" y="888603"/>
                  </a:lnTo>
                  <a:lnTo>
                    <a:pt x="2539" y="888206"/>
                  </a:lnTo>
                  <a:lnTo>
                    <a:pt x="44450" y="876776"/>
                  </a:lnTo>
                  <a:lnTo>
                    <a:pt x="50800" y="873998"/>
                  </a:lnTo>
                  <a:lnTo>
                    <a:pt x="50800" y="14485"/>
                  </a:lnTo>
                  <a:lnTo>
                    <a:pt x="44450" y="11906"/>
                  </a:lnTo>
                  <a:lnTo>
                    <a:pt x="2539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333489" y="4553981"/>
              <a:ext cx="50800" cy="862965"/>
            </a:xfrm>
            <a:custGeom>
              <a:avLst/>
              <a:gdLst/>
              <a:ahLst/>
              <a:cxnLst/>
              <a:rect l="l" t="t" r="r" b="b"/>
              <a:pathLst>
                <a:path w="50800" h="862964">
                  <a:moveTo>
                    <a:pt x="0" y="0"/>
                  </a:moveTo>
                  <a:lnTo>
                    <a:pt x="0" y="862726"/>
                  </a:lnTo>
                  <a:lnTo>
                    <a:pt x="38100" y="846058"/>
                  </a:lnTo>
                  <a:lnTo>
                    <a:pt x="50800" y="839284"/>
                  </a:lnTo>
                  <a:lnTo>
                    <a:pt x="50800" y="22674"/>
                  </a:lnTo>
                  <a:lnTo>
                    <a:pt x="38100" y="15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380480" y="4574497"/>
              <a:ext cx="50800" cy="821055"/>
            </a:xfrm>
            <a:custGeom>
              <a:avLst/>
              <a:gdLst/>
              <a:ahLst/>
              <a:cxnLst/>
              <a:rect l="l" t="t" r="r" b="b"/>
              <a:pathLst>
                <a:path w="50800" h="821054">
                  <a:moveTo>
                    <a:pt x="0" y="0"/>
                  </a:moveTo>
                  <a:lnTo>
                    <a:pt x="0" y="820801"/>
                  </a:lnTo>
                  <a:lnTo>
                    <a:pt x="29210" y="805222"/>
                  </a:lnTo>
                  <a:lnTo>
                    <a:pt x="50800" y="791548"/>
                  </a:lnTo>
                  <a:lnTo>
                    <a:pt x="50800" y="30225"/>
                  </a:lnTo>
                  <a:lnTo>
                    <a:pt x="29210" y="16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426200" y="4601506"/>
              <a:ext cx="52069" cy="768350"/>
            </a:xfrm>
            <a:custGeom>
              <a:avLst/>
              <a:gdLst/>
              <a:ahLst/>
              <a:cxnLst/>
              <a:rect l="l" t="t" r="r" b="b"/>
              <a:pathLst>
                <a:path w="52070" h="768350">
                  <a:moveTo>
                    <a:pt x="0" y="0"/>
                  </a:moveTo>
                  <a:lnTo>
                    <a:pt x="0" y="767757"/>
                  </a:lnTo>
                  <a:lnTo>
                    <a:pt x="21589" y="754083"/>
                  </a:lnTo>
                  <a:lnTo>
                    <a:pt x="52070" y="730135"/>
                  </a:lnTo>
                  <a:lnTo>
                    <a:pt x="52070" y="36533"/>
                  </a:lnTo>
                  <a:lnTo>
                    <a:pt x="21589" y="13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473189" y="4634230"/>
              <a:ext cx="52069" cy="701675"/>
            </a:xfrm>
            <a:custGeom>
              <a:avLst/>
              <a:gdLst/>
              <a:ahLst/>
              <a:cxnLst/>
              <a:rect l="l" t="t" r="r" b="b"/>
              <a:pathLst>
                <a:path w="52070" h="701675">
                  <a:moveTo>
                    <a:pt x="0" y="0"/>
                  </a:moveTo>
                  <a:lnTo>
                    <a:pt x="0" y="701402"/>
                  </a:lnTo>
                  <a:lnTo>
                    <a:pt x="10160" y="693420"/>
                  </a:lnTo>
                  <a:lnTo>
                    <a:pt x="43180" y="661670"/>
                  </a:lnTo>
                  <a:lnTo>
                    <a:pt x="52069" y="652409"/>
                  </a:lnTo>
                  <a:lnTo>
                    <a:pt x="52069" y="48101"/>
                  </a:lnTo>
                  <a:lnTo>
                    <a:pt x="43180" y="38100"/>
                  </a:lnTo>
                  <a:lnTo>
                    <a:pt x="1016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520180" y="4676616"/>
              <a:ext cx="50800" cy="615315"/>
            </a:xfrm>
            <a:custGeom>
              <a:avLst/>
              <a:gdLst/>
              <a:ahLst/>
              <a:cxnLst/>
              <a:rect l="l" t="t" r="r" b="b"/>
              <a:pathLst>
                <a:path w="50800" h="615314">
                  <a:moveTo>
                    <a:pt x="0" y="0"/>
                  </a:moveTo>
                  <a:lnTo>
                    <a:pt x="0" y="615315"/>
                  </a:lnTo>
                  <a:lnTo>
                    <a:pt x="26670" y="587533"/>
                  </a:lnTo>
                  <a:lnTo>
                    <a:pt x="50800" y="556822"/>
                  </a:lnTo>
                  <a:lnTo>
                    <a:pt x="50800" y="59617"/>
                  </a:lnTo>
                  <a:lnTo>
                    <a:pt x="26670" y="30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567170" y="4731558"/>
              <a:ext cx="50800" cy="506730"/>
            </a:xfrm>
            <a:custGeom>
              <a:avLst/>
              <a:gdLst/>
              <a:ahLst/>
              <a:cxnLst/>
              <a:rect l="l" t="t" r="r" b="b"/>
              <a:pathLst>
                <a:path w="50800" h="506729">
                  <a:moveTo>
                    <a:pt x="0" y="0"/>
                  </a:moveTo>
                  <a:lnTo>
                    <a:pt x="0" y="506730"/>
                  </a:lnTo>
                  <a:lnTo>
                    <a:pt x="7620" y="497031"/>
                  </a:lnTo>
                  <a:lnTo>
                    <a:pt x="31750" y="458931"/>
                  </a:lnTo>
                  <a:lnTo>
                    <a:pt x="50800" y="423213"/>
                  </a:lnTo>
                  <a:lnTo>
                    <a:pt x="50800" y="84361"/>
                  </a:lnTo>
                  <a:lnTo>
                    <a:pt x="31750" y="47451"/>
                  </a:lnTo>
                  <a:lnTo>
                    <a:pt x="7620" y="9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614159" y="4808537"/>
              <a:ext cx="44450" cy="353695"/>
            </a:xfrm>
            <a:custGeom>
              <a:avLst/>
              <a:gdLst/>
              <a:ahLst/>
              <a:cxnLst/>
              <a:rect l="l" t="t" r="r" b="b"/>
              <a:pathLst>
                <a:path w="44450" h="353695">
                  <a:moveTo>
                    <a:pt x="0" y="0"/>
                  </a:moveTo>
                  <a:lnTo>
                    <a:pt x="0" y="353377"/>
                  </a:lnTo>
                  <a:lnTo>
                    <a:pt x="5080" y="343852"/>
                  </a:lnTo>
                  <a:lnTo>
                    <a:pt x="21590" y="303212"/>
                  </a:lnTo>
                  <a:lnTo>
                    <a:pt x="34290" y="261302"/>
                  </a:lnTo>
                  <a:lnTo>
                    <a:pt x="41910" y="219392"/>
                  </a:lnTo>
                  <a:lnTo>
                    <a:pt x="44450" y="176212"/>
                  </a:lnTo>
                  <a:lnTo>
                    <a:pt x="41910" y="134302"/>
                  </a:lnTo>
                  <a:lnTo>
                    <a:pt x="34290" y="92392"/>
                  </a:lnTo>
                  <a:lnTo>
                    <a:pt x="21590" y="50482"/>
                  </a:lnTo>
                  <a:lnTo>
                    <a:pt x="5080" y="9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295399" y="4530090"/>
              <a:ext cx="5364480" cy="909319"/>
            </a:xfrm>
            <a:custGeom>
              <a:avLst/>
              <a:gdLst/>
              <a:ahLst/>
              <a:cxnLst/>
              <a:rect l="l" t="t" r="r" b="b"/>
              <a:pathLst>
                <a:path w="5364480" h="909320">
                  <a:moveTo>
                    <a:pt x="453389" y="0"/>
                  </a:moveTo>
                  <a:lnTo>
                    <a:pt x="408007" y="2963"/>
                  </a:lnTo>
                  <a:lnTo>
                    <a:pt x="363058" y="11585"/>
                  </a:lnTo>
                  <a:lnTo>
                    <a:pt x="318942" y="25460"/>
                  </a:lnTo>
                  <a:lnTo>
                    <a:pt x="276059" y="44186"/>
                  </a:lnTo>
                  <a:lnTo>
                    <a:pt x="234808" y="67357"/>
                  </a:lnTo>
                  <a:lnTo>
                    <a:pt x="195590" y="94569"/>
                  </a:lnTo>
                  <a:lnTo>
                    <a:pt x="158803" y="125418"/>
                  </a:lnTo>
                  <a:lnTo>
                    <a:pt x="124847" y="159501"/>
                  </a:lnTo>
                  <a:lnTo>
                    <a:pt x="94122" y="196413"/>
                  </a:lnTo>
                  <a:lnTo>
                    <a:pt x="67027" y="235749"/>
                  </a:lnTo>
                  <a:lnTo>
                    <a:pt x="43963" y="277106"/>
                  </a:lnTo>
                  <a:lnTo>
                    <a:pt x="25328" y="320080"/>
                  </a:lnTo>
                  <a:lnTo>
                    <a:pt x="11523" y="364266"/>
                  </a:lnTo>
                  <a:lnTo>
                    <a:pt x="2947" y="409261"/>
                  </a:lnTo>
                  <a:lnTo>
                    <a:pt x="0" y="454660"/>
                  </a:lnTo>
                  <a:lnTo>
                    <a:pt x="2947" y="500058"/>
                  </a:lnTo>
                  <a:lnTo>
                    <a:pt x="11523" y="545053"/>
                  </a:lnTo>
                  <a:lnTo>
                    <a:pt x="25328" y="589239"/>
                  </a:lnTo>
                  <a:lnTo>
                    <a:pt x="43963" y="632213"/>
                  </a:lnTo>
                  <a:lnTo>
                    <a:pt x="67027" y="673570"/>
                  </a:lnTo>
                  <a:lnTo>
                    <a:pt x="94122" y="712906"/>
                  </a:lnTo>
                  <a:lnTo>
                    <a:pt x="124847" y="749818"/>
                  </a:lnTo>
                  <a:lnTo>
                    <a:pt x="158803" y="783901"/>
                  </a:lnTo>
                  <a:lnTo>
                    <a:pt x="195590" y="814750"/>
                  </a:lnTo>
                  <a:lnTo>
                    <a:pt x="234808" y="841962"/>
                  </a:lnTo>
                  <a:lnTo>
                    <a:pt x="276059" y="865133"/>
                  </a:lnTo>
                  <a:lnTo>
                    <a:pt x="318942" y="883859"/>
                  </a:lnTo>
                  <a:lnTo>
                    <a:pt x="363058" y="897734"/>
                  </a:lnTo>
                  <a:lnTo>
                    <a:pt x="408007" y="906356"/>
                  </a:lnTo>
                  <a:lnTo>
                    <a:pt x="453389" y="909320"/>
                  </a:lnTo>
                  <a:lnTo>
                    <a:pt x="4909820" y="909320"/>
                  </a:lnTo>
                  <a:lnTo>
                    <a:pt x="4955218" y="906356"/>
                  </a:lnTo>
                  <a:lnTo>
                    <a:pt x="5000213" y="897734"/>
                  </a:lnTo>
                  <a:lnTo>
                    <a:pt x="5044399" y="883859"/>
                  </a:lnTo>
                  <a:lnTo>
                    <a:pt x="5087373" y="865133"/>
                  </a:lnTo>
                  <a:lnTo>
                    <a:pt x="5128730" y="841962"/>
                  </a:lnTo>
                  <a:lnTo>
                    <a:pt x="5168066" y="814750"/>
                  </a:lnTo>
                  <a:lnTo>
                    <a:pt x="5204978" y="783901"/>
                  </a:lnTo>
                  <a:lnTo>
                    <a:pt x="5239061" y="749818"/>
                  </a:lnTo>
                  <a:lnTo>
                    <a:pt x="5269910" y="712906"/>
                  </a:lnTo>
                  <a:lnTo>
                    <a:pt x="5297122" y="673570"/>
                  </a:lnTo>
                  <a:lnTo>
                    <a:pt x="5320293" y="632213"/>
                  </a:lnTo>
                  <a:lnTo>
                    <a:pt x="5339019" y="589239"/>
                  </a:lnTo>
                  <a:lnTo>
                    <a:pt x="5352894" y="545053"/>
                  </a:lnTo>
                  <a:lnTo>
                    <a:pt x="5361516" y="500058"/>
                  </a:lnTo>
                  <a:lnTo>
                    <a:pt x="5364480" y="454660"/>
                  </a:lnTo>
                  <a:lnTo>
                    <a:pt x="5361516" y="409261"/>
                  </a:lnTo>
                  <a:lnTo>
                    <a:pt x="5352894" y="364266"/>
                  </a:lnTo>
                  <a:lnTo>
                    <a:pt x="5339019" y="320080"/>
                  </a:lnTo>
                  <a:lnTo>
                    <a:pt x="5320293" y="277106"/>
                  </a:lnTo>
                  <a:lnTo>
                    <a:pt x="5297122" y="235749"/>
                  </a:lnTo>
                  <a:lnTo>
                    <a:pt x="5269910" y="196413"/>
                  </a:lnTo>
                  <a:lnTo>
                    <a:pt x="5239061" y="159501"/>
                  </a:lnTo>
                  <a:lnTo>
                    <a:pt x="5204978" y="125418"/>
                  </a:lnTo>
                  <a:lnTo>
                    <a:pt x="5168066" y="94569"/>
                  </a:lnTo>
                  <a:lnTo>
                    <a:pt x="5128730" y="67357"/>
                  </a:lnTo>
                  <a:lnTo>
                    <a:pt x="5087373" y="44186"/>
                  </a:lnTo>
                  <a:lnTo>
                    <a:pt x="5044399" y="25460"/>
                  </a:lnTo>
                  <a:lnTo>
                    <a:pt x="5000213" y="11585"/>
                  </a:lnTo>
                  <a:lnTo>
                    <a:pt x="4955218" y="2963"/>
                  </a:lnTo>
                  <a:lnTo>
                    <a:pt x="4909820" y="0"/>
                  </a:lnTo>
                  <a:lnTo>
                    <a:pt x="453389" y="0"/>
                  </a:lnTo>
                  <a:close/>
                </a:path>
                <a:path w="5364480" h="909320">
                  <a:moveTo>
                    <a:pt x="0" y="0"/>
                  </a:moveTo>
                  <a:lnTo>
                    <a:pt x="0" y="0"/>
                  </a:lnTo>
                </a:path>
                <a:path w="5364480" h="909320">
                  <a:moveTo>
                    <a:pt x="5364480" y="909320"/>
                  </a:moveTo>
                  <a:lnTo>
                    <a:pt x="5364480" y="90932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08" name="object 508"/>
          <p:cNvSpPr txBox="1"/>
          <p:nvPr/>
        </p:nvSpPr>
        <p:spPr>
          <a:xfrm>
            <a:off x="1602739" y="2170429"/>
            <a:ext cx="4792345" cy="315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3600" b="1" spc="-280" dirty="0">
                <a:solidFill>
                  <a:srgbClr val="EFFFFF"/>
                </a:solidFill>
                <a:latin typeface="Georgia"/>
                <a:cs typeface="Georgia"/>
              </a:rPr>
              <a:t>Upper</a:t>
            </a:r>
            <a:r>
              <a:rPr sz="3600" b="1" spc="-140" dirty="0">
                <a:solidFill>
                  <a:srgbClr val="EFFFFF"/>
                </a:solidFill>
                <a:latin typeface="Georgia"/>
                <a:cs typeface="Georgia"/>
              </a:rPr>
              <a:t> </a:t>
            </a:r>
            <a:r>
              <a:rPr lang="en-US" sz="3600" b="1" spc="-480" dirty="0" smtClean="0">
                <a:solidFill>
                  <a:srgbClr val="EFFFFF"/>
                </a:solidFill>
                <a:latin typeface="Georgia"/>
                <a:cs typeface="Georgia"/>
              </a:rPr>
              <a:t>CASE </a:t>
            </a:r>
            <a:r>
              <a:rPr lang="en-US" sz="3600" b="1" spc="-200" dirty="0" smtClean="0">
                <a:solidFill>
                  <a:srgbClr val="EFFFFF"/>
                </a:solidFill>
                <a:latin typeface="Georgia"/>
                <a:cs typeface="Georgia"/>
              </a:rPr>
              <a:t>Tools </a:t>
            </a:r>
            <a:endParaRPr sz="3600" dirty="0">
              <a:latin typeface="Georgia"/>
              <a:cs typeface="Georgia"/>
            </a:endParaRPr>
          </a:p>
          <a:p>
            <a:pPr marL="50800" marR="43180" indent="499109">
              <a:lnSpc>
                <a:spcPts val="10210"/>
              </a:lnSpc>
              <a:spcBef>
                <a:spcPts val="1200"/>
              </a:spcBef>
            </a:pPr>
            <a:r>
              <a:rPr sz="3600" b="1" spc="-270" dirty="0">
                <a:solidFill>
                  <a:srgbClr val="EFFFFF"/>
                </a:solidFill>
                <a:latin typeface="Georgia"/>
                <a:cs typeface="Georgia"/>
              </a:rPr>
              <a:t>Lower </a:t>
            </a:r>
            <a:r>
              <a:rPr sz="3600" b="1" spc="-480" dirty="0">
                <a:solidFill>
                  <a:srgbClr val="EFFFFF"/>
                </a:solidFill>
                <a:latin typeface="Georgia"/>
                <a:cs typeface="Georgia"/>
              </a:rPr>
              <a:t>CASE </a:t>
            </a:r>
            <a:r>
              <a:rPr sz="3600" b="1" spc="-200" dirty="0">
                <a:solidFill>
                  <a:srgbClr val="EFFFFF"/>
                </a:solidFill>
                <a:latin typeface="Georgia"/>
                <a:cs typeface="Georgia"/>
              </a:rPr>
              <a:t>Tools  </a:t>
            </a:r>
            <a:r>
              <a:rPr lang="en-US" sz="5400" b="1" spc="-592" baseline="6172" dirty="0" smtClean="0">
                <a:solidFill>
                  <a:srgbClr val="FFFFFF"/>
                </a:solidFill>
                <a:latin typeface="Georgia"/>
                <a:cs typeface="Georgia"/>
              </a:rPr>
              <a:t>Integrated</a:t>
            </a:r>
            <a:r>
              <a:rPr sz="3600" b="1" spc="-160" dirty="0" smtClean="0">
                <a:solidFill>
                  <a:srgbClr val="EFFFFF"/>
                </a:solidFill>
                <a:latin typeface="Georgia"/>
                <a:cs typeface="Georgia"/>
              </a:rPr>
              <a:t> </a:t>
            </a:r>
            <a:r>
              <a:rPr lang="en-US" sz="3600" b="1" spc="-480" dirty="0" smtClean="0">
                <a:solidFill>
                  <a:srgbClr val="EFFFFF"/>
                </a:solidFill>
                <a:latin typeface="Georgia"/>
                <a:cs typeface="Georgia"/>
              </a:rPr>
              <a:t>CASE </a:t>
            </a:r>
            <a:r>
              <a:rPr lang="en-US" sz="3600" b="1" spc="-200" dirty="0" smtClean="0">
                <a:solidFill>
                  <a:srgbClr val="EFFFFF"/>
                </a:solidFill>
                <a:latin typeface="Georgia"/>
                <a:cs typeface="Georgia"/>
              </a:rPr>
              <a:t>Tools 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1889124" y="5572760"/>
            <a:ext cx="4524259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Cross life cycle CASE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6049009"/>
            <a:ext cx="14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5" dirty="0">
                <a:solidFill>
                  <a:srgbClr val="035B74"/>
                </a:solidFill>
                <a:latin typeface="Arial"/>
                <a:cs typeface="Arial"/>
              </a:rPr>
              <a:t>1</a:t>
            </a:r>
            <a:r>
              <a:rPr sz="1200" spc="-90" dirty="0">
                <a:solidFill>
                  <a:srgbClr val="035B74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885190"/>
            <a:ext cx="39420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/>
              <a:t>CASE</a:t>
            </a:r>
            <a:r>
              <a:rPr sz="4800" spc="555" dirty="0"/>
              <a:t> </a:t>
            </a:r>
            <a:r>
              <a:rPr sz="4800" spc="290" dirty="0"/>
              <a:t>Tools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48920" y="1863090"/>
            <a:ext cx="8590280" cy="4375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33400">
              <a:lnSpc>
                <a:spcPct val="100000"/>
              </a:lnSpc>
              <a:spcBef>
                <a:spcPts val="100"/>
              </a:spcBef>
            </a:pPr>
            <a:r>
              <a:rPr sz="2400" spc="25" dirty="0" smtClean="0">
                <a:latin typeface="Arial"/>
                <a:cs typeface="Arial"/>
              </a:rPr>
              <a:t>The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application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of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a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set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of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tools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and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methods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to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a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software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system </a:t>
            </a:r>
            <a:r>
              <a:rPr sz="2400" spc="30" dirty="0" smtClean="0">
                <a:latin typeface="Arial"/>
                <a:cs typeface="Arial"/>
              </a:rPr>
              <a:t>with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the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desired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end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result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of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high-quality,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defect-free,</a:t>
            </a:r>
            <a:r>
              <a:rPr lang="en-US" sz="2400" spc="30" dirty="0" smtClean="0">
                <a:latin typeface="Arial"/>
                <a:cs typeface="Arial"/>
              </a:rPr>
              <a:t> </a:t>
            </a:r>
            <a:r>
              <a:rPr sz="2400" spc="30" dirty="0" smtClean="0">
                <a:latin typeface="Arial"/>
                <a:cs typeface="Arial"/>
              </a:rPr>
              <a:t>and </a:t>
            </a:r>
            <a:r>
              <a:rPr sz="2400" spc="10" dirty="0" smtClean="0">
                <a:latin typeface="Arial"/>
                <a:cs typeface="Arial"/>
              </a:rPr>
              <a:t>maintainable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sz="2400" spc="10" dirty="0" smtClean="0">
                <a:latin typeface="Arial"/>
                <a:cs typeface="Arial"/>
              </a:rPr>
              <a:t>software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sz="2400" spc="10" dirty="0" smtClean="0">
                <a:latin typeface="Arial"/>
                <a:cs typeface="Arial"/>
              </a:rPr>
              <a:t>products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310" algn="l"/>
              </a:tabLst>
            </a:pPr>
            <a:r>
              <a:rPr sz="2800" b="1" spc="215" dirty="0">
                <a:solidFill>
                  <a:srgbClr val="105863"/>
                </a:solidFill>
                <a:latin typeface="Arial"/>
                <a:cs typeface="Arial"/>
              </a:rPr>
              <a:t>Purpose</a:t>
            </a:r>
            <a:r>
              <a:rPr sz="2800" b="1" spc="37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rgbClr val="105863"/>
                </a:solidFill>
                <a:latin typeface="Arial"/>
                <a:cs typeface="Arial"/>
              </a:rPr>
              <a:t>of</a:t>
            </a:r>
            <a:r>
              <a:rPr sz="2800" b="1" spc="38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2800" b="1" spc="170" dirty="0">
                <a:solidFill>
                  <a:srgbClr val="105863"/>
                </a:solidFill>
                <a:latin typeface="Arial"/>
                <a:cs typeface="Arial"/>
              </a:rPr>
              <a:t>CASE	</a:t>
            </a:r>
            <a:r>
              <a:rPr sz="2800" b="1" spc="165" dirty="0" smtClean="0">
                <a:solidFill>
                  <a:srgbClr val="105863"/>
                </a:solidFill>
                <a:latin typeface="Arial"/>
                <a:cs typeface="Arial"/>
              </a:rPr>
              <a:t>Tools</a:t>
            </a:r>
            <a:endParaRPr lang="en-US" sz="2800" b="1" spc="165" dirty="0" smtClean="0">
              <a:solidFill>
                <a:srgbClr val="105863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it </a:t>
            </a:r>
            <a:r>
              <a:rPr lang="en-US" sz="2400" b="1" dirty="0"/>
              <a:t>simpler</a:t>
            </a:r>
            <a:r>
              <a:rPr lang="en-US" sz="2400" dirty="0"/>
              <a:t> to enact a single design philosophy with the goal </a:t>
            </a:r>
            <a:r>
              <a:rPr lang="en-US" sz="2400" b="1" dirty="0" smtClean="0"/>
              <a:t>to speed </a:t>
            </a:r>
            <a:r>
              <a:rPr lang="en-US" sz="2400" b="1" dirty="0"/>
              <a:t>up the development </a:t>
            </a:r>
            <a:r>
              <a:rPr lang="en-US" sz="2400" dirty="0"/>
              <a:t>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automate </a:t>
            </a:r>
            <a:r>
              <a:rPr lang="en-US" sz="2400" dirty="0" smtClean="0"/>
              <a:t>mundane(similar) </a:t>
            </a:r>
            <a:r>
              <a:rPr lang="en-US" sz="2400" dirty="0"/>
              <a:t>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promote a central location for referencing system </a:t>
            </a:r>
            <a:r>
              <a:rPr lang="en-US" sz="2400" dirty="0" smtClean="0"/>
              <a:t>development activities </a:t>
            </a:r>
            <a:r>
              <a:rPr lang="en-US" sz="2400" dirty="0"/>
              <a:t>and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get accuracy and increase the speed of the tasks.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497329"/>
            <a:ext cx="777620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/>
              <a:t>1. Increasing costs of software development due to</a:t>
            </a:r>
          </a:p>
          <a:p>
            <a:r>
              <a:rPr lang="en-US" sz="2800" dirty="0"/>
              <a:t>the extreme intensive labor required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2. Avoid simple human errors in software</a:t>
            </a:r>
          </a:p>
          <a:p>
            <a:r>
              <a:rPr lang="en-US" sz="2800" dirty="0"/>
              <a:t>development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/>
              <a:t>3. CASE offers an important opportunity to </a:t>
            </a:r>
            <a:r>
              <a:rPr lang="en-US" sz="2800" dirty="0" smtClean="0"/>
              <a:t>alleviate(serve) the </a:t>
            </a:r>
            <a:r>
              <a:rPr lang="en-US" sz="2800" dirty="0"/>
              <a:t>problems of application development </a:t>
            </a:r>
            <a:r>
              <a:rPr lang="en-US" sz="2800" dirty="0" smtClean="0"/>
              <a:t>and maintenance</a:t>
            </a:r>
            <a:r>
              <a:rPr lang="en-US" sz="2800" dirty="0"/>
              <a:t>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269" y="796290"/>
            <a:ext cx="98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0" dirty="0"/>
              <a:t>U</a:t>
            </a:r>
            <a:r>
              <a:rPr sz="2800" spc="-395" dirty="0"/>
              <a:t>S</a:t>
            </a:r>
            <a:r>
              <a:rPr sz="2800" spc="-195" dirty="0"/>
              <a:t>E</a:t>
            </a:r>
            <a:r>
              <a:rPr sz="2800" spc="-395" dirty="0"/>
              <a:t>S</a:t>
            </a:r>
            <a:r>
              <a:rPr sz="2800" spc="-135" dirty="0"/>
              <a:t>:</a:t>
            </a:r>
            <a:endParaRPr sz="280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80"/>
              <a:ext cx="887094" cy="10160"/>
            </a:xfrm>
            <a:custGeom>
              <a:avLst/>
              <a:gdLst/>
              <a:ahLst/>
              <a:cxnLst/>
              <a:rect l="l" t="t" r="r" b="b"/>
              <a:pathLst>
                <a:path w="887094" h="10159">
                  <a:moveTo>
                    <a:pt x="88654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2" y="10160"/>
                  </a:lnTo>
                  <a:lnTo>
                    <a:pt x="886546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1540510" y="257809"/>
            <a:ext cx="6662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0325" algn="l"/>
                <a:tab pos="6649084" algn="l"/>
              </a:tabLst>
            </a:pPr>
            <a:r>
              <a:rPr sz="2200" b="1" spc="180" dirty="0">
                <a:solidFill>
                  <a:srgbClr val="105863"/>
                </a:solidFill>
                <a:latin typeface="Arial"/>
                <a:cs typeface="Arial"/>
              </a:rPr>
              <a:t>COMPONENTS </a:t>
            </a:r>
            <a:r>
              <a:rPr sz="2200" b="1" spc="95" dirty="0">
                <a:solidFill>
                  <a:srgbClr val="105863"/>
                </a:solidFill>
                <a:latin typeface="Arial"/>
                <a:cs typeface="Arial"/>
              </a:rPr>
              <a:t>OF</a:t>
            </a:r>
            <a:r>
              <a:rPr sz="2200" b="1" spc="36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2200" b="1" spc="135" dirty="0">
                <a:solidFill>
                  <a:srgbClr val="105863"/>
                </a:solidFill>
                <a:latin typeface="Arial"/>
                <a:cs typeface="Arial"/>
              </a:rPr>
              <a:t>CASE	</a:t>
            </a:r>
            <a:r>
              <a:rPr sz="2200" b="1" u="sng" spc="135" dirty="0">
                <a:solidFill>
                  <a:srgbClr val="105863"/>
                </a:solidFill>
                <a:uFill>
                  <a:solidFill>
                    <a:srgbClr val="00ABCF"/>
                  </a:solidFill>
                </a:u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  <a:p>
            <a:pPr marL="1348740">
              <a:lnSpc>
                <a:spcPct val="100000"/>
              </a:lnSpc>
            </a:pPr>
            <a:r>
              <a:rPr sz="2200" b="1" spc="150" dirty="0">
                <a:solidFill>
                  <a:srgbClr val="105863"/>
                </a:solidFill>
                <a:latin typeface="Arial"/>
                <a:cs typeface="Arial"/>
              </a:rPr>
              <a:t>TOOLS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30200" y="1804670"/>
            <a:ext cx="872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336040" algn="l"/>
                <a:tab pos="3209925" algn="l"/>
                <a:tab pos="4545965" algn="l"/>
                <a:tab pos="4884420" algn="l"/>
                <a:tab pos="6386830" algn="l"/>
                <a:tab pos="6820534" algn="l"/>
                <a:tab pos="7743190" algn="l"/>
                <a:tab pos="8394700" algn="l"/>
              </a:tabLst>
            </a:pPr>
            <a:r>
              <a:rPr sz="2200" spc="110" dirty="0">
                <a:latin typeface="Arial"/>
                <a:cs typeface="Arial"/>
              </a:rPr>
              <a:t>A	</a:t>
            </a:r>
            <a:r>
              <a:rPr sz="2200" spc="25" dirty="0">
                <a:latin typeface="Arial"/>
                <a:cs typeface="Arial"/>
              </a:rPr>
              <a:t>C</a:t>
            </a:r>
            <a:r>
              <a:rPr sz="2200" spc="114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105" dirty="0">
                <a:latin typeface="Arial"/>
                <a:cs typeface="Arial"/>
              </a:rPr>
              <a:t>env</a:t>
            </a:r>
            <a:r>
              <a:rPr sz="2200" spc="45" dirty="0">
                <a:latin typeface="Arial"/>
                <a:cs typeface="Arial"/>
              </a:rPr>
              <a:t>i</a:t>
            </a:r>
            <a:r>
              <a:rPr sz="2200" spc="225" dirty="0">
                <a:latin typeface="Arial"/>
                <a:cs typeface="Arial"/>
              </a:rPr>
              <a:t>r</a:t>
            </a:r>
            <a:r>
              <a:rPr sz="2200" spc="105" dirty="0">
                <a:latin typeface="Arial"/>
                <a:cs typeface="Arial"/>
              </a:rPr>
              <a:t>onm</a:t>
            </a:r>
            <a:r>
              <a:rPr sz="2200" spc="70" dirty="0">
                <a:latin typeface="Arial"/>
                <a:cs typeface="Arial"/>
              </a:rPr>
              <a:t>e</a:t>
            </a:r>
            <a:r>
              <a:rPr sz="2200" spc="13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35" dirty="0">
                <a:latin typeface="Arial"/>
                <a:cs typeface="Arial"/>
              </a:rPr>
              <a:t>conta</a:t>
            </a:r>
            <a:r>
              <a:rPr sz="2200" spc="60" dirty="0">
                <a:latin typeface="Arial"/>
                <a:cs typeface="Arial"/>
              </a:rPr>
              <a:t>i</a:t>
            </a:r>
            <a:r>
              <a:rPr sz="2200" spc="95" dirty="0">
                <a:latin typeface="Arial"/>
                <a:cs typeface="Arial"/>
              </a:rPr>
              <a:t>ns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8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95" dirty="0">
                <a:latin typeface="Arial"/>
                <a:cs typeface="Arial"/>
              </a:rPr>
              <a:t>c</a:t>
            </a:r>
            <a:r>
              <a:rPr sz="2200" spc="110" dirty="0">
                <a:latin typeface="Arial"/>
                <a:cs typeface="Arial"/>
              </a:rPr>
              <a:t>o</a:t>
            </a:r>
            <a:r>
              <a:rPr sz="2200" spc="105" dirty="0">
                <a:latin typeface="Arial"/>
                <a:cs typeface="Arial"/>
              </a:rPr>
              <a:t>l</a:t>
            </a:r>
            <a:r>
              <a:rPr sz="2200" spc="95" dirty="0">
                <a:latin typeface="Arial"/>
                <a:cs typeface="Arial"/>
              </a:rPr>
              <a:t>l</a:t>
            </a:r>
            <a:r>
              <a:rPr sz="2200" spc="155" dirty="0">
                <a:latin typeface="Arial"/>
                <a:cs typeface="Arial"/>
              </a:rPr>
              <a:t>ect</a:t>
            </a:r>
            <a:r>
              <a:rPr sz="2200" spc="80" dirty="0">
                <a:latin typeface="Arial"/>
                <a:cs typeface="Arial"/>
              </a:rPr>
              <a:t>i</a:t>
            </a:r>
            <a:r>
              <a:rPr sz="2200" spc="10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10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20" dirty="0">
                <a:latin typeface="Arial"/>
                <a:cs typeface="Arial"/>
              </a:rPr>
              <a:t>tool</a:t>
            </a:r>
            <a:r>
              <a:rPr sz="2200" spc="100" dirty="0">
                <a:latin typeface="Arial"/>
                <a:cs typeface="Arial"/>
              </a:rPr>
              <a:t>s</a:t>
            </a:r>
            <a:r>
              <a:rPr sz="2200" spc="6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65" dirty="0">
                <a:latin typeface="Arial"/>
                <a:cs typeface="Arial"/>
              </a:rPr>
              <a:t>N</a:t>
            </a:r>
            <a:r>
              <a:rPr sz="2200" spc="110" dirty="0">
                <a:latin typeface="Arial"/>
                <a:cs typeface="Arial"/>
              </a:rPr>
              <a:t>o</a:t>
            </a:r>
            <a:r>
              <a:rPr sz="2200" spc="16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30" dirty="0">
                <a:latin typeface="Arial"/>
                <a:cs typeface="Arial"/>
              </a:rPr>
              <a:t>a</a:t>
            </a:r>
            <a:r>
              <a:rPr sz="2200" spc="50" dirty="0">
                <a:latin typeface="Arial"/>
                <a:cs typeface="Arial"/>
              </a:rPr>
              <a:t>l</a:t>
            </a:r>
            <a:r>
              <a:rPr sz="2200" spc="125" dirty="0">
                <a:latin typeface="Arial"/>
                <a:cs typeface="Arial"/>
              </a:rPr>
              <a:t>l  </a:t>
            </a:r>
            <a:r>
              <a:rPr sz="2200" spc="110" dirty="0">
                <a:latin typeface="Arial"/>
                <a:cs typeface="Arial"/>
              </a:rPr>
              <a:t>environments </a:t>
            </a:r>
            <a:r>
              <a:rPr sz="2200" spc="125" dirty="0">
                <a:latin typeface="Arial"/>
                <a:cs typeface="Arial"/>
              </a:rPr>
              <a:t>provide </a:t>
            </a:r>
            <a:r>
              <a:rPr sz="2200" spc="95" dirty="0" smtClean="0">
                <a:latin typeface="Arial"/>
                <a:cs typeface="Arial"/>
              </a:rPr>
              <a:t>all</a:t>
            </a:r>
            <a:r>
              <a:rPr lang="en-US" sz="2200" spc="95" dirty="0" smtClean="0">
                <a:latin typeface="Arial"/>
                <a:cs typeface="Arial"/>
              </a:rPr>
              <a:t> </a:t>
            </a:r>
            <a:r>
              <a:rPr sz="2200" spc="-430" dirty="0" smtClean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tools</a:t>
            </a:r>
            <a:r>
              <a:rPr sz="2200" spc="110" dirty="0">
                <a:solidFill>
                  <a:srgbClr val="105863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91209" y="2890520"/>
            <a:ext cx="1512570" cy="1286510"/>
          </a:xfrm>
          <a:custGeom>
            <a:avLst/>
            <a:gdLst/>
            <a:ahLst/>
            <a:cxnLst/>
            <a:rect l="l" t="t" r="r" b="b"/>
            <a:pathLst>
              <a:path w="1512570" h="1286510">
                <a:moveTo>
                  <a:pt x="1512570" y="0"/>
                </a:moveTo>
                <a:lnTo>
                  <a:pt x="0" y="0"/>
                </a:lnTo>
                <a:lnTo>
                  <a:pt x="0" y="1286509"/>
                </a:lnTo>
                <a:lnTo>
                  <a:pt x="1512570" y="128650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791209" y="2890520"/>
            <a:ext cx="1512570" cy="1286510"/>
          </a:xfrm>
          <a:prstGeom prst="rect">
            <a:avLst/>
          </a:prstGeom>
          <a:ln w="25518">
            <a:solidFill>
              <a:srgbClr val="06A9D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31470" marR="325120" indent="1270">
              <a:lnSpc>
                <a:spcPts val="2370"/>
              </a:lnSpc>
            </a:pPr>
            <a:r>
              <a:rPr sz="2200" spc="125" dirty="0">
                <a:solidFill>
                  <a:srgbClr val="105863"/>
                </a:solidFill>
                <a:latin typeface="Arial"/>
                <a:cs typeface="Arial"/>
              </a:rPr>
              <a:t>U</a:t>
            </a:r>
            <a:r>
              <a:rPr sz="2200" spc="90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2200" spc="130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2200" spc="120" dirty="0">
                <a:solidFill>
                  <a:srgbClr val="105863"/>
                </a:solidFill>
                <a:latin typeface="Arial"/>
                <a:cs typeface="Arial"/>
              </a:rPr>
              <a:t>er  </a:t>
            </a:r>
            <a:r>
              <a:rPr sz="2200" spc="30" dirty="0">
                <a:solidFill>
                  <a:srgbClr val="105863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971800" y="2895600"/>
            <a:ext cx="1511300" cy="1285240"/>
          </a:xfrm>
          <a:custGeom>
            <a:avLst/>
            <a:gdLst/>
            <a:ahLst/>
            <a:cxnLst/>
            <a:rect l="l" t="t" r="r" b="b"/>
            <a:pathLst>
              <a:path w="1511300" h="1285239">
                <a:moveTo>
                  <a:pt x="1511300" y="0"/>
                </a:moveTo>
                <a:lnTo>
                  <a:pt x="0" y="0"/>
                </a:lnTo>
                <a:lnTo>
                  <a:pt x="0" y="1285239"/>
                </a:lnTo>
                <a:lnTo>
                  <a:pt x="1511300" y="1285239"/>
                </a:lnTo>
                <a:close/>
              </a:path>
            </a:pathLst>
          </a:custGeom>
          <a:solidFill>
            <a:srgbClr val="DAF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971800" y="2895600"/>
            <a:ext cx="1511300" cy="1285240"/>
          </a:xfrm>
          <a:prstGeom prst="rect">
            <a:avLst/>
          </a:prstGeom>
          <a:ln w="25518">
            <a:solidFill>
              <a:srgbClr val="06A9D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66395" marR="321310" indent="-38100">
              <a:lnSpc>
                <a:spcPts val="2370"/>
              </a:lnSpc>
            </a:pPr>
            <a:r>
              <a:rPr sz="2200" spc="105" dirty="0">
                <a:solidFill>
                  <a:srgbClr val="105863"/>
                </a:solidFill>
                <a:latin typeface="Arial"/>
                <a:cs typeface="Arial"/>
              </a:rPr>
              <a:t>L</a:t>
            </a:r>
            <a:r>
              <a:rPr sz="2200" spc="110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2200" spc="185" dirty="0">
                <a:solidFill>
                  <a:srgbClr val="105863"/>
                </a:solidFill>
                <a:latin typeface="Arial"/>
                <a:cs typeface="Arial"/>
              </a:rPr>
              <a:t>w</a:t>
            </a:r>
            <a:r>
              <a:rPr sz="2200" spc="120" dirty="0">
                <a:solidFill>
                  <a:srgbClr val="105863"/>
                </a:solidFill>
                <a:latin typeface="Arial"/>
                <a:cs typeface="Arial"/>
              </a:rPr>
              <a:t>er  </a:t>
            </a:r>
            <a:r>
              <a:rPr sz="2200" spc="30" dirty="0">
                <a:solidFill>
                  <a:srgbClr val="105863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029200" y="2971800"/>
            <a:ext cx="1511300" cy="1286510"/>
          </a:xfrm>
          <a:custGeom>
            <a:avLst/>
            <a:gdLst/>
            <a:ahLst/>
            <a:cxnLst/>
            <a:rect l="l" t="t" r="r" b="b"/>
            <a:pathLst>
              <a:path w="1511300" h="1286510">
                <a:moveTo>
                  <a:pt x="1511300" y="0"/>
                </a:moveTo>
                <a:lnTo>
                  <a:pt x="0" y="0"/>
                </a:lnTo>
                <a:lnTo>
                  <a:pt x="0" y="1286510"/>
                </a:lnTo>
                <a:lnTo>
                  <a:pt x="1511300" y="1286510"/>
                </a:lnTo>
                <a:close/>
              </a:path>
            </a:pathLst>
          </a:custGeom>
          <a:solidFill>
            <a:srgbClr val="5DE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029200" y="2971800"/>
            <a:ext cx="1511300" cy="1286510"/>
          </a:xfrm>
          <a:prstGeom prst="rect">
            <a:avLst/>
          </a:prstGeom>
          <a:ln w="25518">
            <a:solidFill>
              <a:srgbClr val="06A9D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2200" spc="40" dirty="0">
                <a:solidFill>
                  <a:srgbClr val="105863"/>
                </a:solidFill>
                <a:latin typeface="Arial"/>
                <a:cs typeface="Arial"/>
              </a:rPr>
              <a:t>i-CASE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444499" y="1282700"/>
            <a:ext cx="622248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TYPES </a:t>
            </a:r>
            <a:r>
              <a:rPr lang="en-US" spc="-625" dirty="0" smtClean="0"/>
              <a:t> </a:t>
            </a:r>
            <a:r>
              <a:rPr spc="-515" dirty="0" smtClean="0"/>
              <a:t>OF </a:t>
            </a:r>
            <a:r>
              <a:rPr lang="en-US" spc="-515" dirty="0" smtClean="0"/>
              <a:t> </a:t>
            </a:r>
            <a:r>
              <a:rPr spc="-690" dirty="0" smtClean="0"/>
              <a:t>CASE</a:t>
            </a:r>
            <a:r>
              <a:rPr spc="-665" dirty="0" smtClean="0"/>
              <a:t> </a:t>
            </a:r>
            <a:r>
              <a:rPr lang="en-US" spc="-665" dirty="0" smtClean="0"/>
              <a:t> </a:t>
            </a:r>
            <a:r>
              <a:rPr spc="-570" dirty="0" smtClean="0"/>
              <a:t>TOOLS</a:t>
            </a:r>
            <a:endParaRPr spc="-570" dirty="0"/>
          </a:p>
        </p:txBody>
      </p:sp>
      <p:sp>
        <p:nvSpPr>
          <p:cNvPr id="157" name="object 157"/>
          <p:cNvSpPr txBox="1">
            <a:spLocks noGrp="1"/>
          </p:cNvSpPr>
          <p:nvPr>
            <p:ph type="body" idx="1"/>
          </p:nvPr>
        </p:nvSpPr>
        <p:spPr>
          <a:xfrm>
            <a:off x="497840" y="1908810"/>
            <a:ext cx="8002270" cy="307648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0"/>
              </a:spcBef>
            </a:pPr>
            <a:r>
              <a:rPr sz="2700" spc="1792" baseline="7716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700" spc="562" baseline="7716" dirty="0">
                <a:solidFill>
                  <a:srgbClr val="0ACFD8"/>
                </a:solidFill>
              </a:rPr>
              <a:t> </a:t>
            </a:r>
            <a:r>
              <a:rPr sz="1900" spc="15" dirty="0"/>
              <a:t>Upper-CASE:-</a:t>
            </a:r>
            <a:endParaRPr sz="1900" dirty="0">
              <a:latin typeface="Symbol"/>
              <a:cs typeface="Symbol"/>
            </a:endParaRPr>
          </a:p>
          <a:p>
            <a:pPr marL="323850" marR="43180" indent="-273050">
              <a:lnSpc>
                <a:spcPct val="100000"/>
              </a:lnSpc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z="1900" spc="80" dirty="0">
                <a:solidFill>
                  <a:srgbClr val="000000"/>
                </a:solidFill>
              </a:rPr>
              <a:t>Upper</a:t>
            </a:r>
            <a:r>
              <a:rPr sz="1900" dirty="0">
                <a:solidFill>
                  <a:srgbClr val="000000"/>
                </a:solidFill>
              </a:rPr>
              <a:t> </a:t>
            </a:r>
            <a:r>
              <a:rPr sz="1900" spc="-70" dirty="0">
                <a:solidFill>
                  <a:srgbClr val="000000"/>
                </a:solidFill>
              </a:rPr>
              <a:t>CASE</a:t>
            </a:r>
            <a:r>
              <a:rPr sz="1900" dirty="0">
                <a:solidFill>
                  <a:srgbClr val="000000"/>
                </a:solidFill>
              </a:rPr>
              <a:t> </a:t>
            </a:r>
            <a:r>
              <a:rPr sz="1900" spc="15" dirty="0">
                <a:solidFill>
                  <a:srgbClr val="000000"/>
                </a:solidFill>
              </a:rPr>
              <a:t>is</a:t>
            </a:r>
            <a:r>
              <a:rPr sz="1900" spc="-5" dirty="0">
                <a:solidFill>
                  <a:srgbClr val="000000"/>
                </a:solidFill>
              </a:rPr>
              <a:t> </a:t>
            </a:r>
            <a:r>
              <a:rPr sz="1900" spc="55" dirty="0">
                <a:solidFill>
                  <a:srgbClr val="000000"/>
                </a:solidFill>
              </a:rPr>
              <a:t>focused</a:t>
            </a:r>
            <a:r>
              <a:rPr sz="1900" dirty="0">
                <a:solidFill>
                  <a:srgbClr val="000000"/>
                </a:solidFill>
              </a:rPr>
              <a:t> </a:t>
            </a:r>
            <a:r>
              <a:rPr sz="1900" spc="80" dirty="0">
                <a:solidFill>
                  <a:srgbClr val="000000"/>
                </a:solidFill>
              </a:rPr>
              <a:t>in</a:t>
            </a:r>
            <a:r>
              <a:rPr sz="1900" spc="-5" dirty="0">
                <a:solidFill>
                  <a:srgbClr val="000000"/>
                </a:solidFill>
              </a:rPr>
              <a:t> </a:t>
            </a:r>
            <a:r>
              <a:rPr sz="1900" spc="80" dirty="0">
                <a:solidFill>
                  <a:srgbClr val="000000"/>
                </a:solidFill>
              </a:rPr>
              <a:t>supporting</a:t>
            </a:r>
            <a:r>
              <a:rPr sz="1900" spc="-5" dirty="0">
                <a:solidFill>
                  <a:srgbClr val="000000"/>
                </a:solidFill>
              </a:rPr>
              <a:t> </a:t>
            </a:r>
            <a:endParaRPr lang="en-US" sz="1900" spc="-5" dirty="0" smtClean="0">
              <a:solidFill>
                <a:srgbClr val="000000"/>
              </a:solidFill>
            </a:endParaRPr>
          </a:p>
          <a:p>
            <a:pPr marL="781050" marR="43180" lvl="1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65" dirty="0" smtClean="0">
                <a:solidFill>
                  <a:srgbClr val="000000"/>
                </a:solidFill>
              </a:rPr>
              <a:t>project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identification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55" dirty="0">
                <a:solidFill>
                  <a:srgbClr val="000000"/>
                </a:solidFill>
              </a:rPr>
              <a:t>selection,  </a:t>
            </a:r>
            <a:endParaRPr lang="en-US" spc="55" dirty="0" smtClean="0">
              <a:solidFill>
                <a:srgbClr val="000000"/>
              </a:solidFill>
            </a:endParaRPr>
          </a:p>
          <a:p>
            <a:pPr marL="781050" marR="43180" lvl="1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65" dirty="0" smtClean="0">
                <a:solidFill>
                  <a:srgbClr val="000000"/>
                </a:solidFill>
              </a:rPr>
              <a:t>project </a:t>
            </a:r>
            <a:r>
              <a:rPr spc="65" dirty="0">
                <a:solidFill>
                  <a:srgbClr val="000000"/>
                </a:solidFill>
              </a:rPr>
              <a:t>initiation, </a:t>
            </a:r>
            <a:endParaRPr lang="en-US" spc="65" dirty="0" smtClean="0">
              <a:solidFill>
                <a:srgbClr val="000000"/>
              </a:solidFill>
            </a:endParaRPr>
          </a:p>
          <a:p>
            <a:pPr marL="781050" marR="43180" lvl="1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65" dirty="0" smtClean="0">
                <a:solidFill>
                  <a:srgbClr val="000000"/>
                </a:solidFill>
              </a:rPr>
              <a:t>project </a:t>
            </a:r>
            <a:r>
              <a:rPr spc="70" dirty="0">
                <a:solidFill>
                  <a:srgbClr val="000000"/>
                </a:solidFill>
              </a:rPr>
              <a:t>planning, </a:t>
            </a:r>
            <a:endParaRPr lang="en-US" spc="70" dirty="0" smtClean="0">
              <a:solidFill>
                <a:srgbClr val="000000"/>
              </a:solidFill>
            </a:endParaRPr>
          </a:p>
          <a:p>
            <a:pPr marL="781050" marR="43180" lvl="1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35" dirty="0" smtClean="0">
                <a:solidFill>
                  <a:srgbClr val="000000"/>
                </a:solidFill>
              </a:rPr>
              <a:t>analysis </a:t>
            </a:r>
            <a:r>
              <a:rPr spc="110" dirty="0">
                <a:solidFill>
                  <a:srgbClr val="000000"/>
                </a:solidFill>
              </a:rPr>
              <a:t>and </a:t>
            </a:r>
            <a:endParaRPr lang="en-US" spc="110" dirty="0" smtClean="0">
              <a:solidFill>
                <a:srgbClr val="000000"/>
              </a:solidFill>
            </a:endParaRPr>
          </a:p>
          <a:p>
            <a:pPr marL="781050" marR="43180" lvl="1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55" dirty="0" smtClean="0">
                <a:solidFill>
                  <a:srgbClr val="000000"/>
                </a:solidFill>
              </a:rPr>
              <a:t>design</a:t>
            </a:r>
            <a:r>
              <a:rPr spc="55" dirty="0">
                <a:solidFill>
                  <a:srgbClr val="000000"/>
                </a:solidFill>
              </a:rPr>
              <a:t>. </a:t>
            </a:r>
            <a:endParaRPr lang="en-US" spc="55" dirty="0" smtClean="0">
              <a:solidFill>
                <a:srgbClr val="000000"/>
              </a:solidFill>
            </a:endParaRPr>
          </a:p>
          <a:p>
            <a:pPr marL="323850" marR="43180" indent="-273050">
              <a:spcBef>
                <a:spcPts val="470"/>
              </a:spcBef>
              <a:buClr>
                <a:srgbClr val="0ACFD8"/>
              </a:buClr>
              <a:buSzPct val="94736"/>
              <a:buFont typeface="Symbol"/>
              <a:buChar char=""/>
              <a:tabLst>
                <a:tab pos="323850" algn="l"/>
              </a:tabLst>
            </a:pPr>
            <a:r>
              <a:rPr spc="55" dirty="0" smtClean="0">
                <a:solidFill>
                  <a:srgbClr val="000000"/>
                </a:solidFill>
              </a:rPr>
              <a:t>Describes </a:t>
            </a:r>
            <a:r>
              <a:rPr spc="60" dirty="0">
                <a:solidFill>
                  <a:srgbClr val="000000"/>
                </a:solidFill>
              </a:rPr>
              <a:t>tools  </a:t>
            </a:r>
            <a:r>
              <a:rPr spc="125" dirty="0">
                <a:solidFill>
                  <a:srgbClr val="000000"/>
                </a:solidFill>
              </a:rPr>
              <a:t>that </a:t>
            </a:r>
            <a:r>
              <a:rPr spc="100" dirty="0">
                <a:solidFill>
                  <a:srgbClr val="000000"/>
                </a:solidFill>
              </a:rPr>
              <a:t>automate </a:t>
            </a:r>
            <a:r>
              <a:rPr spc="80" dirty="0">
                <a:solidFill>
                  <a:srgbClr val="000000"/>
                </a:solidFill>
              </a:rPr>
              <a:t>or </a:t>
            </a:r>
            <a:r>
              <a:rPr spc="90" dirty="0">
                <a:solidFill>
                  <a:srgbClr val="000000"/>
                </a:solidFill>
              </a:rPr>
              <a:t>support </a:t>
            </a:r>
            <a:r>
              <a:rPr spc="120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‘upper’ </a:t>
            </a:r>
            <a:r>
              <a:rPr spc="80" dirty="0">
                <a:solidFill>
                  <a:srgbClr val="000000"/>
                </a:solidFill>
              </a:rPr>
              <a:t>or </a:t>
            </a:r>
            <a:r>
              <a:rPr spc="55" dirty="0">
                <a:solidFill>
                  <a:srgbClr val="000000"/>
                </a:solidFill>
              </a:rPr>
              <a:t>earliest </a:t>
            </a:r>
            <a:r>
              <a:rPr spc="70" dirty="0">
                <a:solidFill>
                  <a:srgbClr val="000000"/>
                </a:solidFill>
              </a:rPr>
              <a:t>phases </a:t>
            </a:r>
            <a:r>
              <a:rPr spc="10" dirty="0">
                <a:solidFill>
                  <a:srgbClr val="000000"/>
                </a:solidFill>
              </a:rPr>
              <a:t>of </a:t>
            </a:r>
            <a:r>
              <a:rPr spc="55" dirty="0">
                <a:solidFill>
                  <a:srgbClr val="000000"/>
                </a:solidFill>
              </a:rPr>
              <a:t>systems  </a:t>
            </a:r>
            <a:r>
              <a:rPr spc="75" dirty="0">
                <a:solidFill>
                  <a:srgbClr val="000000"/>
                </a:solidFill>
              </a:rPr>
              <a:t>development</a:t>
            </a:r>
            <a:r>
              <a:rPr spc="75" dirty="0" smtClean="0">
                <a:solidFill>
                  <a:srgbClr val="000000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840" y="1908810"/>
            <a:ext cx="8002270" cy="1308050"/>
          </a:xfrm>
        </p:spPr>
        <p:txBody>
          <a:bodyPr/>
          <a:lstStyle/>
          <a:p>
            <a:pPr marL="1060450" lvl="1" indent="-609600">
              <a:lnSpc>
                <a:spcPct val="100000"/>
              </a:lnSpc>
              <a:spcBef>
                <a:spcPts val="470"/>
              </a:spcBef>
              <a:buClr>
                <a:srgbClr val="0E6EC5"/>
              </a:buClr>
              <a:buSzPct val="84210"/>
              <a:buAutoNum type="arabicPeriod"/>
              <a:tabLst>
                <a:tab pos="1059815" algn="l"/>
                <a:tab pos="1060450" algn="l"/>
              </a:tabLst>
            </a:pP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Supports </a:t>
            </a:r>
            <a:r>
              <a:rPr lang="en-US" sz="1900" spc="-25" dirty="0">
                <a:solidFill>
                  <a:srgbClr val="0C0C0C"/>
                </a:solidFill>
                <a:latin typeface="Georgia"/>
                <a:cs typeface="Georgia"/>
              </a:rPr>
              <a:t>Software 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Development </a:t>
            </a:r>
            <a:r>
              <a:rPr lang="en-US" sz="1900" spc="-20" dirty="0">
                <a:solidFill>
                  <a:srgbClr val="0C0C0C"/>
                </a:solidFill>
                <a:latin typeface="Georgia"/>
                <a:cs typeface="Georgia"/>
              </a:rPr>
              <a:t>activities</a:t>
            </a:r>
            <a:r>
              <a:rPr lang="en-US" sz="1900" spc="-9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implementation</a:t>
            </a:r>
            <a:endParaRPr lang="en-US" sz="19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E6EC5"/>
              </a:buClr>
              <a:buFont typeface="Georgia"/>
              <a:buAutoNum type="arabicPeriod"/>
            </a:pPr>
            <a:endParaRPr lang="en-US" sz="2800" dirty="0">
              <a:latin typeface="Georgia"/>
              <a:cs typeface="Georgia"/>
            </a:endParaRPr>
          </a:p>
          <a:p>
            <a:pPr marL="1060450" lvl="1" indent="-609600">
              <a:lnSpc>
                <a:spcPct val="100000"/>
              </a:lnSpc>
              <a:buClr>
                <a:srgbClr val="0E6EC5"/>
              </a:buClr>
              <a:buSzPct val="84210"/>
              <a:buAutoNum type="arabicPeriod"/>
              <a:tabLst>
                <a:tab pos="1059815" algn="l"/>
                <a:tab pos="1060450" algn="l"/>
              </a:tabLst>
            </a:pPr>
            <a:r>
              <a:rPr lang="en-US" sz="1900" spc="-35" dirty="0">
                <a:solidFill>
                  <a:srgbClr val="0C0C0C"/>
                </a:solidFill>
                <a:latin typeface="Georgia"/>
                <a:cs typeface="Georgia"/>
              </a:rPr>
              <a:t>Focuses 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on </a:t>
            </a:r>
            <a:r>
              <a:rPr lang="en-US" sz="1900" spc="-35" dirty="0">
                <a:solidFill>
                  <a:srgbClr val="0C0C0C"/>
                </a:solidFill>
                <a:latin typeface="Georgia"/>
                <a:cs typeface="Georgia"/>
              </a:rPr>
              <a:t>Analysis</a:t>
            </a:r>
            <a:r>
              <a:rPr lang="en-US" sz="1900" spc="-7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Phase</a:t>
            </a:r>
            <a:endParaRPr lang="en-US" sz="1900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object 159"/>
          <p:cNvSpPr txBox="1"/>
          <p:nvPr/>
        </p:nvSpPr>
        <p:spPr>
          <a:xfrm>
            <a:off x="1607820" y="3124200"/>
            <a:ext cx="3505200" cy="1100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208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900" spc="-60" dirty="0">
                <a:solidFill>
                  <a:srgbClr val="0C0C0C"/>
                </a:solidFill>
                <a:latin typeface="Georgia"/>
                <a:cs typeface="Georgia"/>
              </a:rPr>
              <a:t>Diagramming</a:t>
            </a:r>
            <a:r>
              <a:rPr sz="1900" spc="-13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spc="-25" dirty="0">
                <a:solidFill>
                  <a:srgbClr val="0C0C0C"/>
                </a:solidFill>
                <a:latin typeface="Georgia"/>
                <a:cs typeface="Georgia"/>
              </a:rPr>
              <a:t>Tools  </a:t>
            </a:r>
            <a:endParaRPr lang="en-US" sz="1900" spc="-25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355600" marR="5080" indent="-342900">
              <a:lnSpc>
                <a:spcPct val="1208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900" spc="-40" dirty="0" smtClean="0">
                <a:solidFill>
                  <a:srgbClr val="0C0C0C"/>
                </a:solidFill>
                <a:latin typeface="Georgia"/>
                <a:cs typeface="Georgia"/>
              </a:rPr>
              <a:t>Report </a:t>
            </a:r>
            <a:r>
              <a:rPr sz="1900" spc="-40" dirty="0">
                <a:solidFill>
                  <a:srgbClr val="0C0C0C"/>
                </a:solidFill>
                <a:latin typeface="Georgia"/>
                <a:cs typeface="Georgia"/>
              </a:rPr>
              <a:t>Generator  </a:t>
            </a:r>
            <a:endParaRPr lang="en-US" sz="1900" spc="-4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355600" marR="5080" indent="-342900">
              <a:lnSpc>
                <a:spcPct val="1208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900" spc="-35" dirty="0" smtClean="0">
                <a:solidFill>
                  <a:srgbClr val="0C0C0C"/>
                </a:solidFill>
                <a:latin typeface="Georgia"/>
                <a:cs typeface="Georgia"/>
              </a:rPr>
              <a:t>Analysis</a:t>
            </a:r>
            <a:r>
              <a:rPr sz="1900" spc="-50" dirty="0" smtClean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spc="-30" dirty="0">
                <a:solidFill>
                  <a:srgbClr val="0C0C0C"/>
                </a:solidFill>
                <a:latin typeface="Georgia"/>
                <a:cs typeface="Georgia"/>
              </a:rPr>
              <a:t>Tool</a:t>
            </a:r>
            <a:endParaRPr sz="19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511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57200" y="796290"/>
            <a:ext cx="8021650" cy="420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829944">
              <a:lnSpc>
                <a:spcPct val="999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Lower-CASE:- </a:t>
            </a:r>
            <a:endParaRPr lang="en-US" sz="2800" b="1" spc="-10" dirty="0" smtClean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433070" marR="829944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20" dirty="0" smtClean="0">
                <a:solidFill>
                  <a:srgbClr val="0C0C0C"/>
                </a:solidFill>
                <a:latin typeface="Georgia"/>
                <a:cs typeface="Georgia"/>
              </a:rPr>
              <a:t>Lower </a:t>
            </a:r>
            <a:r>
              <a:rPr sz="2000" spc="-135" dirty="0">
                <a:solidFill>
                  <a:srgbClr val="0C0C0C"/>
                </a:solidFill>
                <a:latin typeface="Georgia"/>
                <a:cs typeface="Georgia"/>
              </a:rPr>
              <a:t>CASE </a:t>
            </a:r>
            <a:r>
              <a:rPr sz="2000" spc="-15" dirty="0">
                <a:solidFill>
                  <a:srgbClr val="0C0C0C"/>
                </a:solidFill>
                <a:latin typeface="Georgia"/>
                <a:cs typeface="Georgia"/>
              </a:rPr>
              <a:t>provides </a:t>
            </a:r>
            <a:r>
              <a:rPr sz="2000" spc="-25" dirty="0">
                <a:solidFill>
                  <a:srgbClr val="0C0C0C"/>
                </a:solidFill>
                <a:latin typeface="Georgia"/>
                <a:cs typeface="Georgia"/>
              </a:rPr>
              <a:t>support for </a:t>
            </a:r>
            <a:r>
              <a:rPr sz="2000" spc="-30" dirty="0">
                <a:solidFill>
                  <a:srgbClr val="0C0C0C"/>
                </a:solidFill>
                <a:latin typeface="Georgia"/>
                <a:cs typeface="Georgia"/>
              </a:rPr>
              <a:t>the  </a:t>
            </a:r>
            <a:endParaRPr lang="en-US" sz="2000" spc="-3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890270" marR="829944" lvl="1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45" dirty="0" smtClean="0">
                <a:solidFill>
                  <a:srgbClr val="0C0C0C"/>
                </a:solidFill>
                <a:latin typeface="Georgia"/>
                <a:cs typeface="Georgia"/>
              </a:rPr>
              <a:t>implementation </a:t>
            </a:r>
            <a:r>
              <a:rPr sz="2000" spc="-50" dirty="0">
                <a:solidFill>
                  <a:srgbClr val="0C0C0C"/>
                </a:solidFill>
                <a:latin typeface="Georgia"/>
                <a:cs typeface="Georgia"/>
              </a:rPr>
              <a:t>and </a:t>
            </a:r>
            <a:endParaRPr lang="en-US" sz="2000" spc="-5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890270" marR="829944" lvl="1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45" dirty="0" smtClean="0">
                <a:solidFill>
                  <a:srgbClr val="0C0C0C"/>
                </a:solidFill>
                <a:latin typeface="Georgia"/>
                <a:cs typeface="Georgia"/>
              </a:rPr>
              <a:t>maintenance </a:t>
            </a: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phases. </a:t>
            </a:r>
            <a:endParaRPr lang="en-US" sz="2000" spc="-4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433070" marR="829944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30" dirty="0" smtClean="0">
                <a:solidFill>
                  <a:srgbClr val="0C0C0C"/>
                </a:solidFill>
                <a:latin typeface="Georgia"/>
                <a:cs typeface="Georgia"/>
              </a:rPr>
              <a:t>Describes </a:t>
            </a:r>
            <a:r>
              <a:rPr sz="2000" spc="-20" dirty="0">
                <a:solidFill>
                  <a:srgbClr val="0C0C0C"/>
                </a:solidFill>
                <a:latin typeface="Georgia"/>
                <a:cs typeface="Georgia"/>
              </a:rPr>
              <a:t>tools  </a:t>
            </a:r>
            <a:r>
              <a:rPr sz="2000" spc="-35" dirty="0">
                <a:solidFill>
                  <a:srgbClr val="0C0C0C"/>
                </a:solidFill>
                <a:latin typeface="Georgia"/>
                <a:cs typeface="Georgia"/>
              </a:rPr>
              <a:t>that </a:t>
            </a: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automate </a:t>
            </a:r>
            <a:r>
              <a:rPr sz="2000" spc="-10" dirty="0">
                <a:solidFill>
                  <a:srgbClr val="0C0C0C"/>
                </a:solidFill>
                <a:latin typeface="Georgia"/>
                <a:cs typeface="Georgia"/>
              </a:rPr>
              <a:t>or </a:t>
            </a:r>
            <a:r>
              <a:rPr sz="2000" spc="-25" dirty="0">
                <a:solidFill>
                  <a:srgbClr val="0C0C0C"/>
                </a:solidFill>
                <a:latin typeface="Georgia"/>
                <a:cs typeface="Georgia"/>
              </a:rPr>
              <a:t>support </a:t>
            </a:r>
            <a:r>
              <a:rPr sz="2000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2000" spc="-5" dirty="0">
                <a:solidFill>
                  <a:srgbClr val="0C0C0C"/>
                </a:solidFill>
                <a:latin typeface="Georgia"/>
                <a:cs typeface="Georgia"/>
              </a:rPr>
              <a:t>‘lower’ </a:t>
            </a:r>
            <a:r>
              <a:rPr sz="2000" spc="-10" dirty="0">
                <a:solidFill>
                  <a:srgbClr val="0C0C0C"/>
                </a:solidFill>
                <a:latin typeface="Georgia"/>
                <a:cs typeface="Georgia"/>
              </a:rPr>
              <a:t>or </a:t>
            </a:r>
            <a:r>
              <a:rPr sz="2000" spc="-15" dirty="0">
                <a:solidFill>
                  <a:srgbClr val="0C0C0C"/>
                </a:solidFill>
                <a:latin typeface="Georgia"/>
                <a:cs typeface="Georgia"/>
              </a:rPr>
              <a:t>later </a:t>
            </a:r>
            <a:r>
              <a:rPr sz="2000" spc="-25" dirty="0">
                <a:solidFill>
                  <a:srgbClr val="0C0C0C"/>
                </a:solidFill>
                <a:latin typeface="Georgia"/>
                <a:cs typeface="Georgia"/>
              </a:rPr>
              <a:t>phases </a:t>
            </a:r>
            <a:r>
              <a:rPr sz="2000" spc="-35" dirty="0">
                <a:solidFill>
                  <a:srgbClr val="0C0C0C"/>
                </a:solidFill>
                <a:latin typeface="Georgia"/>
                <a:cs typeface="Georgia"/>
              </a:rPr>
              <a:t>of  </a:t>
            </a:r>
            <a:r>
              <a:rPr sz="2000" spc="-20" dirty="0">
                <a:solidFill>
                  <a:srgbClr val="0C0C0C"/>
                </a:solidFill>
                <a:latin typeface="Georgia"/>
                <a:cs typeface="Georgia"/>
              </a:rPr>
              <a:t>systems</a:t>
            </a:r>
            <a:r>
              <a:rPr sz="2000" spc="-4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development</a:t>
            </a:r>
            <a:r>
              <a:rPr sz="2000" spc="-40" dirty="0" smtClean="0">
                <a:solidFill>
                  <a:srgbClr val="0C0C0C"/>
                </a:solidFill>
                <a:latin typeface="Georgia"/>
                <a:cs typeface="Georgia"/>
              </a:rPr>
              <a:t>.</a:t>
            </a:r>
            <a:endParaRPr lang="en-US" sz="2000" spc="-4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433070" marR="829944" indent="-3429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latin typeface="Georgia"/>
              <a:cs typeface="Georgia"/>
            </a:endParaRPr>
          </a:p>
          <a:p>
            <a:pPr marL="1099820" indent="-610235">
              <a:lnSpc>
                <a:spcPct val="100000"/>
              </a:lnSpc>
              <a:buAutoNum type="arabicPeriod"/>
              <a:tabLst>
                <a:tab pos="1099185" algn="l"/>
                <a:tab pos="1099820" algn="l"/>
              </a:tabLst>
            </a:pP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Supports </a:t>
            </a:r>
            <a:r>
              <a:rPr sz="2000" spc="-50" dirty="0">
                <a:solidFill>
                  <a:srgbClr val="0C0C0C"/>
                </a:solidFill>
                <a:latin typeface="Georgia"/>
                <a:cs typeface="Georgia"/>
              </a:rPr>
              <a:t>Programming and </a:t>
            </a: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Integration tasks.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C0C0C"/>
              </a:buClr>
              <a:buFont typeface="Georgia"/>
              <a:buAutoNum type="arabicPeriod"/>
            </a:pPr>
            <a:endParaRPr sz="2000" dirty="0">
              <a:latin typeface="Georgia"/>
              <a:cs typeface="Georgia"/>
            </a:endParaRPr>
          </a:p>
          <a:p>
            <a:pPr marL="1099820" indent="-610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sz="2000" spc="-35" dirty="0">
                <a:solidFill>
                  <a:srgbClr val="0C0C0C"/>
                </a:solidFill>
                <a:latin typeface="Georgia"/>
                <a:cs typeface="Georgia"/>
              </a:rPr>
              <a:t>Focuses</a:t>
            </a:r>
            <a:r>
              <a:rPr sz="2000" spc="-45" dirty="0">
                <a:solidFill>
                  <a:srgbClr val="0C0C0C"/>
                </a:solidFill>
                <a:latin typeface="Georgia"/>
                <a:cs typeface="Georgia"/>
              </a:rPr>
              <a:t> on</a:t>
            </a:r>
            <a:endParaRPr sz="2000" dirty="0">
              <a:latin typeface="Georgia"/>
              <a:cs typeface="Georgia"/>
            </a:endParaRPr>
          </a:p>
          <a:p>
            <a:pPr marL="1690370" marR="35306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000" spc="-45" dirty="0">
                <a:solidFill>
                  <a:srgbClr val="0C0C0C"/>
                </a:solidFill>
                <a:latin typeface="Georgia"/>
                <a:cs typeface="Georgia"/>
              </a:rPr>
              <a:t>Central</a:t>
            </a:r>
            <a:r>
              <a:rPr sz="2000" spc="-10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0C0C0C"/>
                </a:solidFill>
                <a:latin typeface="Georgia"/>
                <a:cs typeface="Georgia"/>
              </a:rPr>
              <a:t>Repository  </a:t>
            </a:r>
            <a:endParaRPr lang="en-US" sz="2000" spc="-30" dirty="0" smtClean="0">
              <a:solidFill>
                <a:srgbClr val="0C0C0C"/>
              </a:solidFill>
              <a:latin typeface="Georgia"/>
              <a:cs typeface="Georgia"/>
            </a:endParaRPr>
          </a:p>
          <a:p>
            <a:pPr marL="1690370" marR="35306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000" spc="-55" dirty="0" smtClean="0">
                <a:solidFill>
                  <a:srgbClr val="0C0C0C"/>
                </a:solidFill>
                <a:latin typeface="Georgia"/>
                <a:cs typeface="Georgia"/>
              </a:rPr>
              <a:t>Code</a:t>
            </a:r>
            <a:r>
              <a:rPr sz="2000" spc="-65" dirty="0" smtClean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C0C0C"/>
                </a:solidFill>
                <a:latin typeface="Georgia"/>
                <a:cs typeface="Georgia"/>
              </a:rPr>
              <a:t>Generator</a:t>
            </a:r>
            <a:endParaRPr sz="2000" dirty="0">
              <a:latin typeface="Georgia"/>
              <a:cs typeface="Georgia"/>
            </a:endParaRPr>
          </a:p>
          <a:p>
            <a:pPr marL="169037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000" spc="-45" dirty="0">
                <a:solidFill>
                  <a:srgbClr val="0C0C0C"/>
                </a:solidFill>
                <a:latin typeface="Georgia"/>
                <a:cs typeface="Georgia"/>
              </a:rPr>
              <a:t>Configuration</a:t>
            </a:r>
            <a:r>
              <a:rPr sz="2000" spc="-5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000" spc="-60" dirty="0" smtClean="0">
                <a:solidFill>
                  <a:srgbClr val="0C0C0C"/>
                </a:solidFill>
                <a:latin typeface="Georgia"/>
                <a:cs typeface="Georgia"/>
              </a:rPr>
              <a:t>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282700"/>
            <a:ext cx="7327900" cy="1231106"/>
          </a:xfrm>
        </p:spPr>
        <p:txBody>
          <a:bodyPr/>
          <a:lstStyle/>
          <a:p>
            <a:r>
              <a:rPr lang="en-US" spc="-70" dirty="0" smtClean="0">
                <a:solidFill>
                  <a:srgbClr val="006FBF"/>
                </a:solidFill>
                <a:latin typeface="Times New Roman"/>
                <a:cs typeface="Times New Roman"/>
              </a:rPr>
              <a:t>I-CASE </a:t>
            </a:r>
            <a:r>
              <a:rPr lang="en-US" spc="60" dirty="0">
                <a:solidFill>
                  <a:srgbClr val="006FBF"/>
                </a:solidFill>
                <a:latin typeface="Times New Roman"/>
                <a:cs typeface="Times New Roman"/>
              </a:rPr>
              <a:t>(integrative </a:t>
            </a:r>
            <a:r>
              <a:rPr lang="en-US" spc="35" dirty="0">
                <a:solidFill>
                  <a:srgbClr val="006FBF"/>
                </a:solidFill>
                <a:latin typeface="Times New Roman"/>
                <a:cs typeface="Times New Roman"/>
              </a:rPr>
              <a:t>case):-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2513806"/>
            <a:ext cx="8002270" cy="2362185"/>
          </a:xfrm>
        </p:spPr>
        <p:txBody>
          <a:bodyPr/>
          <a:lstStyle/>
          <a:p>
            <a:pPr marL="12065">
              <a:lnSpc>
                <a:spcPts val="2275"/>
              </a:lnSpc>
              <a:spcBef>
                <a:spcPts val="1860"/>
              </a:spcBef>
              <a:buSzPct val="94736"/>
              <a:tabLst>
                <a:tab pos="182880" algn="l"/>
              </a:tabLst>
            </a:pPr>
            <a:r>
              <a:rPr lang="en-US" spc="-25" dirty="0">
                <a:solidFill>
                  <a:srgbClr val="0C0C0C"/>
                </a:solidFill>
                <a:latin typeface="Georgia"/>
                <a:cs typeface="Georgia"/>
              </a:rPr>
              <a:t>support </a:t>
            </a:r>
            <a:r>
              <a:rPr lang="en-US" spc="-30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lang="en-US" spc="-20" dirty="0">
                <a:solidFill>
                  <a:srgbClr val="0C0C0C"/>
                </a:solidFill>
                <a:latin typeface="Georgia"/>
                <a:cs typeface="Georgia"/>
              </a:rPr>
              <a:t>entire</a:t>
            </a:r>
            <a:r>
              <a:rPr lang="en-US" spc="-9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lang="en-US" spc="-145" dirty="0">
                <a:solidFill>
                  <a:srgbClr val="0C0C0C"/>
                </a:solidFill>
                <a:latin typeface="Georgia"/>
                <a:cs typeface="Georgia"/>
              </a:rPr>
              <a:t>SDLC</a:t>
            </a:r>
            <a:r>
              <a:rPr lang="en-US" spc="-145" dirty="0" smtClean="0">
                <a:solidFill>
                  <a:srgbClr val="0C0C0C"/>
                </a:solidFill>
                <a:latin typeface="Georgia"/>
                <a:cs typeface="Georgia"/>
              </a:rPr>
              <a:t>.</a:t>
            </a:r>
            <a:br>
              <a:rPr lang="en-US" spc="-145" dirty="0" smtClean="0">
                <a:solidFill>
                  <a:srgbClr val="0C0C0C"/>
                </a:solidFill>
                <a:latin typeface="Georgia"/>
                <a:cs typeface="Georgia"/>
              </a:rPr>
            </a:br>
            <a:endParaRPr lang="en-US" dirty="0">
              <a:latin typeface="Georgia"/>
              <a:cs typeface="Georgia"/>
            </a:endParaRPr>
          </a:p>
          <a:p>
            <a:pPr marL="1022350" lvl="1" indent="-609600">
              <a:lnSpc>
                <a:spcPts val="2275"/>
              </a:lnSpc>
              <a:buAutoNum type="arabicPeriod"/>
              <a:tabLst>
                <a:tab pos="1021715" algn="l"/>
                <a:tab pos="1022350" algn="l"/>
              </a:tabLst>
            </a:pP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Supports both </a:t>
            </a:r>
            <a:r>
              <a:rPr lang="en-US" sz="1900" spc="-55" dirty="0">
                <a:solidFill>
                  <a:srgbClr val="0C0C0C"/>
                </a:solidFill>
                <a:latin typeface="Georgia"/>
                <a:cs typeface="Georgia"/>
              </a:rPr>
              <a:t>Upper </a:t>
            </a:r>
            <a:r>
              <a:rPr lang="en-US" sz="1900" spc="-135" dirty="0">
                <a:solidFill>
                  <a:srgbClr val="0C0C0C"/>
                </a:solidFill>
                <a:latin typeface="Georgia"/>
                <a:cs typeface="Georgia"/>
              </a:rPr>
              <a:t>CASE </a:t>
            </a:r>
            <a:r>
              <a:rPr lang="en-US" sz="1900" spc="-25" dirty="0">
                <a:solidFill>
                  <a:srgbClr val="0C0C0C"/>
                </a:solidFill>
                <a:latin typeface="Georgia"/>
                <a:cs typeface="Georgia"/>
              </a:rPr>
              <a:t>Tools </a:t>
            </a:r>
            <a:r>
              <a:rPr lang="en-US" sz="1900" spc="-50" dirty="0">
                <a:solidFill>
                  <a:srgbClr val="0C0C0C"/>
                </a:solidFill>
                <a:latin typeface="Georgia"/>
                <a:cs typeface="Georgia"/>
              </a:rPr>
              <a:t>and </a:t>
            </a:r>
            <a:r>
              <a:rPr lang="en-US" sz="1900" spc="-20" dirty="0">
                <a:solidFill>
                  <a:srgbClr val="0C0C0C"/>
                </a:solidFill>
                <a:latin typeface="Georgia"/>
                <a:cs typeface="Georgia"/>
              </a:rPr>
              <a:t>Lower </a:t>
            </a:r>
            <a:r>
              <a:rPr lang="en-US" sz="1900" spc="-135" dirty="0">
                <a:solidFill>
                  <a:srgbClr val="0C0C0C"/>
                </a:solidFill>
                <a:latin typeface="Georgia"/>
                <a:cs typeface="Georgia"/>
              </a:rPr>
              <a:t>CASE</a:t>
            </a:r>
            <a:r>
              <a:rPr lang="en-US" sz="1900" spc="1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lang="en-US" sz="1900" spc="-45" dirty="0">
                <a:solidFill>
                  <a:srgbClr val="0C0C0C"/>
                </a:solidFill>
                <a:latin typeface="Georgia"/>
                <a:cs typeface="Georgia"/>
              </a:rPr>
              <a:t>Tools.</a:t>
            </a:r>
            <a:endParaRPr lang="en-US" sz="19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C0C0C"/>
              </a:buClr>
              <a:buFont typeface="Georgia"/>
              <a:buAutoNum type="arabicPeriod"/>
            </a:pPr>
            <a:endParaRPr lang="en-US" sz="2000" b="1" dirty="0">
              <a:latin typeface="Georgia"/>
              <a:cs typeface="Georgia"/>
            </a:endParaRPr>
          </a:p>
          <a:p>
            <a:pPr marL="1270000" marR="4593590" lvl="1" indent="-857250">
              <a:lnSpc>
                <a:spcPct val="100000"/>
              </a:lnSpc>
              <a:buAutoNum type="arabicPeriod"/>
              <a:tabLst>
                <a:tab pos="1021715" algn="l"/>
                <a:tab pos="1022350" algn="l"/>
              </a:tabLst>
            </a:pPr>
            <a:r>
              <a:rPr lang="en-US" sz="1900" spc="-35" dirty="0">
                <a:solidFill>
                  <a:srgbClr val="0C0C0C"/>
                </a:solidFill>
                <a:latin typeface="Georgia"/>
                <a:cs typeface="Georgia"/>
              </a:rPr>
              <a:t>Focuses 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on  </a:t>
            </a:r>
            <a:r>
              <a:rPr lang="en-US" sz="1900" spc="-35" dirty="0">
                <a:solidFill>
                  <a:srgbClr val="0C0C0C"/>
                </a:solidFill>
                <a:latin typeface="Georgia"/>
                <a:cs typeface="Georgia"/>
              </a:rPr>
              <a:t>Analysis  </a:t>
            </a:r>
            <a:r>
              <a:rPr lang="en-US" sz="1900" spc="-55" dirty="0">
                <a:solidFill>
                  <a:srgbClr val="0C0C0C"/>
                </a:solidFill>
                <a:latin typeface="Georgia"/>
                <a:cs typeface="Georgia"/>
              </a:rPr>
              <a:t>Code  Design  </a:t>
            </a:r>
            <a:r>
              <a:rPr lang="en-US" sz="1900" spc="-170" dirty="0">
                <a:solidFill>
                  <a:srgbClr val="0C0C0C"/>
                </a:solidFill>
                <a:latin typeface="Georgia"/>
                <a:cs typeface="Georgia"/>
              </a:rPr>
              <a:t>D</a:t>
            </a:r>
            <a:r>
              <a:rPr lang="en-US" sz="1900" spc="-35" dirty="0">
                <a:solidFill>
                  <a:srgbClr val="0C0C0C"/>
                </a:solidFill>
                <a:latin typeface="Georgia"/>
                <a:cs typeface="Georgia"/>
              </a:rPr>
              <a:t>ata</a:t>
            </a:r>
            <a:r>
              <a:rPr lang="en-US" sz="1900" spc="-40" dirty="0">
                <a:solidFill>
                  <a:srgbClr val="0C0C0C"/>
                </a:solidFill>
                <a:latin typeface="Georgia"/>
                <a:cs typeface="Georgia"/>
              </a:rPr>
              <a:t>ba</a:t>
            </a:r>
            <a:r>
              <a:rPr lang="en-US" sz="1900" spc="-5" dirty="0">
                <a:solidFill>
                  <a:srgbClr val="0C0C0C"/>
                </a:solidFill>
                <a:latin typeface="Georgia"/>
                <a:cs typeface="Georgia"/>
              </a:rPr>
              <a:t>s</a:t>
            </a:r>
            <a:r>
              <a:rPr lang="en-US" sz="1900" spc="5" dirty="0">
                <a:solidFill>
                  <a:srgbClr val="0C0C0C"/>
                </a:solidFill>
                <a:latin typeface="Georgia"/>
                <a:cs typeface="Georgia"/>
              </a:rPr>
              <a:t>e</a:t>
            </a:r>
            <a:endParaRPr lang="en-US" sz="1900" dirty="0">
              <a:latin typeface="Georgia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96290" cy="10160"/>
            </a:xfrm>
            <a:custGeom>
              <a:avLst/>
              <a:gdLst/>
              <a:ahLst/>
              <a:cxnLst/>
              <a:rect l="l" t="t" r="r" b="b"/>
              <a:pathLst>
                <a:path w="796290" h="10159">
                  <a:moveTo>
                    <a:pt x="7957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73" y="10160"/>
                  </a:lnTo>
                  <a:lnTo>
                    <a:pt x="795727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0" y="833119"/>
            <a:ext cx="327660" cy="45720"/>
            <a:chOff x="0" y="833119"/>
            <a:chExt cx="327660" cy="45720"/>
          </a:xfrm>
        </p:grpSpPr>
        <p:sp>
          <p:nvSpPr>
            <p:cNvPr id="95" name="object 95"/>
            <p:cNvSpPr/>
            <p:nvPr/>
          </p:nvSpPr>
          <p:spPr>
            <a:xfrm>
              <a:off x="0" y="833119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09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899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89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49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/>
          <p:nvPr/>
        </p:nvSpPr>
        <p:spPr>
          <a:xfrm>
            <a:off x="1275080" y="1925320"/>
            <a:ext cx="5351780" cy="1007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-12700" y="163829"/>
            <a:ext cx="798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7969250" algn="l"/>
              </a:tabLst>
            </a:pPr>
            <a:r>
              <a:rPr sz="3600" b="0" u="sng" dirty="0"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600" spc="-220" dirty="0">
                <a:latin typeface="Georgia"/>
                <a:cs typeface="Georgia"/>
              </a:rPr>
              <a:t>Categories </a:t>
            </a:r>
            <a:r>
              <a:rPr sz="3600" spc="-350" dirty="0">
                <a:latin typeface="Georgia"/>
                <a:cs typeface="Georgia"/>
              </a:rPr>
              <a:t>Of  </a:t>
            </a:r>
            <a:r>
              <a:rPr sz="3600" spc="-480" dirty="0">
                <a:latin typeface="Georgia"/>
                <a:cs typeface="Georgia"/>
              </a:rPr>
              <a:t>CASE</a:t>
            </a:r>
            <a:r>
              <a:rPr sz="3600" spc="-440" dirty="0">
                <a:latin typeface="Georgia"/>
                <a:cs typeface="Georgia"/>
              </a:rPr>
              <a:t> </a:t>
            </a:r>
            <a:r>
              <a:rPr sz="3600" spc="-195" dirty="0">
                <a:latin typeface="Georgia"/>
                <a:cs typeface="Georgia"/>
              </a:rPr>
              <a:t>Tools</a:t>
            </a:r>
            <a:r>
              <a:rPr sz="3600" spc="-180" dirty="0">
                <a:latin typeface="Georgia"/>
                <a:cs typeface="Georgia"/>
              </a:rPr>
              <a:t> </a:t>
            </a:r>
            <a:r>
              <a:rPr sz="3600" b="0" u="sng" dirty="0">
                <a:uFill>
                  <a:solidFill>
                    <a:srgbClr val="00A7CC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275080" y="3213100"/>
            <a:ext cx="5351780" cy="10045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75080" y="4504690"/>
            <a:ext cx="5351780" cy="10045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53670" y="33020"/>
            <a:ext cx="1261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145" dirty="0">
                <a:latin typeface="Times New Roman"/>
                <a:cs typeface="Times New Roman"/>
              </a:rPr>
              <a:t>(</a:t>
            </a:r>
            <a:r>
              <a:rPr sz="3000" i="1" spc="-25" dirty="0">
                <a:latin typeface="Times New Roman"/>
                <a:cs typeface="Times New Roman"/>
              </a:rPr>
              <a:t>CA</a:t>
            </a:r>
            <a:r>
              <a:rPr sz="3000" i="1" spc="-15" dirty="0">
                <a:latin typeface="Times New Roman"/>
                <a:cs typeface="Times New Roman"/>
              </a:rPr>
              <a:t>S</a:t>
            </a:r>
            <a:r>
              <a:rPr sz="3000" i="1" spc="-30" dirty="0">
                <a:latin typeface="Times New Roman"/>
                <a:cs typeface="Times New Roman"/>
              </a:rPr>
              <a:t>E)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53670" y="490220"/>
            <a:ext cx="7968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35" dirty="0">
                <a:latin typeface="Times New Roman"/>
                <a:cs typeface="Times New Roman"/>
              </a:rPr>
              <a:t>COMPUTER </a:t>
            </a:r>
            <a:r>
              <a:rPr sz="3000" b="1" i="1" spc="40" dirty="0">
                <a:latin typeface="Times New Roman"/>
                <a:cs typeface="Times New Roman"/>
              </a:rPr>
              <a:t>AIDED </a:t>
            </a:r>
            <a:r>
              <a:rPr sz="3000" b="1" i="1" spc="-25" dirty="0">
                <a:latin typeface="Times New Roman"/>
                <a:cs typeface="Times New Roman"/>
              </a:rPr>
              <a:t>SYSTEMS</a:t>
            </a:r>
            <a:r>
              <a:rPr sz="3000" b="1" i="1" spc="-305" dirty="0">
                <a:latin typeface="Times New Roman"/>
                <a:cs typeface="Times New Roman"/>
              </a:rPr>
              <a:t> </a:t>
            </a:r>
            <a:r>
              <a:rPr sz="3000" b="1" i="1" spc="-60" dirty="0">
                <a:latin typeface="Times New Roman"/>
                <a:cs typeface="Times New Roman"/>
              </a:rPr>
              <a:t>ENGINEERING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82270" y="1762759"/>
            <a:ext cx="8582025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6465">
              <a:lnSpc>
                <a:spcPct val="100000"/>
              </a:lnSpc>
              <a:spcBef>
                <a:spcPts val="100"/>
              </a:spcBef>
            </a:pPr>
            <a:r>
              <a:rPr sz="1700" b="1" spc="-90" dirty="0">
                <a:latin typeface="Times New Roman"/>
                <a:cs typeface="Times New Roman"/>
              </a:rPr>
              <a:t>CASE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100" dirty="0">
                <a:latin typeface="Times New Roman"/>
                <a:cs typeface="Times New Roman"/>
              </a:rPr>
              <a:t>is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60" dirty="0">
                <a:latin typeface="Times New Roman"/>
                <a:cs typeface="Times New Roman"/>
              </a:rPr>
              <a:t>a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100" dirty="0">
                <a:latin typeface="Times New Roman"/>
                <a:cs typeface="Times New Roman"/>
              </a:rPr>
              <a:t>term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90" dirty="0">
                <a:latin typeface="Times New Roman"/>
                <a:cs typeface="Times New Roman"/>
              </a:rPr>
              <a:t>covering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60" dirty="0">
                <a:latin typeface="Times New Roman"/>
                <a:cs typeface="Times New Roman"/>
              </a:rPr>
              <a:t>a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120" dirty="0">
                <a:latin typeface="Times New Roman"/>
                <a:cs typeface="Times New Roman"/>
              </a:rPr>
              <a:t>whole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85" dirty="0">
                <a:latin typeface="Times New Roman"/>
                <a:cs typeface="Times New Roman"/>
              </a:rPr>
              <a:t>range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100" dirty="0">
                <a:latin typeface="Times New Roman"/>
                <a:cs typeface="Times New Roman"/>
              </a:rPr>
              <a:t>of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125" dirty="0">
                <a:latin typeface="Times New Roman"/>
                <a:cs typeface="Times New Roman"/>
              </a:rPr>
              <a:t>tools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100" dirty="0">
                <a:latin typeface="Times New Roman"/>
                <a:cs typeface="Times New Roman"/>
              </a:rPr>
              <a:t>and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135" dirty="0">
                <a:latin typeface="Times New Roman"/>
                <a:cs typeface="Times New Roman"/>
              </a:rPr>
              <a:t>methods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90" dirty="0">
                <a:latin typeface="Times New Roman"/>
                <a:cs typeface="Times New Roman"/>
              </a:rPr>
              <a:t>that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SUPPORT  </a:t>
            </a:r>
            <a:r>
              <a:rPr sz="1700" b="1" spc="-50" dirty="0">
                <a:latin typeface="Times New Roman"/>
                <a:cs typeface="Times New Roman"/>
              </a:rPr>
              <a:t>SOFTWARE </a:t>
            </a:r>
            <a:r>
              <a:rPr sz="1700" b="1" spc="-80" dirty="0">
                <a:latin typeface="Times New Roman"/>
                <a:cs typeface="Times New Roman"/>
              </a:rPr>
              <a:t>SYSTEM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-30" dirty="0">
                <a:latin typeface="Times New Roman"/>
                <a:cs typeface="Times New Roman"/>
              </a:rPr>
              <a:t>DEVELOPMENT.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700" b="1" spc="-90" dirty="0">
                <a:latin typeface="Times New Roman"/>
                <a:cs typeface="Times New Roman"/>
              </a:rPr>
              <a:t>CASE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125" dirty="0">
                <a:latin typeface="Times New Roman"/>
                <a:cs typeface="Times New Roman"/>
              </a:rPr>
              <a:t>tools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65" dirty="0">
                <a:latin typeface="Times New Roman"/>
                <a:cs typeface="Times New Roman"/>
              </a:rPr>
              <a:t>are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Times New Roman"/>
                <a:cs typeface="Times New Roman"/>
              </a:rPr>
              <a:t>programs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Times New Roman"/>
                <a:cs typeface="Times New Roman"/>
              </a:rPr>
              <a:t>(software)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that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114" dirty="0">
                <a:latin typeface="Times New Roman"/>
                <a:cs typeface="Times New Roman"/>
              </a:rPr>
              <a:t>automate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75" dirty="0">
                <a:latin typeface="Times New Roman"/>
                <a:cs typeface="Times New Roman"/>
              </a:rPr>
              <a:t>or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support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155" dirty="0">
                <a:latin typeface="Times New Roman"/>
                <a:cs typeface="Times New Roman"/>
              </a:rPr>
              <a:t>one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75" dirty="0">
                <a:latin typeface="Times New Roman"/>
                <a:cs typeface="Times New Roman"/>
              </a:rPr>
              <a:t>or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120" dirty="0">
                <a:latin typeface="Times New Roman"/>
                <a:cs typeface="Times New Roman"/>
              </a:rPr>
              <a:t>more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110" dirty="0">
                <a:latin typeface="Times New Roman"/>
                <a:cs typeface="Times New Roman"/>
              </a:rPr>
              <a:t>phases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100" dirty="0">
                <a:latin typeface="Times New Roman"/>
                <a:cs typeface="Times New Roman"/>
              </a:rPr>
              <a:t>of  </a:t>
            </a:r>
            <a:r>
              <a:rPr sz="1700" b="1" spc="60" dirty="0">
                <a:latin typeface="Times New Roman"/>
                <a:cs typeface="Times New Roman"/>
              </a:rPr>
              <a:t>a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110" dirty="0">
                <a:latin typeface="Times New Roman"/>
                <a:cs typeface="Times New Roman"/>
              </a:rPr>
              <a:t>systems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120" dirty="0">
                <a:latin typeface="Times New Roman"/>
                <a:cs typeface="Times New Roman"/>
              </a:rPr>
              <a:t>development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90" dirty="0">
                <a:latin typeface="Times New Roman"/>
                <a:cs typeface="Times New Roman"/>
              </a:rPr>
              <a:t>life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75" dirty="0">
                <a:latin typeface="Times New Roman"/>
                <a:cs typeface="Times New Roman"/>
              </a:rPr>
              <a:t>cycle.</a:t>
            </a:r>
            <a:endParaRPr sz="1700" dirty="0">
              <a:latin typeface="Times New Roman"/>
              <a:cs typeface="Times New Roman"/>
            </a:endParaRPr>
          </a:p>
          <a:p>
            <a:pPr marL="12700" marR="1253490">
              <a:lnSpc>
                <a:spcPts val="4090"/>
              </a:lnSpc>
              <a:spcBef>
                <a:spcPts val="470"/>
              </a:spcBef>
            </a:pPr>
            <a:r>
              <a:rPr sz="1700" b="1" spc="-90" dirty="0">
                <a:latin typeface="Times New Roman"/>
                <a:cs typeface="Times New Roman"/>
              </a:rPr>
              <a:t>A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110" dirty="0">
                <a:latin typeface="Times New Roman"/>
                <a:cs typeface="Times New Roman"/>
              </a:rPr>
              <a:t>collection</a:t>
            </a:r>
            <a:r>
              <a:rPr sz="1700" b="1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of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125" dirty="0">
                <a:latin typeface="Times New Roman"/>
                <a:cs typeface="Times New Roman"/>
              </a:rPr>
              <a:t>tools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120" dirty="0">
                <a:latin typeface="Times New Roman"/>
                <a:cs typeface="Times New Roman"/>
              </a:rPr>
              <a:t>used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125" dirty="0">
                <a:latin typeface="Times New Roman"/>
                <a:cs typeface="Times New Roman"/>
              </a:rPr>
              <a:t>to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95" dirty="0">
                <a:latin typeface="Times New Roman"/>
                <a:cs typeface="Times New Roman"/>
              </a:rPr>
              <a:t>support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130" dirty="0">
                <a:latin typeface="Times New Roman"/>
                <a:cs typeface="Times New Roman"/>
              </a:rPr>
              <a:t>the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Times New Roman"/>
                <a:cs typeface="Times New Roman"/>
              </a:rPr>
              <a:t>software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120" dirty="0">
                <a:latin typeface="Times New Roman"/>
                <a:cs typeface="Times New Roman"/>
              </a:rPr>
              <a:t>development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90" dirty="0">
                <a:latin typeface="Times New Roman"/>
                <a:cs typeface="Times New Roman"/>
              </a:rPr>
              <a:t>process.  </a:t>
            </a:r>
            <a:r>
              <a:rPr sz="1700" b="1" spc="65" dirty="0">
                <a:latin typeface="Times New Roman"/>
                <a:cs typeface="Times New Roman"/>
              </a:rPr>
              <a:t>In </a:t>
            </a:r>
            <a:r>
              <a:rPr sz="1700" b="1" spc="105" dirty="0">
                <a:latin typeface="Times New Roman"/>
                <a:cs typeface="Times New Roman"/>
              </a:rPr>
              <a:t>other</a:t>
            </a:r>
            <a:r>
              <a:rPr sz="1700" b="1" spc="-110" dirty="0">
                <a:latin typeface="Times New Roman"/>
                <a:cs typeface="Times New Roman"/>
              </a:rPr>
              <a:t> </a:t>
            </a:r>
            <a:r>
              <a:rPr sz="1700" b="1" spc="80" dirty="0">
                <a:latin typeface="Times New Roman"/>
                <a:cs typeface="Times New Roman"/>
              </a:rPr>
              <a:t>words,</a:t>
            </a:r>
            <a:endParaRPr sz="1700" dirty="0">
              <a:latin typeface="Times New Roman"/>
              <a:cs typeface="Times New Roman"/>
            </a:endParaRPr>
          </a:p>
          <a:p>
            <a:pPr marL="236854" indent="-224790">
              <a:lnSpc>
                <a:spcPts val="1560"/>
              </a:lnSpc>
              <a:buAutoNum type="arabicPeriod"/>
              <a:tabLst>
                <a:tab pos="237490" algn="l"/>
              </a:tabLst>
            </a:pPr>
            <a:r>
              <a:rPr sz="1700" b="1" spc="-114" dirty="0">
                <a:solidFill>
                  <a:srgbClr val="0C0C0C"/>
                </a:solidFill>
                <a:latin typeface="Georgia"/>
                <a:cs typeface="Georgia"/>
              </a:rPr>
              <a:t>Software </a:t>
            </a:r>
            <a:r>
              <a:rPr sz="1700" b="1" spc="-95" dirty="0">
                <a:solidFill>
                  <a:srgbClr val="0C0C0C"/>
                </a:solidFill>
                <a:latin typeface="Georgia"/>
                <a:cs typeface="Georgia"/>
              </a:rPr>
              <a:t>that </a:t>
            </a:r>
            <a:r>
              <a:rPr sz="1700" b="1" spc="-80" dirty="0">
                <a:solidFill>
                  <a:srgbClr val="0C0C0C"/>
                </a:solidFill>
                <a:latin typeface="Georgia"/>
                <a:cs typeface="Georgia"/>
              </a:rPr>
              <a:t>is </a:t>
            </a:r>
            <a:r>
              <a:rPr sz="1700" b="1" spc="-105" dirty="0">
                <a:solidFill>
                  <a:srgbClr val="0C0C0C"/>
                </a:solidFill>
                <a:latin typeface="Georgia"/>
                <a:cs typeface="Georgia"/>
              </a:rPr>
              <a:t>used </a:t>
            </a:r>
            <a:r>
              <a:rPr sz="1700" b="1" spc="-85" dirty="0">
                <a:solidFill>
                  <a:srgbClr val="0C0C0C"/>
                </a:solidFill>
                <a:latin typeface="Georgia"/>
                <a:cs typeface="Georgia"/>
              </a:rPr>
              <a:t>to </a:t>
            </a: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support software process </a:t>
            </a:r>
            <a:r>
              <a:rPr sz="1700" b="1" spc="-75" dirty="0">
                <a:solidFill>
                  <a:srgbClr val="0C0C0C"/>
                </a:solidFill>
                <a:latin typeface="Georgia"/>
                <a:cs typeface="Georgia"/>
              </a:rPr>
              <a:t>activities</a:t>
            </a:r>
            <a:r>
              <a:rPr sz="1700" b="1" spc="21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700" b="1" spc="-165" dirty="0">
                <a:solidFill>
                  <a:srgbClr val="0C0C0C"/>
                </a:solidFill>
                <a:latin typeface="Georgia"/>
                <a:cs typeface="Georgia"/>
              </a:rPr>
              <a:t>.</a:t>
            </a:r>
            <a:endParaRPr sz="1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C0C0C"/>
              </a:buClr>
              <a:buFont typeface="Georgia"/>
              <a:buAutoNum type="arabicPeriod"/>
            </a:pPr>
            <a:endParaRPr sz="1750" dirty="0">
              <a:latin typeface="Georgia"/>
              <a:cs typeface="Georgia"/>
            </a:endParaRPr>
          </a:p>
          <a:p>
            <a:pPr marL="236854" indent="-224790">
              <a:lnSpc>
                <a:spcPct val="100000"/>
              </a:lnSpc>
              <a:buAutoNum type="arabicPeriod"/>
              <a:tabLst>
                <a:tab pos="237490" algn="l"/>
              </a:tabLst>
            </a:pP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Provides software process support</a:t>
            </a:r>
            <a:r>
              <a:rPr sz="1700" b="1" spc="3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700" b="1" spc="-75" dirty="0">
                <a:solidFill>
                  <a:srgbClr val="0C0C0C"/>
                </a:solidFill>
                <a:latin typeface="Georgia"/>
                <a:cs typeface="Georgia"/>
              </a:rPr>
              <a:t>by</a:t>
            </a:r>
            <a:endParaRPr sz="1700" dirty="0">
              <a:latin typeface="Georgia"/>
              <a:cs typeface="Georgia"/>
            </a:endParaRPr>
          </a:p>
          <a:p>
            <a:pPr marL="1003300" lvl="1" indent="-76835">
              <a:lnSpc>
                <a:spcPct val="100000"/>
              </a:lnSpc>
              <a:buSzPct val="94117"/>
              <a:buFont typeface="Arial"/>
              <a:buChar char="•"/>
              <a:tabLst>
                <a:tab pos="1003935" algn="l"/>
              </a:tabLst>
            </a:pPr>
            <a:r>
              <a:rPr sz="1700" b="1" spc="-110" dirty="0">
                <a:solidFill>
                  <a:srgbClr val="0C0C0C"/>
                </a:solidFill>
                <a:latin typeface="Georgia"/>
                <a:cs typeface="Georgia"/>
              </a:rPr>
              <a:t>automating </a:t>
            </a:r>
            <a:r>
              <a:rPr sz="1700" b="1" spc="-125" dirty="0">
                <a:solidFill>
                  <a:srgbClr val="0C0C0C"/>
                </a:solidFill>
                <a:latin typeface="Georgia"/>
                <a:cs typeface="Georgia"/>
              </a:rPr>
              <a:t>some </a:t>
            </a: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process</a:t>
            </a:r>
            <a:r>
              <a:rPr sz="1700" b="1" spc="4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700" b="1" spc="-80" dirty="0">
                <a:solidFill>
                  <a:srgbClr val="0C0C0C"/>
                </a:solidFill>
                <a:latin typeface="Georgia"/>
                <a:cs typeface="Georgia"/>
              </a:rPr>
              <a:t>activities</a:t>
            </a:r>
            <a:endParaRPr sz="1700" dirty="0">
              <a:latin typeface="Georgia"/>
              <a:cs typeface="Georgia"/>
            </a:endParaRPr>
          </a:p>
          <a:p>
            <a:pPr marL="1003300" lvl="1" indent="-76835">
              <a:lnSpc>
                <a:spcPct val="100000"/>
              </a:lnSpc>
              <a:buSzPct val="94117"/>
              <a:buFont typeface="Arial"/>
              <a:buChar char="•"/>
              <a:tabLst>
                <a:tab pos="1003935" algn="l"/>
              </a:tabLst>
            </a:pP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providing </a:t>
            </a:r>
            <a:r>
              <a:rPr sz="1700" b="1" spc="-114" dirty="0">
                <a:solidFill>
                  <a:srgbClr val="0C0C0C"/>
                </a:solidFill>
                <a:latin typeface="Georgia"/>
                <a:cs typeface="Georgia"/>
              </a:rPr>
              <a:t>information </a:t>
            </a: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about </a:t>
            </a:r>
            <a:r>
              <a:rPr sz="1700" b="1" spc="-95" dirty="0">
                <a:solidFill>
                  <a:srgbClr val="0C0C0C"/>
                </a:solidFill>
                <a:latin typeface="Georgia"/>
                <a:cs typeface="Georgia"/>
              </a:rPr>
              <a:t>the </a:t>
            </a:r>
            <a:r>
              <a:rPr sz="1700" b="1" spc="-100" dirty="0">
                <a:solidFill>
                  <a:srgbClr val="0C0C0C"/>
                </a:solidFill>
                <a:latin typeface="Georgia"/>
                <a:cs typeface="Georgia"/>
              </a:rPr>
              <a:t>software being</a:t>
            </a:r>
            <a:r>
              <a:rPr sz="1700" b="1" spc="15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700" b="1" spc="-90" dirty="0">
                <a:solidFill>
                  <a:srgbClr val="0C0C0C"/>
                </a:solidFill>
                <a:latin typeface="Georgia"/>
                <a:cs typeface="Georgia"/>
              </a:rPr>
              <a:t>developed</a:t>
            </a:r>
            <a:endParaRPr sz="17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C0C0C"/>
              </a:buClr>
              <a:buFont typeface="Arial"/>
              <a:buChar char="•"/>
            </a:pPr>
            <a:endParaRPr sz="1750" dirty="0">
              <a:latin typeface="Georgia"/>
              <a:cs typeface="Georgia"/>
            </a:endParaRPr>
          </a:p>
          <a:p>
            <a:pPr marL="236854" indent="-224790">
              <a:lnSpc>
                <a:spcPct val="100000"/>
              </a:lnSpc>
              <a:buAutoNum type="arabicPeriod"/>
              <a:tabLst>
                <a:tab pos="237490" algn="l"/>
              </a:tabLst>
            </a:pPr>
            <a:r>
              <a:rPr sz="1700" b="1" spc="-110" dirty="0">
                <a:solidFill>
                  <a:srgbClr val="0C0C0C"/>
                </a:solidFill>
                <a:latin typeface="Georgia"/>
                <a:cs typeface="Georgia"/>
              </a:rPr>
              <a:t>Currently used in </a:t>
            </a:r>
            <a:r>
              <a:rPr sz="1700" b="1" spc="-75" dirty="0">
                <a:solidFill>
                  <a:srgbClr val="0C0C0C"/>
                </a:solidFill>
                <a:latin typeface="Georgia"/>
                <a:cs typeface="Georgia"/>
              </a:rPr>
              <a:t>every </a:t>
            </a:r>
            <a:r>
              <a:rPr sz="1700" b="1" spc="-90" dirty="0">
                <a:solidFill>
                  <a:srgbClr val="0C0C0C"/>
                </a:solidFill>
                <a:latin typeface="Georgia"/>
                <a:cs typeface="Georgia"/>
              </a:rPr>
              <a:t>phase/workflow </a:t>
            </a:r>
            <a:r>
              <a:rPr sz="1700" b="1" spc="-114" dirty="0">
                <a:solidFill>
                  <a:srgbClr val="0C0C0C"/>
                </a:solidFill>
                <a:latin typeface="Georgia"/>
                <a:cs typeface="Georgia"/>
              </a:rPr>
              <a:t>of </a:t>
            </a:r>
            <a:r>
              <a:rPr sz="1700" b="1" spc="-80" dirty="0">
                <a:solidFill>
                  <a:srgbClr val="0C0C0C"/>
                </a:solidFill>
                <a:latin typeface="Georgia"/>
                <a:cs typeface="Georgia"/>
              </a:rPr>
              <a:t>life</a:t>
            </a:r>
            <a:r>
              <a:rPr sz="1700" b="1" spc="18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700" b="1" spc="-85" dirty="0">
                <a:solidFill>
                  <a:srgbClr val="0C0C0C"/>
                </a:solidFill>
                <a:latin typeface="Georgia"/>
                <a:cs typeface="Georgia"/>
              </a:rPr>
              <a:t>cycle</a:t>
            </a:r>
            <a:endParaRPr sz="1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14" y="0"/>
            <a:ext cx="92228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120650"/>
            <a:ext cx="731647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35" dirty="0">
                <a:latin typeface="Georgia"/>
                <a:cs typeface="Georgia"/>
              </a:rPr>
              <a:t>Perspective </a:t>
            </a:r>
            <a:r>
              <a:rPr sz="4500" spc="-434" dirty="0">
                <a:latin typeface="Georgia"/>
                <a:cs typeface="Georgia"/>
              </a:rPr>
              <a:t>Of </a:t>
            </a:r>
            <a:r>
              <a:rPr lang="en-US" sz="4500" spc="-434" dirty="0" smtClean="0">
                <a:latin typeface="Georgia"/>
                <a:cs typeface="Georgia"/>
              </a:rPr>
              <a:t> </a:t>
            </a:r>
            <a:r>
              <a:rPr sz="4500" spc="-600" dirty="0" smtClean="0">
                <a:latin typeface="Georgia"/>
                <a:cs typeface="Georgia"/>
              </a:rPr>
              <a:t>CASE</a:t>
            </a:r>
            <a:r>
              <a:rPr sz="4500" spc="-560" dirty="0" smtClean="0">
                <a:latin typeface="Georgia"/>
                <a:cs typeface="Georgia"/>
              </a:rPr>
              <a:t> </a:t>
            </a:r>
            <a:r>
              <a:rPr lang="en-US" sz="4500" spc="-560" dirty="0" smtClean="0">
                <a:latin typeface="Georgia"/>
                <a:cs typeface="Georgia"/>
              </a:rPr>
              <a:t> </a:t>
            </a:r>
            <a:r>
              <a:rPr sz="4500" spc="-245" dirty="0" smtClean="0">
                <a:latin typeface="Georgia"/>
                <a:cs typeface="Georgia"/>
              </a:rPr>
              <a:t>Tools</a:t>
            </a:r>
            <a:endParaRPr sz="45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163808"/>
            <a:ext cx="7825740" cy="44996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b="1" spc="-155" dirty="0">
                <a:latin typeface="Georgia"/>
                <a:cs typeface="Georgia"/>
              </a:rPr>
              <a:t>Three</a:t>
            </a:r>
            <a:r>
              <a:rPr sz="2800" b="1" spc="-100" dirty="0">
                <a:latin typeface="Georgia"/>
                <a:cs typeface="Georgia"/>
              </a:rPr>
              <a:t> </a:t>
            </a:r>
            <a:r>
              <a:rPr sz="2800" b="1" spc="-150" dirty="0">
                <a:latin typeface="Georgia"/>
                <a:cs typeface="Georgia"/>
              </a:rPr>
              <a:t>Perspective</a:t>
            </a:r>
            <a:endParaRPr sz="2800" dirty="0">
              <a:latin typeface="Georgia"/>
              <a:cs typeface="Georgia"/>
            </a:endParaRPr>
          </a:p>
          <a:p>
            <a:pPr marL="335280" indent="-32321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35915" algn="l"/>
              </a:tabLst>
            </a:pPr>
            <a:r>
              <a:rPr sz="2600" spc="-65" dirty="0">
                <a:latin typeface="Georgia"/>
                <a:cs typeface="Georgia"/>
              </a:rPr>
              <a:t>Functional </a:t>
            </a:r>
            <a:r>
              <a:rPr sz="2600" spc="-15" dirty="0">
                <a:latin typeface="Georgia"/>
                <a:cs typeface="Georgia"/>
              </a:rPr>
              <a:t>perspective</a:t>
            </a:r>
            <a:endParaRPr sz="2600" dirty="0">
              <a:latin typeface="Georgia"/>
              <a:cs typeface="Georgia"/>
            </a:endParaRPr>
          </a:p>
          <a:p>
            <a:pPr marL="651510" lvl="1" indent="-246379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651510" algn="l"/>
              </a:tabLst>
            </a:pPr>
            <a:r>
              <a:rPr sz="2400" spc="-35" dirty="0">
                <a:latin typeface="Georgia"/>
                <a:cs typeface="Georgia"/>
              </a:rPr>
              <a:t>Tools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classified </a:t>
            </a:r>
            <a:r>
              <a:rPr sz="2400" spc="-40" dirty="0">
                <a:latin typeface="Georgia"/>
                <a:cs typeface="Georgia"/>
              </a:rPr>
              <a:t>according </a:t>
            </a:r>
            <a:r>
              <a:rPr sz="2400" spc="-25" dirty="0">
                <a:latin typeface="Georgia"/>
                <a:cs typeface="Georgia"/>
              </a:rPr>
              <a:t>to their </a:t>
            </a:r>
            <a:r>
              <a:rPr sz="2400" spc="-30" dirty="0">
                <a:latin typeface="Georgia"/>
                <a:cs typeface="Georgia"/>
              </a:rPr>
              <a:t>specific</a:t>
            </a:r>
            <a:r>
              <a:rPr sz="2400" spc="-20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function.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050" dirty="0">
              <a:latin typeface="Georgia"/>
              <a:cs typeface="Georgia"/>
            </a:endParaRPr>
          </a:p>
          <a:p>
            <a:pPr marL="335280" indent="-323215">
              <a:lnSpc>
                <a:spcPct val="100000"/>
              </a:lnSpc>
              <a:buAutoNum type="arabicPeriod"/>
              <a:tabLst>
                <a:tab pos="335915" algn="l"/>
              </a:tabLst>
            </a:pPr>
            <a:r>
              <a:rPr sz="2600" spc="-25" dirty="0">
                <a:latin typeface="Georgia"/>
                <a:cs typeface="Georgia"/>
              </a:rPr>
              <a:t>Process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perspective</a:t>
            </a:r>
            <a:endParaRPr sz="2600" dirty="0">
              <a:latin typeface="Georgia"/>
              <a:cs typeface="Georgia"/>
            </a:endParaRPr>
          </a:p>
          <a:p>
            <a:pPr marL="651510" marR="97155" lvl="1" indent="-246379">
              <a:lnSpc>
                <a:spcPts val="2590"/>
              </a:lnSpc>
              <a:spcBef>
                <a:spcPts val="635"/>
              </a:spcBef>
              <a:buFont typeface="Arial"/>
              <a:buChar char="–"/>
              <a:tabLst>
                <a:tab pos="651510" algn="l"/>
              </a:tabLst>
            </a:pPr>
            <a:r>
              <a:rPr sz="2400" spc="-35" dirty="0">
                <a:latin typeface="Georgia"/>
                <a:cs typeface="Georgia"/>
              </a:rPr>
              <a:t>Tools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classified </a:t>
            </a:r>
            <a:r>
              <a:rPr sz="2400" spc="-40" dirty="0">
                <a:latin typeface="Georgia"/>
                <a:cs typeface="Georgia"/>
              </a:rPr>
              <a:t>according </a:t>
            </a:r>
            <a:r>
              <a:rPr sz="2400" spc="-25" dirty="0">
                <a:latin typeface="Georgia"/>
                <a:cs typeface="Georgia"/>
              </a:rPr>
              <a:t>to </a:t>
            </a:r>
            <a:r>
              <a:rPr sz="2400" spc="-15" dirty="0">
                <a:latin typeface="Georgia"/>
                <a:cs typeface="Georgia"/>
              </a:rPr>
              <a:t>process </a:t>
            </a:r>
            <a:r>
              <a:rPr sz="2400" spc="-20" dirty="0">
                <a:latin typeface="Georgia"/>
                <a:cs typeface="Georgia"/>
              </a:rPr>
              <a:t>activities</a:t>
            </a:r>
            <a:r>
              <a:rPr sz="2400" spc="-21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that  </a:t>
            </a:r>
            <a:r>
              <a:rPr sz="2400" spc="-10" dirty="0">
                <a:latin typeface="Georgia"/>
                <a:cs typeface="Georgia"/>
              </a:rPr>
              <a:t>are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supported.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3050" dirty="0">
              <a:latin typeface="Georgia"/>
              <a:cs typeface="Georgia"/>
            </a:endParaRPr>
          </a:p>
          <a:p>
            <a:pPr marL="335280" indent="-323215">
              <a:lnSpc>
                <a:spcPct val="100000"/>
              </a:lnSpc>
              <a:buAutoNum type="arabicPeriod"/>
              <a:tabLst>
                <a:tab pos="335915" algn="l"/>
              </a:tabLst>
            </a:pPr>
            <a:r>
              <a:rPr sz="2600" spc="-50" dirty="0">
                <a:latin typeface="Georgia"/>
                <a:cs typeface="Georgia"/>
              </a:rPr>
              <a:t>Integration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perspective</a:t>
            </a:r>
            <a:endParaRPr sz="2600" dirty="0">
              <a:latin typeface="Georgia"/>
              <a:cs typeface="Georgia"/>
            </a:endParaRPr>
          </a:p>
          <a:p>
            <a:pPr marL="651510" marR="5080" lvl="1" indent="-246379">
              <a:lnSpc>
                <a:spcPts val="2600"/>
              </a:lnSpc>
              <a:spcBef>
                <a:spcPts val="620"/>
              </a:spcBef>
              <a:buFont typeface="Arial"/>
              <a:buChar char="–"/>
              <a:tabLst>
                <a:tab pos="651510" algn="l"/>
              </a:tabLst>
            </a:pPr>
            <a:r>
              <a:rPr sz="2400" spc="-35" dirty="0">
                <a:latin typeface="Georgia"/>
                <a:cs typeface="Georgia"/>
              </a:rPr>
              <a:t>Tools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classified </a:t>
            </a:r>
            <a:r>
              <a:rPr sz="2400" spc="-40" dirty="0">
                <a:latin typeface="Georgia"/>
                <a:cs typeface="Georgia"/>
              </a:rPr>
              <a:t>according </a:t>
            </a:r>
            <a:r>
              <a:rPr sz="2400" spc="-25" dirty="0">
                <a:latin typeface="Georgia"/>
                <a:cs typeface="Georgia"/>
              </a:rPr>
              <a:t>to their </a:t>
            </a:r>
            <a:r>
              <a:rPr sz="2400" spc="-35" dirty="0">
                <a:latin typeface="Georgia"/>
                <a:cs typeface="Georgia"/>
              </a:rPr>
              <a:t>organisation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into  </a:t>
            </a:r>
            <a:r>
              <a:rPr sz="2400" spc="-25" dirty="0">
                <a:latin typeface="Georgia"/>
                <a:cs typeface="Georgia"/>
              </a:rPr>
              <a:t>integrated</a:t>
            </a:r>
            <a:r>
              <a:rPr sz="2400" spc="-60" dirty="0">
                <a:latin typeface="Georgia"/>
                <a:cs typeface="Georgia"/>
              </a:rPr>
              <a:t> units.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515620"/>
            <a:ext cx="670687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75" dirty="0">
                <a:latin typeface="Georgia"/>
                <a:cs typeface="Georgia"/>
              </a:rPr>
              <a:t>Benefit </a:t>
            </a:r>
            <a:r>
              <a:rPr sz="4500" spc="-430" dirty="0">
                <a:latin typeface="Georgia"/>
                <a:cs typeface="Georgia"/>
              </a:rPr>
              <a:t>Of </a:t>
            </a:r>
            <a:r>
              <a:rPr lang="en-US" sz="4500" spc="-430" dirty="0" smtClean="0">
                <a:latin typeface="Georgia"/>
                <a:cs typeface="Georgia"/>
              </a:rPr>
              <a:t> </a:t>
            </a:r>
            <a:r>
              <a:rPr sz="4500" spc="-605" dirty="0" smtClean="0">
                <a:latin typeface="Georgia"/>
                <a:cs typeface="Georgia"/>
              </a:rPr>
              <a:t>CASE</a:t>
            </a:r>
            <a:r>
              <a:rPr sz="4500" spc="-525" dirty="0" smtClean="0">
                <a:latin typeface="Georgia"/>
                <a:cs typeface="Georgia"/>
              </a:rPr>
              <a:t> </a:t>
            </a:r>
            <a:r>
              <a:rPr lang="en-US" sz="4500" spc="-525" dirty="0" smtClean="0">
                <a:latin typeface="Georgia"/>
                <a:cs typeface="Georgia"/>
              </a:rPr>
              <a:t> </a:t>
            </a:r>
            <a:r>
              <a:rPr sz="4500" spc="-245" dirty="0" smtClean="0">
                <a:latin typeface="Georgia"/>
                <a:cs typeface="Georgia"/>
              </a:rPr>
              <a:t>Tools</a:t>
            </a:r>
            <a:endParaRPr sz="45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70990"/>
            <a:ext cx="7439025" cy="35280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0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spc="-225" dirty="0">
                <a:latin typeface="Georgia"/>
                <a:cs typeface="Georgia"/>
              </a:rPr>
              <a:t>Improve </a:t>
            </a:r>
            <a:r>
              <a:rPr sz="3200" b="1" spc="-180" dirty="0">
                <a:latin typeface="Georgia"/>
                <a:cs typeface="Georgia"/>
              </a:rPr>
              <a:t>software</a:t>
            </a:r>
            <a:r>
              <a:rPr sz="3200" b="1" spc="15" dirty="0">
                <a:latin typeface="Georgia"/>
                <a:cs typeface="Georgia"/>
              </a:rPr>
              <a:t> </a:t>
            </a:r>
            <a:r>
              <a:rPr sz="3200" b="1" spc="-160" dirty="0">
                <a:latin typeface="Georgia"/>
                <a:cs typeface="Georgia"/>
              </a:rPr>
              <a:t>quality</a:t>
            </a:r>
            <a:endParaRPr sz="3200" dirty="0">
              <a:latin typeface="Georgia"/>
              <a:cs typeface="Georgia"/>
            </a:endParaRPr>
          </a:p>
          <a:p>
            <a:pPr marL="816610" lvl="1" indent="-34734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817244" algn="l"/>
              </a:tabLst>
            </a:pPr>
            <a:r>
              <a:rPr sz="2800" spc="-65" dirty="0">
                <a:latin typeface="Georgia"/>
                <a:cs typeface="Georgia"/>
              </a:rPr>
              <a:t>Enforce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discipline</a:t>
            </a:r>
            <a:endParaRPr sz="2800" dirty="0">
              <a:latin typeface="Georgia"/>
              <a:cs typeface="Georgia"/>
            </a:endParaRPr>
          </a:p>
          <a:p>
            <a:pPr marL="469900" marR="5080" lvl="1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817244" algn="l"/>
              </a:tabLst>
            </a:pPr>
            <a:r>
              <a:rPr sz="2800" spc="-114" dirty="0">
                <a:latin typeface="Georgia"/>
                <a:cs typeface="Georgia"/>
              </a:rPr>
              <a:t>Help </a:t>
            </a:r>
            <a:r>
              <a:rPr sz="2800" spc="-65" dirty="0">
                <a:latin typeface="Georgia"/>
                <a:cs typeface="Georgia"/>
              </a:rPr>
              <a:t>communication </a:t>
            </a:r>
            <a:r>
              <a:rPr sz="2800" spc="-5" dirty="0">
                <a:latin typeface="Georgia"/>
                <a:cs typeface="Georgia"/>
              </a:rPr>
              <a:t>between </a:t>
            </a:r>
            <a:r>
              <a:rPr sz="2800" spc="-40" dirty="0">
                <a:latin typeface="Georgia"/>
                <a:cs typeface="Georgia"/>
              </a:rPr>
              <a:t>development  </a:t>
            </a:r>
            <a:r>
              <a:rPr sz="2800" spc="-50" dirty="0">
                <a:latin typeface="Georgia"/>
                <a:cs typeface="Georgia"/>
              </a:rPr>
              <a:t>team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members</a:t>
            </a:r>
            <a:endParaRPr sz="2800" dirty="0">
              <a:latin typeface="Georgia"/>
              <a:cs typeface="Georgia"/>
            </a:endParaRPr>
          </a:p>
          <a:p>
            <a:pPr marL="469900" marR="19050" lvl="1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817244" algn="l"/>
              </a:tabLst>
            </a:pPr>
            <a:r>
              <a:rPr sz="2800" spc="-70" dirty="0">
                <a:latin typeface="Georgia"/>
                <a:cs typeface="Georgia"/>
              </a:rPr>
              <a:t>Information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illustrated </a:t>
            </a:r>
            <a:r>
              <a:rPr sz="2800" spc="-50" dirty="0">
                <a:latin typeface="Georgia"/>
                <a:cs typeface="Georgia"/>
              </a:rPr>
              <a:t>through </a:t>
            </a:r>
            <a:r>
              <a:rPr sz="2800" spc="-55" dirty="0">
                <a:latin typeface="Georgia"/>
                <a:cs typeface="Georgia"/>
              </a:rPr>
              <a:t>diagrams  </a:t>
            </a:r>
            <a:r>
              <a:rPr sz="2800" spc="-45" dirty="0">
                <a:latin typeface="Georgia"/>
                <a:cs typeface="Georgia"/>
              </a:rPr>
              <a:t>that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30" dirty="0">
                <a:latin typeface="Georgia"/>
                <a:cs typeface="Georgia"/>
              </a:rPr>
              <a:t>typically </a:t>
            </a:r>
            <a:r>
              <a:rPr sz="2800" spc="-15" dirty="0">
                <a:latin typeface="Georgia"/>
                <a:cs typeface="Georgia"/>
              </a:rPr>
              <a:t>easier </a:t>
            </a:r>
            <a:r>
              <a:rPr sz="2800" spc="-25" dirty="0">
                <a:latin typeface="Georgia"/>
                <a:cs typeface="Georgia"/>
              </a:rPr>
              <a:t>to</a:t>
            </a:r>
            <a:r>
              <a:rPr sz="2800" spc="-245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understand</a:t>
            </a:r>
            <a:endParaRPr sz="2800" dirty="0">
              <a:latin typeface="Georgia"/>
              <a:cs typeface="Georgia"/>
            </a:endParaRPr>
          </a:p>
          <a:p>
            <a:pPr marL="816610" lvl="1" indent="-34734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817244" algn="l"/>
              </a:tabLst>
            </a:pPr>
            <a:r>
              <a:rPr sz="2800" spc="-55" dirty="0">
                <a:latin typeface="Georgia"/>
                <a:cs typeface="Georgia"/>
              </a:rPr>
              <a:t>Development </a:t>
            </a:r>
            <a:r>
              <a:rPr sz="2800" spc="-60" dirty="0">
                <a:latin typeface="Georgia"/>
                <a:cs typeface="Georgia"/>
              </a:rPr>
              <a:t>information </a:t>
            </a:r>
            <a:r>
              <a:rPr sz="2800" spc="-25" dirty="0">
                <a:latin typeface="Georgia"/>
                <a:cs typeface="Georgia"/>
              </a:rPr>
              <a:t>is</a:t>
            </a:r>
            <a:r>
              <a:rPr sz="2800" spc="-9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centralized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469" y="1077141"/>
            <a:ext cx="7447915" cy="25857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8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spc="-220" dirty="0">
                <a:latin typeface="Georgia"/>
                <a:cs typeface="Georgia"/>
              </a:rPr>
              <a:t>Reduction </a:t>
            </a:r>
            <a:r>
              <a:rPr sz="3200" b="1" spc="-215" dirty="0">
                <a:latin typeface="Georgia"/>
                <a:cs typeface="Georgia"/>
              </a:rPr>
              <a:t>of </a:t>
            </a:r>
            <a:r>
              <a:rPr sz="3200" b="1" spc="-195" dirty="0">
                <a:latin typeface="Georgia"/>
                <a:cs typeface="Georgia"/>
              </a:rPr>
              <a:t>time </a:t>
            </a:r>
            <a:r>
              <a:rPr sz="3200" b="1" spc="-229" dirty="0">
                <a:latin typeface="Georgia"/>
                <a:cs typeface="Georgia"/>
              </a:rPr>
              <a:t>and</a:t>
            </a:r>
            <a:r>
              <a:rPr sz="3200" b="1" spc="170" dirty="0">
                <a:latin typeface="Georgia"/>
                <a:cs typeface="Georgia"/>
              </a:rPr>
              <a:t> </a:t>
            </a:r>
            <a:r>
              <a:rPr sz="3200" b="1" spc="-180" dirty="0">
                <a:latin typeface="Georgia"/>
                <a:cs typeface="Georgia"/>
              </a:rPr>
              <a:t>effort</a:t>
            </a:r>
            <a:endParaRPr sz="3200">
              <a:latin typeface="Georgia"/>
              <a:cs typeface="Georgia"/>
            </a:endParaRPr>
          </a:p>
          <a:p>
            <a:pPr marL="815975" lvl="1" indent="-34671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816610" algn="l"/>
              </a:tabLst>
            </a:pPr>
            <a:r>
              <a:rPr sz="2800" spc="-40" dirty="0">
                <a:latin typeface="Georgia"/>
                <a:cs typeface="Georgia"/>
              </a:rPr>
              <a:t>Tasks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85" dirty="0">
                <a:latin typeface="Georgia"/>
                <a:cs typeface="Georgia"/>
              </a:rPr>
              <a:t>much </a:t>
            </a:r>
            <a:r>
              <a:rPr sz="2800" spc="-25" dirty="0">
                <a:latin typeface="Georgia"/>
                <a:cs typeface="Georgia"/>
              </a:rPr>
              <a:t>faster </a:t>
            </a:r>
            <a:r>
              <a:rPr sz="2800" spc="-30" dirty="0">
                <a:latin typeface="Georgia"/>
                <a:cs typeface="Georgia"/>
              </a:rPr>
              <a:t>to </a:t>
            </a:r>
            <a:r>
              <a:rPr sz="2800" spc="-40" dirty="0">
                <a:latin typeface="Georgia"/>
                <a:cs typeface="Georgia"/>
              </a:rPr>
              <a:t>complete </a:t>
            </a:r>
            <a:r>
              <a:rPr sz="2800" spc="-65" dirty="0">
                <a:latin typeface="Georgia"/>
                <a:cs typeface="Georgia"/>
              </a:rPr>
              <a:t>and</a:t>
            </a:r>
            <a:r>
              <a:rPr sz="2800" spc="-24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alter</a:t>
            </a:r>
            <a:endParaRPr sz="2800">
              <a:latin typeface="Georgia"/>
              <a:cs typeface="Georgia"/>
            </a:endParaRPr>
          </a:p>
          <a:p>
            <a:pPr marL="469900" marR="1176655" lvl="1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816610" algn="l"/>
              </a:tabLst>
            </a:pPr>
            <a:r>
              <a:rPr sz="2800" spc="-85" dirty="0">
                <a:latin typeface="Georgia"/>
                <a:cs typeface="Georgia"/>
              </a:rPr>
              <a:t>Enhance </a:t>
            </a:r>
            <a:r>
              <a:rPr sz="2800" spc="-15" dirty="0">
                <a:latin typeface="Georgia"/>
                <a:cs typeface="Georgia"/>
              </a:rPr>
              <a:t>reuse </a:t>
            </a:r>
            <a:r>
              <a:rPr sz="2800" spc="-45" dirty="0">
                <a:latin typeface="Georgia"/>
                <a:cs typeface="Georgia"/>
              </a:rPr>
              <a:t>of models </a:t>
            </a:r>
            <a:r>
              <a:rPr sz="2800" spc="-10" dirty="0">
                <a:latin typeface="Georgia"/>
                <a:cs typeface="Georgia"/>
              </a:rPr>
              <a:t>or</a:t>
            </a:r>
            <a:r>
              <a:rPr sz="2800" spc="-18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models’  </a:t>
            </a:r>
            <a:r>
              <a:rPr sz="2800" spc="-50" dirty="0">
                <a:latin typeface="Georgia"/>
                <a:cs typeface="Georgia"/>
              </a:rPr>
              <a:t>components</a:t>
            </a:r>
            <a:endParaRPr sz="2800">
              <a:latin typeface="Georgia"/>
              <a:cs typeface="Georgia"/>
            </a:endParaRPr>
          </a:p>
          <a:p>
            <a:pPr marL="815975" lvl="1" indent="-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816610" algn="l"/>
              </a:tabLst>
            </a:pPr>
            <a:r>
              <a:rPr sz="2800" spc="-125" dirty="0">
                <a:latin typeface="Georgia"/>
                <a:cs typeface="Georgia"/>
              </a:rPr>
              <a:t>Can </a:t>
            </a:r>
            <a:r>
              <a:rPr sz="2800" spc="-25" dirty="0">
                <a:latin typeface="Georgia"/>
                <a:cs typeface="Georgia"/>
              </a:rPr>
              <a:t>reduce </a:t>
            </a:r>
            <a:r>
              <a:rPr sz="2800" spc="-60" dirty="0">
                <a:latin typeface="Georgia"/>
                <a:cs typeface="Georgia"/>
              </a:rPr>
              <a:t>maintenance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costs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73100"/>
            <a:ext cx="65493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80" dirty="0">
                <a:latin typeface="Georgia"/>
                <a:cs typeface="Georgia"/>
              </a:rPr>
              <a:t>*Problems </a:t>
            </a:r>
            <a:r>
              <a:rPr sz="4500" spc="-430" dirty="0">
                <a:latin typeface="Georgia"/>
                <a:cs typeface="Georgia"/>
              </a:rPr>
              <a:t>Of </a:t>
            </a:r>
            <a:r>
              <a:rPr sz="4500" spc="-605" dirty="0">
                <a:latin typeface="Georgia"/>
                <a:cs typeface="Georgia"/>
              </a:rPr>
              <a:t>CASE</a:t>
            </a:r>
            <a:r>
              <a:rPr sz="4500" spc="-535" dirty="0">
                <a:latin typeface="Georgia"/>
                <a:cs typeface="Georgia"/>
              </a:rPr>
              <a:t> </a:t>
            </a:r>
            <a:r>
              <a:rPr sz="4500" spc="-245" dirty="0">
                <a:latin typeface="Georgia"/>
                <a:cs typeface="Georgia"/>
              </a:rPr>
              <a:t>Tools</a:t>
            </a:r>
            <a:endParaRPr sz="4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030" y="1932940"/>
            <a:ext cx="6838315" cy="33083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9410" indent="-347345" algn="just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60045" algn="l"/>
              </a:tabLst>
            </a:pPr>
            <a:r>
              <a:rPr sz="2800" spc="-65" dirty="0">
                <a:latin typeface="Georgia"/>
                <a:cs typeface="Georgia"/>
              </a:rPr>
              <a:t>Limitations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flexibility </a:t>
            </a:r>
            <a:r>
              <a:rPr sz="2800" spc="-45" dirty="0">
                <a:latin typeface="Georgia"/>
                <a:cs typeface="Georgia"/>
              </a:rPr>
              <a:t>of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documentation</a:t>
            </a:r>
            <a:endParaRPr sz="2800">
              <a:latin typeface="Georgia"/>
              <a:cs typeface="Georgia"/>
            </a:endParaRPr>
          </a:p>
          <a:p>
            <a:pPr marL="12700" marR="5080" algn="just">
              <a:lnSpc>
                <a:spcPct val="99900"/>
              </a:lnSpc>
              <a:spcBef>
                <a:spcPts val="700"/>
              </a:spcBef>
              <a:buAutoNum type="arabicPeriod"/>
              <a:tabLst>
                <a:tab pos="360045" algn="l"/>
              </a:tabLst>
            </a:pPr>
            <a:r>
              <a:rPr sz="2800" spc="-95" dirty="0">
                <a:latin typeface="Georgia"/>
                <a:cs typeface="Georgia"/>
              </a:rPr>
              <a:t>Major </a:t>
            </a:r>
            <a:r>
              <a:rPr sz="2800" spc="-55" dirty="0">
                <a:latin typeface="Georgia"/>
                <a:cs typeface="Georgia"/>
              </a:rPr>
              <a:t>danger: </a:t>
            </a:r>
            <a:r>
              <a:rPr sz="2800" spc="-35" dirty="0">
                <a:latin typeface="Georgia"/>
                <a:cs typeface="Georgia"/>
              </a:rPr>
              <a:t>completeness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spc="-35" dirty="0">
                <a:latin typeface="Georgia"/>
                <a:cs typeface="Georgia"/>
              </a:rPr>
              <a:t>syntactic  </a:t>
            </a:r>
            <a:r>
              <a:rPr sz="2800" spc="-20" dirty="0">
                <a:latin typeface="Georgia"/>
                <a:cs typeface="Georgia"/>
              </a:rPr>
              <a:t>correctness does </a:t>
            </a:r>
            <a:r>
              <a:rPr sz="2800" spc="-195" dirty="0">
                <a:latin typeface="Georgia"/>
                <a:cs typeface="Georgia"/>
              </a:rPr>
              <a:t>NOT </a:t>
            </a:r>
            <a:r>
              <a:rPr sz="2800" spc="-70" dirty="0">
                <a:latin typeface="Georgia"/>
                <a:cs typeface="Georgia"/>
              </a:rPr>
              <a:t>mean </a:t>
            </a:r>
            <a:r>
              <a:rPr sz="2800" spc="-55" dirty="0">
                <a:latin typeface="Georgia"/>
                <a:cs typeface="Georgia"/>
              </a:rPr>
              <a:t>compliance </a:t>
            </a:r>
            <a:r>
              <a:rPr sz="2800" spc="-20" dirty="0">
                <a:latin typeface="Georgia"/>
                <a:cs typeface="Georgia"/>
              </a:rPr>
              <a:t>with  </a:t>
            </a:r>
            <a:r>
              <a:rPr sz="2800" spc="-35" dirty="0">
                <a:latin typeface="Georgia"/>
                <a:cs typeface="Georgia"/>
              </a:rPr>
              <a:t>requirements</a:t>
            </a:r>
            <a:endParaRPr sz="2800">
              <a:latin typeface="Georgia"/>
              <a:cs typeface="Georgia"/>
            </a:endParaRPr>
          </a:p>
          <a:p>
            <a:pPr marL="359410" indent="-347345" algn="just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60045" algn="l"/>
              </a:tabLst>
            </a:pPr>
            <a:r>
              <a:rPr sz="2800" spc="-60" dirty="0">
                <a:latin typeface="Georgia"/>
                <a:cs typeface="Georgia"/>
              </a:rPr>
              <a:t>Costs </a:t>
            </a:r>
            <a:r>
              <a:rPr sz="2800" spc="-30" dirty="0">
                <a:latin typeface="Georgia"/>
                <a:cs typeface="Georgia"/>
              </a:rPr>
              <a:t>associated </a:t>
            </a:r>
            <a:r>
              <a:rPr sz="2800" spc="-20" dirty="0">
                <a:latin typeface="Georgia"/>
                <a:cs typeface="Georgia"/>
              </a:rPr>
              <a:t>with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use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28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tool</a:t>
            </a:r>
            <a:endParaRPr sz="2800">
              <a:latin typeface="Georgia"/>
              <a:cs typeface="Georgia"/>
            </a:endParaRPr>
          </a:p>
          <a:p>
            <a:pPr marL="469900" lvl="1" indent="-247015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40" dirty="0">
                <a:latin typeface="Georgia"/>
                <a:cs typeface="Georgia"/>
              </a:rPr>
              <a:t>Purchase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price</a:t>
            </a:r>
            <a:endParaRPr sz="2400">
              <a:latin typeface="Georgia"/>
              <a:cs typeface="Georgia"/>
            </a:endParaRPr>
          </a:p>
          <a:p>
            <a:pPr marL="469900" lvl="1" indent="-247015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45" dirty="0">
                <a:latin typeface="Georgia"/>
                <a:cs typeface="Georgia"/>
              </a:rPr>
              <a:t>Training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667510" y="628650"/>
            <a:ext cx="501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5995" algn="l"/>
                <a:tab pos="3430904" algn="l"/>
              </a:tabLst>
            </a:pPr>
            <a:r>
              <a:rPr sz="2400" spc="160" dirty="0"/>
              <a:t>CASE</a:t>
            </a:r>
            <a:r>
              <a:rPr sz="2400" spc="330" dirty="0"/>
              <a:t> </a:t>
            </a:r>
            <a:r>
              <a:rPr sz="2400" spc="210" dirty="0"/>
              <a:t>Usage	</a:t>
            </a:r>
            <a:r>
              <a:rPr sz="2400" spc="160" dirty="0"/>
              <a:t>Within	</a:t>
            </a:r>
            <a:r>
              <a:rPr sz="2400" spc="175" dirty="0"/>
              <a:t>the</a:t>
            </a:r>
            <a:r>
              <a:rPr sz="2400" spc="250" dirty="0"/>
              <a:t> </a:t>
            </a:r>
            <a:r>
              <a:rPr sz="2400" spc="165" dirty="0"/>
              <a:t>SDLC</a:t>
            </a:r>
            <a:endParaRPr sz="2400"/>
          </a:p>
        </p:txBody>
      </p:sp>
      <p:sp>
        <p:nvSpPr>
          <p:cNvPr id="157" name="object 157"/>
          <p:cNvSpPr txBox="1"/>
          <p:nvPr/>
        </p:nvSpPr>
        <p:spPr>
          <a:xfrm>
            <a:off x="152400" y="1295400"/>
            <a:ext cx="8839200" cy="631190"/>
          </a:xfrm>
          <a:prstGeom prst="rect">
            <a:avLst/>
          </a:prstGeom>
          <a:solidFill>
            <a:srgbClr val="76D8E7"/>
          </a:solidFill>
        </p:spPr>
        <p:txBody>
          <a:bodyPr vert="horz" wrap="square" lIns="0" tIns="34290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270"/>
              </a:spcBef>
              <a:tabLst>
                <a:tab pos="3521075" algn="l"/>
                <a:tab pos="6242685" algn="l"/>
              </a:tabLst>
            </a:pPr>
            <a:r>
              <a:rPr sz="1800" b="1" spc="130" dirty="0">
                <a:solidFill>
                  <a:srgbClr val="105863"/>
                </a:solidFill>
                <a:latin typeface="Arial"/>
                <a:cs typeface="Arial"/>
              </a:rPr>
              <a:t>SDLC</a:t>
            </a:r>
            <a:r>
              <a:rPr sz="1800" b="1" spc="254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b="1" spc="140" dirty="0">
                <a:solidFill>
                  <a:srgbClr val="105863"/>
                </a:solidFill>
                <a:latin typeface="Arial"/>
                <a:cs typeface="Arial"/>
              </a:rPr>
              <a:t>Phase	</a:t>
            </a:r>
            <a:r>
              <a:rPr sz="1800" b="1" spc="125" dirty="0">
                <a:solidFill>
                  <a:srgbClr val="105863"/>
                </a:solidFill>
                <a:latin typeface="Arial"/>
                <a:cs typeface="Arial"/>
              </a:rPr>
              <a:t>Key</a:t>
            </a:r>
            <a:r>
              <a:rPr sz="1800" b="1" spc="27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b="1" spc="145" dirty="0">
                <a:solidFill>
                  <a:srgbClr val="105863"/>
                </a:solidFill>
                <a:latin typeface="Arial"/>
                <a:cs typeface="Arial"/>
              </a:rPr>
              <a:t>Activities	</a:t>
            </a:r>
            <a:r>
              <a:rPr sz="1800" b="1" spc="114" dirty="0">
                <a:solidFill>
                  <a:srgbClr val="105863"/>
                </a:solidFill>
                <a:latin typeface="Arial"/>
                <a:cs typeface="Arial"/>
              </a:rPr>
              <a:t>CASE </a:t>
            </a:r>
            <a:r>
              <a:rPr sz="1800" b="1" spc="110" dirty="0">
                <a:solidFill>
                  <a:srgbClr val="105863"/>
                </a:solidFill>
                <a:latin typeface="Arial"/>
                <a:cs typeface="Arial"/>
              </a:rPr>
              <a:t>Tool</a:t>
            </a:r>
            <a:r>
              <a:rPr sz="1800" b="1" spc="39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b="1" spc="160" dirty="0">
                <a:solidFill>
                  <a:srgbClr val="105863"/>
                </a:solidFill>
                <a:latin typeface="Arial"/>
                <a:cs typeface="Arial"/>
              </a:rPr>
              <a:t>Usage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29870" y="1902460"/>
            <a:ext cx="2339975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 indent="-57150">
              <a:lnSpc>
                <a:spcPct val="117100"/>
              </a:lnSpc>
              <a:spcBef>
                <a:spcPts val="100"/>
              </a:spcBef>
            </a:pP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Project</a:t>
            </a:r>
            <a:r>
              <a:rPr sz="1800" spc="-5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identification 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selection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176270" y="1949450"/>
            <a:ext cx="2750820" cy="8293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6500"/>
              </a:lnSpc>
              <a:spcBef>
                <a:spcPts val="175"/>
              </a:spcBef>
            </a:pP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Display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 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structure  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high-level</a:t>
            </a:r>
            <a:r>
              <a:rPr sz="1800" spc="-114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organizational 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122670" y="1949450"/>
            <a:ext cx="278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Diagramming and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122670" y="2214879"/>
            <a:ext cx="279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  <a:tab pos="1349375" algn="l"/>
                <a:tab pos="2359660" algn="l"/>
              </a:tabLst>
            </a:pPr>
            <a:r>
              <a:rPr sz="1800" spc="12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ol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2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55" dirty="0">
                <a:solidFill>
                  <a:srgbClr val="105863"/>
                </a:solidFill>
                <a:latin typeface="Arial"/>
                <a:cs typeface="Arial"/>
              </a:rPr>
              <a:t>c</a:t>
            </a:r>
            <a:r>
              <a:rPr sz="1800" spc="190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60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122670" y="2479040"/>
            <a:ext cx="238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structure</a:t>
            </a:r>
            <a:r>
              <a:rPr sz="1800" spc="-9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29870" y="3586479"/>
            <a:ext cx="1850389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 indent="-57150">
              <a:lnSpc>
                <a:spcPct val="117600"/>
              </a:lnSpc>
              <a:spcBef>
                <a:spcPts val="100"/>
              </a:spcBef>
            </a:pP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Project</a:t>
            </a:r>
            <a:r>
              <a:rPr sz="1800" spc="-10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initiation 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176270" y="3634740"/>
            <a:ext cx="252158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Develop 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project</a:t>
            </a:r>
            <a:r>
              <a:rPr sz="1800" spc="-204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scope 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</a:t>
            </a:r>
            <a:r>
              <a:rPr sz="1800" spc="-6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feasibility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8471023" y="363474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22670" y="3634740"/>
            <a:ext cx="16941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Repository  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14" dirty="0">
                <a:solidFill>
                  <a:srgbClr val="105863"/>
                </a:solidFill>
                <a:latin typeface="Arial"/>
                <a:cs typeface="Arial"/>
              </a:rPr>
              <a:t>c</a:t>
            </a:r>
            <a:r>
              <a:rPr sz="1800" spc="130" dirty="0">
                <a:solidFill>
                  <a:srgbClr val="105863"/>
                </a:solidFill>
                <a:latin typeface="Arial"/>
                <a:cs typeface="Arial"/>
              </a:rPr>
              <a:t>u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m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13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122670" y="4165600"/>
            <a:ext cx="27895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  <a:tabLst>
                <a:tab pos="1459865" algn="l"/>
                <a:tab pos="1894839" algn="l"/>
              </a:tabLst>
            </a:pP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g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190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v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l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p  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project</a:t>
            </a:r>
            <a:r>
              <a:rPr sz="1800" spc="-5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plans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29870" y="5246370"/>
            <a:ext cx="95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176270" y="5246370"/>
            <a:ext cx="275209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Determine and</a:t>
            </a:r>
            <a:r>
              <a:rPr sz="1800" spc="-229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structure 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system</a:t>
            </a:r>
            <a:r>
              <a:rPr sz="1800" spc="-5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122670" y="5246370"/>
            <a:ext cx="279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0685" algn="l"/>
                <a:tab pos="2052320" algn="l"/>
              </a:tabLst>
            </a:pPr>
            <a:r>
              <a:rPr sz="1800" spc="25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g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am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m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in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210" dirty="0">
                <a:solidFill>
                  <a:srgbClr val="105863"/>
                </a:solidFill>
                <a:latin typeface="Arial"/>
                <a:cs typeface="Arial"/>
              </a:rPr>
              <a:t>c</a:t>
            </a:r>
            <a:r>
              <a:rPr sz="1800" spc="150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13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122670" y="5511800"/>
            <a:ext cx="27895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process, </a:t>
            </a:r>
            <a:r>
              <a:rPr sz="1800" spc="110" dirty="0">
                <a:solidFill>
                  <a:srgbClr val="105863"/>
                </a:solidFill>
                <a:latin typeface="Arial"/>
                <a:cs typeface="Arial"/>
              </a:rPr>
              <a:t>logic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data  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805180"/>
            <a:ext cx="376555" cy="73660"/>
            <a:chOff x="0" y="805180"/>
            <a:chExt cx="376555" cy="73660"/>
          </a:xfrm>
        </p:grpSpPr>
        <p:sp>
          <p:nvSpPr>
            <p:cNvPr id="93" name="object 93"/>
            <p:cNvSpPr/>
            <p:nvPr/>
          </p:nvSpPr>
          <p:spPr>
            <a:xfrm>
              <a:off x="0" y="805180"/>
              <a:ext cx="376555" cy="1270"/>
            </a:xfrm>
            <a:custGeom>
              <a:avLst/>
              <a:gdLst/>
              <a:ahLst/>
              <a:cxnLst/>
              <a:rect l="l" t="t" r="r" b="b"/>
              <a:pathLst>
                <a:path w="376555" h="1270">
                  <a:moveTo>
                    <a:pt x="0" y="1270"/>
                  </a:moveTo>
                  <a:lnTo>
                    <a:pt x="375926" y="1270"/>
                  </a:lnTo>
                  <a:lnTo>
                    <a:pt x="375926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33119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0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327609" y="10160"/>
                  </a:lnTo>
                  <a:lnTo>
                    <a:pt x="327609" y="6350"/>
                  </a:lnTo>
                  <a:lnTo>
                    <a:pt x="32760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42010"/>
              <a:ext cx="204470" cy="10160"/>
            </a:xfrm>
            <a:custGeom>
              <a:avLst/>
              <a:gdLst/>
              <a:ahLst/>
              <a:cxnLst/>
              <a:rect l="l" t="t" r="r" b="b"/>
              <a:pathLst>
                <a:path w="204470" h="10159">
                  <a:moveTo>
                    <a:pt x="0" y="10160"/>
                  </a:moveTo>
                  <a:lnTo>
                    <a:pt x="204470" y="10160"/>
                  </a:lnTo>
                  <a:lnTo>
                    <a:pt x="204470" y="0"/>
                  </a:lnTo>
                  <a:lnTo>
                    <a:pt x="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0900"/>
              <a:ext cx="204470" cy="10160"/>
            </a:xfrm>
            <a:custGeom>
              <a:avLst/>
              <a:gdLst/>
              <a:ahLst/>
              <a:cxnLst/>
              <a:rect l="l" t="t" r="r" b="b"/>
              <a:pathLst>
                <a:path w="204470" h="10159">
                  <a:moveTo>
                    <a:pt x="0" y="10160"/>
                  </a:moveTo>
                  <a:lnTo>
                    <a:pt x="204470" y="10160"/>
                  </a:lnTo>
                  <a:lnTo>
                    <a:pt x="204470" y="0"/>
                  </a:lnTo>
                  <a:lnTo>
                    <a:pt x="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59790"/>
              <a:ext cx="204470" cy="10160"/>
            </a:xfrm>
            <a:custGeom>
              <a:avLst/>
              <a:gdLst/>
              <a:ahLst/>
              <a:cxnLst/>
              <a:rect l="l" t="t" r="r" b="b"/>
              <a:pathLst>
                <a:path w="204470" h="10159">
                  <a:moveTo>
                    <a:pt x="0" y="10160"/>
                  </a:moveTo>
                  <a:lnTo>
                    <a:pt x="204470" y="10160"/>
                  </a:lnTo>
                  <a:lnTo>
                    <a:pt x="204470" y="0"/>
                  </a:lnTo>
                  <a:lnTo>
                    <a:pt x="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69950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90">
                  <a:moveTo>
                    <a:pt x="0" y="8889"/>
                  </a:moveTo>
                  <a:lnTo>
                    <a:pt x="204470" y="8889"/>
                  </a:lnTo>
                  <a:lnTo>
                    <a:pt x="204470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4403320" y="0"/>
            <a:ext cx="4740910" cy="82550"/>
            <a:chOff x="4403320" y="0"/>
            <a:chExt cx="4740910" cy="82550"/>
          </a:xfrm>
        </p:grpSpPr>
        <p:sp>
          <p:nvSpPr>
            <p:cNvPr id="103" name="object 103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object 111"/>
          <p:cNvGrpSpPr/>
          <p:nvPr/>
        </p:nvGrpSpPr>
        <p:grpSpPr>
          <a:xfrm>
            <a:off x="4737919" y="107950"/>
            <a:ext cx="4406265" cy="26670"/>
            <a:chOff x="4737919" y="107950"/>
            <a:chExt cx="4406265" cy="26670"/>
          </a:xfrm>
        </p:grpSpPr>
        <p:sp>
          <p:nvSpPr>
            <p:cNvPr id="112" name="object 112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4869425" y="146050"/>
            <a:ext cx="4274820" cy="195580"/>
            <a:chOff x="4869425" y="146050"/>
            <a:chExt cx="4274820" cy="195580"/>
          </a:xfrm>
        </p:grpSpPr>
        <p:sp>
          <p:nvSpPr>
            <p:cNvPr id="116" name="object 116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19897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65781" y="172719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11665" y="185419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57549" y="198119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03433" y="210819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53905" y="224789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99789" y="237489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45673" y="250189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91557" y="262889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37441" y="275589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87913" y="289560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33797" y="302260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5585629" y="340359"/>
            <a:ext cx="3032125" cy="105410"/>
            <a:chOff x="5585629" y="340359"/>
            <a:chExt cx="3032125" cy="105410"/>
          </a:xfrm>
        </p:grpSpPr>
        <p:sp>
          <p:nvSpPr>
            <p:cNvPr id="131" name="object 131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937741" y="419099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994534" y="431799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0" name="object 140"/>
          <p:cNvGrpSpPr/>
          <p:nvPr/>
        </p:nvGrpSpPr>
        <p:grpSpPr>
          <a:xfrm>
            <a:off x="6108118" y="457200"/>
            <a:ext cx="2085975" cy="66040"/>
            <a:chOff x="6108118" y="457200"/>
            <a:chExt cx="2085975" cy="66040"/>
          </a:xfrm>
        </p:grpSpPr>
        <p:sp>
          <p:nvSpPr>
            <p:cNvPr id="141" name="object 141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6426744" y="521969"/>
            <a:ext cx="1458595" cy="77470"/>
            <a:chOff x="6426744" y="521969"/>
            <a:chExt cx="1458595" cy="77470"/>
          </a:xfrm>
        </p:grpSpPr>
        <p:sp>
          <p:nvSpPr>
            <p:cNvPr id="147" name="object 147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11989" y="535939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89485" y="548639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66981" y="561339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780529" y="574039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0" y="203200"/>
            <a:ext cx="9144000" cy="647700"/>
            <a:chOff x="0" y="203200"/>
            <a:chExt cx="9144000" cy="647700"/>
          </a:xfrm>
        </p:grpSpPr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/>
          <p:nvPr/>
        </p:nvSpPr>
        <p:spPr>
          <a:xfrm>
            <a:off x="204470" y="839469"/>
            <a:ext cx="1905000" cy="702310"/>
          </a:xfrm>
          <a:custGeom>
            <a:avLst/>
            <a:gdLst/>
            <a:ahLst/>
            <a:cxnLst/>
            <a:rect l="l" t="t" r="r" b="b"/>
            <a:pathLst>
              <a:path w="1905000" h="702310">
                <a:moveTo>
                  <a:pt x="1905000" y="0"/>
                </a:moveTo>
                <a:lnTo>
                  <a:pt x="0" y="0"/>
                </a:lnTo>
                <a:lnTo>
                  <a:pt x="0" y="702309"/>
                </a:lnTo>
                <a:lnTo>
                  <a:pt x="1905000" y="702309"/>
                </a:lnTo>
                <a:lnTo>
                  <a:pt x="1905000" y="0"/>
                </a:lnTo>
                <a:close/>
              </a:path>
            </a:pathLst>
          </a:custGeom>
          <a:solidFill>
            <a:srgbClr val="76D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359409" y="862329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105863"/>
                </a:solidFill>
                <a:latin typeface="Arial"/>
                <a:cs typeface="Arial"/>
              </a:rPr>
              <a:t>SDLC</a:t>
            </a:r>
            <a:r>
              <a:rPr sz="1800" b="1" spc="19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b="1" spc="140" dirty="0">
                <a:solidFill>
                  <a:srgbClr val="105863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109470" y="839469"/>
            <a:ext cx="2717800" cy="702310"/>
          </a:xfrm>
          <a:custGeom>
            <a:avLst/>
            <a:gdLst/>
            <a:ahLst/>
            <a:cxnLst/>
            <a:rect l="l" t="t" r="r" b="b"/>
            <a:pathLst>
              <a:path w="2717800" h="702310">
                <a:moveTo>
                  <a:pt x="2717800" y="0"/>
                </a:moveTo>
                <a:lnTo>
                  <a:pt x="0" y="0"/>
                </a:lnTo>
                <a:lnTo>
                  <a:pt x="0" y="702309"/>
                </a:lnTo>
                <a:lnTo>
                  <a:pt x="2717800" y="702309"/>
                </a:lnTo>
                <a:lnTo>
                  <a:pt x="2717800" y="0"/>
                </a:lnTo>
                <a:close/>
              </a:path>
            </a:pathLst>
          </a:custGeom>
          <a:solidFill>
            <a:srgbClr val="76D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559050" y="862329"/>
            <a:ext cx="179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solidFill>
                  <a:srgbClr val="105863"/>
                </a:solidFill>
                <a:latin typeface="Arial"/>
                <a:cs typeface="Arial"/>
              </a:rPr>
              <a:t>Key</a:t>
            </a:r>
            <a:r>
              <a:rPr sz="1800" b="1" spc="204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b="1" spc="145" dirty="0">
                <a:solidFill>
                  <a:srgbClr val="105863"/>
                </a:solidFill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827270" y="839469"/>
            <a:ext cx="3478529" cy="702310"/>
          </a:xfrm>
          <a:custGeom>
            <a:avLst/>
            <a:gdLst/>
            <a:ahLst/>
            <a:cxnLst/>
            <a:rect l="l" t="t" r="r" b="b"/>
            <a:pathLst>
              <a:path w="3478529" h="702310">
                <a:moveTo>
                  <a:pt x="3478529" y="0"/>
                </a:moveTo>
                <a:lnTo>
                  <a:pt x="0" y="0"/>
                </a:lnTo>
                <a:lnTo>
                  <a:pt x="0" y="702309"/>
                </a:lnTo>
                <a:lnTo>
                  <a:pt x="3478529" y="702309"/>
                </a:lnTo>
                <a:lnTo>
                  <a:pt x="3478529" y="0"/>
                </a:lnTo>
                <a:close/>
              </a:path>
            </a:pathLst>
          </a:custGeom>
          <a:solidFill>
            <a:srgbClr val="76D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>
            <a:spLocks noGrp="1"/>
          </p:cNvSpPr>
          <p:nvPr>
            <p:ph type="title"/>
          </p:nvPr>
        </p:nvSpPr>
        <p:spPr>
          <a:xfrm>
            <a:off x="5430520" y="862329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105863"/>
                </a:solidFill>
              </a:rPr>
              <a:t>CASE </a:t>
            </a:r>
            <a:r>
              <a:rPr sz="1800" spc="110" dirty="0">
                <a:solidFill>
                  <a:srgbClr val="105863"/>
                </a:solidFill>
              </a:rPr>
              <a:t>Tool</a:t>
            </a:r>
            <a:r>
              <a:rPr sz="1800" spc="340" dirty="0">
                <a:solidFill>
                  <a:srgbClr val="105863"/>
                </a:solidFill>
              </a:rPr>
              <a:t> </a:t>
            </a:r>
            <a:r>
              <a:rPr sz="1800" spc="160" dirty="0">
                <a:solidFill>
                  <a:srgbClr val="105863"/>
                </a:solidFill>
              </a:rPr>
              <a:t>Usage</a:t>
            </a:r>
            <a:endParaRPr sz="1800"/>
          </a:p>
        </p:txBody>
      </p:sp>
      <p:sp>
        <p:nvSpPr>
          <p:cNvPr id="162" name="object 162"/>
          <p:cNvSpPr txBox="1"/>
          <p:nvPr/>
        </p:nvSpPr>
        <p:spPr>
          <a:xfrm>
            <a:off x="281940" y="1563370"/>
            <a:ext cx="79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es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110" dirty="0">
                <a:solidFill>
                  <a:srgbClr val="105863"/>
                </a:solidFill>
                <a:latin typeface="Arial"/>
                <a:cs typeface="Arial"/>
              </a:rPr>
              <a:t>g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186939" y="1563370"/>
            <a:ext cx="21469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Create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new</a:t>
            </a:r>
            <a:r>
              <a:rPr sz="1800" spc="-26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system 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designs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904740" y="1563370"/>
            <a:ext cx="332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Form and </a:t>
            </a:r>
            <a:r>
              <a:rPr sz="1800" spc="130" dirty="0">
                <a:solidFill>
                  <a:srgbClr val="105863"/>
                </a:solidFill>
                <a:latin typeface="Arial"/>
                <a:cs typeface="Arial"/>
              </a:rPr>
              <a:t>report</a:t>
            </a:r>
            <a:r>
              <a:rPr sz="1800" spc="-3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105863"/>
                </a:solidFill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904740" y="1828800"/>
            <a:ext cx="332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  <a:tab pos="2367280" algn="l"/>
              </a:tabLst>
            </a:pP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	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2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y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s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g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105863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904740" y="2094229"/>
            <a:ext cx="3322954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2090"/>
              </a:lnSpc>
              <a:spcBef>
                <a:spcPts val="225"/>
              </a:spcBef>
            </a:pP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analysis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documentation  </a:t>
            </a:r>
            <a:r>
              <a:rPr sz="1800" spc="105" dirty="0">
                <a:solidFill>
                  <a:srgbClr val="105863"/>
                </a:solidFill>
                <a:latin typeface="Arial"/>
                <a:cs typeface="Arial"/>
              </a:rPr>
              <a:t>generators to 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define 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specifications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81940" y="3552190"/>
            <a:ext cx="16148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m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l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em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13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105863"/>
                </a:solidFill>
                <a:latin typeface="Arial"/>
                <a:cs typeface="Arial"/>
              </a:rPr>
              <a:t>o  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186939" y="3552190"/>
            <a:ext cx="248539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Translate designs</a:t>
            </a:r>
            <a:r>
              <a:rPr sz="1800" spc="-21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into  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an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information</a:t>
            </a:r>
            <a:r>
              <a:rPr sz="1800" spc="-22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904740" y="355219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05863"/>
                </a:solidFill>
                <a:latin typeface="Arial"/>
                <a:cs typeface="Arial"/>
              </a:rPr>
              <a:t>C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spc="65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021625" y="3552190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105863"/>
                </a:solidFill>
                <a:latin typeface="Arial"/>
                <a:cs typeface="Arial"/>
              </a:rPr>
              <a:t>generators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904740" y="3817620"/>
            <a:ext cx="117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analyzers,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221995" y="3552190"/>
            <a:ext cx="200469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562100">
              <a:lnSpc>
                <a:spcPts val="2090"/>
              </a:lnSpc>
              <a:spcBef>
                <a:spcPts val="225"/>
              </a:spcBef>
              <a:tabLst>
                <a:tab pos="702310" algn="l"/>
                <a:tab pos="1292225" algn="l"/>
              </a:tabLst>
            </a:pP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d 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f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70" dirty="0">
                <a:solidFill>
                  <a:srgbClr val="105863"/>
                </a:solidFill>
                <a:latin typeface="Arial"/>
                <a:cs typeface="Arial"/>
              </a:rPr>
              <a:t>a</a:t>
            </a:r>
            <a:r>
              <a:rPr sz="1800" spc="75" dirty="0">
                <a:solidFill>
                  <a:srgbClr val="105863"/>
                </a:solidFill>
                <a:latin typeface="Arial"/>
                <a:cs typeface="Arial"/>
              </a:rPr>
              <a:t>n</a:t>
            </a:r>
            <a:r>
              <a:rPr sz="1800" spc="120" dirty="0">
                <a:solidFill>
                  <a:srgbClr val="105863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5863"/>
                </a:solidFill>
                <a:latin typeface="Arial"/>
                <a:cs typeface="Arial"/>
              </a:rPr>
              <a:t>	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e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p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o</a:t>
            </a:r>
            <a:r>
              <a:rPr sz="1800" spc="185" dirty="0">
                <a:solidFill>
                  <a:srgbClr val="105863"/>
                </a:solidFill>
                <a:latin typeface="Arial"/>
                <a:cs typeface="Arial"/>
              </a:rPr>
              <a:t>r</a:t>
            </a:r>
            <a:r>
              <a:rPr sz="1800" spc="135" dirty="0">
                <a:solidFill>
                  <a:srgbClr val="105863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904740" y="4083050"/>
            <a:ext cx="3321685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2090"/>
              </a:lnSpc>
              <a:spcBef>
                <a:spcPts val="225"/>
              </a:spcBef>
            </a:pP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generators;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documentation  </a:t>
            </a:r>
            <a:r>
              <a:rPr sz="1800" spc="105" dirty="0">
                <a:solidFill>
                  <a:srgbClr val="105863"/>
                </a:solidFill>
                <a:latin typeface="Arial"/>
                <a:cs typeface="Arial"/>
              </a:rPr>
              <a:t>generators to</a:t>
            </a:r>
            <a:r>
              <a:rPr sz="1800" spc="-36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develop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system 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user</a:t>
            </a:r>
            <a:r>
              <a:rPr sz="1800" spc="-18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05863"/>
                </a:solidFill>
                <a:latin typeface="Arial"/>
                <a:cs typeface="Arial"/>
              </a:rPr>
              <a:t>documentation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81940" y="5859779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186939" y="5859779"/>
            <a:ext cx="20929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60" dirty="0">
                <a:solidFill>
                  <a:srgbClr val="105863"/>
                </a:solidFill>
                <a:latin typeface="Arial"/>
                <a:cs typeface="Arial"/>
              </a:rPr>
              <a:t>Evolve</a:t>
            </a:r>
            <a:r>
              <a:rPr sz="1800" spc="-114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05863"/>
                </a:solidFill>
                <a:latin typeface="Arial"/>
                <a:cs typeface="Arial"/>
              </a:rPr>
              <a:t>information 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904740" y="5859779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105863"/>
                </a:solidFill>
                <a:latin typeface="Arial"/>
                <a:cs typeface="Arial"/>
              </a:rPr>
              <a:t>All</a:t>
            </a:r>
            <a:r>
              <a:rPr sz="1800" spc="-55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105863"/>
                </a:solidFill>
                <a:latin typeface="Arial"/>
                <a:cs typeface="Arial"/>
              </a:rPr>
              <a:t>tools</a:t>
            </a:r>
            <a:r>
              <a:rPr sz="1800" spc="-6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105863"/>
                </a:solidFill>
                <a:latin typeface="Arial"/>
                <a:cs typeface="Arial"/>
              </a:rPr>
              <a:t>are</a:t>
            </a:r>
            <a:r>
              <a:rPr sz="1800" spc="-6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105863"/>
                </a:solidFill>
                <a:latin typeface="Arial"/>
                <a:cs typeface="Arial"/>
              </a:rPr>
              <a:t>used</a:t>
            </a:r>
            <a:r>
              <a:rPr sz="1800" spc="-50" dirty="0">
                <a:solidFill>
                  <a:srgbClr val="105863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10586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628650" cy="10160"/>
            </a:xfrm>
            <a:custGeom>
              <a:avLst/>
              <a:gdLst/>
              <a:ahLst/>
              <a:cxnLst/>
              <a:rect l="l" t="t" r="r" b="b"/>
              <a:pathLst>
                <a:path w="62865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0" y="842010"/>
            <a:ext cx="312420" cy="36830"/>
            <a:chOff x="0" y="842010"/>
            <a:chExt cx="312420" cy="36830"/>
          </a:xfrm>
        </p:grpSpPr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2101850" y="139700"/>
            <a:ext cx="5610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solidFill>
                  <a:srgbClr val="105863"/>
                </a:solidFill>
              </a:rPr>
              <a:t>CASE </a:t>
            </a:r>
            <a:r>
              <a:rPr spc="275" dirty="0">
                <a:solidFill>
                  <a:srgbClr val="105863"/>
                </a:solidFill>
              </a:rPr>
              <a:t>and </a:t>
            </a:r>
            <a:r>
              <a:rPr spc="285" dirty="0">
                <a:solidFill>
                  <a:srgbClr val="105863"/>
                </a:solidFill>
              </a:rPr>
              <a:t>the</a:t>
            </a:r>
            <a:r>
              <a:rPr spc="-155" dirty="0">
                <a:solidFill>
                  <a:srgbClr val="105863"/>
                </a:solidFill>
              </a:rPr>
              <a:t> </a:t>
            </a:r>
            <a:r>
              <a:rPr u="sng" spc="210" dirty="0" smtClean="0">
                <a:solidFill>
                  <a:srgbClr val="105863"/>
                </a:solidFill>
              </a:rPr>
              <a:t>S</a:t>
            </a:r>
            <a:r>
              <a:rPr u="sng" spc="-2085" dirty="0" smtClean="0">
                <a:solidFill>
                  <a:srgbClr val="105863"/>
                </a:solidFill>
              </a:rPr>
              <a:t>D</a:t>
            </a:r>
            <a:r>
              <a:rPr u="sng" spc="1355" dirty="0" smtClean="0">
                <a:solidFill>
                  <a:srgbClr val="105863"/>
                </a:solidFill>
                <a:uFill>
                  <a:solidFill>
                    <a:srgbClr val="00A0C8"/>
                  </a:solidFill>
                </a:uFill>
              </a:rPr>
              <a:t> </a:t>
            </a:r>
            <a:r>
              <a:rPr u="sng" spc="185" dirty="0" smtClean="0">
                <a:solidFill>
                  <a:srgbClr val="105863"/>
                </a:solidFill>
              </a:rPr>
              <a:t>LC</a:t>
            </a:r>
            <a:endParaRPr u="sng" spc="185" dirty="0">
              <a:solidFill>
                <a:srgbClr val="105863"/>
              </a:solidFill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495301" y="991871"/>
            <a:ext cx="8153400" cy="5218430"/>
            <a:chOff x="495301" y="991871"/>
            <a:chExt cx="8153400" cy="5218430"/>
          </a:xfrm>
        </p:grpSpPr>
        <p:sp>
          <p:nvSpPr>
            <p:cNvPr id="151" name="object 151"/>
            <p:cNvSpPr/>
            <p:nvPr/>
          </p:nvSpPr>
          <p:spPr>
            <a:xfrm>
              <a:off x="6609080" y="3854450"/>
              <a:ext cx="44450" cy="44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4349" y="1010919"/>
              <a:ext cx="8115300" cy="5180330"/>
            </a:xfrm>
            <a:custGeom>
              <a:avLst/>
              <a:gdLst/>
              <a:ahLst/>
              <a:cxnLst/>
              <a:rect l="l" t="t" r="r" b="b"/>
              <a:pathLst>
                <a:path w="8115300" h="5180330">
                  <a:moveTo>
                    <a:pt x="0" y="0"/>
                  </a:moveTo>
                  <a:lnTo>
                    <a:pt x="8115300" y="0"/>
                  </a:lnTo>
                  <a:lnTo>
                    <a:pt x="8115300" y="5180330"/>
                  </a:lnTo>
                  <a:lnTo>
                    <a:pt x="0" y="518033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06A9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3399" y="1029969"/>
              <a:ext cx="8077200" cy="51422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324610" y="962659"/>
            <a:ext cx="530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65" dirty="0">
                <a:solidFill>
                  <a:srgbClr val="105863"/>
                </a:solidFill>
              </a:rPr>
              <a:t>Types </a:t>
            </a:r>
            <a:r>
              <a:rPr sz="3600" spc="135" dirty="0">
                <a:solidFill>
                  <a:srgbClr val="105863"/>
                </a:solidFill>
              </a:rPr>
              <a:t>of </a:t>
            </a:r>
            <a:r>
              <a:rPr sz="3600" spc="235" dirty="0">
                <a:solidFill>
                  <a:srgbClr val="105863"/>
                </a:solidFill>
              </a:rPr>
              <a:t>CASE</a:t>
            </a:r>
            <a:r>
              <a:rPr sz="3600" spc="990" dirty="0">
                <a:solidFill>
                  <a:srgbClr val="105863"/>
                </a:solidFill>
              </a:rPr>
              <a:t> </a:t>
            </a:r>
            <a:r>
              <a:rPr sz="3600" spc="220" dirty="0">
                <a:solidFill>
                  <a:srgbClr val="105863"/>
                </a:solidFill>
              </a:rPr>
              <a:t>Tools</a:t>
            </a:r>
            <a:endParaRPr sz="3600"/>
          </a:p>
        </p:txBody>
      </p:sp>
      <p:sp>
        <p:nvSpPr>
          <p:cNvPr id="157" name="object 157"/>
          <p:cNvSpPr txBox="1"/>
          <p:nvPr/>
        </p:nvSpPr>
        <p:spPr>
          <a:xfrm>
            <a:off x="1143000" y="1831340"/>
            <a:ext cx="521271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"/>
                <a:cs typeface="Arial"/>
              </a:rPr>
              <a:t>Programming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90" dirty="0">
                <a:solidFill>
                  <a:srgbClr val="001F5F"/>
                </a:solidFill>
                <a:latin typeface="Arial"/>
                <a:cs typeface="Arial"/>
              </a:rPr>
              <a:t>Documentation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95" dirty="0">
                <a:solidFill>
                  <a:srgbClr val="001F5F"/>
                </a:solidFill>
                <a:latin typeface="Arial"/>
                <a:cs typeface="Arial"/>
              </a:rPr>
              <a:t>Static </a:t>
            </a:r>
            <a:r>
              <a:rPr sz="1800" spc="75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18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"/>
                <a:cs typeface="Arial"/>
              </a:rPr>
              <a:t>Metrics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management</a:t>
            </a:r>
            <a:r>
              <a:rPr sz="1800" spc="-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80" dirty="0">
                <a:solidFill>
                  <a:srgbClr val="001F5F"/>
                </a:solidFill>
                <a:latin typeface="Arial"/>
                <a:cs typeface="Arial"/>
              </a:rPr>
              <a:t>Quality </a:t>
            </a:r>
            <a:r>
              <a:rPr sz="1800" spc="95" dirty="0">
                <a:solidFill>
                  <a:srgbClr val="001F5F"/>
                </a:solidFill>
                <a:latin typeface="Arial"/>
                <a:cs typeface="Arial"/>
              </a:rPr>
              <a:t>assurance</a:t>
            </a:r>
            <a:r>
              <a:rPr sz="18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95" dirty="0">
                <a:solidFill>
                  <a:srgbClr val="001F5F"/>
                </a:solidFill>
                <a:latin typeface="Arial"/>
                <a:cs typeface="Arial"/>
              </a:rPr>
              <a:t>Diagramming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90" dirty="0">
                <a:solidFill>
                  <a:srgbClr val="001F5F"/>
                </a:solidFill>
                <a:latin typeface="Arial"/>
                <a:cs typeface="Arial"/>
              </a:rPr>
              <a:t>Requirement </a:t>
            </a:r>
            <a:r>
              <a:rPr sz="1800" spc="120" dirty="0">
                <a:solidFill>
                  <a:srgbClr val="001F5F"/>
                </a:solidFill>
                <a:latin typeface="Arial"/>
                <a:cs typeface="Arial"/>
              </a:rPr>
              <a:t>tracing</a:t>
            </a:r>
            <a:r>
              <a:rPr sz="1800" spc="-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"/>
                <a:cs typeface="Arial"/>
              </a:rPr>
              <a:t>Programming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90" dirty="0">
                <a:solidFill>
                  <a:srgbClr val="001F5F"/>
                </a:solidFill>
                <a:latin typeface="Arial"/>
                <a:cs typeface="Arial"/>
              </a:rPr>
              <a:t>Process</a:t>
            </a:r>
            <a:r>
              <a:rPr sz="18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001F5F"/>
                </a:solidFill>
                <a:latin typeface="Arial"/>
                <a:cs typeface="Arial"/>
              </a:rPr>
              <a:t>modelling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management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"/>
                <a:cs typeface="Arial"/>
              </a:rPr>
              <a:t>Prototyping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tools.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800" spc="100" dirty="0">
                <a:solidFill>
                  <a:srgbClr val="001F5F"/>
                </a:solidFill>
                <a:latin typeface="Arial"/>
                <a:cs typeface="Arial"/>
              </a:rPr>
              <a:t>Software </a:t>
            </a:r>
            <a:r>
              <a:rPr sz="1800" spc="105" dirty="0">
                <a:solidFill>
                  <a:srgbClr val="001F5F"/>
                </a:solidFill>
                <a:latin typeface="Arial"/>
                <a:cs typeface="Arial"/>
              </a:rPr>
              <a:t>configuration</a:t>
            </a:r>
            <a:r>
              <a:rPr sz="1800" spc="-3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Arial"/>
                <a:cs typeface="Arial"/>
              </a:rPr>
              <a:t>management tools.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566420"/>
            <a:ext cx="6034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835" dirty="0">
                <a:solidFill>
                  <a:srgbClr val="BF0000"/>
                </a:solidFill>
                <a:latin typeface="Arial"/>
                <a:cs typeface="Arial"/>
              </a:rPr>
              <a:t>CASE </a:t>
            </a:r>
            <a:r>
              <a:rPr sz="5000" b="0" spc="-225" dirty="0">
                <a:solidFill>
                  <a:srgbClr val="BF0000"/>
                </a:solidFill>
                <a:latin typeface="Arial"/>
                <a:cs typeface="Arial"/>
              </a:rPr>
              <a:t>Tool</a:t>
            </a:r>
            <a:r>
              <a:rPr sz="5000" b="0" spc="-29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5000" b="0" spc="-250" dirty="0">
                <a:solidFill>
                  <a:srgbClr val="BF0000"/>
                </a:solidFill>
                <a:latin typeface="Arial"/>
                <a:cs typeface="Arial"/>
              </a:rPr>
              <a:t>Components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569" y="1413510"/>
            <a:ext cx="7885430" cy="513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857250" y="1710690"/>
            <a:ext cx="51771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4" dirty="0">
                <a:solidFill>
                  <a:srgbClr val="0C0C0C"/>
                </a:solidFill>
                <a:latin typeface="Georgia"/>
                <a:cs typeface="Georgia"/>
              </a:rPr>
              <a:t>Two </a:t>
            </a:r>
            <a:r>
              <a:rPr sz="1900" spc="-90" dirty="0">
                <a:solidFill>
                  <a:srgbClr val="0C0C0C"/>
                </a:solidFill>
                <a:latin typeface="Georgia"/>
                <a:cs typeface="Georgia"/>
              </a:rPr>
              <a:t>types </a:t>
            </a:r>
            <a:r>
              <a:rPr sz="1900" spc="-130" dirty="0">
                <a:solidFill>
                  <a:srgbClr val="0C0C0C"/>
                </a:solidFill>
                <a:latin typeface="Georgia"/>
                <a:cs typeface="Georgia"/>
              </a:rPr>
              <a:t>of </a:t>
            </a:r>
            <a:r>
              <a:rPr sz="1900" spc="-100" dirty="0">
                <a:solidFill>
                  <a:srgbClr val="0C0C0C"/>
                </a:solidFill>
                <a:latin typeface="Georgia"/>
                <a:cs typeface="Georgia"/>
              </a:rPr>
              <a:t>tools </a:t>
            </a:r>
            <a:r>
              <a:rPr sz="1900" spc="-120" dirty="0">
                <a:solidFill>
                  <a:srgbClr val="0C0C0C"/>
                </a:solidFill>
                <a:latin typeface="Georgia"/>
                <a:cs typeface="Georgia"/>
              </a:rPr>
              <a:t>used </a:t>
            </a:r>
            <a:r>
              <a:rPr sz="1900" spc="-90" dirty="0">
                <a:solidFill>
                  <a:srgbClr val="0C0C0C"/>
                </a:solidFill>
                <a:latin typeface="Georgia"/>
                <a:cs typeface="Georgia"/>
              </a:rPr>
              <a:t>by </a:t>
            </a:r>
            <a:r>
              <a:rPr sz="1900" spc="-110" dirty="0">
                <a:solidFill>
                  <a:srgbClr val="0C0C0C"/>
                </a:solidFill>
                <a:latin typeface="Georgia"/>
                <a:cs typeface="Georgia"/>
              </a:rPr>
              <a:t>software</a:t>
            </a:r>
            <a:r>
              <a:rPr sz="1900" spc="17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spc="-120" dirty="0">
                <a:solidFill>
                  <a:srgbClr val="0C0C0C"/>
                </a:solidFill>
                <a:latin typeface="Georgia"/>
                <a:cs typeface="Georgia"/>
              </a:rPr>
              <a:t>engineers: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314450" y="2409190"/>
            <a:ext cx="19939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5" dirty="0">
                <a:solidFill>
                  <a:srgbClr val="0C0C0C"/>
                </a:solidFill>
                <a:latin typeface="Georgia"/>
                <a:cs typeface="Georgia"/>
              </a:rPr>
              <a:t>1. </a:t>
            </a:r>
            <a:r>
              <a:rPr sz="1900" b="1" spc="-110" dirty="0">
                <a:solidFill>
                  <a:srgbClr val="0C0C0C"/>
                </a:solidFill>
                <a:latin typeface="Georgia"/>
                <a:cs typeface="Georgia"/>
              </a:rPr>
              <a:t>Analytical</a:t>
            </a:r>
            <a:r>
              <a:rPr sz="1900" b="1" spc="-19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b="1" spc="-100" dirty="0">
                <a:solidFill>
                  <a:srgbClr val="0C0C0C"/>
                </a:solidFill>
                <a:latin typeface="Georgia"/>
                <a:cs typeface="Georgia"/>
              </a:rPr>
              <a:t>tools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28800" y="2804160"/>
            <a:ext cx="1035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60" dirty="0">
                <a:solidFill>
                  <a:srgbClr val="0ACFD8"/>
                </a:solidFill>
                <a:latin typeface="Georgia"/>
                <a:cs typeface="Georgia"/>
              </a:rPr>
              <a:t>–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828800" y="3154680"/>
            <a:ext cx="1035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60" dirty="0">
                <a:solidFill>
                  <a:srgbClr val="0ACFD8"/>
                </a:solidFill>
                <a:latin typeface="Georgia"/>
                <a:cs typeface="Georgia"/>
              </a:rPr>
              <a:t>–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828800" y="3503929"/>
            <a:ext cx="1035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160" dirty="0">
                <a:solidFill>
                  <a:srgbClr val="0ACFD8"/>
                </a:solidFill>
                <a:latin typeface="Georgia"/>
                <a:cs typeface="Georgia"/>
              </a:rPr>
              <a:t>–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286000" y="2700019"/>
            <a:ext cx="232410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100"/>
              </a:spcBef>
            </a:pPr>
            <a:r>
              <a:rPr sz="1900" b="1" spc="-114" dirty="0">
                <a:solidFill>
                  <a:srgbClr val="0C0C0C"/>
                </a:solidFill>
                <a:latin typeface="Georgia"/>
                <a:cs typeface="Georgia"/>
              </a:rPr>
              <a:t>Stepwise </a:t>
            </a:r>
            <a:r>
              <a:rPr sz="1900" b="1" spc="-125" dirty="0">
                <a:solidFill>
                  <a:srgbClr val="0C0C0C"/>
                </a:solidFill>
                <a:latin typeface="Georgia"/>
                <a:cs typeface="Georgia"/>
              </a:rPr>
              <a:t>refinement  </a:t>
            </a:r>
            <a:r>
              <a:rPr sz="1900" b="1" spc="-114" dirty="0">
                <a:solidFill>
                  <a:srgbClr val="0C0C0C"/>
                </a:solidFill>
                <a:latin typeface="Georgia"/>
                <a:cs typeface="Georgia"/>
              </a:rPr>
              <a:t>Cost-benefit </a:t>
            </a:r>
            <a:r>
              <a:rPr sz="1900" b="1" spc="-105" dirty="0">
                <a:solidFill>
                  <a:srgbClr val="0C0C0C"/>
                </a:solidFill>
                <a:latin typeface="Georgia"/>
                <a:cs typeface="Georgia"/>
              </a:rPr>
              <a:t>analysis  </a:t>
            </a:r>
            <a:r>
              <a:rPr sz="1900" b="1" spc="-130" dirty="0">
                <a:solidFill>
                  <a:srgbClr val="0C0C0C"/>
                </a:solidFill>
                <a:latin typeface="Georgia"/>
                <a:cs typeface="Georgia"/>
              </a:rPr>
              <a:t>Software</a:t>
            </a:r>
            <a:r>
              <a:rPr sz="1900" b="1" spc="-8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b="1" spc="-120" dirty="0">
                <a:solidFill>
                  <a:srgbClr val="0C0C0C"/>
                </a:solidFill>
                <a:latin typeface="Georgia"/>
                <a:cs typeface="Georgia"/>
              </a:rPr>
              <a:t>metrics</a:t>
            </a:r>
            <a:endParaRPr sz="1900" dirty="0">
              <a:latin typeface="Georgia"/>
              <a:cs typeface="Georg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314450" y="4157979"/>
            <a:ext cx="14370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25" dirty="0">
                <a:solidFill>
                  <a:srgbClr val="0C0C0C"/>
                </a:solidFill>
                <a:latin typeface="Georgia"/>
                <a:cs typeface="Georgia"/>
              </a:rPr>
              <a:t>2. </a:t>
            </a:r>
            <a:r>
              <a:rPr sz="1900" b="1" spc="-254" dirty="0">
                <a:solidFill>
                  <a:srgbClr val="0C0C0C"/>
                </a:solidFill>
                <a:latin typeface="Georgia"/>
                <a:cs typeface="Georgia"/>
              </a:rPr>
              <a:t>CASE</a:t>
            </a:r>
            <a:r>
              <a:rPr sz="1900" b="1" spc="-95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1900" b="1" spc="-100" dirty="0">
                <a:solidFill>
                  <a:srgbClr val="0C0C0C"/>
                </a:solidFill>
                <a:latin typeface="Georgia"/>
                <a:cs typeface="Georgia"/>
              </a:rPr>
              <a:t>tools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889" y="895350"/>
            <a:ext cx="679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1510" algn="l"/>
              </a:tabLst>
            </a:pPr>
            <a:r>
              <a:rPr sz="3600" spc="310" dirty="0">
                <a:solidFill>
                  <a:srgbClr val="105863"/>
                </a:solidFill>
              </a:rPr>
              <a:t>Advantages	</a:t>
            </a:r>
            <a:r>
              <a:rPr sz="3600" spc="130" dirty="0">
                <a:solidFill>
                  <a:srgbClr val="105863"/>
                </a:solidFill>
              </a:rPr>
              <a:t>of </a:t>
            </a:r>
            <a:r>
              <a:rPr sz="3600" spc="235" dirty="0">
                <a:solidFill>
                  <a:srgbClr val="105863"/>
                </a:solidFill>
              </a:rPr>
              <a:t>CASE</a:t>
            </a:r>
            <a:r>
              <a:rPr sz="3600" spc="760" dirty="0">
                <a:solidFill>
                  <a:srgbClr val="105863"/>
                </a:solidFill>
              </a:rPr>
              <a:t> </a:t>
            </a:r>
            <a:r>
              <a:rPr sz="3600" spc="220" dirty="0">
                <a:solidFill>
                  <a:srgbClr val="105863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638" y="1596389"/>
            <a:ext cx="6334761" cy="430758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3375" spc="9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65" dirty="0" smtClean="0">
                <a:latin typeface="Arial"/>
                <a:cs typeface="Arial"/>
              </a:rPr>
              <a:t>Increased</a:t>
            </a:r>
            <a:r>
              <a:rPr lang="en-US" sz="2400" spc="65" dirty="0" smtClean="0">
                <a:latin typeface="Arial"/>
                <a:cs typeface="Arial"/>
              </a:rPr>
              <a:t> </a:t>
            </a:r>
            <a:r>
              <a:rPr sz="2400" spc="65" dirty="0" smtClean="0">
                <a:latin typeface="Arial"/>
                <a:cs typeface="Arial"/>
              </a:rPr>
              <a:t>speed</a:t>
            </a:r>
            <a:r>
              <a:rPr lang="en-US" sz="2400" spc="65" dirty="0" smtClean="0">
                <a:latin typeface="Arial"/>
                <a:cs typeface="Arial"/>
              </a:rPr>
              <a:t/>
            </a:r>
            <a:br>
              <a:rPr lang="en-US" sz="2400" spc="65" dirty="0" smtClean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3375" spc="7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50" dirty="0" smtClean="0">
                <a:latin typeface="Arial"/>
                <a:cs typeface="Arial"/>
              </a:rPr>
              <a:t>Increased</a:t>
            </a:r>
            <a:r>
              <a:rPr lang="en-US" sz="2400" spc="50" dirty="0" smtClean="0">
                <a:latin typeface="Arial"/>
                <a:cs typeface="Arial"/>
              </a:rPr>
              <a:t> </a:t>
            </a:r>
            <a:r>
              <a:rPr sz="2400" spc="50" dirty="0" smtClean="0">
                <a:latin typeface="Arial"/>
                <a:cs typeface="Arial"/>
              </a:rPr>
              <a:t>accuracy</a:t>
            </a:r>
            <a:r>
              <a:rPr lang="en-US" sz="2400" spc="50" dirty="0" smtClean="0">
                <a:latin typeface="Arial"/>
                <a:cs typeface="Arial"/>
              </a:rPr>
              <a:t/>
            </a:r>
            <a:br>
              <a:rPr lang="en-US" sz="2400" spc="50" dirty="0" smtClean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3375" spc="8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55" dirty="0" smtClean="0">
                <a:latin typeface="Arial"/>
                <a:cs typeface="Arial"/>
              </a:rPr>
              <a:t>Reduced</a:t>
            </a:r>
            <a:r>
              <a:rPr lang="en-US" sz="2400" spc="55" dirty="0" smtClean="0">
                <a:latin typeface="Arial"/>
                <a:cs typeface="Arial"/>
              </a:rPr>
              <a:t> </a:t>
            </a:r>
            <a:r>
              <a:rPr sz="2400" spc="55" dirty="0" smtClean="0">
                <a:latin typeface="Arial"/>
                <a:cs typeface="Arial"/>
              </a:rPr>
              <a:t>life</a:t>
            </a:r>
            <a:r>
              <a:rPr lang="en-US" sz="2400" spc="55" dirty="0" smtClean="0">
                <a:latin typeface="Arial"/>
                <a:cs typeface="Arial"/>
              </a:rPr>
              <a:t> </a:t>
            </a:r>
            <a:r>
              <a:rPr sz="2400" spc="55" dirty="0" smtClean="0">
                <a:latin typeface="Arial"/>
                <a:cs typeface="Arial"/>
              </a:rPr>
              <a:t>time</a:t>
            </a:r>
            <a:r>
              <a:rPr lang="en-US" sz="2400" spc="55" dirty="0" smtClean="0">
                <a:latin typeface="Arial"/>
                <a:cs typeface="Arial"/>
              </a:rPr>
              <a:t> </a:t>
            </a:r>
            <a:r>
              <a:rPr sz="2400" spc="55" dirty="0" smtClean="0">
                <a:latin typeface="Arial"/>
                <a:cs typeface="Arial"/>
              </a:rPr>
              <a:t>maintenance</a:t>
            </a:r>
            <a:r>
              <a:rPr lang="en-US" sz="2400" spc="55" dirty="0" smtClean="0">
                <a:latin typeface="Arial"/>
                <a:cs typeface="Arial"/>
              </a:rPr>
              <a:t/>
            </a:r>
            <a:br>
              <a:rPr lang="en-US" sz="2400" spc="55" dirty="0" smtClean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3375" spc="150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00" dirty="0" smtClean="0">
                <a:latin typeface="Arial"/>
                <a:cs typeface="Arial"/>
              </a:rPr>
              <a:t>Better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documentation</a:t>
            </a:r>
            <a:r>
              <a:rPr lang="en-US" sz="2400" spc="100" dirty="0" smtClean="0">
                <a:latin typeface="Arial"/>
                <a:cs typeface="Arial"/>
              </a:rPr>
              <a:t/>
            </a:r>
            <a:br>
              <a:rPr lang="en-US" sz="2400" spc="100" dirty="0" smtClean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3375" spc="231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-140" dirty="0" smtClean="0">
                <a:latin typeface="Arial"/>
                <a:cs typeface="Arial"/>
              </a:rPr>
              <a:t>P</a:t>
            </a:r>
            <a:r>
              <a:rPr sz="2400" spc="65" dirty="0" smtClean="0">
                <a:latin typeface="Arial"/>
                <a:cs typeface="Arial"/>
              </a:rPr>
              <a:t>r</a:t>
            </a:r>
            <a:r>
              <a:rPr sz="2400" spc="-120" dirty="0" smtClean="0">
                <a:latin typeface="Arial"/>
                <a:cs typeface="Arial"/>
              </a:rPr>
              <a:t>o</a:t>
            </a:r>
            <a:r>
              <a:rPr sz="2400" spc="-150" dirty="0" smtClean="0">
                <a:latin typeface="Arial"/>
                <a:cs typeface="Arial"/>
              </a:rPr>
              <a:t>g</a:t>
            </a:r>
            <a:r>
              <a:rPr sz="2400" spc="55" dirty="0" smtClean="0">
                <a:latin typeface="Arial"/>
                <a:cs typeface="Arial"/>
              </a:rPr>
              <a:t>r</a:t>
            </a:r>
            <a:r>
              <a:rPr sz="2400" spc="-270" dirty="0" smtClean="0">
                <a:latin typeface="Arial"/>
                <a:cs typeface="Arial"/>
              </a:rPr>
              <a:t>a</a:t>
            </a:r>
            <a:r>
              <a:rPr sz="2400" spc="-45" dirty="0" smtClean="0">
                <a:latin typeface="Arial"/>
                <a:cs typeface="Arial"/>
              </a:rPr>
              <a:t>m</a:t>
            </a:r>
            <a:r>
              <a:rPr sz="2400" spc="-50" dirty="0" smtClean="0">
                <a:latin typeface="Arial"/>
                <a:cs typeface="Arial"/>
              </a:rPr>
              <a:t>m</a:t>
            </a:r>
            <a:r>
              <a:rPr sz="2400" spc="114" dirty="0" smtClean="0">
                <a:latin typeface="Arial"/>
                <a:cs typeface="Arial"/>
              </a:rPr>
              <a:t>i</a:t>
            </a:r>
            <a:r>
              <a:rPr sz="2400" spc="-20" dirty="0" smtClean="0">
                <a:latin typeface="Arial"/>
                <a:cs typeface="Arial"/>
              </a:rPr>
              <a:t>n</a:t>
            </a:r>
            <a:r>
              <a:rPr sz="2400" spc="350" dirty="0" smtClean="0">
                <a:latin typeface="Arial"/>
                <a:cs typeface="Arial"/>
              </a:rPr>
              <a:t>g</a:t>
            </a:r>
            <a:r>
              <a:rPr lang="en-US" sz="2400" spc="350" dirty="0" smtClean="0">
                <a:latin typeface="Arial"/>
                <a:cs typeface="Arial"/>
              </a:rPr>
              <a:t> </a:t>
            </a:r>
            <a:r>
              <a:rPr sz="2400" spc="114" dirty="0" smtClean="0">
                <a:latin typeface="Arial"/>
                <a:cs typeface="Arial"/>
              </a:rPr>
              <a:t>i</a:t>
            </a:r>
            <a:r>
              <a:rPr sz="2400" spc="480" dirty="0" smtClean="0">
                <a:latin typeface="Arial"/>
                <a:cs typeface="Arial"/>
              </a:rPr>
              <a:t>n</a:t>
            </a:r>
            <a:r>
              <a:rPr lang="en-US" sz="2400" spc="480" dirty="0" smtClean="0">
                <a:latin typeface="Arial"/>
                <a:cs typeface="Arial"/>
              </a:rPr>
              <a:t> </a:t>
            </a:r>
            <a:r>
              <a:rPr sz="2400" spc="125" dirty="0" smtClean="0">
                <a:latin typeface="Arial"/>
                <a:cs typeface="Arial"/>
              </a:rPr>
              <a:t>t</a:t>
            </a:r>
            <a:r>
              <a:rPr sz="2400" spc="-35" dirty="0" smtClean="0">
                <a:latin typeface="Arial"/>
                <a:cs typeface="Arial"/>
              </a:rPr>
              <a:t>h</a:t>
            </a:r>
            <a:r>
              <a:rPr sz="2400" spc="210" dirty="0" smtClean="0">
                <a:latin typeface="Arial"/>
                <a:cs typeface="Arial"/>
              </a:rPr>
              <a:t>e</a:t>
            </a:r>
            <a:r>
              <a:rPr lang="en-US" sz="2400" spc="210" dirty="0" smtClean="0">
                <a:latin typeface="Arial"/>
                <a:cs typeface="Arial"/>
              </a:rPr>
              <a:t> </a:t>
            </a:r>
            <a:r>
              <a:rPr sz="2400" spc="-30" dirty="0" err="1" smtClean="0">
                <a:latin typeface="Arial"/>
                <a:cs typeface="Arial"/>
              </a:rPr>
              <a:t>h</a:t>
            </a:r>
            <a:r>
              <a:rPr sz="2400" spc="-270" dirty="0" err="1" smtClean="0">
                <a:latin typeface="Arial"/>
                <a:cs typeface="Arial"/>
              </a:rPr>
              <a:t>a</a:t>
            </a:r>
            <a:r>
              <a:rPr sz="2400" spc="-20" dirty="0" err="1" smtClean="0">
                <a:latin typeface="Arial"/>
                <a:cs typeface="Arial"/>
              </a:rPr>
              <a:t>n</a:t>
            </a:r>
            <a:r>
              <a:rPr sz="2400" spc="440" dirty="0" err="1" smtClean="0">
                <a:latin typeface="Arial"/>
                <a:cs typeface="Arial"/>
              </a:rPr>
              <a:t>d</a:t>
            </a:r>
            <a:r>
              <a:rPr sz="2400" spc="-120" dirty="0" err="1" smtClean="0">
                <a:latin typeface="Arial"/>
                <a:cs typeface="Arial"/>
              </a:rPr>
              <a:t>o</a:t>
            </a:r>
            <a:r>
              <a:rPr sz="2400" spc="585" dirty="0" err="1" smtClean="0">
                <a:latin typeface="Arial"/>
                <a:cs typeface="Arial"/>
              </a:rPr>
              <a:t>f</a:t>
            </a:r>
            <a:r>
              <a:rPr sz="2400" spc="-80" dirty="0" err="1" smtClean="0">
                <a:latin typeface="Arial"/>
                <a:cs typeface="Arial"/>
              </a:rPr>
              <a:t>p</a:t>
            </a:r>
            <a:r>
              <a:rPr sz="2400" spc="55" dirty="0" err="1" smtClean="0">
                <a:latin typeface="Arial"/>
                <a:cs typeface="Arial"/>
              </a:rPr>
              <a:t>r</a:t>
            </a:r>
            <a:r>
              <a:rPr sz="2400" spc="-110" dirty="0" err="1" smtClean="0">
                <a:latin typeface="Arial"/>
                <a:cs typeface="Arial"/>
              </a:rPr>
              <a:t>o</a:t>
            </a:r>
            <a:r>
              <a:rPr sz="2400" spc="-155" dirty="0" err="1" smtClean="0">
                <a:latin typeface="Arial"/>
                <a:cs typeface="Arial"/>
              </a:rPr>
              <a:t>g</a:t>
            </a:r>
            <a:r>
              <a:rPr sz="2400" spc="65" dirty="0" err="1" smtClean="0">
                <a:latin typeface="Arial"/>
                <a:cs typeface="Arial"/>
              </a:rPr>
              <a:t>r</a:t>
            </a:r>
            <a:r>
              <a:rPr sz="2400" spc="-270" dirty="0" err="1" smtClean="0">
                <a:latin typeface="Arial"/>
                <a:cs typeface="Arial"/>
              </a:rPr>
              <a:t>a</a:t>
            </a:r>
            <a:r>
              <a:rPr sz="2400" spc="-50" dirty="0" err="1" smtClean="0">
                <a:latin typeface="Arial"/>
                <a:cs typeface="Arial"/>
              </a:rPr>
              <a:t>m</a:t>
            </a:r>
            <a:r>
              <a:rPr sz="2400" spc="-45" dirty="0" err="1" smtClean="0">
                <a:latin typeface="Arial"/>
                <a:cs typeface="Arial"/>
              </a:rPr>
              <a:t>m</a:t>
            </a:r>
            <a:r>
              <a:rPr sz="2400" spc="-300" dirty="0" err="1" smtClean="0">
                <a:latin typeface="Arial"/>
                <a:cs typeface="Arial"/>
              </a:rPr>
              <a:t>e</a:t>
            </a:r>
            <a:r>
              <a:rPr sz="2400" spc="65" dirty="0" err="1" smtClean="0">
                <a:latin typeface="Arial"/>
                <a:cs typeface="Arial"/>
              </a:rPr>
              <a:t>r</a:t>
            </a:r>
            <a:r>
              <a:rPr sz="2400" spc="1200" dirty="0" err="1" smtClean="0">
                <a:latin typeface="Arial"/>
                <a:cs typeface="Arial"/>
              </a:rPr>
              <a:t>s</a:t>
            </a:r>
            <a:r>
              <a:rPr lang="en-US" sz="2400" spc="1200" dirty="0" smtClean="0">
                <a:latin typeface="Arial"/>
                <a:cs typeface="Arial"/>
              </a:rPr>
              <a:t/>
            </a:r>
            <a:br>
              <a:rPr lang="en-US" sz="2400" spc="1200" dirty="0" smtClean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3375" spc="20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35" dirty="0" smtClean="0">
                <a:latin typeface="Arial"/>
                <a:cs typeface="Arial"/>
              </a:rPr>
              <a:t>Intangible</a:t>
            </a:r>
            <a:r>
              <a:rPr lang="en-US" sz="2400" spc="135" dirty="0" smtClean="0">
                <a:latin typeface="Arial"/>
                <a:cs typeface="Arial"/>
              </a:rPr>
              <a:t> </a:t>
            </a:r>
            <a:r>
              <a:rPr sz="2400" spc="135" dirty="0" smtClean="0">
                <a:latin typeface="Arial"/>
                <a:cs typeface="Arial"/>
              </a:rPr>
              <a:t>benefits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1563370"/>
            <a:ext cx="8075931" cy="362406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0"/>
              </a:spcBef>
            </a:pPr>
            <a:r>
              <a:rPr sz="3375" spc="21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45" dirty="0" smtClean="0">
                <a:latin typeface="Arial"/>
                <a:cs typeface="Arial"/>
              </a:rPr>
              <a:t>May</a:t>
            </a:r>
            <a:r>
              <a:rPr lang="en-US" sz="2400" spc="145" dirty="0" smtClean="0">
                <a:latin typeface="Arial"/>
                <a:cs typeface="Arial"/>
              </a:rPr>
              <a:t> </a:t>
            </a:r>
            <a:r>
              <a:rPr sz="2400" spc="145" dirty="0" smtClean="0">
                <a:latin typeface="Arial"/>
                <a:cs typeface="Arial"/>
              </a:rPr>
              <a:t>be</a:t>
            </a:r>
            <a:r>
              <a:rPr lang="en-US" sz="2400" spc="145" dirty="0" smtClean="0">
                <a:latin typeface="Arial"/>
                <a:cs typeface="Arial"/>
              </a:rPr>
              <a:t> </a:t>
            </a:r>
            <a:r>
              <a:rPr sz="2400" spc="145" dirty="0" smtClean="0">
                <a:latin typeface="Arial"/>
                <a:cs typeface="Arial"/>
              </a:rPr>
              <a:t>difficult</a:t>
            </a:r>
            <a:r>
              <a:rPr lang="en-US" sz="2400" spc="145" dirty="0" smtClean="0">
                <a:latin typeface="Arial"/>
                <a:cs typeface="Arial"/>
              </a:rPr>
              <a:t> </a:t>
            </a:r>
            <a:r>
              <a:rPr sz="2400" spc="145" dirty="0" smtClean="0">
                <a:latin typeface="Arial"/>
                <a:cs typeface="Arial"/>
              </a:rPr>
              <a:t>to</a:t>
            </a:r>
            <a:r>
              <a:rPr lang="en-US" sz="2400" spc="145" dirty="0" smtClean="0">
                <a:latin typeface="Arial"/>
                <a:cs typeface="Arial"/>
              </a:rPr>
              <a:t> </a:t>
            </a:r>
            <a:r>
              <a:rPr sz="2400" spc="145" dirty="0" smtClean="0">
                <a:latin typeface="Arial"/>
                <a:cs typeface="Arial"/>
              </a:rPr>
              <a:t>customize</a:t>
            </a:r>
            <a:endParaRPr lang="en-US" sz="2400" spc="145" dirty="0" smtClean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400"/>
              </a:spcBef>
            </a:pP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3375" spc="11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75" dirty="0" smtClean="0">
                <a:latin typeface="Arial"/>
                <a:cs typeface="Arial"/>
              </a:rPr>
              <a:t>Requires</a:t>
            </a:r>
            <a:r>
              <a:rPr lang="en-US" sz="2400" spc="75" dirty="0" smtClean="0">
                <a:latin typeface="Arial"/>
                <a:cs typeface="Arial"/>
              </a:rPr>
              <a:t> </a:t>
            </a:r>
            <a:r>
              <a:rPr sz="2400" spc="75" dirty="0" smtClean="0">
                <a:latin typeface="Arial"/>
                <a:cs typeface="Arial"/>
              </a:rPr>
              <a:t>training</a:t>
            </a:r>
            <a:r>
              <a:rPr lang="en-US" sz="2400" spc="75" dirty="0" smtClean="0">
                <a:latin typeface="Arial"/>
                <a:cs typeface="Arial"/>
              </a:rPr>
              <a:t> </a:t>
            </a:r>
            <a:r>
              <a:rPr sz="2400" spc="75" dirty="0" smtClean="0">
                <a:latin typeface="Arial"/>
                <a:cs typeface="Arial"/>
              </a:rPr>
              <a:t>of</a:t>
            </a:r>
            <a:r>
              <a:rPr lang="en-US" sz="2400" spc="75" dirty="0" smtClean="0">
                <a:latin typeface="Arial"/>
                <a:cs typeface="Arial"/>
              </a:rPr>
              <a:t> </a:t>
            </a:r>
            <a:r>
              <a:rPr sz="2400" spc="75" dirty="0" smtClean="0">
                <a:latin typeface="Arial"/>
                <a:cs typeface="Arial"/>
              </a:rPr>
              <a:t>maintenance</a:t>
            </a:r>
            <a:r>
              <a:rPr lang="en-US" sz="2400" spc="75" dirty="0" smtClean="0">
                <a:latin typeface="Arial"/>
                <a:cs typeface="Arial"/>
              </a:rPr>
              <a:t> </a:t>
            </a:r>
            <a:r>
              <a:rPr sz="2400" spc="75" dirty="0" smtClean="0">
                <a:latin typeface="Arial"/>
                <a:cs typeface="Arial"/>
              </a:rPr>
              <a:t>staff</a:t>
            </a:r>
            <a:endParaRPr lang="en-US" sz="2400" spc="75" dirty="0" smtClean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00"/>
              </a:spcBef>
            </a:pP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09"/>
              </a:spcBef>
            </a:pPr>
            <a:r>
              <a:rPr sz="3375" spc="150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00" dirty="0" smtClean="0">
                <a:latin typeface="Arial"/>
                <a:cs typeface="Arial"/>
              </a:rPr>
              <a:t>May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be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difficult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to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use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with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existing</a:t>
            </a:r>
            <a:r>
              <a:rPr lang="en-US" sz="2400" spc="100" dirty="0" smtClean="0">
                <a:latin typeface="Arial"/>
                <a:cs typeface="Arial"/>
              </a:rPr>
              <a:t> </a:t>
            </a:r>
            <a:r>
              <a:rPr sz="2400" spc="100" dirty="0" smtClean="0">
                <a:latin typeface="Arial"/>
                <a:cs typeface="Arial"/>
              </a:rPr>
              <a:t>systems</a:t>
            </a:r>
            <a:endParaRPr lang="en-US" sz="2400" spc="100" dirty="0" smtClean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09"/>
              </a:spcBef>
            </a:pPr>
            <a:endParaRPr sz="2400" dirty="0">
              <a:latin typeface="Arial"/>
              <a:cs typeface="Arial"/>
            </a:endParaRPr>
          </a:p>
          <a:p>
            <a:pPr marL="317500" marR="55880" indent="-228600">
              <a:lnSpc>
                <a:spcPts val="2590"/>
              </a:lnSpc>
              <a:spcBef>
                <a:spcPts val="635"/>
              </a:spcBef>
            </a:pPr>
            <a:r>
              <a:rPr sz="3375" spc="36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45" dirty="0" smtClean="0">
                <a:latin typeface="Arial"/>
                <a:cs typeface="Arial"/>
              </a:rPr>
              <a:t>Requires</a:t>
            </a:r>
            <a:r>
              <a:rPr lang="en-US" sz="2400" spc="245" dirty="0" smtClean="0">
                <a:latin typeface="Arial"/>
                <a:cs typeface="Arial"/>
              </a:rPr>
              <a:t> </a:t>
            </a:r>
            <a:r>
              <a:rPr sz="2400" spc="245" dirty="0" smtClean="0">
                <a:latin typeface="Arial"/>
                <a:cs typeface="Arial"/>
              </a:rPr>
              <a:t>more</a:t>
            </a:r>
            <a:r>
              <a:rPr sz="2400" spc="-345" dirty="0" smtClean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extensive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accurate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definition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35" dirty="0" smtClean="0">
                <a:latin typeface="Arial"/>
                <a:cs typeface="Arial"/>
              </a:rPr>
              <a:t>of</a:t>
            </a:r>
            <a:r>
              <a:rPr lang="en-US" sz="2400" spc="335" dirty="0" smtClean="0">
                <a:latin typeface="Arial"/>
                <a:cs typeface="Arial"/>
              </a:rPr>
              <a:t> </a:t>
            </a:r>
            <a:r>
              <a:rPr sz="2400" spc="335" dirty="0" smtClean="0">
                <a:latin typeface="Arial"/>
                <a:cs typeface="Arial"/>
              </a:rPr>
              <a:t>us  </a:t>
            </a:r>
            <a:r>
              <a:rPr sz="2400" spc="75" dirty="0">
                <a:latin typeface="Arial"/>
                <a:cs typeface="Arial"/>
              </a:rPr>
              <a:t>requirement.</a:t>
            </a: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75"/>
              </a:spcBef>
            </a:pPr>
            <a:r>
              <a:rPr sz="3375" spc="270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80" dirty="0" smtClean="0">
                <a:latin typeface="Arial"/>
                <a:cs typeface="Arial"/>
              </a:rPr>
              <a:t>It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is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costly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if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it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is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proprietary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tool</a:t>
            </a:r>
            <a:r>
              <a:rPr sz="2400" spc="18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310" y="414020"/>
            <a:ext cx="6016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1085" marR="5080" indent="-2319020">
              <a:lnSpc>
                <a:spcPct val="100000"/>
              </a:lnSpc>
              <a:spcBef>
                <a:spcPts val="100"/>
              </a:spcBef>
              <a:tabLst>
                <a:tab pos="3957320" algn="l"/>
              </a:tabLst>
            </a:pPr>
            <a:r>
              <a:rPr sz="3600" spc="315" dirty="0">
                <a:solidFill>
                  <a:srgbClr val="105863"/>
                </a:solidFill>
              </a:rPr>
              <a:t>Disadvantages	</a:t>
            </a:r>
            <a:r>
              <a:rPr sz="3600" spc="130" dirty="0">
                <a:solidFill>
                  <a:srgbClr val="105863"/>
                </a:solidFill>
              </a:rPr>
              <a:t>of </a:t>
            </a:r>
            <a:r>
              <a:rPr sz="3600" spc="235" dirty="0">
                <a:solidFill>
                  <a:srgbClr val="105863"/>
                </a:solidFill>
              </a:rPr>
              <a:t>CASE  </a:t>
            </a:r>
            <a:r>
              <a:rPr sz="3600" spc="220" dirty="0">
                <a:solidFill>
                  <a:srgbClr val="105863"/>
                </a:solidFill>
              </a:rPr>
              <a:t>Tools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59459"/>
            <a:ext cx="80359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09" dirty="0"/>
              <a:t>The </a:t>
            </a:r>
            <a:r>
              <a:rPr sz="5000" spc="-459" dirty="0"/>
              <a:t>Good </a:t>
            </a:r>
            <a:r>
              <a:rPr sz="5000" spc="-355" dirty="0"/>
              <a:t>and </a:t>
            </a:r>
            <a:r>
              <a:rPr sz="5000" spc="-500" dirty="0"/>
              <a:t>Bad </a:t>
            </a:r>
            <a:r>
              <a:rPr sz="5000" spc="-275" dirty="0"/>
              <a:t>about</a:t>
            </a:r>
            <a:r>
              <a:rPr sz="5000" spc="370" dirty="0"/>
              <a:t> </a:t>
            </a:r>
            <a:r>
              <a:rPr sz="5000" spc="-860" dirty="0"/>
              <a:t>CASE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042669" y="1628139"/>
            <a:ext cx="3420110" cy="4216400"/>
          </a:xfrm>
          <a:custGeom>
            <a:avLst/>
            <a:gdLst/>
            <a:ahLst/>
            <a:cxnLst/>
            <a:rect l="l" t="t" r="r" b="b"/>
            <a:pathLst>
              <a:path w="3420110" h="4216400">
                <a:moveTo>
                  <a:pt x="3420109" y="0"/>
                </a:moveTo>
                <a:lnTo>
                  <a:pt x="0" y="0"/>
                </a:lnTo>
                <a:lnTo>
                  <a:pt x="0" y="4216400"/>
                </a:lnTo>
                <a:lnTo>
                  <a:pt x="3420109" y="421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669" y="1628139"/>
            <a:ext cx="3420110" cy="4216400"/>
          </a:xfrm>
          <a:prstGeom prst="rect">
            <a:avLst/>
          </a:prstGeom>
          <a:ln w="25518">
            <a:solidFill>
              <a:srgbClr val="009CD8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64490" marR="664210" indent="-273050">
              <a:lnSpc>
                <a:spcPct val="100000"/>
              </a:lnSpc>
              <a:spcBef>
                <a:spcPts val="359"/>
              </a:spcBef>
              <a:buClr>
                <a:srgbClr val="0ACFD8"/>
              </a:buClr>
              <a:buSzPct val="94444"/>
              <a:buFont typeface="Symbol"/>
              <a:buChar char=""/>
              <a:tabLst>
                <a:tab pos="364490" algn="l"/>
              </a:tabLst>
            </a:pPr>
            <a:r>
              <a:rPr sz="1800" spc="70" dirty="0">
                <a:latin typeface="Times New Roman"/>
                <a:cs typeface="Times New Roman"/>
              </a:rPr>
              <a:t>Development </a:t>
            </a:r>
            <a:r>
              <a:rPr sz="1800" spc="55" dirty="0">
                <a:latin typeface="Times New Roman"/>
                <a:cs typeface="Times New Roman"/>
              </a:rPr>
              <a:t>process  productivity </a:t>
            </a:r>
            <a:r>
              <a:rPr sz="1800" spc="105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quality  </a:t>
            </a:r>
            <a:r>
              <a:rPr sz="1800" spc="55" dirty="0">
                <a:latin typeface="Times New Roman"/>
                <a:cs typeface="Times New Roman"/>
              </a:rPr>
              <a:t>increases </a:t>
            </a:r>
            <a:r>
              <a:rPr sz="1800" spc="70" dirty="0">
                <a:latin typeface="Times New Roman"/>
                <a:cs typeface="Times New Roman"/>
              </a:rPr>
              <a:t>are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realizable</a:t>
            </a:r>
            <a:endParaRPr sz="1800">
              <a:latin typeface="Times New Roman"/>
              <a:cs typeface="Times New Roman"/>
            </a:endParaRPr>
          </a:p>
          <a:p>
            <a:pPr marL="364490" marR="188595" indent="-273050">
              <a:lnSpc>
                <a:spcPct val="100000"/>
              </a:lnSpc>
              <a:spcBef>
                <a:spcPts val="450"/>
              </a:spcBef>
              <a:buClr>
                <a:srgbClr val="0ACFD8"/>
              </a:buClr>
              <a:buSzPct val="94444"/>
              <a:buFont typeface="Symbol"/>
              <a:buChar char=""/>
              <a:tabLst>
                <a:tab pos="364490" algn="l"/>
              </a:tabLst>
            </a:pPr>
            <a:r>
              <a:rPr sz="1800" spc="55" dirty="0">
                <a:latin typeface="Times New Roman"/>
                <a:cs typeface="Times New Roman"/>
              </a:rPr>
              <a:t>Portability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75" dirty="0">
                <a:latin typeface="Times New Roman"/>
                <a:cs typeface="Times New Roman"/>
              </a:rPr>
              <a:t>new </a:t>
            </a:r>
            <a:r>
              <a:rPr sz="1800" spc="55" dirty="0">
                <a:latin typeface="Times New Roman"/>
                <a:cs typeface="Times New Roman"/>
              </a:rPr>
              <a:t>systems </a:t>
            </a:r>
            <a:r>
              <a:rPr sz="1800" spc="-470" dirty="0">
                <a:latin typeface="Times New Roman"/>
                <a:cs typeface="Times New Roman"/>
              </a:rPr>
              <a:t>to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other </a:t>
            </a:r>
            <a:r>
              <a:rPr sz="1800" spc="65" dirty="0">
                <a:latin typeface="Times New Roman"/>
                <a:cs typeface="Times New Roman"/>
              </a:rPr>
              <a:t>platforms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45" dirty="0">
                <a:latin typeface="Times New Roman"/>
                <a:cs typeface="Times New Roman"/>
              </a:rPr>
              <a:t>greatly  </a:t>
            </a:r>
            <a:r>
              <a:rPr sz="1800" spc="90" dirty="0">
                <a:latin typeface="Times New Roman"/>
                <a:cs typeface="Times New Roman"/>
              </a:rPr>
              <a:t>enhanced</a:t>
            </a:r>
            <a:endParaRPr sz="1800">
              <a:latin typeface="Times New Roman"/>
              <a:cs typeface="Times New Roman"/>
            </a:endParaRPr>
          </a:p>
          <a:p>
            <a:pPr marL="364490" marR="152400" indent="-273050" algn="just">
              <a:lnSpc>
                <a:spcPct val="100000"/>
              </a:lnSpc>
              <a:spcBef>
                <a:spcPts val="450"/>
              </a:spcBef>
              <a:buClr>
                <a:srgbClr val="0ACFD8"/>
              </a:buClr>
              <a:buSzPct val="94444"/>
              <a:buFont typeface="Symbol"/>
              <a:buChar char=""/>
              <a:tabLst>
                <a:tab pos="364490" algn="l"/>
              </a:tabLst>
            </a:pPr>
            <a:r>
              <a:rPr sz="1800" spc="30" dirty="0">
                <a:latin typeface="Times New Roman"/>
                <a:cs typeface="Times New Roman"/>
              </a:rPr>
              <a:t>Analyst </a:t>
            </a:r>
            <a:r>
              <a:rPr sz="1800" spc="15" dirty="0">
                <a:latin typeface="Times New Roman"/>
                <a:cs typeface="Times New Roman"/>
              </a:rPr>
              <a:t>skill </a:t>
            </a:r>
            <a:r>
              <a:rPr sz="1800" spc="75" dirty="0">
                <a:latin typeface="Times New Roman"/>
                <a:cs typeface="Times New Roman"/>
              </a:rPr>
              <a:t>set </a:t>
            </a:r>
            <a:r>
              <a:rPr sz="1800" spc="5" dirty="0">
                <a:latin typeface="Times New Roman"/>
                <a:cs typeface="Times New Roman"/>
              </a:rPr>
              <a:t>will </a:t>
            </a:r>
            <a:r>
              <a:rPr sz="1800" spc="-45" dirty="0">
                <a:latin typeface="Times New Roman"/>
                <a:cs typeface="Times New Roman"/>
              </a:rPr>
              <a:t>improve  </a:t>
            </a:r>
            <a:r>
              <a:rPr sz="1800" spc="95" dirty="0">
                <a:latin typeface="Times New Roman"/>
                <a:cs typeface="Times New Roman"/>
              </a:rPr>
              <a:t>due to </a:t>
            </a:r>
            <a:r>
              <a:rPr sz="1800" spc="70" dirty="0">
                <a:latin typeface="Times New Roman"/>
                <a:cs typeface="Times New Roman"/>
              </a:rPr>
              <a:t>greater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understanding 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marL="364490" marR="517525" indent="-273050">
              <a:lnSpc>
                <a:spcPct val="100000"/>
              </a:lnSpc>
              <a:spcBef>
                <a:spcPts val="440"/>
              </a:spcBef>
              <a:buClr>
                <a:srgbClr val="0ACFD8"/>
              </a:buClr>
              <a:buSzPct val="94444"/>
              <a:buFont typeface="Symbol"/>
              <a:buChar char=""/>
              <a:tabLst>
                <a:tab pos="364490" algn="l"/>
              </a:tabLst>
            </a:pPr>
            <a:r>
              <a:rPr sz="1800" spc="55" dirty="0">
                <a:latin typeface="Times New Roman"/>
                <a:cs typeface="Times New Roman"/>
              </a:rPr>
              <a:t>Time </a:t>
            </a:r>
            <a:r>
              <a:rPr sz="1800" spc="95" dirty="0">
                <a:latin typeface="Times New Roman"/>
                <a:cs typeface="Times New Roman"/>
              </a:rPr>
              <a:t>to </a:t>
            </a:r>
            <a:r>
              <a:rPr sz="1800" spc="30" dirty="0">
                <a:latin typeface="Times New Roman"/>
                <a:cs typeface="Times New Roman"/>
              </a:rPr>
              <a:t>delivery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new  </a:t>
            </a:r>
            <a:r>
              <a:rPr sz="1800" spc="60" dirty="0">
                <a:latin typeface="Times New Roman"/>
                <a:cs typeface="Times New Roman"/>
              </a:rPr>
              <a:t>applications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decrease</a:t>
            </a:r>
            <a:endParaRPr sz="1800">
              <a:latin typeface="Times New Roman"/>
              <a:cs typeface="Times New Roman"/>
            </a:endParaRPr>
          </a:p>
          <a:p>
            <a:pPr marL="364490" marR="294640" indent="-273050">
              <a:lnSpc>
                <a:spcPct val="100000"/>
              </a:lnSpc>
              <a:spcBef>
                <a:spcPts val="450"/>
              </a:spcBef>
              <a:buClr>
                <a:srgbClr val="0ACFD8"/>
              </a:buClr>
              <a:buSzPct val="94444"/>
              <a:buFont typeface="Symbol"/>
              <a:buChar char=""/>
              <a:tabLst>
                <a:tab pos="364490" algn="l"/>
              </a:tabLst>
            </a:pPr>
            <a:r>
              <a:rPr sz="1800" spc="50" dirty="0">
                <a:latin typeface="Times New Roman"/>
                <a:cs typeface="Times New Roman"/>
              </a:rPr>
              <a:t>Conformity </a:t>
            </a:r>
            <a:r>
              <a:rPr sz="1800" spc="100" dirty="0">
                <a:latin typeface="Times New Roman"/>
                <a:cs typeface="Times New Roman"/>
              </a:rPr>
              <a:t>to </a:t>
            </a:r>
            <a:r>
              <a:rPr sz="1800" spc="-30" dirty="0">
                <a:latin typeface="Times New Roman"/>
                <a:cs typeface="Times New Roman"/>
              </a:rPr>
              <a:t>development  </a:t>
            </a:r>
            <a:r>
              <a:rPr sz="1800" spc="85" dirty="0">
                <a:latin typeface="Times New Roman"/>
                <a:cs typeface="Times New Roman"/>
              </a:rPr>
              <a:t>standards </a:t>
            </a:r>
            <a:r>
              <a:rPr sz="1800" spc="5" dirty="0">
                <a:latin typeface="Times New Roman"/>
                <a:cs typeface="Times New Roman"/>
              </a:rPr>
              <a:t>will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increase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5659" y="1628139"/>
            <a:ext cx="3418840" cy="4371340"/>
          </a:xfrm>
          <a:custGeom>
            <a:avLst/>
            <a:gdLst/>
            <a:ahLst/>
            <a:cxnLst/>
            <a:rect l="l" t="t" r="r" b="b"/>
            <a:pathLst>
              <a:path w="3418840" h="4371340">
                <a:moveTo>
                  <a:pt x="3418840" y="0"/>
                </a:moveTo>
                <a:lnTo>
                  <a:pt x="0" y="0"/>
                </a:lnTo>
                <a:lnTo>
                  <a:pt x="0" y="4371340"/>
                </a:lnTo>
                <a:lnTo>
                  <a:pt x="3418840" y="4371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5659" y="1628139"/>
            <a:ext cx="3418840" cy="4371340"/>
          </a:xfrm>
          <a:prstGeom prst="rect">
            <a:avLst/>
          </a:prstGeom>
          <a:ln w="25518">
            <a:solidFill>
              <a:srgbClr val="009CD8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62585" marR="134620" indent="-271780">
              <a:lnSpc>
                <a:spcPts val="1920"/>
              </a:lnSpc>
              <a:spcBef>
                <a:spcPts val="340"/>
              </a:spcBef>
              <a:buClr>
                <a:srgbClr val="0ACFD8"/>
              </a:buClr>
              <a:buSzPct val="95000"/>
              <a:buFont typeface="Symbol"/>
              <a:buChar char=""/>
              <a:tabLst>
                <a:tab pos="363220" algn="l"/>
              </a:tabLst>
            </a:pPr>
            <a:r>
              <a:rPr sz="2000" spc="-70" dirty="0">
                <a:latin typeface="Times New Roman"/>
                <a:cs typeface="Times New Roman"/>
              </a:rPr>
              <a:t>CASE </a:t>
            </a:r>
            <a:r>
              <a:rPr sz="2000" spc="65" dirty="0">
                <a:latin typeface="Times New Roman"/>
                <a:cs typeface="Times New Roman"/>
              </a:rPr>
              <a:t>acquisition </a:t>
            </a:r>
            <a:r>
              <a:rPr sz="2000" spc="60" dirty="0">
                <a:latin typeface="Times New Roman"/>
                <a:cs typeface="Times New Roman"/>
              </a:rPr>
              <a:t>costs </a:t>
            </a:r>
            <a:r>
              <a:rPr sz="2000" spc="-340" dirty="0">
                <a:latin typeface="Times New Roman"/>
                <a:cs typeface="Times New Roman"/>
              </a:rPr>
              <a:t>are  </a:t>
            </a:r>
            <a:r>
              <a:rPr sz="2000" spc="60" dirty="0">
                <a:latin typeface="Times New Roman"/>
                <a:cs typeface="Times New Roman"/>
              </a:rPr>
              <a:t>extremely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high</a:t>
            </a:r>
            <a:endParaRPr sz="2000">
              <a:latin typeface="Times New Roman"/>
              <a:cs typeface="Times New Roman"/>
            </a:endParaRPr>
          </a:p>
          <a:p>
            <a:pPr marL="362585" marR="403860" indent="-271780">
              <a:lnSpc>
                <a:spcPct val="80000"/>
              </a:lnSpc>
              <a:spcBef>
                <a:spcPts val="520"/>
              </a:spcBef>
              <a:buClr>
                <a:srgbClr val="0ACFD8"/>
              </a:buClr>
              <a:buSzPct val="95000"/>
              <a:buFont typeface="Symbol"/>
              <a:buChar char=""/>
              <a:tabLst>
                <a:tab pos="363220" algn="l"/>
              </a:tabLst>
            </a:pPr>
            <a:r>
              <a:rPr sz="2000" spc="65" dirty="0">
                <a:latin typeface="Times New Roman"/>
                <a:cs typeface="Times New Roman"/>
              </a:rPr>
              <a:t>Training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analysts </a:t>
            </a:r>
            <a:r>
              <a:rPr sz="2000" spc="-305" dirty="0">
                <a:latin typeface="Times New Roman"/>
                <a:cs typeface="Times New Roman"/>
              </a:rPr>
              <a:t>and  </a:t>
            </a:r>
            <a:r>
              <a:rPr sz="2000" spc="90" dirty="0">
                <a:latin typeface="Times New Roman"/>
                <a:cs typeface="Times New Roman"/>
              </a:rPr>
              <a:t>administrators </a:t>
            </a:r>
            <a:r>
              <a:rPr sz="2000" spc="20" dirty="0">
                <a:latin typeface="Times New Roman"/>
                <a:cs typeface="Times New Roman"/>
              </a:rPr>
              <a:t>is </a:t>
            </a:r>
            <a:r>
              <a:rPr sz="2000" spc="40" dirty="0">
                <a:latin typeface="Times New Roman"/>
                <a:cs typeface="Times New Roman"/>
              </a:rPr>
              <a:t>costly  </a:t>
            </a:r>
            <a:r>
              <a:rPr sz="2000" spc="12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time-consuming</a:t>
            </a:r>
            <a:endParaRPr sz="2000">
              <a:latin typeface="Times New Roman"/>
              <a:cs typeface="Times New Roman"/>
            </a:endParaRPr>
          </a:p>
          <a:p>
            <a:pPr marL="362585" marR="141605" indent="-271780">
              <a:lnSpc>
                <a:spcPts val="1920"/>
              </a:lnSpc>
              <a:spcBef>
                <a:spcPts val="475"/>
              </a:spcBef>
              <a:buClr>
                <a:srgbClr val="0ACFD8"/>
              </a:buClr>
              <a:buSzPct val="95000"/>
              <a:buFont typeface="Symbol"/>
              <a:buChar char=""/>
              <a:tabLst>
                <a:tab pos="363220" algn="l"/>
              </a:tabLst>
            </a:pPr>
            <a:r>
              <a:rPr sz="2000" spc="70" dirty="0">
                <a:latin typeface="Times New Roman"/>
                <a:cs typeface="Times New Roman"/>
              </a:rPr>
              <a:t>Most organizations </a:t>
            </a:r>
            <a:r>
              <a:rPr sz="2000" spc="105" dirty="0">
                <a:latin typeface="Times New Roman"/>
                <a:cs typeface="Times New Roman"/>
              </a:rPr>
              <a:t>do </a:t>
            </a:r>
            <a:r>
              <a:rPr sz="2000" spc="-285" dirty="0">
                <a:latin typeface="Times New Roman"/>
                <a:cs typeface="Times New Roman"/>
              </a:rPr>
              <a:t>not  </a:t>
            </a:r>
            <a:r>
              <a:rPr sz="2000" spc="65" dirty="0">
                <a:latin typeface="Times New Roman"/>
                <a:cs typeface="Times New Roman"/>
              </a:rPr>
              <a:t>have </a:t>
            </a:r>
            <a:r>
              <a:rPr sz="2000" spc="50" dirty="0">
                <a:latin typeface="Times New Roman"/>
                <a:cs typeface="Times New Roman"/>
              </a:rPr>
              <a:t>clear </a:t>
            </a:r>
            <a:r>
              <a:rPr sz="2000" spc="95" dirty="0">
                <a:latin typeface="Times New Roman"/>
                <a:cs typeface="Times New Roman"/>
              </a:rPr>
              <a:t>standards </a:t>
            </a:r>
            <a:r>
              <a:rPr sz="2000" spc="35" dirty="0">
                <a:latin typeface="Times New Roman"/>
                <a:cs typeface="Times New Roman"/>
              </a:rPr>
              <a:t>for  </a:t>
            </a:r>
            <a:r>
              <a:rPr sz="2000" spc="70" dirty="0">
                <a:latin typeface="Times New Roman"/>
                <a:cs typeface="Times New Roman"/>
              </a:rPr>
              <a:t>application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362585" marR="220345" indent="-271780">
              <a:lnSpc>
                <a:spcPct val="80000"/>
              </a:lnSpc>
              <a:spcBef>
                <a:spcPts val="515"/>
              </a:spcBef>
              <a:buClr>
                <a:srgbClr val="0ACFD8"/>
              </a:buClr>
              <a:buSzPct val="95000"/>
              <a:buFont typeface="Symbol"/>
              <a:buChar char=""/>
              <a:tabLst>
                <a:tab pos="363220" algn="l"/>
              </a:tabLst>
            </a:pPr>
            <a:r>
              <a:rPr sz="2000" spc="-70" dirty="0">
                <a:latin typeface="Times New Roman"/>
                <a:cs typeface="Times New Roman"/>
              </a:rPr>
              <a:t>CASE </a:t>
            </a:r>
            <a:r>
              <a:rPr sz="2000" spc="65" dirty="0">
                <a:latin typeface="Times New Roman"/>
                <a:cs typeface="Times New Roman"/>
              </a:rPr>
              <a:t>tools </a:t>
            </a:r>
            <a:r>
              <a:rPr sz="2000" spc="85" dirty="0">
                <a:latin typeface="Times New Roman"/>
                <a:cs typeface="Times New Roman"/>
              </a:rPr>
              <a:t>can </a:t>
            </a:r>
            <a:r>
              <a:rPr sz="2000" spc="90" dirty="0">
                <a:latin typeface="Times New Roman"/>
                <a:cs typeface="Times New Roman"/>
              </a:rPr>
              <a:t>be </a:t>
            </a:r>
            <a:r>
              <a:rPr sz="2000" spc="-170" dirty="0">
                <a:latin typeface="Times New Roman"/>
                <a:cs typeface="Times New Roman"/>
              </a:rPr>
              <a:t>viewed  </a:t>
            </a:r>
            <a:r>
              <a:rPr sz="2000" spc="50" dirty="0">
                <a:latin typeface="Times New Roman"/>
                <a:cs typeface="Times New Roman"/>
              </a:rPr>
              <a:t>as </a:t>
            </a:r>
            <a:r>
              <a:rPr sz="2000" spc="70" dirty="0">
                <a:latin typeface="Times New Roman"/>
                <a:cs typeface="Times New Roman"/>
              </a:rPr>
              <a:t>a </a:t>
            </a:r>
            <a:r>
              <a:rPr sz="2000" spc="114" dirty="0">
                <a:latin typeface="Times New Roman"/>
                <a:cs typeface="Times New Roman"/>
              </a:rPr>
              <a:t>threat to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job </a:t>
            </a:r>
            <a:r>
              <a:rPr sz="2000" spc="6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362585" marR="281305" indent="-271780">
              <a:lnSpc>
                <a:spcPct val="79900"/>
              </a:lnSpc>
              <a:spcBef>
                <a:spcPts val="500"/>
              </a:spcBef>
              <a:buClr>
                <a:srgbClr val="0ACFD8"/>
              </a:buClr>
              <a:buSzPct val="95000"/>
              <a:buFont typeface="Symbol"/>
              <a:buChar char=""/>
              <a:tabLst>
                <a:tab pos="363220" algn="l"/>
              </a:tabLst>
            </a:pPr>
            <a:r>
              <a:rPr sz="2000" spc="-70" dirty="0">
                <a:latin typeface="Times New Roman"/>
                <a:cs typeface="Times New Roman"/>
              </a:rPr>
              <a:t>CASE </a:t>
            </a:r>
            <a:r>
              <a:rPr sz="2000" spc="65" dirty="0">
                <a:latin typeface="Times New Roman"/>
                <a:cs typeface="Times New Roman"/>
              </a:rPr>
              <a:t>tools </a:t>
            </a:r>
            <a:r>
              <a:rPr sz="2000" spc="105" dirty="0">
                <a:latin typeface="Times New Roman"/>
                <a:cs typeface="Times New Roman"/>
              </a:rPr>
              <a:t>do </a:t>
            </a:r>
            <a:r>
              <a:rPr sz="2000" spc="130" dirty="0">
                <a:latin typeface="Times New Roman"/>
                <a:cs typeface="Times New Roman"/>
              </a:rPr>
              <a:t>not </a:t>
            </a:r>
            <a:r>
              <a:rPr sz="2000" spc="60" dirty="0">
                <a:latin typeface="Times New Roman"/>
                <a:cs typeface="Times New Roman"/>
              </a:rPr>
              <a:t>have </a:t>
            </a:r>
            <a:r>
              <a:rPr sz="2000" spc="-555" dirty="0">
                <a:latin typeface="Times New Roman"/>
                <a:cs typeface="Times New Roman"/>
              </a:rPr>
              <a:t>a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great </a:t>
            </a:r>
            <a:r>
              <a:rPr sz="2000" spc="100" dirty="0">
                <a:latin typeface="Times New Roman"/>
                <a:cs typeface="Times New Roman"/>
              </a:rPr>
              <a:t>reputation </a:t>
            </a:r>
            <a:r>
              <a:rPr sz="2000" spc="110" dirty="0">
                <a:latin typeface="Times New Roman"/>
                <a:cs typeface="Times New Roman"/>
              </a:rPr>
              <a:t>due </a:t>
            </a:r>
            <a:r>
              <a:rPr sz="2000" spc="114" dirty="0">
                <a:latin typeface="Times New Roman"/>
                <a:cs typeface="Times New Roman"/>
              </a:rPr>
              <a:t>to  </a:t>
            </a:r>
            <a:r>
              <a:rPr sz="2000" spc="40" dirty="0">
                <a:latin typeface="Times New Roman"/>
                <a:cs typeface="Times New Roman"/>
              </a:rPr>
              <a:t>early </a:t>
            </a:r>
            <a:r>
              <a:rPr sz="2000" spc="70" dirty="0">
                <a:latin typeface="Times New Roman"/>
                <a:cs typeface="Times New Roman"/>
              </a:rPr>
              <a:t>benefits </a:t>
            </a:r>
            <a:r>
              <a:rPr sz="2000" spc="125" dirty="0">
                <a:latin typeface="Times New Roman"/>
                <a:cs typeface="Times New Roman"/>
              </a:rPr>
              <a:t>not </a:t>
            </a:r>
            <a:r>
              <a:rPr sz="2000" spc="70" dirty="0">
                <a:latin typeface="Times New Roman"/>
                <a:cs typeface="Times New Roman"/>
              </a:rPr>
              <a:t>being  </a:t>
            </a:r>
            <a:r>
              <a:rPr sz="2000" spc="60" dirty="0">
                <a:latin typeface="Times New Roman"/>
                <a:cs typeface="Times New Roman"/>
              </a:rPr>
              <a:t>realized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6450"/>
              <a:ext cx="367030" cy="8890"/>
            </a:xfrm>
            <a:custGeom>
              <a:avLst/>
              <a:gdLst/>
              <a:ahLst/>
              <a:cxnLst/>
              <a:rect l="l" t="t" r="r" b="b"/>
              <a:pathLst>
                <a:path w="367030" h="8890">
                  <a:moveTo>
                    <a:pt x="0" y="8889"/>
                  </a:moveTo>
                  <a:lnTo>
                    <a:pt x="366811" y="8889"/>
                  </a:lnTo>
                  <a:lnTo>
                    <a:pt x="366811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93" name="object 9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9" name="object 109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/>
          <p:nvPr/>
        </p:nvSpPr>
        <p:spPr>
          <a:xfrm>
            <a:off x="786130" y="1742439"/>
            <a:ext cx="6280150" cy="1719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819150"/>
            <a:ext cx="7975600" cy="196596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4518660">
              <a:lnSpc>
                <a:spcPct val="100000"/>
              </a:lnSpc>
              <a:spcBef>
                <a:spcPts val="2100"/>
              </a:spcBef>
            </a:pPr>
            <a:r>
              <a:rPr sz="5000" b="0" spc="-65" dirty="0">
                <a:solidFill>
                  <a:srgbClr val="03607A"/>
                </a:solidFill>
                <a:latin typeface="Arial"/>
                <a:cs typeface="Arial"/>
              </a:rPr>
              <a:t>Introduction</a:t>
            </a:r>
            <a:endParaRPr sz="5000">
              <a:latin typeface="Arial"/>
              <a:cs typeface="Arial"/>
            </a:endParaRPr>
          </a:p>
          <a:p>
            <a:pPr marL="311150" marR="30480" indent="-273050">
              <a:lnSpc>
                <a:spcPct val="100000"/>
              </a:lnSpc>
              <a:spcBef>
                <a:spcPts val="1040"/>
              </a:spcBef>
            </a:pPr>
            <a:r>
              <a:rPr sz="3675" b="0" spc="40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0" spc="270" dirty="0">
                <a:latin typeface="Times New Roman"/>
                <a:cs typeface="Times New Roman"/>
              </a:rPr>
              <a:t>Process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15" dirty="0">
                <a:latin typeface="Times New Roman"/>
                <a:cs typeface="Times New Roman"/>
              </a:rPr>
              <a:t>of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95" dirty="0">
                <a:latin typeface="Times New Roman"/>
                <a:cs typeface="Times New Roman"/>
              </a:rPr>
              <a:t>creating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90" dirty="0">
                <a:latin typeface="Times New Roman"/>
                <a:cs typeface="Times New Roman"/>
              </a:rPr>
              <a:t>a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data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14" dirty="0">
                <a:latin typeface="Times New Roman"/>
                <a:cs typeface="Times New Roman"/>
              </a:rPr>
              <a:t>model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55" dirty="0">
                <a:latin typeface="Times New Roman"/>
                <a:cs typeface="Times New Roman"/>
              </a:rPr>
              <a:t>for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50" dirty="0">
                <a:latin typeface="Times New Roman"/>
                <a:cs typeface="Times New Roman"/>
              </a:rPr>
              <a:t>an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10" dirty="0">
                <a:latin typeface="Times New Roman"/>
                <a:cs typeface="Times New Roman"/>
              </a:rPr>
              <a:t>information  </a:t>
            </a:r>
            <a:r>
              <a:rPr sz="2600" b="0" spc="90" dirty="0">
                <a:latin typeface="Times New Roman"/>
                <a:cs typeface="Times New Roman"/>
              </a:rPr>
              <a:t>system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55" dirty="0">
                <a:latin typeface="Times New Roman"/>
                <a:cs typeface="Times New Roman"/>
              </a:rPr>
              <a:t>by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70" dirty="0">
                <a:latin typeface="Times New Roman"/>
                <a:cs typeface="Times New Roman"/>
              </a:rPr>
              <a:t>applying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80" dirty="0">
                <a:latin typeface="Times New Roman"/>
                <a:cs typeface="Times New Roman"/>
              </a:rPr>
              <a:t>formal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data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00" dirty="0">
                <a:latin typeface="Times New Roman"/>
                <a:cs typeface="Times New Roman"/>
              </a:rPr>
              <a:t>modeling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10" dirty="0">
                <a:latin typeface="Times New Roman"/>
                <a:cs typeface="Times New Roman"/>
              </a:rPr>
              <a:t>techniques.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3321050"/>
            <a:ext cx="8098155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64135" indent="-273050">
              <a:lnSpc>
                <a:spcPct val="100000"/>
              </a:lnSpc>
              <a:spcBef>
                <a:spcPts val="100"/>
              </a:spcBef>
            </a:pPr>
            <a:r>
              <a:rPr sz="3675" spc="40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70" dirty="0">
                <a:latin typeface="Times New Roman"/>
                <a:cs typeface="Times New Roman"/>
              </a:rPr>
              <a:t>Process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define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analyze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requirements  </a:t>
            </a:r>
            <a:r>
              <a:rPr sz="2600" spc="135" dirty="0">
                <a:latin typeface="Times New Roman"/>
                <a:cs typeface="Times New Roman"/>
              </a:rPr>
              <a:t>needed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support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business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processes.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323850" marR="43180" indent="-273050">
              <a:lnSpc>
                <a:spcPct val="100000"/>
              </a:lnSpc>
            </a:pPr>
            <a:r>
              <a:rPr sz="3675" spc="33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20" dirty="0">
                <a:latin typeface="Times New Roman"/>
                <a:cs typeface="Times New Roman"/>
              </a:rPr>
              <a:t>Therefore,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85" dirty="0">
                <a:latin typeface="Times New Roman"/>
                <a:cs typeface="Times New Roman"/>
              </a:rPr>
              <a:t>process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100" dirty="0">
                <a:latin typeface="Times New Roman"/>
                <a:cs typeface="Times New Roman"/>
              </a:rPr>
              <a:t>modeling </a:t>
            </a:r>
            <a:r>
              <a:rPr sz="2600" spc="45" dirty="0">
                <a:latin typeface="Times New Roman"/>
                <a:cs typeface="Times New Roman"/>
              </a:rPr>
              <a:t>involves  </a:t>
            </a:r>
            <a:r>
              <a:rPr sz="2600" spc="70" dirty="0">
                <a:latin typeface="Times New Roman"/>
                <a:cs typeface="Times New Roman"/>
              </a:rPr>
              <a:t>professional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105" dirty="0">
                <a:latin typeface="Times New Roman"/>
                <a:cs typeface="Times New Roman"/>
              </a:rPr>
              <a:t>modelers </a:t>
            </a:r>
            <a:r>
              <a:rPr sz="2600" spc="80" dirty="0">
                <a:latin typeface="Times New Roman"/>
                <a:cs typeface="Times New Roman"/>
              </a:rPr>
              <a:t>working </a:t>
            </a:r>
            <a:r>
              <a:rPr sz="2600" spc="30" dirty="0">
                <a:latin typeface="Times New Roman"/>
                <a:cs typeface="Times New Roman"/>
              </a:rPr>
              <a:t>closely </a:t>
            </a:r>
            <a:r>
              <a:rPr sz="2600" spc="105" dirty="0">
                <a:latin typeface="Times New Roman"/>
                <a:cs typeface="Times New Roman"/>
              </a:rPr>
              <a:t>with  </a:t>
            </a:r>
            <a:r>
              <a:rPr sz="2600" spc="90" dirty="0">
                <a:latin typeface="Times New Roman"/>
                <a:cs typeface="Times New Roman"/>
              </a:rPr>
              <a:t>business </a:t>
            </a:r>
            <a:r>
              <a:rPr sz="2600" spc="95" dirty="0">
                <a:latin typeface="Times New Roman"/>
                <a:cs typeface="Times New Roman"/>
              </a:rPr>
              <a:t>stakeholders,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30" dirty="0">
                <a:latin typeface="Times New Roman"/>
                <a:cs typeface="Times New Roman"/>
              </a:rPr>
              <a:t>well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114" dirty="0">
                <a:latin typeface="Times New Roman"/>
                <a:cs typeface="Times New Roman"/>
              </a:rPr>
              <a:t>potential</a:t>
            </a:r>
            <a:r>
              <a:rPr sz="2600" spc="-44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users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5" dirty="0">
                <a:latin typeface="Times New Roman"/>
                <a:cs typeface="Times New Roman"/>
              </a:rPr>
              <a:t>information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872066"/>
            <a:ext cx="7661275" cy="210883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5000" b="0" spc="-135" dirty="0">
                <a:solidFill>
                  <a:srgbClr val="03607A"/>
                </a:solidFill>
                <a:latin typeface="Arial"/>
                <a:cs typeface="Arial"/>
              </a:rPr>
              <a:t>What </a:t>
            </a:r>
            <a:r>
              <a:rPr sz="5000" b="0" spc="-260" dirty="0">
                <a:solidFill>
                  <a:srgbClr val="03607A"/>
                </a:solidFill>
                <a:latin typeface="Arial"/>
                <a:cs typeface="Arial"/>
              </a:rPr>
              <a:t>is </a:t>
            </a:r>
            <a:r>
              <a:rPr sz="5000" b="0" spc="-254" dirty="0">
                <a:solidFill>
                  <a:srgbClr val="03607A"/>
                </a:solidFill>
                <a:latin typeface="Arial"/>
                <a:cs typeface="Arial"/>
              </a:rPr>
              <a:t>Data</a:t>
            </a:r>
            <a:r>
              <a:rPr sz="5000" b="0" spc="-409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5000" b="0" spc="-95" dirty="0">
                <a:solidFill>
                  <a:srgbClr val="03607A"/>
                </a:solidFill>
                <a:latin typeface="Arial"/>
                <a:cs typeface="Arial"/>
              </a:rPr>
              <a:t>Model</a:t>
            </a:r>
            <a:endParaRPr sz="5000">
              <a:latin typeface="Arial"/>
              <a:cs typeface="Arial"/>
            </a:endParaRPr>
          </a:p>
          <a:p>
            <a:pPr marL="402590" marR="30480" indent="-273050">
              <a:lnSpc>
                <a:spcPts val="2590"/>
              </a:lnSpc>
              <a:spcBef>
                <a:spcPts val="1090"/>
              </a:spcBef>
            </a:pPr>
            <a:r>
              <a:rPr sz="3375" b="0" spc="58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0" spc="390" dirty="0">
                <a:latin typeface="Times New Roman"/>
                <a:cs typeface="Times New Roman"/>
              </a:rPr>
              <a:t>Data </a:t>
            </a:r>
            <a:r>
              <a:rPr sz="2400" b="0" spc="70" dirty="0">
                <a:latin typeface="Times New Roman"/>
                <a:cs typeface="Times New Roman"/>
              </a:rPr>
              <a:t>Model </a:t>
            </a:r>
            <a:r>
              <a:rPr sz="2400" b="0" spc="20" dirty="0">
                <a:latin typeface="Times New Roman"/>
                <a:cs typeface="Times New Roman"/>
              </a:rPr>
              <a:t>is </a:t>
            </a:r>
            <a:r>
              <a:rPr sz="2400" b="0" spc="85" dirty="0">
                <a:latin typeface="Times New Roman"/>
                <a:cs typeface="Times New Roman"/>
              </a:rPr>
              <a:t>a </a:t>
            </a:r>
            <a:r>
              <a:rPr sz="2400" b="0" spc="70" dirty="0">
                <a:latin typeface="Times New Roman"/>
                <a:cs typeface="Times New Roman"/>
              </a:rPr>
              <a:t>collection </a:t>
            </a:r>
            <a:r>
              <a:rPr sz="2400" b="0" spc="20" dirty="0">
                <a:latin typeface="Times New Roman"/>
                <a:cs typeface="Times New Roman"/>
              </a:rPr>
              <a:t>of </a:t>
            </a:r>
            <a:r>
              <a:rPr sz="2400" b="0" spc="100" dirty="0">
                <a:latin typeface="Times New Roman"/>
                <a:cs typeface="Times New Roman"/>
              </a:rPr>
              <a:t>conceptual </a:t>
            </a:r>
            <a:r>
              <a:rPr sz="2400" b="0" spc="75" dirty="0">
                <a:latin typeface="Times New Roman"/>
                <a:cs typeface="Times New Roman"/>
              </a:rPr>
              <a:t>tools </a:t>
            </a:r>
            <a:r>
              <a:rPr sz="2400" b="0" spc="50" dirty="0">
                <a:latin typeface="Times New Roman"/>
                <a:cs typeface="Times New Roman"/>
              </a:rPr>
              <a:t>for  </a:t>
            </a:r>
            <a:r>
              <a:rPr sz="2400" b="0" spc="75" dirty="0">
                <a:latin typeface="Times New Roman"/>
                <a:cs typeface="Times New Roman"/>
              </a:rPr>
              <a:t>describing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100" dirty="0">
                <a:latin typeface="Times New Roman"/>
                <a:cs typeface="Times New Roman"/>
              </a:rPr>
              <a:t>data,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125" dirty="0">
                <a:latin typeface="Times New Roman"/>
                <a:cs typeface="Times New Roman"/>
              </a:rPr>
              <a:t>data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80" dirty="0">
                <a:latin typeface="Times New Roman"/>
                <a:cs typeface="Times New Roman"/>
              </a:rPr>
              <a:t>relationships,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120" dirty="0">
                <a:latin typeface="Times New Roman"/>
                <a:cs typeface="Times New Roman"/>
              </a:rPr>
              <a:t>data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95" dirty="0">
                <a:latin typeface="Times New Roman"/>
                <a:cs typeface="Times New Roman"/>
              </a:rPr>
              <a:t>semantics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140" dirty="0">
                <a:latin typeface="Times New Roman"/>
                <a:cs typeface="Times New Roman"/>
              </a:rPr>
              <a:t>and  </a:t>
            </a:r>
            <a:r>
              <a:rPr sz="2400" b="0" spc="75" dirty="0">
                <a:latin typeface="Times New Roman"/>
                <a:cs typeface="Times New Roman"/>
              </a:rPr>
              <a:t>consistency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100" dirty="0">
                <a:latin typeface="Times New Roman"/>
                <a:cs typeface="Times New Roman"/>
              </a:rPr>
              <a:t>constraint.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3398520"/>
            <a:ext cx="8047990" cy="25184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850" marR="43180" indent="-273050">
              <a:lnSpc>
                <a:spcPct val="90100"/>
              </a:lnSpc>
              <a:spcBef>
                <a:spcPts val="385"/>
              </a:spcBef>
            </a:pPr>
            <a:r>
              <a:rPr sz="3375" spc="107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715" dirty="0">
                <a:latin typeface="Times New Roman"/>
                <a:cs typeface="Times New Roman"/>
              </a:rPr>
              <a:t>A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105" dirty="0">
                <a:latin typeface="Times New Roman"/>
                <a:cs typeface="Times New Roman"/>
              </a:rPr>
              <a:t>model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conceptual </a:t>
            </a:r>
            <a:r>
              <a:rPr sz="2400" spc="114" dirty="0">
                <a:latin typeface="Times New Roman"/>
                <a:cs typeface="Times New Roman"/>
              </a:rPr>
              <a:t>representation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20" dirty="0">
                <a:latin typeface="Times New Roman"/>
                <a:cs typeface="Times New Roman"/>
              </a:rPr>
              <a:t>data  </a:t>
            </a:r>
            <a:r>
              <a:rPr sz="2400" spc="110" dirty="0">
                <a:latin typeface="Times New Roman"/>
                <a:cs typeface="Times New Roman"/>
              </a:rPr>
              <a:t>structures </a:t>
            </a:r>
            <a:r>
              <a:rPr sz="2400" spc="105" dirty="0">
                <a:latin typeface="Times New Roman"/>
                <a:cs typeface="Times New Roman"/>
              </a:rPr>
              <a:t>required </a:t>
            </a:r>
            <a:r>
              <a:rPr sz="2400" spc="50" dirty="0">
                <a:latin typeface="Times New Roman"/>
                <a:cs typeface="Times New Roman"/>
              </a:rPr>
              <a:t>for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80" dirty="0">
                <a:latin typeface="Times New Roman"/>
                <a:cs typeface="Times New Roman"/>
              </a:rPr>
              <a:t>base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25" dirty="0">
                <a:latin typeface="Times New Roman"/>
                <a:cs typeface="Times New Roman"/>
              </a:rPr>
              <a:t>is very </a:t>
            </a:r>
            <a:r>
              <a:rPr sz="2400" spc="70" dirty="0">
                <a:latin typeface="Times New Roman"/>
                <a:cs typeface="Times New Roman"/>
              </a:rPr>
              <a:t>powerful </a:t>
            </a:r>
            <a:r>
              <a:rPr sz="2400" spc="105" dirty="0">
                <a:latin typeface="Times New Roman"/>
                <a:cs typeface="Times New Roman"/>
              </a:rPr>
              <a:t>in  </a:t>
            </a:r>
            <a:r>
              <a:rPr sz="2400" spc="65" dirty="0">
                <a:latin typeface="Times New Roman"/>
                <a:cs typeface="Times New Roman"/>
              </a:rPr>
              <a:t>expressing </a:t>
            </a:r>
            <a:r>
              <a:rPr sz="2400" spc="140" dirty="0">
                <a:latin typeface="Times New Roman"/>
                <a:cs typeface="Times New Roman"/>
              </a:rPr>
              <a:t>and </a:t>
            </a:r>
            <a:r>
              <a:rPr sz="2400" spc="105" dirty="0">
                <a:latin typeface="Times New Roman"/>
                <a:cs typeface="Times New Roman"/>
              </a:rPr>
              <a:t>communicating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business </a:t>
            </a:r>
            <a:r>
              <a:rPr sz="2400" spc="114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323850" marR="807720" indent="-273050">
              <a:lnSpc>
                <a:spcPct val="90100"/>
              </a:lnSpc>
            </a:pPr>
            <a:r>
              <a:rPr sz="3375" spc="107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7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visually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represents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nature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data,  </a:t>
            </a:r>
            <a:r>
              <a:rPr sz="2400" spc="85" dirty="0">
                <a:latin typeface="Times New Roman"/>
                <a:cs typeface="Times New Roman"/>
              </a:rPr>
              <a:t>business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rules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governing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data,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  </a:t>
            </a:r>
            <a:r>
              <a:rPr sz="2400" spc="90" dirty="0">
                <a:latin typeface="Times New Roman"/>
                <a:cs typeface="Times New Roman"/>
              </a:rPr>
              <a:t>organized </a:t>
            </a:r>
            <a:r>
              <a:rPr sz="2400" spc="105" dirty="0">
                <a:latin typeface="Times New Roman"/>
                <a:cs typeface="Times New Roman"/>
              </a:rPr>
              <a:t>in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967229"/>
            <a:ext cx="808926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5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77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model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provides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way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describe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of a </a:t>
            </a:r>
            <a:r>
              <a:rPr sz="2600" spc="110" dirty="0" smtClean="0">
                <a:latin typeface="Times New Roman"/>
                <a:cs typeface="Times New Roman"/>
              </a:rPr>
              <a:t>database</a:t>
            </a:r>
            <a:r>
              <a:rPr sz="2600" spc="-5" dirty="0" smtClean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physical,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logical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view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levels.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323850" marR="86360" indent="-273050">
              <a:lnSpc>
                <a:spcPct val="100000"/>
              </a:lnSpc>
            </a:pPr>
            <a:r>
              <a:rPr sz="3675" spc="5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360" dirty="0">
                <a:latin typeface="Times New Roman"/>
                <a:cs typeface="Times New Roman"/>
              </a:rPr>
              <a:t>There </a:t>
            </a:r>
            <a:r>
              <a:rPr sz="2600" spc="100" dirty="0">
                <a:latin typeface="Times New Roman"/>
                <a:cs typeface="Times New Roman"/>
              </a:rPr>
              <a:t>are </a:t>
            </a:r>
            <a:r>
              <a:rPr sz="2600" spc="140" dirty="0">
                <a:latin typeface="Times New Roman"/>
                <a:cs typeface="Times New Roman"/>
              </a:rPr>
              <a:t>three </a:t>
            </a:r>
            <a:r>
              <a:rPr sz="2600" spc="80" dirty="0">
                <a:latin typeface="Times New Roman"/>
                <a:cs typeface="Times New Roman"/>
              </a:rPr>
              <a:t>different </a:t>
            </a:r>
            <a:r>
              <a:rPr sz="2600" spc="85" dirty="0">
                <a:latin typeface="Times New Roman"/>
                <a:cs typeface="Times New Roman"/>
              </a:rPr>
              <a:t>types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35" dirty="0">
                <a:latin typeface="Times New Roman"/>
                <a:cs typeface="Times New Roman"/>
              </a:rPr>
              <a:t>data </a:t>
            </a:r>
            <a:r>
              <a:rPr sz="2600" spc="105" dirty="0">
                <a:latin typeface="Times New Roman"/>
                <a:cs typeface="Times New Roman"/>
              </a:rPr>
              <a:t>models  </a:t>
            </a:r>
            <a:r>
              <a:rPr sz="2600" spc="125" dirty="0">
                <a:latin typeface="Times New Roman"/>
                <a:cs typeface="Times New Roman"/>
              </a:rPr>
              <a:t>produced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while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progressing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requirements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0" dirty="0">
                <a:latin typeface="Times New Roman"/>
                <a:cs typeface="Times New Roman"/>
              </a:rPr>
              <a:t>actual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database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information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system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1040129"/>
            <a:ext cx="7545705" cy="22517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3675" spc="32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15" dirty="0">
                <a:latin typeface="Times New Roman"/>
                <a:cs typeface="Times New Roman"/>
              </a:rPr>
              <a:t>Conceptual: </a:t>
            </a:r>
            <a:r>
              <a:rPr sz="2600" spc="80" dirty="0">
                <a:latin typeface="Times New Roman"/>
                <a:cs typeface="Times New Roman"/>
              </a:rPr>
              <a:t>describes </a:t>
            </a:r>
            <a:r>
              <a:rPr sz="2600" spc="60" dirty="0">
                <a:latin typeface="Times New Roman"/>
                <a:cs typeface="Times New Roman"/>
              </a:rPr>
              <a:t>WHAT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system </a:t>
            </a:r>
            <a:r>
              <a:rPr sz="2600" spc="-55" dirty="0">
                <a:latin typeface="Times New Roman"/>
                <a:cs typeface="Times New Roman"/>
              </a:rPr>
              <a:t>contains</a:t>
            </a:r>
            <a:endParaRPr sz="2600" dirty="0">
              <a:latin typeface="Times New Roman"/>
              <a:cs typeface="Times New Roman"/>
            </a:endParaRPr>
          </a:p>
          <a:p>
            <a:pPr marL="38100" marR="1071880">
              <a:lnSpc>
                <a:spcPct val="100000"/>
              </a:lnSpc>
              <a:spcBef>
                <a:spcPts val="640"/>
              </a:spcBef>
            </a:pPr>
            <a:r>
              <a:rPr sz="3675" spc="284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90" dirty="0">
                <a:latin typeface="Times New Roman"/>
                <a:cs typeface="Times New Roman"/>
              </a:rPr>
              <a:t>Logical: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describes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HOW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system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will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         be i</a:t>
            </a:r>
            <a:r>
              <a:rPr sz="2600" spc="120" dirty="0" smtClean="0">
                <a:latin typeface="Times New Roman"/>
                <a:cs typeface="Times New Roman"/>
              </a:rPr>
              <a:t>mplemented</a:t>
            </a:r>
            <a:r>
              <a:rPr sz="2600" spc="120" dirty="0">
                <a:latin typeface="Times New Roman"/>
                <a:cs typeface="Times New Roman"/>
              </a:rPr>
              <a:t>, </a:t>
            </a:r>
            <a:r>
              <a:rPr sz="2600" spc="75" dirty="0">
                <a:latin typeface="Times New Roman"/>
                <a:cs typeface="Times New Roman"/>
              </a:rPr>
              <a:t>regardless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DBMS</a:t>
            </a:r>
            <a:endParaRPr sz="2600" dirty="0">
              <a:latin typeface="Times New Roman"/>
              <a:cs typeface="Times New Roman"/>
            </a:endParaRPr>
          </a:p>
          <a:p>
            <a:pPr marL="38100" marR="924560">
              <a:lnSpc>
                <a:spcPct val="100000"/>
              </a:lnSpc>
              <a:spcBef>
                <a:spcPts val="650"/>
              </a:spcBef>
            </a:pPr>
            <a:r>
              <a:rPr sz="3675" spc="30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00" dirty="0">
                <a:latin typeface="Times New Roman"/>
                <a:cs typeface="Times New Roman"/>
              </a:rPr>
              <a:t>Physical: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describes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HOW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system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will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be </a:t>
            </a:r>
            <a:r>
              <a:rPr sz="2600" spc="130" dirty="0" smtClean="0">
                <a:latin typeface="Times New Roman"/>
                <a:cs typeface="Times New Roman"/>
              </a:rPr>
              <a:t>implemented </a:t>
            </a:r>
            <a:r>
              <a:rPr sz="2600" spc="90" dirty="0">
                <a:latin typeface="Times New Roman"/>
                <a:cs typeface="Times New Roman"/>
              </a:rPr>
              <a:t>using a </a:t>
            </a:r>
            <a:r>
              <a:rPr sz="2600" spc="40" dirty="0">
                <a:latin typeface="Times New Roman"/>
                <a:cs typeface="Times New Roman"/>
              </a:rPr>
              <a:t>specific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DBMS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352800"/>
            <a:ext cx="82296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980" y="339090"/>
            <a:ext cx="444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E6EC5"/>
                </a:solidFill>
                <a:latin typeface="Arial"/>
                <a:cs typeface="Arial"/>
              </a:rPr>
              <a:t>Different Data</a:t>
            </a:r>
            <a:r>
              <a:rPr sz="3600" b="0" spc="-7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E6EC5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1101090"/>
            <a:ext cx="52362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6580">
              <a:lnSpc>
                <a:spcPct val="100000"/>
              </a:lnSpc>
              <a:spcBef>
                <a:spcPts val="100"/>
              </a:spcBef>
            </a:pPr>
            <a:r>
              <a:rPr sz="2600" b="0" spc="-125" dirty="0">
                <a:latin typeface="Times New Roman"/>
                <a:cs typeface="Times New Roman"/>
              </a:rPr>
              <a:t>A </a:t>
            </a:r>
            <a:r>
              <a:rPr sz="2600" b="0" spc="135" dirty="0">
                <a:latin typeface="Times New Roman"/>
                <a:cs typeface="Times New Roman"/>
              </a:rPr>
              <a:t>data </a:t>
            </a:r>
            <a:r>
              <a:rPr sz="2600" b="0" spc="114" dirty="0">
                <a:latin typeface="Times New Roman"/>
                <a:cs typeface="Times New Roman"/>
              </a:rPr>
              <a:t>model </a:t>
            </a:r>
            <a:r>
              <a:rPr sz="2600" b="0" spc="85" dirty="0">
                <a:latin typeface="Times New Roman"/>
                <a:cs typeface="Times New Roman"/>
              </a:rPr>
              <a:t>consists </a:t>
            </a:r>
            <a:r>
              <a:rPr sz="2600" b="0" spc="15" dirty="0">
                <a:latin typeface="Times New Roman"/>
                <a:cs typeface="Times New Roman"/>
              </a:rPr>
              <a:t>of</a:t>
            </a:r>
            <a:r>
              <a:rPr sz="2600" b="0" spc="-260" dirty="0">
                <a:latin typeface="Times New Roman"/>
                <a:cs typeface="Times New Roman"/>
              </a:rPr>
              <a:t> </a:t>
            </a:r>
            <a:r>
              <a:rPr sz="2600" b="0" spc="100" dirty="0">
                <a:latin typeface="Times New Roman"/>
                <a:cs typeface="Times New Roman"/>
              </a:rPr>
              <a:t>entities  </a:t>
            </a:r>
            <a:r>
              <a:rPr sz="2600" b="0" spc="110" dirty="0">
                <a:latin typeface="Times New Roman"/>
                <a:cs typeface="Times New Roman"/>
              </a:rPr>
              <a:t>related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45" dirty="0">
                <a:latin typeface="Times New Roman"/>
                <a:cs typeface="Times New Roman"/>
              </a:rPr>
              <a:t>to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05" dirty="0">
                <a:latin typeface="Times New Roman"/>
                <a:cs typeface="Times New Roman"/>
              </a:rPr>
              <a:t>each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45" dirty="0">
                <a:latin typeface="Times New Roman"/>
                <a:cs typeface="Times New Roman"/>
              </a:rPr>
              <a:t>other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155" dirty="0">
                <a:latin typeface="Times New Roman"/>
                <a:cs typeface="Times New Roman"/>
              </a:rPr>
              <a:t>on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90" dirty="0">
                <a:latin typeface="Times New Roman"/>
                <a:cs typeface="Times New Roman"/>
              </a:rPr>
              <a:t>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80" dirty="0">
                <a:latin typeface="Times New Roman"/>
                <a:cs typeface="Times New Roman"/>
              </a:rPr>
              <a:t>diagram: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570989"/>
            <a:ext cx="8686800" cy="5134611"/>
            <a:chOff x="228600" y="1570989"/>
            <a:chExt cx="8686800" cy="5134611"/>
          </a:xfrm>
        </p:grpSpPr>
        <p:sp>
          <p:nvSpPr>
            <p:cNvPr id="4" name="object 4"/>
            <p:cNvSpPr/>
            <p:nvPr/>
          </p:nvSpPr>
          <p:spPr>
            <a:xfrm>
              <a:off x="1593850" y="1570989"/>
              <a:ext cx="4230370" cy="3166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4495800"/>
              <a:ext cx="8686800" cy="220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340" y="1108709"/>
            <a:ext cx="7668260" cy="5267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4001135" indent="-246379">
              <a:lnSpc>
                <a:spcPct val="120800"/>
              </a:lnSpc>
              <a:spcBef>
                <a:spcPts val="100"/>
              </a:spcBef>
            </a:pPr>
            <a:r>
              <a:rPr sz="2600" spc="45" dirty="0">
                <a:solidFill>
                  <a:srgbClr val="006FBF"/>
                </a:solidFill>
                <a:latin typeface="Times New Roman"/>
                <a:cs typeface="Times New Roman"/>
              </a:rPr>
              <a:t>Example:  </a:t>
            </a:r>
            <a:r>
              <a:rPr sz="2600" spc="40" dirty="0">
                <a:latin typeface="Times New Roman"/>
                <a:cs typeface="Times New Roman"/>
              </a:rPr>
              <a:t>Given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25" dirty="0">
                <a:latin typeface="Times New Roman"/>
                <a:cs typeface="Times New Roman"/>
              </a:rPr>
              <a:t>…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3675" spc="29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95" dirty="0">
                <a:latin typeface="Times New Roman"/>
                <a:cs typeface="Times New Roman"/>
              </a:rPr>
              <a:t>“Customer”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entity.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3675" spc="31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10" dirty="0">
                <a:latin typeface="Times New Roman"/>
                <a:cs typeface="Times New Roman"/>
              </a:rPr>
              <a:t>“Product”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entity.</a:t>
            </a:r>
            <a:endParaRPr sz="26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640"/>
              </a:spcBef>
            </a:pPr>
            <a:r>
              <a:rPr sz="3675" spc="69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59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“Customer</a:t>
            </a:r>
            <a:r>
              <a:rPr sz="2600" spc="45" dirty="0" smtClean="0">
                <a:latin typeface="Times New Roman"/>
                <a:cs typeface="Times New Roman"/>
              </a:rPr>
              <a:t>”</a:t>
            </a:r>
            <a:r>
              <a:rPr lang="en-US" sz="2600" spc="45" dirty="0" smtClean="0">
                <a:latin typeface="Times New Roman"/>
                <a:cs typeface="Times New Roman"/>
              </a:rPr>
              <a:t>,</a:t>
            </a:r>
            <a:r>
              <a:rPr sz="2600" spc="-10" dirty="0" smtClean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we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need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know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their  </a:t>
            </a:r>
            <a:endParaRPr lang="en-US" sz="2600" spc="-200" dirty="0" smtClean="0">
              <a:latin typeface="Times New Roman"/>
              <a:cs typeface="Times New Roman"/>
            </a:endParaRPr>
          </a:p>
          <a:p>
            <a:pPr marL="495300" marR="30480" indent="-4572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sz="2600" spc="85" dirty="0" smtClean="0">
                <a:latin typeface="Times New Roman"/>
                <a:cs typeface="Times New Roman"/>
              </a:rPr>
              <a:t>“</a:t>
            </a:r>
            <a:r>
              <a:rPr sz="2600" spc="85" dirty="0">
                <a:latin typeface="Times New Roman"/>
                <a:cs typeface="Times New Roman"/>
              </a:rPr>
              <a:t>customer </a:t>
            </a:r>
            <a:r>
              <a:rPr sz="2600" spc="110" dirty="0">
                <a:latin typeface="Times New Roman"/>
                <a:cs typeface="Times New Roman"/>
              </a:rPr>
              <a:t>number” </a:t>
            </a:r>
            <a:r>
              <a:rPr sz="2600" spc="135" dirty="0">
                <a:latin typeface="Times New Roman"/>
                <a:cs typeface="Times New Roman"/>
              </a:rPr>
              <a:t>attribute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endParaRPr lang="en-US" sz="2600" spc="155" dirty="0" smtClean="0">
              <a:latin typeface="Times New Roman"/>
              <a:cs typeface="Times New Roman"/>
            </a:endParaRPr>
          </a:p>
          <a:p>
            <a:pPr marL="495300" marR="30480" indent="-4572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sz="2600" spc="30" dirty="0" smtClean="0">
                <a:latin typeface="Times New Roman"/>
                <a:cs typeface="Times New Roman"/>
              </a:rPr>
              <a:t>“</a:t>
            </a:r>
            <a:r>
              <a:rPr sz="2600" spc="30" dirty="0">
                <a:latin typeface="Times New Roman"/>
                <a:cs typeface="Times New Roman"/>
              </a:rPr>
              <a:t>name”  </a:t>
            </a:r>
            <a:r>
              <a:rPr sz="2600" spc="125" dirty="0">
                <a:latin typeface="Times New Roman"/>
                <a:cs typeface="Times New Roman"/>
              </a:rPr>
              <a:t>attribute.</a:t>
            </a:r>
            <a:endParaRPr sz="2600" dirty="0">
              <a:latin typeface="Times New Roman"/>
              <a:cs typeface="Times New Roman"/>
            </a:endParaRPr>
          </a:p>
          <a:p>
            <a:pPr marL="38100" marR="511175">
              <a:lnSpc>
                <a:spcPct val="99800"/>
              </a:lnSpc>
              <a:spcBef>
                <a:spcPts val="655"/>
              </a:spcBef>
            </a:pPr>
            <a:r>
              <a:rPr sz="3675" spc="69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59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“Product</a:t>
            </a:r>
            <a:r>
              <a:rPr sz="2600" spc="50" dirty="0" smtClean="0">
                <a:latin typeface="Times New Roman"/>
                <a:cs typeface="Times New Roman"/>
              </a:rPr>
              <a:t>”</a:t>
            </a:r>
            <a:r>
              <a:rPr lang="en-US" sz="2600" spc="50" dirty="0" smtClean="0">
                <a:latin typeface="Times New Roman"/>
                <a:cs typeface="Times New Roman"/>
              </a:rPr>
              <a:t>,</a:t>
            </a:r>
            <a:r>
              <a:rPr sz="2600" spc="-5" dirty="0" smtClean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need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 smtClean="0">
                <a:latin typeface="Times New Roman"/>
                <a:cs typeface="Times New Roman"/>
              </a:rPr>
              <a:t>know</a:t>
            </a:r>
            <a:r>
              <a:rPr lang="en-US" sz="2600" spc="100" dirty="0" smtClean="0">
                <a:latin typeface="Times New Roman"/>
                <a:cs typeface="Times New Roman"/>
              </a:rPr>
              <a:t> their</a:t>
            </a:r>
          </a:p>
          <a:p>
            <a:pPr marL="495300" marR="511175" indent="-457200">
              <a:lnSpc>
                <a:spcPct val="998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600" spc="-380" dirty="0" smtClean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“product </a:t>
            </a:r>
            <a:r>
              <a:rPr sz="2600" spc="80" dirty="0">
                <a:latin typeface="Times New Roman"/>
                <a:cs typeface="Times New Roman"/>
              </a:rPr>
              <a:t>name” </a:t>
            </a:r>
            <a:r>
              <a:rPr sz="2600" spc="135" dirty="0">
                <a:latin typeface="Times New Roman"/>
                <a:cs typeface="Times New Roman"/>
              </a:rPr>
              <a:t>attribute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endParaRPr lang="en-US" sz="2600" spc="155" dirty="0" smtClean="0">
              <a:latin typeface="Times New Roman"/>
              <a:cs typeface="Times New Roman"/>
            </a:endParaRPr>
          </a:p>
          <a:p>
            <a:pPr marL="495300" marR="511175" indent="-457200">
              <a:lnSpc>
                <a:spcPct val="998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600" spc="-5" dirty="0" smtClean="0">
                <a:latin typeface="Times New Roman"/>
                <a:cs typeface="Times New Roman"/>
              </a:rPr>
              <a:t>“</a:t>
            </a:r>
            <a:r>
              <a:rPr sz="2600" spc="-5" dirty="0">
                <a:latin typeface="Times New Roman"/>
                <a:cs typeface="Times New Roman"/>
              </a:rPr>
              <a:t>price”  </a:t>
            </a:r>
            <a:r>
              <a:rPr sz="2600" spc="125" dirty="0">
                <a:latin typeface="Times New Roman"/>
                <a:cs typeface="Times New Roman"/>
              </a:rPr>
              <a:t>attribute.</a:t>
            </a:r>
            <a:endParaRPr sz="2600" dirty="0">
              <a:latin typeface="Times New Roman"/>
              <a:cs typeface="Times New Roman"/>
            </a:endParaRPr>
          </a:p>
          <a:p>
            <a:pPr marL="38100" marR="163195">
              <a:lnSpc>
                <a:spcPct val="100000"/>
              </a:lnSpc>
              <a:spcBef>
                <a:spcPts val="650"/>
              </a:spcBef>
            </a:pPr>
            <a:r>
              <a:rPr sz="3675" spc="27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85" dirty="0">
                <a:latin typeface="Times New Roman"/>
                <a:cs typeface="Times New Roman"/>
              </a:rPr>
              <a:t>“</a:t>
            </a:r>
            <a:r>
              <a:rPr sz="2600" b="1" spc="185" dirty="0">
                <a:latin typeface="Times New Roman"/>
                <a:cs typeface="Times New Roman"/>
              </a:rPr>
              <a:t>Sale”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entity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that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record 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interaction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45" dirty="0" smtClean="0">
                <a:latin typeface="Times New Roman"/>
                <a:cs typeface="Times New Roman"/>
              </a:rPr>
              <a:t>“</a:t>
            </a:r>
            <a:r>
              <a:rPr sz="2600" b="1" spc="45" dirty="0" smtClean="0">
                <a:latin typeface="Times New Roman"/>
                <a:cs typeface="Times New Roman"/>
              </a:rPr>
              <a:t>Custome</a:t>
            </a:r>
            <a:r>
              <a:rPr sz="2600" spc="45" dirty="0" smtClean="0">
                <a:latin typeface="Times New Roman"/>
                <a:cs typeface="Times New Roman"/>
              </a:rPr>
              <a:t>r</a:t>
            </a:r>
            <a:r>
              <a:rPr sz="2600" spc="45" dirty="0">
                <a:latin typeface="Times New Roman"/>
                <a:cs typeface="Times New Roman"/>
              </a:rPr>
              <a:t>” </a:t>
            </a:r>
            <a:r>
              <a:rPr sz="2600" spc="155" dirty="0">
                <a:latin typeface="Times New Roman"/>
                <a:cs typeface="Times New Roman"/>
              </a:rPr>
              <a:t>and  </a:t>
            </a:r>
            <a:r>
              <a:rPr sz="2600" spc="45" dirty="0">
                <a:latin typeface="Times New Roman"/>
                <a:cs typeface="Times New Roman"/>
              </a:rPr>
              <a:t>“</a:t>
            </a:r>
            <a:r>
              <a:rPr sz="2600" b="1" spc="45" dirty="0">
                <a:latin typeface="Times New Roman"/>
                <a:cs typeface="Times New Roman"/>
              </a:rPr>
              <a:t>Product</a:t>
            </a:r>
            <a:r>
              <a:rPr sz="2600" spc="45" dirty="0">
                <a:latin typeface="Times New Roman"/>
                <a:cs typeface="Times New Roman"/>
              </a:rPr>
              <a:t>”.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/>
          <p:nvPr/>
        </p:nvSpPr>
        <p:spPr>
          <a:xfrm>
            <a:off x="895350" y="1163319"/>
            <a:ext cx="7499350" cy="5256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-12700" y="163829"/>
            <a:ext cx="773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7725409" algn="l"/>
              </a:tabLst>
            </a:pPr>
            <a:r>
              <a:rPr sz="3600" b="0" u="sng" dirty="0">
                <a:uFill>
                  <a:solidFill>
                    <a:srgbClr val="00A0C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600" spc="-280" dirty="0">
                <a:latin typeface="Georgia"/>
                <a:cs typeface="Georgia"/>
              </a:rPr>
              <a:t>Components </a:t>
            </a:r>
            <a:r>
              <a:rPr sz="3600" spc="-345" dirty="0">
                <a:latin typeface="Georgia"/>
                <a:cs typeface="Georgia"/>
              </a:rPr>
              <a:t>Of  </a:t>
            </a:r>
            <a:r>
              <a:rPr sz="3600" spc="-480" dirty="0">
                <a:latin typeface="Georgia"/>
                <a:cs typeface="Georgia"/>
              </a:rPr>
              <a:t>CASE</a:t>
            </a:r>
            <a:r>
              <a:rPr sz="3600" spc="-395" dirty="0">
                <a:latin typeface="Georgia"/>
                <a:cs typeface="Georgia"/>
              </a:rPr>
              <a:t> </a:t>
            </a:r>
            <a:r>
              <a:rPr sz="3600" spc="-185" dirty="0">
                <a:latin typeface="Georgia"/>
                <a:cs typeface="Georgia"/>
              </a:rPr>
              <a:t>Tools</a:t>
            </a:r>
            <a:r>
              <a:rPr sz="3600" b="0" u="sng" dirty="0">
                <a:uFill>
                  <a:solidFill>
                    <a:srgbClr val="00A4CA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060"/>
            <a:ext cx="44278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600" b="0" spc="120" dirty="0">
                <a:latin typeface="Times New Roman"/>
                <a:cs typeface="Times New Roman"/>
              </a:rPr>
              <a:t>Here </a:t>
            </a:r>
            <a:r>
              <a:rPr sz="2600" b="0" spc="25" dirty="0">
                <a:latin typeface="Times New Roman"/>
                <a:cs typeface="Times New Roman"/>
              </a:rPr>
              <a:t>is </a:t>
            </a:r>
            <a:r>
              <a:rPr sz="2600" b="0" spc="160" dirty="0">
                <a:latin typeface="Times New Roman"/>
                <a:cs typeface="Times New Roman"/>
              </a:rPr>
              <a:t>the </a:t>
            </a:r>
            <a:r>
              <a:rPr sz="2600" b="0" spc="100" dirty="0">
                <a:latin typeface="Times New Roman"/>
                <a:cs typeface="Times New Roman"/>
              </a:rPr>
              <a:t>diagram</a:t>
            </a:r>
            <a:r>
              <a:rPr sz="2600" b="0" spc="-355" dirty="0">
                <a:latin typeface="Times New Roman"/>
                <a:cs typeface="Times New Roman"/>
              </a:rPr>
              <a:t> </a:t>
            </a:r>
            <a:r>
              <a:rPr sz="2600" b="0" spc="170" dirty="0">
                <a:latin typeface="Times New Roman"/>
                <a:cs typeface="Times New Roman"/>
              </a:rPr>
              <a:t>that  </a:t>
            </a:r>
            <a:r>
              <a:rPr sz="2600" b="0" spc="100" dirty="0">
                <a:latin typeface="Times New Roman"/>
                <a:cs typeface="Times New Roman"/>
              </a:rPr>
              <a:t>encapsulates </a:t>
            </a:r>
            <a:r>
              <a:rPr sz="2600" b="0" spc="125" dirty="0">
                <a:latin typeface="Times New Roman"/>
                <a:cs typeface="Times New Roman"/>
              </a:rPr>
              <a:t>these</a:t>
            </a:r>
            <a:r>
              <a:rPr sz="2600" b="0" spc="-110" dirty="0">
                <a:latin typeface="Times New Roman"/>
                <a:cs typeface="Times New Roman"/>
              </a:rPr>
              <a:t> </a:t>
            </a:r>
            <a:r>
              <a:rPr sz="2600" b="0" spc="60" dirty="0">
                <a:latin typeface="Times New Roman"/>
                <a:cs typeface="Times New Roman"/>
              </a:rPr>
              <a:t>rules: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762000"/>
            <a:ext cx="4675505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1546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105" dirty="0">
                <a:solidFill>
                  <a:srgbClr val="03607A"/>
                </a:solidFill>
                <a:latin typeface="Arial"/>
                <a:cs typeface="Arial"/>
              </a:rPr>
              <a:t>No</a:t>
            </a:r>
            <a:r>
              <a:rPr sz="5000" b="0" spc="-45" dirty="0">
                <a:solidFill>
                  <a:srgbClr val="03607A"/>
                </a:solidFill>
                <a:latin typeface="Arial"/>
                <a:cs typeface="Arial"/>
              </a:rPr>
              <a:t>t</a:t>
            </a:r>
            <a:r>
              <a:rPr sz="5000" b="0" spc="-305" dirty="0">
                <a:solidFill>
                  <a:srgbClr val="03607A"/>
                </a:solidFill>
                <a:latin typeface="Arial"/>
                <a:cs typeface="Arial"/>
              </a:rPr>
              <a:t>e</a:t>
            </a:r>
            <a:r>
              <a:rPr sz="5000" b="0" spc="-545" dirty="0">
                <a:solidFill>
                  <a:srgbClr val="03607A"/>
                </a:solidFill>
                <a:latin typeface="Arial"/>
                <a:cs typeface="Arial"/>
              </a:rPr>
              <a:t>s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926590"/>
            <a:ext cx="7960360" cy="4286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918210" indent="-273050">
              <a:lnSpc>
                <a:spcPts val="2590"/>
              </a:lnSpc>
              <a:spcBef>
                <a:spcPts val="425"/>
              </a:spcBef>
            </a:pPr>
            <a:r>
              <a:rPr sz="3375" spc="660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440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convention,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entities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named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 smtClean="0">
                <a:latin typeface="Times New Roman"/>
                <a:cs typeface="Times New Roman"/>
              </a:rPr>
              <a:t>in</a:t>
            </a:r>
            <a:r>
              <a:rPr lang="en-US" sz="2400" spc="100" dirty="0" smtClean="0">
                <a:latin typeface="Times New Roman"/>
                <a:cs typeface="Times New Roman"/>
              </a:rPr>
              <a:t> the </a:t>
            </a:r>
            <a:r>
              <a:rPr sz="2400" spc="70" dirty="0" smtClean="0">
                <a:latin typeface="Times New Roman"/>
                <a:cs typeface="Times New Roman"/>
              </a:rPr>
              <a:t>singular.</a:t>
            </a:r>
            <a:r>
              <a:rPr lang="en-US" sz="2400" spc="70" dirty="0">
                <a:latin typeface="Times New Roman"/>
                <a:cs typeface="Times New Roman"/>
              </a:rPr>
              <a:t/>
            </a:r>
            <a:br>
              <a:rPr lang="en-US" sz="2400" spc="70" dirty="0">
                <a:latin typeface="Times New Roman"/>
                <a:cs typeface="Times New Roman"/>
              </a:rPr>
            </a:br>
            <a:endParaRPr sz="2400" dirty="0">
              <a:latin typeface="Times New Roman"/>
              <a:cs typeface="Times New Roman"/>
            </a:endParaRPr>
          </a:p>
          <a:p>
            <a:pPr marL="298450" marR="202565" indent="-273050">
              <a:lnSpc>
                <a:spcPts val="2590"/>
              </a:lnSpc>
              <a:spcBef>
                <a:spcPts val="600"/>
              </a:spcBef>
            </a:pPr>
            <a:r>
              <a:rPr sz="3375" spc="68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455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attributes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40" dirty="0">
                <a:latin typeface="Times New Roman"/>
                <a:cs typeface="Times New Roman"/>
              </a:rPr>
              <a:t>“Customer” </a:t>
            </a:r>
            <a:r>
              <a:rPr sz="2400" spc="90" dirty="0">
                <a:latin typeface="Times New Roman"/>
                <a:cs typeface="Times New Roman"/>
              </a:rPr>
              <a:t>are </a:t>
            </a:r>
            <a:r>
              <a:rPr sz="2400" spc="70" dirty="0">
                <a:latin typeface="Times New Roman"/>
                <a:cs typeface="Times New Roman"/>
              </a:rPr>
              <a:t>“</a:t>
            </a:r>
            <a:r>
              <a:rPr sz="2400" b="1" spc="70" dirty="0">
                <a:latin typeface="Times New Roman"/>
                <a:cs typeface="Times New Roman"/>
              </a:rPr>
              <a:t>Customer  </a:t>
            </a:r>
            <a:r>
              <a:rPr sz="2400" b="1" spc="-20" dirty="0">
                <a:latin typeface="Times New Roman"/>
                <a:cs typeface="Times New Roman"/>
              </a:rPr>
              <a:t>No” </a:t>
            </a:r>
            <a:r>
              <a:rPr sz="2400" spc="85" dirty="0">
                <a:latin typeface="Times New Roman"/>
                <a:cs typeface="Times New Roman"/>
              </a:rPr>
              <a:t>(which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20" dirty="0">
                <a:latin typeface="Times New Roman"/>
                <a:cs typeface="Times New Roman"/>
              </a:rPr>
              <a:t>unique </a:t>
            </a:r>
            <a:r>
              <a:rPr sz="2400" spc="75" dirty="0">
                <a:latin typeface="Times New Roman"/>
                <a:cs typeface="Times New Roman"/>
              </a:rPr>
              <a:t>identifier </a:t>
            </a:r>
            <a:r>
              <a:rPr sz="2400" spc="100" dirty="0">
                <a:latin typeface="Times New Roman"/>
                <a:cs typeface="Times New Roman"/>
              </a:rPr>
              <a:t>or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primary  </a:t>
            </a:r>
            <a:r>
              <a:rPr sz="2400" spc="35" dirty="0">
                <a:latin typeface="Times New Roman"/>
                <a:cs typeface="Times New Roman"/>
              </a:rPr>
              <a:t>key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“Customer” </a:t>
            </a:r>
            <a:r>
              <a:rPr sz="2400" spc="95" dirty="0">
                <a:latin typeface="Times New Roman"/>
                <a:cs typeface="Times New Roman"/>
              </a:rPr>
              <a:t>entity </a:t>
            </a:r>
            <a:r>
              <a:rPr sz="2400" spc="140" dirty="0">
                <a:latin typeface="Times New Roman"/>
                <a:cs typeface="Times New Roman"/>
              </a:rPr>
              <a:t>and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05" dirty="0">
                <a:latin typeface="Times New Roman"/>
                <a:cs typeface="Times New Roman"/>
              </a:rPr>
              <a:t>shown </a:t>
            </a:r>
            <a:r>
              <a:rPr sz="2400" spc="40" dirty="0">
                <a:latin typeface="Times New Roman"/>
                <a:cs typeface="Times New Roman"/>
              </a:rPr>
              <a:t>by 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#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symbol)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“</a:t>
            </a:r>
            <a:r>
              <a:rPr sz="2400" b="1" spc="70" dirty="0">
                <a:latin typeface="Times New Roman"/>
                <a:cs typeface="Times New Roman"/>
              </a:rPr>
              <a:t>Customer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Name</a:t>
            </a:r>
            <a:r>
              <a:rPr sz="2400" spc="40" dirty="0">
                <a:latin typeface="Times New Roman"/>
                <a:cs typeface="Times New Roman"/>
              </a:rPr>
              <a:t>”.</a:t>
            </a:r>
            <a:endParaRPr sz="2400" dirty="0">
              <a:latin typeface="Times New Roman"/>
              <a:cs typeface="Times New Roman"/>
            </a:endParaRPr>
          </a:p>
          <a:p>
            <a:pPr marL="298450" marR="17780" indent="-273050" algn="just">
              <a:lnSpc>
                <a:spcPts val="2590"/>
              </a:lnSpc>
              <a:spcBef>
                <a:spcPts val="600"/>
              </a:spcBef>
            </a:pPr>
            <a:r>
              <a:rPr sz="3375" spc="254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70" dirty="0">
                <a:latin typeface="Times New Roman"/>
                <a:cs typeface="Times New Roman"/>
              </a:rPr>
              <a:t>“</a:t>
            </a:r>
            <a:r>
              <a:rPr sz="2400" b="1" spc="170" dirty="0">
                <a:latin typeface="Times New Roman"/>
                <a:cs typeface="Times New Roman"/>
              </a:rPr>
              <a:t>Sale</a:t>
            </a:r>
            <a:r>
              <a:rPr sz="2400" spc="170" dirty="0">
                <a:latin typeface="Times New Roman"/>
                <a:cs typeface="Times New Roman"/>
              </a:rPr>
              <a:t>”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composite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primary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key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5" dirty="0">
                <a:latin typeface="Times New Roman"/>
                <a:cs typeface="Times New Roman"/>
              </a:rPr>
              <a:t>of 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primary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“</a:t>
            </a:r>
            <a:r>
              <a:rPr sz="2400" b="1" spc="40" dirty="0">
                <a:latin typeface="Times New Roman"/>
                <a:cs typeface="Times New Roman"/>
              </a:rPr>
              <a:t>Customer</a:t>
            </a:r>
            <a:r>
              <a:rPr sz="2400" spc="40" dirty="0">
                <a:latin typeface="Times New Roman"/>
                <a:cs typeface="Times New Roman"/>
              </a:rPr>
              <a:t>”,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primary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key 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“</a:t>
            </a:r>
            <a:r>
              <a:rPr sz="2400" b="1" spc="45" dirty="0">
                <a:latin typeface="Times New Roman"/>
                <a:cs typeface="Times New Roman"/>
              </a:rPr>
              <a:t>Product</a:t>
            </a:r>
            <a:r>
              <a:rPr sz="2400" spc="4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sale.</a:t>
            </a:r>
            <a:endParaRPr sz="2400" dirty="0">
              <a:latin typeface="Times New Roman"/>
              <a:cs typeface="Times New Roman"/>
            </a:endParaRPr>
          </a:p>
          <a:p>
            <a:pPr marL="298450" marR="148590" indent="-273050">
              <a:lnSpc>
                <a:spcPts val="2590"/>
              </a:lnSpc>
              <a:spcBef>
                <a:spcPts val="600"/>
              </a:spcBef>
            </a:pPr>
            <a:r>
              <a:rPr sz="3375" spc="50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335" dirty="0">
                <a:latin typeface="Times New Roman"/>
                <a:cs typeface="Times New Roman"/>
              </a:rPr>
              <a:t>Think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entities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75" dirty="0">
                <a:latin typeface="Times New Roman"/>
                <a:cs typeface="Times New Roman"/>
              </a:rPr>
              <a:t>tables, </a:t>
            </a:r>
            <a:r>
              <a:rPr sz="2400" spc="125" dirty="0">
                <a:latin typeface="Times New Roman"/>
                <a:cs typeface="Times New Roman"/>
              </a:rPr>
              <a:t>think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attributes  </a:t>
            </a:r>
            <a:r>
              <a:rPr sz="2400" spc="55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columns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table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think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instances  </a:t>
            </a:r>
            <a:r>
              <a:rPr sz="2400" spc="55" dirty="0">
                <a:latin typeface="Times New Roman"/>
                <a:cs typeface="Times New Roman"/>
              </a:rPr>
              <a:t>as </a:t>
            </a:r>
            <a:r>
              <a:rPr sz="2400" spc="65" dirty="0">
                <a:latin typeface="Times New Roman"/>
                <a:cs typeface="Times New Roman"/>
              </a:rPr>
              <a:t>rows </a:t>
            </a:r>
            <a:r>
              <a:rPr sz="2400" spc="140" dirty="0">
                <a:latin typeface="Times New Roman"/>
                <a:cs typeface="Times New Roman"/>
              </a:rPr>
              <a:t>on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table: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457200"/>
            <a:ext cx="7493000" cy="385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7040" y="44475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940" y="4465320"/>
            <a:ext cx="63722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 we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 the price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Sale,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 ‘find’ it by using the “Product Code” on the  instance of “Sale” </a:t>
            </a:r>
            <a:r>
              <a:rPr sz="2400" dirty="0">
                <a:latin typeface="Arial"/>
                <a:cs typeface="Arial"/>
              </a:rPr>
              <a:t>we are </a:t>
            </a:r>
            <a:r>
              <a:rPr sz="2400" spc="-5" dirty="0">
                <a:latin typeface="Arial"/>
                <a:cs typeface="Arial"/>
              </a:rPr>
              <a:t>interested in and </a:t>
            </a:r>
            <a:r>
              <a:rPr sz="2400" spc="-10" dirty="0">
                <a:latin typeface="Arial"/>
                <a:cs typeface="Arial"/>
              </a:rPr>
              <a:t>look  </a:t>
            </a:r>
            <a:r>
              <a:rPr sz="2400" spc="-5" dirty="0">
                <a:latin typeface="Arial"/>
                <a:cs typeface="Arial"/>
              </a:rPr>
              <a:t>up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corresponding “Price”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“Product”  entity with the matching “Product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Code”.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6095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375" dirty="0">
                <a:solidFill>
                  <a:srgbClr val="03607A"/>
                </a:solidFill>
                <a:latin typeface="Arial"/>
                <a:cs typeface="Arial"/>
              </a:rPr>
              <a:t>Types </a:t>
            </a:r>
            <a:r>
              <a:rPr sz="5000" b="0" spc="-10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5000" b="0" spc="-254" dirty="0">
                <a:solidFill>
                  <a:srgbClr val="03607A"/>
                </a:solidFill>
                <a:latin typeface="Arial"/>
                <a:cs typeface="Arial"/>
              </a:rPr>
              <a:t>Data</a:t>
            </a:r>
            <a:r>
              <a:rPr sz="5000" b="0" spc="-484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5000" b="0" spc="-170" dirty="0">
                <a:solidFill>
                  <a:srgbClr val="03607A"/>
                </a:solidFill>
                <a:latin typeface="Arial"/>
                <a:cs typeface="Arial"/>
              </a:rPr>
              <a:t>Models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884679"/>
            <a:ext cx="5234305" cy="9829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3675" spc="2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160" dirty="0">
                <a:latin typeface="Times New Roman"/>
                <a:cs typeface="Times New Roman"/>
              </a:rPr>
              <a:t>Entity-Relationship </a:t>
            </a:r>
            <a:r>
              <a:rPr sz="2600" spc="10" dirty="0">
                <a:latin typeface="Times New Roman"/>
                <a:cs typeface="Times New Roman"/>
              </a:rPr>
              <a:t>(E-R)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Models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sz="3675" spc="60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00" dirty="0">
                <a:latin typeface="Times New Roman"/>
                <a:cs typeface="Times New Roman"/>
              </a:rPr>
              <a:t>UML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(unified </a:t>
            </a:r>
            <a:r>
              <a:rPr sz="2600" spc="100" dirty="0">
                <a:latin typeface="Times New Roman"/>
                <a:cs typeface="Times New Roman"/>
              </a:rPr>
              <a:t>modeling </a:t>
            </a:r>
            <a:r>
              <a:rPr sz="2600" spc="-75" dirty="0">
                <a:latin typeface="Times New Roman"/>
                <a:cs typeface="Times New Roman"/>
              </a:rPr>
              <a:t>language)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92100"/>
            <a:ext cx="67367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170" dirty="0">
                <a:solidFill>
                  <a:srgbClr val="03607A"/>
                </a:solidFill>
                <a:latin typeface="Arial"/>
                <a:cs typeface="Arial"/>
              </a:rPr>
              <a:t>Entity-Relationship</a:t>
            </a:r>
            <a:r>
              <a:rPr sz="5000" b="0" spc="-31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5000" b="0" spc="-95" dirty="0">
                <a:solidFill>
                  <a:srgbClr val="03607A"/>
                </a:solidFill>
                <a:latin typeface="Arial"/>
                <a:cs typeface="Arial"/>
              </a:rPr>
              <a:t>Model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669" y="1507490"/>
            <a:ext cx="6958331" cy="21396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2580" marR="243204" indent="-271780">
              <a:lnSpc>
                <a:spcPts val="2590"/>
              </a:lnSpc>
              <a:spcBef>
                <a:spcPts val="425"/>
              </a:spcBef>
            </a:pPr>
            <a:r>
              <a:rPr sz="3375" spc="419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80" dirty="0">
                <a:latin typeface="Times New Roman"/>
                <a:cs typeface="Times New Roman"/>
              </a:rPr>
              <a:t>Entity </a:t>
            </a:r>
            <a:r>
              <a:rPr sz="2400" spc="75" dirty="0">
                <a:latin typeface="Times New Roman"/>
                <a:cs typeface="Times New Roman"/>
              </a:rPr>
              <a:t>Relationship Diagrams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(ERD</a:t>
            </a:r>
            <a:r>
              <a:rPr sz="2400" spc="10" dirty="0" smtClean="0">
                <a:latin typeface="Times New Roman"/>
                <a:cs typeface="Times New Roman"/>
              </a:rPr>
              <a:t>)</a:t>
            </a:r>
            <a:r>
              <a:rPr lang="en-US" sz="2400" spc="10" dirty="0" smtClean="0">
                <a:latin typeface="Times New Roman"/>
                <a:cs typeface="Times New Roman"/>
              </a:rPr>
              <a:t> as</a:t>
            </a:r>
            <a:r>
              <a:rPr sz="2400" spc="10" dirty="0" smtClean="0">
                <a:latin typeface="Times New Roman"/>
                <a:cs typeface="Times New Roman"/>
              </a:rPr>
              <a:t> </a:t>
            </a:r>
            <a:r>
              <a:rPr sz="2400" spc="100" dirty="0" smtClean="0">
                <a:latin typeface="Times New Roman"/>
                <a:cs typeface="Times New Roman"/>
              </a:rPr>
              <a:t>this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most </a:t>
            </a:r>
            <a:r>
              <a:rPr sz="2400" spc="35" dirty="0" smtClean="0">
                <a:latin typeface="Times New Roman"/>
                <a:cs typeface="Times New Roman"/>
              </a:rPr>
              <a:t>widely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sz="2400" spc="-405" dirty="0" smtClean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  <a:p>
            <a:pPr marL="322580" marR="43180" indent="-271780">
              <a:lnSpc>
                <a:spcPts val="2590"/>
              </a:lnSpc>
              <a:spcBef>
                <a:spcPts val="600"/>
              </a:spcBef>
            </a:pPr>
            <a:r>
              <a:rPr sz="3375" spc="434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90" dirty="0">
                <a:latin typeface="Times New Roman"/>
                <a:cs typeface="Times New Roman"/>
              </a:rPr>
              <a:t>ERDs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advantage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they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are </a:t>
            </a:r>
            <a:r>
              <a:rPr sz="2400" spc="80" dirty="0" smtClean="0">
                <a:latin typeface="Times New Roman"/>
                <a:cs typeface="Times New Roman"/>
              </a:rPr>
              <a:t>capable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being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normalized</a:t>
            </a:r>
            <a:endParaRPr sz="24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507490">
              <a:lnSpc>
                <a:spcPct val="100000"/>
              </a:lnSpc>
              <a:tabLst>
                <a:tab pos="2499995" algn="l"/>
              </a:tabLst>
            </a:pPr>
            <a:r>
              <a:rPr sz="1800" spc="-5" dirty="0">
                <a:latin typeface="Times New Roman"/>
                <a:cs typeface="Times New Roman"/>
              </a:rPr>
              <a:t>Entit</a:t>
            </a:r>
            <a:r>
              <a:rPr sz="1800" strike="sngStrike" spc="-5" dirty="0">
                <a:latin typeface="Times New Roman"/>
                <a:cs typeface="Times New Roman"/>
              </a:rPr>
              <a:t>y	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669" y="4296409"/>
            <a:ext cx="497713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Attributes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375" spc="35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35" dirty="0">
                <a:latin typeface="Times New Roman"/>
                <a:cs typeface="Times New Roman"/>
              </a:rPr>
              <a:t>Represent </a:t>
            </a:r>
            <a:r>
              <a:rPr sz="2400" spc="95" dirty="0">
                <a:latin typeface="Times New Roman"/>
                <a:cs typeface="Times New Roman"/>
              </a:rPr>
              <a:t>entities </a:t>
            </a:r>
            <a:r>
              <a:rPr sz="2400" spc="55" dirty="0">
                <a:latin typeface="Times New Roman"/>
                <a:cs typeface="Times New Roman"/>
              </a:rPr>
              <a:t>as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rectangles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sz="3375" spc="48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325" dirty="0">
                <a:latin typeface="Times New Roman"/>
                <a:cs typeface="Times New Roman"/>
              </a:rPr>
              <a:t>List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attributes </a:t>
            </a:r>
            <a:r>
              <a:rPr sz="2400" spc="95" dirty="0">
                <a:latin typeface="Times New Roman"/>
                <a:cs typeface="Times New Roman"/>
              </a:rPr>
              <a:t>within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rectangle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1750" y="3728720"/>
            <a:ext cx="914400" cy="1071880"/>
          </a:xfrm>
          <a:custGeom>
            <a:avLst/>
            <a:gdLst/>
            <a:ahLst/>
            <a:cxnLst/>
            <a:rect l="l" t="t" r="r" b="b"/>
            <a:pathLst>
              <a:path w="914400" h="1071879">
                <a:moveTo>
                  <a:pt x="0" y="739139"/>
                </a:moveTo>
                <a:lnTo>
                  <a:pt x="742950" y="739139"/>
                </a:lnTo>
              </a:path>
              <a:path w="914400" h="1071879">
                <a:moveTo>
                  <a:pt x="744220" y="0"/>
                </a:moveTo>
                <a:lnTo>
                  <a:pt x="744220" y="1066799"/>
                </a:lnTo>
              </a:path>
              <a:path w="914400" h="1071879">
                <a:moveTo>
                  <a:pt x="742950" y="5079"/>
                </a:moveTo>
                <a:lnTo>
                  <a:pt x="914400" y="5079"/>
                </a:lnTo>
              </a:path>
              <a:path w="914400" h="1071879">
                <a:moveTo>
                  <a:pt x="742950" y="1071879"/>
                </a:moveTo>
                <a:lnTo>
                  <a:pt x="914400" y="10718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3850" y="3691890"/>
            <a:ext cx="768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0" y="3782059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11150"/>
            <a:ext cx="40138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225" dirty="0">
                <a:solidFill>
                  <a:srgbClr val="03607A"/>
                </a:solidFill>
                <a:latin typeface="Arial"/>
                <a:cs typeface="Arial"/>
              </a:rPr>
              <a:t>Why </a:t>
            </a:r>
            <a:r>
              <a:rPr sz="5000" b="0" spc="-235" dirty="0">
                <a:solidFill>
                  <a:srgbClr val="03607A"/>
                </a:solidFill>
                <a:latin typeface="Arial"/>
                <a:cs typeface="Arial"/>
              </a:rPr>
              <a:t>and</a:t>
            </a:r>
            <a:r>
              <a:rPr sz="5000" b="0" spc="-38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5000" b="0" spc="-225" dirty="0">
                <a:solidFill>
                  <a:srgbClr val="03607A"/>
                </a:solidFill>
                <a:latin typeface="Arial"/>
                <a:cs typeface="Arial"/>
              </a:rPr>
              <a:t>When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1099820"/>
            <a:ext cx="7642860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73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9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purpose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model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describe 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concepts </a:t>
            </a:r>
            <a:r>
              <a:rPr sz="2600" spc="95" dirty="0">
                <a:latin typeface="Times New Roman"/>
                <a:cs typeface="Times New Roman"/>
              </a:rPr>
              <a:t>relevant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114" dirty="0">
                <a:latin typeface="Times New Roman"/>
                <a:cs typeface="Times New Roman"/>
              </a:rPr>
              <a:t>domain,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95" dirty="0">
                <a:latin typeface="Times New Roman"/>
                <a:cs typeface="Times New Roman"/>
              </a:rPr>
              <a:t>relationships </a:t>
            </a:r>
            <a:r>
              <a:rPr sz="2600" spc="120" dirty="0">
                <a:latin typeface="Times New Roman"/>
                <a:cs typeface="Times New Roman"/>
              </a:rPr>
              <a:t>between </a:t>
            </a:r>
            <a:r>
              <a:rPr sz="2600" spc="125" dirty="0">
                <a:latin typeface="Times New Roman"/>
                <a:cs typeface="Times New Roman"/>
              </a:rPr>
              <a:t>those </a:t>
            </a:r>
            <a:r>
              <a:rPr sz="2600" spc="95" dirty="0">
                <a:latin typeface="Times New Roman"/>
                <a:cs typeface="Times New Roman"/>
              </a:rPr>
              <a:t>concepts,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  </a:t>
            </a:r>
            <a:r>
              <a:rPr sz="2600" spc="105" dirty="0">
                <a:latin typeface="Times New Roman"/>
                <a:cs typeface="Times New Roman"/>
              </a:rPr>
              <a:t>information </a:t>
            </a:r>
            <a:r>
              <a:rPr sz="2600" spc="85" dirty="0">
                <a:latin typeface="Times New Roman"/>
                <a:cs typeface="Times New Roman"/>
              </a:rPr>
              <a:t>associated </a:t>
            </a:r>
            <a:r>
              <a:rPr sz="2600" spc="105" dirty="0">
                <a:latin typeface="Times New Roman"/>
                <a:cs typeface="Times New Roman"/>
              </a:rPr>
              <a:t>with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819400"/>
            <a:ext cx="7848600" cy="368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0779"/>
            <a:ext cx="7316470" cy="36564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5750" marR="500380" indent="-273050" algn="just">
              <a:lnSpc>
                <a:spcPct val="101899"/>
              </a:lnSpc>
              <a:spcBef>
                <a:spcPts val="40"/>
              </a:spcBef>
            </a:pPr>
            <a:r>
              <a:rPr sz="3675" spc="600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00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model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standard,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consistent,  </a:t>
            </a:r>
            <a:r>
              <a:rPr sz="2600" spc="100" dirty="0">
                <a:latin typeface="Times New Roman"/>
                <a:cs typeface="Times New Roman"/>
              </a:rPr>
              <a:t>predictable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manner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order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manage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  </a:t>
            </a:r>
            <a:r>
              <a:rPr sz="2600" spc="85" dirty="0">
                <a:latin typeface="Times New Roman"/>
                <a:cs typeface="Times New Roman"/>
              </a:rPr>
              <a:t>resource.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1899"/>
              </a:lnSpc>
              <a:spcBef>
                <a:spcPts val="5"/>
              </a:spcBef>
            </a:pPr>
            <a:r>
              <a:rPr sz="3675" spc="885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590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have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clear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picture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base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75" dirty="0" smtClean="0">
                <a:latin typeface="Times New Roman"/>
                <a:cs typeface="Times New Roman"/>
              </a:rPr>
              <a:t>that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your </a:t>
            </a:r>
            <a:r>
              <a:rPr sz="2600" spc="90" dirty="0" smtClean="0">
                <a:latin typeface="Times New Roman"/>
                <a:cs typeface="Times New Roman"/>
              </a:rPr>
              <a:t>business</a:t>
            </a:r>
            <a:r>
              <a:rPr sz="2600" dirty="0" smtClean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needs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675" spc="885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590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identify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missing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redundant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base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3259"/>
            <a:ext cx="7711440" cy="31750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5750" marR="321310" indent="-273050">
              <a:lnSpc>
                <a:spcPct val="101899"/>
              </a:lnSpc>
              <a:spcBef>
                <a:spcPts val="40"/>
              </a:spcBef>
            </a:pPr>
            <a:r>
              <a:rPr sz="3675" spc="885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59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Establish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baseline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for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communication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across  </a:t>
            </a:r>
            <a:r>
              <a:rPr sz="2600" spc="95" dirty="0">
                <a:latin typeface="Times New Roman"/>
                <a:cs typeface="Times New Roman"/>
              </a:rPr>
              <a:t>functional </a:t>
            </a:r>
            <a:r>
              <a:rPr sz="2600" spc="114" dirty="0">
                <a:latin typeface="Times New Roman"/>
                <a:cs typeface="Times New Roman"/>
              </a:rPr>
              <a:t>boundaries </a:t>
            </a:r>
            <a:r>
              <a:rPr sz="2600" spc="110" dirty="0">
                <a:latin typeface="Times New Roman"/>
                <a:cs typeface="Times New Roman"/>
              </a:rPr>
              <a:t>within </a:t>
            </a:r>
            <a:r>
              <a:rPr sz="2600" spc="85" dirty="0">
                <a:latin typeface="Times New Roman"/>
                <a:cs typeface="Times New Roman"/>
              </a:rPr>
              <a:t>your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organization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675" spc="367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45" dirty="0">
                <a:latin typeface="Times New Roman"/>
                <a:cs typeface="Times New Roman"/>
              </a:rPr>
              <a:t>Provides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60" dirty="0">
                <a:latin typeface="Times New Roman"/>
                <a:cs typeface="Times New Roman"/>
              </a:rPr>
              <a:t>basis </a:t>
            </a:r>
            <a:r>
              <a:rPr sz="2600" spc="55" dirty="0">
                <a:latin typeface="Times New Roman"/>
                <a:cs typeface="Times New Roman"/>
              </a:rPr>
              <a:t>for </a:t>
            </a:r>
            <a:r>
              <a:rPr sz="2600" spc="80" dirty="0">
                <a:latin typeface="Times New Roman"/>
                <a:cs typeface="Times New Roman"/>
              </a:rPr>
              <a:t>defining </a:t>
            </a:r>
            <a:r>
              <a:rPr sz="2600" spc="95" dirty="0">
                <a:latin typeface="Times New Roman"/>
                <a:cs typeface="Times New Roman"/>
              </a:rPr>
              <a:t>business </a:t>
            </a:r>
            <a:r>
              <a:rPr sz="2600" spc="90" dirty="0">
                <a:latin typeface="Times New Roman"/>
                <a:cs typeface="Times New Roman"/>
              </a:rPr>
              <a:t>rules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1899"/>
              </a:lnSpc>
              <a:spcBef>
                <a:spcPts val="5"/>
              </a:spcBef>
            </a:pPr>
            <a:r>
              <a:rPr sz="3675" spc="502" baseline="3401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335" dirty="0">
                <a:latin typeface="Times New Roman"/>
                <a:cs typeface="Times New Roman"/>
              </a:rPr>
              <a:t>Makes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cheaper,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easier,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faster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upgrade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your  </a:t>
            </a:r>
            <a:r>
              <a:rPr sz="2600" spc="1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solutions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6858000" cy="1846659"/>
          </a:xfrm>
        </p:spPr>
        <p:txBody>
          <a:bodyPr/>
          <a:lstStyle/>
          <a:p>
            <a:r>
              <a:rPr lang="en-US" dirty="0" smtClean="0"/>
              <a:t>Role of CASE in Conceptual Data 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840" y="1908810"/>
            <a:ext cx="8002270" cy="307776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Two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Maintaining ER diagrams </a:t>
            </a:r>
            <a:r>
              <a:rPr lang="en-US" sz="2000" dirty="0" smtClean="0">
                <a:solidFill>
                  <a:schemeClr val="tx1"/>
                </a:solidFill>
              </a:rPr>
              <a:t>as visual depiction of structured data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Linking objects on ER diagrams</a:t>
            </a:r>
            <a:r>
              <a:rPr lang="en-US" sz="2000" dirty="0" smtClean="0">
                <a:solidFill>
                  <a:schemeClr val="tx1"/>
                </a:solidFill>
              </a:rPr>
              <a:t> to corresponding descriptions in a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Note: Most CASE tools supports 1 or more ER diagramming notations where as many tools do not supports drawing higher relationships like ternary.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So several binary relationships are used though this is not semantically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1085909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44500" y="2057400"/>
            <a:ext cx="7848600" cy="368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63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47369" y="2021840"/>
            <a:ext cx="3469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C0C0C"/>
                </a:solidFill>
                <a:latin typeface="Georgia"/>
                <a:cs typeface="Georgia"/>
              </a:rPr>
              <a:t>1. </a:t>
            </a:r>
            <a:r>
              <a:rPr sz="2800" b="1" spc="-185" dirty="0">
                <a:solidFill>
                  <a:srgbClr val="0C0C0C"/>
                </a:solidFill>
                <a:latin typeface="Georgia"/>
                <a:cs typeface="Georgia"/>
              </a:rPr>
              <a:t>Central</a:t>
            </a:r>
            <a:r>
              <a:rPr sz="2800" b="1" spc="-28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800" b="1" spc="-170" dirty="0">
                <a:solidFill>
                  <a:srgbClr val="0C0C0C"/>
                </a:solidFill>
                <a:latin typeface="Georgia"/>
                <a:cs typeface="Georgia"/>
              </a:rPr>
              <a:t>Repository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346200" y="2557780"/>
            <a:ext cx="1955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0" dirty="0">
                <a:solidFill>
                  <a:srgbClr val="0C0C0C"/>
                </a:solidFill>
                <a:latin typeface="Symbol"/>
                <a:cs typeface="Symbol"/>
              </a:rPr>
              <a:t>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50" spc="160" dirty="0">
                <a:latin typeface="Symbol"/>
                <a:cs typeface="Symbol"/>
              </a:rPr>
              <a:t>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346200" y="4173220"/>
            <a:ext cx="1955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0" dirty="0">
                <a:latin typeface="Symbol"/>
                <a:cs typeface="Symbol"/>
              </a:rPr>
              <a:t>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860550" y="2448559"/>
            <a:ext cx="6316345" cy="2082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5" dirty="0">
                <a:solidFill>
                  <a:srgbClr val="0C0C0C"/>
                </a:solidFill>
                <a:latin typeface="Georgia"/>
                <a:cs typeface="Georgia"/>
              </a:rPr>
              <a:t>Centralized</a:t>
            </a:r>
            <a:r>
              <a:rPr sz="2400" spc="-60" dirty="0">
                <a:solidFill>
                  <a:srgbClr val="0C0C0C"/>
                </a:solidFill>
                <a:latin typeface="Georgia"/>
                <a:cs typeface="Georgia"/>
              </a:rPr>
              <a:t> Database.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80" dirty="0">
                <a:latin typeface="Georgia"/>
                <a:cs typeface="Georgia"/>
              </a:rPr>
              <a:t>Used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10" dirty="0">
                <a:latin typeface="Georgia"/>
                <a:cs typeface="Georgia"/>
              </a:rPr>
              <a:t>store </a:t>
            </a:r>
            <a:r>
              <a:rPr sz="2400" spc="-65" dirty="0">
                <a:latin typeface="Georgia"/>
                <a:cs typeface="Georgia"/>
              </a:rPr>
              <a:t>Graphical Diagrams </a:t>
            </a:r>
            <a:r>
              <a:rPr sz="2400" spc="-60" dirty="0">
                <a:latin typeface="Georgia"/>
                <a:cs typeface="Georgia"/>
              </a:rPr>
              <a:t>&amp; </a:t>
            </a:r>
            <a:r>
              <a:rPr sz="2400" spc="-20" dirty="0">
                <a:latin typeface="Georgia"/>
                <a:cs typeface="Georgia"/>
              </a:rPr>
              <a:t>Prototype  </a:t>
            </a:r>
            <a:r>
              <a:rPr sz="2400" spc="-60" dirty="0">
                <a:latin typeface="Georgia"/>
                <a:cs typeface="Georgia"/>
              </a:rPr>
              <a:t>Forms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40" dirty="0">
                <a:latin typeface="Georgia"/>
                <a:cs typeface="Georgia"/>
              </a:rPr>
              <a:t>Reports of </a:t>
            </a:r>
            <a:r>
              <a:rPr sz="2400" spc="-30" dirty="0">
                <a:latin typeface="Georgia"/>
                <a:cs typeface="Georgia"/>
              </a:rPr>
              <a:t>analysis </a:t>
            </a:r>
            <a:r>
              <a:rPr sz="2400" spc="-55" dirty="0">
                <a:latin typeface="Georgia"/>
                <a:cs typeface="Georgia"/>
              </a:rPr>
              <a:t>and diagramming  </a:t>
            </a:r>
            <a:r>
              <a:rPr sz="2400" dirty="0">
                <a:latin typeface="Georgia"/>
                <a:cs typeface="Georgia"/>
              </a:rPr>
              <a:t>workflow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5" dirty="0">
                <a:latin typeface="Georgia"/>
                <a:cs typeface="Georgia"/>
              </a:rPr>
              <a:t>Act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as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860550" y="4605020"/>
            <a:ext cx="157480" cy="59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5" dirty="0">
                <a:latin typeface="Symbol"/>
                <a:cs typeface="Symbol"/>
              </a:rPr>
              <a:t></a:t>
            </a:r>
            <a:endParaRPr sz="1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300" spc="105" dirty="0">
                <a:latin typeface="Symbol"/>
                <a:cs typeface="Symbol"/>
              </a:rPr>
              <a:t>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376170" y="4504690"/>
            <a:ext cx="258572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0" dirty="0">
                <a:latin typeface="Georgia"/>
                <a:cs typeface="Georgia"/>
              </a:rPr>
              <a:t>Information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Repository  </a:t>
            </a:r>
            <a:r>
              <a:rPr sz="2000" spc="-65" dirty="0">
                <a:latin typeface="Georgia"/>
                <a:cs typeface="Georgia"/>
              </a:rPr>
              <a:t>Data</a:t>
            </a:r>
            <a:r>
              <a:rPr sz="2000" spc="-40" dirty="0">
                <a:latin typeface="Georgia"/>
                <a:cs typeface="Georgia"/>
              </a:rPr>
              <a:t> Dictionary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529" y="854709"/>
            <a:ext cx="40100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860" dirty="0"/>
              <a:t>CASE</a:t>
            </a:r>
            <a:r>
              <a:rPr sz="5000" spc="-335" dirty="0"/>
              <a:t> </a:t>
            </a:r>
            <a:r>
              <a:rPr sz="5000" spc="-434" dirty="0"/>
              <a:t>Summary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108710" y="1733550"/>
            <a:ext cx="7319009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814705" indent="-273050">
              <a:lnSpc>
                <a:spcPct val="100000"/>
              </a:lnSpc>
              <a:spcBef>
                <a:spcPts val="100"/>
              </a:spcBef>
            </a:pPr>
            <a:r>
              <a:rPr sz="3375" spc="36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45" dirty="0">
                <a:latin typeface="Times New Roman"/>
                <a:cs typeface="Times New Roman"/>
              </a:rPr>
              <a:t>Overall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CASE </a:t>
            </a:r>
            <a:r>
              <a:rPr sz="2400" spc="80" dirty="0">
                <a:latin typeface="Times New Roman"/>
                <a:cs typeface="Times New Roman"/>
              </a:rPr>
              <a:t>tools </a:t>
            </a:r>
            <a:r>
              <a:rPr sz="2400" spc="145" dirty="0">
                <a:latin typeface="Times New Roman"/>
                <a:cs typeface="Times New Roman"/>
              </a:rPr>
              <a:t>on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software </a:t>
            </a:r>
            <a:r>
              <a:rPr sz="2400" spc="-170" dirty="0">
                <a:latin typeface="Times New Roman"/>
                <a:cs typeface="Times New Roman"/>
              </a:rPr>
              <a:t>system  </a:t>
            </a:r>
            <a:r>
              <a:rPr sz="2400" spc="80" dirty="0">
                <a:latin typeface="Times New Roman"/>
                <a:cs typeface="Times New Roman"/>
              </a:rPr>
              <a:t>improves </a:t>
            </a:r>
            <a:r>
              <a:rPr sz="2400" spc="65" dirty="0">
                <a:latin typeface="Times New Roman"/>
                <a:cs typeface="Times New Roman"/>
              </a:rPr>
              <a:t>software </a:t>
            </a:r>
            <a:r>
              <a:rPr sz="2400" spc="70" dirty="0">
                <a:latin typeface="Times New Roman"/>
                <a:cs typeface="Times New Roman"/>
              </a:rPr>
              <a:t>quality </a:t>
            </a:r>
            <a:r>
              <a:rPr sz="2400" spc="75" dirty="0">
                <a:latin typeface="Times New Roman"/>
                <a:cs typeface="Times New Roman"/>
              </a:rPr>
              <a:t>dramatically </a:t>
            </a:r>
            <a:r>
              <a:rPr sz="2400" spc="35" dirty="0">
                <a:latin typeface="Times New Roman"/>
                <a:cs typeface="Times New Roman"/>
              </a:rPr>
              <a:t>by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3375" spc="34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29" dirty="0">
                <a:latin typeface="Times New Roman"/>
                <a:cs typeface="Times New Roman"/>
              </a:rPr>
              <a:t>Reducing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errors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375" spc="33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25" dirty="0">
                <a:latin typeface="Times New Roman"/>
                <a:cs typeface="Times New Roman"/>
              </a:rPr>
              <a:t>Improving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designs </a:t>
            </a:r>
            <a:r>
              <a:rPr sz="2400" spc="135" dirty="0">
                <a:latin typeface="Times New Roman"/>
                <a:cs typeface="Times New Roman"/>
              </a:rPr>
              <a:t>throughout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375" spc="284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90" dirty="0">
                <a:latin typeface="Times New Roman"/>
                <a:cs typeface="Times New Roman"/>
              </a:rPr>
              <a:t>Standardizing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tasks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development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aspects</a:t>
            </a:r>
            <a:endParaRPr sz="2400">
              <a:latin typeface="Times New Roman"/>
              <a:cs typeface="Times New Roman"/>
            </a:endParaRPr>
          </a:p>
          <a:p>
            <a:pPr marL="298450" marR="1062355" indent="-273050">
              <a:lnSpc>
                <a:spcPct val="100000"/>
              </a:lnSpc>
              <a:spcBef>
                <a:spcPts val="600"/>
              </a:spcBef>
            </a:pPr>
            <a:r>
              <a:rPr sz="3375" spc="32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15" dirty="0">
                <a:latin typeface="Times New Roman"/>
                <a:cs typeface="Times New Roman"/>
              </a:rPr>
              <a:t>Providing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many many </a:t>
            </a:r>
            <a:r>
              <a:rPr sz="2400" spc="80" dirty="0">
                <a:latin typeface="Times New Roman"/>
                <a:cs typeface="Times New Roman"/>
              </a:rPr>
              <a:t>well-tested </a:t>
            </a:r>
            <a:r>
              <a:rPr sz="2400" spc="-25" dirty="0">
                <a:latin typeface="Times New Roman"/>
                <a:cs typeface="Times New Roman"/>
              </a:rPr>
              <a:t>automated  </a:t>
            </a:r>
            <a:r>
              <a:rPr sz="2400" spc="90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375" spc="284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190" dirty="0">
                <a:latin typeface="Times New Roman"/>
                <a:cs typeface="Times New Roman"/>
              </a:rPr>
              <a:t>Centralizing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590"/>
              </a:spcBef>
            </a:pPr>
            <a:r>
              <a:rPr sz="3375" spc="35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spc="235" dirty="0">
                <a:latin typeface="Times New Roman"/>
                <a:cs typeface="Times New Roman"/>
              </a:rPr>
              <a:t>CASE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so </a:t>
            </a:r>
            <a:r>
              <a:rPr sz="2400" spc="90" dirty="0">
                <a:latin typeface="Times New Roman"/>
                <a:cs typeface="Times New Roman"/>
              </a:rPr>
              <a:t>good </a:t>
            </a:r>
            <a:r>
              <a:rPr sz="2400" spc="50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software </a:t>
            </a:r>
            <a:r>
              <a:rPr sz="2400" spc="105" dirty="0">
                <a:latin typeface="Times New Roman"/>
                <a:cs typeface="Times New Roman"/>
              </a:rPr>
              <a:t>development </a:t>
            </a:r>
            <a:r>
              <a:rPr sz="2400" spc="75" dirty="0">
                <a:latin typeface="Times New Roman"/>
                <a:cs typeface="Times New Roman"/>
              </a:rPr>
              <a:t>its  </a:t>
            </a:r>
            <a:r>
              <a:rPr sz="2400" spc="70" dirty="0">
                <a:latin typeface="Times New Roman"/>
                <a:cs typeface="Times New Roman"/>
              </a:rPr>
              <a:t>extremely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doesn’t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include  </a:t>
            </a:r>
            <a:r>
              <a:rPr sz="2400" spc="100" dirty="0">
                <a:latin typeface="Times New Roman"/>
                <a:cs typeface="Times New Roman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within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last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decades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1969" y="1932940"/>
            <a:ext cx="7945755" cy="23964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407034" algn="l"/>
              </a:tabLst>
            </a:pPr>
            <a:r>
              <a:rPr sz="2800" b="1" spc="-190" dirty="0">
                <a:solidFill>
                  <a:srgbClr val="0C0C0C"/>
                </a:solidFill>
                <a:latin typeface="Georgia"/>
                <a:cs typeface="Georgia"/>
              </a:rPr>
              <a:t>Report</a:t>
            </a:r>
            <a:r>
              <a:rPr sz="2800" b="1" spc="-11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800" b="1" spc="-195" dirty="0">
                <a:solidFill>
                  <a:srgbClr val="0C0C0C"/>
                </a:solidFill>
                <a:latin typeface="Georgia"/>
                <a:cs typeface="Georgia"/>
              </a:rPr>
              <a:t>Generator</a:t>
            </a:r>
            <a:endParaRPr sz="2800">
              <a:latin typeface="Georgia"/>
              <a:cs typeface="Georgia"/>
            </a:endParaRPr>
          </a:p>
          <a:p>
            <a:pPr marL="67691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80" dirty="0">
                <a:latin typeface="Georgia"/>
                <a:cs typeface="Georgia"/>
              </a:rPr>
              <a:t>Used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  <a:p>
            <a:pPr marL="952500" marR="132715" lvl="2" indent="-246379">
              <a:lnSpc>
                <a:spcPct val="100000"/>
              </a:lnSpc>
              <a:spcBef>
                <a:spcPts val="520"/>
              </a:spcBef>
              <a:buSzPct val="69047"/>
              <a:buFont typeface="Symbol"/>
              <a:buChar char=""/>
              <a:tabLst>
                <a:tab pos="952500" algn="l"/>
              </a:tabLst>
            </a:pPr>
            <a:r>
              <a:rPr sz="2100" spc="-55" dirty="0">
                <a:latin typeface="Georgia"/>
                <a:cs typeface="Georgia"/>
              </a:rPr>
              <a:t>Create, </a:t>
            </a:r>
            <a:r>
              <a:rPr sz="2100" spc="-40" dirty="0">
                <a:latin typeface="Georgia"/>
                <a:cs typeface="Georgia"/>
              </a:rPr>
              <a:t>modify </a:t>
            </a:r>
            <a:r>
              <a:rPr sz="2100" spc="-50" dirty="0">
                <a:latin typeface="Georgia"/>
                <a:cs typeface="Georgia"/>
              </a:rPr>
              <a:t>and </a:t>
            </a:r>
            <a:r>
              <a:rPr sz="2100" spc="-10" dirty="0">
                <a:latin typeface="Georgia"/>
                <a:cs typeface="Georgia"/>
              </a:rPr>
              <a:t>test </a:t>
            </a:r>
            <a:r>
              <a:rPr sz="2100" spc="-15" dirty="0">
                <a:latin typeface="Georgia"/>
                <a:cs typeface="Georgia"/>
              </a:rPr>
              <a:t>prototypes </a:t>
            </a:r>
            <a:r>
              <a:rPr sz="2100" spc="-35" dirty="0">
                <a:latin typeface="Georgia"/>
                <a:cs typeface="Georgia"/>
              </a:rPr>
              <a:t>of computer </a:t>
            </a:r>
            <a:r>
              <a:rPr sz="2100" spc="-25" dirty="0">
                <a:latin typeface="Georgia"/>
                <a:cs typeface="Georgia"/>
              </a:rPr>
              <a:t>displays </a:t>
            </a:r>
            <a:r>
              <a:rPr sz="2100" spc="-55" dirty="0">
                <a:latin typeface="Georgia"/>
                <a:cs typeface="Georgia"/>
              </a:rPr>
              <a:t>and  </a:t>
            </a:r>
            <a:r>
              <a:rPr sz="2100" spc="-30" dirty="0">
                <a:latin typeface="Georgia"/>
                <a:cs typeface="Georgia"/>
              </a:rPr>
              <a:t>reports.</a:t>
            </a:r>
            <a:endParaRPr sz="2100">
              <a:latin typeface="Georgia"/>
              <a:cs typeface="Georgia"/>
            </a:endParaRPr>
          </a:p>
          <a:p>
            <a:pPr marL="952500" marR="30480" lvl="2" indent="-246379">
              <a:lnSpc>
                <a:spcPct val="100000"/>
              </a:lnSpc>
              <a:spcBef>
                <a:spcPts val="530"/>
              </a:spcBef>
              <a:buSzPct val="69047"/>
              <a:buFont typeface="Symbol"/>
              <a:buChar char=""/>
              <a:tabLst>
                <a:tab pos="952500" algn="l"/>
              </a:tabLst>
            </a:pPr>
            <a:r>
              <a:rPr sz="2100" spc="-45" dirty="0">
                <a:latin typeface="Georgia"/>
                <a:cs typeface="Georgia"/>
              </a:rPr>
              <a:t>Identify </a:t>
            </a:r>
            <a:r>
              <a:rPr sz="2100" spc="-25" dirty="0">
                <a:latin typeface="Georgia"/>
                <a:cs typeface="Georgia"/>
              </a:rPr>
              <a:t>which </a:t>
            </a:r>
            <a:r>
              <a:rPr sz="2100" spc="-35" dirty="0">
                <a:latin typeface="Georgia"/>
                <a:cs typeface="Georgia"/>
              </a:rPr>
              <a:t>data items </a:t>
            </a:r>
            <a:r>
              <a:rPr sz="2100" spc="-20" dirty="0">
                <a:latin typeface="Georgia"/>
                <a:cs typeface="Georgia"/>
              </a:rPr>
              <a:t>to </a:t>
            </a:r>
            <a:r>
              <a:rPr sz="2100" spc="-25" dirty="0">
                <a:latin typeface="Georgia"/>
                <a:cs typeface="Georgia"/>
              </a:rPr>
              <a:t>display </a:t>
            </a:r>
            <a:r>
              <a:rPr sz="2100" spc="-10" dirty="0">
                <a:latin typeface="Georgia"/>
                <a:cs typeface="Georgia"/>
              </a:rPr>
              <a:t>or </a:t>
            </a:r>
            <a:r>
              <a:rPr sz="2100" spc="-25" dirty="0">
                <a:latin typeface="Georgia"/>
                <a:cs typeface="Georgia"/>
              </a:rPr>
              <a:t>collect for </a:t>
            </a:r>
            <a:r>
              <a:rPr sz="2100" spc="-35" dirty="0">
                <a:latin typeface="Georgia"/>
                <a:cs typeface="Georgia"/>
              </a:rPr>
              <a:t>each</a:t>
            </a:r>
            <a:r>
              <a:rPr sz="2100" spc="-185" dirty="0">
                <a:latin typeface="Georgia"/>
                <a:cs typeface="Georgia"/>
              </a:rPr>
              <a:t> </a:t>
            </a:r>
            <a:r>
              <a:rPr sz="2100" spc="-20" dirty="0">
                <a:latin typeface="Georgia"/>
                <a:cs typeface="Georgia"/>
              </a:rPr>
              <a:t>screen  </a:t>
            </a:r>
            <a:r>
              <a:rPr sz="2100" spc="-10" dirty="0">
                <a:latin typeface="Georgia"/>
                <a:cs typeface="Georgia"/>
              </a:rPr>
              <a:t>or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spc="-15" dirty="0">
                <a:latin typeface="Georgia"/>
                <a:cs typeface="Georgia"/>
              </a:rPr>
              <a:t>report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1969" y="1932940"/>
            <a:ext cx="7850505" cy="2598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407034" algn="l"/>
              </a:tabLst>
            </a:pPr>
            <a:r>
              <a:rPr sz="2800" b="1" spc="-220" dirty="0">
                <a:solidFill>
                  <a:srgbClr val="0C0C0C"/>
                </a:solidFill>
                <a:latin typeface="Georgia"/>
                <a:cs typeface="Georgia"/>
              </a:rPr>
              <a:t>Diagramming</a:t>
            </a:r>
            <a:r>
              <a:rPr sz="2800" b="1" spc="-114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800" b="1" spc="-155" dirty="0">
                <a:solidFill>
                  <a:srgbClr val="0C0C0C"/>
                </a:solidFill>
                <a:latin typeface="Georgia"/>
                <a:cs typeface="Georgia"/>
              </a:rPr>
              <a:t>Tool</a:t>
            </a:r>
            <a:endParaRPr sz="2800">
              <a:latin typeface="Georgia"/>
              <a:cs typeface="Georgia"/>
            </a:endParaRPr>
          </a:p>
          <a:p>
            <a:pPr marL="676910" marR="374015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30" dirty="0">
                <a:latin typeface="Georgia"/>
                <a:cs typeface="Georgia"/>
              </a:rPr>
              <a:t>Allow </a:t>
            </a:r>
            <a:r>
              <a:rPr sz="2400" spc="-20" dirty="0">
                <a:latin typeface="Georgia"/>
                <a:cs typeface="Georgia"/>
              </a:rPr>
              <a:t>you to </a:t>
            </a:r>
            <a:r>
              <a:rPr sz="2400" spc="-15" dirty="0">
                <a:latin typeface="Georgia"/>
                <a:cs typeface="Georgia"/>
              </a:rPr>
              <a:t>represent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20" dirty="0">
                <a:latin typeface="Georgia"/>
                <a:cs typeface="Georgia"/>
              </a:rPr>
              <a:t>system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20" dirty="0">
                <a:latin typeface="Georgia"/>
                <a:cs typeface="Georgia"/>
              </a:rPr>
              <a:t>its</a:t>
            </a:r>
            <a:r>
              <a:rPr sz="2400" spc="-24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components  </a:t>
            </a:r>
            <a:r>
              <a:rPr sz="2400" spc="-40" dirty="0">
                <a:latin typeface="Georgia"/>
                <a:cs typeface="Georgia"/>
              </a:rPr>
              <a:t>visually.</a:t>
            </a:r>
            <a:endParaRPr sz="2400">
              <a:latin typeface="Georgia"/>
              <a:cs typeface="Georgia"/>
            </a:endParaRPr>
          </a:p>
          <a:p>
            <a:pPr marL="67691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25" dirty="0">
                <a:latin typeface="Georgia"/>
                <a:cs typeface="Georgia"/>
              </a:rPr>
              <a:t>Allows </a:t>
            </a:r>
            <a:r>
              <a:rPr sz="2400" spc="-35" dirty="0">
                <a:latin typeface="Georgia"/>
                <a:cs typeface="Georgia"/>
              </a:rPr>
              <a:t>higher </a:t>
            </a:r>
            <a:r>
              <a:rPr sz="2400" spc="-10" dirty="0">
                <a:latin typeface="Georgia"/>
                <a:cs typeface="Georgia"/>
              </a:rPr>
              <a:t>level </a:t>
            </a:r>
            <a:r>
              <a:rPr sz="2400" spc="-15" dirty="0">
                <a:latin typeface="Georgia"/>
                <a:cs typeface="Georgia"/>
              </a:rPr>
              <a:t>processes </a:t>
            </a:r>
            <a:r>
              <a:rPr sz="2400" spc="-20" dirty="0">
                <a:latin typeface="Georgia"/>
                <a:cs typeface="Georgia"/>
              </a:rPr>
              <a:t>to be </a:t>
            </a:r>
            <a:r>
              <a:rPr sz="2400" spc="-15" dirty="0">
                <a:latin typeface="Georgia"/>
                <a:cs typeface="Georgia"/>
              </a:rPr>
              <a:t>easily</a:t>
            </a:r>
            <a:r>
              <a:rPr sz="2400" spc="-22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decomposed.</a:t>
            </a:r>
            <a:endParaRPr sz="2400">
              <a:latin typeface="Georgia"/>
              <a:cs typeface="Georgia"/>
            </a:endParaRPr>
          </a:p>
          <a:p>
            <a:pPr marL="676910" marR="28956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105" dirty="0">
                <a:latin typeface="Georgia"/>
                <a:cs typeface="Georgia"/>
              </a:rPr>
              <a:t>Can </a:t>
            </a:r>
            <a:r>
              <a:rPr sz="2400" spc="-45" dirty="0">
                <a:latin typeface="Georgia"/>
                <a:cs typeface="Georgia"/>
              </a:rPr>
              <a:t>examine </a:t>
            </a:r>
            <a:r>
              <a:rPr sz="2400" spc="-15" dirty="0">
                <a:latin typeface="Georgia"/>
                <a:cs typeface="Georgia"/>
              </a:rPr>
              <a:t>processes </a:t>
            </a:r>
            <a:r>
              <a:rPr sz="2400" spc="-10" dirty="0">
                <a:latin typeface="Georgia"/>
                <a:cs typeface="Georgia"/>
              </a:rPr>
              <a:t>or </a:t>
            </a: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40" dirty="0">
                <a:latin typeface="Georgia"/>
                <a:cs typeface="Georgia"/>
              </a:rPr>
              <a:t>models </a:t>
            </a:r>
            <a:r>
              <a:rPr sz="2400" spc="-25" dirty="0">
                <a:latin typeface="Georgia"/>
                <a:cs typeface="Georgia"/>
              </a:rPr>
              <a:t>at </a:t>
            </a:r>
            <a:r>
              <a:rPr sz="2400" spc="-60" dirty="0">
                <a:latin typeface="Georgia"/>
                <a:cs typeface="Georgia"/>
              </a:rPr>
              <a:t>high </a:t>
            </a:r>
            <a:r>
              <a:rPr sz="2400" spc="-10" dirty="0">
                <a:latin typeface="Georgia"/>
                <a:cs typeface="Georgia"/>
              </a:rPr>
              <a:t>or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low  </a:t>
            </a:r>
            <a:r>
              <a:rPr sz="2400" spc="-35" dirty="0">
                <a:latin typeface="Georgia"/>
                <a:cs typeface="Georgia"/>
              </a:rPr>
              <a:t>level.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1969" y="1932940"/>
            <a:ext cx="7567295" cy="332911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407034" algn="l"/>
              </a:tabLst>
            </a:pPr>
            <a:r>
              <a:rPr sz="2800" b="1" spc="-170" dirty="0">
                <a:latin typeface="Georgia"/>
                <a:cs typeface="Georgia"/>
              </a:rPr>
              <a:t>Analysis</a:t>
            </a:r>
            <a:r>
              <a:rPr sz="2800" b="1" spc="-105" dirty="0">
                <a:latin typeface="Georgia"/>
                <a:cs typeface="Georgia"/>
              </a:rPr>
              <a:t> </a:t>
            </a:r>
            <a:r>
              <a:rPr sz="2800" b="1" spc="-150" dirty="0">
                <a:latin typeface="Georgia"/>
                <a:cs typeface="Georgia"/>
              </a:rPr>
              <a:t>tools</a:t>
            </a:r>
            <a:endParaRPr sz="2800" dirty="0">
              <a:latin typeface="Georgia"/>
              <a:cs typeface="Georgia"/>
            </a:endParaRPr>
          </a:p>
          <a:p>
            <a:pPr marL="676910" marR="30480" indent="-246379">
              <a:lnSpc>
                <a:spcPct val="100000"/>
              </a:lnSpc>
              <a:spcBef>
                <a:spcPts val="700"/>
              </a:spcBef>
            </a:pPr>
            <a:r>
              <a:rPr sz="3525" spc="-37" baseline="9456" dirty="0">
                <a:latin typeface="Symbol"/>
                <a:cs typeface="Symbol"/>
              </a:rPr>
              <a:t></a:t>
            </a:r>
            <a:r>
              <a:rPr sz="2800" spc="-25" dirty="0">
                <a:latin typeface="Georgia"/>
                <a:cs typeface="Georgia"/>
              </a:rPr>
              <a:t>Generate </a:t>
            </a:r>
            <a:r>
              <a:rPr sz="2800" spc="-15" dirty="0">
                <a:latin typeface="Georgia"/>
                <a:cs typeface="Georgia"/>
              </a:rPr>
              <a:t>reports </a:t>
            </a:r>
            <a:r>
              <a:rPr sz="2800" spc="-50" dirty="0">
                <a:latin typeface="Georgia"/>
                <a:cs typeface="Georgia"/>
              </a:rPr>
              <a:t>that </a:t>
            </a:r>
            <a:r>
              <a:rPr sz="2800" spc="-45" dirty="0">
                <a:latin typeface="Georgia"/>
                <a:cs typeface="Georgia"/>
              </a:rPr>
              <a:t>help </a:t>
            </a:r>
            <a:r>
              <a:rPr sz="2800" spc="-40" dirty="0">
                <a:latin typeface="Georgia"/>
                <a:cs typeface="Georgia"/>
              </a:rPr>
              <a:t>identify </a:t>
            </a:r>
            <a:r>
              <a:rPr sz="2800" spc="-30" dirty="0">
                <a:latin typeface="Georgia"/>
                <a:cs typeface="Georgia"/>
              </a:rPr>
              <a:t>possible  </a:t>
            </a:r>
            <a:r>
              <a:rPr sz="2800" spc="-50" dirty="0">
                <a:latin typeface="Georgia"/>
                <a:cs typeface="Georgia"/>
              </a:rPr>
              <a:t>inconsistencies, </a:t>
            </a:r>
            <a:r>
              <a:rPr sz="2800" spc="-45" dirty="0">
                <a:latin typeface="Georgia"/>
                <a:cs typeface="Georgia"/>
              </a:rPr>
              <a:t>redundancies </a:t>
            </a:r>
            <a:r>
              <a:rPr sz="2800" spc="-70" dirty="0">
                <a:latin typeface="Georgia"/>
                <a:cs typeface="Georgia"/>
              </a:rPr>
              <a:t>and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60" dirty="0" smtClean="0">
                <a:latin typeface="Georgia"/>
                <a:cs typeface="Georgia"/>
              </a:rPr>
              <a:t>omissions</a:t>
            </a:r>
            <a:r>
              <a:rPr lang="en-US" sz="2800" spc="-60" dirty="0" smtClean="0">
                <a:latin typeface="Georgia"/>
                <a:cs typeface="Georgia"/>
              </a:rPr>
              <a:t>(if any excluded or not)</a:t>
            </a:r>
            <a:r>
              <a:rPr sz="2800" spc="-60" dirty="0" smtClean="0"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 marL="430530">
              <a:lnSpc>
                <a:spcPct val="100000"/>
              </a:lnSpc>
              <a:spcBef>
                <a:spcPts val="690"/>
              </a:spcBef>
            </a:pPr>
            <a:r>
              <a:rPr sz="3525" spc="-44" baseline="9456" dirty="0">
                <a:latin typeface="Symbol"/>
                <a:cs typeface="Symbol"/>
              </a:rPr>
              <a:t></a:t>
            </a:r>
            <a:r>
              <a:rPr sz="2800" spc="-30" dirty="0">
                <a:latin typeface="Georgia"/>
                <a:cs typeface="Georgia"/>
              </a:rPr>
              <a:t>Generally </a:t>
            </a:r>
            <a:r>
              <a:rPr sz="2800" spc="-45" dirty="0">
                <a:latin typeface="Georgia"/>
                <a:cs typeface="Georgia"/>
              </a:rPr>
              <a:t>focus</a:t>
            </a:r>
            <a:r>
              <a:rPr sz="2800" spc="-114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on</a:t>
            </a:r>
            <a:endParaRPr sz="2800" dirty="0">
              <a:latin typeface="Georgia"/>
              <a:cs typeface="Georgia"/>
            </a:endParaRPr>
          </a:p>
          <a:p>
            <a:pPr marL="952500" lvl="1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45" dirty="0">
                <a:latin typeface="Georgia"/>
                <a:cs typeface="Georgia"/>
              </a:rPr>
              <a:t>diagram </a:t>
            </a:r>
            <a:r>
              <a:rPr sz="2400" spc="-30" dirty="0">
                <a:latin typeface="Georgia"/>
                <a:cs typeface="Georgia"/>
              </a:rPr>
              <a:t>completeness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consistency.</a:t>
            </a:r>
            <a:endParaRPr sz="2400" dirty="0">
              <a:latin typeface="Georgia"/>
              <a:cs typeface="Georgia"/>
            </a:endParaRPr>
          </a:p>
          <a:p>
            <a:pPr marL="952500" lvl="1" indent="-246379">
              <a:lnSpc>
                <a:spcPct val="100000"/>
              </a:lnSpc>
              <a:spcBef>
                <a:spcPts val="600"/>
              </a:spcBef>
              <a:buSzPct val="68750"/>
              <a:buFont typeface="Symbol"/>
              <a:buChar char=""/>
              <a:tabLst>
                <a:tab pos="952500" algn="l"/>
              </a:tabLst>
            </a:pPr>
            <a:r>
              <a:rPr sz="2400" spc="-40" dirty="0">
                <a:latin typeface="Georgia"/>
                <a:cs typeface="Georgia"/>
              </a:rPr>
              <a:t>data </a:t>
            </a:r>
            <a:r>
              <a:rPr sz="2400" spc="-20" dirty="0">
                <a:latin typeface="Georgia"/>
                <a:cs typeface="Georgia"/>
              </a:rPr>
              <a:t>structures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usage.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14680" cy="8890"/>
            </a:xfrm>
            <a:custGeom>
              <a:avLst/>
              <a:gdLst/>
              <a:ahLst/>
              <a:cxnLst/>
              <a:rect l="l" t="t" r="r" b="b"/>
              <a:pathLst>
                <a:path w="614680" h="8890">
                  <a:moveTo>
                    <a:pt x="61466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96793" y="8889"/>
                  </a:lnTo>
                  <a:lnTo>
                    <a:pt x="614666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0" y="824230"/>
            <a:ext cx="343535" cy="54610"/>
            <a:chOff x="0" y="824230"/>
            <a:chExt cx="343535" cy="54610"/>
          </a:xfrm>
        </p:grpSpPr>
        <p:sp>
          <p:nvSpPr>
            <p:cNvPr id="94" name="object 9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0" y="0"/>
            <a:ext cx="9144000" cy="850900"/>
            <a:chOff x="0" y="0"/>
            <a:chExt cx="9144000" cy="850900"/>
          </a:xfrm>
        </p:grpSpPr>
        <p:sp>
          <p:nvSpPr>
            <p:cNvPr id="102" name="object 102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59384" y="586739"/>
              <a:ext cx="411480" cy="10160"/>
            </a:xfrm>
            <a:custGeom>
              <a:avLst/>
              <a:gdLst/>
              <a:ahLst/>
              <a:cxnLst/>
              <a:rect l="l" t="t" r="r" b="b"/>
              <a:pathLst>
                <a:path w="411479" h="10159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455930" y="26670"/>
            <a:ext cx="6914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10" dirty="0">
                <a:solidFill>
                  <a:srgbClr val="03607A"/>
                </a:solidFill>
                <a:latin typeface="Georgia"/>
                <a:cs typeface="Georgia"/>
              </a:rPr>
              <a:t>Components </a:t>
            </a:r>
            <a:r>
              <a:rPr sz="4500" b="0" spc="-260" dirty="0">
                <a:solidFill>
                  <a:srgbClr val="03607A"/>
                </a:solidFill>
                <a:latin typeface="Georgia"/>
                <a:cs typeface="Georgia"/>
              </a:rPr>
              <a:t>Of </a:t>
            </a:r>
            <a:r>
              <a:rPr sz="4500" b="0" spc="-310" dirty="0">
                <a:solidFill>
                  <a:srgbClr val="03607A"/>
                </a:solidFill>
                <a:latin typeface="Georgia"/>
                <a:cs typeface="Georgia"/>
              </a:rPr>
              <a:t>CASE </a:t>
            </a:r>
            <a:r>
              <a:rPr sz="4500" b="0" spc="-185" dirty="0">
                <a:solidFill>
                  <a:srgbClr val="03607A"/>
                </a:solidFill>
                <a:latin typeface="Georgia"/>
                <a:cs typeface="Georgia"/>
              </a:rPr>
              <a:t>Too</a:t>
            </a:r>
            <a:r>
              <a:rPr sz="4500" b="0" u="sng" spc="-185" dirty="0">
                <a:solidFill>
                  <a:srgbClr val="03607A"/>
                </a:solidFill>
                <a:uFill>
                  <a:solidFill>
                    <a:srgbClr val="00A0C8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-810" dirty="0">
                <a:solidFill>
                  <a:srgbClr val="03607A"/>
                </a:solidFill>
                <a:latin typeface="Georgia"/>
                <a:cs typeface="Georgia"/>
              </a:rPr>
              <a:t>l</a:t>
            </a:r>
            <a:r>
              <a:rPr sz="4500" b="0" u="sng" spc="-570" dirty="0">
                <a:solidFill>
                  <a:srgbClr val="03607A"/>
                </a:solidFill>
                <a:uFill>
                  <a:solidFill>
                    <a:srgbClr val="009FC7"/>
                  </a:solidFill>
                </a:uFill>
                <a:latin typeface="Georgia"/>
                <a:cs typeface="Georgia"/>
              </a:rPr>
              <a:t> </a:t>
            </a:r>
            <a:r>
              <a:rPr sz="4500" b="0" spc="10" dirty="0">
                <a:solidFill>
                  <a:srgbClr val="03607A"/>
                </a:solidFill>
                <a:latin typeface="Georgia"/>
                <a:cs typeface="Georgia"/>
              </a:rPr>
              <a:t>s</a:t>
            </a:r>
            <a:r>
              <a:rPr sz="4500" b="0" u="sng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b="0" u="sng" spc="-254" dirty="0">
                <a:solidFill>
                  <a:srgbClr val="03607A"/>
                </a:solidFill>
                <a:uFill>
                  <a:solidFill>
                    <a:srgbClr val="00ABB7"/>
                  </a:solidFill>
                </a:uFill>
                <a:latin typeface="Times New Roman"/>
                <a:cs typeface="Times New Roman"/>
              </a:rPr>
              <a:t> 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1969" y="1932940"/>
            <a:ext cx="8098155" cy="371896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6400" indent="-368935">
              <a:lnSpc>
                <a:spcPct val="100000"/>
              </a:lnSpc>
              <a:spcBef>
                <a:spcPts val="800"/>
              </a:spcBef>
              <a:buAutoNum type="arabicPeriod" startAt="5"/>
              <a:tabLst>
                <a:tab pos="407034" algn="l"/>
              </a:tabLst>
            </a:pPr>
            <a:r>
              <a:rPr sz="2800" b="1" spc="-204" dirty="0">
                <a:solidFill>
                  <a:srgbClr val="0C0C0C"/>
                </a:solidFill>
                <a:latin typeface="Georgia"/>
                <a:cs typeface="Georgia"/>
              </a:rPr>
              <a:t>Documentation</a:t>
            </a:r>
            <a:r>
              <a:rPr sz="2800" b="1" spc="-110" dirty="0">
                <a:solidFill>
                  <a:srgbClr val="0C0C0C"/>
                </a:solidFill>
                <a:latin typeface="Georgia"/>
                <a:cs typeface="Georgia"/>
              </a:rPr>
              <a:t> </a:t>
            </a:r>
            <a:r>
              <a:rPr sz="2800" b="1" spc="-155" dirty="0">
                <a:solidFill>
                  <a:srgbClr val="0C0C0C"/>
                </a:solidFill>
                <a:latin typeface="Georgia"/>
                <a:cs typeface="Georgia"/>
              </a:rPr>
              <a:t>Tool</a:t>
            </a:r>
            <a:endParaRPr sz="2800" dirty="0">
              <a:latin typeface="Georgia"/>
              <a:cs typeface="Georgia"/>
            </a:endParaRPr>
          </a:p>
          <a:p>
            <a:pPr marL="67691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35" dirty="0">
                <a:latin typeface="Georgia"/>
                <a:cs typeface="Georgia"/>
              </a:rPr>
              <a:t>Create </a:t>
            </a:r>
            <a:r>
              <a:rPr sz="2400" b="1" spc="-35" dirty="0">
                <a:latin typeface="Georgia"/>
                <a:cs typeface="Georgia"/>
              </a:rPr>
              <a:t>standard </a:t>
            </a:r>
            <a:r>
              <a:rPr sz="2400" b="1" spc="-10" dirty="0">
                <a:latin typeface="Georgia"/>
                <a:cs typeface="Georgia"/>
              </a:rPr>
              <a:t>reports </a:t>
            </a:r>
            <a:r>
              <a:rPr sz="2400" spc="-25" dirty="0">
                <a:latin typeface="Georgia"/>
                <a:cs typeface="Georgia"/>
              </a:rPr>
              <a:t>based </a:t>
            </a:r>
            <a:r>
              <a:rPr sz="2400" spc="-55" dirty="0">
                <a:latin typeface="Georgia"/>
                <a:cs typeface="Georgia"/>
              </a:rPr>
              <a:t>on </a:t>
            </a:r>
            <a:r>
              <a:rPr sz="2400" spc="-30" dirty="0">
                <a:latin typeface="Georgia"/>
                <a:cs typeface="Georgia"/>
              </a:rPr>
              <a:t>contents </a:t>
            </a:r>
            <a:r>
              <a:rPr sz="2400" spc="-40" dirty="0">
                <a:latin typeface="Georgia"/>
                <a:cs typeface="Georgia"/>
              </a:rPr>
              <a:t>of</a:t>
            </a:r>
            <a:r>
              <a:rPr sz="2400" spc="-225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repository</a:t>
            </a:r>
            <a:r>
              <a:rPr sz="2400" spc="-25" dirty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 marL="676910" marR="30480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60" dirty="0">
                <a:latin typeface="Georgia"/>
                <a:cs typeface="Georgia"/>
              </a:rPr>
              <a:t>Need </a:t>
            </a:r>
            <a:r>
              <a:rPr sz="2400" spc="-35" dirty="0">
                <a:latin typeface="Georgia"/>
                <a:cs typeface="Georgia"/>
              </a:rPr>
              <a:t>textual </a:t>
            </a:r>
            <a:r>
              <a:rPr sz="2400" spc="-30" dirty="0">
                <a:latin typeface="Georgia"/>
                <a:cs typeface="Georgia"/>
              </a:rPr>
              <a:t>descriptions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45" dirty="0">
                <a:latin typeface="Georgia"/>
                <a:cs typeface="Georgia"/>
              </a:rPr>
              <a:t>needs, </a:t>
            </a:r>
            <a:r>
              <a:rPr sz="2400" spc="-50" dirty="0">
                <a:latin typeface="Georgia"/>
                <a:cs typeface="Georgia"/>
              </a:rPr>
              <a:t>solutions, </a:t>
            </a:r>
            <a:r>
              <a:rPr sz="2400" spc="-45" dirty="0">
                <a:latin typeface="Georgia"/>
                <a:cs typeface="Georgia"/>
              </a:rPr>
              <a:t>trade-offs,  </a:t>
            </a:r>
            <a:r>
              <a:rPr sz="2400" spc="-40" dirty="0">
                <a:latin typeface="Georgia"/>
                <a:cs typeface="Georgia"/>
              </a:rPr>
              <a:t>diagrams of </a:t>
            </a:r>
            <a:r>
              <a:rPr sz="2400" spc="-35" dirty="0">
                <a:latin typeface="Georgia"/>
                <a:cs typeface="Georgia"/>
              </a:rPr>
              <a:t>data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25" dirty="0">
                <a:latin typeface="Georgia"/>
                <a:cs typeface="Georgia"/>
              </a:rPr>
              <a:t>processes, </a:t>
            </a:r>
            <a:r>
              <a:rPr sz="2400" spc="-15" dirty="0">
                <a:latin typeface="Georgia"/>
                <a:cs typeface="Georgia"/>
              </a:rPr>
              <a:t>prototype </a:t>
            </a:r>
            <a:r>
              <a:rPr sz="2400" spc="-40" dirty="0">
                <a:latin typeface="Georgia"/>
                <a:cs typeface="Georgia"/>
              </a:rPr>
              <a:t>forms </a:t>
            </a:r>
            <a:r>
              <a:rPr sz="2400" spc="-60" dirty="0">
                <a:latin typeface="Georgia"/>
                <a:cs typeface="Georgia"/>
              </a:rPr>
              <a:t>and  </a:t>
            </a:r>
            <a:r>
              <a:rPr sz="2400" spc="-30" dirty="0">
                <a:latin typeface="Georgia"/>
                <a:cs typeface="Georgia"/>
              </a:rPr>
              <a:t>reports, </a:t>
            </a:r>
            <a:r>
              <a:rPr sz="2400" spc="-35" dirty="0">
                <a:latin typeface="Georgia"/>
                <a:cs typeface="Georgia"/>
              </a:rPr>
              <a:t>program specifications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15" dirty="0">
                <a:latin typeface="Georgia"/>
                <a:cs typeface="Georgia"/>
              </a:rPr>
              <a:t>user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documentation.</a:t>
            </a:r>
            <a:endParaRPr sz="2400" dirty="0">
              <a:latin typeface="Georgia"/>
              <a:cs typeface="Georgia"/>
            </a:endParaRPr>
          </a:p>
          <a:p>
            <a:pPr marL="676910" marR="337185" lvl="1" indent="-246379">
              <a:lnSpc>
                <a:spcPct val="100000"/>
              </a:lnSpc>
              <a:spcBef>
                <a:spcPts val="600"/>
              </a:spcBef>
              <a:buSzPct val="85416"/>
              <a:buFont typeface="Symbol"/>
              <a:buChar char=""/>
              <a:tabLst>
                <a:tab pos="676910" algn="l"/>
              </a:tabLst>
            </a:pPr>
            <a:r>
              <a:rPr sz="2400" spc="-65" dirty="0">
                <a:latin typeface="Georgia"/>
                <a:cs typeface="Georgia"/>
              </a:rPr>
              <a:t>High-quality </a:t>
            </a:r>
            <a:r>
              <a:rPr sz="2400" spc="-45" dirty="0">
                <a:latin typeface="Georgia"/>
                <a:cs typeface="Georgia"/>
              </a:rPr>
              <a:t>documentation </a:t>
            </a:r>
            <a:r>
              <a:rPr sz="2400" spc="-25" dirty="0">
                <a:latin typeface="Georgia"/>
                <a:cs typeface="Georgia"/>
              </a:rPr>
              <a:t>leads </a:t>
            </a:r>
            <a:r>
              <a:rPr sz="2400" b="1" spc="-20" dirty="0">
                <a:latin typeface="Georgia"/>
                <a:cs typeface="Georgia"/>
              </a:rPr>
              <a:t>to </a:t>
            </a:r>
            <a:r>
              <a:rPr sz="2400" b="1" spc="-25" dirty="0">
                <a:latin typeface="Georgia"/>
                <a:cs typeface="Georgia"/>
              </a:rPr>
              <a:t>80% </a:t>
            </a:r>
            <a:r>
              <a:rPr sz="2400" b="1" spc="-35" dirty="0">
                <a:latin typeface="Georgia"/>
                <a:cs typeface="Georgia"/>
              </a:rPr>
              <a:t>reduction</a:t>
            </a:r>
            <a:r>
              <a:rPr sz="2400" b="1" spc="-18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in  </a:t>
            </a:r>
            <a:r>
              <a:rPr sz="2400" spc="-20" dirty="0">
                <a:latin typeface="Georgia"/>
                <a:cs typeface="Georgia"/>
              </a:rPr>
              <a:t>system </a:t>
            </a:r>
            <a:r>
              <a:rPr sz="2400" spc="-50" dirty="0">
                <a:latin typeface="Georgia"/>
                <a:cs typeface="Georgia"/>
              </a:rPr>
              <a:t>maintenance </a:t>
            </a:r>
            <a:r>
              <a:rPr sz="2400" spc="-20" dirty="0">
                <a:latin typeface="Georgia"/>
                <a:cs typeface="Georgia"/>
              </a:rPr>
              <a:t>effort </a:t>
            </a:r>
            <a:r>
              <a:rPr sz="2400" spc="-60" dirty="0">
                <a:latin typeface="Georgia"/>
                <a:cs typeface="Georgia"/>
              </a:rPr>
              <a:t>in </a:t>
            </a:r>
            <a:r>
              <a:rPr sz="2400" spc="-45" dirty="0">
                <a:latin typeface="Georgia"/>
                <a:cs typeface="Georgia"/>
              </a:rPr>
              <a:t>comparison </a:t>
            </a:r>
            <a:r>
              <a:rPr sz="2400" spc="-25" dirty="0">
                <a:latin typeface="Georgia"/>
                <a:cs typeface="Georgia"/>
              </a:rPr>
              <a:t>to </a:t>
            </a:r>
            <a:r>
              <a:rPr sz="2400" spc="-10" dirty="0">
                <a:latin typeface="Georgia"/>
                <a:cs typeface="Georgia"/>
              </a:rPr>
              <a:t>average </a:t>
            </a:r>
            <a:r>
              <a:rPr sz="2400" spc="-30" dirty="0" smtClean="0">
                <a:latin typeface="Georgia"/>
                <a:cs typeface="Georgia"/>
              </a:rPr>
              <a:t>quality</a:t>
            </a:r>
            <a:r>
              <a:rPr sz="2400" spc="-65" dirty="0" smtClean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documentation.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1786</Words>
  <Application>Microsoft Office PowerPoint</Application>
  <PresentationFormat>On-screen Show (4:3)</PresentationFormat>
  <Paragraphs>304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Georgia</vt:lpstr>
      <vt:lpstr>Symbol</vt:lpstr>
      <vt:lpstr>Times New Roman</vt:lpstr>
      <vt:lpstr>Wingdings</vt:lpstr>
      <vt:lpstr>Office Theme</vt:lpstr>
      <vt:lpstr>  Contents</vt:lpstr>
      <vt:lpstr>(CASE)</vt:lpstr>
      <vt:lpstr>Two types of tools used by software engineers:</vt:lpstr>
      <vt:lpstr>  Components Of  CASE Tools  </vt:lpstr>
      <vt:lpstr>Components Of CASE Too l s  </vt:lpstr>
      <vt:lpstr>Components Of CASE Too l s  </vt:lpstr>
      <vt:lpstr>Components Of CASE Too l s  </vt:lpstr>
      <vt:lpstr>Components Of CASE Too l s  </vt:lpstr>
      <vt:lpstr>Components Of CASE Too l s  </vt:lpstr>
      <vt:lpstr>Components Of CASE Too l s  </vt:lpstr>
      <vt:lpstr>Layers Of CASE Tools</vt:lpstr>
      <vt:lpstr>CASE Tools</vt:lpstr>
      <vt:lpstr>USES:</vt:lpstr>
      <vt:lpstr>PowerPoint Presentation</vt:lpstr>
      <vt:lpstr>TYPES  OF  CASE  TOOLS</vt:lpstr>
      <vt:lpstr>PowerPoint Presentation</vt:lpstr>
      <vt:lpstr>PowerPoint Presentation</vt:lpstr>
      <vt:lpstr>I-CASE (integrative case):-</vt:lpstr>
      <vt:lpstr>  Categories Of  CASE Tools   </vt:lpstr>
      <vt:lpstr>PowerPoint Presentation</vt:lpstr>
      <vt:lpstr>Perspective Of  CASE  Tools</vt:lpstr>
      <vt:lpstr>Benefit Of  CASE  Tools</vt:lpstr>
      <vt:lpstr>PowerPoint Presentation</vt:lpstr>
      <vt:lpstr>*Problems Of CASE Tools</vt:lpstr>
      <vt:lpstr>CASE Usage Within the SDLC</vt:lpstr>
      <vt:lpstr>CASE Tool Usage</vt:lpstr>
      <vt:lpstr>CASE and the SD LC</vt:lpstr>
      <vt:lpstr>Types of CASE Tools</vt:lpstr>
      <vt:lpstr>CASE Tool Components</vt:lpstr>
      <vt:lpstr>Advantages of CASE Tools</vt:lpstr>
      <vt:lpstr>Disadvantages of CASE  Tools</vt:lpstr>
      <vt:lpstr>The Good and Bad about CASE</vt:lpstr>
      <vt:lpstr>PowerPoint Presentation</vt:lpstr>
      <vt:lpstr>Introduction Process of creating a data model for an information  system by applying formal data modeling techniques.</vt:lpstr>
      <vt:lpstr>What is Data Model Data Model is a collection of conceptual tools for  describing data, data relationships, data semantics and  consistency constraint.</vt:lpstr>
      <vt:lpstr>PowerPoint Presentation</vt:lpstr>
      <vt:lpstr>Different Data Models</vt:lpstr>
      <vt:lpstr>A data model consists of entities  related to each other on a diagram:</vt:lpstr>
      <vt:lpstr>PowerPoint Presentation</vt:lpstr>
      <vt:lpstr>Here is the diagram that  encapsulates these rules:</vt:lpstr>
      <vt:lpstr>Notes</vt:lpstr>
      <vt:lpstr>PowerPoint Presentation</vt:lpstr>
      <vt:lpstr>Types of Data Models</vt:lpstr>
      <vt:lpstr>Entity-Relationship Model</vt:lpstr>
      <vt:lpstr>Why and When</vt:lpstr>
      <vt:lpstr>PowerPoint Presentation</vt:lpstr>
      <vt:lpstr>PowerPoint Presentation</vt:lpstr>
      <vt:lpstr>Role of CASE in Conceptual Data Modelling</vt:lpstr>
      <vt:lpstr>PowerPoint Presentation</vt:lpstr>
      <vt:lpstr>CASE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User</dc:creator>
  <cp:lastModifiedBy>User</cp:lastModifiedBy>
  <cp:revision>11</cp:revision>
  <dcterms:created xsi:type="dcterms:W3CDTF">2020-01-01T01:10:34Z</dcterms:created>
  <dcterms:modified xsi:type="dcterms:W3CDTF">2020-01-02T01:26:14Z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2020-01-01T00:00:00Z</vt:filetime>
  </property>
</Properties>
</file>