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E84C4A8-4FC5-45BB-A306-808F471F3D39}"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25552165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4C4A8-4FC5-45BB-A306-808F471F3D39}"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214103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4C4A8-4FC5-45BB-A306-808F471F3D39}"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234991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84C4A8-4FC5-45BB-A306-808F471F3D39}"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86526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84C4A8-4FC5-45BB-A306-808F471F3D39}"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23473655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E84C4A8-4FC5-45BB-A306-808F471F3D39}" type="datetimeFigureOut">
              <a:rPr lang="en-IN" smtClean="0"/>
              <a:t>06-02-2021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410794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E84C4A8-4FC5-45BB-A306-808F471F3D39}"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6D203-4350-4AC9-A042-0D7C722686B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120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4C4A8-4FC5-45BB-A306-808F471F3D39}" type="datetimeFigureOut">
              <a:rPr lang="en-IN" smtClean="0"/>
              <a:t>06-02-2021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368553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4C4A8-4FC5-45BB-A306-808F471F3D39}" type="datetimeFigureOut">
              <a:rPr lang="en-IN" smtClean="0"/>
              <a:t>06-02-2021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302150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E84C4A8-4FC5-45BB-A306-808F471F3D39}" type="datetimeFigureOut">
              <a:rPr lang="en-IN" smtClean="0"/>
              <a:t>06-02-2021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117087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84C4A8-4FC5-45BB-A306-808F471F3D39}" type="datetimeFigureOut">
              <a:rPr lang="en-IN" smtClean="0"/>
              <a:t>06-02-2021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796D203-4350-4AC9-A042-0D7C722686B9}" type="slidenum">
              <a:rPr lang="en-IN" smtClean="0"/>
              <a:t>‹#›</a:t>
            </a:fld>
            <a:endParaRPr lang="en-IN"/>
          </a:p>
        </p:txBody>
      </p:sp>
    </p:spTree>
    <p:extLst>
      <p:ext uri="{BB962C8B-B14F-4D97-AF65-F5344CB8AC3E}">
        <p14:creationId xmlns:p14="http://schemas.microsoft.com/office/powerpoint/2010/main" val="402421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84C4A8-4FC5-45BB-A306-808F471F3D39}" type="datetimeFigureOut">
              <a:rPr lang="en-IN" smtClean="0"/>
              <a:t>06-02-2021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96D203-4350-4AC9-A042-0D7C722686B9}" type="slidenum">
              <a:rPr lang="en-IN" smtClean="0"/>
              <a:t>‹#›</a:t>
            </a:fld>
            <a:endParaRPr lang="en-IN"/>
          </a:p>
        </p:txBody>
      </p:sp>
    </p:spTree>
    <p:extLst>
      <p:ext uri="{BB962C8B-B14F-4D97-AF65-F5344CB8AC3E}">
        <p14:creationId xmlns:p14="http://schemas.microsoft.com/office/powerpoint/2010/main" val="1833566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D3DA-380D-454C-A235-B1A383E57B82}"/>
              </a:ext>
            </a:extLst>
          </p:cNvPr>
          <p:cNvSpPr>
            <a:spLocks noGrp="1"/>
          </p:cNvSpPr>
          <p:nvPr>
            <p:ph type="ctrTitle"/>
          </p:nvPr>
        </p:nvSpPr>
        <p:spPr>
          <a:xfrm>
            <a:off x="0" y="984772"/>
            <a:ext cx="9390986" cy="2387918"/>
          </a:xfrm>
        </p:spPr>
        <p:txBody>
          <a:bodyPr anchor="b">
            <a:normAutofit/>
          </a:bodyPr>
          <a:lstStyle/>
          <a:p>
            <a:r>
              <a:rPr lang="en-IN" b="1" u="sng" dirty="0"/>
              <a:t>Lead Scoring Case Study</a:t>
            </a:r>
          </a:p>
        </p:txBody>
      </p:sp>
      <p:sp>
        <p:nvSpPr>
          <p:cNvPr id="3" name="Subtitle 2">
            <a:extLst>
              <a:ext uri="{FF2B5EF4-FFF2-40B4-BE49-F238E27FC236}">
                <a16:creationId xmlns:a16="http://schemas.microsoft.com/office/drawing/2014/main" id="{78E6F5CE-E96F-4655-BF4E-02C417017FF0}"/>
              </a:ext>
            </a:extLst>
          </p:cNvPr>
          <p:cNvSpPr>
            <a:spLocks noGrp="1"/>
          </p:cNvSpPr>
          <p:nvPr>
            <p:ph type="subTitle" idx="1"/>
          </p:nvPr>
        </p:nvSpPr>
        <p:spPr>
          <a:xfrm>
            <a:off x="92858" y="3631085"/>
            <a:ext cx="5738098" cy="1272404"/>
          </a:xfrm>
        </p:spPr>
        <p:txBody>
          <a:bodyPr>
            <a:noAutofit/>
          </a:bodyPr>
          <a:lstStyle/>
          <a:p>
            <a:r>
              <a:rPr lang="en-IN" sz="3200" b="1" dirty="0">
                <a:solidFill>
                  <a:schemeClr val="accent1">
                    <a:lumMod val="50000"/>
                  </a:schemeClr>
                </a:solidFill>
                <a:effectLst>
                  <a:outerShdw blurRad="38100" dist="38100" dir="2700000" algn="tl">
                    <a:srgbClr val="000000">
                      <a:alpha val="43137"/>
                    </a:srgbClr>
                  </a:outerShdw>
                </a:effectLst>
              </a:rPr>
              <a:t>SUMIT RAGHUVANSHI</a:t>
            </a:r>
          </a:p>
          <a:p>
            <a:r>
              <a:rPr lang="en-IN" sz="3200" b="1" dirty="0">
                <a:solidFill>
                  <a:schemeClr val="accent1">
                    <a:lumMod val="50000"/>
                  </a:schemeClr>
                </a:solidFill>
                <a:effectLst>
                  <a:outerShdw blurRad="38100" dist="38100" dir="2700000" algn="tl">
                    <a:srgbClr val="000000">
                      <a:alpha val="43137"/>
                    </a:srgbClr>
                  </a:outerShdw>
                </a:effectLst>
              </a:rPr>
              <a:t>VIBHAV MANN</a:t>
            </a:r>
          </a:p>
        </p:txBody>
      </p:sp>
    </p:spTree>
    <p:extLst>
      <p:ext uri="{BB962C8B-B14F-4D97-AF65-F5344CB8AC3E}">
        <p14:creationId xmlns:p14="http://schemas.microsoft.com/office/powerpoint/2010/main" val="2706884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F72BD-3B21-4CEC-AC69-8B930F9BF77E}"/>
              </a:ext>
            </a:extLst>
          </p:cNvPr>
          <p:cNvSpPr txBox="1"/>
          <p:nvPr/>
        </p:nvSpPr>
        <p:spPr>
          <a:xfrm>
            <a:off x="145774" y="742122"/>
            <a:ext cx="11900452" cy="4832092"/>
          </a:xfrm>
          <a:prstGeom prst="rect">
            <a:avLst/>
          </a:prstGeom>
          <a:noFill/>
        </p:spPr>
        <p:txBody>
          <a:bodyPr wrap="square" rtlCol="0">
            <a:spAutoFit/>
          </a:bodyPr>
          <a:lstStyle/>
          <a:p>
            <a:pPr algn="ctr"/>
            <a:r>
              <a:rPr lang="en-IN" sz="2800" b="1" u="sng" dirty="0"/>
              <a:t>Model Building</a:t>
            </a:r>
          </a:p>
          <a:p>
            <a:pPr algn="ctr"/>
            <a:endParaRPr lang="en-IN" sz="2800" b="1" u="sng" dirty="0"/>
          </a:p>
          <a:p>
            <a:pPr marL="457200" indent="-457200">
              <a:buFont typeface="Wingdings" panose="05000000000000000000" pitchFamily="2" charset="2"/>
              <a:buChar char="§"/>
            </a:pPr>
            <a:r>
              <a:rPr lang="en-US" sz="2800" dirty="0"/>
              <a:t>Splitting the Data into Training and Testing Sets </a:t>
            </a:r>
          </a:p>
          <a:p>
            <a:pPr marL="457200" indent="-457200">
              <a:buFont typeface="Wingdings" panose="05000000000000000000" pitchFamily="2" charset="2"/>
              <a:buChar char="§"/>
            </a:pPr>
            <a:r>
              <a:rPr lang="en-US" sz="2800" dirty="0"/>
              <a:t> The first basic step for regression is performing a train-test split, we have chosen 70:30 ratio. </a:t>
            </a:r>
          </a:p>
          <a:p>
            <a:pPr marL="457200" indent="-457200">
              <a:buFont typeface="Wingdings" panose="05000000000000000000" pitchFamily="2" charset="2"/>
              <a:buChar char="§"/>
            </a:pPr>
            <a:r>
              <a:rPr lang="en-US" sz="2800" dirty="0"/>
              <a:t> Use RFE for Feature Selection </a:t>
            </a:r>
          </a:p>
          <a:p>
            <a:pPr marL="457200" indent="-457200">
              <a:buFont typeface="Wingdings" panose="05000000000000000000" pitchFamily="2" charset="2"/>
              <a:buChar char="§"/>
            </a:pPr>
            <a:r>
              <a:rPr lang="en-US" sz="2800" dirty="0"/>
              <a:t> Running RFE with 15 variables as output </a:t>
            </a:r>
          </a:p>
          <a:p>
            <a:pPr marL="457200" indent="-457200">
              <a:buFont typeface="Wingdings" panose="05000000000000000000" pitchFamily="2" charset="2"/>
              <a:buChar char="§"/>
            </a:pPr>
            <a:r>
              <a:rPr lang="en-US" sz="2800" dirty="0"/>
              <a:t> Building Model by removing the variable whose p- value is greater than 0.05 and VIF value is greater than 5 </a:t>
            </a:r>
          </a:p>
          <a:p>
            <a:pPr marL="457200" indent="-457200">
              <a:buFont typeface="Wingdings" panose="05000000000000000000" pitchFamily="2" charset="2"/>
              <a:buChar char="§"/>
            </a:pPr>
            <a:r>
              <a:rPr lang="en-US" sz="2800" dirty="0"/>
              <a:t> Predictions on test data set </a:t>
            </a:r>
          </a:p>
          <a:p>
            <a:pPr marL="457200" indent="-457200">
              <a:buFont typeface="Wingdings" panose="05000000000000000000" pitchFamily="2" charset="2"/>
              <a:buChar char="§"/>
            </a:pPr>
            <a:r>
              <a:rPr lang="en-US" sz="2800" dirty="0"/>
              <a:t>Overall accuracy 92%</a:t>
            </a:r>
            <a:endParaRPr lang="en-IN" sz="2800" b="1" u="sng" dirty="0"/>
          </a:p>
        </p:txBody>
      </p:sp>
    </p:spTree>
    <p:extLst>
      <p:ext uri="{BB962C8B-B14F-4D97-AF65-F5344CB8AC3E}">
        <p14:creationId xmlns:p14="http://schemas.microsoft.com/office/powerpoint/2010/main" val="309253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B697D-972F-4B79-9530-DDF25AB5B298}"/>
              </a:ext>
            </a:extLst>
          </p:cNvPr>
          <p:cNvSpPr txBox="1"/>
          <p:nvPr/>
        </p:nvSpPr>
        <p:spPr>
          <a:xfrm>
            <a:off x="132522" y="291548"/>
            <a:ext cx="11926956" cy="954107"/>
          </a:xfrm>
          <a:prstGeom prst="rect">
            <a:avLst/>
          </a:prstGeom>
          <a:noFill/>
        </p:spPr>
        <p:txBody>
          <a:bodyPr wrap="square" rtlCol="0">
            <a:spAutoFit/>
          </a:bodyPr>
          <a:lstStyle/>
          <a:p>
            <a:pPr algn="ctr"/>
            <a:r>
              <a:rPr lang="en-IN" sz="2800" b="1" u="sng" dirty="0"/>
              <a:t>ROC Curve</a:t>
            </a:r>
          </a:p>
          <a:p>
            <a:endParaRPr lang="en-IN" sz="2800" b="1" u="sng" dirty="0"/>
          </a:p>
        </p:txBody>
      </p:sp>
      <p:pic>
        <p:nvPicPr>
          <p:cNvPr id="4" name="Picture 3">
            <a:extLst>
              <a:ext uri="{FF2B5EF4-FFF2-40B4-BE49-F238E27FC236}">
                <a16:creationId xmlns:a16="http://schemas.microsoft.com/office/drawing/2014/main" id="{FBFE423E-7D7B-431C-93FB-6CA97EDCF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13" y="900191"/>
            <a:ext cx="5432772" cy="3019425"/>
          </a:xfrm>
          <a:prstGeom prst="rect">
            <a:avLst/>
          </a:prstGeom>
        </p:spPr>
      </p:pic>
      <p:pic>
        <p:nvPicPr>
          <p:cNvPr id="6" name="Picture 5">
            <a:extLst>
              <a:ext uri="{FF2B5EF4-FFF2-40B4-BE49-F238E27FC236}">
                <a16:creationId xmlns:a16="http://schemas.microsoft.com/office/drawing/2014/main" id="{DABED444-B5AF-4DF5-8795-C56AC389B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476" y="900191"/>
            <a:ext cx="5395911" cy="3019425"/>
          </a:xfrm>
          <a:prstGeom prst="rect">
            <a:avLst/>
          </a:prstGeom>
        </p:spPr>
      </p:pic>
      <p:sp>
        <p:nvSpPr>
          <p:cNvPr id="7" name="TextBox 6">
            <a:extLst>
              <a:ext uri="{FF2B5EF4-FFF2-40B4-BE49-F238E27FC236}">
                <a16:creationId xmlns:a16="http://schemas.microsoft.com/office/drawing/2014/main" id="{53734AA0-459F-41C2-8025-015CCE4E1056}"/>
              </a:ext>
            </a:extLst>
          </p:cNvPr>
          <p:cNvSpPr txBox="1"/>
          <p:nvPr/>
        </p:nvSpPr>
        <p:spPr>
          <a:xfrm>
            <a:off x="569843" y="4475201"/>
            <a:ext cx="11622157" cy="1569660"/>
          </a:xfrm>
          <a:prstGeom prst="rect">
            <a:avLst/>
          </a:prstGeom>
          <a:noFill/>
        </p:spPr>
        <p:txBody>
          <a:bodyPr wrap="square" rtlCol="0">
            <a:spAutoFit/>
          </a:bodyPr>
          <a:lstStyle/>
          <a:p>
            <a:r>
              <a:rPr lang="en-US" sz="2400" dirty="0"/>
              <a:t>Finding Optimal Cut off Point </a:t>
            </a:r>
          </a:p>
          <a:p>
            <a:pPr marL="285750" indent="-285750">
              <a:buFont typeface="Wingdings" panose="05000000000000000000" pitchFamily="2" charset="2"/>
              <a:buChar char="§"/>
            </a:pPr>
            <a:r>
              <a:rPr lang="en-US" sz="2400" dirty="0"/>
              <a:t> Optimal cut off probability is that </a:t>
            </a:r>
          </a:p>
          <a:p>
            <a:pPr marL="285750" indent="-285750">
              <a:buFont typeface="Wingdings" panose="05000000000000000000" pitchFamily="2" charset="2"/>
              <a:buChar char="§"/>
            </a:pPr>
            <a:r>
              <a:rPr lang="en-US" sz="2400" dirty="0"/>
              <a:t> probability where we get balanced sensitivity and specificity. </a:t>
            </a:r>
          </a:p>
          <a:p>
            <a:pPr marL="285750" indent="-285750">
              <a:buFont typeface="Wingdings" panose="05000000000000000000" pitchFamily="2" charset="2"/>
              <a:buChar char="§"/>
            </a:pPr>
            <a:r>
              <a:rPr lang="en-US" sz="2400" dirty="0"/>
              <a:t> From the second graph it is visible that the optimal cut off is at 0.3</a:t>
            </a:r>
            <a:r>
              <a:rPr lang="en-US" dirty="0"/>
              <a:t>.</a:t>
            </a:r>
            <a:endParaRPr lang="en-IN" dirty="0"/>
          </a:p>
        </p:txBody>
      </p:sp>
    </p:spTree>
    <p:extLst>
      <p:ext uri="{BB962C8B-B14F-4D97-AF65-F5344CB8AC3E}">
        <p14:creationId xmlns:p14="http://schemas.microsoft.com/office/powerpoint/2010/main" val="5800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F4D0D-0C2D-4455-866E-15F117AA15FE}"/>
              </a:ext>
            </a:extLst>
          </p:cNvPr>
          <p:cNvSpPr txBox="1"/>
          <p:nvPr/>
        </p:nvSpPr>
        <p:spPr>
          <a:xfrm>
            <a:off x="172278" y="238539"/>
            <a:ext cx="11847444" cy="6124754"/>
          </a:xfrm>
          <a:prstGeom prst="rect">
            <a:avLst/>
          </a:prstGeom>
          <a:noFill/>
        </p:spPr>
        <p:txBody>
          <a:bodyPr wrap="square" rtlCol="0">
            <a:spAutoFit/>
          </a:bodyPr>
          <a:lstStyle/>
          <a:p>
            <a:pPr algn="ctr"/>
            <a:r>
              <a:rPr lang="en-IN" sz="3200" b="1" u="sng" dirty="0"/>
              <a:t>Conclusion</a:t>
            </a:r>
          </a:p>
          <a:p>
            <a:pPr marL="342900" indent="-342900" algn="l">
              <a:buFont typeface="Wingdings" panose="05000000000000000000" pitchFamily="2" charset="2"/>
              <a:buChar char="§"/>
            </a:pPr>
            <a:r>
              <a:rPr lang="en-US" sz="2000" b="0" i="0" dirty="0">
                <a:solidFill>
                  <a:srgbClr val="000000"/>
                </a:solidFill>
                <a:effectLst/>
                <a:latin typeface="Helvetica Neue"/>
              </a:rPr>
              <a:t>Important features responsible for good conversion rate or the ones' which contributes more towards the probability of a lead getting converted are:</a:t>
            </a:r>
          </a:p>
          <a:p>
            <a:pPr algn="l"/>
            <a:endParaRPr lang="en-US" sz="2000" b="0" i="0" dirty="0">
              <a:solidFill>
                <a:srgbClr val="000000"/>
              </a:solidFill>
              <a:effectLst/>
              <a:latin typeface="Helvetica Neue"/>
            </a:endParaRPr>
          </a:p>
          <a:p>
            <a:pPr lvl="1">
              <a:buFont typeface="Arial" panose="020B0604020202020204" pitchFamily="34" charset="0"/>
              <a:buChar char="•"/>
            </a:pPr>
            <a:r>
              <a:rPr lang="en-US" sz="2000" b="0" i="0" dirty="0">
                <a:solidFill>
                  <a:srgbClr val="000000"/>
                </a:solidFill>
                <a:effectLst/>
                <a:latin typeface="Helvetica Neue"/>
              </a:rPr>
              <a:t>Lead Origin_Lead Add Form</a:t>
            </a:r>
          </a:p>
          <a:p>
            <a:pPr lvl="1">
              <a:buFont typeface="Arial" panose="020B0604020202020204" pitchFamily="34" charset="0"/>
              <a:buChar char="•"/>
            </a:pPr>
            <a:r>
              <a:rPr lang="en-US" sz="2000" b="0" i="0" dirty="0">
                <a:solidFill>
                  <a:srgbClr val="000000"/>
                </a:solidFill>
                <a:effectLst/>
                <a:latin typeface="Helvetica Neue"/>
              </a:rPr>
              <a:t>Lead Source_Direct Traffic</a:t>
            </a:r>
          </a:p>
          <a:p>
            <a:pPr lvl="1">
              <a:buFont typeface="Arial" panose="020B0604020202020204" pitchFamily="34" charset="0"/>
              <a:buChar char="•"/>
            </a:pPr>
            <a:r>
              <a:rPr lang="en-US" sz="2000" b="0" i="0" dirty="0">
                <a:solidFill>
                  <a:srgbClr val="000000"/>
                </a:solidFill>
                <a:effectLst/>
                <a:latin typeface="Helvetica Neue"/>
              </a:rPr>
              <a:t>Lead Source_Welingak Website</a:t>
            </a:r>
          </a:p>
          <a:p>
            <a:pPr lvl="1">
              <a:buFont typeface="Arial" panose="020B0604020202020204" pitchFamily="34" charset="0"/>
              <a:buChar char="•"/>
            </a:pPr>
            <a:r>
              <a:rPr lang="en-US" sz="2000" b="0" i="0" dirty="0">
                <a:solidFill>
                  <a:srgbClr val="000000"/>
                </a:solidFill>
                <a:effectLst/>
                <a:latin typeface="Helvetica Neue"/>
              </a:rPr>
              <a:t>Last Activity_SMS Sent</a:t>
            </a:r>
          </a:p>
          <a:p>
            <a:pPr lvl="1">
              <a:buFont typeface="Arial" panose="020B0604020202020204" pitchFamily="34" charset="0"/>
              <a:buChar char="•"/>
            </a:pPr>
            <a:r>
              <a:rPr lang="en-US" sz="2000" b="0" i="0" dirty="0">
                <a:solidFill>
                  <a:srgbClr val="000000"/>
                </a:solidFill>
                <a:effectLst/>
                <a:latin typeface="Helvetica Neue"/>
              </a:rPr>
              <a:t>Last Notable Activity_Modified</a:t>
            </a:r>
          </a:p>
          <a:p>
            <a:pPr marL="342900" indent="-342900" algn="l">
              <a:buFont typeface="Wingdings" panose="05000000000000000000" pitchFamily="2" charset="2"/>
              <a:buChar char="§"/>
            </a:pPr>
            <a:endParaRPr lang="en-US" sz="2000" b="0" i="0" dirty="0">
              <a:solidFill>
                <a:srgbClr val="000000"/>
              </a:solidFill>
              <a:effectLst/>
              <a:latin typeface="Helvetica Neue"/>
            </a:endParaRPr>
          </a:p>
          <a:p>
            <a:pPr marL="342900" indent="-342900" algn="l">
              <a:buFont typeface="Wingdings" panose="05000000000000000000" pitchFamily="2" charset="2"/>
              <a:buChar char="§"/>
            </a:pPr>
            <a:r>
              <a:rPr lang="en-US" sz="2000" b="0" i="0" dirty="0">
                <a:solidFill>
                  <a:srgbClr val="000000"/>
                </a:solidFill>
                <a:effectLst/>
                <a:latin typeface="Helvetica Neue"/>
              </a:rPr>
              <a:t>We got Accuracy, Precision and Recall for the both Training and Test set.</a:t>
            </a:r>
          </a:p>
          <a:p>
            <a:pPr algn="l"/>
            <a:endParaRPr lang="en-US" sz="2000" b="0" i="0" dirty="0">
              <a:solidFill>
                <a:srgbClr val="000000"/>
              </a:solidFill>
              <a:effectLst/>
              <a:latin typeface="Helvetica Neue"/>
            </a:endParaRPr>
          </a:p>
          <a:p>
            <a:pPr marL="342900" indent="-342900" algn="l">
              <a:buFont typeface="Wingdings" panose="05000000000000000000" pitchFamily="2" charset="2"/>
              <a:buChar char="§"/>
            </a:pPr>
            <a:r>
              <a:rPr lang="en-US" sz="2000" b="0" i="0" dirty="0">
                <a:solidFill>
                  <a:srgbClr val="000000"/>
                </a:solidFill>
                <a:effectLst/>
                <a:latin typeface="Helvetica Neue"/>
              </a:rPr>
              <a:t>We got high recall score than precision score which we were exactly looking for.</a:t>
            </a:r>
          </a:p>
          <a:p>
            <a:pPr algn="l"/>
            <a:endParaRPr lang="en-US" sz="2000" b="0" i="0" dirty="0">
              <a:solidFill>
                <a:srgbClr val="000000"/>
              </a:solidFill>
              <a:effectLst/>
              <a:latin typeface="Helvetica Neue"/>
            </a:endParaRPr>
          </a:p>
          <a:p>
            <a:pPr marL="342900" indent="-342900" algn="l">
              <a:buFont typeface="Wingdings" panose="05000000000000000000" pitchFamily="2" charset="2"/>
              <a:buChar char="§"/>
            </a:pPr>
            <a:r>
              <a:rPr lang="en-US" sz="2000" b="0" i="0" dirty="0">
                <a:solidFill>
                  <a:srgbClr val="000000"/>
                </a:solidFill>
                <a:effectLst/>
                <a:latin typeface="Helvetica Neue"/>
              </a:rPr>
              <a:t>The Model seems to predict the Conversion Rate very well.</a:t>
            </a:r>
          </a:p>
          <a:p>
            <a:pPr marL="342900" indent="-342900" algn="l">
              <a:buFont typeface="Wingdings" panose="05000000000000000000" pitchFamily="2" charset="2"/>
              <a:buChar char="§"/>
            </a:pPr>
            <a:endParaRPr lang="en-US" sz="2000" dirty="0">
              <a:solidFill>
                <a:srgbClr val="000000"/>
              </a:solidFill>
              <a:latin typeface="Helvetica Neue"/>
            </a:endParaRPr>
          </a:p>
          <a:p>
            <a:pPr marL="342900" indent="-342900" algn="l">
              <a:buFont typeface="Wingdings" panose="05000000000000000000" pitchFamily="2" charset="2"/>
              <a:buChar char="§"/>
            </a:pPr>
            <a:r>
              <a:rPr lang="en-US" sz="2000" b="0" i="0" dirty="0">
                <a:solidFill>
                  <a:srgbClr val="000000"/>
                </a:solidFill>
                <a:effectLst/>
                <a:latin typeface="Helvetica Neue"/>
              </a:rPr>
              <a:t>Keeping these in mind the X Education can flourish as they have a very high chance to get almost all the potential buyers to change their mind and buy their courses.</a:t>
            </a:r>
          </a:p>
          <a:p>
            <a:endParaRPr lang="en-IN" sz="2000" b="1" u="sng" dirty="0"/>
          </a:p>
        </p:txBody>
      </p:sp>
    </p:spTree>
    <p:extLst>
      <p:ext uri="{BB962C8B-B14F-4D97-AF65-F5344CB8AC3E}">
        <p14:creationId xmlns:p14="http://schemas.microsoft.com/office/powerpoint/2010/main" val="241081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0D28A-3C15-489A-965A-6CF7821B102D}"/>
              </a:ext>
            </a:extLst>
          </p:cNvPr>
          <p:cNvSpPr txBox="1"/>
          <p:nvPr/>
        </p:nvSpPr>
        <p:spPr>
          <a:xfrm>
            <a:off x="92765" y="225287"/>
            <a:ext cx="11979965" cy="6278642"/>
          </a:xfrm>
          <a:prstGeom prst="rect">
            <a:avLst/>
          </a:prstGeom>
          <a:noFill/>
        </p:spPr>
        <p:txBody>
          <a:bodyPr wrap="square" rtlCol="0">
            <a:spAutoFit/>
          </a:bodyPr>
          <a:lstStyle/>
          <a:p>
            <a:pPr algn="ctr"/>
            <a:r>
              <a:rPr lang="en-IN" sz="2800" b="1" dirty="0"/>
              <a:t>Objective:</a:t>
            </a:r>
          </a:p>
          <a:p>
            <a:pPr algn="ctr"/>
            <a:endParaRPr lang="en-IN" sz="2400" dirty="0"/>
          </a:p>
          <a:p>
            <a:pPr marL="285750" indent="-285750">
              <a:buFont typeface="Wingdings" panose="05000000000000000000" pitchFamily="2" charset="2"/>
              <a:buChar char="§"/>
            </a:pPr>
            <a:r>
              <a:rPr lang="en-US" sz="2000" dirty="0"/>
              <a:t>X education wants to know most promising leads. </a:t>
            </a:r>
          </a:p>
          <a:p>
            <a:pPr marL="285750" indent="-285750">
              <a:buFont typeface="Wingdings" panose="05000000000000000000" pitchFamily="2" charset="2"/>
              <a:buChar char="§"/>
            </a:pPr>
            <a:r>
              <a:rPr lang="en-US" sz="2000" dirty="0"/>
              <a:t>For that they want to build a Model which identifies the hot leads. </a:t>
            </a:r>
          </a:p>
          <a:p>
            <a:pPr marL="285750" indent="-285750">
              <a:buFont typeface="Wingdings" panose="05000000000000000000" pitchFamily="2" charset="2"/>
              <a:buChar char="§"/>
            </a:pPr>
            <a:r>
              <a:rPr lang="en-US" sz="2000" dirty="0"/>
              <a:t> Deployment of the model for the future use.</a:t>
            </a:r>
          </a:p>
          <a:p>
            <a:pPr algn="ctr"/>
            <a:endParaRPr lang="en-US" sz="2000" dirty="0"/>
          </a:p>
          <a:p>
            <a:pPr algn="ctr"/>
            <a:endParaRPr lang="en-US" sz="2000" dirty="0"/>
          </a:p>
          <a:p>
            <a:pPr algn="ctr"/>
            <a:endParaRPr lang="en-US" sz="2000" dirty="0"/>
          </a:p>
          <a:p>
            <a:pPr algn="ctr"/>
            <a:endParaRPr lang="en-US" sz="2000" dirty="0"/>
          </a:p>
          <a:p>
            <a:pPr algn="ctr"/>
            <a:r>
              <a:rPr lang="en-US" sz="2800" b="1" dirty="0"/>
              <a:t>Problem Statement</a:t>
            </a:r>
            <a:r>
              <a:rPr lang="en-US" sz="2800" dirty="0"/>
              <a:t>:</a:t>
            </a:r>
          </a:p>
          <a:p>
            <a:pPr algn="ctr"/>
            <a:endParaRPr lang="en-US" sz="2400" dirty="0"/>
          </a:p>
          <a:p>
            <a:pPr marL="285750" indent="-285750">
              <a:buFont typeface="Wingdings" panose="05000000000000000000" pitchFamily="2" charset="2"/>
              <a:buChar char="§"/>
            </a:pPr>
            <a:r>
              <a:rPr lang="en-US" sz="2000" dirty="0"/>
              <a:t>X Education sells online courses to industry professionals. </a:t>
            </a:r>
          </a:p>
          <a:p>
            <a:pPr marL="285750" indent="-285750">
              <a:buFont typeface="Wingdings" panose="05000000000000000000" pitchFamily="2" charset="2"/>
              <a:buChar char="§"/>
            </a:pPr>
            <a:r>
              <a:rPr lang="en-US" sz="2000" dirty="0"/>
              <a:t> X Education gets a lot of leads, its lead conversion rate is very poor. For example, if, say, they acquire 100 leads in a day, only about 30 of them are converted. </a:t>
            </a:r>
          </a:p>
          <a:p>
            <a:pPr marL="285750" indent="-285750">
              <a:buFont typeface="Wingdings" panose="05000000000000000000" pitchFamily="2" charset="2"/>
              <a:buChar char="§"/>
            </a:pPr>
            <a:r>
              <a:rPr lang="en-US" sz="2000" dirty="0"/>
              <a:t> To make this process more efficient, the company wishes to identify the most potential leads, also known as ‘Hot Leads’. </a:t>
            </a:r>
          </a:p>
          <a:p>
            <a:pPr marL="285750" indent="-285750">
              <a:buFont typeface="Wingdings" panose="05000000000000000000" pitchFamily="2" charset="2"/>
              <a:buChar char="§"/>
            </a:pPr>
            <a:r>
              <a:rPr lang="en-US" sz="2000" dirty="0"/>
              <a:t> If they successfully identify this set of leads, the lead conversion rate should go up as the sales team will now be focusing more on communicating with the potential leads rather than making calls to everyone. </a:t>
            </a:r>
            <a:endParaRPr lang="en-IN" sz="2000"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46375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DAE75A-9D86-4E0A-B537-7533A8353418}"/>
              </a:ext>
            </a:extLst>
          </p:cNvPr>
          <p:cNvSpPr txBox="1"/>
          <p:nvPr/>
        </p:nvSpPr>
        <p:spPr>
          <a:xfrm>
            <a:off x="159026" y="318052"/>
            <a:ext cx="11926957" cy="5755422"/>
          </a:xfrm>
          <a:prstGeom prst="rect">
            <a:avLst/>
          </a:prstGeom>
          <a:noFill/>
        </p:spPr>
        <p:txBody>
          <a:bodyPr wrap="square" rtlCol="0">
            <a:spAutoFit/>
          </a:bodyPr>
          <a:lstStyle/>
          <a:p>
            <a:pPr algn="ctr"/>
            <a:r>
              <a:rPr lang="en-IN" sz="2400" b="1" u="sng" dirty="0"/>
              <a:t>Analysis Approach:</a:t>
            </a:r>
          </a:p>
          <a:p>
            <a:pPr algn="ctr"/>
            <a:endParaRPr lang="en-IN" sz="2400" b="1" u="sng" dirty="0"/>
          </a:p>
          <a:p>
            <a:pPr marL="342900" indent="-342900">
              <a:buFont typeface="Wingdings" panose="05000000000000000000" pitchFamily="2" charset="2"/>
              <a:buChar char="§"/>
            </a:pPr>
            <a:r>
              <a:rPr lang="en-US" sz="2000" b="1" dirty="0"/>
              <a:t>Data Collection And Data Cleaning: </a:t>
            </a:r>
            <a:r>
              <a:rPr lang="en-US" sz="2000" dirty="0"/>
              <a:t>Importing the data then cleaning it , checking if there are any null values. We found out that some columns were in lead score data form so corrected them using the correct formulas.</a:t>
            </a:r>
          </a:p>
          <a:p>
            <a:pPr marL="342900" indent="-342900">
              <a:buFont typeface="Wingdings" panose="05000000000000000000" pitchFamily="2" charset="2"/>
              <a:buChar char="§"/>
            </a:pPr>
            <a:r>
              <a:rPr lang="en-US" sz="2000" b="1" dirty="0"/>
              <a:t>EDA: </a:t>
            </a:r>
            <a:r>
              <a:rPr lang="en-US" sz="2000" dirty="0"/>
              <a:t>Univariate data analysis: value count, distribution of variable etc. 						</a:t>
            </a:r>
          </a:p>
          <a:p>
            <a:r>
              <a:rPr lang="en-US" sz="2000" dirty="0"/>
              <a:t>               Bivariate data analysis: correlation coefficients and pattern between the variables etc.</a:t>
            </a:r>
          </a:p>
          <a:p>
            <a:pPr marL="342900" indent="-342900">
              <a:buFont typeface="Wingdings" panose="05000000000000000000" pitchFamily="2" charset="2"/>
              <a:buChar char="§"/>
            </a:pPr>
            <a:r>
              <a:rPr lang="en-US" sz="2000" b="1" dirty="0"/>
              <a:t>Visualizing data: </a:t>
            </a:r>
            <a:r>
              <a:rPr lang="en-US" sz="2000" dirty="0"/>
              <a:t>We detected outliers by visualizing the data , outliers were treated according to our problem statement. We also found out that some Variables are highly corelated to each other. </a:t>
            </a:r>
          </a:p>
          <a:p>
            <a:pPr marL="342900" indent="-342900">
              <a:buFont typeface="Wingdings" panose="05000000000000000000" pitchFamily="2" charset="2"/>
              <a:buChar char="§"/>
            </a:pPr>
            <a:r>
              <a:rPr lang="en-US" sz="2000" b="1" dirty="0"/>
              <a:t>Outliers Detection and treatment</a:t>
            </a:r>
            <a:r>
              <a:rPr lang="en-US" sz="2000" dirty="0"/>
              <a:t>: There were outliers in some columns. Some outliers like in Total Visits and Page views per visit column for example, have outliers on high end of spectrum which we can remove safely. For this analysis we capped those column at .95 quantile at upper end and .1 quantile at lower end. We did not capped other variable because that would effect our analysis for rest of the data.</a:t>
            </a:r>
          </a:p>
          <a:p>
            <a:pPr marL="342900" indent="-342900">
              <a:buFont typeface="Wingdings" panose="05000000000000000000" pitchFamily="2" charset="2"/>
              <a:buChar char="§"/>
            </a:pPr>
            <a:r>
              <a:rPr lang="en-US" sz="2000" dirty="0"/>
              <a:t>Feature Scaling &amp; Dummy Variables and encoding of the data. </a:t>
            </a:r>
          </a:p>
          <a:p>
            <a:pPr marL="342900" indent="-342900">
              <a:buFont typeface="Wingdings" panose="05000000000000000000" pitchFamily="2" charset="2"/>
              <a:buChar char="§"/>
            </a:pPr>
            <a:r>
              <a:rPr lang="en-US" sz="2000" dirty="0"/>
              <a:t> Classification technique: logistic regression used for the model making and prediction. </a:t>
            </a:r>
          </a:p>
          <a:p>
            <a:pPr marL="342900" indent="-342900">
              <a:buFont typeface="Wingdings" panose="05000000000000000000" pitchFamily="2" charset="2"/>
              <a:buChar char="§"/>
            </a:pPr>
            <a:r>
              <a:rPr lang="en-US" sz="2000" dirty="0"/>
              <a:t> Validation of the model. </a:t>
            </a:r>
          </a:p>
          <a:p>
            <a:pPr marL="342900" indent="-342900">
              <a:buFont typeface="Wingdings" panose="05000000000000000000" pitchFamily="2" charset="2"/>
              <a:buChar char="§"/>
            </a:pPr>
            <a:r>
              <a:rPr lang="en-US" sz="2000" dirty="0"/>
              <a:t> Model presentation. </a:t>
            </a:r>
          </a:p>
          <a:p>
            <a:pPr marL="342900" indent="-342900">
              <a:buFont typeface="Wingdings" panose="05000000000000000000" pitchFamily="2" charset="2"/>
              <a:buChar char="§"/>
            </a:pPr>
            <a:r>
              <a:rPr lang="en-US" sz="2000" dirty="0"/>
              <a:t> Conclusions and recommendations.</a:t>
            </a:r>
            <a:endParaRPr lang="en-IN" sz="2000" dirty="0"/>
          </a:p>
        </p:txBody>
      </p:sp>
    </p:spTree>
    <p:extLst>
      <p:ext uri="{BB962C8B-B14F-4D97-AF65-F5344CB8AC3E}">
        <p14:creationId xmlns:p14="http://schemas.microsoft.com/office/powerpoint/2010/main" val="249964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0BE6-E487-482F-9309-93532D2EE58D}"/>
              </a:ext>
            </a:extLst>
          </p:cNvPr>
          <p:cNvSpPr>
            <a:spLocks noGrp="1"/>
          </p:cNvSpPr>
          <p:nvPr>
            <p:ph type="title"/>
          </p:nvPr>
        </p:nvSpPr>
        <p:spPr>
          <a:xfrm>
            <a:off x="658898" y="434822"/>
            <a:ext cx="4486656" cy="1141497"/>
          </a:xfrm>
        </p:spPr>
        <p:txBody>
          <a:bodyPr>
            <a:noAutofit/>
          </a:bodyPr>
          <a:lstStyle/>
          <a:p>
            <a:r>
              <a:rPr lang="en-US" sz="2400" b="1" u="sng" dirty="0"/>
              <a:t>Data visualizations Correlation of the variables: </a:t>
            </a:r>
            <a:endParaRPr lang="en-IN" sz="2400" b="1" u="sng" dirty="0"/>
          </a:p>
        </p:txBody>
      </p:sp>
      <p:pic>
        <p:nvPicPr>
          <p:cNvPr id="8" name="Content Placeholder 7">
            <a:extLst>
              <a:ext uri="{FF2B5EF4-FFF2-40B4-BE49-F238E27FC236}">
                <a16:creationId xmlns:a16="http://schemas.microsoft.com/office/drawing/2014/main" id="{ABA088C3-C35C-410A-BFD2-22E8E2DC6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5269" y="477078"/>
            <a:ext cx="5827643" cy="6109252"/>
          </a:xfrm>
        </p:spPr>
      </p:pic>
      <p:sp>
        <p:nvSpPr>
          <p:cNvPr id="4" name="Text Placeholder 3">
            <a:extLst>
              <a:ext uri="{FF2B5EF4-FFF2-40B4-BE49-F238E27FC236}">
                <a16:creationId xmlns:a16="http://schemas.microsoft.com/office/drawing/2014/main" id="{54F064C4-F670-49B0-B0DB-6F64430F9FBA}"/>
              </a:ext>
            </a:extLst>
          </p:cNvPr>
          <p:cNvSpPr>
            <a:spLocks noGrp="1"/>
          </p:cNvSpPr>
          <p:nvPr>
            <p:ph type="body" sz="half" idx="2"/>
          </p:nvPr>
        </p:nvSpPr>
        <p:spPr>
          <a:xfrm>
            <a:off x="839788" y="1709530"/>
            <a:ext cx="3932237" cy="4691270"/>
          </a:xfrm>
        </p:spPr>
        <p:txBody>
          <a:bodyPr>
            <a:normAutofit/>
          </a:bodyPr>
          <a:lstStyle/>
          <a:p>
            <a:pPr marL="342900" indent="-342900">
              <a:buFont typeface="Wingdings" panose="05000000000000000000" pitchFamily="2" charset="2"/>
              <a:buChar char="§"/>
            </a:pPr>
            <a:r>
              <a:rPr lang="en-IN" sz="2000" dirty="0">
                <a:latin typeface="Calibri" panose="020F0502020204030204" pitchFamily="34" charset="0"/>
                <a:cs typeface="Calibri" panose="020F0502020204030204" pitchFamily="34" charset="0"/>
              </a:rPr>
              <a:t>After the cleaning and dropping the columns, we checked the correlations between the rest numeric columns.</a:t>
            </a:r>
          </a:p>
          <a:p>
            <a:pPr marL="285750" indent="-285750" algn="l">
              <a:buClrTx/>
              <a:buFont typeface="Wingdings" panose="05000000000000000000" pitchFamily="2" charset="2"/>
              <a:buChar char="§"/>
            </a:pPr>
            <a:r>
              <a:rPr lang="en-US" sz="2000" b="0" i="0" dirty="0">
                <a:solidFill>
                  <a:srgbClr val="000000"/>
                </a:solidFill>
                <a:effectLst/>
                <a:latin typeface="Calibri" panose="020F0502020204030204" pitchFamily="34" charset="0"/>
                <a:cs typeface="Calibri" panose="020F0502020204030204" pitchFamily="34" charset="0"/>
              </a:rPr>
              <a:t>The highest correlation is Total Visits with Total Time Spent on Website.</a:t>
            </a:r>
          </a:p>
          <a:p>
            <a:pPr marL="285750" indent="-285750" algn="l">
              <a:buClrTx/>
              <a:buFont typeface="Wingdings" panose="05000000000000000000" pitchFamily="2" charset="2"/>
              <a:buChar char="§"/>
            </a:pPr>
            <a:r>
              <a:rPr lang="en-US" sz="2000" b="0" i="0" dirty="0">
                <a:solidFill>
                  <a:srgbClr val="000000"/>
                </a:solidFill>
                <a:effectLst/>
                <a:latin typeface="Calibri" panose="020F0502020204030204" pitchFamily="34" charset="0"/>
                <a:cs typeface="Calibri" panose="020F0502020204030204" pitchFamily="34" charset="0"/>
              </a:rPr>
              <a:t>Converted with Page Views Per Visit is negatively correlated with each other.</a:t>
            </a:r>
          </a:p>
          <a:p>
            <a:pPr marL="285750" indent="-285750" algn="l">
              <a:buClrTx/>
              <a:buFont typeface="Wingdings" panose="05000000000000000000" pitchFamily="2" charset="2"/>
              <a:buChar char="§"/>
            </a:pPr>
            <a:r>
              <a:rPr lang="en-US" sz="2000" dirty="0">
                <a:solidFill>
                  <a:srgbClr val="000000"/>
                </a:solidFill>
                <a:latin typeface="Calibri" panose="020F0502020204030204" pitchFamily="34" charset="0"/>
                <a:cs typeface="Calibri" panose="020F0502020204030204" pitchFamily="34" charset="0"/>
              </a:rPr>
              <a:t>Total visits with the converted is the lowest correlation between them.</a:t>
            </a:r>
            <a:endParaRPr lang="en-US" sz="2000" b="0" i="0" dirty="0">
              <a:solidFill>
                <a:srgbClr val="000000"/>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42139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C05F-3BB7-4E9A-BD73-5AAB70C55A72}"/>
              </a:ext>
            </a:extLst>
          </p:cNvPr>
          <p:cNvSpPr>
            <a:spLocks noGrp="1"/>
          </p:cNvSpPr>
          <p:nvPr>
            <p:ph type="title"/>
          </p:nvPr>
        </p:nvSpPr>
        <p:spPr>
          <a:xfrm>
            <a:off x="145774" y="318051"/>
            <a:ext cx="4626251" cy="785191"/>
          </a:xfrm>
        </p:spPr>
        <p:txBody>
          <a:bodyPr>
            <a:normAutofit fontScale="90000"/>
          </a:bodyPr>
          <a:lstStyle/>
          <a:p>
            <a:r>
              <a:rPr lang="en-IN" sz="3600" b="1" u="sng" dirty="0"/>
              <a:t>Visualization of Outliers </a:t>
            </a:r>
          </a:p>
        </p:txBody>
      </p:sp>
      <p:pic>
        <p:nvPicPr>
          <p:cNvPr id="6" name="Content Placeholder 5">
            <a:extLst>
              <a:ext uri="{FF2B5EF4-FFF2-40B4-BE49-F238E27FC236}">
                <a16:creationId xmlns:a16="http://schemas.microsoft.com/office/drawing/2014/main" id="{0994F3C7-8C96-4824-B9A3-4034F64D7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1287" y="609600"/>
            <a:ext cx="5724939" cy="5777947"/>
          </a:xfrm>
        </p:spPr>
      </p:pic>
      <p:sp>
        <p:nvSpPr>
          <p:cNvPr id="4" name="Text Placeholder 3">
            <a:extLst>
              <a:ext uri="{FF2B5EF4-FFF2-40B4-BE49-F238E27FC236}">
                <a16:creationId xmlns:a16="http://schemas.microsoft.com/office/drawing/2014/main" id="{54548CB8-ED1F-4F3A-8C29-023789AA4C57}"/>
              </a:ext>
            </a:extLst>
          </p:cNvPr>
          <p:cNvSpPr>
            <a:spLocks noGrp="1"/>
          </p:cNvSpPr>
          <p:nvPr>
            <p:ph type="body" sz="half" idx="2"/>
          </p:nvPr>
        </p:nvSpPr>
        <p:spPr>
          <a:xfrm>
            <a:off x="278296" y="1490872"/>
            <a:ext cx="5049078" cy="5049077"/>
          </a:xfrm>
        </p:spPr>
        <p:txBody>
          <a:bodyPr>
            <a:normAutofit/>
          </a:bodyPr>
          <a:lstStyle/>
          <a:p>
            <a:r>
              <a:rPr lang="en-US" sz="2800" dirty="0"/>
              <a:t>From the boxplots attached on the left, points to be concluded – </a:t>
            </a:r>
          </a:p>
          <a:p>
            <a:pPr marL="342900" indent="-342900">
              <a:buClrTx/>
              <a:buFont typeface="Wingdings" panose="05000000000000000000" pitchFamily="2" charset="2"/>
              <a:buChar char="§"/>
            </a:pPr>
            <a:r>
              <a:rPr lang="en-US" sz="2000" dirty="0">
                <a:solidFill>
                  <a:schemeClr val="tx1"/>
                </a:solidFill>
              </a:rPr>
              <a:t>As we can see that all the boxplots created for the variables are having decent amount of outliers.</a:t>
            </a:r>
          </a:p>
          <a:p>
            <a:pPr marL="342900" indent="-342900">
              <a:buClrTx/>
              <a:buFont typeface="Wingdings" panose="05000000000000000000" pitchFamily="2" charset="2"/>
              <a:buChar char="§"/>
            </a:pPr>
            <a:r>
              <a:rPr lang="en-US" sz="2000" dirty="0">
                <a:solidFill>
                  <a:schemeClr val="tx1"/>
                </a:solidFill>
              </a:rPr>
              <a:t>All boxplots except one ‘Total time spent on website’ is having least outliers on the bottom of the boxplots.</a:t>
            </a:r>
          </a:p>
          <a:p>
            <a:pPr marL="342900" indent="-342900">
              <a:buClrTx/>
              <a:buFont typeface="Wingdings" panose="05000000000000000000" pitchFamily="2" charset="2"/>
              <a:buChar char="§"/>
            </a:pPr>
            <a:r>
              <a:rPr lang="en-US" sz="2000" dirty="0">
                <a:solidFill>
                  <a:schemeClr val="tx1"/>
                </a:solidFill>
              </a:rPr>
              <a:t>The Imports boxplot is having very thin size of quartiles compared to others.</a:t>
            </a:r>
            <a:endParaRPr lang="en-IN" sz="2000" dirty="0">
              <a:solidFill>
                <a:schemeClr val="tx1"/>
              </a:solidFill>
            </a:endParaRPr>
          </a:p>
        </p:txBody>
      </p:sp>
    </p:spTree>
    <p:extLst>
      <p:ext uri="{BB962C8B-B14F-4D97-AF65-F5344CB8AC3E}">
        <p14:creationId xmlns:p14="http://schemas.microsoft.com/office/powerpoint/2010/main" val="333273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67A9B-2603-489C-801F-CB222AE335A2}"/>
              </a:ext>
            </a:extLst>
          </p:cNvPr>
          <p:cNvSpPr txBox="1"/>
          <p:nvPr/>
        </p:nvSpPr>
        <p:spPr>
          <a:xfrm>
            <a:off x="132522" y="304800"/>
            <a:ext cx="11953461" cy="1846659"/>
          </a:xfrm>
          <a:prstGeom prst="rect">
            <a:avLst/>
          </a:prstGeom>
          <a:noFill/>
        </p:spPr>
        <p:txBody>
          <a:bodyPr wrap="square" rtlCol="0">
            <a:spAutoFit/>
          </a:bodyPr>
          <a:lstStyle/>
          <a:p>
            <a:pPr algn="ctr"/>
            <a:r>
              <a:rPr lang="en-IN" sz="3200" b="1" u="sng" dirty="0"/>
              <a:t>EDA (Data Visualizations)</a:t>
            </a:r>
          </a:p>
          <a:p>
            <a:pPr algn="ctr"/>
            <a:endParaRPr lang="en-IN" sz="3200" b="1" dirty="0"/>
          </a:p>
          <a:p>
            <a:endParaRPr lang="en-IN" sz="3200" b="1" dirty="0"/>
          </a:p>
          <a:p>
            <a:pPr algn="ctr"/>
            <a:r>
              <a:rPr lang="en-IN" dirty="0"/>
              <a:t> </a:t>
            </a:r>
          </a:p>
        </p:txBody>
      </p:sp>
      <p:pic>
        <p:nvPicPr>
          <p:cNvPr id="5" name="Picture 4">
            <a:extLst>
              <a:ext uri="{FF2B5EF4-FFF2-40B4-BE49-F238E27FC236}">
                <a16:creationId xmlns:a16="http://schemas.microsoft.com/office/drawing/2014/main" id="{0504A988-DE3E-4849-9A08-83F8CAC23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6" y="938212"/>
            <a:ext cx="11463130" cy="5614988"/>
          </a:xfrm>
          <a:prstGeom prst="rect">
            <a:avLst/>
          </a:prstGeom>
        </p:spPr>
      </p:pic>
    </p:spTree>
    <p:extLst>
      <p:ext uri="{BB962C8B-B14F-4D97-AF65-F5344CB8AC3E}">
        <p14:creationId xmlns:p14="http://schemas.microsoft.com/office/powerpoint/2010/main" val="245113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3AF54-360C-4DF8-8BB5-7426779F2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 y="609393"/>
            <a:ext cx="5972175" cy="5831164"/>
          </a:xfrm>
          <a:prstGeom prst="rect">
            <a:avLst/>
          </a:prstGeom>
        </p:spPr>
      </p:pic>
      <p:pic>
        <p:nvPicPr>
          <p:cNvPr id="5" name="Picture 4">
            <a:extLst>
              <a:ext uri="{FF2B5EF4-FFF2-40B4-BE49-F238E27FC236}">
                <a16:creationId xmlns:a16="http://schemas.microsoft.com/office/drawing/2014/main" id="{B834D85C-ED9C-4738-8253-BF5D70B15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50" y="609393"/>
            <a:ext cx="6105525" cy="5831164"/>
          </a:xfrm>
          <a:prstGeom prst="rect">
            <a:avLst/>
          </a:prstGeom>
        </p:spPr>
      </p:pic>
    </p:spTree>
    <p:extLst>
      <p:ext uri="{BB962C8B-B14F-4D97-AF65-F5344CB8AC3E}">
        <p14:creationId xmlns:p14="http://schemas.microsoft.com/office/powerpoint/2010/main" val="419798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82331E-1AD2-425D-B580-0655627C4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315152"/>
            <a:ext cx="6057900" cy="6542847"/>
          </a:xfrm>
          <a:prstGeom prst="rect">
            <a:avLst/>
          </a:prstGeom>
        </p:spPr>
      </p:pic>
      <p:pic>
        <p:nvPicPr>
          <p:cNvPr id="6" name="Picture 5">
            <a:extLst>
              <a:ext uri="{FF2B5EF4-FFF2-40B4-BE49-F238E27FC236}">
                <a16:creationId xmlns:a16="http://schemas.microsoft.com/office/drawing/2014/main" id="{98FA740D-E2D3-4834-B360-BBEFE12EE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375" y="315153"/>
            <a:ext cx="6105525" cy="6542847"/>
          </a:xfrm>
          <a:prstGeom prst="rect">
            <a:avLst/>
          </a:prstGeom>
        </p:spPr>
      </p:pic>
    </p:spTree>
    <p:extLst>
      <p:ext uri="{BB962C8B-B14F-4D97-AF65-F5344CB8AC3E}">
        <p14:creationId xmlns:p14="http://schemas.microsoft.com/office/powerpoint/2010/main" val="312676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5189B8-4F71-4896-9FF9-CD0170843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16" y="265044"/>
            <a:ext cx="4642610" cy="3163956"/>
          </a:xfrm>
          <a:prstGeom prst="rect">
            <a:avLst/>
          </a:prstGeom>
        </p:spPr>
      </p:pic>
      <p:pic>
        <p:nvPicPr>
          <p:cNvPr id="6" name="Picture 5">
            <a:extLst>
              <a:ext uri="{FF2B5EF4-FFF2-40B4-BE49-F238E27FC236}">
                <a16:creationId xmlns:a16="http://schemas.microsoft.com/office/drawing/2014/main" id="{F63FE609-96EC-4EC7-B68B-37C6B5369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023" y="265043"/>
            <a:ext cx="5663855" cy="3163956"/>
          </a:xfrm>
          <a:prstGeom prst="rect">
            <a:avLst/>
          </a:prstGeom>
        </p:spPr>
      </p:pic>
      <p:pic>
        <p:nvPicPr>
          <p:cNvPr id="8" name="Picture 7">
            <a:extLst>
              <a:ext uri="{FF2B5EF4-FFF2-40B4-BE49-F238E27FC236}">
                <a16:creationId xmlns:a16="http://schemas.microsoft.com/office/drawing/2014/main" id="{D5ACEFD4-F863-422D-92A3-790BCD754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7205" y="3720547"/>
            <a:ext cx="6917635" cy="3024810"/>
          </a:xfrm>
          <a:prstGeom prst="rect">
            <a:avLst/>
          </a:prstGeom>
        </p:spPr>
      </p:pic>
    </p:spTree>
    <p:extLst>
      <p:ext uri="{BB962C8B-B14F-4D97-AF65-F5344CB8AC3E}">
        <p14:creationId xmlns:p14="http://schemas.microsoft.com/office/powerpoint/2010/main" val="25125558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175</TotalTime>
  <Words>770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Helvetica Neue</vt:lpstr>
      <vt:lpstr>Wingdings</vt:lpstr>
      <vt:lpstr>Parcel</vt:lpstr>
      <vt:lpstr>Lead Scoring Case Study</vt:lpstr>
      <vt:lpstr>PowerPoint Presentation</vt:lpstr>
      <vt:lpstr>PowerPoint Presentation</vt:lpstr>
      <vt:lpstr>Data visualizations Correlation of the variables: </vt:lpstr>
      <vt:lpstr>Visualization of Outliers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SCase Study</dc:title>
  <dc:creator>MEHAK RAGHUVANSHI</dc:creator>
  <cp:lastModifiedBy>MEHAK RAGHUVANSHI</cp:lastModifiedBy>
  <cp:revision>17</cp:revision>
  <dcterms:created xsi:type="dcterms:W3CDTF">2021-02-06T09:27:04Z</dcterms:created>
  <dcterms:modified xsi:type="dcterms:W3CDTF">2021-02-06T13:07:42Z</dcterms:modified>
</cp:coreProperties>
</file>