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7" r:id="rId1"/>
  </p:sldMasterIdLst>
  <p:sldIdLst>
    <p:sldId id="257" r:id="rId2"/>
    <p:sldId id="258" r:id="rId3"/>
    <p:sldId id="259" r:id="rId4"/>
    <p:sldId id="260" r:id="rId5"/>
    <p:sldId id="279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E148A-B60F-485A-AC34-B044417E82FC}" v="22" dt="2021-05-24T15:53:50.985"/>
    <p1510:client id="{4B856B0A-ED12-420A-BD73-1BFF091C41A3}" v="10622" dt="2021-05-24T15:50:35.835"/>
    <p1510:client id="{E7357C68-8FB9-4DD7-8D7E-0A26E81AA0A2}" v="3010" dt="2021-07-29T15:32:4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440" y="-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37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7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7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6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69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39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8733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D94220-74B0-48EA-A235-96569D801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489" y="1139702"/>
            <a:ext cx="6092038" cy="1895387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/>
                <a:ea typeface="Verdana"/>
                <a:cs typeface="Arial"/>
              </a:rPr>
              <a:t>Customer Retention</a:t>
            </a:r>
            <a:b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/>
                <a:ea typeface="Verdana"/>
                <a:cs typeface="Arial"/>
              </a:rPr>
            </a:br>
            <a:r>
              <a:rPr lang="en-US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nstantia"/>
                <a:ea typeface="Verdana"/>
                <a:cs typeface="Arial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670B6ED-82B3-4046-A819-C6B89E1ED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5150" y="4961881"/>
            <a:ext cx="5044450" cy="1097584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cs typeface="Arial"/>
              </a:rPr>
              <a:t>Submitted by:</a:t>
            </a:r>
          </a:p>
          <a:p>
            <a:r>
              <a:rPr lang="en-US" sz="32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cs typeface="Arial"/>
              </a:rPr>
              <a:t>Sumitra</a:t>
            </a:r>
            <a:endParaRPr lang="en-US" sz="3200" dirty="0">
              <a:solidFill>
                <a:schemeClr val="accent6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739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50535B2-8E3B-4372-A2D4-71EC269D6D54}"/>
              </a:ext>
            </a:extLst>
          </p:cNvPr>
          <p:cNvSpPr txBox="1"/>
          <p:nvPr/>
        </p:nvSpPr>
        <p:spPr>
          <a:xfrm rot="10800000" flipV="1">
            <a:off x="2489734" y="4960379"/>
            <a:ext cx="81502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The above box plot is a plot of city_pincode column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The plot shows the percentiles and the outliers present in the column.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744FC7BC-EB63-4ABC-86E1-87ABBEA4E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370" y="839372"/>
            <a:ext cx="7958331" cy="3300598"/>
          </a:xfrm>
        </p:spPr>
        <p:txBody>
          <a:bodyPr/>
          <a:lstStyle/>
          <a:p>
            <a:endParaRPr lang="en-US"/>
          </a:p>
        </p:txBody>
      </p:sp>
      <p:pic>
        <p:nvPicPr>
          <p:cNvPr id="13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5EE67584-07D4-491A-9F92-615CDDD9D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0690" y="883019"/>
            <a:ext cx="4786330" cy="2891363"/>
          </a:xfrm>
        </p:spPr>
      </p:pic>
    </p:spTree>
    <p:extLst>
      <p:ext uri="{BB962C8B-B14F-4D97-AF65-F5344CB8AC3E}">
        <p14:creationId xmlns:p14="http://schemas.microsoft.com/office/powerpoint/2010/main" val="3631922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9F7DD-5697-4A0B-9179-54074ABA1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818437"/>
          </a:xfrm>
        </p:spPr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</a:rPr>
              <a:t>Bivariate Analysis      </a:t>
            </a:r>
            <a:r>
              <a:rPr lang="en-US" sz="4400" i="1" dirty="0">
                <a:latin typeface="Constantia"/>
              </a:rPr>
              <a:t>              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2CB792-CA27-4862-9B68-54AAA729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901" y="1635173"/>
            <a:ext cx="8141595" cy="1524923"/>
          </a:xfrm>
        </p:spPr>
        <p:txBody>
          <a:bodyPr>
            <a:normAutofit fontScale="62500" lnSpcReduction="2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Now  we are analyzing our data using scatter plot to get more information 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From  the plots we can see relation of all columns with the target column.</a:t>
            </a:r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xmlns="" id="{A9B4A26B-5DA1-4D0D-AEF6-D39D5C02E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72" y="3215014"/>
            <a:ext cx="6636707" cy="335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4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4E585A-7C00-447A-9DEB-F627BB33C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675" y="1836456"/>
            <a:ext cx="8098464" cy="4817336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From the above plot we have </a:t>
            </a:r>
            <a:r>
              <a:rPr lang="en-US" sz="3200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see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 the relation in both the columns 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These plots also shows the outliers present in each column 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These plots shows the relation between the dependent and the independent variable, and the outliers.</a:t>
            </a:r>
          </a:p>
          <a:p>
            <a:pPr marL="6350" indent="0">
              <a:buNone/>
            </a:pP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6350" indent="0">
              <a:buNone/>
            </a:pPr>
            <a:endParaRPr lang="en-US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151658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8867C-6D69-430F-8E04-6CD41D83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630" y="818494"/>
            <a:ext cx="7175455" cy="889339"/>
          </a:xfrm>
        </p:spPr>
        <p:txBody>
          <a:bodyPr>
            <a:normAutofit fontScale="90000"/>
          </a:bodyPr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Multivariate Analysis </a:t>
            </a:r>
            <a:r>
              <a:rPr lang="en-US" sz="4400" i="1" dirty="0">
                <a:latin typeface="Constantia"/>
                <a:cs typeface="Arial"/>
              </a:rPr>
              <a:t>                  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1B04B0-0402-45F5-A240-998AB391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373" y="1707238"/>
            <a:ext cx="6898841" cy="845445"/>
          </a:xfrm>
        </p:spPr>
        <p:txBody>
          <a:bodyPr>
            <a:normAutofit fontScale="62500" lnSpcReduction="2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Now we have checked the correlation matrix.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can see the matrix below:-</a:t>
            </a:r>
          </a:p>
        </p:txBody>
      </p:sp>
      <p:pic>
        <p:nvPicPr>
          <p:cNvPr id="5" name="Picture 5" descr="A picture containing text, blue&#10;&#10;Description automatically generated">
            <a:extLst>
              <a:ext uri="{FF2B5EF4-FFF2-40B4-BE49-F238E27FC236}">
                <a16:creationId xmlns:a16="http://schemas.microsoft.com/office/drawing/2014/main" xmlns="" id="{D070FAC1-88FA-4683-9598-CE3AE504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688" y="2592123"/>
            <a:ext cx="7242130" cy="41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6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680E2B-23BF-4275-B349-71CAE0BC4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1451" y="1295433"/>
            <a:ext cx="8256616" cy="5018621"/>
          </a:xfrm>
        </p:spPr>
        <p:txBody>
          <a:bodyPr>
            <a:normAutofit fontScale="85000" lnSpcReduction="1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From the above plot we can see the correlation of target variable with each column with the values.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But the plot is so tight that we are not able to read the information from the plot.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So we use a code sort values to get all the values in the form of list.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Now we can easily study this correlation matrix.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The variables who has correlation values less than 0.01 are weakly correlated.</a:t>
            </a:r>
          </a:p>
          <a:p>
            <a:pPr marL="344170" indent="-337820"/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429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2BF85-646C-4D50-8FF6-9EDD307F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</a:rPr>
              <a:t>Data Cleaning    </a:t>
            </a:r>
            <a:r>
              <a:rPr lang="en-US" sz="4400" i="1" dirty="0">
                <a:latin typeface="Constantia"/>
              </a:rPr>
              <a:t>                         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8B7686-648E-4929-9A08-476B8A06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8505" y="2411550"/>
            <a:ext cx="7796540" cy="4443525"/>
          </a:xfrm>
        </p:spPr>
        <p:txBody>
          <a:bodyPr>
            <a:normAutofit/>
          </a:bodyPr>
          <a:lstStyle/>
          <a:p>
            <a:pPr marL="349250" indent="-342900"/>
            <a:r>
              <a:rPr lang="en-US" sz="32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To check missing values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: As we have already seen our dataset has no missing values, So no need to treat it.</a:t>
            </a:r>
          </a:p>
          <a:p>
            <a:pPr marL="349250" indent="-342900"/>
            <a:r>
              <a:rPr lang="en-US" sz="32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Label Encoding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: we have a column many column present in string format, so we changed it in integer form by using label encoder.</a:t>
            </a:r>
          </a:p>
          <a:p>
            <a:pPr marL="6350" indent="0">
              <a:buNone/>
            </a:pPr>
            <a:endParaRPr lang="en-US" sz="3200">
              <a:cs typeface="Arial" panose="020B0604020202020204"/>
            </a:endParaRPr>
          </a:p>
          <a:p>
            <a:pPr marL="6350" indent="0">
              <a:buNone/>
            </a:pPr>
            <a:endParaRPr lang="en-US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2126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161C6C-2434-4998-BC02-0512DCBD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4615" y="1009243"/>
            <a:ext cx="8015745" cy="1880137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24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Checking for outliers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:-we have  checked for outliers using the boxplot we can have seen few outliers are present in the dataset in many columns.</a:t>
            </a:r>
          </a:p>
          <a:p>
            <a:pPr marL="6350" indent="0">
              <a:buNone/>
            </a:pPr>
            <a:endParaRPr lang="en-US" sz="3200" dirty="0">
              <a:cs typeface="Arial" panose="020B0604020202020204"/>
            </a:endParaRPr>
          </a:p>
        </p:txBody>
      </p:sp>
      <p:pic>
        <p:nvPicPr>
          <p:cNvPr id="2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xmlns="" id="{88C474C9-F15C-44D4-A779-7B5E170C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9" y="2281758"/>
            <a:ext cx="4671511" cy="2338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06BFF0-8191-4CD4-A168-46698F20EE21}"/>
              </a:ext>
            </a:extLst>
          </p:cNvPr>
          <p:cNvSpPr txBox="1"/>
          <p:nvPr/>
        </p:nvSpPr>
        <p:spPr>
          <a:xfrm>
            <a:off x="2949879" y="4943606"/>
            <a:ext cx="678284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Remove the highly correlated columns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:- We have seen from the correlation matrix that few columns are highly negatively correlated, thus we have drop ped those columns.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1614DA-AF62-4762-AA55-87439D5FEA27}"/>
              </a:ext>
            </a:extLst>
          </p:cNvPr>
          <p:cNvSpPr txBox="1"/>
          <p:nvPr/>
        </p:nvSpPr>
        <p:spPr>
          <a:xfrm>
            <a:off x="4867275" y="334327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259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EA6D3F-1147-4932-9222-246B5CCED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807" y="1060080"/>
            <a:ext cx="7796540" cy="5263034"/>
          </a:xfrm>
        </p:spPr>
        <p:txBody>
          <a:bodyPr>
            <a:normAutofit fontScale="85000" lnSpcReduction="20000"/>
          </a:bodyPr>
          <a:lstStyle/>
          <a:p>
            <a:pPr marL="349250" indent="-34290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When we try to remove the outliers using zscore and IQR we observe that there is high loss of data , so we do not  remove outliers from the dataset.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  <a:cs typeface="Arial"/>
            </a:endParaRPr>
          </a:p>
          <a:p>
            <a:pPr marL="349250" indent="-342900"/>
            <a:r>
              <a:rPr lang="en-US" sz="32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Checking for skewness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:- To check skewness we split our data in the form of target variable and independent variable.</a:t>
            </a:r>
          </a:p>
          <a:p>
            <a:pPr marL="349250" indent="-34290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We check skewness by using skew function.</a:t>
            </a:r>
          </a:p>
          <a:p>
            <a:pPr marL="349250" indent="-342900"/>
            <a:r>
              <a:rPr lang="en-US" sz="3200" u="sng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Removing Skewness</a:t>
            </a:r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:-Now we removed the skewness by using the power transformer method.</a:t>
            </a:r>
          </a:p>
          <a:p>
            <a:pPr marL="6350" indent="0">
              <a:buNone/>
            </a:pPr>
            <a:endParaRPr lang="en-US" sz="3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18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9D9D63-E541-4A12-B1EA-365AD83E4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601185"/>
            <a:ext cx="7796540" cy="5448759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36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Till here  we have done the EDA and DATA CLEANING.</a:t>
            </a:r>
          </a:p>
        </p:txBody>
      </p:sp>
    </p:spTree>
    <p:extLst>
      <p:ext uri="{BB962C8B-B14F-4D97-AF65-F5344CB8AC3E}">
        <p14:creationId xmlns:p14="http://schemas.microsoft.com/office/powerpoint/2010/main" val="4067556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D66C6A-7CA8-48AB-8716-51D9D944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020" y="1620985"/>
            <a:ext cx="4848803" cy="2884906"/>
          </a:xfrm>
        </p:spPr>
        <p:txBody>
          <a:bodyPr>
            <a:normAutofit/>
          </a:bodyPr>
          <a:lstStyle/>
          <a:p>
            <a:pPr marL="6350" indent="0">
              <a:buNone/>
            </a:pPr>
            <a:r>
              <a:rPr lang="en-US" sz="9600" i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tantia"/>
                <a:cs typeface="Arial" panose="020B0604020202020204"/>
              </a:rPr>
              <a:t>Thanks.</a:t>
            </a:r>
            <a:endParaRPr lang="en-US" sz="6000" i="1" u="sng" dirty="0">
              <a:solidFill>
                <a:schemeClr val="accent5">
                  <a:lumMod val="60000"/>
                  <a:lumOff val="40000"/>
                </a:schemeClr>
              </a:solidFill>
              <a:latin typeface="Constantia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0146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0188B8-375E-4778-BC0E-FD14D9CC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520" y="599290"/>
            <a:ext cx="5766277" cy="150286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just"/>
            <a:r>
              <a:rPr lang="en-US" sz="4800" i="1">
                <a:latin typeface="Constantia"/>
                <a:cs typeface="Arial"/>
              </a:rPr>
              <a:t/>
            </a:r>
            <a:br>
              <a:rPr lang="en-US" sz="4800" i="1">
                <a:latin typeface="Constantia"/>
                <a:cs typeface="Arial"/>
              </a:rPr>
            </a:br>
            <a:r>
              <a:rPr lang="en-US" sz="4800" i="1">
                <a:solidFill>
                  <a:schemeClr val="accent6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Importing the dataset</a:t>
            </a:r>
            <a:r>
              <a:rPr lang="en-US" sz="4800" i="1">
                <a:latin typeface="Constantia"/>
                <a:cs typeface="Arial"/>
              </a:rPr>
              <a:t/>
            </a:r>
            <a:br>
              <a:rPr lang="en-US" sz="4800" i="1">
                <a:latin typeface="Constantia"/>
                <a:cs typeface="Arial"/>
              </a:rPr>
            </a:br>
            <a:endParaRPr lang="en-US" sz="4800" i="1">
              <a:solidFill>
                <a:schemeClr val="accent6">
                  <a:lumMod val="40000"/>
                  <a:lumOff val="60000"/>
                </a:schemeClr>
              </a:solidFill>
              <a:latin typeface="Constantia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8B2DF7-D703-4FEB-A4E9-4CBF0370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231" y="3589924"/>
            <a:ext cx="7710276" cy="3588452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cs typeface="Arial" panose="020B0604020202020204"/>
              </a:rPr>
              <a:t>we have imported the dataset(Data file .xlsx) in pandas data frame.</a:t>
            </a:r>
          </a:p>
          <a:p>
            <a:pPr marL="344170" indent="-337820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cs typeface="Arial" panose="020B0604020202020204"/>
              </a:rPr>
              <a:t>Creating an instance for the dataset.</a:t>
            </a:r>
          </a:p>
          <a:p>
            <a:pPr marL="344170" indent="-337820"/>
            <a:r>
              <a:rPr lang="en-US" sz="3200" dirty="0">
                <a:solidFill>
                  <a:schemeClr val="accent6">
                    <a:lumMod val="40000"/>
                    <a:lumOff val="60000"/>
                  </a:schemeClr>
                </a:solidFill>
                <a:cs typeface="Arial" panose="020B0604020202020204"/>
              </a:rPr>
              <a:t>There are 269 rows and 71 columns in the dataset.</a:t>
            </a:r>
          </a:p>
          <a:p>
            <a:pPr marL="344170" indent="-337820"/>
            <a:endParaRPr lang="en-US" sz="3200">
              <a:solidFill>
                <a:schemeClr val="accent6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6350" indent="0">
              <a:buNone/>
            </a:pPr>
            <a:endParaRPr lang="en-US" sz="3200">
              <a:solidFill>
                <a:schemeClr val="accent6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344170" indent="-337820"/>
            <a:endParaRPr lang="en-US" sz="3200">
              <a:solidFill>
                <a:schemeClr val="accent6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344170" indent="-337820"/>
            <a:endParaRPr lang="en-US" sz="3200">
              <a:solidFill>
                <a:schemeClr val="accent6">
                  <a:lumMod val="40000"/>
                  <a:lumOff val="60000"/>
                </a:schemeClr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1091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71A48B-822A-4F6B-9950-76F2F240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</a:rPr>
              <a:t>Identify the type of  problem </a:t>
            </a:r>
            <a:r>
              <a:rPr lang="en-US" sz="48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tantia"/>
              </a:rPr>
              <a:t>   </a:t>
            </a:r>
            <a:r>
              <a:rPr lang="en-US" sz="4800" i="1" dirty="0">
                <a:latin typeface="Constantia"/>
              </a:rPr>
              <a:t>   </a:t>
            </a:r>
            <a:r>
              <a:rPr lang="en-US" i="1" dirty="0">
                <a:latin typeface="Constantia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3FCEDA-B410-4025-ACB5-DE2834D83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441" y="2645560"/>
            <a:ext cx="7796540" cy="4213488"/>
          </a:xfrm>
        </p:spPr>
        <p:txBody>
          <a:bodyPr>
            <a:normAutofit fontScale="92500" lnSpcReduction="1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have seen that the 'reco_frnd' is the dependent target column in our dataset.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The reco_frnd is in categorical form, there is more than two categories, thus it is a multiple classification problem.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Thus it is a multiple Logistic Regression problem.</a:t>
            </a:r>
          </a:p>
          <a:p>
            <a:pPr marL="6350" indent="0">
              <a:buNone/>
            </a:pPr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6350" indent="0">
              <a:buNone/>
            </a:pPr>
            <a:endParaRPr lang="en-US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3676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B738ED-3B14-48AB-8856-4E47EDEA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Exploratory Data Analysis(EDA)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67D4DE-A5CA-4FEE-A767-7C169544D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Firstly we have done the basic analysis of the data like :- shape,dtypes,isnull.etc</a:t>
            </a:r>
            <a:endParaRPr lang="en-US">
              <a:solidFill>
                <a:schemeClr val="accent5">
                  <a:lumMod val="40000"/>
                  <a:lumOff val="60000"/>
                </a:schemeClr>
              </a:solidFill>
              <a:cs typeface="Arial" panose="020B0604020202020204"/>
            </a:endParaRP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By Checking the null values we can see that no null data is present in our dataset.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have used heatmap to see the null values in the dataset, but no null values are present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03345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98295-50CC-4113-9109-9AAD8D9F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5501884" cy="1037124"/>
          </a:xfrm>
        </p:spPr>
        <p:txBody>
          <a:bodyPr>
            <a:normAutofit/>
          </a:bodyPr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Rename the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0E592E-3004-4849-B9CA-EE68B8BB2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have seen that all the column names are present in string format .</a:t>
            </a:r>
          </a:p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All the columns are very lengthy thus we are not able to use them.</a:t>
            </a:r>
          </a:p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Thus we have changed all the column names using rename function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44038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A7C61-9008-427E-8C7D-E6D73FC6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Statistical Summary        </a:t>
            </a:r>
            <a:r>
              <a:rPr lang="en-US" sz="4400" i="1" dirty="0">
                <a:latin typeface="Constantia"/>
                <a:cs typeface="Arial"/>
              </a:rPr>
              <a:t>            </a:t>
            </a:r>
            <a:endParaRPr lang="en-US" sz="4400" i="1">
              <a:latin typeface="Constantia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810D88-B047-4DE7-8B91-29D903D0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5373" y="2052116"/>
            <a:ext cx="8497814" cy="4601677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got lot of information from the Statistical Summary of the data.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By observing  the statistics , we can see there are many outliers  present in the dataset.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There is huge difference between the range of each column.</a:t>
            </a:r>
          </a:p>
          <a:p>
            <a:pPr marL="6350" indent="0">
              <a:buNone/>
            </a:pPr>
            <a:endParaRPr lang="en-US" sz="320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1623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1A8DB8-4D58-4523-9D63-FBFA10E7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  <a:cs typeface="Arial"/>
              </a:rPr>
              <a:t>Univariate Analysis     </a:t>
            </a:r>
            <a:r>
              <a:rPr lang="en-US" sz="4400" i="1" dirty="0">
                <a:latin typeface="Constantia"/>
                <a:cs typeface="Arial"/>
              </a:rPr>
              <a:t>                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286707-0F41-4AB5-8187-00D5051E3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9057" y="1888831"/>
            <a:ext cx="7883625" cy="1374371"/>
          </a:xfrm>
        </p:spPr>
        <p:txBody>
          <a:bodyPr>
            <a:normAutofit fontScale="77500" lnSpcReduction="20000"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Now  we checked  the proportion of each type of reco_frnd.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anose="020B0604020202020204"/>
              </a:rPr>
              <a:t>We have plotted a countplot  using seaborn.</a:t>
            </a:r>
          </a:p>
        </p:txBody>
      </p:sp>
      <p:pic>
        <p:nvPicPr>
          <p:cNvPr id="5" name="Picture 5" descr="Chart, bar chart&#10;&#10;Description automatically generated">
            <a:extLst>
              <a:ext uri="{FF2B5EF4-FFF2-40B4-BE49-F238E27FC236}">
                <a16:creationId xmlns:a16="http://schemas.microsoft.com/office/drawing/2014/main" xmlns="" id="{AC5B1FFF-6418-4095-AC2D-0F532B97D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26" y="3354150"/>
            <a:ext cx="6177419" cy="342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97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EB4544-5048-435A-8CC2-5380A858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583" y="1074694"/>
            <a:ext cx="8214074" cy="4786939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By observing the above plot we have  seen  the huge difference in all the classes.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Thus we have seen that class imbalance problem  present  in the dataset.</a:t>
            </a:r>
          </a:p>
          <a:p>
            <a:pPr marL="344170" indent="-337820"/>
            <a:r>
              <a:rPr lang="en-US" sz="32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Later we will solve this problem using appropriate method.</a:t>
            </a:r>
          </a:p>
          <a:p>
            <a:pPr marL="344170" indent="-337820"/>
            <a:endParaRPr lang="en-US" sz="3200" dirty="0">
              <a:solidFill>
                <a:schemeClr val="accent5">
                  <a:lumMod val="40000"/>
                  <a:lumOff val="6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8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D2554-58DA-44E1-BE5B-131F9AAE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7150" y="808056"/>
            <a:ext cx="3782989" cy="1077229"/>
          </a:xfrm>
        </p:spPr>
        <p:txBody>
          <a:bodyPr/>
          <a:lstStyle/>
          <a:p>
            <a:r>
              <a:rPr lang="en-US" sz="4400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tantia"/>
              </a:rPr>
              <a:t>Using Boxplot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0FB94-13B2-4D5B-AAF2-340C55AA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4154403"/>
          </a:xfrm>
        </p:spPr>
        <p:txBody>
          <a:bodyPr>
            <a:normAutofit/>
          </a:bodyPr>
          <a:lstStyle/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Box plots helps us to see the inter quartile range.</a:t>
            </a:r>
          </a:p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They gives information about  25%, 50% and 75% percentile.</a:t>
            </a:r>
          </a:p>
          <a:p>
            <a:pPr marL="344170" indent="-337820"/>
            <a:r>
              <a:rPr lang="en-US" sz="2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Boxplot also shows the outlier present in the particular column.</a:t>
            </a:r>
          </a:p>
        </p:txBody>
      </p:sp>
    </p:spTree>
    <p:extLst>
      <p:ext uri="{BB962C8B-B14F-4D97-AF65-F5344CB8AC3E}">
        <p14:creationId xmlns:p14="http://schemas.microsoft.com/office/powerpoint/2010/main" val="2702081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TC104033937[[fn=Vapor Trail]]</Template>
  <TotalTime>1</TotalTime>
  <Words>349</Words>
  <Application>Microsoft Office PowerPoint</Application>
  <PresentationFormat>Custom</PresentationFormat>
  <Paragraphs>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Madison</vt:lpstr>
      <vt:lpstr>Customer Retention Project</vt:lpstr>
      <vt:lpstr> Importing the dataset </vt:lpstr>
      <vt:lpstr>Identify the type of  problem        </vt:lpstr>
      <vt:lpstr>Exploratory Data Analysis(EDA)</vt:lpstr>
      <vt:lpstr>Rename the columns</vt:lpstr>
      <vt:lpstr>Statistical Summary                    </vt:lpstr>
      <vt:lpstr>Univariate Analysis                       </vt:lpstr>
      <vt:lpstr>PowerPoint Presentation</vt:lpstr>
      <vt:lpstr>Using Boxplot</vt:lpstr>
      <vt:lpstr>PowerPoint Presentation</vt:lpstr>
      <vt:lpstr>Bivariate Analysis                         </vt:lpstr>
      <vt:lpstr>PowerPoint Presentation</vt:lpstr>
      <vt:lpstr>Multivariate Analysis                   </vt:lpstr>
      <vt:lpstr>PowerPoint Presentation</vt:lpstr>
      <vt:lpstr>Data Cleaning                               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377</cp:revision>
  <dcterms:created xsi:type="dcterms:W3CDTF">2021-05-24T07:09:30Z</dcterms:created>
  <dcterms:modified xsi:type="dcterms:W3CDTF">2022-06-12T18:25:14Z</dcterms:modified>
</cp:coreProperties>
</file>