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85" r:id="rId4"/>
    <p:sldId id="259" r:id="rId5"/>
    <p:sldId id="286" r:id="rId6"/>
    <p:sldId id="287" r:id="rId7"/>
    <p:sldId id="288" r:id="rId8"/>
    <p:sldId id="289" r:id="rId9"/>
    <p:sldId id="290" r:id="rId10"/>
    <p:sldId id="291" r:id="rId11"/>
    <p:sldId id="292" r:id="rId12"/>
    <p:sldId id="294" r:id="rId13"/>
    <p:sldId id="293" r:id="rId14"/>
    <p:sldId id="296" r:id="rId15"/>
    <p:sldId id="297" r:id="rId16"/>
    <p:sldId id="295" r:id="rId17"/>
    <p:sldId id="298" r:id="rId18"/>
    <p:sldId id="29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6" autoAdjust="0"/>
    <p:restoredTop sz="94662" autoAdjust="0"/>
  </p:normalViewPr>
  <p:slideViewPr>
    <p:cSldViewPr>
      <p:cViewPr varScale="1">
        <p:scale>
          <a:sx n="65" d="100"/>
          <a:sy n="65" d="100"/>
        </p:scale>
        <p:origin x="154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293FC7-98A2-4C6C-9C68-4C538596E2F1}" type="datetimeFigureOut">
              <a:rPr lang="en-IN" smtClean="0"/>
              <a:t>11-01-2025</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06E8E07-1AE1-413B-8455-FA390621E841}"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6E8E07-1AE1-413B-8455-FA390621E84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6E8E07-1AE1-413B-8455-FA390621E84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6E8E07-1AE1-413B-8455-FA390621E841}" type="slidenum">
              <a:rPr lang="en-IN" smtClean="0"/>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6E8E07-1AE1-413B-8455-FA390621E841}"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6E8E07-1AE1-413B-8455-FA390621E841}" type="slidenum">
              <a:rPr lang="en-IN" smtClean="0"/>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06E8E07-1AE1-413B-8455-FA390621E841}"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06E8E07-1AE1-413B-8455-FA390621E841}" type="slidenum">
              <a:rPr lang="en-IN" smtClean="0"/>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93FC7-98A2-4C6C-9C68-4C538596E2F1}" type="datetimeFigureOut">
              <a:rPr lang="en-IN" smtClean="0"/>
              <a:t>11-01-2025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06E8E07-1AE1-413B-8455-FA390621E84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9293FC7-98A2-4C6C-9C68-4C538596E2F1}" type="datetimeFigureOut">
              <a:rPr lang="en-IN" smtClean="0"/>
              <a:t>11-01-2025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6E8E07-1AE1-413B-8455-FA390621E841}"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D9293FC7-98A2-4C6C-9C68-4C538596E2F1}" type="datetimeFigureOut">
              <a:rPr lang="en-IN" smtClean="0"/>
              <a:t>11-01-2025</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06E8E07-1AE1-413B-8455-FA390621E841}"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alpha val="50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9293FC7-98A2-4C6C-9C68-4C538596E2F1}" type="datetimeFigureOut">
              <a:rPr lang="en-IN" smtClean="0"/>
              <a:t>11-01-2025</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06E8E07-1AE1-413B-8455-FA390621E841}"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144"/>
            <a:ext cx="9144000" cy="6845856"/>
          </a:xfrm>
          <a:prstGeom prst="rect">
            <a:avLst/>
          </a:prstGeom>
          <a:ln>
            <a:noFill/>
          </a:ln>
          <a:effectLst>
            <a:softEdge rad="112500"/>
          </a:effectLst>
        </p:spPr>
      </p:pic>
      <p:sp>
        <p:nvSpPr>
          <p:cNvPr id="2" name="Title 1"/>
          <p:cNvSpPr>
            <a:spLocks noGrp="1"/>
          </p:cNvSpPr>
          <p:nvPr>
            <p:ph type="ctrTitle"/>
          </p:nvPr>
        </p:nvSpPr>
        <p:spPr>
          <a:xfrm>
            <a:off x="685800" y="404664"/>
            <a:ext cx="7772400" cy="2520280"/>
          </a:xfrm>
          <a:ln>
            <a:noFill/>
          </a:ln>
        </p:spPr>
        <p:txBody>
          <a:bodyPr anchor="t">
            <a:noAutofit/>
          </a:bodyPr>
          <a:lstStyle/>
          <a:p>
            <a:pPr algn="ctr"/>
            <a:r>
              <a:rPr lang="en-IN" sz="4000" b="1" dirty="0">
                <a:solidFill>
                  <a:schemeClr val="bg1"/>
                </a:solidFill>
                <a:latin typeface="Arial Black" panose="020B0A04020102020204" pitchFamily="34" charset="0"/>
              </a:rPr>
              <a:t>Customer Churn Prediction</a:t>
            </a:r>
            <a:br>
              <a:rPr lang="en-IN" sz="4000" b="1" dirty="0">
                <a:solidFill>
                  <a:schemeClr val="bg1"/>
                </a:solidFill>
                <a:latin typeface="Arial Black" panose="020B0A04020102020204" pitchFamily="34" charset="0"/>
              </a:rPr>
            </a:br>
            <a:r>
              <a:rPr lang="en-IN" sz="4000" b="1" dirty="0">
                <a:solidFill>
                  <a:schemeClr val="bg1"/>
                </a:solidFill>
                <a:latin typeface="Arial Black" panose="020B0A04020102020204" pitchFamily="34" charset="0"/>
              </a:rPr>
              <a:t>Analysis</a:t>
            </a:r>
            <a:br>
              <a:rPr lang="en-IN" sz="3600" b="1" dirty="0">
                <a:solidFill>
                  <a:schemeClr val="tx2">
                    <a:lumMod val="50000"/>
                  </a:schemeClr>
                </a:solidFill>
              </a:rPr>
            </a:br>
            <a:endParaRPr lang="en-IN" sz="3600" dirty="0">
              <a:solidFill>
                <a:schemeClr val="tx2">
                  <a:lumMod val="50000"/>
                </a:schemeClr>
              </a:solidFill>
            </a:endParaRPr>
          </a:p>
        </p:txBody>
      </p:sp>
      <p:sp>
        <p:nvSpPr>
          <p:cNvPr id="3" name="Subtitle 2"/>
          <p:cNvSpPr>
            <a:spLocks noGrp="1"/>
          </p:cNvSpPr>
          <p:nvPr>
            <p:ph type="subTitle" idx="1"/>
          </p:nvPr>
        </p:nvSpPr>
        <p:spPr>
          <a:xfrm>
            <a:off x="4211960" y="5661248"/>
            <a:ext cx="4568552" cy="1008112"/>
          </a:xfrm>
        </p:spPr>
        <p:txBody>
          <a:bodyPr>
            <a:normAutofit/>
          </a:bodyPr>
          <a:lstStyle/>
          <a:p>
            <a:pPr algn="r"/>
            <a:r>
              <a:rPr lang="en-IN" sz="2400" b="1" dirty="0">
                <a:solidFill>
                  <a:schemeClr val="bg1"/>
                </a:solidFill>
                <a:latin typeface="Arial Black" panose="020B0A04020102020204" pitchFamily="34" charset="0"/>
              </a:rPr>
              <a:t>Presented by : </a:t>
            </a:r>
          </a:p>
          <a:p>
            <a:pPr algn="r"/>
            <a:r>
              <a:rPr lang="en-IN" sz="2400" b="1" dirty="0">
                <a:solidFill>
                  <a:schemeClr val="bg1"/>
                </a:solidFill>
                <a:latin typeface="Arial Black" panose="020B0A04020102020204" pitchFamily="34" charset="0"/>
              </a:rPr>
              <a:t>Sumit M. Raut</a:t>
            </a:r>
          </a:p>
        </p:txBody>
      </p:sp>
    </p:spTree>
    <p:extLst>
      <p:ext uri="{BB962C8B-B14F-4D97-AF65-F5344CB8AC3E}">
        <p14:creationId xmlns:p14="http://schemas.microsoft.com/office/powerpoint/2010/main" val="370475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E5A41-B4F7-0D91-5824-749BAA8F5F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C03E0B-1B87-0779-D04A-6C1014E70C68}"/>
              </a:ext>
            </a:extLst>
          </p:cNvPr>
          <p:cNvSpPr txBox="1"/>
          <p:nvPr/>
        </p:nvSpPr>
        <p:spPr>
          <a:xfrm>
            <a:off x="0" y="0"/>
            <a:ext cx="9144000" cy="523220"/>
          </a:xfrm>
          <a:prstGeom prst="rect">
            <a:avLst/>
          </a:prstGeom>
          <a:noFill/>
        </p:spPr>
        <p:txBody>
          <a:bodyPr wrap="square">
            <a:spAutoFit/>
          </a:bodyPr>
          <a:lstStyle/>
          <a:p>
            <a:pPr algn="ctr"/>
            <a:r>
              <a:rPr lang="en-US" sz="2800" b="1" i="0" dirty="0">
                <a:solidFill>
                  <a:srgbClr val="000000"/>
                </a:solidFill>
                <a:effectLst/>
                <a:latin typeface="Calibri" panose="020F0502020204030204" pitchFamily="34" charset="0"/>
                <a:cs typeface="Calibri" panose="020F0502020204030204" pitchFamily="34" charset="0"/>
              </a:rPr>
              <a:t>Key Insights</a:t>
            </a:r>
          </a:p>
        </p:txBody>
      </p:sp>
      <p:sp>
        <p:nvSpPr>
          <p:cNvPr id="6" name="TextBox 5">
            <a:extLst>
              <a:ext uri="{FF2B5EF4-FFF2-40B4-BE49-F238E27FC236}">
                <a16:creationId xmlns:a16="http://schemas.microsoft.com/office/drawing/2014/main" id="{78D07BC6-15E3-F2D4-2A70-C8C9AEFFB38C}"/>
              </a:ext>
            </a:extLst>
          </p:cNvPr>
          <p:cNvSpPr txBox="1"/>
          <p:nvPr/>
        </p:nvSpPr>
        <p:spPr>
          <a:xfrm>
            <a:off x="0" y="908720"/>
            <a:ext cx="9144000" cy="3847207"/>
          </a:xfrm>
          <a:prstGeom prst="rect">
            <a:avLst/>
          </a:prstGeom>
          <a:noFill/>
        </p:spPr>
        <p:txBody>
          <a:bodyPr wrap="square">
            <a:spAutoFit/>
          </a:bodyPr>
          <a:lstStyle/>
          <a:p>
            <a:pPr algn="l"/>
            <a:r>
              <a:rPr lang="en-US" sz="2600" b="1" i="0" dirty="0">
                <a:solidFill>
                  <a:srgbClr val="000000"/>
                </a:solidFill>
                <a:effectLst/>
                <a:latin typeface="Calibri" panose="020F0502020204030204" pitchFamily="34" charset="0"/>
                <a:cs typeface="Calibri" panose="020F0502020204030204" pitchFamily="34" charset="0"/>
              </a:rPr>
              <a:t>High-Churn Segments:</a:t>
            </a:r>
          </a:p>
          <a:p>
            <a:pPr algn="l"/>
            <a:endParaRPr lang="en-US" sz="2600" b="1"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Younger Customers (18-25 age group): </a:t>
            </a:r>
            <a:r>
              <a:rPr lang="en-US" sz="2400" i="0" dirty="0">
                <a:solidFill>
                  <a:srgbClr val="000000"/>
                </a:solidFill>
                <a:effectLst/>
                <a:latin typeface="Calibri" panose="020F0502020204030204" pitchFamily="34" charset="0"/>
                <a:cs typeface="Calibri" panose="020F0502020204030204" pitchFamily="34" charset="0"/>
              </a:rPr>
              <a:t>Tend to have higher churn rates due to potentially lower loyalty or shifting needs.</a:t>
            </a:r>
          </a:p>
          <a:p>
            <a:pPr marL="342900" indent="-342900" algn="l">
              <a:buFont typeface="Arial" panose="020B0604020202020204" pitchFamily="34" charset="0"/>
              <a:buChar char="•"/>
            </a:pPr>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Low-Income Customers: </a:t>
            </a:r>
            <a:r>
              <a:rPr lang="en-US" sz="2400" i="0" dirty="0">
                <a:solidFill>
                  <a:srgbClr val="000000"/>
                </a:solidFill>
                <a:effectLst/>
                <a:latin typeface="Calibri" panose="020F0502020204030204" pitchFamily="34" charset="0"/>
                <a:cs typeface="Calibri" panose="020F0502020204030204" pitchFamily="34" charset="0"/>
              </a:rPr>
              <a:t>May feel less incentivized to maintain memberships if perceived value is insufficient.</a:t>
            </a:r>
          </a:p>
          <a:p>
            <a:pPr marL="342900" indent="-342900" algn="l">
              <a:buFont typeface="Arial" panose="020B0604020202020204" pitchFamily="34" charset="0"/>
              <a:buChar char="•"/>
            </a:pPr>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Customers with Low Feedback and Purchase History: </a:t>
            </a:r>
            <a:r>
              <a:rPr lang="en-US" sz="2400" i="0" dirty="0">
                <a:solidFill>
                  <a:srgbClr val="000000"/>
                </a:solidFill>
                <a:effectLst/>
                <a:latin typeface="Calibri" panose="020F0502020204030204" pitchFamily="34" charset="0"/>
                <a:cs typeface="Calibri" panose="020F0502020204030204" pitchFamily="34" charset="0"/>
              </a:rPr>
              <a:t>Reflect dissatisfaction or disengagement.</a:t>
            </a:r>
          </a:p>
        </p:txBody>
      </p:sp>
    </p:spTree>
    <p:extLst>
      <p:ext uri="{BB962C8B-B14F-4D97-AF65-F5344CB8AC3E}">
        <p14:creationId xmlns:p14="http://schemas.microsoft.com/office/powerpoint/2010/main" val="19965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F3731-B76A-3838-54CE-DAB145224E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0ED0C1-CF1B-77CF-F68A-D7020C4821C2}"/>
              </a:ext>
            </a:extLst>
          </p:cNvPr>
          <p:cNvSpPr txBox="1"/>
          <p:nvPr/>
        </p:nvSpPr>
        <p:spPr>
          <a:xfrm>
            <a:off x="0" y="0"/>
            <a:ext cx="9144000" cy="523220"/>
          </a:xfrm>
          <a:prstGeom prst="rect">
            <a:avLst/>
          </a:prstGeom>
          <a:noFill/>
        </p:spPr>
        <p:txBody>
          <a:bodyPr wrap="square">
            <a:spAutoFit/>
          </a:bodyPr>
          <a:lstStyle/>
          <a:p>
            <a:pPr algn="ctr"/>
            <a:r>
              <a:rPr lang="en-US" sz="2800" b="1" i="0" dirty="0">
                <a:solidFill>
                  <a:srgbClr val="000000"/>
                </a:solidFill>
                <a:effectLst/>
                <a:latin typeface="Calibri" panose="020F0502020204030204" pitchFamily="34" charset="0"/>
                <a:cs typeface="Calibri" panose="020F0502020204030204" pitchFamily="34" charset="0"/>
              </a:rPr>
              <a:t>Recommendations to Increase Sales</a:t>
            </a:r>
          </a:p>
        </p:txBody>
      </p:sp>
      <p:sp>
        <p:nvSpPr>
          <p:cNvPr id="6" name="TextBox 5">
            <a:extLst>
              <a:ext uri="{FF2B5EF4-FFF2-40B4-BE49-F238E27FC236}">
                <a16:creationId xmlns:a16="http://schemas.microsoft.com/office/drawing/2014/main" id="{A36D8738-C4D6-ACF1-BB7C-79D048D754C8}"/>
              </a:ext>
            </a:extLst>
          </p:cNvPr>
          <p:cNvSpPr txBox="1"/>
          <p:nvPr/>
        </p:nvSpPr>
        <p:spPr>
          <a:xfrm>
            <a:off x="0" y="908720"/>
            <a:ext cx="9144000"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Personalized Marketing Campaigns: </a:t>
            </a:r>
            <a:r>
              <a:rPr lang="en-US" sz="2400" i="0" dirty="0">
                <a:solidFill>
                  <a:srgbClr val="000000"/>
                </a:solidFill>
                <a:effectLst/>
                <a:latin typeface="Calibri" panose="020F0502020204030204" pitchFamily="34" charset="0"/>
                <a:cs typeface="Calibri" panose="020F0502020204030204" pitchFamily="34" charset="0"/>
              </a:rPr>
              <a:t>Leverage insights from the model to create tailored campaigns targeting specific segments (e.g., low-feedback customers with special offers).</a:t>
            </a:r>
          </a:p>
          <a:p>
            <a:pPr marL="342900" indent="-342900" algn="l">
              <a:buFont typeface="Arial" panose="020B0604020202020204" pitchFamily="34" charset="0"/>
              <a:buChar char="•"/>
            </a:pPr>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Cross-Selling and Upselling: </a:t>
            </a:r>
            <a:r>
              <a:rPr lang="en-US" sz="2400" i="0" dirty="0">
                <a:solidFill>
                  <a:srgbClr val="000000"/>
                </a:solidFill>
                <a:effectLst/>
                <a:latin typeface="Calibri" panose="020F0502020204030204" pitchFamily="34" charset="0"/>
                <a:cs typeface="Calibri" panose="020F0502020204030204" pitchFamily="34" charset="0"/>
              </a:rPr>
              <a:t>Use purchase history data to recommend complementary products or services.</a:t>
            </a:r>
          </a:p>
          <a:p>
            <a:pPr marL="342900" indent="-342900" algn="l">
              <a:buFont typeface="Arial" panose="020B0604020202020204" pitchFamily="34" charset="0"/>
              <a:buChar char="•"/>
            </a:pPr>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Loyalty Programs: </a:t>
            </a:r>
            <a:r>
              <a:rPr lang="en-US" sz="2400" i="0" dirty="0">
                <a:solidFill>
                  <a:srgbClr val="000000"/>
                </a:solidFill>
                <a:effectLst/>
                <a:latin typeface="Calibri" panose="020F0502020204030204" pitchFamily="34" charset="0"/>
                <a:cs typeface="Calibri" panose="020F0502020204030204" pitchFamily="34" charset="0"/>
              </a:rPr>
              <a:t>Introduce reward points for purchases, referrals, and feedback submissions to enhance engagement.</a:t>
            </a:r>
          </a:p>
          <a:p>
            <a:pPr marL="342900" indent="-342900" algn="l">
              <a:buFont typeface="Arial" panose="020B0604020202020204" pitchFamily="34" charset="0"/>
              <a:buChar char="•"/>
            </a:pPr>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Predictive Churn Interventions: </a:t>
            </a:r>
            <a:r>
              <a:rPr lang="en-US" sz="2400" i="0" dirty="0">
                <a:solidFill>
                  <a:srgbClr val="000000"/>
                </a:solidFill>
                <a:effectLst/>
                <a:latin typeface="Calibri" panose="020F0502020204030204" pitchFamily="34" charset="0"/>
                <a:cs typeface="Calibri" panose="020F0502020204030204" pitchFamily="34" charset="0"/>
              </a:rPr>
              <a:t>Deploy churn predictions to trigger automated retention offers (e.g., discounts, free trials) before high-risk customers leave.</a:t>
            </a:r>
          </a:p>
        </p:txBody>
      </p:sp>
    </p:spTree>
    <p:extLst>
      <p:ext uri="{BB962C8B-B14F-4D97-AF65-F5344CB8AC3E}">
        <p14:creationId xmlns:p14="http://schemas.microsoft.com/office/powerpoint/2010/main" val="195717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93052-91CC-647A-BEE9-F68222B67A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55F82DD-2DD3-1CF3-807D-12C850442037}"/>
              </a:ext>
            </a:extLst>
          </p:cNvPr>
          <p:cNvSpPr txBox="1"/>
          <p:nvPr/>
        </p:nvSpPr>
        <p:spPr>
          <a:xfrm>
            <a:off x="0" y="0"/>
            <a:ext cx="9144000" cy="523220"/>
          </a:xfrm>
          <a:prstGeom prst="rect">
            <a:avLst/>
          </a:prstGeom>
          <a:noFill/>
        </p:spPr>
        <p:txBody>
          <a:bodyPr wrap="square">
            <a:spAutoFit/>
          </a:bodyPr>
          <a:lstStyle/>
          <a:p>
            <a:pPr algn="ctr"/>
            <a:r>
              <a:rPr lang="en-US" sz="2800" b="1" dirty="0">
                <a:solidFill>
                  <a:srgbClr val="222222"/>
                </a:solidFill>
                <a:latin typeface="Calibri" panose="020F0502020204030204" pitchFamily="34" charset="0"/>
                <a:cs typeface="Calibri" panose="020F0502020204030204" pitchFamily="34" charset="0"/>
              </a:rPr>
              <a:t>V</a:t>
            </a:r>
            <a:r>
              <a:rPr lang="en-US" sz="2800" b="1" i="0" dirty="0">
                <a:solidFill>
                  <a:srgbClr val="222222"/>
                </a:solidFill>
                <a:effectLst/>
                <a:latin typeface="Calibri" panose="020F0502020204030204" pitchFamily="34" charset="0"/>
                <a:cs typeface="Calibri" panose="020F0502020204030204" pitchFamily="34" charset="0"/>
              </a:rPr>
              <a:t>isualizations that effectively communicate Key insights</a:t>
            </a:r>
            <a:endParaRPr lang="en-US" sz="2800" b="1" i="0" dirty="0">
              <a:solidFill>
                <a:srgbClr val="000000"/>
              </a:solidFill>
              <a:effectLst/>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8390C5D0-FF12-7B74-8206-0D521ED30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7776864" cy="4840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D6DFDA-797F-F487-6366-BB0AFAD81D14}"/>
              </a:ext>
            </a:extLst>
          </p:cNvPr>
          <p:cNvSpPr txBox="1"/>
          <p:nvPr/>
        </p:nvSpPr>
        <p:spPr>
          <a:xfrm>
            <a:off x="2282313" y="5949280"/>
            <a:ext cx="4579374" cy="830997"/>
          </a:xfrm>
          <a:prstGeom prst="rect">
            <a:avLst/>
          </a:prstGeom>
          <a:noFill/>
        </p:spPr>
        <p:txBody>
          <a:bodyPr wrap="square">
            <a:spAutoFit/>
          </a:bodyPr>
          <a:lstStyle/>
          <a:p>
            <a:pPr algn="ctr"/>
            <a:r>
              <a:rPr lang="en-US" sz="2400" b="1" dirty="0">
                <a:latin typeface="Calibri" panose="020F0502020204030204" pitchFamily="34" charset="0"/>
                <a:cs typeface="Calibri" panose="020F0502020204030204" pitchFamily="34" charset="0"/>
              </a:rPr>
              <a:t>Churn Rates across Age Groups (e.g., 18-25, 26-35, etc.).</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50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84138E-BF98-4AEF-7A0C-8BF2F882008C}"/>
              </a:ext>
            </a:extLst>
          </p:cNvPr>
          <p:cNvSpPr txBox="1"/>
          <p:nvPr/>
        </p:nvSpPr>
        <p:spPr>
          <a:xfrm>
            <a:off x="0" y="188640"/>
            <a:ext cx="9144000" cy="4585871"/>
          </a:xfrm>
          <a:prstGeom prst="rect">
            <a:avLst/>
          </a:prstGeom>
          <a:noFill/>
        </p:spPr>
        <p:txBody>
          <a:bodyPr wrap="square">
            <a:spAutoFit/>
          </a:bodyPr>
          <a:lstStyle/>
          <a:p>
            <a:pPr algn="ctr"/>
            <a:r>
              <a:rPr lang="en-US" sz="2600" b="1" dirty="0">
                <a:latin typeface="Calibri" panose="020F0502020204030204" pitchFamily="34" charset="0"/>
                <a:cs typeface="Calibri" panose="020F0502020204030204" pitchFamily="34" charset="0"/>
              </a:rPr>
              <a:t>Insights</a:t>
            </a:r>
          </a:p>
          <a:p>
            <a:pPr marL="457200" indent="-457200" algn="ctr">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Younger age groups (e.g., 18-25)</a:t>
            </a:r>
            <a:r>
              <a:rPr lang="en-US" sz="2400" dirty="0">
                <a:latin typeface="Calibri" panose="020F0502020204030204" pitchFamily="34" charset="0"/>
                <a:cs typeface="Calibri" panose="020F0502020204030204" pitchFamily="34" charset="0"/>
              </a:rPr>
              <a:t> may exhibit higher churn rates, indicating a potential lack of loyalty or engagement within this demographic.</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Older age groups</a:t>
            </a:r>
            <a:r>
              <a:rPr lang="en-US" sz="2400" dirty="0">
                <a:latin typeface="Calibri" panose="020F0502020204030204" pitchFamily="34" charset="0"/>
                <a:cs typeface="Calibri" panose="020F0502020204030204" pitchFamily="34" charset="0"/>
              </a:rPr>
              <a:t> might have lower churn rates, reflecting higher loyalty and satisfaction with services or products.</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Actionable Recommendation</a:t>
            </a:r>
            <a:r>
              <a:rPr lang="en-US" sz="2400" dirty="0">
                <a:latin typeface="Calibri" panose="020F0502020204030204" pitchFamily="34" charset="0"/>
                <a:cs typeface="Calibri" panose="020F0502020204030204" pitchFamily="34" charset="0"/>
              </a:rPr>
              <a:t>: Create targeted retention programs for younger customers, such as gamified loyalty rewards, exclusive events, or discounts tailored to their preferences</a:t>
            </a:r>
            <a:r>
              <a:rPr lang="en-US" dirty="0"/>
              <a:t>.</a:t>
            </a:r>
          </a:p>
        </p:txBody>
      </p:sp>
    </p:spTree>
    <p:extLst>
      <p:ext uri="{BB962C8B-B14F-4D97-AF65-F5344CB8AC3E}">
        <p14:creationId xmlns:p14="http://schemas.microsoft.com/office/powerpoint/2010/main" val="281233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92ADF-E791-F06B-4AB7-C913414C35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FBDAB0-9D33-22D5-D5FA-49830BAB7D6A}"/>
              </a:ext>
            </a:extLst>
          </p:cNvPr>
          <p:cNvSpPr txBox="1"/>
          <p:nvPr/>
        </p:nvSpPr>
        <p:spPr>
          <a:xfrm>
            <a:off x="2282313" y="5949280"/>
            <a:ext cx="4579374" cy="830997"/>
          </a:xfrm>
          <a:prstGeom prst="rect">
            <a:avLst/>
          </a:prstGeom>
          <a:noFill/>
        </p:spPr>
        <p:txBody>
          <a:bodyPr wrap="square">
            <a:spAutoFit/>
          </a:bodyPr>
          <a:lstStyle/>
          <a:p>
            <a:pPr algn="ctr"/>
            <a:r>
              <a:rPr lang="en-US" sz="2400" b="1" dirty="0">
                <a:latin typeface="Calibri" panose="020F0502020204030204" pitchFamily="34" charset="0"/>
                <a:cs typeface="Calibri" panose="020F0502020204030204" pitchFamily="34" charset="0"/>
              </a:rPr>
              <a:t>Top 10 Feature Importances (Random Forest)</a:t>
            </a:r>
            <a:endParaRPr lang="en-IN" sz="2400" b="1"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5B80DCD1-8FCE-ABC7-4012-EEFCF12A9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259"/>
            <a:ext cx="8784976" cy="585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64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BC14C-C7FB-695B-7111-B5FD30AE5B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903262-836C-2723-62C2-8BAED3B55E25}"/>
              </a:ext>
            </a:extLst>
          </p:cNvPr>
          <p:cNvSpPr txBox="1"/>
          <p:nvPr/>
        </p:nvSpPr>
        <p:spPr>
          <a:xfrm>
            <a:off x="0" y="188640"/>
            <a:ext cx="9144000" cy="892552"/>
          </a:xfrm>
          <a:prstGeom prst="rect">
            <a:avLst/>
          </a:prstGeom>
          <a:noFill/>
        </p:spPr>
        <p:txBody>
          <a:bodyPr wrap="square">
            <a:spAutoFit/>
          </a:bodyPr>
          <a:lstStyle/>
          <a:p>
            <a:pPr algn="ctr"/>
            <a:r>
              <a:rPr lang="en-US" sz="2600" b="1" dirty="0">
                <a:latin typeface="Calibri" panose="020F0502020204030204" pitchFamily="34" charset="0"/>
                <a:cs typeface="Calibri" panose="020F0502020204030204" pitchFamily="34" charset="0"/>
              </a:rPr>
              <a:t>Insights</a:t>
            </a:r>
          </a:p>
          <a:p>
            <a:pPr marL="457200" indent="-457200" algn="ctr">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94AD0E48-E015-05E3-8C3C-02ACDD7D627E}"/>
              </a:ext>
            </a:extLst>
          </p:cNvPr>
          <p:cNvSpPr>
            <a:spLocks noChangeArrowheads="1"/>
          </p:cNvSpPr>
          <p:nvPr/>
        </p:nvSpPr>
        <p:spPr bwMode="auto">
          <a:xfrm>
            <a:off x="0" y="853262"/>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Membership Duration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Feedback Score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are likely to rank as the most significant predictors of churn.</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Features like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Spending Score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Income-to-Spending Ratio</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or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Normalized Purchase History</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might also rank high, offering actionable insights into customer engagement and financial behavior. </a:t>
            </a:r>
          </a:p>
        </p:txBody>
      </p:sp>
      <p:sp>
        <p:nvSpPr>
          <p:cNvPr id="7" name="TextBox 6">
            <a:extLst>
              <a:ext uri="{FF2B5EF4-FFF2-40B4-BE49-F238E27FC236}">
                <a16:creationId xmlns:a16="http://schemas.microsoft.com/office/drawing/2014/main" id="{E2280644-C37D-007B-1E8D-CB5841283933}"/>
              </a:ext>
            </a:extLst>
          </p:cNvPr>
          <p:cNvSpPr txBox="1"/>
          <p:nvPr/>
        </p:nvSpPr>
        <p:spPr>
          <a:xfrm>
            <a:off x="0" y="3423570"/>
            <a:ext cx="9144000" cy="3046988"/>
          </a:xfrm>
          <a:prstGeom prst="rect">
            <a:avLst/>
          </a:prstGeom>
          <a:noFill/>
        </p:spPr>
        <p:txBody>
          <a:bodyPr wrap="square">
            <a:spAutoFit/>
          </a:bodyPr>
          <a:lstStyle/>
          <a:p>
            <a:endParaRPr lang="en-US" sz="2400" b="1" dirty="0">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Actionable Recommendation</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For customers with short memberships, improve onboarding and engagement during the critical early stages.</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Address dissatisfaction by analyzing low feedback scores and resolving customer concerns promptly.</a:t>
            </a:r>
          </a:p>
        </p:txBody>
      </p:sp>
    </p:spTree>
    <p:extLst>
      <p:ext uri="{BB962C8B-B14F-4D97-AF65-F5344CB8AC3E}">
        <p14:creationId xmlns:p14="http://schemas.microsoft.com/office/powerpoint/2010/main" val="391563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543FC7-FE20-EC44-79D7-C9FBE33C5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4665"/>
            <a:ext cx="8136904" cy="52865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59301E-BEA5-4E93-2584-E035154C1681}"/>
              </a:ext>
            </a:extLst>
          </p:cNvPr>
          <p:cNvSpPr txBox="1"/>
          <p:nvPr/>
        </p:nvSpPr>
        <p:spPr>
          <a:xfrm>
            <a:off x="1691680" y="5877272"/>
            <a:ext cx="5760640" cy="830997"/>
          </a:xfrm>
          <a:prstGeom prst="rect">
            <a:avLst/>
          </a:prstGeom>
          <a:noFill/>
        </p:spPr>
        <p:txBody>
          <a:bodyPr wrap="square">
            <a:spAutoFit/>
          </a:bodyPr>
          <a:lstStyle/>
          <a:p>
            <a:pPr algn="ctr"/>
            <a:r>
              <a:rPr lang="en-US" sz="2400" b="1" dirty="0">
                <a:latin typeface="Calibri" panose="020F0502020204030204" pitchFamily="34" charset="0"/>
                <a:cs typeface="Calibri" panose="020F0502020204030204" pitchFamily="34" charset="0"/>
              </a:rPr>
              <a:t>Distribution of feedback scores for churned vs. non-churned customers.</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721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3A2B4-7453-6916-1136-A554A6F7EC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792629-FF4E-F840-BBB9-9F9DF3CB8B2C}"/>
              </a:ext>
            </a:extLst>
          </p:cNvPr>
          <p:cNvSpPr txBox="1"/>
          <p:nvPr/>
        </p:nvSpPr>
        <p:spPr>
          <a:xfrm>
            <a:off x="0" y="188640"/>
            <a:ext cx="9144000" cy="892552"/>
          </a:xfrm>
          <a:prstGeom prst="rect">
            <a:avLst/>
          </a:prstGeom>
          <a:noFill/>
        </p:spPr>
        <p:txBody>
          <a:bodyPr wrap="square">
            <a:spAutoFit/>
          </a:bodyPr>
          <a:lstStyle/>
          <a:p>
            <a:pPr algn="ctr"/>
            <a:r>
              <a:rPr lang="en-US" sz="2600" b="1" dirty="0">
                <a:latin typeface="Calibri" panose="020F0502020204030204" pitchFamily="34" charset="0"/>
                <a:cs typeface="Calibri" panose="020F0502020204030204" pitchFamily="34" charset="0"/>
              </a:rPr>
              <a:t>Insights</a:t>
            </a:r>
          </a:p>
          <a:p>
            <a:pPr marL="457200" indent="-457200" algn="ctr">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D05D36A-F457-FF09-10F4-1F9FCA8E2221}"/>
              </a:ext>
            </a:extLst>
          </p:cNvPr>
          <p:cNvSpPr txBox="1"/>
          <p:nvPr/>
        </p:nvSpPr>
        <p:spPr>
          <a:xfrm>
            <a:off x="0" y="3423570"/>
            <a:ext cx="9144000" cy="461665"/>
          </a:xfrm>
          <a:prstGeom prst="rect">
            <a:avLst/>
          </a:prstGeom>
          <a:noFill/>
        </p:spPr>
        <p:txBody>
          <a:bodyPr wrap="square">
            <a:spAutoFit/>
          </a:bodyPr>
          <a:lstStyle/>
          <a:p>
            <a:pPr algn="ctr"/>
            <a:r>
              <a:rPr lang="en-US" sz="2400" b="1" dirty="0">
                <a:latin typeface="Calibri" panose="020F0502020204030204" pitchFamily="34" charset="0"/>
                <a:cs typeface="Calibri" panose="020F0502020204030204" pitchFamily="34" charset="0"/>
              </a:rPr>
              <a:t>Actionable Recommendation</a:t>
            </a:r>
          </a:p>
        </p:txBody>
      </p:sp>
      <p:sp>
        <p:nvSpPr>
          <p:cNvPr id="6" name="Rectangle 3">
            <a:extLst>
              <a:ext uri="{FF2B5EF4-FFF2-40B4-BE49-F238E27FC236}">
                <a16:creationId xmlns:a16="http://schemas.microsoft.com/office/drawing/2014/main" id="{AA71BDE6-EEEF-0CDC-7A4C-B437D931CA42}"/>
              </a:ext>
            </a:extLst>
          </p:cNvPr>
          <p:cNvSpPr>
            <a:spLocks noChangeArrowheads="1"/>
          </p:cNvSpPr>
          <p:nvPr/>
        </p:nvSpPr>
        <p:spPr bwMode="auto">
          <a:xfrm rot="10800000" flipV="1">
            <a:off x="0" y="1127359"/>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Churned customers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might have significantly lower feedback scores than non-churned customers, indicating dissatisfaction as a key churn driver.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Non-churned customers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likely have consistently higher feedback scores, reflecting satisfaction and engagement. </a:t>
            </a:r>
          </a:p>
        </p:txBody>
      </p:sp>
      <p:sp>
        <p:nvSpPr>
          <p:cNvPr id="10" name="Rectangle 4">
            <a:extLst>
              <a:ext uri="{FF2B5EF4-FFF2-40B4-BE49-F238E27FC236}">
                <a16:creationId xmlns:a16="http://schemas.microsoft.com/office/drawing/2014/main" id="{0F2C8062-0749-1FEA-46F7-D243718F546A}"/>
              </a:ext>
            </a:extLst>
          </p:cNvPr>
          <p:cNvSpPr>
            <a:spLocks noChangeArrowheads="1"/>
          </p:cNvSpPr>
          <p:nvPr/>
        </p:nvSpPr>
        <p:spPr bwMode="auto">
          <a:xfrm rot="10800000" flipV="1">
            <a:off x="34659" y="4069901"/>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Conduct surveys or exit interviews to identify common pain points for churned customers.</a:t>
            </a:r>
            <a:endParaRPr lang="en-US" altLang="en-US" sz="2400" dirty="0">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Develop loyalty programs or perks to incentivize high feedback scores, further boosting retention. </a:t>
            </a:r>
          </a:p>
        </p:txBody>
      </p:sp>
    </p:spTree>
    <p:extLst>
      <p:ext uri="{BB962C8B-B14F-4D97-AF65-F5344CB8AC3E}">
        <p14:creationId xmlns:p14="http://schemas.microsoft.com/office/powerpoint/2010/main" val="162332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4400D-1821-A1A9-38FC-551862FCD2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516AF2-B61A-D1C2-9B87-2BBA8EF53C8E}"/>
              </a:ext>
            </a:extLst>
          </p:cNvPr>
          <p:cNvSpPr txBox="1"/>
          <p:nvPr/>
        </p:nvSpPr>
        <p:spPr>
          <a:xfrm>
            <a:off x="0" y="188640"/>
            <a:ext cx="9144000" cy="892552"/>
          </a:xfrm>
          <a:prstGeom prst="rect">
            <a:avLst/>
          </a:prstGeom>
          <a:noFill/>
        </p:spPr>
        <p:txBody>
          <a:bodyPr wrap="square">
            <a:spAutoFit/>
          </a:bodyPr>
          <a:lstStyle/>
          <a:p>
            <a:pPr algn="ctr"/>
            <a:r>
              <a:rPr lang="en-US" sz="2600" b="1" dirty="0">
                <a:latin typeface="Calibri" panose="020F0502020204030204" pitchFamily="34" charset="0"/>
                <a:cs typeface="Calibri" panose="020F0502020204030204" pitchFamily="34" charset="0"/>
              </a:rPr>
              <a:t>Next Steps</a:t>
            </a:r>
          </a:p>
          <a:p>
            <a:pPr marL="457200" indent="-457200" algn="ctr">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BFDFC0A0-316D-C9C7-3B00-3C5757399E05}"/>
              </a:ext>
            </a:extLst>
          </p:cNvPr>
          <p:cNvSpPr>
            <a:spLocks noChangeArrowheads="1"/>
          </p:cNvSpPr>
          <p:nvPr/>
        </p:nvSpPr>
        <p:spPr bwMode="auto">
          <a:xfrm rot="10800000" flipV="1">
            <a:off x="0" y="1088566"/>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Implement targeted retention campaigns based on churn predictions.</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Monitor feedback continuously and act on customer concerns promptly.</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Explore additional features and alternative modeling techniques for improvement.</a:t>
            </a:r>
          </a:p>
        </p:txBody>
      </p:sp>
    </p:spTree>
    <p:extLst>
      <p:ext uri="{BB962C8B-B14F-4D97-AF65-F5344CB8AC3E}">
        <p14:creationId xmlns:p14="http://schemas.microsoft.com/office/powerpoint/2010/main" val="52266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685800" y="2012702"/>
            <a:ext cx="7772400" cy="1569660"/>
          </a:xfrm>
          <a:prstGeom prst="rect">
            <a:avLst/>
          </a:prstGeom>
          <a:noFill/>
        </p:spPr>
        <p:txBody>
          <a:bodyPr wrap="square" rtlCol="0" anchor="ctr">
            <a:spAutoFit/>
          </a:bodyPr>
          <a:lstStyle/>
          <a:p>
            <a:pPr lvl="0" algn="ctr" defTabSz="457200"/>
            <a:r>
              <a:rPr lang="en-US" sz="9600" b="1" i="1" dirty="0">
                <a:solidFill>
                  <a:schemeClr val="accent1"/>
                </a:solidFill>
                <a:effectLst>
                  <a:outerShdw blurRad="38100" dist="38100" dir="2700000" algn="tl">
                    <a:srgbClr val="000000">
                      <a:alpha val="43137"/>
                    </a:srgbClr>
                  </a:outerShdw>
                </a:effectLst>
                <a:latin typeface="Calibri" pitchFamily="34" charset="0"/>
              </a:rPr>
              <a:t>Thank You</a:t>
            </a:r>
          </a:p>
        </p:txBody>
      </p:sp>
    </p:spTree>
    <p:extLst>
      <p:ext uri="{BB962C8B-B14F-4D97-AF65-F5344CB8AC3E}">
        <p14:creationId xmlns:p14="http://schemas.microsoft.com/office/powerpoint/2010/main" val="46978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400" dirty="0">
                <a:latin typeface="Calibri" panose="020F0502020204030204" pitchFamily="34" charset="0"/>
                <a:cs typeface="Calibri" panose="020F0502020204030204" pitchFamily="34" charset="0"/>
              </a:rPr>
              <a:t>The primary goal of this analysis was to predict customer churn and derive actionable insights to improve customer retention and increase sales. The dataset contained customer information, purchasing behavior, and churn indicators, enabling exploratory data analysis (EDA), predictive modeling, and the identification of key trends and patterns.</a:t>
            </a:r>
          </a:p>
          <a:p>
            <a:endParaRPr lang="en-IN" dirty="0"/>
          </a:p>
        </p:txBody>
      </p:sp>
      <p:sp>
        <p:nvSpPr>
          <p:cNvPr id="3" name="Title 2"/>
          <p:cNvSpPr>
            <a:spLocks noGrp="1"/>
          </p:cNvSpPr>
          <p:nvPr>
            <p:ph type="title"/>
          </p:nvPr>
        </p:nvSpPr>
        <p:spPr/>
        <p:txBody>
          <a:bodyPr>
            <a:normAutofit/>
          </a:bodyPr>
          <a:lstStyle/>
          <a:p>
            <a:pPr algn="ctr"/>
            <a:r>
              <a:rPr lang="en-IN" sz="2800" dirty="0">
                <a:solidFill>
                  <a:schemeClr val="tx1"/>
                </a:solidFill>
                <a:latin typeface="Calibri" panose="020F0502020204030204" pitchFamily="34" charset="0"/>
                <a:cs typeface="Calibri" panose="020F0502020204030204" pitchFamily="34" charset="0"/>
              </a:rPr>
              <a:t>Objective</a:t>
            </a:r>
          </a:p>
        </p:txBody>
      </p:sp>
    </p:spTree>
    <p:extLst>
      <p:ext uri="{BB962C8B-B14F-4D97-AF65-F5344CB8AC3E}">
        <p14:creationId xmlns:p14="http://schemas.microsoft.com/office/powerpoint/2010/main" val="101241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483C5B-0F56-93C7-61DD-7034793F23FC}"/>
              </a:ext>
            </a:extLst>
          </p:cNvPr>
          <p:cNvSpPr>
            <a:spLocks noGrp="1"/>
          </p:cNvSpPr>
          <p:nvPr>
            <p:ph idx="1"/>
          </p:nvPr>
        </p:nvSpPr>
        <p:spPr>
          <a:xfrm>
            <a:off x="0" y="0"/>
            <a:ext cx="9144000" cy="6858000"/>
          </a:xfrm>
        </p:spPr>
        <p:txBody>
          <a:bodyPr>
            <a:normAutofit lnSpcReduction="10000"/>
          </a:bodyPr>
          <a:lstStyle/>
          <a:p>
            <a:pPr marL="109728" indent="0">
              <a:lnSpc>
                <a:spcPct val="115000"/>
              </a:lnSpc>
              <a:spcAft>
                <a:spcPts val="10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Dataset Overview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nSpc>
                <a:spcPct val="115000"/>
              </a:lnSpc>
              <a:spcAft>
                <a:spcPts val="10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dataset contains the following fields:</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Customer ID: Unique identifier for each customer.</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Age: Age of the customer.</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Gender: Gender of the customer.</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Annual Income: Customer's yearly income.</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Spending Score: A metric representing spending habits.</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Purchase History: Aggregated count or value of purchases.</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Membership Duration: Duration of the customer's membership in years.</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Feedback Score: Customer satisfaction rating.</a:t>
            </a:r>
          </a:p>
          <a:p>
            <a:pPr marL="342900" lvl="0" indent="-342900">
              <a:lnSpc>
                <a:spcPct val="115000"/>
              </a:lnSpc>
              <a:spcAft>
                <a:spcPts val="1000"/>
              </a:spcAft>
              <a:buClr>
                <a:schemeClr val="tx1"/>
              </a:buClr>
              <a:buSzPts val="1000"/>
              <a:buFont typeface="Wingdings" panose="05000000000000000000" pitchFamily="2" charset="2"/>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Churn Indicator: Target variable (0 = No, 1 = Yes).</a:t>
            </a:r>
          </a:p>
          <a:p>
            <a:pPr algn="just"/>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423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88640"/>
            <a:ext cx="8229600" cy="11430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IN" dirty="0">
                <a:latin typeface="Calibri" pitchFamily="34" charset="0"/>
              </a:rPr>
              <a:t> </a:t>
            </a:r>
            <a:r>
              <a:rPr lang="en-IN" sz="2800" dirty="0">
                <a:solidFill>
                  <a:schemeClr val="tx1"/>
                </a:solidFill>
                <a:effectLst/>
                <a:latin typeface="Calibri" pitchFamily="34" charset="0"/>
              </a:rPr>
              <a:t>Approach</a:t>
            </a:r>
            <a:endParaRPr lang="en-IN" sz="2800" dirty="0">
              <a:solidFill>
                <a:schemeClr val="tx1"/>
              </a:solidFill>
              <a:latin typeface="Calibri" pitchFamily="34" charset="0"/>
            </a:endParaRPr>
          </a:p>
        </p:txBody>
      </p:sp>
      <p:sp>
        <p:nvSpPr>
          <p:cNvPr id="5" name="TextBox 4"/>
          <p:cNvSpPr txBox="1"/>
          <p:nvPr/>
        </p:nvSpPr>
        <p:spPr>
          <a:xfrm>
            <a:off x="-21684" y="1196752"/>
            <a:ext cx="9144000" cy="3785652"/>
          </a:xfrm>
          <a:prstGeom prst="rect">
            <a:avLst/>
          </a:prstGeom>
          <a:noFill/>
        </p:spPr>
        <p:txBody>
          <a:bodyPr wrap="square" rtlCol="0">
            <a:spAutoFit/>
          </a:bodyPr>
          <a:lstStyle/>
          <a:p>
            <a:pPr marL="342900" indent="-342900">
              <a:buSzPct val="68000"/>
              <a:buFont typeface="Arial" panose="020B0604020202020204" pitchFamily="34" charset="0"/>
              <a:buChar char="•"/>
            </a:pPr>
            <a:r>
              <a:rPr lang="en-US" sz="2400" dirty="0">
                <a:latin typeface="Calibri" panose="020F0502020204030204" pitchFamily="34" charset="0"/>
                <a:cs typeface="Calibri" panose="020F0502020204030204" pitchFamily="34" charset="0"/>
              </a:rPr>
              <a:t>Performed Exploratory Data Analysis (EDA) to identify trends and anomalies.</a:t>
            </a:r>
          </a:p>
          <a:p>
            <a:pPr marL="342900" indent="-342900">
              <a:buSzPct val="68000"/>
              <a:buFont typeface="Arial" panose="020B0604020202020204" pitchFamily="34" charset="0"/>
              <a:buChar char="•"/>
            </a:pPr>
            <a:r>
              <a:rPr lang="en-US" sz="2400" dirty="0">
                <a:latin typeface="Calibri" panose="020F0502020204030204" pitchFamily="34" charset="0"/>
                <a:cs typeface="Calibri" panose="020F0502020204030204" pitchFamily="34" charset="0"/>
              </a:rPr>
              <a:t>Cleaned and preprocessed the data, handling missing values and outliers.</a:t>
            </a:r>
          </a:p>
          <a:p>
            <a:pPr marL="342900" indent="-342900">
              <a:buSzPct val="68000"/>
              <a:buFont typeface="Arial" panose="020B0604020202020204" pitchFamily="34" charset="0"/>
              <a:buChar char="•"/>
            </a:pPr>
            <a:r>
              <a:rPr lang="en-US" sz="2400" dirty="0">
                <a:latin typeface="Calibri" panose="020F0502020204030204" pitchFamily="34" charset="0"/>
                <a:cs typeface="Calibri" panose="020F0502020204030204" pitchFamily="34" charset="0"/>
              </a:rPr>
              <a:t>Engineered features to improve model performance.</a:t>
            </a:r>
          </a:p>
          <a:p>
            <a:pPr marL="342900" indent="-342900">
              <a:buSzPct val="68000"/>
              <a:buFont typeface="Arial" panose="020B0604020202020204" pitchFamily="34" charset="0"/>
              <a:buChar char="•"/>
            </a:pPr>
            <a:r>
              <a:rPr lang="en-US" sz="2400" dirty="0">
                <a:latin typeface="Calibri" panose="020F0502020204030204" pitchFamily="34" charset="0"/>
                <a:cs typeface="Calibri" panose="020F0502020204030204" pitchFamily="34" charset="0"/>
              </a:rPr>
              <a:t>Trained and compared multiple models: Logistic Regression, Random Forest, and XGBoost.</a:t>
            </a:r>
          </a:p>
          <a:p>
            <a:pPr marL="342900" indent="-342900">
              <a:buSzPct val="68000"/>
              <a:buFont typeface="Arial" panose="020B0604020202020204" pitchFamily="34" charset="0"/>
              <a:buChar char="•"/>
            </a:pPr>
            <a:r>
              <a:rPr lang="en-US" sz="2400" dirty="0">
                <a:latin typeface="Calibri" panose="020F0502020204030204" pitchFamily="34" charset="0"/>
                <a:cs typeface="Calibri" panose="020F0502020204030204" pitchFamily="34" charset="0"/>
              </a:rPr>
              <a:t>Evaluated models using metrics like accuracy, precision, recall, and F1-score.</a:t>
            </a:r>
          </a:p>
          <a:p>
            <a:pPr marL="457200" indent="-457200">
              <a:buFont typeface="Wingdings" pitchFamily="2" charset="2"/>
              <a:buChar char="§"/>
            </a:pPr>
            <a:endParaRPr lang="en-IN" sz="2400" dirty="0">
              <a:solidFill>
                <a:schemeClr val="tx2"/>
              </a:solidFill>
              <a:latin typeface="Calibri" pitchFamily="34" charset="0"/>
            </a:endParaRPr>
          </a:p>
        </p:txBody>
      </p:sp>
    </p:spTree>
    <p:extLst>
      <p:ext uri="{BB962C8B-B14F-4D97-AF65-F5344CB8AC3E}">
        <p14:creationId xmlns:p14="http://schemas.microsoft.com/office/powerpoint/2010/main" val="272700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ABD3C35-6AD2-558D-288C-ED5E54617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2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A7E1F4-356C-34D0-34F1-0685F3B82D0B}"/>
              </a:ext>
            </a:extLst>
          </p:cNvPr>
          <p:cNvSpPr txBox="1"/>
          <p:nvPr/>
        </p:nvSpPr>
        <p:spPr>
          <a:xfrm>
            <a:off x="0" y="0"/>
            <a:ext cx="9144000" cy="6863417"/>
          </a:xfrm>
          <a:prstGeom prst="rect">
            <a:avLst/>
          </a:prstGeom>
          <a:noFill/>
        </p:spPr>
        <p:txBody>
          <a:bodyPr wrap="square">
            <a:spAutoFit/>
          </a:bodyPr>
          <a:lstStyle/>
          <a:p>
            <a:pPr algn="l"/>
            <a:r>
              <a:rPr lang="en-US" sz="2800" b="1" i="0" dirty="0">
                <a:solidFill>
                  <a:srgbClr val="000000"/>
                </a:solidFill>
                <a:effectLst/>
                <a:latin typeface="Calibri" panose="020F0502020204030204" pitchFamily="34" charset="0"/>
                <a:cs typeface="Calibri" panose="020F0502020204030204" pitchFamily="34" charset="0"/>
              </a:rPr>
              <a:t>Key Insights from Visualizations:</a:t>
            </a:r>
          </a:p>
          <a:p>
            <a:pPr algn="l"/>
            <a:endParaRPr lang="en-US" sz="2800" b="1"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Age Distribution: </a:t>
            </a:r>
            <a:r>
              <a:rPr lang="en-US" sz="2400" i="0" dirty="0">
                <a:solidFill>
                  <a:srgbClr val="000000"/>
                </a:solidFill>
                <a:effectLst/>
                <a:latin typeface="Calibri" panose="020F0502020204030204" pitchFamily="34" charset="0"/>
                <a:cs typeface="Calibri" panose="020F0502020204030204" pitchFamily="34" charset="0"/>
              </a:rPr>
              <a:t>Most customers fall between the ages of 30 and 60, with a slight peak around 45.</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Annual Income: </a:t>
            </a:r>
            <a:r>
              <a:rPr lang="en-US" sz="2400" i="0" dirty="0">
                <a:solidFill>
                  <a:srgbClr val="000000"/>
                </a:solidFill>
                <a:effectLst/>
                <a:latin typeface="Calibri" panose="020F0502020204030204" pitchFamily="34" charset="0"/>
                <a:cs typeface="Calibri" panose="020F0502020204030204" pitchFamily="34" charset="0"/>
              </a:rPr>
              <a:t>A wide range of incomes, with a majority clustering between 50,000 and 100,000.</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Spending Score: </a:t>
            </a:r>
            <a:r>
              <a:rPr lang="en-US" sz="2400" i="0" dirty="0">
                <a:solidFill>
                  <a:srgbClr val="000000"/>
                </a:solidFill>
                <a:effectLst/>
                <a:latin typeface="Calibri" panose="020F0502020204030204" pitchFamily="34" charset="0"/>
                <a:cs typeface="Calibri" panose="020F0502020204030204" pitchFamily="34" charset="0"/>
              </a:rPr>
              <a:t>Nearly uniform distribution with a slight peak around 50, indicating diverse spending behaviors.</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Purchase History: </a:t>
            </a:r>
            <a:r>
              <a:rPr lang="en-US" sz="2400" i="0" dirty="0">
                <a:solidFill>
                  <a:srgbClr val="000000"/>
                </a:solidFill>
                <a:effectLst/>
                <a:latin typeface="Calibri" panose="020F0502020204030204" pitchFamily="34" charset="0"/>
                <a:cs typeface="Calibri" panose="020F0502020204030204" pitchFamily="34" charset="0"/>
              </a:rPr>
              <a:t>Most customers have 5-15 purchases, with fewer at the extremes.</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Membership Duration: </a:t>
            </a:r>
            <a:r>
              <a:rPr lang="en-US" sz="2400" i="0" dirty="0">
                <a:solidFill>
                  <a:srgbClr val="000000"/>
                </a:solidFill>
                <a:effectLst/>
                <a:latin typeface="Calibri" panose="020F0502020204030204" pitchFamily="34" charset="0"/>
                <a:cs typeface="Calibri" panose="020F0502020204030204" pitchFamily="34" charset="0"/>
              </a:rPr>
              <a:t>Skewed towards shorter durations, with a peak at around 5 years.</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Feedback Score: </a:t>
            </a:r>
            <a:r>
              <a:rPr lang="en-US" sz="2400" i="0" dirty="0">
                <a:solidFill>
                  <a:srgbClr val="000000"/>
                </a:solidFill>
                <a:effectLst/>
                <a:latin typeface="Calibri" panose="020F0502020204030204" pitchFamily="34" charset="0"/>
                <a:cs typeface="Calibri" panose="020F0502020204030204" pitchFamily="34" charset="0"/>
              </a:rPr>
              <a:t>Most customers rate their experience moderately (scores between 3 and 7).</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Churn Indicator: </a:t>
            </a:r>
            <a:r>
              <a:rPr lang="en-US" sz="2400" i="0" dirty="0">
                <a:solidFill>
                  <a:srgbClr val="000000"/>
                </a:solidFill>
                <a:effectLst/>
                <a:latin typeface="Calibri" panose="020F0502020204030204" pitchFamily="34" charset="0"/>
                <a:cs typeface="Calibri" panose="020F0502020204030204" pitchFamily="34" charset="0"/>
              </a:rPr>
              <a:t>About 70.7% of customers have not churned (Churn Indicator = 0), 29.3% have churned (Churn Indicator = 1).</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Gender Distribution: </a:t>
            </a:r>
            <a:r>
              <a:rPr lang="en-US" sz="2400" i="0" dirty="0">
                <a:solidFill>
                  <a:srgbClr val="000000"/>
                </a:solidFill>
                <a:effectLst/>
                <a:latin typeface="Calibri" panose="020F0502020204030204" pitchFamily="34" charset="0"/>
                <a:cs typeface="Calibri" panose="020F0502020204030204" pitchFamily="34" charset="0"/>
              </a:rPr>
              <a:t>The dataset is relatively balanced: 52.4% Male and 47.6% Female..</a:t>
            </a:r>
          </a:p>
        </p:txBody>
      </p:sp>
    </p:spTree>
    <p:extLst>
      <p:ext uri="{BB962C8B-B14F-4D97-AF65-F5344CB8AC3E}">
        <p14:creationId xmlns:p14="http://schemas.microsoft.com/office/powerpoint/2010/main" val="242907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07D78-64C1-6298-B607-AB7BF0AA0006}"/>
              </a:ext>
            </a:extLst>
          </p:cNvPr>
          <p:cNvSpPr txBox="1"/>
          <p:nvPr/>
        </p:nvSpPr>
        <p:spPr>
          <a:xfrm>
            <a:off x="1" y="0"/>
            <a:ext cx="9144000" cy="954107"/>
          </a:xfrm>
          <a:prstGeom prst="rect">
            <a:avLst/>
          </a:prstGeom>
          <a:noFill/>
        </p:spPr>
        <p:txBody>
          <a:bodyPr wrap="square">
            <a:spAutoFit/>
          </a:bodyPr>
          <a:lstStyle/>
          <a:p>
            <a:pPr algn="ctr"/>
            <a:r>
              <a:rPr lang="en-IN" sz="2800" b="1" dirty="0">
                <a:latin typeface="Calibri" panose="020F0502020204030204" pitchFamily="34" charset="0"/>
                <a:cs typeface="Calibri" panose="020F0502020204030204" pitchFamily="34" charset="0"/>
              </a:rPr>
              <a:t>Relationship between churn and numerical variables using boxplots</a:t>
            </a:r>
          </a:p>
        </p:txBody>
      </p:sp>
      <p:pic>
        <p:nvPicPr>
          <p:cNvPr id="4" name="Picture 3">
            <a:extLst>
              <a:ext uri="{FF2B5EF4-FFF2-40B4-BE49-F238E27FC236}">
                <a16:creationId xmlns:a16="http://schemas.microsoft.com/office/drawing/2014/main" id="{06E09828-E61C-0506-4B8D-1DE42F8B0866}"/>
              </a:ext>
            </a:extLst>
          </p:cNvPr>
          <p:cNvPicPr>
            <a:picLocks noChangeAspect="1"/>
          </p:cNvPicPr>
          <p:nvPr/>
        </p:nvPicPr>
        <p:blipFill>
          <a:blip r:embed="rId2"/>
          <a:srcRect b="26901"/>
          <a:stretch/>
        </p:blipFill>
        <p:spPr>
          <a:xfrm>
            <a:off x="0" y="954107"/>
            <a:ext cx="9144000" cy="5903893"/>
          </a:xfrm>
          <a:prstGeom prst="rect">
            <a:avLst/>
          </a:prstGeom>
        </p:spPr>
      </p:pic>
    </p:spTree>
    <p:extLst>
      <p:ext uri="{BB962C8B-B14F-4D97-AF65-F5344CB8AC3E}">
        <p14:creationId xmlns:p14="http://schemas.microsoft.com/office/powerpoint/2010/main" val="291202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A0975-C134-E0AD-B4B9-46DE6692EBAB}"/>
              </a:ext>
            </a:extLst>
          </p:cNvPr>
          <p:cNvSpPr txBox="1"/>
          <p:nvPr/>
        </p:nvSpPr>
        <p:spPr>
          <a:xfrm>
            <a:off x="0" y="58846"/>
            <a:ext cx="9144000" cy="6740307"/>
          </a:xfrm>
          <a:prstGeom prst="rect">
            <a:avLst/>
          </a:prstGeom>
          <a:noFill/>
        </p:spPr>
        <p:txBody>
          <a:bodyPr wrap="square">
            <a:spAutoFit/>
          </a:bodyPr>
          <a:lstStyle/>
          <a:p>
            <a:pPr algn="l"/>
            <a:r>
              <a:rPr lang="en-US" sz="2800" b="1" i="0" dirty="0">
                <a:solidFill>
                  <a:srgbClr val="000000"/>
                </a:solidFill>
                <a:effectLst/>
                <a:latin typeface="Calibri" panose="020F0502020204030204" pitchFamily="34" charset="0"/>
                <a:cs typeface="Calibri" panose="020F0502020204030204" pitchFamily="34" charset="0"/>
              </a:rPr>
              <a:t>Insights from the Visualizations:</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Age vs Churn: </a:t>
            </a:r>
            <a:r>
              <a:rPr lang="en-US" sz="2400" i="0" dirty="0">
                <a:solidFill>
                  <a:srgbClr val="000000"/>
                </a:solidFill>
                <a:effectLst/>
                <a:latin typeface="Calibri" panose="020F0502020204030204" pitchFamily="34" charset="0"/>
                <a:cs typeface="Calibri" panose="020F0502020204030204" pitchFamily="34" charset="0"/>
              </a:rPr>
              <a:t>The age distribution does not show a strong difference between churned and retained customers, but younger customers might have slightly higher churn rates.</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Annual Income vs Churn: </a:t>
            </a:r>
            <a:r>
              <a:rPr lang="en-US" sz="2400" i="0" dirty="0">
                <a:solidFill>
                  <a:srgbClr val="000000"/>
                </a:solidFill>
                <a:effectLst/>
                <a:latin typeface="Calibri" panose="020F0502020204030204" pitchFamily="34" charset="0"/>
                <a:cs typeface="Calibri" panose="020F0502020204030204" pitchFamily="34" charset="0"/>
              </a:rPr>
              <a:t>Customers with lower or mid-range annual incomes appear more likely to churn compared to those with higher incomes.</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Spending Score vs Churn: </a:t>
            </a:r>
            <a:r>
              <a:rPr lang="en-US" sz="2400" i="0" dirty="0">
                <a:solidFill>
                  <a:srgbClr val="000000"/>
                </a:solidFill>
                <a:effectLst/>
                <a:latin typeface="Calibri" panose="020F0502020204030204" pitchFamily="34" charset="0"/>
                <a:cs typeface="Calibri" panose="020F0502020204030204" pitchFamily="34" charset="0"/>
              </a:rPr>
              <a:t>Churned customers tend to have slightly lower spending scores compared to retained ones.</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Purchase History vs Churn: </a:t>
            </a:r>
            <a:r>
              <a:rPr lang="en-US" sz="2400" i="0" dirty="0">
                <a:solidFill>
                  <a:srgbClr val="000000"/>
                </a:solidFill>
                <a:effectLst/>
                <a:latin typeface="Calibri" panose="020F0502020204030204" pitchFamily="34" charset="0"/>
                <a:cs typeface="Calibri" panose="020F0502020204030204" pitchFamily="34" charset="0"/>
              </a:rPr>
              <a:t>Customers with fewer past purchases are more likely to churn, while those with higher purchase history are predominantly retained.</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Membership Duration vs Churn: </a:t>
            </a:r>
            <a:r>
              <a:rPr lang="en-US" sz="2400" i="0" dirty="0">
                <a:solidFill>
                  <a:srgbClr val="000000"/>
                </a:solidFill>
                <a:effectLst/>
                <a:latin typeface="Calibri" panose="020F0502020204030204" pitchFamily="34" charset="0"/>
                <a:cs typeface="Calibri" panose="020F0502020204030204" pitchFamily="34" charset="0"/>
              </a:rPr>
              <a:t>Shorter membership durations correlate strongly with churn. Retained customers have longer memberships on average.</a:t>
            </a: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Feedback Score vs Churn: </a:t>
            </a:r>
            <a:r>
              <a:rPr lang="en-US" sz="2400" i="0" dirty="0">
                <a:solidFill>
                  <a:srgbClr val="000000"/>
                </a:solidFill>
                <a:effectLst/>
                <a:latin typeface="Calibri" panose="020F0502020204030204" pitchFamily="34" charset="0"/>
                <a:cs typeface="Calibri" panose="020F0502020204030204" pitchFamily="34" charset="0"/>
              </a:rPr>
              <a:t>Lower feedback scores are associated with higher churn rates, indicating dissatisfaction might play a role in customer churn.</a:t>
            </a:r>
          </a:p>
        </p:txBody>
      </p:sp>
    </p:spTree>
    <p:extLst>
      <p:ext uri="{BB962C8B-B14F-4D97-AF65-F5344CB8AC3E}">
        <p14:creationId xmlns:p14="http://schemas.microsoft.com/office/powerpoint/2010/main" val="66387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4B2B11-1908-3783-E3D5-A5D162E9BB9D}"/>
              </a:ext>
            </a:extLst>
          </p:cNvPr>
          <p:cNvSpPr txBox="1"/>
          <p:nvPr/>
        </p:nvSpPr>
        <p:spPr>
          <a:xfrm>
            <a:off x="0" y="0"/>
            <a:ext cx="9144000" cy="523220"/>
          </a:xfrm>
          <a:prstGeom prst="rect">
            <a:avLst/>
          </a:prstGeom>
          <a:noFill/>
        </p:spPr>
        <p:txBody>
          <a:bodyPr wrap="square">
            <a:spAutoFit/>
          </a:bodyPr>
          <a:lstStyle/>
          <a:p>
            <a:pPr algn="ctr"/>
            <a:r>
              <a:rPr lang="en-US" sz="2800" b="1" i="0" dirty="0">
                <a:solidFill>
                  <a:srgbClr val="000000"/>
                </a:solidFill>
                <a:effectLst/>
                <a:latin typeface="Calibri" panose="020F0502020204030204" pitchFamily="34" charset="0"/>
                <a:cs typeface="Calibri" panose="020F0502020204030204" pitchFamily="34" charset="0"/>
              </a:rPr>
              <a:t>Key Insights</a:t>
            </a:r>
          </a:p>
        </p:txBody>
      </p:sp>
      <p:sp>
        <p:nvSpPr>
          <p:cNvPr id="6" name="TextBox 5">
            <a:extLst>
              <a:ext uri="{FF2B5EF4-FFF2-40B4-BE49-F238E27FC236}">
                <a16:creationId xmlns:a16="http://schemas.microsoft.com/office/drawing/2014/main" id="{5046E74E-EEAA-B9C6-C12C-CE08A9227BE8}"/>
              </a:ext>
            </a:extLst>
          </p:cNvPr>
          <p:cNvSpPr txBox="1"/>
          <p:nvPr/>
        </p:nvSpPr>
        <p:spPr>
          <a:xfrm>
            <a:off x="0" y="908720"/>
            <a:ext cx="9144000" cy="4924425"/>
          </a:xfrm>
          <a:prstGeom prst="rect">
            <a:avLst/>
          </a:prstGeom>
          <a:noFill/>
        </p:spPr>
        <p:txBody>
          <a:bodyPr wrap="square">
            <a:spAutoFit/>
          </a:bodyPr>
          <a:lstStyle/>
          <a:p>
            <a:pPr algn="l"/>
            <a:r>
              <a:rPr lang="en-US" sz="2600" b="1" i="0" dirty="0">
                <a:solidFill>
                  <a:srgbClr val="000000"/>
                </a:solidFill>
                <a:effectLst/>
                <a:latin typeface="Calibri" panose="020F0502020204030204" pitchFamily="34" charset="0"/>
                <a:cs typeface="Calibri" panose="020F0502020204030204" pitchFamily="34" charset="0"/>
              </a:rPr>
              <a:t>Top Predictors of Churn:</a:t>
            </a:r>
          </a:p>
          <a:p>
            <a:pPr algn="l"/>
            <a:endParaRPr lang="en-US" sz="2400" b="1"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Membership Duration: </a:t>
            </a:r>
            <a:r>
              <a:rPr lang="en-US" sz="2400" i="0" dirty="0">
                <a:solidFill>
                  <a:srgbClr val="000000"/>
                </a:solidFill>
                <a:effectLst/>
                <a:latin typeface="Calibri" panose="020F0502020204030204" pitchFamily="34" charset="0"/>
                <a:cs typeface="Calibri" panose="020F0502020204030204" pitchFamily="34" charset="0"/>
              </a:rPr>
              <a:t>Customers with shorter memberships are more likely to churn. Engaging new customers quickly is crucial.</a:t>
            </a:r>
          </a:p>
          <a:p>
            <a:pPr algn="l"/>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Feedback Score: </a:t>
            </a:r>
            <a:r>
              <a:rPr lang="en-US" sz="2400" i="0" dirty="0">
                <a:solidFill>
                  <a:srgbClr val="000000"/>
                </a:solidFill>
                <a:effectLst/>
                <a:latin typeface="Calibri" panose="020F0502020204030204" pitchFamily="34" charset="0"/>
                <a:cs typeface="Calibri" panose="020F0502020204030204" pitchFamily="34" charset="0"/>
              </a:rPr>
              <a:t>Low feedback scores strongly correlate with higher churn risk. Dissatisfaction drives customer attrition.</a:t>
            </a:r>
          </a:p>
          <a:p>
            <a:pPr algn="l"/>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Spending Intensity: </a:t>
            </a:r>
            <a:r>
              <a:rPr lang="en-US" sz="2400" i="0" dirty="0">
                <a:solidFill>
                  <a:srgbClr val="000000"/>
                </a:solidFill>
                <a:effectLst/>
                <a:latin typeface="Calibri" panose="020F0502020204030204" pitchFamily="34" charset="0"/>
                <a:cs typeface="Calibri" panose="020F0502020204030204" pitchFamily="34" charset="0"/>
              </a:rPr>
              <a:t>Customers who spend less frequently compared to their membership duration are at higher risk of churning.</a:t>
            </a:r>
          </a:p>
          <a:p>
            <a:pPr algn="l"/>
            <a:endParaRPr lang="en-US" sz="2400"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1" i="0" dirty="0">
                <a:solidFill>
                  <a:srgbClr val="000000"/>
                </a:solidFill>
                <a:effectLst/>
                <a:latin typeface="Calibri" panose="020F0502020204030204" pitchFamily="34" charset="0"/>
                <a:cs typeface="Calibri" panose="020F0502020204030204" pitchFamily="34" charset="0"/>
              </a:rPr>
              <a:t>Income-to-Spending Ratio: </a:t>
            </a:r>
            <a:r>
              <a:rPr lang="en-US" sz="2400" i="0" dirty="0">
                <a:solidFill>
                  <a:srgbClr val="000000"/>
                </a:solidFill>
                <a:effectLst/>
                <a:latin typeface="Calibri" panose="020F0502020204030204" pitchFamily="34" charset="0"/>
                <a:cs typeface="Calibri" panose="020F0502020204030204" pitchFamily="34" charset="0"/>
              </a:rPr>
              <a:t>High ratios may indicate customers who are cautious spenders and less engaged.</a:t>
            </a:r>
          </a:p>
        </p:txBody>
      </p:sp>
    </p:spTree>
    <p:extLst>
      <p:ext uri="{BB962C8B-B14F-4D97-AF65-F5344CB8AC3E}">
        <p14:creationId xmlns:p14="http://schemas.microsoft.com/office/powerpoint/2010/main" val="2983236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2067</TotalTime>
  <Words>1052</Words>
  <Application>Microsoft Office PowerPoint</Application>
  <PresentationFormat>On-screen Show (4:3)</PresentationFormat>
  <Paragraphs>101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Calibri</vt:lpstr>
      <vt:lpstr>Lucida Sans Unicode</vt:lpstr>
      <vt:lpstr>Verdana</vt:lpstr>
      <vt:lpstr>Wingdings</vt:lpstr>
      <vt:lpstr>Wingdings 2</vt:lpstr>
      <vt:lpstr>Wingdings 3</vt:lpstr>
      <vt:lpstr>Concourse</vt:lpstr>
      <vt:lpstr>Customer Churn Prediction Analysis </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Sumit Raut</cp:lastModifiedBy>
  <cp:revision>61</cp:revision>
  <dcterms:created xsi:type="dcterms:W3CDTF">2023-06-09T18:03:17Z</dcterms:created>
  <dcterms:modified xsi:type="dcterms:W3CDTF">2025-01-11T11:47:33Z</dcterms:modified>
</cp:coreProperties>
</file>