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Nunito SemiBold"/>
      <p:regular r:id="rId49"/>
      <p:bold r:id="rId50"/>
      <p:italic r:id="rId51"/>
      <p:boldItalic r:id="rId52"/>
    </p:embeddedFont>
    <p:embeddedFont>
      <p:font typeface="Nunito"/>
      <p:regular r:id="rId53"/>
      <p:bold r:id="rId54"/>
      <p:italic r:id="rId55"/>
      <p:boldItalic r:id="rId56"/>
    </p:embeddedFont>
    <p:embeddedFont>
      <p:font typeface="Maven Pro"/>
      <p:regular r:id="rId57"/>
      <p:bold r:id="rId58"/>
    </p:embeddedFont>
    <p:embeddedFont>
      <p:font typeface="Lora"/>
      <p:regular r:id="rId59"/>
      <p:bold r:id="rId60"/>
      <p:italic r:id="rId61"/>
      <p:boldItalic r:id="rId62"/>
    </p:embeddedFont>
    <p:embeddedFont>
      <p:font typeface="Comfortaa"/>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Nunito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ora-boldItalic.fntdata"/><Relationship Id="rId61" Type="http://schemas.openxmlformats.org/officeDocument/2006/relationships/font" Target="fonts/Lora-italic.fntdata"/><Relationship Id="rId20" Type="http://schemas.openxmlformats.org/officeDocument/2006/relationships/slide" Target="slides/slide15.xml"/><Relationship Id="rId64" Type="http://schemas.openxmlformats.org/officeDocument/2006/relationships/font" Target="fonts/Comfortaa-bold.fntdata"/><Relationship Id="rId63" Type="http://schemas.openxmlformats.org/officeDocument/2006/relationships/font" Target="fonts/Comforta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or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SemiBold-italic.fntdata"/><Relationship Id="rId50" Type="http://schemas.openxmlformats.org/officeDocument/2006/relationships/font" Target="fonts/NunitoSemiBold-bold.fntdata"/><Relationship Id="rId53" Type="http://schemas.openxmlformats.org/officeDocument/2006/relationships/font" Target="fonts/Nunito-regular.fntdata"/><Relationship Id="rId52" Type="http://schemas.openxmlformats.org/officeDocument/2006/relationships/font" Target="fonts/NunitoSemiBold-boldItalic.fntdata"/><Relationship Id="rId11" Type="http://schemas.openxmlformats.org/officeDocument/2006/relationships/slide" Target="slides/slide6.xml"/><Relationship Id="rId55" Type="http://schemas.openxmlformats.org/officeDocument/2006/relationships/font" Target="fonts/Nunito-italic.fntdata"/><Relationship Id="rId10" Type="http://schemas.openxmlformats.org/officeDocument/2006/relationships/slide" Target="slides/slide5.xml"/><Relationship Id="rId54" Type="http://schemas.openxmlformats.org/officeDocument/2006/relationships/font" Target="fonts/Nunito-bold.fntdata"/><Relationship Id="rId13" Type="http://schemas.openxmlformats.org/officeDocument/2006/relationships/slide" Target="slides/slide8.xml"/><Relationship Id="rId57" Type="http://schemas.openxmlformats.org/officeDocument/2006/relationships/font" Target="fonts/MavenPro-regular.fntdata"/><Relationship Id="rId12" Type="http://schemas.openxmlformats.org/officeDocument/2006/relationships/slide" Target="slides/slide7.xml"/><Relationship Id="rId56" Type="http://schemas.openxmlformats.org/officeDocument/2006/relationships/font" Target="fonts/Nunito-boldItalic.fntdata"/><Relationship Id="rId15" Type="http://schemas.openxmlformats.org/officeDocument/2006/relationships/slide" Target="slides/slide10.xml"/><Relationship Id="rId59" Type="http://schemas.openxmlformats.org/officeDocument/2006/relationships/font" Target="fonts/Lora-regular.fntdata"/><Relationship Id="rId14" Type="http://schemas.openxmlformats.org/officeDocument/2006/relationships/slide" Target="slides/slide9.xml"/><Relationship Id="rId58"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608c5cd0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608c5cd0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62c22cb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62c22cb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The left edge is fixed, and the bottom-right corner is displaced upwards (all other nodes receive the no-force condition):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6257f71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6257f71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The left edge is fixed, and the bottom-right corner is displaced upwards (all other nodes receive the no-force condition):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62c22cb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62c22cb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The left edge is fixed, and the right edge is displaced upwards (all other nodes receive the no-force condition):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6596f1b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6596f1b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The left edge is fixed, and the right edge is displaced upwards (all other nodes receive the no-force condition):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6596f1b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6596f1b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The left edge is fixed, and the right edge is displaced upwards (all other nodes receive the no-force condition):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6596f1b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6596f1b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The left edge is fixed, and the right edge is displaced upwards (all other nodes receive the no-force condition):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25a9d35e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25a9d35e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62c22cb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62c22cb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62c22cb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62c22cb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Note the weights assigned to each spring.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608c5cd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608c5cd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608c5cd0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608c5cd0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5a9d35ea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5a9d35ea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5a9d35ea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5a9d35ea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5a9d35ea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5a9d35ea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25a9d35e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25a9d35e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5a9d35ea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5a9d35ea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1100"/>
              <a:buFont typeface="Arial"/>
              <a:buNone/>
            </a:pPr>
            <a:r>
              <a:rPr lang="en" sz="1500">
                <a:solidFill>
                  <a:srgbClr val="424242"/>
                </a:solidFill>
                <a:latin typeface="Nunito"/>
                <a:ea typeface="Nunito"/>
                <a:cs typeface="Nunito"/>
                <a:sym typeface="Nunito"/>
              </a:rPr>
              <a:t>This structure appears to incorporate many of the elements seen in the anisotropic results. Overall, this seems to be a smoother, better result.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608c5cd0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608c5cd0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5a9d35ea3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5a9d35ea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54ce4a90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254ce4a90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26596f1b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26596f1b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59e1f1d6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59e1f1d6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25a9d35ea3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25a9d35ea3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25a9d35ea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25a9d35ea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25a9d35ea3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25a9d35ea3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608c5cd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608c5cd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424242"/>
              </a:buClr>
              <a:buSzPts val="1600"/>
              <a:buFont typeface="Nunito SemiBold"/>
              <a:buChar char="●"/>
            </a:pPr>
            <a:r>
              <a:rPr lang="en" sz="1600">
                <a:solidFill>
                  <a:srgbClr val="424242"/>
                </a:solidFill>
                <a:latin typeface="Nunito SemiBold"/>
                <a:ea typeface="Nunito SemiBold"/>
                <a:cs typeface="Nunito SemiBold"/>
                <a:sym typeface="Nunito SemiBold"/>
              </a:rPr>
              <a:t>We model the elastic cantilever beam with the relations given by the </a:t>
            </a:r>
            <a:r>
              <a:rPr b="1" lang="en" sz="1600">
                <a:solidFill>
                  <a:srgbClr val="424242"/>
                </a:solidFill>
                <a:latin typeface="Nunito"/>
                <a:ea typeface="Nunito"/>
                <a:cs typeface="Nunito"/>
                <a:sym typeface="Nunito"/>
              </a:rPr>
              <a:t>Saint Venant-Kirchhoff</a:t>
            </a:r>
            <a:r>
              <a:rPr lang="en" sz="1600">
                <a:solidFill>
                  <a:srgbClr val="424242"/>
                </a:solidFill>
                <a:latin typeface="Nunito SemiBold"/>
                <a:ea typeface="Nunito SemiBold"/>
                <a:cs typeface="Nunito SemiBold"/>
                <a:sym typeface="Nunito SemiBold"/>
              </a:rPr>
              <a:t> model. </a:t>
            </a:r>
            <a:endParaRPr sz="1600">
              <a:solidFill>
                <a:srgbClr val="424242"/>
              </a:solidFill>
              <a:latin typeface="Nunito SemiBold"/>
              <a:ea typeface="Nunito SemiBold"/>
              <a:cs typeface="Nunito SemiBold"/>
              <a:sym typeface="Nunito SemiBold"/>
            </a:endParaRPr>
          </a:p>
          <a:p>
            <a:pPr indent="-330200" lvl="0" marL="457200" rtl="0" algn="l">
              <a:lnSpc>
                <a:spcPct val="115000"/>
              </a:lnSpc>
              <a:spcBef>
                <a:spcPts val="0"/>
              </a:spcBef>
              <a:spcAft>
                <a:spcPts val="0"/>
              </a:spcAft>
              <a:buClr>
                <a:srgbClr val="424242"/>
              </a:buClr>
              <a:buSzPts val="1600"/>
              <a:buFont typeface="Nunito SemiBold"/>
              <a:buChar char="●"/>
            </a:pPr>
            <a:r>
              <a:rPr lang="en" sz="1600">
                <a:solidFill>
                  <a:srgbClr val="202122"/>
                </a:solidFill>
                <a:highlight>
                  <a:schemeClr val="lt1"/>
                </a:highlight>
                <a:latin typeface="Nunito SemiBold"/>
                <a:ea typeface="Nunito SemiBold"/>
                <a:cs typeface="Nunito SemiBold"/>
                <a:sym typeface="Nunito SemiBold"/>
              </a:rPr>
              <a:t>It is the simplest hyperelastic material model, which is just an extension of the geometrically linear elastic material model to the geometrically nonlinear regime.</a:t>
            </a:r>
            <a:r>
              <a:rPr lang="en" sz="1600">
                <a:solidFill>
                  <a:schemeClr val="dk1"/>
                </a:solidFill>
                <a:latin typeface="Nunito SemiBold"/>
                <a:ea typeface="Nunito SemiBold"/>
                <a:cs typeface="Nunito SemiBold"/>
                <a:sym typeface="Nunito SemiBold"/>
              </a:rPr>
              <a:t> </a:t>
            </a:r>
            <a:endParaRPr sz="1600">
              <a:solidFill>
                <a:schemeClr val="dk1"/>
              </a:solidFill>
              <a:latin typeface="Nunito SemiBold"/>
              <a:ea typeface="Nunito SemiBold"/>
              <a:cs typeface="Nunito SemiBold"/>
              <a:sym typeface="Nunito SemiBold"/>
            </a:endParaRPr>
          </a:p>
          <a:p>
            <a:pPr indent="-330200" lvl="0" marL="457200" rtl="0" algn="l">
              <a:lnSpc>
                <a:spcPct val="115000"/>
              </a:lnSpc>
              <a:spcBef>
                <a:spcPts val="0"/>
              </a:spcBef>
              <a:spcAft>
                <a:spcPts val="0"/>
              </a:spcAft>
              <a:buClr>
                <a:srgbClr val="424242"/>
              </a:buClr>
              <a:buSzPts val="1600"/>
              <a:buFont typeface="Nunito SemiBold"/>
              <a:buChar char="●"/>
            </a:pPr>
            <a:r>
              <a:rPr lang="en" sz="1600">
                <a:solidFill>
                  <a:schemeClr val="dk1"/>
                </a:solidFill>
                <a:latin typeface="Nunito SemiBold"/>
                <a:ea typeface="Nunito SemiBold"/>
                <a:cs typeface="Nunito SemiBold"/>
                <a:sym typeface="Nunito SemiBold"/>
              </a:rPr>
              <a:t>It is thus a very good representation of the material characteristics in both the linear and nonlinear regime. </a:t>
            </a:r>
            <a:endParaRPr sz="1600">
              <a:solidFill>
                <a:srgbClr val="424242"/>
              </a:solidFill>
              <a:latin typeface="Nunito SemiBold"/>
              <a:ea typeface="Nunito SemiBold"/>
              <a:cs typeface="Nunito SemiBold"/>
              <a:sym typeface="Nunito SemiBold"/>
            </a:endParaRPr>
          </a:p>
          <a:p>
            <a:pPr indent="-330200" lvl="0" marL="457200" rtl="0" algn="l">
              <a:lnSpc>
                <a:spcPct val="115000"/>
              </a:lnSpc>
              <a:spcBef>
                <a:spcPts val="0"/>
              </a:spcBef>
              <a:spcAft>
                <a:spcPts val="0"/>
              </a:spcAft>
              <a:buClr>
                <a:srgbClr val="424242"/>
              </a:buClr>
              <a:buSzPts val="1600"/>
              <a:buFont typeface="Nunito SemiBold"/>
              <a:buChar char="●"/>
            </a:pPr>
            <a:r>
              <a:rPr lang="en" sz="1600">
                <a:solidFill>
                  <a:srgbClr val="424242"/>
                </a:solidFill>
                <a:latin typeface="Nunito SemiBold"/>
                <a:ea typeface="Nunito SemiBold"/>
                <a:cs typeface="Nunito SemiBold"/>
                <a:sym typeface="Nunito SemiBold"/>
              </a:rPr>
              <a:t>The displacement of the entire beam is found by minimizing the energy contained in the beam.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26257f71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26257f71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24242"/>
                </a:solidFill>
                <a:latin typeface="Nunito"/>
                <a:ea typeface="Nunito"/>
                <a:cs typeface="Nunito"/>
                <a:sym typeface="Nunito"/>
              </a:rPr>
              <a:t>A simple linear approximation is used to find the symmetric strain tensor from the deflections. </a:t>
            </a:r>
            <a:endParaRPr sz="12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200">
                <a:solidFill>
                  <a:srgbClr val="424242"/>
                </a:solidFill>
                <a:latin typeface="Nunito"/>
                <a:ea typeface="Nunito"/>
                <a:cs typeface="Nunito"/>
                <a:sym typeface="Nunito"/>
              </a:rPr>
              <a:t>The normal strain is determined.</a:t>
            </a:r>
            <a:endParaRPr sz="1200">
              <a:solidFill>
                <a:srgbClr val="424242"/>
              </a:solidFill>
              <a:latin typeface="Nunito"/>
              <a:ea typeface="Nunito"/>
              <a:cs typeface="Nunito"/>
              <a:sym typeface="Nunito"/>
            </a:endParaRPr>
          </a:p>
          <a:p>
            <a:pPr indent="0" lvl="0" marL="0" rtl="0" algn="l">
              <a:lnSpc>
                <a:spcPct val="115000"/>
              </a:lnSpc>
              <a:spcBef>
                <a:spcPts val="1200"/>
              </a:spcBef>
              <a:spcAft>
                <a:spcPts val="1200"/>
              </a:spcAft>
              <a:buNone/>
            </a:pPr>
            <a:r>
              <a:rPr lang="en" sz="1200">
                <a:solidFill>
                  <a:srgbClr val="424242"/>
                </a:solidFill>
                <a:latin typeface="Nunito"/>
                <a:ea typeface="Nunito"/>
                <a:cs typeface="Nunito"/>
                <a:sym typeface="Nunito"/>
              </a:rPr>
              <a:t>The stress tensor is obtained from the strains (using STVK)</a:t>
            </a:r>
            <a:endParaRPr sz="7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259e1f1d6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259e1f1d6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2608c5cd0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2608c5cd0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f085a228ddc63a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1f085a228ddc63a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1f085a228ddc63a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1f085a228ddc63a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4242"/>
                </a:solidFill>
                <a:latin typeface="Nunito"/>
                <a:ea typeface="Nunito"/>
                <a:cs typeface="Nunito"/>
                <a:sym typeface="Nunito"/>
              </a:rPr>
              <a:t>Apply the boundary condition to fix the left edge of the domain.</a:t>
            </a:r>
            <a:endParaRPr>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rPr lang="en">
                <a:solidFill>
                  <a:srgbClr val="424242"/>
                </a:solidFill>
                <a:latin typeface="Nunito"/>
                <a:ea typeface="Nunito"/>
                <a:cs typeface="Nunito"/>
                <a:sym typeface="Nunito"/>
              </a:rPr>
              <a:t>We also need to ensure that the domain will bend. 2 possible ways: </a:t>
            </a:r>
            <a:endParaRPr>
              <a:solidFill>
                <a:srgbClr val="424242"/>
              </a:solidFill>
              <a:latin typeface="Nunito"/>
              <a:ea typeface="Nunito"/>
              <a:cs typeface="Nunito"/>
              <a:sym typeface="Nunito"/>
            </a:endParaRPr>
          </a:p>
          <a:p>
            <a:pPr indent="-298450" lvl="0" marL="457200" rtl="0" algn="l">
              <a:lnSpc>
                <a:spcPct val="115000"/>
              </a:lnSpc>
              <a:spcBef>
                <a:spcPts val="1200"/>
              </a:spcBef>
              <a:spcAft>
                <a:spcPts val="0"/>
              </a:spcAft>
              <a:buClr>
                <a:srgbClr val="424242"/>
              </a:buClr>
              <a:buSzPts val="1100"/>
              <a:buFont typeface="Nunito"/>
              <a:buAutoNum type="arabicPeriod"/>
            </a:pPr>
            <a:r>
              <a:rPr b="1" lang="en">
                <a:solidFill>
                  <a:srgbClr val="424242"/>
                </a:solidFill>
                <a:latin typeface="Nunito"/>
                <a:ea typeface="Nunito"/>
                <a:cs typeface="Nunito"/>
                <a:sym typeface="Nunito"/>
              </a:rPr>
              <a:t>Neumann boundary condition</a:t>
            </a:r>
            <a:endParaRPr b="1">
              <a:solidFill>
                <a:srgbClr val="424242"/>
              </a:solidFill>
              <a:latin typeface="Nunito"/>
              <a:ea typeface="Nunito"/>
              <a:cs typeface="Nunito"/>
              <a:sym typeface="Nunito"/>
            </a:endParaRPr>
          </a:p>
          <a:p>
            <a:pPr indent="-298450" lvl="0" marL="457200" rtl="0" algn="l">
              <a:lnSpc>
                <a:spcPct val="115000"/>
              </a:lnSpc>
              <a:spcBef>
                <a:spcPts val="0"/>
              </a:spcBef>
              <a:spcAft>
                <a:spcPts val="0"/>
              </a:spcAft>
              <a:buClr>
                <a:srgbClr val="424242"/>
              </a:buClr>
              <a:buSzPts val="1100"/>
              <a:buFont typeface="Nunito"/>
              <a:buAutoNum type="arabicPeriod"/>
            </a:pPr>
            <a:r>
              <a:rPr b="1" lang="en">
                <a:solidFill>
                  <a:srgbClr val="424242"/>
                </a:solidFill>
                <a:latin typeface="Nunito"/>
                <a:ea typeface="Nunito"/>
                <a:cs typeface="Nunito"/>
                <a:sym typeface="Nunito"/>
              </a:rPr>
              <a:t>Dirichlet boundary condition</a:t>
            </a:r>
            <a:endParaRPr sz="7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59e1f1d6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59e1f1d6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59e1f1d6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59e1f1d6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259e1f1d6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59e1f1d6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59e1f1d6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259e1f1d6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24242"/>
              </a:buClr>
              <a:buSzPts val="1500"/>
              <a:buFont typeface="Nunito"/>
              <a:buAutoNum type="arabicPeriod"/>
            </a:pPr>
            <a:r>
              <a:rPr lang="en" sz="1500">
                <a:solidFill>
                  <a:srgbClr val="424242"/>
                </a:solidFill>
                <a:latin typeface="Nunito"/>
                <a:ea typeface="Nunito"/>
                <a:cs typeface="Nunito"/>
                <a:sym typeface="Nunito"/>
              </a:rPr>
              <a:t>Specify displacement at all boundary points (Neumann to Dirichlet convert).</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AutoNum type="arabicPeriod"/>
            </a:pPr>
            <a:r>
              <a:rPr lang="en" sz="1500">
                <a:solidFill>
                  <a:srgbClr val="424242"/>
                </a:solidFill>
                <a:latin typeface="Nunito"/>
                <a:ea typeface="Nunito"/>
                <a:cs typeface="Nunito"/>
                <a:sym typeface="Nunito"/>
              </a:rPr>
              <a:t>The domain was extended into the free space (presumed vacuum) outside of the beam. </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AutoNum type="arabicPeriod"/>
            </a:pPr>
            <a:r>
              <a:rPr lang="en" sz="1500">
                <a:solidFill>
                  <a:srgbClr val="424242"/>
                </a:solidFill>
                <a:latin typeface="Nunito"/>
                <a:ea typeface="Nunito"/>
                <a:cs typeface="Nunito"/>
                <a:sym typeface="Nunito"/>
              </a:rPr>
              <a:t>Negligible Elastic coefficients values given to vacuum ensured that it could apply no force on the beam’s surface, thus making them stress-free surfaces.</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AutoNum type="arabicPeriod"/>
            </a:pPr>
            <a:r>
              <a:rPr lang="en" sz="1500">
                <a:solidFill>
                  <a:srgbClr val="424242"/>
                </a:solidFill>
                <a:latin typeface="Nunito"/>
                <a:ea typeface="Nunito"/>
                <a:cs typeface="Nunito"/>
                <a:sym typeface="Nunito"/>
              </a:rPr>
              <a:t>The results showed that stress-strain relationships suffered from the same errors as seen before thus we immediately rejected this method</a:t>
            </a:r>
            <a:r>
              <a:rPr lang="en" sz="1300">
                <a:solidFill>
                  <a:srgbClr val="424242"/>
                </a:solidFill>
                <a:latin typeface="Nunito"/>
                <a:ea typeface="Nunito"/>
                <a:cs typeface="Nunito"/>
                <a:sym typeface="Nunito"/>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25a9d35ea3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25a9d35ea3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1f085a228ddc63a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1f085a228ddc63a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59e1f1d6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59e1f1d6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f085a228ddc63a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f085a228ddc63a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24242"/>
                </a:solidFill>
                <a:latin typeface="Nunito"/>
                <a:ea typeface="Nunito"/>
                <a:cs typeface="Nunito"/>
                <a:sym typeface="Nunito"/>
              </a:rPr>
              <a:t>A simple linear approximation is used to find the symmetric strain tensor from the deflections. </a:t>
            </a:r>
            <a:endParaRPr sz="12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200">
                <a:solidFill>
                  <a:srgbClr val="424242"/>
                </a:solidFill>
                <a:latin typeface="Nunito"/>
                <a:ea typeface="Nunito"/>
                <a:cs typeface="Nunito"/>
                <a:sym typeface="Nunito"/>
              </a:rPr>
              <a:t>The normal strain is determined.</a:t>
            </a:r>
            <a:endParaRPr sz="1200">
              <a:solidFill>
                <a:srgbClr val="424242"/>
              </a:solidFill>
              <a:latin typeface="Nunito"/>
              <a:ea typeface="Nunito"/>
              <a:cs typeface="Nunito"/>
              <a:sym typeface="Nunito"/>
            </a:endParaRPr>
          </a:p>
          <a:p>
            <a:pPr indent="0" lvl="0" marL="0" rtl="0" algn="l">
              <a:lnSpc>
                <a:spcPct val="115000"/>
              </a:lnSpc>
              <a:spcBef>
                <a:spcPts val="1200"/>
              </a:spcBef>
              <a:spcAft>
                <a:spcPts val="1200"/>
              </a:spcAft>
              <a:buNone/>
            </a:pPr>
            <a:r>
              <a:rPr lang="en" sz="1200">
                <a:solidFill>
                  <a:srgbClr val="424242"/>
                </a:solidFill>
                <a:latin typeface="Nunito"/>
                <a:ea typeface="Nunito"/>
                <a:cs typeface="Nunito"/>
                <a:sym typeface="Nunito"/>
              </a:rPr>
              <a:t>The stress tensor is obtained from the strains (using STVK)</a:t>
            </a:r>
            <a:endParaRPr sz="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608c5cd0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608c5cd0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6257f7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6257f7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24242"/>
                </a:solidFill>
                <a:latin typeface="Nunito"/>
                <a:ea typeface="Nunito"/>
                <a:cs typeface="Nunito"/>
                <a:sym typeface="Nunito"/>
              </a:rPr>
              <a:t>A simple linear approximation is used to find the symmetric strain tensor from the deflections. </a:t>
            </a:r>
            <a:endParaRPr sz="12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200">
                <a:solidFill>
                  <a:srgbClr val="424242"/>
                </a:solidFill>
                <a:latin typeface="Nunito"/>
                <a:ea typeface="Nunito"/>
                <a:cs typeface="Nunito"/>
                <a:sym typeface="Nunito"/>
              </a:rPr>
              <a:t>The normal strain is determined.</a:t>
            </a:r>
            <a:endParaRPr sz="1200">
              <a:solidFill>
                <a:srgbClr val="424242"/>
              </a:solidFill>
              <a:latin typeface="Nunito"/>
              <a:ea typeface="Nunito"/>
              <a:cs typeface="Nunito"/>
              <a:sym typeface="Nunito"/>
            </a:endParaRPr>
          </a:p>
          <a:p>
            <a:pPr indent="0" lvl="0" marL="0" rtl="0" algn="l">
              <a:lnSpc>
                <a:spcPct val="115000"/>
              </a:lnSpc>
              <a:spcBef>
                <a:spcPts val="1200"/>
              </a:spcBef>
              <a:spcAft>
                <a:spcPts val="1200"/>
              </a:spcAft>
              <a:buNone/>
            </a:pPr>
            <a:r>
              <a:rPr lang="en" sz="1200">
                <a:solidFill>
                  <a:srgbClr val="424242"/>
                </a:solidFill>
                <a:latin typeface="Nunito"/>
                <a:ea typeface="Nunito"/>
                <a:cs typeface="Nunito"/>
                <a:sym typeface="Nunito"/>
              </a:rPr>
              <a:t>The stress tensor is obtained from the strains (using STVK)</a:t>
            </a:r>
            <a:endParaRPr sz="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608c5cd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608c5cd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5.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8.png"/><Relationship Id="rId4" Type="http://schemas.openxmlformats.org/officeDocument/2006/relationships/image" Target="../media/image24.png"/><Relationship Id="rId5" Type="http://schemas.openxmlformats.org/officeDocument/2006/relationships/image" Target="../media/image32.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3.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0.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22988"/>
            <a:ext cx="4255500" cy="1872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300"/>
              </a:spcAft>
              <a:buNone/>
            </a:pPr>
            <a:r>
              <a:rPr b="0" lang="en" sz="2600">
                <a:solidFill>
                  <a:srgbClr val="000000"/>
                </a:solidFill>
                <a:latin typeface="Lora"/>
                <a:ea typeface="Lora"/>
                <a:cs typeface="Lora"/>
                <a:sym typeface="Lora"/>
              </a:rPr>
              <a:t>Topology Optimization</a:t>
            </a:r>
            <a:endParaRPr/>
          </a:p>
        </p:txBody>
      </p:sp>
      <p:sp>
        <p:nvSpPr>
          <p:cNvPr id="278" name="Google Shape;278;p13"/>
          <p:cNvSpPr txBox="1"/>
          <p:nvPr>
            <p:ph idx="1" type="subTitle"/>
          </p:nvPr>
        </p:nvSpPr>
        <p:spPr>
          <a:xfrm>
            <a:off x="375650" y="2177675"/>
            <a:ext cx="5152200" cy="1042200"/>
          </a:xfrm>
          <a:prstGeom prst="rect">
            <a:avLst/>
          </a:prstGeom>
        </p:spPr>
        <p:txBody>
          <a:bodyPr anchorCtr="0" anchor="t" bIns="91425" lIns="91425" spcFirstLastPara="1" rIns="91425" wrap="square" tIns="91425">
            <a:normAutofit fontScale="47500"/>
          </a:bodyPr>
          <a:lstStyle/>
          <a:p>
            <a:pPr indent="0" lvl="0" marL="0" rtl="0" algn="ctr">
              <a:lnSpc>
                <a:spcPct val="115000"/>
              </a:lnSpc>
              <a:spcBef>
                <a:spcPts val="0"/>
              </a:spcBef>
              <a:spcAft>
                <a:spcPts val="0"/>
              </a:spcAft>
              <a:buNone/>
            </a:pPr>
            <a:r>
              <a:rPr lang="en" sz="3750">
                <a:solidFill>
                  <a:srgbClr val="000000"/>
                </a:solidFill>
                <a:latin typeface="Lora"/>
                <a:ea typeface="Lora"/>
                <a:cs typeface="Lora"/>
                <a:sym typeface="Lora"/>
              </a:rPr>
              <a:t>ME 308</a:t>
            </a:r>
            <a:endParaRPr sz="3750">
              <a:solidFill>
                <a:srgbClr val="000000"/>
              </a:solidFill>
              <a:latin typeface="Lora"/>
              <a:ea typeface="Lora"/>
              <a:cs typeface="Lora"/>
              <a:sym typeface="Lora"/>
            </a:endParaRPr>
          </a:p>
          <a:p>
            <a:pPr indent="0" lvl="0" marL="0" rtl="0" algn="ctr">
              <a:lnSpc>
                <a:spcPct val="115000"/>
              </a:lnSpc>
              <a:spcBef>
                <a:spcPts val="0"/>
              </a:spcBef>
              <a:spcAft>
                <a:spcPts val="0"/>
              </a:spcAft>
              <a:buNone/>
            </a:pPr>
            <a:r>
              <a:rPr lang="en" sz="3750">
                <a:solidFill>
                  <a:srgbClr val="000000"/>
                </a:solidFill>
                <a:latin typeface="Lora"/>
                <a:ea typeface="Lora"/>
                <a:cs typeface="Lora"/>
                <a:sym typeface="Lora"/>
              </a:rPr>
              <a:t>Industrial Engineering and Operation Research</a:t>
            </a:r>
            <a:endParaRPr/>
          </a:p>
        </p:txBody>
      </p:sp>
      <p:sp>
        <p:nvSpPr>
          <p:cNvPr id="279" name="Google Shape;279;p13"/>
          <p:cNvSpPr txBox="1"/>
          <p:nvPr>
            <p:ph idx="1" type="subTitle"/>
          </p:nvPr>
        </p:nvSpPr>
        <p:spPr>
          <a:xfrm>
            <a:off x="375650" y="3504975"/>
            <a:ext cx="3180900" cy="12909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solidFill>
                  <a:srgbClr val="000000"/>
                </a:solidFill>
                <a:latin typeface="Lora"/>
                <a:ea typeface="Lora"/>
                <a:cs typeface="Lora"/>
                <a:sym typeface="Lora"/>
              </a:rPr>
              <a:t>Tanyut Sharma</a:t>
            </a:r>
            <a:endParaRPr>
              <a:solidFill>
                <a:srgbClr val="000000"/>
              </a:solidFill>
              <a:latin typeface="Lora"/>
              <a:ea typeface="Lora"/>
              <a:cs typeface="Lora"/>
              <a:sym typeface="Lora"/>
            </a:endParaRPr>
          </a:p>
          <a:p>
            <a:pPr indent="0" lvl="0" marL="0" rtl="0" algn="l">
              <a:lnSpc>
                <a:spcPct val="115000"/>
              </a:lnSpc>
              <a:spcBef>
                <a:spcPts val="0"/>
              </a:spcBef>
              <a:spcAft>
                <a:spcPts val="0"/>
              </a:spcAft>
              <a:buNone/>
            </a:pPr>
            <a:r>
              <a:rPr lang="en">
                <a:solidFill>
                  <a:srgbClr val="000000"/>
                </a:solidFill>
                <a:latin typeface="Lora"/>
                <a:ea typeface="Lora"/>
                <a:cs typeface="Lora"/>
                <a:sym typeface="Lora"/>
              </a:rPr>
              <a:t>Sumit Sureka</a:t>
            </a:r>
            <a:endParaRPr>
              <a:solidFill>
                <a:srgbClr val="000000"/>
              </a:solidFill>
              <a:latin typeface="Lora"/>
              <a:ea typeface="Lora"/>
              <a:cs typeface="Lora"/>
              <a:sym typeface="Lora"/>
            </a:endParaRPr>
          </a:p>
          <a:p>
            <a:pPr indent="0" lvl="0" marL="0" rtl="0" algn="l">
              <a:lnSpc>
                <a:spcPct val="115000"/>
              </a:lnSpc>
              <a:spcBef>
                <a:spcPts val="0"/>
              </a:spcBef>
              <a:spcAft>
                <a:spcPts val="0"/>
              </a:spcAft>
              <a:buNone/>
            </a:pPr>
            <a:r>
              <a:rPr lang="en">
                <a:solidFill>
                  <a:srgbClr val="000000"/>
                </a:solidFill>
                <a:latin typeface="Lora"/>
                <a:ea typeface="Lora"/>
                <a:cs typeface="Lora"/>
                <a:sym typeface="Lora"/>
              </a:rPr>
              <a:t>Shrihari Ravi Wattamwar</a:t>
            </a:r>
            <a:endParaRPr>
              <a:solidFill>
                <a:srgbClr val="000000"/>
              </a:solidFill>
              <a:latin typeface="Lora"/>
              <a:ea typeface="Lora"/>
              <a:cs typeface="Lora"/>
              <a:sym typeface="Lora"/>
            </a:endParaRPr>
          </a:p>
          <a:p>
            <a:pPr indent="0" lvl="0" marL="0" rtl="0" algn="l">
              <a:lnSpc>
                <a:spcPct val="115000"/>
              </a:lnSpc>
              <a:spcBef>
                <a:spcPts val="0"/>
              </a:spcBef>
              <a:spcAft>
                <a:spcPts val="0"/>
              </a:spcAft>
              <a:buNone/>
            </a:pPr>
            <a:r>
              <a:rPr lang="en">
                <a:solidFill>
                  <a:srgbClr val="000000"/>
                </a:solidFill>
                <a:latin typeface="Lora"/>
                <a:ea typeface="Lora"/>
                <a:cs typeface="Lora"/>
                <a:sym typeface="Lora"/>
              </a:rPr>
              <a:t>Aarush Billayia</a:t>
            </a:r>
            <a:endParaRPr>
              <a:solidFill>
                <a:srgbClr val="000000"/>
              </a:solidFill>
              <a:latin typeface="Lora"/>
              <a:ea typeface="Lora"/>
              <a:cs typeface="Lora"/>
              <a:sym typeface="Lora"/>
            </a:endParaRPr>
          </a:p>
          <a:p>
            <a:pPr indent="0" lvl="0" marL="0" rtl="0" algn="l">
              <a:lnSpc>
                <a:spcPct val="115000"/>
              </a:lnSpc>
              <a:spcBef>
                <a:spcPts val="0"/>
              </a:spcBef>
              <a:spcAft>
                <a:spcPts val="0"/>
              </a:spcAft>
              <a:buNone/>
            </a:pPr>
            <a:r>
              <a:rPr lang="en">
                <a:solidFill>
                  <a:srgbClr val="000000"/>
                </a:solidFill>
                <a:latin typeface="Lora"/>
                <a:ea typeface="Lora"/>
                <a:cs typeface="Lora"/>
                <a:sym typeface="Lora"/>
              </a:rPr>
              <a:t>Aman Kumar</a:t>
            </a:r>
            <a:endParaRPr sz="3750">
              <a:solidFill>
                <a:srgbClr val="000000"/>
              </a:solidFill>
              <a:latin typeface="Lora"/>
              <a:ea typeface="Lora"/>
              <a:cs typeface="Lora"/>
              <a:sym typeface="Lora"/>
            </a:endParaRPr>
          </a:p>
        </p:txBody>
      </p:sp>
      <p:sp>
        <p:nvSpPr>
          <p:cNvPr id="280" name="Google Shape;280;p13"/>
          <p:cNvSpPr txBox="1"/>
          <p:nvPr/>
        </p:nvSpPr>
        <p:spPr>
          <a:xfrm>
            <a:off x="375650" y="3000350"/>
            <a:ext cx="36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Team Project Slayer - Group 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Parameters</a:t>
            </a:r>
            <a:endParaRPr/>
          </a:p>
        </p:txBody>
      </p:sp>
      <p:pic>
        <p:nvPicPr>
          <p:cNvPr id="354" name="Google Shape;354;p22"/>
          <p:cNvPicPr preferRelativeResize="0"/>
          <p:nvPr/>
        </p:nvPicPr>
        <p:blipFill>
          <a:blip r:embed="rId3">
            <a:alphaModFix/>
          </a:blip>
          <a:stretch>
            <a:fillRect/>
          </a:stretch>
        </p:blipFill>
        <p:spPr>
          <a:xfrm>
            <a:off x="1265663" y="1670079"/>
            <a:ext cx="7106775" cy="18033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360" name="Google Shape;360;p23"/>
          <p:cNvPicPr preferRelativeResize="0"/>
          <p:nvPr/>
        </p:nvPicPr>
        <p:blipFill>
          <a:blip r:embed="rId3">
            <a:alphaModFix/>
          </a:blip>
          <a:stretch>
            <a:fillRect/>
          </a:stretch>
        </p:blipFill>
        <p:spPr>
          <a:xfrm>
            <a:off x="1303800" y="1367224"/>
            <a:ext cx="7030500" cy="3776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366" name="Google Shape;366;p24"/>
          <p:cNvPicPr preferRelativeResize="0"/>
          <p:nvPr/>
        </p:nvPicPr>
        <p:blipFill>
          <a:blip r:embed="rId3">
            <a:alphaModFix/>
          </a:blip>
          <a:stretch>
            <a:fillRect/>
          </a:stretch>
        </p:blipFill>
        <p:spPr>
          <a:xfrm>
            <a:off x="1303800" y="1447279"/>
            <a:ext cx="7030499" cy="34531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372" name="Google Shape;372;p25"/>
          <p:cNvPicPr preferRelativeResize="0"/>
          <p:nvPr/>
        </p:nvPicPr>
        <p:blipFill>
          <a:blip r:embed="rId3">
            <a:alphaModFix/>
          </a:blip>
          <a:stretch>
            <a:fillRect/>
          </a:stretch>
        </p:blipFill>
        <p:spPr>
          <a:xfrm>
            <a:off x="1303800" y="1367644"/>
            <a:ext cx="6730976" cy="33917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378" name="Google Shape;378;p26"/>
          <p:cNvPicPr preferRelativeResize="0"/>
          <p:nvPr/>
        </p:nvPicPr>
        <p:blipFill>
          <a:blip r:embed="rId3">
            <a:alphaModFix/>
          </a:blip>
          <a:stretch>
            <a:fillRect/>
          </a:stretch>
        </p:blipFill>
        <p:spPr>
          <a:xfrm>
            <a:off x="1275705" y="1482025"/>
            <a:ext cx="7086694" cy="340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384" name="Google Shape;384;p27"/>
          <p:cNvPicPr preferRelativeResize="0"/>
          <p:nvPr/>
        </p:nvPicPr>
        <p:blipFill>
          <a:blip r:embed="rId3">
            <a:alphaModFix/>
          </a:blip>
          <a:stretch>
            <a:fillRect/>
          </a:stretch>
        </p:blipFill>
        <p:spPr>
          <a:xfrm>
            <a:off x="1303800" y="1393858"/>
            <a:ext cx="7030501" cy="34679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390" name="Google Shape;390;p28"/>
          <p:cNvPicPr preferRelativeResize="0"/>
          <p:nvPr/>
        </p:nvPicPr>
        <p:blipFill>
          <a:blip r:embed="rId3">
            <a:alphaModFix/>
          </a:blip>
          <a:stretch>
            <a:fillRect/>
          </a:stretch>
        </p:blipFill>
        <p:spPr>
          <a:xfrm>
            <a:off x="1160250" y="1597875"/>
            <a:ext cx="7536407" cy="3240825"/>
          </a:xfrm>
          <a:prstGeom prst="rect">
            <a:avLst/>
          </a:prstGeom>
          <a:noFill/>
          <a:ln>
            <a:noFill/>
          </a:ln>
        </p:spPr>
      </p:pic>
      <p:pic>
        <p:nvPicPr>
          <p:cNvPr id="391" name="Google Shape;391;p28"/>
          <p:cNvPicPr preferRelativeResize="0"/>
          <p:nvPr/>
        </p:nvPicPr>
        <p:blipFill>
          <a:blip r:embed="rId4">
            <a:alphaModFix/>
          </a:blip>
          <a:stretch>
            <a:fillRect/>
          </a:stretch>
        </p:blipFill>
        <p:spPr>
          <a:xfrm>
            <a:off x="2221350" y="3322750"/>
            <a:ext cx="104775" cy="161925"/>
          </a:xfrm>
          <a:prstGeom prst="rect">
            <a:avLst/>
          </a:prstGeom>
          <a:noFill/>
          <a:ln>
            <a:noFill/>
          </a:ln>
        </p:spPr>
      </p:pic>
      <p:pic>
        <p:nvPicPr>
          <p:cNvPr id="392" name="Google Shape;392;p28"/>
          <p:cNvPicPr preferRelativeResize="0"/>
          <p:nvPr/>
        </p:nvPicPr>
        <p:blipFill>
          <a:blip r:embed="rId5">
            <a:alphaModFix/>
          </a:blip>
          <a:stretch>
            <a:fillRect/>
          </a:stretch>
        </p:blipFill>
        <p:spPr>
          <a:xfrm>
            <a:off x="5169050" y="3144750"/>
            <a:ext cx="1012751" cy="29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Topology optimization</a:t>
            </a:r>
            <a:endParaRPr/>
          </a:p>
          <a:p>
            <a:pPr indent="0" lvl="0" marL="0" rtl="0" algn="l">
              <a:spcBef>
                <a:spcPts val="0"/>
              </a:spcBef>
              <a:spcAft>
                <a:spcPts val="0"/>
              </a:spcAft>
              <a:buNone/>
            </a:pPr>
            <a:r>
              <a:t/>
            </a:r>
            <a:endParaRPr/>
          </a:p>
        </p:txBody>
      </p:sp>
      <p:sp>
        <p:nvSpPr>
          <p:cNvPr id="398" name="Google Shape;398;p29"/>
          <p:cNvSpPr txBox="1"/>
          <p:nvPr>
            <p:ph idx="1" type="body"/>
          </p:nvPr>
        </p:nvSpPr>
        <p:spPr>
          <a:xfrm>
            <a:off x="1303800" y="1387000"/>
            <a:ext cx="7030500" cy="338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To </a:t>
            </a:r>
            <a:r>
              <a:rPr lang="en" sz="1500"/>
              <a:t>define the presence or absence of material when only springs are present, we used two approaches:</a:t>
            </a:r>
            <a:endParaRPr sz="1500"/>
          </a:p>
          <a:p>
            <a:pPr indent="0" lvl="0" marL="0" rtl="0" algn="l">
              <a:spcBef>
                <a:spcPts val="1200"/>
              </a:spcBef>
              <a:spcAft>
                <a:spcPts val="0"/>
              </a:spcAft>
              <a:buNone/>
            </a:pPr>
            <a:r>
              <a:rPr lang="en" sz="1500"/>
              <a:t>1) </a:t>
            </a:r>
            <a:r>
              <a:rPr b="1" lang="en" sz="1500"/>
              <a:t>Anisotropic method</a:t>
            </a:r>
            <a:r>
              <a:rPr lang="en" sz="1500"/>
              <a:t>: Keep each spring constant variable and define presence of material as average of spring constants. </a:t>
            </a:r>
            <a:r>
              <a:rPr b="1" lang="en" sz="1500"/>
              <a:t>We have constraint on springs.</a:t>
            </a:r>
            <a:endParaRPr b="1" sz="1500"/>
          </a:p>
          <a:p>
            <a:pPr indent="0" lvl="0" marL="0" rtl="0" algn="l">
              <a:spcBef>
                <a:spcPts val="1200"/>
              </a:spcBef>
              <a:spcAft>
                <a:spcPts val="0"/>
              </a:spcAft>
              <a:buNone/>
            </a:pPr>
            <a:r>
              <a:rPr lang="en" sz="1500"/>
              <a:t>2) </a:t>
            </a:r>
            <a:r>
              <a:rPr b="1" lang="en" sz="1500"/>
              <a:t>Isotropic method</a:t>
            </a:r>
            <a:r>
              <a:rPr lang="en" sz="1500"/>
              <a:t>: Define a variable from 0 to 1 indicating presence or absence of material, and derive all spring constants from it. All the spring constants are same. </a:t>
            </a:r>
            <a:r>
              <a:rPr b="1" lang="en" sz="1500"/>
              <a:t>Constraint is on the normalized material density.</a:t>
            </a:r>
            <a:endParaRPr b="1" sz="1500"/>
          </a:p>
          <a:p>
            <a:pPr indent="0" lvl="0" marL="0" rtl="0" algn="l">
              <a:spcBef>
                <a:spcPts val="1200"/>
              </a:spcBef>
              <a:spcAft>
                <a:spcPts val="0"/>
              </a:spcAft>
              <a:buNone/>
            </a:pPr>
            <a:r>
              <a:rPr lang="en" sz="1500"/>
              <a:t>T</a:t>
            </a:r>
            <a:r>
              <a:rPr lang="en" sz="1500"/>
              <a:t>he left edge is fixed, and there is a fixed vertical displacement to the right edge. </a:t>
            </a:r>
            <a:endParaRPr sz="1500"/>
          </a:p>
          <a:p>
            <a:pPr indent="0" lvl="0" marL="0" rtl="0" algn="l">
              <a:spcBef>
                <a:spcPts val="1200"/>
              </a:spcBef>
              <a:spcAft>
                <a:spcPts val="1200"/>
              </a:spcAft>
              <a:buNone/>
            </a:pPr>
            <a:r>
              <a:rPr lang="en" sz="1500"/>
              <a:t>Note that the Model Formulation is Non-Linear due to quadratic and trigonometric components</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Isotropic </a:t>
            </a:r>
            <a:r>
              <a:rPr lang="en"/>
              <a:t>Constraints</a:t>
            </a:r>
            <a:endParaRPr/>
          </a:p>
        </p:txBody>
      </p:sp>
      <p:pic>
        <p:nvPicPr>
          <p:cNvPr id="404" name="Google Shape;404;p30"/>
          <p:cNvPicPr preferRelativeResize="0"/>
          <p:nvPr/>
        </p:nvPicPr>
        <p:blipFill>
          <a:blip r:embed="rId3">
            <a:alphaModFix/>
          </a:blip>
          <a:stretch>
            <a:fillRect/>
          </a:stretch>
        </p:blipFill>
        <p:spPr>
          <a:xfrm>
            <a:off x="1303800" y="1368000"/>
            <a:ext cx="6976175" cy="35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a:t>
            </a:r>
            <a:r>
              <a:rPr lang="en"/>
              <a:t>sotropic Constraints</a:t>
            </a:r>
            <a:endParaRPr/>
          </a:p>
        </p:txBody>
      </p:sp>
      <p:pic>
        <p:nvPicPr>
          <p:cNvPr id="410" name="Google Shape;410;p31"/>
          <p:cNvPicPr preferRelativeResize="0"/>
          <p:nvPr/>
        </p:nvPicPr>
        <p:blipFill>
          <a:blip r:embed="rId3">
            <a:alphaModFix/>
          </a:blip>
          <a:stretch>
            <a:fillRect/>
          </a:stretch>
        </p:blipFill>
        <p:spPr>
          <a:xfrm>
            <a:off x="1237700" y="1436475"/>
            <a:ext cx="7806225" cy="355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930625" y="903500"/>
            <a:ext cx="20346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751175" y="2779575"/>
            <a:ext cx="24060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3438850" y="2779575"/>
            <a:ext cx="21219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854125" y="2779575"/>
            <a:ext cx="24060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613175" y="903500"/>
            <a:ext cx="25050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271900" y="903500"/>
            <a:ext cx="20346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txBox="1"/>
          <p:nvPr/>
        </p:nvSpPr>
        <p:spPr>
          <a:xfrm>
            <a:off x="1045400" y="1309250"/>
            <a:ext cx="1700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ora"/>
                <a:ea typeface="Lora"/>
                <a:cs typeface="Lora"/>
                <a:sym typeface="Lora"/>
              </a:rPr>
              <a:t>Introduction</a:t>
            </a:r>
            <a:endParaRPr sz="2000">
              <a:solidFill>
                <a:schemeClr val="lt1"/>
              </a:solidFill>
              <a:latin typeface="Lora"/>
              <a:ea typeface="Lora"/>
              <a:cs typeface="Lora"/>
              <a:sym typeface="Lora"/>
            </a:endParaRPr>
          </a:p>
        </p:txBody>
      </p:sp>
      <p:sp>
        <p:nvSpPr>
          <p:cNvPr id="292" name="Google Shape;292;p14"/>
          <p:cNvSpPr txBox="1"/>
          <p:nvPr/>
        </p:nvSpPr>
        <p:spPr>
          <a:xfrm>
            <a:off x="3438850" y="1139900"/>
            <a:ext cx="1700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Lora"/>
                <a:ea typeface="Lora"/>
                <a:cs typeface="Lora"/>
                <a:sym typeface="Lora"/>
              </a:rPr>
              <a:t>Problem Statement</a:t>
            </a:r>
            <a:endParaRPr sz="2100">
              <a:solidFill>
                <a:schemeClr val="lt1"/>
              </a:solidFill>
              <a:latin typeface="Lora"/>
              <a:ea typeface="Lora"/>
              <a:cs typeface="Lora"/>
              <a:sym typeface="Lora"/>
            </a:endParaRPr>
          </a:p>
        </p:txBody>
      </p:sp>
      <p:sp>
        <p:nvSpPr>
          <p:cNvPr id="293" name="Google Shape;293;p14"/>
          <p:cNvSpPr txBox="1"/>
          <p:nvPr/>
        </p:nvSpPr>
        <p:spPr>
          <a:xfrm>
            <a:off x="5697325" y="989850"/>
            <a:ext cx="23190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ora"/>
                <a:ea typeface="Lora"/>
                <a:cs typeface="Lora"/>
                <a:sym typeface="Lora"/>
              </a:rPr>
              <a:t>Problem Formulation-</a:t>
            </a:r>
            <a:r>
              <a:rPr lang="en" sz="2100">
                <a:solidFill>
                  <a:schemeClr val="lt1"/>
                </a:solidFill>
                <a:latin typeface="Lora"/>
                <a:ea typeface="Lora"/>
                <a:cs typeface="Lora"/>
                <a:sym typeface="Lora"/>
              </a:rPr>
              <a:t>Grid of Springs</a:t>
            </a:r>
            <a:endParaRPr sz="2000">
              <a:solidFill>
                <a:schemeClr val="lt1"/>
              </a:solidFill>
              <a:latin typeface="Lora"/>
              <a:ea typeface="Lora"/>
              <a:cs typeface="Lora"/>
              <a:sym typeface="Lora"/>
            </a:endParaRPr>
          </a:p>
        </p:txBody>
      </p:sp>
      <p:sp>
        <p:nvSpPr>
          <p:cNvPr id="294" name="Google Shape;294;p14"/>
          <p:cNvSpPr txBox="1"/>
          <p:nvPr/>
        </p:nvSpPr>
        <p:spPr>
          <a:xfrm>
            <a:off x="5839525" y="3177675"/>
            <a:ext cx="203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Lora"/>
                <a:ea typeface="Lora"/>
                <a:cs typeface="Lora"/>
                <a:sym typeface="Lora"/>
              </a:rPr>
              <a:t>Challenges</a:t>
            </a:r>
            <a:r>
              <a:rPr lang="en" sz="2100">
                <a:solidFill>
                  <a:schemeClr val="lt1"/>
                </a:solidFill>
                <a:latin typeface="Lora"/>
                <a:ea typeface="Lora"/>
                <a:cs typeface="Lora"/>
                <a:sym typeface="Lora"/>
              </a:rPr>
              <a:t> </a:t>
            </a:r>
            <a:endParaRPr sz="2000">
              <a:solidFill>
                <a:schemeClr val="lt1"/>
              </a:solidFill>
              <a:latin typeface="Lora"/>
              <a:ea typeface="Lora"/>
              <a:cs typeface="Lora"/>
              <a:sym typeface="Lora"/>
            </a:endParaRPr>
          </a:p>
        </p:txBody>
      </p:sp>
      <p:sp>
        <p:nvSpPr>
          <p:cNvPr id="295" name="Google Shape;295;p14"/>
          <p:cNvSpPr txBox="1"/>
          <p:nvPr/>
        </p:nvSpPr>
        <p:spPr>
          <a:xfrm>
            <a:off x="3547000" y="3031425"/>
            <a:ext cx="1917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ora"/>
                <a:ea typeface="Lora"/>
                <a:cs typeface="Lora"/>
                <a:sym typeface="Lora"/>
              </a:rPr>
              <a:t>Uncertainty Analysis</a:t>
            </a:r>
            <a:endParaRPr sz="2000">
              <a:solidFill>
                <a:schemeClr val="lt1"/>
              </a:solidFill>
              <a:latin typeface="Lora"/>
              <a:ea typeface="Lora"/>
              <a:cs typeface="Lora"/>
              <a:sym typeface="Lora"/>
            </a:endParaRPr>
          </a:p>
        </p:txBody>
      </p:sp>
      <p:sp>
        <p:nvSpPr>
          <p:cNvPr id="296" name="Google Shape;296;p14"/>
          <p:cNvSpPr txBox="1"/>
          <p:nvPr/>
        </p:nvSpPr>
        <p:spPr>
          <a:xfrm>
            <a:off x="920200" y="194050"/>
            <a:ext cx="4924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Lora"/>
                <a:ea typeface="Lora"/>
                <a:cs typeface="Lora"/>
                <a:sym typeface="Lora"/>
              </a:rPr>
              <a:t>Project Contents</a:t>
            </a:r>
            <a:endParaRPr sz="2700">
              <a:solidFill>
                <a:schemeClr val="lt1"/>
              </a:solidFill>
              <a:latin typeface="Lora"/>
              <a:ea typeface="Lora"/>
              <a:cs typeface="Lora"/>
              <a:sym typeface="Lora"/>
            </a:endParaRPr>
          </a:p>
        </p:txBody>
      </p:sp>
      <p:sp>
        <p:nvSpPr>
          <p:cNvPr id="297" name="Google Shape;297;p14"/>
          <p:cNvSpPr txBox="1"/>
          <p:nvPr/>
        </p:nvSpPr>
        <p:spPr>
          <a:xfrm>
            <a:off x="930625" y="2877525"/>
            <a:ext cx="2253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ora"/>
                <a:ea typeface="Lora"/>
                <a:cs typeface="Lora"/>
                <a:sym typeface="Lora"/>
              </a:rPr>
              <a:t>Topology Optimization - Bridge Structure</a:t>
            </a:r>
            <a:endParaRPr sz="2000">
              <a:solidFill>
                <a:schemeClr val="lt1"/>
              </a:solidFill>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Function</a:t>
            </a:r>
            <a:endParaRPr/>
          </a:p>
        </p:txBody>
      </p:sp>
      <p:pic>
        <p:nvPicPr>
          <p:cNvPr id="416" name="Google Shape;416;p32"/>
          <p:cNvPicPr preferRelativeResize="0"/>
          <p:nvPr/>
        </p:nvPicPr>
        <p:blipFill>
          <a:blip r:embed="rId3">
            <a:alphaModFix/>
          </a:blip>
          <a:stretch>
            <a:fillRect/>
          </a:stretch>
        </p:blipFill>
        <p:spPr>
          <a:xfrm>
            <a:off x="1303800" y="1677275"/>
            <a:ext cx="7739676" cy="154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7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Aniso</a:t>
            </a:r>
            <a:r>
              <a:rPr lang="en"/>
              <a:t>tropic method: </a:t>
            </a:r>
            <a:endParaRPr/>
          </a:p>
        </p:txBody>
      </p:sp>
      <p:pic>
        <p:nvPicPr>
          <p:cNvPr id="422" name="Google Shape;422;p33"/>
          <p:cNvPicPr preferRelativeResize="0"/>
          <p:nvPr/>
        </p:nvPicPr>
        <p:blipFill>
          <a:blip r:embed="rId3">
            <a:alphaModFix/>
          </a:blip>
          <a:stretch>
            <a:fillRect/>
          </a:stretch>
        </p:blipFill>
        <p:spPr>
          <a:xfrm>
            <a:off x="1598676" y="1958325"/>
            <a:ext cx="6190675" cy="2961475"/>
          </a:xfrm>
          <a:prstGeom prst="rect">
            <a:avLst/>
          </a:prstGeom>
          <a:noFill/>
          <a:ln>
            <a:noFill/>
          </a:ln>
        </p:spPr>
      </p:pic>
      <p:sp>
        <p:nvSpPr>
          <p:cNvPr id="423" name="Google Shape;423;p33"/>
          <p:cNvSpPr txBox="1"/>
          <p:nvPr/>
        </p:nvSpPr>
        <p:spPr>
          <a:xfrm>
            <a:off x="1303800" y="1378575"/>
            <a:ext cx="667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Density of material (h is normalized):</a:t>
            </a:r>
            <a:endParaRPr sz="15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1312775" y="95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Aniso</a:t>
            </a:r>
            <a:r>
              <a:rPr lang="en"/>
              <a:t>tropic method </a:t>
            </a:r>
            <a:endParaRPr/>
          </a:p>
        </p:txBody>
      </p:sp>
      <p:pic>
        <p:nvPicPr>
          <p:cNvPr id="429" name="Google Shape;429;p34"/>
          <p:cNvPicPr preferRelativeResize="0"/>
          <p:nvPr/>
        </p:nvPicPr>
        <p:blipFill rotWithShape="1">
          <a:blip r:embed="rId3">
            <a:alphaModFix/>
          </a:blip>
          <a:srcRect b="0" l="6358" r="0" t="15023"/>
          <a:stretch/>
        </p:blipFill>
        <p:spPr>
          <a:xfrm>
            <a:off x="610024" y="781025"/>
            <a:ext cx="3440150" cy="2067325"/>
          </a:xfrm>
          <a:prstGeom prst="rect">
            <a:avLst/>
          </a:prstGeom>
          <a:noFill/>
          <a:ln>
            <a:noFill/>
          </a:ln>
        </p:spPr>
      </p:pic>
      <p:pic>
        <p:nvPicPr>
          <p:cNvPr id="430" name="Google Shape;430;p34"/>
          <p:cNvPicPr preferRelativeResize="0"/>
          <p:nvPr/>
        </p:nvPicPr>
        <p:blipFill rotWithShape="1">
          <a:blip r:embed="rId4">
            <a:alphaModFix/>
          </a:blip>
          <a:srcRect b="0" l="7467" r="0" t="15023"/>
          <a:stretch/>
        </p:blipFill>
        <p:spPr>
          <a:xfrm>
            <a:off x="4889863" y="781025"/>
            <a:ext cx="4024675" cy="2067325"/>
          </a:xfrm>
          <a:prstGeom prst="rect">
            <a:avLst/>
          </a:prstGeom>
          <a:noFill/>
          <a:ln>
            <a:noFill/>
          </a:ln>
        </p:spPr>
      </p:pic>
      <p:sp>
        <p:nvSpPr>
          <p:cNvPr id="431" name="Google Shape;431;p34"/>
          <p:cNvSpPr txBox="1"/>
          <p:nvPr/>
        </p:nvSpPr>
        <p:spPr>
          <a:xfrm>
            <a:off x="1866875" y="2517900"/>
            <a:ext cx="44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kx</a:t>
            </a:r>
            <a:endParaRPr sz="1200">
              <a:latin typeface="Nunito"/>
              <a:ea typeface="Nunito"/>
              <a:cs typeface="Nunito"/>
              <a:sym typeface="Nunito"/>
            </a:endParaRPr>
          </a:p>
        </p:txBody>
      </p:sp>
      <p:sp>
        <p:nvSpPr>
          <p:cNvPr id="432" name="Google Shape;432;p34"/>
          <p:cNvSpPr txBox="1"/>
          <p:nvPr/>
        </p:nvSpPr>
        <p:spPr>
          <a:xfrm>
            <a:off x="6682163" y="2571750"/>
            <a:ext cx="44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ky</a:t>
            </a:r>
            <a:endParaRPr sz="1200">
              <a:latin typeface="Nunito"/>
              <a:ea typeface="Nunito"/>
              <a:cs typeface="Nunito"/>
              <a:sym typeface="Nunito"/>
            </a:endParaRPr>
          </a:p>
        </p:txBody>
      </p:sp>
      <p:pic>
        <p:nvPicPr>
          <p:cNvPr id="433" name="Google Shape;433;p34"/>
          <p:cNvPicPr preferRelativeResize="0"/>
          <p:nvPr/>
        </p:nvPicPr>
        <p:blipFill>
          <a:blip r:embed="rId5">
            <a:alphaModFix/>
          </a:blip>
          <a:stretch>
            <a:fillRect/>
          </a:stretch>
        </p:blipFill>
        <p:spPr>
          <a:xfrm>
            <a:off x="494425" y="2887200"/>
            <a:ext cx="3717325" cy="1997150"/>
          </a:xfrm>
          <a:prstGeom prst="rect">
            <a:avLst/>
          </a:prstGeom>
          <a:noFill/>
          <a:ln>
            <a:noFill/>
          </a:ln>
        </p:spPr>
      </p:pic>
      <p:pic>
        <p:nvPicPr>
          <p:cNvPr id="434" name="Google Shape;434;p34"/>
          <p:cNvPicPr preferRelativeResize="0"/>
          <p:nvPr/>
        </p:nvPicPr>
        <p:blipFill>
          <a:blip r:embed="rId6">
            <a:alphaModFix/>
          </a:blip>
          <a:stretch>
            <a:fillRect/>
          </a:stretch>
        </p:blipFill>
        <p:spPr>
          <a:xfrm>
            <a:off x="4964950" y="2887200"/>
            <a:ext cx="3949601" cy="1997150"/>
          </a:xfrm>
          <a:prstGeom prst="rect">
            <a:avLst/>
          </a:prstGeom>
          <a:noFill/>
          <a:ln>
            <a:noFill/>
          </a:ln>
        </p:spPr>
      </p:pic>
      <p:sp>
        <p:nvSpPr>
          <p:cNvPr id="435" name="Google Shape;435;p34"/>
          <p:cNvSpPr txBox="1"/>
          <p:nvPr/>
        </p:nvSpPr>
        <p:spPr>
          <a:xfrm>
            <a:off x="1826675" y="4735975"/>
            <a:ext cx="52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kd1</a:t>
            </a:r>
            <a:endParaRPr sz="1200">
              <a:latin typeface="Nunito"/>
              <a:ea typeface="Nunito"/>
              <a:cs typeface="Nunito"/>
              <a:sym typeface="Nunito"/>
            </a:endParaRPr>
          </a:p>
        </p:txBody>
      </p:sp>
      <p:sp>
        <p:nvSpPr>
          <p:cNvPr id="436" name="Google Shape;436;p34"/>
          <p:cNvSpPr txBox="1"/>
          <p:nvPr/>
        </p:nvSpPr>
        <p:spPr>
          <a:xfrm>
            <a:off x="6521150" y="4646025"/>
            <a:ext cx="52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kd2</a:t>
            </a:r>
            <a:endParaRPr sz="12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5"/>
          <p:cNvSpPr txBox="1"/>
          <p:nvPr>
            <p:ph idx="4294967295" type="title"/>
          </p:nvPr>
        </p:nvSpPr>
        <p:spPr>
          <a:xfrm>
            <a:off x="210625" y="150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Aniso</a:t>
            </a:r>
            <a:r>
              <a:rPr lang="en"/>
              <a:t>tropic method:</a:t>
            </a:r>
            <a:endParaRPr/>
          </a:p>
        </p:txBody>
      </p:sp>
      <p:pic>
        <p:nvPicPr>
          <p:cNvPr id="442" name="Google Shape;442;p35"/>
          <p:cNvPicPr preferRelativeResize="0"/>
          <p:nvPr/>
        </p:nvPicPr>
        <p:blipFill>
          <a:blip r:embed="rId3">
            <a:alphaModFix/>
          </a:blip>
          <a:stretch>
            <a:fillRect/>
          </a:stretch>
        </p:blipFill>
        <p:spPr>
          <a:xfrm>
            <a:off x="4972475" y="658338"/>
            <a:ext cx="3143440" cy="2212875"/>
          </a:xfrm>
          <a:prstGeom prst="rect">
            <a:avLst/>
          </a:prstGeom>
          <a:noFill/>
          <a:ln>
            <a:noFill/>
          </a:ln>
        </p:spPr>
      </p:pic>
      <p:pic>
        <p:nvPicPr>
          <p:cNvPr id="443" name="Google Shape;443;p35"/>
          <p:cNvPicPr preferRelativeResize="0"/>
          <p:nvPr/>
        </p:nvPicPr>
        <p:blipFill>
          <a:blip r:embed="rId4">
            <a:alphaModFix/>
          </a:blip>
          <a:stretch>
            <a:fillRect/>
          </a:stretch>
        </p:blipFill>
        <p:spPr>
          <a:xfrm>
            <a:off x="534050" y="3019225"/>
            <a:ext cx="3103200" cy="1971874"/>
          </a:xfrm>
          <a:prstGeom prst="rect">
            <a:avLst/>
          </a:prstGeom>
          <a:noFill/>
          <a:ln>
            <a:noFill/>
          </a:ln>
        </p:spPr>
      </p:pic>
      <p:pic>
        <p:nvPicPr>
          <p:cNvPr id="444" name="Google Shape;444;p35"/>
          <p:cNvPicPr preferRelativeResize="0"/>
          <p:nvPr/>
        </p:nvPicPr>
        <p:blipFill>
          <a:blip r:embed="rId5">
            <a:alphaModFix/>
          </a:blip>
          <a:stretch>
            <a:fillRect/>
          </a:stretch>
        </p:blipFill>
        <p:spPr>
          <a:xfrm>
            <a:off x="4972475" y="3099825"/>
            <a:ext cx="3143449" cy="1891276"/>
          </a:xfrm>
          <a:prstGeom prst="rect">
            <a:avLst/>
          </a:prstGeom>
          <a:noFill/>
          <a:ln>
            <a:noFill/>
          </a:ln>
        </p:spPr>
      </p:pic>
      <p:pic>
        <p:nvPicPr>
          <p:cNvPr id="445" name="Google Shape;445;p35"/>
          <p:cNvPicPr preferRelativeResize="0"/>
          <p:nvPr/>
        </p:nvPicPr>
        <p:blipFill>
          <a:blip r:embed="rId6">
            <a:alphaModFix/>
          </a:blip>
          <a:stretch>
            <a:fillRect/>
          </a:stretch>
        </p:blipFill>
        <p:spPr>
          <a:xfrm>
            <a:off x="534050" y="734550"/>
            <a:ext cx="3143451" cy="1971875"/>
          </a:xfrm>
          <a:prstGeom prst="rect">
            <a:avLst/>
          </a:prstGeom>
          <a:noFill/>
          <a:ln>
            <a:noFill/>
          </a:ln>
        </p:spPr>
      </p:pic>
      <p:sp>
        <p:nvSpPr>
          <p:cNvPr id="446" name="Google Shape;446;p35"/>
          <p:cNvSpPr txBox="1"/>
          <p:nvPr/>
        </p:nvSpPr>
        <p:spPr>
          <a:xfrm>
            <a:off x="800700" y="2339250"/>
            <a:ext cx="192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Small deflection</a:t>
            </a:r>
            <a:endParaRPr sz="1200">
              <a:latin typeface="Nunito"/>
              <a:ea typeface="Nunito"/>
              <a:cs typeface="Nunito"/>
              <a:sym typeface="Nunito"/>
            </a:endParaRPr>
          </a:p>
        </p:txBody>
      </p:sp>
      <p:sp>
        <p:nvSpPr>
          <p:cNvPr id="447" name="Google Shape;447;p35"/>
          <p:cNvSpPr txBox="1"/>
          <p:nvPr/>
        </p:nvSpPr>
        <p:spPr>
          <a:xfrm>
            <a:off x="5504150" y="2509600"/>
            <a:ext cx="192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Larger</a:t>
            </a:r>
            <a:r>
              <a:rPr lang="en" sz="1200">
                <a:latin typeface="Nunito"/>
                <a:ea typeface="Nunito"/>
                <a:cs typeface="Nunito"/>
                <a:sym typeface="Nunito"/>
              </a:rPr>
              <a:t> deflection</a:t>
            </a:r>
            <a:endParaRPr sz="1200">
              <a:latin typeface="Nunito"/>
              <a:ea typeface="Nunito"/>
              <a:cs typeface="Nunito"/>
              <a:sym typeface="Nunito"/>
            </a:endParaRPr>
          </a:p>
        </p:txBody>
      </p:sp>
      <p:sp>
        <p:nvSpPr>
          <p:cNvPr id="448" name="Google Shape;448;p35"/>
          <p:cNvSpPr txBox="1"/>
          <p:nvPr/>
        </p:nvSpPr>
        <p:spPr>
          <a:xfrm>
            <a:off x="800700" y="4621800"/>
            <a:ext cx="192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Much more</a:t>
            </a:r>
            <a:r>
              <a:rPr lang="en" sz="1200">
                <a:latin typeface="Nunito"/>
                <a:ea typeface="Nunito"/>
                <a:cs typeface="Nunito"/>
                <a:sym typeface="Nunito"/>
              </a:rPr>
              <a:t> deflection</a:t>
            </a:r>
            <a:endParaRPr sz="1200">
              <a:latin typeface="Nunito"/>
              <a:ea typeface="Nunito"/>
              <a:cs typeface="Nunito"/>
              <a:sym typeface="Nunito"/>
            </a:endParaRPr>
          </a:p>
        </p:txBody>
      </p:sp>
      <p:sp>
        <p:nvSpPr>
          <p:cNvPr id="449" name="Google Shape;449;p35"/>
          <p:cNvSpPr txBox="1"/>
          <p:nvPr/>
        </p:nvSpPr>
        <p:spPr>
          <a:xfrm>
            <a:off x="5504150" y="4621800"/>
            <a:ext cx="192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Refined mesh</a:t>
            </a:r>
            <a:endParaRPr sz="12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6"/>
          <p:cNvSpPr txBox="1"/>
          <p:nvPr>
            <p:ph type="title"/>
          </p:nvPr>
        </p:nvSpPr>
        <p:spPr>
          <a:xfrm>
            <a:off x="1257475" y="598575"/>
            <a:ext cx="7030500" cy="7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a:t>
            </a:r>
            <a:r>
              <a:rPr lang="en"/>
              <a:t>sotropic method</a:t>
            </a:r>
            <a:endParaRPr/>
          </a:p>
        </p:txBody>
      </p:sp>
      <p:sp>
        <p:nvSpPr>
          <p:cNvPr id="455" name="Google Shape;455;p36"/>
          <p:cNvSpPr txBox="1"/>
          <p:nvPr/>
        </p:nvSpPr>
        <p:spPr>
          <a:xfrm>
            <a:off x="1188063" y="3899175"/>
            <a:ext cx="184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Low material fraction</a:t>
            </a:r>
            <a:endParaRPr sz="1200">
              <a:latin typeface="Nunito"/>
              <a:ea typeface="Nunito"/>
              <a:cs typeface="Nunito"/>
              <a:sym typeface="Nunito"/>
            </a:endParaRPr>
          </a:p>
        </p:txBody>
      </p:sp>
      <p:sp>
        <p:nvSpPr>
          <p:cNvPr id="456" name="Google Shape;456;p36"/>
          <p:cNvSpPr txBox="1"/>
          <p:nvPr/>
        </p:nvSpPr>
        <p:spPr>
          <a:xfrm>
            <a:off x="5719925" y="3899175"/>
            <a:ext cx="16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H</a:t>
            </a:r>
            <a:r>
              <a:rPr lang="en" sz="1200">
                <a:latin typeface="Nunito"/>
                <a:ea typeface="Nunito"/>
                <a:cs typeface="Nunito"/>
                <a:sym typeface="Nunito"/>
              </a:rPr>
              <a:t>igh material fraction</a:t>
            </a:r>
            <a:endParaRPr sz="1200">
              <a:latin typeface="Nunito"/>
              <a:ea typeface="Nunito"/>
              <a:cs typeface="Nunito"/>
              <a:sym typeface="Nunito"/>
            </a:endParaRPr>
          </a:p>
        </p:txBody>
      </p:sp>
      <p:pic>
        <p:nvPicPr>
          <p:cNvPr id="457" name="Google Shape;457;p36"/>
          <p:cNvPicPr preferRelativeResize="0"/>
          <p:nvPr/>
        </p:nvPicPr>
        <p:blipFill>
          <a:blip r:embed="rId3">
            <a:alphaModFix/>
          </a:blip>
          <a:stretch>
            <a:fillRect/>
          </a:stretch>
        </p:blipFill>
        <p:spPr>
          <a:xfrm>
            <a:off x="395025" y="1971787"/>
            <a:ext cx="3431976" cy="1398650"/>
          </a:xfrm>
          <a:prstGeom prst="rect">
            <a:avLst/>
          </a:prstGeom>
          <a:noFill/>
          <a:ln>
            <a:noFill/>
          </a:ln>
        </p:spPr>
      </p:pic>
      <p:pic>
        <p:nvPicPr>
          <p:cNvPr id="458" name="Google Shape;458;p36"/>
          <p:cNvPicPr preferRelativeResize="0"/>
          <p:nvPr/>
        </p:nvPicPr>
        <p:blipFill>
          <a:blip r:embed="rId4">
            <a:alphaModFix/>
          </a:blip>
          <a:stretch>
            <a:fillRect/>
          </a:stretch>
        </p:blipFill>
        <p:spPr>
          <a:xfrm>
            <a:off x="4600225" y="1443050"/>
            <a:ext cx="3921499" cy="245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37"/>
          <p:cNvPicPr preferRelativeResize="0"/>
          <p:nvPr/>
        </p:nvPicPr>
        <p:blipFill>
          <a:blip r:embed="rId3">
            <a:alphaModFix/>
          </a:blip>
          <a:stretch>
            <a:fillRect/>
          </a:stretch>
        </p:blipFill>
        <p:spPr>
          <a:xfrm>
            <a:off x="843400" y="2873675"/>
            <a:ext cx="3487300" cy="2117425"/>
          </a:xfrm>
          <a:prstGeom prst="rect">
            <a:avLst/>
          </a:prstGeom>
          <a:noFill/>
          <a:ln>
            <a:noFill/>
          </a:ln>
        </p:spPr>
      </p:pic>
      <p:pic>
        <p:nvPicPr>
          <p:cNvPr id="464" name="Google Shape;464;p37"/>
          <p:cNvPicPr preferRelativeResize="0"/>
          <p:nvPr/>
        </p:nvPicPr>
        <p:blipFill>
          <a:blip r:embed="rId4">
            <a:alphaModFix/>
          </a:blip>
          <a:stretch>
            <a:fillRect/>
          </a:stretch>
        </p:blipFill>
        <p:spPr>
          <a:xfrm>
            <a:off x="4959600" y="2873675"/>
            <a:ext cx="3255650" cy="1880250"/>
          </a:xfrm>
          <a:prstGeom prst="rect">
            <a:avLst/>
          </a:prstGeom>
          <a:noFill/>
          <a:ln>
            <a:noFill/>
          </a:ln>
        </p:spPr>
      </p:pic>
      <p:sp>
        <p:nvSpPr>
          <p:cNvPr id="465" name="Google Shape;465;p37"/>
          <p:cNvSpPr txBox="1"/>
          <p:nvPr/>
        </p:nvSpPr>
        <p:spPr>
          <a:xfrm>
            <a:off x="1420725" y="2571750"/>
            <a:ext cx="217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Low deformation</a:t>
            </a:r>
            <a:endParaRPr sz="1200">
              <a:latin typeface="Nunito"/>
              <a:ea typeface="Nunito"/>
              <a:cs typeface="Nunito"/>
              <a:sym typeface="Nunito"/>
            </a:endParaRPr>
          </a:p>
        </p:txBody>
      </p:sp>
      <p:sp>
        <p:nvSpPr>
          <p:cNvPr id="466" name="Google Shape;466;p37"/>
          <p:cNvSpPr txBox="1"/>
          <p:nvPr/>
        </p:nvSpPr>
        <p:spPr>
          <a:xfrm>
            <a:off x="6042950" y="2387100"/>
            <a:ext cx="217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High</a:t>
            </a:r>
            <a:r>
              <a:rPr lang="en" sz="1200">
                <a:latin typeface="Nunito"/>
                <a:ea typeface="Nunito"/>
                <a:cs typeface="Nunito"/>
                <a:sym typeface="Nunito"/>
              </a:rPr>
              <a:t> deformation</a:t>
            </a:r>
            <a:endParaRPr sz="1200">
              <a:latin typeface="Nunito"/>
              <a:ea typeface="Nunito"/>
              <a:cs typeface="Nunito"/>
              <a:sym typeface="Nunito"/>
            </a:endParaRPr>
          </a:p>
        </p:txBody>
      </p:sp>
      <p:pic>
        <p:nvPicPr>
          <p:cNvPr id="467" name="Google Shape;467;p37"/>
          <p:cNvPicPr preferRelativeResize="0"/>
          <p:nvPr/>
        </p:nvPicPr>
        <p:blipFill>
          <a:blip r:embed="rId5">
            <a:alphaModFix/>
          </a:blip>
          <a:stretch>
            <a:fillRect/>
          </a:stretch>
        </p:blipFill>
        <p:spPr>
          <a:xfrm>
            <a:off x="386325" y="494375"/>
            <a:ext cx="3944374" cy="2077375"/>
          </a:xfrm>
          <a:prstGeom prst="rect">
            <a:avLst/>
          </a:prstGeom>
          <a:noFill/>
          <a:ln>
            <a:noFill/>
          </a:ln>
        </p:spPr>
      </p:pic>
      <p:pic>
        <p:nvPicPr>
          <p:cNvPr id="468" name="Google Shape;468;p37"/>
          <p:cNvPicPr preferRelativeResize="0"/>
          <p:nvPr/>
        </p:nvPicPr>
        <p:blipFill rotWithShape="1">
          <a:blip r:embed="rId6">
            <a:alphaModFix/>
          </a:blip>
          <a:srcRect b="0" l="4214" r="0" t="4324"/>
          <a:stretch/>
        </p:blipFill>
        <p:spPr>
          <a:xfrm>
            <a:off x="4806125" y="494375"/>
            <a:ext cx="4022799" cy="2017325"/>
          </a:xfrm>
          <a:prstGeom prst="rect">
            <a:avLst/>
          </a:prstGeom>
          <a:noFill/>
          <a:ln>
            <a:noFill/>
          </a:ln>
        </p:spPr>
      </p:pic>
      <p:sp>
        <p:nvSpPr>
          <p:cNvPr id="469" name="Google Shape;469;p37"/>
          <p:cNvSpPr txBox="1"/>
          <p:nvPr>
            <p:ph idx="4294967295" type="title"/>
          </p:nvPr>
        </p:nvSpPr>
        <p:spPr>
          <a:xfrm>
            <a:off x="210625" y="150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sotropic method: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type="ctrTitle"/>
          </p:nvPr>
        </p:nvSpPr>
        <p:spPr>
          <a:xfrm>
            <a:off x="847175"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600">
                <a:latin typeface="Lora"/>
                <a:ea typeface="Lora"/>
                <a:cs typeface="Lora"/>
                <a:sym typeface="Lora"/>
              </a:rPr>
              <a:t>Topology Optimization - Bridge Structure</a:t>
            </a:r>
            <a:endParaRPr b="0" sz="3200">
              <a:solidFill>
                <a:srgbClr val="000000"/>
              </a:solidFill>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39"/>
          <p:cNvPicPr preferRelativeResize="0"/>
          <p:nvPr/>
        </p:nvPicPr>
        <p:blipFill rotWithShape="1">
          <a:blip r:embed="rId3">
            <a:alphaModFix/>
          </a:blip>
          <a:srcRect b="0" l="0" r="0" t="8408"/>
          <a:stretch/>
        </p:blipFill>
        <p:spPr>
          <a:xfrm>
            <a:off x="1303800" y="2571750"/>
            <a:ext cx="3536649" cy="1897950"/>
          </a:xfrm>
          <a:prstGeom prst="rect">
            <a:avLst/>
          </a:prstGeom>
          <a:noFill/>
          <a:ln>
            <a:noFill/>
          </a:ln>
        </p:spPr>
      </p:pic>
      <p:sp>
        <p:nvSpPr>
          <p:cNvPr id="480" name="Google Shape;480;p39"/>
          <p:cNvSpPr txBox="1"/>
          <p:nvPr>
            <p:ph type="title"/>
          </p:nvPr>
        </p:nvSpPr>
        <p:spPr>
          <a:xfrm>
            <a:off x="1303800" y="598575"/>
            <a:ext cx="70305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Bridge Analysis</a:t>
            </a:r>
            <a:endParaRPr/>
          </a:p>
        </p:txBody>
      </p:sp>
      <p:pic>
        <p:nvPicPr>
          <p:cNvPr id="481" name="Google Shape;481;p39"/>
          <p:cNvPicPr preferRelativeResize="0"/>
          <p:nvPr/>
        </p:nvPicPr>
        <p:blipFill rotWithShape="1">
          <a:blip r:embed="rId4">
            <a:alphaModFix/>
          </a:blip>
          <a:srcRect b="0" l="0" r="3203" t="0"/>
          <a:stretch/>
        </p:blipFill>
        <p:spPr>
          <a:xfrm>
            <a:off x="5156925" y="2455375"/>
            <a:ext cx="3497224" cy="2072250"/>
          </a:xfrm>
          <a:prstGeom prst="rect">
            <a:avLst/>
          </a:prstGeom>
          <a:noFill/>
          <a:ln>
            <a:noFill/>
          </a:ln>
        </p:spPr>
      </p:pic>
      <p:sp>
        <p:nvSpPr>
          <p:cNvPr id="482" name="Google Shape;482;p39"/>
          <p:cNvSpPr txBox="1"/>
          <p:nvPr/>
        </p:nvSpPr>
        <p:spPr>
          <a:xfrm>
            <a:off x="1725575" y="4527625"/>
            <a:ext cx="269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Nunito"/>
                <a:ea typeface="Nunito"/>
                <a:cs typeface="Nunito"/>
                <a:sym typeface="Nunito"/>
              </a:rPr>
              <a:t>Deformation of bridge</a:t>
            </a:r>
            <a:endParaRPr sz="1200">
              <a:latin typeface="Nunito"/>
              <a:ea typeface="Nunito"/>
              <a:cs typeface="Nunito"/>
              <a:sym typeface="Nunito"/>
            </a:endParaRPr>
          </a:p>
        </p:txBody>
      </p:sp>
      <p:sp>
        <p:nvSpPr>
          <p:cNvPr id="483" name="Google Shape;483;p39"/>
          <p:cNvSpPr txBox="1"/>
          <p:nvPr/>
        </p:nvSpPr>
        <p:spPr>
          <a:xfrm>
            <a:off x="5558988" y="4527625"/>
            <a:ext cx="269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Nunito"/>
                <a:ea typeface="Nunito"/>
                <a:cs typeface="Nunito"/>
                <a:sym typeface="Nunito"/>
              </a:rPr>
              <a:t>Optimized shape of bridge</a:t>
            </a:r>
            <a:endParaRPr sz="1200">
              <a:latin typeface="Nunito"/>
              <a:ea typeface="Nunito"/>
              <a:cs typeface="Nunito"/>
              <a:sym typeface="Nunito"/>
            </a:endParaRPr>
          </a:p>
        </p:txBody>
      </p:sp>
      <p:pic>
        <p:nvPicPr>
          <p:cNvPr id="484" name="Google Shape;484;p39"/>
          <p:cNvPicPr preferRelativeResize="0"/>
          <p:nvPr/>
        </p:nvPicPr>
        <p:blipFill>
          <a:blip r:embed="rId5">
            <a:alphaModFix/>
          </a:blip>
          <a:stretch>
            <a:fillRect/>
          </a:stretch>
        </p:blipFill>
        <p:spPr>
          <a:xfrm>
            <a:off x="1303800" y="1207950"/>
            <a:ext cx="6779074" cy="1449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0"/>
          <p:cNvPicPr preferRelativeResize="0"/>
          <p:nvPr/>
        </p:nvPicPr>
        <p:blipFill rotWithShape="1">
          <a:blip r:embed="rId3">
            <a:alphaModFix/>
          </a:blip>
          <a:srcRect b="0" l="0" r="3920" t="0"/>
          <a:stretch/>
        </p:blipFill>
        <p:spPr>
          <a:xfrm>
            <a:off x="2516400" y="209875"/>
            <a:ext cx="4111200" cy="1976800"/>
          </a:xfrm>
          <a:prstGeom prst="rect">
            <a:avLst/>
          </a:prstGeom>
          <a:noFill/>
          <a:ln>
            <a:noFill/>
          </a:ln>
        </p:spPr>
      </p:pic>
      <p:pic>
        <p:nvPicPr>
          <p:cNvPr id="490" name="Google Shape;490;p40"/>
          <p:cNvPicPr preferRelativeResize="0"/>
          <p:nvPr/>
        </p:nvPicPr>
        <p:blipFill>
          <a:blip r:embed="rId4">
            <a:alphaModFix/>
          </a:blip>
          <a:stretch>
            <a:fillRect/>
          </a:stretch>
        </p:blipFill>
        <p:spPr>
          <a:xfrm>
            <a:off x="400325" y="2505925"/>
            <a:ext cx="4171676" cy="2256975"/>
          </a:xfrm>
          <a:prstGeom prst="rect">
            <a:avLst/>
          </a:prstGeom>
          <a:noFill/>
          <a:ln>
            <a:noFill/>
          </a:ln>
        </p:spPr>
      </p:pic>
      <p:pic>
        <p:nvPicPr>
          <p:cNvPr id="491" name="Google Shape;491;p40"/>
          <p:cNvPicPr preferRelativeResize="0"/>
          <p:nvPr/>
        </p:nvPicPr>
        <p:blipFill>
          <a:blip r:embed="rId5">
            <a:alphaModFix/>
          </a:blip>
          <a:stretch>
            <a:fillRect/>
          </a:stretch>
        </p:blipFill>
        <p:spPr>
          <a:xfrm>
            <a:off x="4849100" y="2505925"/>
            <a:ext cx="4039375" cy="2256975"/>
          </a:xfrm>
          <a:prstGeom prst="rect">
            <a:avLst/>
          </a:prstGeom>
          <a:noFill/>
          <a:ln>
            <a:noFill/>
          </a:ln>
        </p:spPr>
      </p:pic>
      <p:sp>
        <p:nvSpPr>
          <p:cNvPr id="492" name="Google Shape;492;p40"/>
          <p:cNvSpPr txBox="1"/>
          <p:nvPr/>
        </p:nvSpPr>
        <p:spPr>
          <a:xfrm>
            <a:off x="3616050" y="2061000"/>
            <a:ext cx="19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More material fraction</a:t>
            </a:r>
            <a:endParaRPr sz="1200">
              <a:latin typeface="Nunito"/>
              <a:ea typeface="Nunito"/>
              <a:cs typeface="Nunito"/>
              <a:sym typeface="Nunito"/>
            </a:endParaRPr>
          </a:p>
        </p:txBody>
      </p:sp>
      <p:sp>
        <p:nvSpPr>
          <p:cNvPr id="493" name="Google Shape;493;p40"/>
          <p:cNvSpPr txBox="1"/>
          <p:nvPr/>
        </p:nvSpPr>
        <p:spPr>
          <a:xfrm>
            <a:off x="3001050" y="4762900"/>
            <a:ext cx="314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Energy</a:t>
            </a:r>
            <a:r>
              <a:rPr lang="en" sz="1200">
                <a:latin typeface="Nunito"/>
                <a:ea typeface="Nunito"/>
                <a:cs typeface="Nunito"/>
                <a:sym typeface="Nunito"/>
              </a:rPr>
              <a:t> optimization at centre</a:t>
            </a:r>
            <a:endParaRPr sz="12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type="ctrTitle"/>
          </p:nvPr>
        </p:nvSpPr>
        <p:spPr>
          <a:xfrm>
            <a:off x="847175"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600">
                <a:latin typeface="Lora"/>
                <a:ea typeface="Lora"/>
                <a:cs typeface="Lora"/>
                <a:sym typeface="Lora"/>
              </a:rPr>
              <a:t>Uncertainty Analysis</a:t>
            </a:r>
            <a:endParaRPr b="0" sz="3200">
              <a:solidFill>
                <a:srgbClr val="000000"/>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303" name="Google Shape;303;p15"/>
          <p:cNvSpPr txBox="1"/>
          <p:nvPr>
            <p:ph idx="1" type="body"/>
          </p:nvPr>
        </p:nvSpPr>
        <p:spPr>
          <a:xfrm>
            <a:off x="1303800" y="1597875"/>
            <a:ext cx="2960700" cy="260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Topology optimization</a:t>
            </a:r>
            <a:r>
              <a:rPr lang="en" sz="1500"/>
              <a:t> is a mathematical method that optimizes material layout within a given design space, for a given set of loads, boundary conditions and constraints with the goal of </a:t>
            </a:r>
            <a:r>
              <a:rPr b="1" lang="en" sz="1500"/>
              <a:t>maximizing the performance</a:t>
            </a:r>
            <a:r>
              <a:rPr lang="en" sz="1500"/>
              <a:t> of the system.</a:t>
            </a:r>
            <a:endParaRPr sz="1500"/>
          </a:p>
        </p:txBody>
      </p:sp>
      <p:pic>
        <p:nvPicPr>
          <p:cNvPr id="304" name="Google Shape;304;p15"/>
          <p:cNvPicPr preferRelativeResize="0"/>
          <p:nvPr/>
        </p:nvPicPr>
        <p:blipFill>
          <a:blip r:embed="rId3">
            <a:alphaModFix/>
          </a:blip>
          <a:stretch>
            <a:fillRect/>
          </a:stretch>
        </p:blipFill>
        <p:spPr>
          <a:xfrm>
            <a:off x="4264500" y="1597875"/>
            <a:ext cx="4636626" cy="2608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2"/>
          <p:cNvSpPr txBox="1"/>
          <p:nvPr>
            <p:ph type="title"/>
          </p:nvPr>
        </p:nvSpPr>
        <p:spPr>
          <a:xfrm>
            <a:off x="1303800" y="598575"/>
            <a:ext cx="7030500" cy="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Uncertainty analysis </a:t>
            </a:r>
            <a:endParaRPr/>
          </a:p>
        </p:txBody>
      </p:sp>
      <p:sp>
        <p:nvSpPr>
          <p:cNvPr id="504" name="Google Shape;504;p42"/>
          <p:cNvSpPr txBox="1"/>
          <p:nvPr>
            <p:ph idx="1" type="body"/>
          </p:nvPr>
        </p:nvSpPr>
        <p:spPr>
          <a:xfrm>
            <a:off x="1303800" y="1329375"/>
            <a:ext cx="7030500" cy="165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 the real world, springs are not available of all possible sizes. We did an uncertainty analysis for the bridge optimisation results:</a:t>
            </a:r>
            <a:endParaRPr sz="1600"/>
          </a:p>
          <a:p>
            <a:pPr indent="-330200" lvl="0" marL="457200" rtl="0" algn="l">
              <a:spcBef>
                <a:spcPts val="1200"/>
              </a:spcBef>
              <a:spcAft>
                <a:spcPts val="0"/>
              </a:spcAft>
              <a:buSzPts val="1600"/>
              <a:buAutoNum type="arabicPeriod"/>
            </a:pPr>
            <a:r>
              <a:rPr lang="en" sz="1600"/>
              <a:t>The springs can only take </a:t>
            </a:r>
            <a:r>
              <a:rPr b="1" lang="en" sz="1600"/>
              <a:t>6 discrete values</a:t>
            </a:r>
            <a:r>
              <a:rPr lang="en" sz="1600"/>
              <a:t> between kmin and kmax. </a:t>
            </a:r>
            <a:endParaRPr sz="1600"/>
          </a:p>
          <a:p>
            <a:pPr indent="-330200" lvl="0" marL="457200" rtl="0" algn="l">
              <a:spcBef>
                <a:spcPts val="0"/>
              </a:spcBef>
              <a:spcAft>
                <a:spcPts val="0"/>
              </a:spcAft>
              <a:buSzPts val="1600"/>
              <a:buAutoNum type="arabicPeriod"/>
            </a:pPr>
            <a:r>
              <a:rPr lang="en" sz="1600"/>
              <a:t>The stiffness of each individual spring will have a </a:t>
            </a:r>
            <a:r>
              <a:rPr b="1" lang="en" sz="1600"/>
              <a:t>uniform distribution </a:t>
            </a:r>
            <a:r>
              <a:rPr lang="en" sz="1600"/>
              <a:t>around the discretized value.</a:t>
            </a:r>
            <a:endParaRPr/>
          </a:p>
        </p:txBody>
      </p:sp>
      <p:pic>
        <p:nvPicPr>
          <p:cNvPr id="505" name="Google Shape;505;p42"/>
          <p:cNvPicPr preferRelativeResize="0"/>
          <p:nvPr/>
        </p:nvPicPr>
        <p:blipFill>
          <a:blip r:embed="rId3">
            <a:alphaModFix/>
          </a:blip>
          <a:stretch>
            <a:fillRect/>
          </a:stretch>
        </p:blipFill>
        <p:spPr>
          <a:xfrm>
            <a:off x="2293975" y="2815175"/>
            <a:ext cx="5050150" cy="2178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3"/>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600"/>
          </a:p>
        </p:txBody>
      </p:sp>
      <p:sp>
        <p:nvSpPr>
          <p:cNvPr id="511" name="Google Shape;511;p43"/>
          <p:cNvSpPr txBox="1"/>
          <p:nvPr>
            <p:ph type="title"/>
          </p:nvPr>
        </p:nvSpPr>
        <p:spPr>
          <a:xfrm>
            <a:off x="1303800" y="598575"/>
            <a:ext cx="7030500" cy="69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 analysis </a:t>
            </a:r>
            <a:endParaRPr/>
          </a:p>
          <a:p>
            <a:pPr indent="0" lvl="0" marL="0" rtl="0" algn="l">
              <a:spcBef>
                <a:spcPts val="0"/>
              </a:spcBef>
              <a:spcAft>
                <a:spcPts val="0"/>
              </a:spcAft>
              <a:buNone/>
            </a:pPr>
            <a:r>
              <a:t/>
            </a:r>
            <a:endParaRPr/>
          </a:p>
        </p:txBody>
      </p:sp>
      <p:sp>
        <p:nvSpPr>
          <p:cNvPr id="512" name="Google Shape;512;p43"/>
          <p:cNvSpPr txBox="1"/>
          <p:nvPr>
            <p:ph idx="1" type="body"/>
          </p:nvPr>
        </p:nvSpPr>
        <p:spPr>
          <a:xfrm>
            <a:off x="470925" y="1462050"/>
            <a:ext cx="4101000" cy="335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sz="1500"/>
              <a:t>The y-axis denotes the objective (in our case </a:t>
            </a:r>
            <a:r>
              <a:rPr b="1" lang="en" sz="1500"/>
              <a:t>energy</a:t>
            </a:r>
            <a:r>
              <a:rPr lang="en" sz="1500"/>
              <a:t>) for the optimized geometry, while the x-axis represents the maximum permissible %age deviation from kmax for each spring</a:t>
            </a:r>
            <a:endParaRPr sz="1500"/>
          </a:p>
          <a:p>
            <a:pPr indent="0" lvl="0" marL="457200" rtl="0" algn="l">
              <a:spcBef>
                <a:spcPts val="1200"/>
              </a:spcBef>
              <a:spcAft>
                <a:spcPts val="0"/>
              </a:spcAft>
              <a:buNone/>
            </a:pPr>
            <a:r>
              <a:t/>
            </a:r>
            <a:endParaRPr sz="1500"/>
          </a:p>
          <a:p>
            <a:pPr indent="-311150" lvl="0" marL="457200" rtl="0" algn="l">
              <a:spcBef>
                <a:spcPts val="1200"/>
              </a:spcBef>
              <a:spcAft>
                <a:spcPts val="0"/>
              </a:spcAft>
              <a:buSzPts val="1300"/>
              <a:buAutoNum type="arabicPeriod"/>
            </a:pPr>
            <a:r>
              <a:rPr lang="en" sz="1500"/>
              <a:t>The mean of the result is moving upwards as we increase the uncertainty, that is, the structure is weakened more easily than it is strengthened, which we expect intuitively as well</a:t>
            </a:r>
            <a:r>
              <a:rPr lang="en" sz="1100"/>
              <a:t>. </a:t>
            </a:r>
            <a:endParaRPr/>
          </a:p>
        </p:txBody>
      </p:sp>
      <p:pic>
        <p:nvPicPr>
          <p:cNvPr id="513" name="Google Shape;513;p43"/>
          <p:cNvPicPr preferRelativeResize="0"/>
          <p:nvPr/>
        </p:nvPicPr>
        <p:blipFill>
          <a:blip r:embed="rId3">
            <a:alphaModFix/>
          </a:blip>
          <a:stretch>
            <a:fillRect/>
          </a:stretch>
        </p:blipFill>
        <p:spPr>
          <a:xfrm>
            <a:off x="4822400" y="1137725"/>
            <a:ext cx="3822201" cy="3853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4"/>
          <p:cNvSpPr txBox="1"/>
          <p:nvPr>
            <p:ph type="title"/>
          </p:nvPr>
        </p:nvSpPr>
        <p:spPr>
          <a:xfrm>
            <a:off x="1303800" y="598575"/>
            <a:ext cx="70305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519" name="Google Shape;519;p44"/>
          <p:cNvSpPr txBox="1"/>
          <p:nvPr>
            <p:ph idx="1" type="body"/>
          </p:nvPr>
        </p:nvSpPr>
        <p:spPr>
          <a:xfrm>
            <a:off x="1303800" y="1271475"/>
            <a:ext cx="7030500" cy="3663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P</a:t>
            </a:r>
            <a:r>
              <a:rPr lang="en"/>
              <a:t>roblems were encountered throughout this project, both due to our mistakes and the solver’s issues.</a:t>
            </a:r>
            <a:endParaRPr/>
          </a:p>
          <a:p>
            <a:pPr indent="0" lvl="0" marL="0" rtl="0" algn="l">
              <a:spcBef>
                <a:spcPts val="1200"/>
              </a:spcBef>
              <a:spcAft>
                <a:spcPts val="0"/>
              </a:spcAft>
              <a:buNone/>
            </a:pPr>
            <a:r>
              <a:rPr lang="en"/>
              <a:t>1. The spring constants must remain at a small, finite value in the regions where material is not present. Ideally for a vacuum, we would like these to be 0. As we have verified the physics of the results for other cases, we believe this issue is caused entirely by the solver, which does not converge when kmin is lowered. </a:t>
            </a:r>
            <a:endParaRPr/>
          </a:p>
          <a:p>
            <a:pPr indent="0" lvl="0" marL="0" rtl="0" algn="l">
              <a:spcBef>
                <a:spcPts val="1200"/>
              </a:spcBef>
              <a:spcAft>
                <a:spcPts val="0"/>
              </a:spcAft>
              <a:buNone/>
            </a:pPr>
            <a:r>
              <a:rPr lang="en"/>
              <a:t>2. Large deformations or forces caused the solver to not converge. </a:t>
            </a:r>
            <a:endParaRPr/>
          </a:p>
          <a:p>
            <a:pPr indent="0" lvl="0" marL="0" rtl="0" algn="l">
              <a:spcBef>
                <a:spcPts val="1200"/>
              </a:spcBef>
              <a:spcAft>
                <a:spcPts val="0"/>
              </a:spcAft>
              <a:buNone/>
            </a:pPr>
            <a:r>
              <a:rPr lang="en"/>
              <a:t>3. Due to memory limitations, we often could not use more than ~2000 points for the domain. </a:t>
            </a:r>
            <a:endParaRPr/>
          </a:p>
          <a:p>
            <a:pPr indent="0" lvl="0" marL="0" rtl="0" algn="l">
              <a:spcBef>
                <a:spcPts val="1200"/>
              </a:spcBef>
              <a:spcAft>
                <a:spcPts val="0"/>
              </a:spcAft>
              <a:buNone/>
            </a:pPr>
            <a:r>
              <a:rPr lang="en"/>
              <a:t>4. A large number of points slowed down the program significantly.</a:t>
            </a:r>
            <a:endParaRPr/>
          </a:p>
          <a:p>
            <a:pPr indent="0" lvl="0" marL="0" rtl="0" algn="l">
              <a:spcBef>
                <a:spcPts val="1200"/>
              </a:spcBef>
              <a:spcAft>
                <a:spcPts val="0"/>
              </a:spcAft>
              <a:buNone/>
            </a:pPr>
            <a:r>
              <a:rPr lang="en"/>
              <a:t>5. Certain boundary conditions simply do not converge. This has no apparent cause. </a:t>
            </a:r>
            <a:endParaRPr/>
          </a:p>
          <a:p>
            <a:pPr indent="0" lvl="0" marL="0" rtl="0" algn="l">
              <a:spcBef>
                <a:spcPts val="1200"/>
              </a:spcBef>
              <a:spcAft>
                <a:spcPts val="0"/>
              </a:spcAft>
              <a:buNone/>
            </a:pPr>
            <a:r>
              <a:rPr lang="en"/>
              <a:t>6. Apply compressive loads on springs can cause them to ‘flip over’ and switch the positions of two neighbouring nodes, resulting in non-physical results. This is caused by the formulation itself and all our attempts at solving this were fruitless. </a:t>
            </a:r>
            <a:endParaRPr/>
          </a:p>
          <a:p>
            <a:pPr indent="0" lvl="0" marL="0" rtl="0" algn="l">
              <a:spcBef>
                <a:spcPts val="1200"/>
              </a:spcBef>
              <a:spcAft>
                <a:spcPts val="1200"/>
              </a:spcAft>
              <a:buNone/>
            </a:pPr>
            <a:r>
              <a:rPr lang="en"/>
              <a:t>7. Real materials are not made of springs, and our attempts to use STVK model failed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type="ctrTitle"/>
          </p:nvPr>
        </p:nvSpPr>
        <p:spPr>
          <a:xfrm>
            <a:off x="847175"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600">
                <a:latin typeface="Lora"/>
                <a:ea typeface="Lora"/>
                <a:cs typeface="Lora"/>
                <a:sym typeface="Lora"/>
              </a:rPr>
              <a:t>Problem Formulation- Stress Strain Analysis</a:t>
            </a:r>
            <a:endParaRPr b="0" sz="3200">
              <a:solidFill>
                <a:srgbClr val="000000"/>
              </a:solidFill>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Formulation</a:t>
            </a:r>
            <a:endParaRPr/>
          </a:p>
        </p:txBody>
      </p:sp>
      <p:sp>
        <p:nvSpPr>
          <p:cNvPr id="530" name="Google Shape;530;p46"/>
          <p:cNvSpPr txBox="1"/>
          <p:nvPr>
            <p:ph idx="1" type="body"/>
          </p:nvPr>
        </p:nvSpPr>
        <p:spPr>
          <a:xfrm>
            <a:off x="1303800" y="1597875"/>
            <a:ext cx="7030500" cy="33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1200"/>
              </a:spcAft>
              <a:buNone/>
            </a:pPr>
            <a:r>
              <a:t/>
            </a:r>
            <a:endParaRPr/>
          </a:p>
        </p:txBody>
      </p:sp>
      <p:sp>
        <p:nvSpPr>
          <p:cNvPr id="531" name="Google Shape;531;p46"/>
          <p:cNvSpPr/>
          <p:nvPr/>
        </p:nvSpPr>
        <p:spPr>
          <a:xfrm>
            <a:off x="1303800" y="1597875"/>
            <a:ext cx="2083200" cy="14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latin typeface="Nunito"/>
                <a:ea typeface="Nunito"/>
                <a:cs typeface="Nunito"/>
                <a:sym typeface="Nunito"/>
              </a:rPr>
              <a:t>Decision Variables</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Strain Tensor</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Stress Tensor</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Deflections</a:t>
            </a:r>
            <a:endParaRPr>
              <a:latin typeface="Nunito SemiBold"/>
              <a:ea typeface="Nunito SemiBold"/>
              <a:cs typeface="Nunito SemiBold"/>
              <a:sym typeface="Nunito SemiBold"/>
            </a:endParaRPr>
          </a:p>
        </p:txBody>
      </p:sp>
      <p:sp>
        <p:nvSpPr>
          <p:cNvPr id="532" name="Google Shape;532;p46"/>
          <p:cNvSpPr/>
          <p:nvPr/>
        </p:nvSpPr>
        <p:spPr>
          <a:xfrm>
            <a:off x="6251100" y="1597875"/>
            <a:ext cx="2335200" cy="14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latin typeface="Nunito"/>
                <a:ea typeface="Nunito"/>
                <a:cs typeface="Nunito"/>
                <a:sym typeface="Nunito"/>
              </a:rPr>
              <a:t>Parameters</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Elastic Coefficients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Meshing size</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Dimensions of the domain</a:t>
            </a:r>
            <a:endParaRPr>
              <a:latin typeface="Nunito SemiBold"/>
              <a:ea typeface="Nunito SemiBold"/>
              <a:cs typeface="Nunito SemiBold"/>
              <a:sym typeface="Nunito SemiBold"/>
            </a:endParaRPr>
          </a:p>
        </p:txBody>
      </p:sp>
      <p:sp>
        <p:nvSpPr>
          <p:cNvPr id="533" name="Google Shape;533;p46"/>
          <p:cNvSpPr/>
          <p:nvPr/>
        </p:nvSpPr>
        <p:spPr>
          <a:xfrm>
            <a:off x="3569700" y="1597850"/>
            <a:ext cx="2498700" cy="14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latin typeface="Nunito"/>
                <a:ea typeface="Nunito"/>
                <a:cs typeface="Nunito"/>
                <a:sym typeface="Nunito"/>
              </a:rPr>
              <a:t>Constraints</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Fixing the left edge</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Neumann or Dirichlet</a:t>
            </a:r>
            <a:endParaRPr>
              <a:latin typeface="Nunito SemiBold"/>
              <a:ea typeface="Nunito SemiBold"/>
              <a:cs typeface="Nunito SemiBold"/>
              <a:sym typeface="Nunito SemiBold"/>
            </a:endParaRPr>
          </a:p>
        </p:txBody>
      </p:sp>
      <p:sp>
        <p:nvSpPr>
          <p:cNvPr id="534" name="Google Shape;534;p46"/>
          <p:cNvSpPr/>
          <p:nvPr/>
        </p:nvSpPr>
        <p:spPr>
          <a:xfrm>
            <a:off x="3777450" y="3664900"/>
            <a:ext cx="2083200" cy="113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latin typeface="Nunito"/>
                <a:ea typeface="Nunito"/>
                <a:cs typeface="Nunito"/>
                <a:sym typeface="Nunito"/>
              </a:rPr>
              <a:t>Objective Function</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Energy Minimization</a:t>
            </a:r>
            <a:endParaRPr>
              <a:latin typeface="Nunito SemiBold"/>
              <a:ea typeface="Nunito SemiBold"/>
              <a:cs typeface="Nunito SemiBold"/>
              <a:sym typeface="Nunito SemiBold"/>
            </a:endParaRPr>
          </a:p>
        </p:txBody>
      </p:sp>
      <p:cxnSp>
        <p:nvCxnSpPr>
          <p:cNvPr id="535" name="Google Shape;535;p46"/>
          <p:cNvCxnSpPr>
            <a:stCxn id="531" idx="2"/>
            <a:endCxn id="534" idx="0"/>
          </p:cNvCxnSpPr>
          <p:nvPr/>
        </p:nvCxnSpPr>
        <p:spPr>
          <a:xfrm flipH="1" rot="-5400000">
            <a:off x="3291600" y="2137275"/>
            <a:ext cx="581400" cy="24738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536" name="Google Shape;536;p46"/>
          <p:cNvCxnSpPr>
            <a:endCxn id="533" idx="2"/>
          </p:cNvCxnSpPr>
          <p:nvPr/>
        </p:nvCxnSpPr>
        <p:spPr>
          <a:xfrm rot="10800000">
            <a:off x="4819050" y="3083450"/>
            <a:ext cx="300" cy="5952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46"/>
          <p:cNvCxnSpPr>
            <a:stCxn id="532" idx="2"/>
          </p:cNvCxnSpPr>
          <p:nvPr/>
        </p:nvCxnSpPr>
        <p:spPr>
          <a:xfrm rot="5400000">
            <a:off x="5979150" y="1923525"/>
            <a:ext cx="279600" cy="25995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Variables</a:t>
            </a:r>
            <a:endParaRPr/>
          </a:p>
        </p:txBody>
      </p:sp>
      <p:pic>
        <p:nvPicPr>
          <p:cNvPr id="543" name="Google Shape;543;p47"/>
          <p:cNvPicPr preferRelativeResize="0"/>
          <p:nvPr/>
        </p:nvPicPr>
        <p:blipFill>
          <a:blip r:embed="rId3">
            <a:alphaModFix/>
          </a:blip>
          <a:stretch>
            <a:fillRect/>
          </a:stretch>
        </p:blipFill>
        <p:spPr>
          <a:xfrm>
            <a:off x="5752900" y="2435350"/>
            <a:ext cx="3105150" cy="1466850"/>
          </a:xfrm>
          <a:prstGeom prst="rect">
            <a:avLst/>
          </a:prstGeom>
          <a:noFill/>
          <a:ln>
            <a:noFill/>
          </a:ln>
        </p:spPr>
      </p:pic>
      <p:pic>
        <p:nvPicPr>
          <p:cNvPr id="544" name="Google Shape;544;p47"/>
          <p:cNvPicPr preferRelativeResize="0"/>
          <p:nvPr/>
        </p:nvPicPr>
        <p:blipFill>
          <a:blip r:embed="rId4">
            <a:alphaModFix/>
          </a:blip>
          <a:stretch>
            <a:fillRect/>
          </a:stretch>
        </p:blipFill>
        <p:spPr>
          <a:xfrm>
            <a:off x="1303798" y="1471223"/>
            <a:ext cx="5756850" cy="274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Variables</a:t>
            </a:r>
            <a:endParaRPr/>
          </a:p>
        </p:txBody>
      </p:sp>
      <p:sp>
        <p:nvSpPr>
          <p:cNvPr id="550" name="Google Shape;550;p48"/>
          <p:cNvSpPr txBox="1"/>
          <p:nvPr>
            <p:ph idx="1" type="body"/>
          </p:nvPr>
        </p:nvSpPr>
        <p:spPr>
          <a:xfrm>
            <a:off x="1361700" y="1471225"/>
            <a:ext cx="7030500" cy="3395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pic>
        <p:nvPicPr>
          <p:cNvPr id="551" name="Google Shape;551;p48"/>
          <p:cNvPicPr preferRelativeResize="0"/>
          <p:nvPr/>
        </p:nvPicPr>
        <p:blipFill>
          <a:blip r:embed="rId3">
            <a:alphaModFix/>
          </a:blip>
          <a:stretch>
            <a:fillRect/>
          </a:stretch>
        </p:blipFill>
        <p:spPr>
          <a:xfrm>
            <a:off x="5294102" y="2210275"/>
            <a:ext cx="3454450" cy="1710975"/>
          </a:xfrm>
          <a:prstGeom prst="rect">
            <a:avLst/>
          </a:prstGeom>
          <a:noFill/>
          <a:ln>
            <a:noFill/>
          </a:ln>
        </p:spPr>
      </p:pic>
      <p:pic>
        <p:nvPicPr>
          <p:cNvPr id="552" name="Google Shape;552;p48"/>
          <p:cNvPicPr preferRelativeResize="0"/>
          <p:nvPr/>
        </p:nvPicPr>
        <p:blipFill rotWithShape="1">
          <a:blip r:embed="rId4">
            <a:alphaModFix/>
          </a:blip>
          <a:srcRect b="0" l="0" r="14879" t="0"/>
          <a:stretch/>
        </p:blipFill>
        <p:spPr>
          <a:xfrm>
            <a:off x="1361700" y="1432037"/>
            <a:ext cx="4043000" cy="326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pic>
        <p:nvPicPr>
          <p:cNvPr id="558" name="Google Shape;558;p49"/>
          <p:cNvPicPr preferRelativeResize="0"/>
          <p:nvPr/>
        </p:nvPicPr>
        <p:blipFill>
          <a:blip r:embed="rId3">
            <a:alphaModFix/>
          </a:blip>
          <a:stretch>
            <a:fillRect/>
          </a:stretch>
        </p:blipFill>
        <p:spPr>
          <a:xfrm>
            <a:off x="1303799" y="1378550"/>
            <a:ext cx="7653376" cy="3436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564" name="Google Shape;564;p50"/>
          <p:cNvSpPr txBox="1"/>
          <p:nvPr>
            <p:ph idx="1" type="body"/>
          </p:nvPr>
        </p:nvSpPr>
        <p:spPr>
          <a:xfrm>
            <a:off x="1303800" y="1597875"/>
            <a:ext cx="7030500" cy="3395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pic>
        <p:nvPicPr>
          <p:cNvPr id="565" name="Google Shape;565;p50"/>
          <p:cNvPicPr preferRelativeResize="0"/>
          <p:nvPr/>
        </p:nvPicPr>
        <p:blipFill>
          <a:blip r:embed="rId3">
            <a:alphaModFix/>
          </a:blip>
          <a:stretch>
            <a:fillRect/>
          </a:stretch>
        </p:blipFill>
        <p:spPr>
          <a:xfrm>
            <a:off x="1303800" y="1597873"/>
            <a:ext cx="4346226" cy="2760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Function</a:t>
            </a:r>
            <a:endParaRPr/>
          </a:p>
        </p:txBody>
      </p:sp>
      <p:sp>
        <p:nvSpPr>
          <p:cNvPr id="571" name="Google Shape;571;p51"/>
          <p:cNvSpPr txBox="1"/>
          <p:nvPr>
            <p:ph idx="1" type="body"/>
          </p:nvPr>
        </p:nvSpPr>
        <p:spPr>
          <a:xfrm>
            <a:off x="1303800" y="1597875"/>
            <a:ext cx="7030500" cy="293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T</a:t>
            </a:r>
            <a:r>
              <a:rPr lang="en" sz="1500"/>
              <a:t>he energy stored in the beam should be the least possible for the correct deformation. This is our </a:t>
            </a:r>
            <a:r>
              <a:rPr b="1" lang="en" sz="1500"/>
              <a:t>objective function</a:t>
            </a:r>
            <a:r>
              <a:rPr lang="en" sz="1500"/>
              <a:t>. </a:t>
            </a:r>
            <a:endParaRPr sz="1500"/>
          </a:p>
          <a:p>
            <a:pPr indent="-323850" lvl="0" marL="457200" rtl="0" algn="l">
              <a:spcBef>
                <a:spcPts val="0"/>
              </a:spcBef>
              <a:spcAft>
                <a:spcPts val="0"/>
              </a:spcAft>
              <a:buSzPts val="1500"/>
              <a:buAutoNum type="arabicPeriod"/>
            </a:pPr>
            <a:r>
              <a:rPr lang="en" sz="1500"/>
              <a:t>The energy density is given by the inner product of the stress and strain tensors</a:t>
            </a:r>
            <a:endParaRPr sz="1500"/>
          </a:p>
          <a:p>
            <a:pPr indent="0" lvl="0" marL="0" rtl="0" algn="l">
              <a:spcBef>
                <a:spcPts val="1200"/>
              </a:spcBef>
              <a:spcAft>
                <a:spcPts val="1200"/>
              </a:spcAft>
              <a:buNone/>
            </a:pPr>
            <a:r>
              <a:t/>
            </a:r>
            <a:endParaRPr/>
          </a:p>
        </p:txBody>
      </p:sp>
      <p:pic>
        <p:nvPicPr>
          <p:cNvPr id="572" name="Google Shape;572;p51"/>
          <p:cNvPicPr preferRelativeResize="0"/>
          <p:nvPr/>
        </p:nvPicPr>
        <p:blipFill>
          <a:blip r:embed="rId3">
            <a:alphaModFix/>
          </a:blip>
          <a:stretch>
            <a:fillRect/>
          </a:stretch>
        </p:blipFill>
        <p:spPr>
          <a:xfrm>
            <a:off x="1303800" y="2832473"/>
            <a:ext cx="7096375" cy="72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310" name="Google Shape;310;p16"/>
          <p:cNvSpPr txBox="1"/>
          <p:nvPr>
            <p:ph idx="1" type="body"/>
          </p:nvPr>
        </p:nvSpPr>
        <p:spPr>
          <a:xfrm>
            <a:off x="1081625" y="1853375"/>
            <a:ext cx="37932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a:t>
            </a:r>
            <a:r>
              <a:rPr lang="en" sz="1600"/>
              <a:t>o divide a given region into two parts, one with material and one, one without material. It enables the creation of designs with maximal stiffness for a given mass.</a:t>
            </a:r>
            <a:endParaRPr sz="1600"/>
          </a:p>
          <a:p>
            <a:pPr indent="0" lvl="0" marL="0" rtl="0" algn="l">
              <a:spcBef>
                <a:spcPts val="1200"/>
              </a:spcBef>
              <a:spcAft>
                <a:spcPts val="1200"/>
              </a:spcAft>
              <a:buNone/>
            </a:pPr>
            <a:r>
              <a:rPr lang="en" sz="1600"/>
              <a:t>First we consider a horizontal cantilever beam loaded vertically at its tip.</a:t>
            </a:r>
            <a:endParaRPr b="1" sz="1600"/>
          </a:p>
        </p:txBody>
      </p:sp>
      <p:pic>
        <p:nvPicPr>
          <p:cNvPr id="311" name="Google Shape;311;p16"/>
          <p:cNvPicPr preferRelativeResize="0"/>
          <p:nvPr/>
        </p:nvPicPr>
        <p:blipFill>
          <a:blip r:embed="rId3">
            <a:alphaModFix/>
          </a:blip>
          <a:stretch>
            <a:fillRect/>
          </a:stretch>
        </p:blipFill>
        <p:spPr>
          <a:xfrm>
            <a:off x="5156725" y="1993550"/>
            <a:ext cx="3742201" cy="197074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Neumann</a:t>
            </a:r>
            <a:endParaRPr/>
          </a:p>
        </p:txBody>
      </p:sp>
      <p:pic>
        <p:nvPicPr>
          <p:cNvPr id="578" name="Google Shape;578;p52"/>
          <p:cNvPicPr preferRelativeResize="0"/>
          <p:nvPr/>
        </p:nvPicPr>
        <p:blipFill>
          <a:blip r:embed="rId3">
            <a:alphaModFix/>
          </a:blip>
          <a:stretch>
            <a:fillRect/>
          </a:stretch>
        </p:blipFill>
        <p:spPr>
          <a:xfrm>
            <a:off x="4158875" y="1488900"/>
            <a:ext cx="3469731" cy="2886925"/>
          </a:xfrm>
          <a:prstGeom prst="rect">
            <a:avLst/>
          </a:prstGeom>
          <a:noFill/>
          <a:ln>
            <a:noFill/>
          </a:ln>
        </p:spPr>
      </p:pic>
      <p:sp>
        <p:nvSpPr>
          <p:cNvPr id="579" name="Google Shape;579;p52"/>
          <p:cNvSpPr txBox="1"/>
          <p:nvPr/>
        </p:nvSpPr>
        <p:spPr>
          <a:xfrm>
            <a:off x="1332550" y="1948975"/>
            <a:ext cx="2467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Nunito"/>
                <a:ea typeface="Nunito"/>
                <a:cs typeface="Nunito"/>
                <a:sym typeface="Nunito"/>
              </a:rPr>
              <a:t>Only the points near the application of force have any displacement at all. </a:t>
            </a:r>
            <a:endParaRPr>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Dirichlet</a:t>
            </a:r>
            <a:endParaRPr/>
          </a:p>
        </p:txBody>
      </p:sp>
      <p:sp>
        <p:nvSpPr>
          <p:cNvPr id="585" name="Google Shape;585;p53"/>
          <p:cNvSpPr txBox="1"/>
          <p:nvPr>
            <p:ph idx="1" type="body"/>
          </p:nvPr>
        </p:nvSpPr>
        <p:spPr>
          <a:xfrm>
            <a:off x="1459375" y="4320800"/>
            <a:ext cx="3470700" cy="80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t>Better</a:t>
            </a:r>
            <a:r>
              <a:rPr lang="en" sz="1500"/>
              <a:t> results though still incorrect due to presence of waviness.</a:t>
            </a:r>
            <a:endParaRPr sz="1200"/>
          </a:p>
        </p:txBody>
      </p:sp>
      <p:pic>
        <p:nvPicPr>
          <p:cNvPr id="586" name="Google Shape;586;p53"/>
          <p:cNvPicPr preferRelativeResize="0"/>
          <p:nvPr/>
        </p:nvPicPr>
        <p:blipFill>
          <a:blip r:embed="rId3">
            <a:alphaModFix/>
          </a:blip>
          <a:stretch>
            <a:fillRect/>
          </a:stretch>
        </p:blipFill>
        <p:spPr>
          <a:xfrm>
            <a:off x="1459375" y="1330602"/>
            <a:ext cx="3268200" cy="2939948"/>
          </a:xfrm>
          <a:prstGeom prst="rect">
            <a:avLst/>
          </a:prstGeom>
          <a:noFill/>
          <a:ln>
            <a:noFill/>
          </a:ln>
        </p:spPr>
      </p:pic>
      <p:pic>
        <p:nvPicPr>
          <p:cNvPr id="587" name="Google Shape;587;p53"/>
          <p:cNvPicPr preferRelativeResize="0"/>
          <p:nvPr/>
        </p:nvPicPr>
        <p:blipFill rotWithShape="1">
          <a:blip r:embed="rId4">
            <a:alphaModFix/>
          </a:blip>
          <a:srcRect b="0" l="0" r="0" t="4297"/>
          <a:stretch/>
        </p:blipFill>
        <p:spPr>
          <a:xfrm>
            <a:off x="5213900" y="1329391"/>
            <a:ext cx="3268200" cy="2862759"/>
          </a:xfrm>
          <a:prstGeom prst="rect">
            <a:avLst/>
          </a:prstGeom>
          <a:noFill/>
          <a:ln>
            <a:noFill/>
          </a:ln>
        </p:spPr>
      </p:pic>
      <p:sp>
        <p:nvSpPr>
          <p:cNvPr id="588" name="Google Shape;588;p53"/>
          <p:cNvSpPr txBox="1"/>
          <p:nvPr>
            <p:ph idx="1" type="body"/>
          </p:nvPr>
        </p:nvSpPr>
        <p:spPr>
          <a:xfrm>
            <a:off x="5154675" y="4270550"/>
            <a:ext cx="3671700" cy="905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1500"/>
              <a:t>Specifying the displacement at an additional point somewhat smoothens the result.</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4"/>
          <p:cNvSpPr txBox="1"/>
          <p:nvPr>
            <p:ph type="title"/>
          </p:nvPr>
        </p:nvSpPr>
        <p:spPr>
          <a:xfrm>
            <a:off x="1303800" y="598575"/>
            <a:ext cx="7030500" cy="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594" name="Google Shape;594;p54"/>
          <p:cNvSpPr txBox="1"/>
          <p:nvPr>
            <p:ph idx="1" type="body"/>
          </p:nvPr>
        </p:nvSpPr>
        <p:spPr>
          <a:xfrm>
            <a:off x="1303800" y="1282875"/>
            <a:ext cx="7030500" cy="36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Minimization of energy method did not work when solving using stress and strain relationships. Spring method used here, can alternatively be used in place of the material properties for getting topology optimization. </a:t>
            </a:r>
            <a:endParaRPr/>
          </a:p>
          <a:p>
            <a:pPr indent="0" lvl="0" marL="0" rtl="0" algn="l">
              <a:spcBef>
                <a:spcPts val="1200"/>
              </a:spcBef>
              <a:spcAft>
                <a:spcPts val="0"/>
              </a:spcAft>
              <a:buNone/>
            </a:pPr>
            <a:r>
              <a:rPr lang="en"/>
              <a:t>From the topology optimization results: </a:t>
            </a:r>
            <a:endParaRPr/>
          </a:p>
          <a:p>
            <a:pPr indent="0" lvl="0" marL="0" rtl="0" algn="l">
              <a:spcBef>
                <a:spcPts val="1200"/>
              </a:spcBef>
              <a:spcAft>
                <a:spcPts val="0"/>
              </a:spcAft>
              <a:buNone/>
            </a:pPr>
            <a:r>
              <a:rPr lang="en"/>
              <a:t>a. For small loads, the distribution for cantilever beam tends to be symmetric.</a:t>
            </a:r>
            <a:endParaRPr/>
          </a:p>
          <a:p>
            <a:pPr indent="0" lvl="0" marL="0" rtl="0" algn="l">
              <a:spcBef>
                <a:spcPts val="1200"/>
              </a:spcBef>
              <a:spcAft>
                <a:spcPts val="0"/>
              </a:spcAft>
              <a:buNone/>
            </a:pPr>
            <a:r>
              <a:rPr lang="en"/>
              <a:t> b. As the resolution increases, more fine plots can be seen, which means more finely distributed materials. </a:t>
            </a:r>
            <a:endParaRPr/>
          </a:p>
          <a:p>
            <a:pPr indent="0" lvl="0" marL="0" rtl="0" algn="l">
              <a:spcBef>
                <a:spcPts val="1200"/>
              </a:spcBef>
              <a:spcAft>
                <a:spcPts val="0"/>
              </a:spcAft>
              <a:buNone/>
            </a:pPr>
            <a:r>
              <a:rPr lang="en"/>
              <a:t>c. Different objectives can easily influence the final structure, as we saw when many supports appeared in the bridge optimization going from the bottom-centre to the arc. </a:t>
            </a:r>
            <a:endParaRPr/>
          </a:p>
          <a:p>
            <a:pPr indent="0" lvl="0" marL="0" rtl="0" algn="l">
              <a:spcBef>
                <a:spcPts val="1200"/>
              </a:spcBef>
              <a:spcAft>
                <a:spcPts val="0"/>
              </a:spcAft>
              <a:buNone/>
            </a:pPr>
            <a:r>
              <a:rPr lang="en"/>
              <a:t>d. Similarly, varying the loads at different locations yields different pattern results.</a:t>
            </a:r>
            <a:endParaRPr/>
          </a:p>
          <a:p>
            <a:pPr indent="0" lvl="0" marL="0" rtl="0" algn="l">
              <a:spcBef>
                <a:spcPts val="1200"/>
              </a:spcBef>
              <a:spcAft>
                <a:spcPts val="1200"/>
              </a:spcAft>
              <a:buNone/>
            </a:pPr>
            <a:r>
              <a:rPr lang="en"/>
              <a:t> e. Applying uncertainty to the spring constants weakens the structure on average.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5"/>
          <p:cNvSpPr txBox="1"/>
          <p:nvPr>
            <p:ph idx="1" type="subTitle"/>
          </p:nvPr>
        </p:nvSpPr>
        <p:spPr>
          <a:xfrm>
            <a:off x="375650" y="2050650"/>
            <a:ext cx="5152200" cy="1042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750">
                <a:solidFill>
                  <a:srgbClr val="000000"/>
                </a:solidFill>
                <a:latin typeface="Comfortaa"/>
                <a:ea typeface="Comfortaa"/>
                <a:cs typeface="Comfortaa"/>
                <a:sym typeface="Comfortaa"/>
              </a:rPr>
              <a:t>THANK YOU</a:t>
            </a:r>
            <a:endParaRPr b="1">
              <a:latin typeface="Comfortaa"/>
              <a:ea typeface="Comfortaa"/>
              <a:cs typeface="Comfortaa"/>
              <a:sym typeface="Comfortaa"/>
            </a:endParaRPr>
          </a:p>
        </p:txBody>
      </p:sp>
      <p:sp>
        <p:nvSpPr>
          <p:cNvPr id="600" name="Google Shape;600;p55"/>
          <p:cNvSpPr txBox="1"/>
          <p:nvPr/>
        </p:nvSpPr>
        <p:spPr>
          <a:xfrm>
            <a:off x="375650" y="3000350"/>
            <a:ext cx="36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303800" y="598575"/>
            <a:ext cx="7030500" cy="7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317" name="Google Shape;317;p17"/>
          <p:cNvSpPr txBox="1"/>
          <p:nvPr>
            <p:ph idx="1" type="body"/>
          </p:nvPr>
        </p:nvSpPr>
        <p:spPr>
          <a:xfrm>
            <a:off x="1303800" y="1376175"/>
            <a:ext cx="7146300" cy="154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Our method models the cantilever as a grid of nodes connected by a number of </a:t>
            </a:r>
            <a:r>
              <a:rPr b="1" lang="en" sz="1500"/>
              <a:t>discrete linear springs</a:t>
            </a:r>
            <a:r>
              <a:rPr lang="en" sz="1500"/>
              <a:t>. </a:t>
            </a:r>
            <a:endParaRPr sz="1500"/>
          </a:p>
          <a:p>
            <a:pPr indent="-323850" lvl="0" marL="457200" rtl="0" algn="l">
              <a:spcBef>
                <a:spcPts val="0"/>
              </a:spcBef>
              <a:spcAft>
                <a:spcPts val="0"/>
              </a:spcAft>
              <a:buSzPts val="1500"/>
              <a:buAutoNum type="arabicPeriod"/>
            </a:pPr>
            <a:r>
              <a:rPr lang="en" sz="1500"/>
              <a:t>The springs join points </a:t>
            </a:r>
            <a:r>
              <a:rPr b="1" lang="en" sz="1500"/>
              <a:t>vertically, horizontally and diagonally,</a:t>
            </a:r>
            <a:r>
              <a:rPr lang="en" sz="1500"/>
              <a:t> resulting in a maximum of 8 springs connected to any point. </a:t>
            </a:r>
            <a:endParaRPr sz="1500"/>
          </a:p>
          <a:p>
            <a:pPr indent="-323850" lvl="0" marL="457200" rtl="0" algn="l">
              <a:spcBef>
                <a:spcPts val="0"/>
              </a:spcBef>
              <a:spcAft>
                <a:spcPts val="0"/>
              </a:spcAft>
              <a:buSzPts val="1500"/>
              <a:buAutoNum type="arabicPeriod"/>
            </a:pPr>
            <a:r>
              <a:rPr lang="en" sz="1500"/>
              <a:t>The force on each point must be </a:t>
            </a:r>
            <a:r>
              <a:rPr b="1" lang="en" sz="1500"/>
              <a:t>zero</a:t>
            </a:r>
            <a:r>
              <a:rPr lang="en" sz="1500"/>
              <a:t> for the correct physics. </a:t>
            </a:r>
            <a:endParaRPr sz="1500"/>
          </a:p>
        </p:txBody>
      </p:sp>
      <p:pic>
        <p:nvPicPr>
          <p:cNvPr id="318" name="Google Shape;318;p17"/>
          <p:cNvPicPr preferRelativeResize="0"/>
          <p:nvPr/>
        </p:nvPicPr>
        <p:blipFill rotWithShape="1">
          <a:blip r:embed="rId3">
            <a:alphaModFix/>
          </a:blip>
          <a:srcRect b="0" l="6018" r="7378" t="0"/>
          <a:stretch/>
        </p:blipFill>
        <p:spPr>
          <a:xfrm>
            <a:off x="4951040" y="2947025"/>
            <a:ext cx="2566609" cy="1897175"/>
          </a:xfrm>
          <a:prstGeom prst="rect">
            <a:avLst/>
          </a:prstGeom>
          <a:noFill/>
          <a:ln>
            <a:noFill/>
          </a:ln>
        </p:spPr>
      </p:pic>
      <p:pic>
        <p:nvPicPr>
          <p:cNvPr id="319" name="Google Shape;319;p17"/>
          <p:cNvPicPr preferRelativeResize="0"/>
          <p:nvPr/>
        </p:nvPicPr>
        <p:blipFill rotWithShape="1">
          <a:blip r:embed="rId4">
            <a:alphaModFix/>
          </a:blip>
          <a:srcRect b="13689" l="9556" r="15374" t="8349"/>
          <a:stretch/>
        </p:blipFill>
        <p:spPr>
          <a:xfrm>
            <a:off x="1895200" y="2947037"/>
            <a:ext cx="2676800" cy="189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325" name="Google Shape;325;p18"/>
          <p:cNvSpPr/>
          <p:nvPr/>
        </p:nvSpPr>
        <p:spPr>
          <a:xfrm>
            <a:off x="649975" y="1493625"/>
            <a:ext cx="3105000" cy="14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latin typeface="Nunito"/>
                <a:ea typeface="Nunito"/>
                <a:cs typeface="Nunito"/>
                <a:sym typeface="Nunito"/>
              </a:rPr>
              <a:t>Material Density ‘h’</a:t>
            </a:r>
            <a:r>
              <a:rPr lang="en" sz="1600">
                <a:latin typeface="Nunito SemiBold"/>
                <a:ea typeface="Nunito SemiBold"/>
                <a:cs typeface="Nunito SemiBold"/>
                <a:sym typeface="Nunito SemiBold"/>
              </a:rPr>
              <a:t> is defined by the</a:t>
            </a:r>
            <a:r>
              <a:rPr b="1" lang="en" sz="1600">
                <a:latin typeface="Nunito"/>
                <a:ea typeface="Nunito"/>
                <a:cs typeface="Nunito"/>
                <a:sym typeface="Nunito"/>
              </a:rPr>
              <a:t> Weighted Average</a:t>
            </a:r>
            <a:r>
              <a:rPr lang="en" sz="1600">
                <a:latin typeface="Nunito SemiBold"/>
                <a:ea typeface="Nunito SemiBold"/>
                <a:cs typeface="Nunito SemiBold"/>
                <a:sym typeface="Nunito SemiBold"/>
              </a:rPr>
              <a:t> of the Spring Stiffnesses</a:t>
            </a:r>
            <a:endParaRPr>
              <a:latin typeface="Nunito SemiBold"/>
              <a:ea typeface="Nunito SemiBold"/>
              <a:cs typeface="Nunito SemiBold"/>
              <a:sym typeface="Nunito SemiBold"/>
            </a:endParaRPr>
          </a:p>
        </p:txBody>
      </p:sp>
      <p:sp>
        <p:nvSpPr>
          <p:cNvPr id="326" name="Google Shape;326;p18"/>
          <p:cNvSpPr/>
          <p:nvPr/>
        </p:nvSpPr>
        <p:spPr>
          <a:xfrm>
            <a:off x="5520450" y="1493625"/>
            <a:ext cx="3105000" cy="14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Nunito"/>
                <a:ea typeface="Nunito"/>
                <a:cs typeface="Nunito"/>
                <a:sym typeface="Nunito"/>
              </a:rPr>
              <a:t>Optimization</a:t>
            </a:r>
            <a:r>
              <a:rPr lang="en" sz="1600">
                <a:latin typeface="Nunito SemiBold"/>
                <a:ea typeface="Nunito SemiBold"/>
                <a:cs typeface="Nunito SemiBold"/>
                <a:sym typeface="Nunito SemiBold"/>
              </a:rPr>
              <a:t> is defined as the structure having </a:t>
            </a:r>
            <a:r>
              <a:rPr b="1" lang="en" sz="1600">
                <a:latin typeface="Nunito"/>
                <a:ea typeface="Nunito"/>
                <a:cs typeface="Nunito"/>
                <a:sym typeface="Nunito"/>
              </a:rPr>
              <a:t>Maximum Stiffness</a:t>
            </a:r>
            <a:r>
              <a:rPr lang="en" sz="1600">
                <a:latin typeface="Nunito SemiBold"/>
                <a:ea typeface="Nunito SemiBold"/>
                <a:cs typeface="Nunito SemiBold"/>
                <a:sym typeface="Nunito SemiBold"/>
              </a:rPr>
              <a:t> with the constraint on </a:t>
            </a:r>
            <a:r>
              <a:rPr b="1" lang="en" sz="1600">
                <a:latin typeface="Nunito"/>
                <a:ea typeface="Nunito"/>
                <a:cs typeface="Nunito"/>
                <a:sym typeface="Nunito"/>
              </a:rPr>
              <a:t>Maximum Total Weight</a:t>
            </a:r>
            <a:endParaRPr b="1" sz="1600">
              <a:latin typeface="Nunito"/>
              <a:ea typeface="Nunito"/>
              <a:cs typeface="Nunito"/>
              <a:sym typeface="Nunito"/>
            </a:endParaRPr>
          </a:p>
        </p:txBody>
      </p:sp>
      <p:sp>
        <p:nvSpPr>
          <p:cNvPr id="327" name="Google Shape;327;p18"/>
          <p:cNvSpPr/>
          <p:nvPr/>
        </p:nvSpPr>
        <p:spPr>
          <a:xfrm>
            <a:off x="3266550" y="3308950"/>
            <a:ext cx="3105000" cy="14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Nunito"/>
                <a:ea typeface="Nunito"/>
                <a:cs typeface="Nunito"/>
                <a:sym typeface="Nunito"/>
              </a:rPr>
              <a:t>Maximizing Stiffness </a:t>
            </a:r>
            <a:r>
              <a:rPr lang="en" sz="1600">
                <a:latin typeface="Nunito SemiBold"/>
                <a:ea typeface="Nunito SemiBold"/>
                <a:cs typeface="Nunito SemiBold"/>
                <a:sym typeface="Nunito SemiBold"/>
              </a:rPr>
              <a:t>is the same as</a:t>
            </a:r>
            <a:r>
              <a:rPr b="1" lang="en" sz="1600">
                <a:latin typeface="Nunito"/>
                <a:ea typeface="Nunito"/>
                <a:cs typeface="Nunito"/>
                <a:sym typeface="Nunito"/>
              </a:rPr>
              <a:t> Minimizing Deflection</a:t>
            </a:r>
            <a:r>
              <a:rPr lang="en" sz="1600">
                <a:latin typeface="Nunito SemiBold"/>
                <a:ea typeface="Nunito SemiBold"/>
                <a:cs typeface="Nunito SemiBold"/>
                <a:sym typeface="Nunito SemiBold"/>
              </a:rPr>
              <a:t> with given</a:t>
            </a:r>
            <a:r>
              <a:rPr b="1" lang="en" sz="1600">
                <a:latin typeface="Nunito"/>
                <a:ea typeface="Nunito"/>
                <a:cs typeface="Nunito"/>
                <a:sym typeface="Nunito"/>
              </a:rPr>
              <a:t> Force </a:t>
            </a:r>
            <a:r>
              <a:rPr lang="en" sz="1600">
                <a:latin typeface="Nunito SemiBold"/>
                <a:ea typeface="Nunito SemiBold"/>
                <a:cs typeface="Nunito SemiBold"/>
                <a:sym typeface="Nunito SemiBold"/>
              </a:rPr>
              <a:t>or </a:t>
            </a:r>
            <a:r>
              <a:rPr b="1" lang="en" sz="1600">
                <a:latin typeface="Nunito"/>
                <a:ea typeface="Nunito"/>
                <a:cs typeface="Nunito"/>
                <a:sym typeface="Nunito"/>
              </a:rPr>
              <a:t>Maximizing Force </a:t>
            </a:r>
            <a:r>
              <a:rPr lang="en" sz="1600">
                <a:latin typeface="Nunito SemiBold"/>
                <a:ea typeface="Nunito SemiBold"/>
                <a:cs typeface="Nunito SemiBold"/>
                <a:sym typeface="Nunito SemiBold"/>
              </a:rPr>
              <a:t>with given </a:t>
            </a:r>
            <a:r>
              <a:rPr b="1" lang="en" sz="1600">
                <a:latin typeface="Nunito"/>
                <a:ea typeface="Nunito"/>
                <a:cs typeface="Nunito"/>
                <a:sym typeface="Nunito"/>
              </a:rPr>
              <a:t>Deflection</a:t>
            </a:r>
            <a:endParaRPr b="1" sz="16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ctrTitle"/>
          </p:nvPr>
        </p:nvSpPr>
        <p:spPr>
          <a:xfrm>
            <a:off x="847175"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600">
                <a:latin typeface="Lora"/>
                <a:ea typeface="Lora"/>
                <a:cs typeface="Lora"/>
                <a:sym typeface="Lora"/>
              </a:rPr>
              <a:t>Problem Formulation- Grid of Springs</a:t>
            </a:r>
            <a:endParaRPr b="0" sz="3200">
              <a:solidFill>
                <a:srgbClr val="000000"/>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Formulation</a:t>
            </a:r>
            <a:endParaRPr/>
          </a:p>
        </p:txBody>
      </p:sp>
      <p:sp>
        <p:nvSpPr>
          <p:cNvPr id="338" name="Google Shape;338;p20"/>
          <p:cNvSpPr txBox="1"/>
          <p:nvPr>
            <p:ph idx="1" type="body"/>
          </p:nvPr>
        </p:nvSpPr>
        <p:spPr>
          <a:xfrm>
            <a:off x="1303800" y="1597875"/>
            <a:ext cx="7030500" cy="33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1200"/>
              </a:spcAft>
              <a:buNone/>
            </a:pPr>
            <a:r>
              <a:t/>
            </a:r>
            <a:endParaRPr/>
          </a:p>
        </p:txBody>
      </p:sp>
      <p:sp>
        <p:nvSpPr>
          <p:cNvPr id="339" name="Google Shape;339;p20"/>
          <p:cNvSpPr/>
          <p:nvPr/>
        </p:nvSpPr>
        <p:spPr>
          <a:xfrm>
            <a:off x="1303800" y="1375450"/>
            <a:ext cx="3365700" cy="166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latin typeface="Nunito"/>
                <a:ea typeface="Nunito"/>
                <a:cs typeface="Nunito"/>
                <a:sym typeface="Nunito"/>
              </a:rPr>
              <a:t>Decision Variables</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Nodes’ Absolute Position</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S</a:t>
            </a:r>
            <a:r>
              <a:rPr lang="en">
                <a:latin typeface="Nunito SemiBold"/>
                <a:ea typeface="Nunito SemiBold"/>
                <a:cs typeface="Nunito SemiBold"/>
                <a:sym typeface="Nunito SemiBold"/>
              </a:rPr>
              <a:t>pring </a:t>
            </a:r>
            <a:r>
              <a:rPr lang="en">
                <a:latin typeface="Nunito SemiBold"/>
                <a:ea typeface="Nunito SemiBold"/>
                <a:cs typeface="Nunito SemiBold"/>
                <a:sym typeface="Nunito SemiBold"/>
              </a:rPr>
              <a:t>Deformation and Forces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Net Force at the Nodes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Normalized Spring Constants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Normalised Material Density</a:t>
            </a:r>
            <a:endParaRPr>
              <a:latin typeface="Nunito SemiBold"/>
              <a:ea typeface="Nunito SemiBold"/>
              <a:cs typeface="Nunito SemiBold"/>
              <a:sym typeface="Nunito SemiBold"/>
            </a:endParaRPr>
          </a:p>
        </p:txBody>
      </p:sp>
      <p:sp>
        <p:nvSpPr>
          <p:cNvPr id="340" name="Google Shape;340;p20"/>
          <p:cNvSpPr/>
          <p:nvPr/>
        </p:nvSpPr>
        <p:spPr>
          <a:xfrm>
            <a:off x="5141225" y="1375450"/>
            <a:ext cx="3254400" cy="189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latin typeface="Nunito"/>
                <a:ea typeface="Nunito"/>
                <a:cs typeface="Nunito"/>
                <a:sym typeface="Nunito"/>
              </a:rPr>
              <a:t>Parameters</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Spring Constants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Meshing Size</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Domain Dimensions </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Normalized Minimum and Maximum Stiffness Coefficient </a:t>
            </a:r>
            <a:endParaRPr>
              <a:latin typeface="Nunito SemiBold"/>
              <a:ea typeface="Nunito SemiBold"/>
              <a:cs typeface="Nunito SemiBold"/>
              <a:sym typeface="Nunito SemiBold"/>
            </a:endParaRPr>
          </a:p>
        </p:txBody>
      </p:sp>
      <p:sp>
        <p:nvSpPr>
          <p:cNvPr id="341" name="Google Shape;341;p20"/>
          <p:cNvSpPr/>
          <p:nvPr/>
        </p:nvSpPr>
        <p:spPr>
          <a:xfrm>
            <a:off x="1359450" y="3178875"/>
            <a:ext cx="3365700" cy="189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latin typeface="Nunito"/>
                <a:ea typeface="Nunito"/>
                <a:cs typeface="Nunito"/>
                <a:sym typeface="Nunito"/>
              </a:rPr>
              <a:t>Constraints</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Equation of Spring Forces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Left Edge Fixed</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Deflection at a point or edge</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Net Force Zero at each Node</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Total Maximum Material Mass</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Equal Spring Constants (Isotropic Material)</a:t>
            </a:r>
            <a:endParaRPr>
              <a:latin typeface="Nunito SemiBold"/>
              <a:ea typeface="Nunito SemiBold"/>
              <a:cs typeface="Nunito SemiBold"/>
              <a:sym typeface="Nunito SemiBold"/>
            </a:endParaRPr>
          </a:p>
        </p:txBody>
      </p:sp>
      <p:sp>
        <p:nvSpPr>
          <p:cNvPr id="342" name="Google Shape;342;p20"/>
          <p:cNvSpPr/>
          <p:nvPr/>
        </p:nvSpPr>
        <p:spPr>
          <a:xfrm>
            <a:off x="5726825" y="3626925"/>
            <a:ext cx="2083200" cy="99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latin typeface="Nunito"/>
                <a:ea typeface="Nunito"/>
                <a:cs typeface="Nunito"/>
                <a:sym typeface="Nunito"/>
              </a:rPr>
              <a:t>Objective Function</a:t>
            </a:r>
            <a:endParaRPr b="1" sz="1600">
              <a:latin typeface="Nunito"/>
              <a:ea typeface="Nunito"/>
              <a:cs typeface="Nunito"/>
              <a:sym typeface="Nunito"/>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Stiffness Maximization</a:t>
            </a:r>
            <a:endParaRPr>
              <a:latin typeface="Nunito SemiBold"/>
              <a:ea typeface="Nunito SemiBold"/>
              <a:cs typeface="Nunito SemiBold"/>
              <a:sym typeface="Nunit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Variables</a:t>
            </a:r>
            <a:endParaRPr/>
          </a:p>
        </p:txBody>
      </p:sp>
      <p:pic>
        <p:nvPicPr>
          <p:cNvPr id="348" name="Google Shape;348;p21"/>
          <p:cNvPicPr preferRelativeResize="0"/>
          <p:nvPr/>
        </p:nvPicPr>
        <p:blipFill>
          <a:blip r:embed="rId3">
            <a:alphaModFix/>
          </a:blip>
          <a:stretch>
            <a:fillRect/>
          </a:stretch>
        </p:blipFill>
        <p:spPr>
          <a:xfrm>
            <a:off x="1303806" y="1471225"/>
            <a:ext cx="7758994" cy="273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