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7" r:id="rId5"/>
    <p:sldId id="268" r:id="rId6"/>
    <p:sldId id="264" r:id="rId7"/>
    <p:sldId id="269" r:id="rId8"/>
    <p:sldId id="270" r:id="rId9"/>
    <p:sldId id="263"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7C039E-6C80-4E07-A9DD-65E658D285D8}" type="datetimeFigureOut">
              <a:rPr lang="en-US" smtClean="0"/>
              <a:t>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D1ADE-5794-45C0-9524-856381D74CD5}" type="slidenum">
              <a:rPr lang="en-US" smtClean="0"/>
              <a:t>‹#›</a:t>
            </a:fld>
            <a:endParaRPr lang="en-US"/>
          </a:p>
        </p:txBody>
      </p:sp>
    </p:spTree>
    <p:extLst>
      <p:ext uri="{BB962C8B-B14F-4D97-AF65-F5344CB8AC3E}">
        <p14:creationId xmlns:p14="http://schemas.microsoft.com/office/powerpoint/2010/main" val="1275621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7C039E-6C80-4E07-A9DD-65E658D285D8}" type="datetimeFigureOut">
              <a:rPr lang="en-US" smtClean="0"/>
              <a:t>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D1ADE-5794-45C0-9524-856381D74CD5}" type="slidenum">
              <a:rPr lang="en-US" smtClean="0"/>
              <a:t>‹#›</a:t>
            </a:fld>
            <a:endParaRPr lang="en-US"/>
          </a:p>
        </p:txBody>
      </p:sp>
    </p:spTree>
    <p:extLst>
      <p:ext uri="{BB962C8B-B14F-4D97-AF65-F5344CB8AC3E}">
        <p14:creationId xmlns:p14="http://schemas.microsoft.com/office/powerpoint/2010/main" val="3787102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7C039E-6C80-4E07-A9DD-65E658D285D8}" type="datetimeFigureOut">
              <a:rPr lang="en-US" smtClean="0"/>
              <a:t>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D1ADE-5794-45C0-9524-856381D74CD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993520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7C039E-6C80-4E07-A9DD-65E658D285D8}" type="datetimeFigureOut">
              <a:rPr lang="en-US" smtClean="0"/>
              <a:t>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D1ADE-5794-45C0-9524-856381D74CD5}" type="slidenum">
              <a:rPr lang="en-US" smtClean="0"/>
              <a:t>‹#›</a:t>
            </a:fld>
            <a:endParaRPr lang="en-US"/>
          </a:p>
        </p:txBody>
      </p:sp>
    </p:spTree>
    <p:extLst>
      <p:ext uri="{BB962C8B-B14F-4D97-AF65-F5344CB8AC3E}">
        <p14:creationId xmlns:p14="http://schemas.microsoft.com/office/powerpoint/2010/main" val="24638083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7C039E-6C80-4E07-A9DD-65E658D285D8}" type="datetimeFigureOut">
              <a:rPr lang="en-US" smtClean="0"/>
              <a:t>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D1ADE-5794-45C0-9524-856381D74CD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286354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7C039E-6C80-4E07-A9DD-65E658D285D8}" type="datetimeFigureOut">
              <a:rPr lang="en-US" smtClean="0"/>
              <a:t>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D1ADE-5794-45C0-9524-856381D74CD5}" type="slidenum">
              <a:rPr lang="en-US" smtClean="0"/>
              <a:t>‹#›</a:t>
            </a:fld>
            <a:endParaRPr lang="en-US"/>
          </a:p>
        </p:txBody>
      </p:sp>
    </p:spTree>
    <p:extLst>
      <p:ext uri="{BB962C8B-B14F-4D97-AF65-F5344CB8AC3E}">
        <p14:creationId xmlns:p14="http://schemas.microsoft.com/office/powerpoint/2010/main" val="33733745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7C039E-6C80-4E07-A9DD-65E658D285D8}" type="datetimeFigureOut">
              <a:rPr lang="en-US" smtClean="0"/>
              <a:t>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D1ADE-5794-45C0-9524-856381D74CD5}" type="slidenum">
              <a:rPr lang="en-US" smtClean="0"/>
              <a:t>‹#›</a:t>
            </a:fld>
            <a:endParaRPr lang="en-US"/>
          </a:p>
        </p:txBody>
      </p:sp>
    </p:spTree>
    <p:extLst>
      <p:ext uri="{BB962C8B-B14F-4D97-AF65-F5344CB8AC3E}">
        <p14:creationId xmlns:p14="http://schemas.microsoft.com/office/powerpoint/2010/main" val="20421352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7C039E-6C80-4E07-A9DD-65E658D285D8}" type="datetimeFigureOut">
              <a:rPr lang="en-US" smtClean="0"/>
              <a:t>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D1ADE-5794-45C0-9524-856381D74CD5}" type="slidenum">
              <a:rPr lang="en-US" smtClean="0"/>
              <a:t>‹#›</a:t>
            </a:fld>
            <a:endParaRPr lang="en-US"/>
          </a:p>
        </p:txBody>
      </p:sp>
    </p:spTree>
    <p:extLst>
      <p:ext uri="{BB962C8B-B14F-4D97-AF65-F5344CB8AC3E}">
        <p14:creationId xmlns:p14="http://schemas.microsoft.com/office/powerpoint/2010/main" val="3038384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7C039E-6C80-4E07-A9DD-65E658D285D8}" type="datetimeFigureOut">
              <a:rPr lang="en-US" smtClean="0"/>
              <a:t>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D1ADE-5794-45C0-9524-856381D74CD5}" type="slidenum">
              <a:rPr lang="en-US" smtClean="0"/>
              <a:t>‹#›</a:t>
            </a:fld>
            <a:endParaRPr lang="en-US"/>
          </a:p>
        </p:txBody>
      </p:sp>
    </p:spTree>
    <p:extLst>
      <p:ext uri="{BB962C8B-B14F-4D97-AF65-F5344CB8AC3E}">
        <p14:creationId xmlns:p14="http://schemas.microsoft.com/office/powerpoint/2010/main" val="917748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7C039E-6C80-4E07-A9DD-65E658D285D8}" type="datetimeFigureOut">
              <a:rPr lang="en-US" smtClean="0"/>
              <a:t>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D1ADE-5794-45C0-9524-856381D74CD5}" type="slidenum">
              <a:rPr lang="en-US" smtClean="0"/>
              <a:t>‹#›</a:t>
            </a:fld>
            <a:endParaRPr lang="en-US"/>
          </a:p>
        </p:txBody>
      </p:sp>
    </p:spTree>
    <p:extLst>
      <p:ext uri="{BB962C8B-B14F-4D97-AF65-F5344CB8AC3E}">
        <p14:creationId xmlns:p14="http://schemas.microsoft.com/office/powerpoint/2010/main" val="1177896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7C039E-6C80-4E07-A9DD-65E658D285D8}" type="datetimeFigureOut">
              <a:rPr lang="en-US" smtClean="0"/>
              <a:t>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D1ADE-5794-45C0-9524-856381D74CD5}" type="slidenum">
              <a:rPr lang="en-US" smtClean="0"/>
              <a:t>‹#›</a:t>
            </a:fld>
            <a:endParaRPr lang="en-US"/>
          </a:p>
        </p:txBody>
      </p:sp>
    </p:spTree>
    <p:extLst>
      <p:ext uri="{BB962C8B-B14F-4D97-AF65-F5344CB8AC3E}">
        <p14:creationId xmlns:p14="http://schemas.microsoft.com/office/powerpoint/2010/main" val="2238254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7C039E-6C80-4E07-A9DD-65E658D285D8}" type="datetimeFigureOut">
              <a:rPr lang="en-US" smtClean="0"/>
              <a:t>1/20/2024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6D1ADE-5794-45C0-9524-856381D74CD5}" type="slidenum">
              <a:rPr lang="en-US" smtClean="0"/>
              <a:t>‹#›</a:t>
            </a:fld>
            <a:endParaRPr lang="en-US"/>
          </a:p>
        </p:txBody>
      </p:sp>
    </p:spTree>
    <p:extLst>
      <p:ext uri="{BB962C8B-B14F-4D97-AF65-F5344CB8AC3E}">
        <p14:creationId xmlns:p14="http://schemas.microsoft.com/office/powerpoint/2010/main" val="1231892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7C039E-6C80-4E07-A9DD-65E658D285D8}" type="datetimeFigureOut">
              <a:rPr lang="en-US" smtClean="0"/>
              <a:t>1/20/2024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D1ADE-5794-45C0-9524-856381D74CD5}" type="slidenum">
              <a:rPr lang="en-US" smtClean="0"/>
              <a:t>‹#›</a:t>
            </a:fld>
            <a:endParaRPr lang="en-US"/>
          </a:p>
        </p:txBody>
      </p:sp>
    </p:spTree>
    <p:extLst>
      <p:ext uri="{BB962C8B-B14F-4D97-AF65-F5344CB8AC3E}">
        <p14:creationId xmlns:p14="http://schemas.microsoft.com/office/powerpoint/2010/main" val="780912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7C039E-6C80-4E07-A9DD-65E658D285D8}" type="datetimeFigureOut">
              <a:rPr lang="en-US" smtClean="0"/>
              <a:t>1/20/2024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6D1ADE-5794-45C0-9524-856381D74CD5}" type="slidenum">
              <a:rPr lang="en-US" smtClean="0"/>
              <a:t>‹#›</a:t>
            </a:fld>
            <a:endParaRPr lang="en-US"/>
          </a:p>
        </p:txBody>
      </p:sp>
    </p:spTree>
    <p:extLst>
      <p:ext uri="{BB962C8B-B14F-4D97-AF65-F5344CB8AC3E}">
        <p14:creationId xmlns:p14="http://schemas.microsoft.com/office/powerpoint/2010/main" val="2690094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7C039E-6C80-4E07-A9DD-65E658D285D8}" type="datetimeFigureOut">
              <a:rPr lang="en-US" smtClean="0"/>
              <a:t>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D1ADE-5794-45C0-9524-856381D74CD5}" type="slidenum">
              <a:rPr lang="en-US" smtClean="0"/>
              <a:t>‹#›</a:t>
            </a:fld>
            <a:endParaRPr lang="en-US"/>
          </a:p>
        </p:txBody>
      </p:sp>
    </p:spTree>
    <p:extLst>
      <p:ext uri="{BB962C8B-B14F-4D97-AF65-F5344CB8AC3E}">
        <p14:creationId xmlns:p14="http://schemas.microsoft.com/office/powerpoint/2010/main" val="1942948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77C039E-6C80-4E07-A9DD-65E658D285D8}" type="datetimeFigureOut">
              <a:rPr lang="en-US" smtClean="0"/>
              <a:t>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D1ADE-5794-45C0-9524-856381D74CD5}" type="slidenum">
              <a:rPr lang="en-US" smtClean="0"/>
              <a:t>‹#›</a:t>
            </a:fld>
            <a:endParaRPr lang="en-US"/>
          </a:p>
        </p:txBody>
      </p:sp>
    </p:spTree>
    <p:extLst>
      <p:ext uri="{BB962C8B-B14F-4D97-AF65-F5344CB8AC3E}">
        <p14:creationId xmlns:p14="http://schemas.microsoft.com/office/powerpoint/2010/main" val="161084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77C039E-6C80-4E07-A9DD-65E658D285D8}" type="datetimeFigureOut">
              <a:rPr lang="en-US" smtClean="0"/>
              <a:t>1/20/2024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26D1ADE-5794-45C0-9524-856381D74CD5}" type="slidenum">
              <a:rPr lang="en-US" smtClean="0"/>
              <a:t>‹#›</a:t>
            </a:fld>
            <a:endParaRPr lang="en-US"/>
          </a:p>
        </p:txBody>
      </p:sp>
    </p:spTree>
    <p:extLst>
      <p:ext uri="{BB962C8B-B14F-4D97-AF65-F5344CB8AC3E}">
        <p14:creationId xmlns:p14="http://schemas.microsoft.com/office/powerpoint/2010/main" val="38414360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orldweather.wmo.int/en/home.html" TargetMode="External"/><Relationship Id="rId2" Type="http://schemas.openxmlformats.org/officeDocument/2006/relationships/hyperlink" Target="https://moald.gov.np/wp-content/uploads/2022/07/STATISTICAL-INFORMATION-ON-NEPALESE-AGRICULTURE-2077-78.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DD755-662C-4E99-B69A-31D4A3E6B967}"/>
              </a:ext>
            </a:extLst>
          </p:cNvPr>
          <p:cNvSpPr>
            <a:spLocks noGrp="1"/>
          </p:cNvSpPr>
          <p:nvPr>
            <p:ph type="ctrTitle"/>
          </p:nvPr>
        </p:nvSpPr>
        <p:spPr>
          <a:xfrm>
            <a:off x="2641080" y="254518"/>
            <a:ext cx="3980329" cy="1488142"/>
          </a:xfrm>
        </p:spPr>
        <p:txBody>
          <a:bodyPr>
            <a:normAutofit fontScale="90000"/>
          </a:bodyPr>
          <a:lstStyle/>
          <a:p>
            <a:r>
              <a:rPr lang="en-US" dirty="0" err="1">
                <a:solidFill>
                  <a:schemeClr val="accent2">
                    <a:lumMod val="75000"/>
                  </a:schemeClr>
                </a:solidFill>
              </a:rPr>
              <a:t>Agro-Sathi</a:t>
            </a:r>
            <a:br>
              <a:rPr lang="en-US" dirty="0"/>
            </a:br>
            <a:endParaRPr lang="en-US" dirty="0"/>
          </a:p>
        </p:txBody>
      </p:sp>
      <p:sp>
        <p:nvSpPr>
          <p:cNvPr id="3" name="Subtitle 2">
            <a:extLst>
              <a:ext uri="{FF2B5EF4-FFF2-40B4-BE49-F238E27FC236}">
                <a16:creationId xmlns:a16="http://schemas.microsoft.com/office/drawing/2014/main" id="{C0544874-6EB6-43BB-93AD-9386DA2729F5}"/>
              </a:ext>
            </a:extLst>
          </p:cNvPr>
          <p:cNvSpPr>
            <a:spLocks noGrp="1"/>
          </p:cNvSpPr>
          <p:nvPr>
            <p:ph type="subTitle" idx="1"/>
          </p:nvPr>
        </p:nvSpPr>
        <p:spPr>
          <a:xfrm>
            <a:off x="-368724" y="1064848"/>
            <a:ext cx="10744995" cy="781882"/>
          </a:xfrm>
        </p:spPr>
        <p:txBody>
          <a:bodyPr>
            <a:normAutofit/>
          </a:bodyPr>
          <a:lstStyle/>
          <a:p>
            <a:r>
              <a:rPr lang="en-US" sz="4000" dirty="0">
                <a:solidFill>
                  <a:schemeClr val="tx1">
                    <a:lumMod val="65000"/>
                    <a:lumOff val="35000"/>
                  </a:schemeClr>
                </a:solidFill>
              </a:rPr>
              <a:t>Empowering Farmers for a Greener Future</a:t>
            </a:r>
          </a:p>
          <a:p>
            <a:endParaRPr lang="en-US" sz="4000" dirty="0">
              <a:solidFill>
                <a:schemeClr val="tx1">
                  <a:lumMod val="65000"/>
                  <a:lumOff val="35000"/>
                </a:schemeClr>
              </a:solidFill>
            </a:endParaRPr>
          </a:p>
          <a:p>
            <a:endParaRPr lang="en-US" sz="4000" dirty="0">
              <a:solidFill>
                <a:schemeClr val="tx1">
                  <a:lumMod val="65000"/>
                  <a:lumOff val="35000"/>
                </a:schemeClr>
              </a:solidFill>
            </a:endParaRPr>
          </a:p>
          <a:p>
            <a:endParaRPr lang="en-US" sz="4000" dirty="0">
              <a:solidFill>
                <a:schemeClr val="tx1">
                  <a:lumMod val="65000"/>
                  <a:lumOff val="35000"/>
                </a:schemeClr>
              </a:solidFill>
            </a:endParaRPr>
          </a:p>
          <a:p>
            <a:endParaRPr lang="en-US" dirty="0"/>
          </a:p>
        </p:txBody>
      </p:sp>
      <p:pic>
        <p:nvPicPr>
          <p:cNvPr id="7" name="Picture 6">
            <a:extLst>
              <a:ext uri="{FF2B5EF4-FFF2-40B4-BE49-F238E27FC236}">
                <a16:creationId xmlns:a16="http://schemas.microsoft.com/office/drawing/2014/main" id="{83B08C80-23F1-4914-AAD1-E9CB393A1A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2128" y="2236896"/>
            <a:ext cx="3303046" cy="2029385"/>
          </a:xfrm>
          <a:prstGeom prst="rect">
            <a:avLst/>
          </a:prstGeom>
        </p:spPr>
      </p:pic>
      <p:pic>
        <p:nvPicPr>
          <p:cNvPr id="15" name="Picture 14">
            <a:extLst>
              <a:ext uri="{FF2B5EF4-FFF2-40B4-BE49-F238E27FC236}">
                <a16:creationId xmlns:a16="http://schemas.microsoft.com/office/drawing/2014/main" id="{09E6112B-A6D1-4FA1-A919-43E5217AF1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082" y="5153238"/>
            <a:ext cx="1585097" cy="1333616"/>
          </a:xfrm>
          <a:prstGeom prst="rect">
            <a:avLst/>
          </a:prstGeom>
        </p:spPr>
      </p:pic>
      <p:sp>
        <p:nvSpPr>
          <p:cNvPr id="4" name="TextBox 3">
            <a:extLst>
              <a:ext uri="{FF2B5EF4-FFF2-40B4-BE49-F238E27FC236}">
                <a16:creationId xmlns:a16="http://schemas.microsoft.com/office/drawing/2014/main" id="{420D6514-D3A1-4874-B526-5142790572C6}"/>
              </a:ext>
            </a:extLst>
          </p:cNvPr>
          <p:cNvSpPr txBox="1"/>
          <p:nvPr/>
        </p:nvSpPr>
        <p:spPr>
          <a:xfrm>
            <a:off x="483591" y="4783906"/>
            <a:ext cx="3003177" cy="369332"/>
          </a:xfrm>
          <a:prstGeom prst="rect">
            <a:avLst/>
          </a:prstGeom>
          <a:noFill/>
        </p:spPr>
        <p:txBody>
          <a:bodyPr wrap="square" rtlCol="0">
            <a:spAutoFit/>
          </a:bodyPr>
          <a:lstStyle/>
          <a:p>
            <a:r>
              <a:rPr lang="en-US" dirty="0"/>
              <a:t>Team Clueless</a:t>
            </a:r>
          </a:p>
        </p:txBody>
      </p:sp>
    </p:spTree>
    <p:extLst>
      <p:ext uri="{BB962C8B-B14F-4D97-AF65-F5344CB8AC3E}">
        <p14:creationId xmlns:p14="http://schemas.microsoft.com/office/powerpoint/2010/main" val="1996840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BD2A8-714C-4316-A401-F6EA12374291}"/>
              </a:ext>
            </a:extLst>
          </p:cNvPr>
          <p:cNvSpPr>
            <a:spLocks noGrp="1"/>
          </p:cNvSpPr>
          <p:nvPr>
            <p:ph type="title"/>
          </p:nvPr>
        </p:nvSpPr>
        <p:spPr>
          <a:xfrm>
            <a:off x="677334" y="-92765"/>
            <a:ext cx="8596668" cy="1320800"/>
          </a:xfrm>
        </p:spPr>
        <p:txBody>
          <a:bodyPr/>
          <a:lstStyle/>
          <a:p>
            <a:r>
              <a:rPr lang="en-US" dirty="0">
                <a:solidFill>
                  <a:schemeClr val="tx2">
                    <a:lumMod val="50000"/>
                  </a:schemeClr>
                </a:solidFill>
              </a:rPr>
              <a:t>Conclusion</a:t>
            </a:r>
          </a:p>
        </p:txBody>
      </p:sp>
      <p:sp>
        <p:nvSpPr>
          <p:cNvPr id="3" name="Content Placeholder 2">
            <a:extLst>
              <a:ext uri="{FF2B5EF4-FFF2-40B4-BE49-F238E27FC236}">
                <a16:creationId xmlns:a16="http://schemas.microsoft.com/office/drawing/2014/main" id="{1234CEFA-526F-4441-B16B-B30851643014}"/>
              </a:ext>
            </a:extLst>
          </p:cNvPr>
          <p:cNvSpPr>
            <a:spLocks noGrp="1"/>
          </p:cNvSpPr>
          <p:nvPr>
            <p:ph idx="1"/>
          </p:nvPr>
        </p:nvSpPr>
        <p:spPr>
          <a:xfrm>
            <a:off x="319525" y="848624"/>
            <a:ext cx="11037588" cy="3880773"/>
          </a:xfrm>
        </p:spPr>
        <p:txBody>
          <a:bodyPr/>
          <a:lstStyle/>
          <a:p>
            <a:r>
              <a:rPr lang="en-US" sz="2800" dirty="0"/>
              <a:t>In summary, the sustainable afforestation project, with its multifaceted strategies and careful considerations, not only addresses the immediate challenge of carbon emissions but also creates a blueprint for future initiatives. This approach reflects the power of well-planned afforestation in fostering positive, lasting change for the environment and communities alike.</a:t>
            </a:r>
          </a:p>
          <a:p>
            <a:endParaRPr lang="en-US" sz="2800"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260636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54625-8E99-4B13-BCDF-B0D2DC2F24E3}"/>
              </a:ext>
            </a:extLst>
          </p:cNvPr>
          <p:cNvSpPr>
            <a:spLocks noGrp="1"/>
          </p:cNvSpPr>
          <p:nvPr>
            <p:ph type="title"/>
          </p:nvPr>
        </p:nvSpPr>
        <p:spPr>
          <a:xfrm>
            <a:off x="507005" y="295836"/>
            <a:ext cx="8596668" cy="753035"/>
          </a:xfrm>
        </p:spPr>
        <p:txBody>
          <a:bodyPr/>
          <a:lstStyle/>
          <a:p>
            <a:r>
              <a:rPr lang="en-US" dirty="0">
                <a:solidFill>
                  <a:schemeClr val="tx2">
                    <a:lumMod val="50000"/>
                  </a:schemeClr>
                </a:solidFill>
              </a:rPr>
              <a:t>Reference</a:t>
            </a:r>
          </a:p>
        </p:txBody>
      </p:sp>
      <p:sp>
        <p:nvSpPr>
          <p:cNvPr id="3" name="Content Placeholder 2">
            <a:extLst>
              <a:ext uri="{FF2B5EF4-FFF2-40B4-BE49-F238E27FC236}">
                <a16:creationId xmlns:a16="http://schemas.microsoft.com/office/drawing/2014/main" id="{9025C3F1-EAB4-400E-9F8A-3205BEBC4376}"/>
              </a:ext>
            </a:extLst>
          </p:cNvPr>
          <p:cNvSpPr>
            <a:spLocks noGrp="1"/>
          </p:cNvSpPr>
          <p:nvPr>
            <p:ph idx="1"/>
          </p:nvPr>
        </p:nvSpPr>
        <p:spPr>
          <a:xfrm>
            <a:off x="507005" y="977248"/>
            <a:ext cx="8596668" cy="3880773"/>
          </a:xfrm>
        </p:spPr>
        <p:txBody>
          <a:bodyPr>
            <a:normAutofit fontScale="85000" lnSpcReduction="20000"/>
          </a:bodyPr>
          <a:lstStyle/>
          <a:p>
            <a:r>
              <a:rPr lang="en-US" sz="2800" dirty="0">
                <a:solidFill>
                  <a:schemeClr val="tx2">
                    <a:lumMod val="50000"/>
                  </a:schemeClr>
                </a:solidFill>
                <a:hlinkClick r:id="rId2">
                  <a:extLst>
                    <a:ext uri="{A12FA001-AC4F-418D-AE19-62706E023703}">
                      <ahyp:hlinkClr xmlns:ahyp="http://schemas.microsoft.com/office/drawing/2018/hyperlinkcolor" val="tx"/>
                    </a:ext>
                  </a:extLst>
                </a:hlinkClick>
              </a:rPr>
              <a:t>https://moald.gov.np/wp-content/uploads/2022/07/STATISTICAL-INFORMATION-ON-NEPALESE-AGRICULTURE-2077-78.pdf</a:t>
            </a:r>
            <a:endParaRPr lang="en-US" sz="2800" dirty="0">
              <a:solidFill>
                <a:schemeClr val="tx2">
                  <a:lumMod val="50000"/>
                </a:schemeClr>
              </a:solidFill>
            </a:endParaRPr>
          </a:p>
          <a:p>
            <a:r>
              <a:rPr lang="en-US" sz="2800" dirty="0">
                <a:solidFill>
                  <a:schemeClr val="tx2">
                    <a:lumMod val="75000"/>
                  </a:schemeClr>
                </a:solidFill>
                <a:hlinkClick r:id="rId3">
                  <a:extLst>
                    <a:ext uri="{A12FA001-AC4F-418D-AE19-62706E023703}">
                      <ahyp:hlinkClr xmlns:ahyp="http://schemas.microsoft.com/office/drawing/2018/hyperlinkcolor" val="tx"/>
                    </a:ext>
                  </a:extLst>
                </a:hlinkClick>
              </a:rPr>
              <a:t>https://worldweather.wmo.int/en/home.html</a:t>
            </a:r>
            <a:endParaRPr lang="en-US" sz="2800" dirty="0">
              <a:solidFill>
                <a:schemeClr val="tx2">
                  <a:lumMod val="75000"/>
                </a:schemeClr>
              </a:solidFill>
            </a:endParaRPr>
          </a:p>
          <a:p>
            <a:r>
              <a:rPr lang="en-US" sz="2800" dirty="0">
                <a:solidFill>
                  <a:schemeClr val="tx2">
                    <a:lumMod val="50000"/>
                  </a:schemeClr>
                </a:solidFill>
              </a:rPr>
              <a:t>https://en.wikipedia.org/wiki/Agriculture_in_Nepal</a:t>
            </a:r>
          </a:p>
          <a:p>
            <a:endParaRPr lang="en-US" sz="2800" dirty="0"/>
          </a:p>
          <a:p>
            <a:endParaRPr lang="en-US" sz="2800" dirty="0"/>
          </a:p>
          <a:p>
            <a:endParaRPr lang="en-US" dirty="0"/>
          </a:p>
          <a:p>
            <a:endParaRPr lang="en-US" dirty="0"/>
          </a:p>
          <a:p>
            <a:pPr marL="0" indent="0">
              <a:buNone/>
            </a:pPr>
            <a:r>
              <a:rPr lang="en-US" sz="2600" dirty="0"/>
              <a:t>                                            Thank you</a:t>
            </a:r>
          </a:p>
        </p:txBody>
      </p:sp>
    </p:spTree>
    <p:extLst>
      <p:ext uri="{BB962C8B-B14F-4D97-AF65-F5344CB8AC3E}">
        <p14:creationId xmlns:p14="http://schemas.microsoft.com/office/powerpoint/2010/main" val="566740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DC2D1-D147-4165-A2AF-D3782AE36B77}"/>
              </a:ext>
            </a:extLst>
          </p:cNvPr>
          <p:cNvSpPr>
            <a:spLocks noGrp="1"/>
          </p:cNvSpPr>
          <p:nvPr>
            <p:ph type="title"/>
          </p:nvPr>
        </p:nvSpPr>
        <p:spPr>
          <a:xfrm>
            <a:off x="560103" y="42620"/>
            <a:ext cx="8596668" cy="1320800"/>
          </a:xfrm>
        </p:spPr>
        <p:txBody>
          <a:bodyPr/>
          <a:lstStyle/>
          <a:p>
            <a:r>
              <a:rPr lang="en-US" dirty="0">
                <a:solidFill>
                  <a:schemeClr val="tx1">
                    <a:lumMod val="95000"/>
                    <a:lumOff val="5000"/>
                  </a:schemeClr>
                </a:solidFill>
              </a:rPr>
              <a:t>Introduction</a:t>
            </a:r>
            <a:br>
              <a:rPr lang="en-US" dirty="0">
                <a:solidFill>
                  <a:schemeClr val="tx1">
                    <a:lumMod val="95000"/>
                    <a:lumOff val="5000"/>
                  </a:schemeClr>
                </a:solidFill>
              </a:rPr>
            </a:br>
            <a:endParaRPr lang="en-US"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id="{48CC6F25-2A89-4026-A6CF-08AB193F1074}"/>
              </a:ext>
            </a:extLst>
          </p:cNvPr>
          <p:cNvSpPr>
            <a:spLocks noGrp="1"/>
          </p:cNvSpPr>
          <p:nvPr>
            <p:ph idx="1"/>
          </p:nvPr>
        </p:nvSpPr>
        <p:spPr>
          <a:xfrm>
            <a:off x="560102" y="730009"/>
            <a:ext cx="10365805" cy="6690699"/>
          </a:xfrm>
        </p:spPr>
        <p:txBody>
          <a:bodyPr/>
          <a:lstStyle/>
          <a:p>
            <a:r>
              <a:rPr lang="en-US" sz="2800" dirty="0"/>
              <a:t>AGRO-SATHI is a online platform to utilize . </a:t>
            </a:r>
          </a:p>
          <a:p>
            <a:r>
              <a:rPr lang="en-US" sz="2400" dirty="0"/>
              <a:t>This empowers individual, promote sustainable practices, and contribute to the global effort towards achieving a more sustainable and prosperous future. </a:t>
            </a:r>
            <a:endParaRPr lang="en-US" sz="2800" dirty="0"/>
          </a:p>
          <a:p>
            <a:pPr marL="0" indent="0">
              <a:buNone/>
            </a:pPr>
            <a:endParaRPr lang="en-US" dirty="0"/>
          </a:p>
          <a:p>
            <a:endParaRPr lang="en-US" dirty="0"/>
          </a:p>
        </p:txBody>
      </p:sp>
      <p:pic>
        <p:nvPicPr>
          <p:cNvPr id="5" name="Picture 4">
            <a:extLst>
              <a:ext uri="{FF2B5EF4-FFF2-40B4-BE49-F238E27FC236}">
                <a16:creationId xmlns:a16="http://schemas.microsoft.com/office/drawing/2014/main" id="{46612023-D9FB-4944-B9B1-504E0C9991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7554" y="2711824"/>
            <a:ext cx="3361765" cy="3105419"/>
          </a:xfrm>
          <a:prstGeom prst="rect">
            <a:avLst/>
          </a:prstGeom>
        </p:spPr>
      </p:pic>
    </p:spTree>
    <p:extLst>
      <p:ext uri="{BB962C8B-B14F-4D97-AF65-F5344CB8AC3E}">
        <p14:creationId xmlns:p14="http://schemas.microsoft.com/office/powerpoint/2010/main" val="801705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0806-BCA7-49AB-B709-9C03082044CD}"/>
              </a:ext>
            </a:extLst>
          </p:cNvPr>
          <p:cNvSpPr>
            <a:spLocks noGrp="1"/>
          </p:cNvSpPr>
          <p:nvPr>
            <p:ph type="title"/>
          </p:nvPr>
        </p:nvSpPr>
        <p:spPr>
          <a:xfrm>
            <a:off x="438794" y="0"/>
            <a:ext cx="8596668" cy="1320800"/>
          </a:xfrm>
        </p:spPr>
        <p:txBody>
          <a:bodyPr/>
          <a:lstStyle/>
          <a:p>
            <a:r>
              <a:rPr lang="en-US" dirty="0">
                <a:solidFill>
                  <a:schemeClr val="tx2">
                    <a:lumMod val="75000"/>
                  </a:schemeClr>
                </a:solidFill>
              </a:rPr>
              <a:t>Carbon emission and its harmful impact</a:t>
            </a:r>
          </a:p>
        </p:txBody>
      </p:sp>
      <p:sp>
        <p:nvSpPr>
          <p:cNvPr id="3" name="Content Placeholder 2">
            <a:extLst>
              <a:ext uri="{FF2B5EF4-FFF2-40B4-BE49-F238E27FC236}">
                <a16:creationId xmlns:a16="http://schemas.microsoft.com/office/drawing/2014/main" id="{B69CCE81-8786-482F-920D-07F90F8B0068}"/>
              </a:ext>
            </a:extLst>
          </p:cNvPr>
          <p:cNvSpPr>
            <a:spLocks noGrp="1"/>
          </p:cNvSpPr>
          <p:nvPr>
            <p:ph idx="1"/>
          </p:nvPr>
        </p:nvSpPr>
        <p:spPr>
          <a:xfrm>
            <a:off x="198783" y="834887"/>
            <a:ext cx="11436626" cy="5738191"/>
          </a:xfrm>
        </p:spPr>
        <p:txBody>
          <a:bodyPr>
            <a:normAutofit/>
          </a:bodyPr>
          <a:lstStyle/>
          <a:p>
            <a:r>
              <a:rPr lang="en-US" sz="2800" dirty="0"/>
              <a:t>Carbon emissions, primarily in the form of carbon monoxide(CO) from human activities such as burning fossil fuels, deforestation, and industrial processes, have significant harmful impacts on the environment and human health.</a:t>
            </a:r>
          </a:p>
          <a:p>
            <a:pPr marL="0" indent="0">
              <a:buNone/>
            </a:pPr>
            <a:r>
              <a:rPr lang="en-US" sz="2800" dirty="0"/>
              <a:t>    .Global Warming</a:t>
            </a:r>
          </a:p>
          <a:p>
            <a:pPr marL="0" indent="0">
              <a:buNone/>
            </a:pPr>
            <a:r>
              <a:rPr lang="en-US" sz="2800" dirty="0"/>
              <a:t>    .Climate Change</a:t>
            </a:r>
          </a:p>
          <a:p>
            <a:pPr marL="0" indent="0">
              <a:buNone/>
            </a:pPr>
            <a:r>
              <a:rPr lang="en-US" sz="2800" dirty="0"/>
              <a:t>    .Ecosystem Disruption</a:t>
            </a:r>
          </a:p>
          <a:p>
            <a:pPr marL="0" indent="0">
              <a:buNone/>
            </a:pPr>
            <a:r>
              <a:rPr lang="en-US" sz="2800" dirty="0"/>
              <a:t>    .Extreme Weather</a:t>
            </a:r>
          </a:p>
          <a:p>
            <a:pPr marL="0" indent="0">
              <a:buNone/>
            </a:pPr>
            <a:r>
              <a:rPr lang="en-US" sz="2800" dirty="0"/>
              <a:t>    .Resource Scarcity</a:t>
            </a:r>
          </a:p>
          <a:p>
            <a:pPr marL="0" indent="0">
              <a:buNone/>
            </a:pPr>
            <a:endParaRPr lang="en-US" sz="2800" dirty="0"/>
          </a:p>
          <a:p>
            <a:endParaRPr lang="en-US" sz="2800" dirty="0"/>
          </a:p>
        </p:txBody>
      </p:sp>
    </p:spTree>
    <p:extLst>
      <p:ext uri="{BB962C8B-B14F-4D97-AF65-F5344CB8AC3E}">
        <p14:creationId xmlns:p14="http://schemas.microsoft.com/office/powerpoint/2010/main" val="962001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6269B-B11B-42F8-92C7-C2B5C89ADA8F}"/>
              </a:ext>
            </a:extLst>
          </p:cNvPr>
          <p:cNvSpPr>
            <a:spLocks noGrp="1"/>
          </p:cNvSpPr>
          <p:nvPr>
            <p:ph type="title"/>
          </p:nvPr>
        </p:nvSpPr>
        <p:spPr>
          <a:xfrm>
            <a:off x="677334" y="156238"/>
            <a:ext cx="8596668" cy="660400"/>
          </a:xfrm>
        </p:spPr>
        <p:txBody>
          <a:bodyPr/>
          <a:lstStyle/>
          <a:p>
            <a:r>
              <a:rPr lang="en-US" dirty="0">
                <a:solidFill>
                  <a:schemeClr val="tx2">
                    <a:lumMod val="50000"/>
                  </a:schemeClr>
                </a:solidFill>
              </a:rPr>
              <a:t>Problem Statement</a:t>
            </a:r>
          </a:p>
        </p:txBody>
      </p:sp>
      <p:sp>
        <p:nvSpPr>
          <p:cNvPr id="3" name="Content Placeholder 2">
            <a:extLst>
              <a:ext uri="{FF2B5EF4-FFF2-40B4-BE49-F238E27FC236}">
                <a16:creationId xmlns:a16="http://schemas.microsoft.com/office/drawing/2014/main" id="{529BD021-5DBD-442C-B73F-08B5C3CA76FD}"/>
              </a:ext>
            </a:extLst>
          </p:cNvPr>
          <p:cNvSpPr>
            <a:spLocks noGrp="1"/>
          </p:cNvSpPr>
          <p:nvPr>
            <p:ph idx="1"/>
          </p:nvPr>
        </p:nvSpPr>
        <p:spPr>
          <a:xfrm>
            <a:off x="166345" y="943355"/>
            <a:ext cx="10311508" cy="5279566"/>
          </a:xfrm>
        </p:spPr>
        <p:txBody>
          <a:bodyPr>
            <a:noAutofit/>
          </a:bodyPr>
          <a:lstStyle/>
          <a:p>
            <a:r>
              <a:rPr lang="en-US" sz="2800" dirty="0"/>
              <a:t>Increasing need for sustainable and efficient agricultural practices.</a:t>
            </a:r>
          </a:p>
          <a:p>
            <a:r>
              <a:rPr lang="en-US" sz="2800" dirty="0"/>
              <a:t>Challenges faced by farmers, researchers, and environmental enthusiasts in identifying crops and trees.</a:t>
            </a:r>
          </a:p>
          <a:p>
            <a:r>
              <a:rPr lang="en-US" sz="2800" dirty="0"/>
              <a:t>Dynamic factors like temperature, humidity, carbon emission, weather, and climate impact decision-making.</a:t>
            </a:r>
          </a:p>
          <a:p>
            <a:r>
              <a:rPr lang="en-US" sz="2800" dirty="0"/>
              <a:t>Lack of a user-friendly and comprehensive tool hinders optimization of agricultural activities.</a:t>
            </a:r>
          </a:p>
          <a:p>
            <a:r>
              <a:rPr lang="en-US" sz="2800" dirty="0"/>
              <a:t>Environmental monitoring is impeded, preventing informed decisions for sustainable land use.</a:t>
            </a:r>
          </a:p>
          <a:p>
            <a:pPr marL="0" indent="0">
              <a:buNone/>
            </a:pPr>
            <a:br>
              <a:rPr lang="en-US" sz="2800" dirty="0"/>
            </a:br>
            <a:br>
              <a:rPr lang="en-US" sz="2800" dirty="0"/>
            </a:br>
            <a:endParaRPr lang="en-US" sz="2800" dirty="0"/>
          </a:p>
        </p:txBody>
      </p:sp>
    </p:spTree>
    <p:extLst>
      <p:ext uri="{BB962C8B-B14F-4D97-AF65-F5344CB8AC3E}">
        <p14:creationId xmlns:p14="http://schemas.microsoft.com/office/powerpoint/2010/main" val="3053543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A9DFB-034D-4B56-94C9-688281AC2CA2}"/>
              </a:ext>
            </a:extLst>
          </p:cNvPr>
          <p:cNvSpPr>
            <a:spLocks noGrp="1"/>
          </p:cNvSpPr>
          <p:nvPr>
            <p:ph type="title"/>
          </p:nvPr>
        </p:nvSpPr>
        <p:spPr>
          <a:xfrm>
            <a:off x="308365" y="0"/>
            <a:ext cx="8596668" cy="816638"/>
          </a:xfrm>
        </p:spPr>
        <p:txBody>
          <a:bodyPr/>
          <a:lstStyle/>
          <a:p>
            <a:r>
              <a:rPr lang="en-US" dirty="0"/>
              <a:t>	</a:t>
            </a:r>
            <a:r>
              <a:rPr lang="en-US" dirty="0">
                <a:solidFill>
                  <a:schemeClr val="bg2">
                    <a:lumMod val="25000"/>
                  </a:schemeClr>
                </a:solidFill>
              </a:rPr>
              <a:t>Solution</a:t>
            </a:r>
          </a:p>
        </p:txBody>
      </p:sp>
      <p:sp>
        <p:nvSpPr>
          <p:cNvPr id="3" name="Content Placeholder 2">
            <a:extLst>
              <a:ext uri="{FF2B5EF4-FFF2-40B4-BE49-F238E27FC236}">
                <a16:creationId xmlns:a16="http://schemas.microsoft.com/office/drawing/2014/main" id="{23984E0F-18DA-4B1C-B513-FB02B1A42FE0}"/>
              </a:ext>
            </a:extLst>
          </p:cNvPr>
          <p:cNvSpPr>
            <a:spLocks noGrp="1"/>
          </p:cNvSpPr>
          <p:nvPr>
            <p:ph idx="1"/>
          </p:nvPr>
        </p:nvSpPr>
        <p:spPr>
          <a:xfrm>
            <a:off x="227683" y="707315"/>
            <a:ext cx="10776731" cy="5443369"/>
          </a:xfrm>
        </p:spPr>
        <p:txBody>
          <a:bodyPr>
            <a:noAutofit/>
          </a:bodyPr>
          <a:lstStyle/>
          <a:p>
            <a:r>
              <a:rPr lang="en-US" sz="2800" dirty="0"/>
              <a:t>Android app utilizing private data analytics for real-time information and update with user-friendly interface.</a:t>
            </a:r>
          </a:p>
          <a:p>
            <a:endParaRPr lang="en-US" sz="2800" dirty="0"/>
          </a:p>
          <a:p>
            <a:r>
              <a:rPr lang="en-US" sz="2800" dirty="0"/>
              <a:t>Integration of environmental factors - temperature, humidity, carbon emission, and weather.</a:t>
            </a:r>
          </a:p>
          <a:p>
            <a:endParaRPr lang="en-US" sz="2800" dirty="0"/>
          </a:p>
          <a:p>
            <a:r>
              <a:rPr lang="en-US" sz="2800" dirty="0"/>
              <a:t>Machine learning algorithms to analyze factors and recommend suitable crops and trees.</a:t>
            </a:r>
          </a:p>
          <a:p>
            <a:endParaRPr lang="en-US" sz="2800" dirty="0"/>
          </a:p>
          <a:p>
            <a:r>
              <a:rPr lang="en-US" sz="2800" dirty="0"/>
              <a:t>Inclusion of educational content to raise awareness about sustainable agriculture.</a:t>
            </a:r>
            <a:br>
              <a:rPr lang="en-US" sz="2800" dirty="0"/>
            </a:br>
            <a:endParaRPr lang="en-US" sz="2800" dirty="0"/>
          </a:p>
        </p:txBody>
      </p:sp>
    </p:spTree>
    <p:extLst>
      <p:ext uri="{BB962C8B-B14F-4D97-AF65-F5344CB8AC3E}">
        <p14:creationId xmlns:p14="http://schemas.microsoft.com/office/powerpoint/2010/main" val="4035703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C51D4-652A-49C0-9A32-3B76D4D3B79D}"/>
              </a:ext>
            </a:extLst>
          </p:cNvPr>
          <p:cNvSpPr>
            <a:spLocks noGrp="1"/>
          </p:cNvSpPr>
          <p:nvPr>
            <p:ph type="title"/>
          </p:nvPr>
        </p:nvSpPr>
        <p:spPr>
          <a:xfrm>
            <a:off x="432948" y="246335"/>
            <a:ext cx="8596668" cy="824752"/>
          </a:xfrm>
        </p:spPr>
        <p:txBody>
          <a:bodyPr/>
          <a:lstStyle/>
          <a:p>
            <a:r>
              <a:rPr lang="en-US" dirty="0">
                <a:solidFill>
                  <a:schemeClr val="tx2">
                    <a:lumMod val="50000"/>
                  </a:schemeClr>
                </a:solidFill>
              </a:rPr>
              <a:t>Implementation</a:t>
            </a:r>
          </a:p>
        </p:txBody>
      </p:sp>
      <p:sp>
        <p:nvSpPr>
          <p:cNvPr id="3" name="Content Placeholder 2">
            <a:extLst>
              <a:ext uri="{FF2B5EF4-FFF2-40B4-BE49-F238E27FC236}">
                <a16:creationId xmlns:a16="http://schemas.microsoft.com/office/drawing/2014/main" id="{FE85FCCA-CD7C-4314-87A5-E0081CAF7A56}"/>
              </a:ext>
            </a:extLst>
          </p:cNvPr>
          <p:cNvSpPr>
            <a:spLocks noGrp="1"/>
          </p:cNvSpPr>
          <p:nvPr>
            <p:ph idx="1"/>
          </p:nvPr>
        </p:nvSpPr>
        <p:spPr>
          <a:xfrm>
            <a:off x="154653" y="1215007"/>
            <a:ext cx="10447866" cy="5208400"/>
          </a:xfrm>
        </p:spPr>
        <p:txBody>
          <a:bodyPr/>
          <a:lstStyle/>
          <a:p>
            <a:r>
              <a:rPr lang="en-US" sz="2800" dirty="0"/>
              <a:t>Provide training on sustainable plantation practices for communities dependent on forest resources.</a:t>
            </a:r>
          </a:p>
          <a:p>
            <a:endParaRPr lang="en-US" sz="2800" dirty="0"/>
          </a:p>
          <a:p>
            <a:r>
              <a:rPr lang="en-US" sz="2800" dirty="0"/>
              <a:t>Collaborate with environmental restoration organizations for expertise and support.</a:t>
            </a:r>
          </a:p>
          <a:p>
            <a:endParaRPr lang="en-US" sz="2800" dirty="0"/>
          </a:p>
          <a:p>
            <a:r>
              <a:rPr lang="en-US" sz="2800" dirty="0"/>
              <a:t>Ensure efficient irrigation system to support tree growth.</a:t>
            </a:r>
          </a:p>
          <a:p>
            <a:endParaRPr lang="en-US" sz="2800" dirty="0"/>
          </a:p>
          <a:p>
            <a:r>
              <a:rPr lang="en-US" sz="2800" dirty="0"/>
              <a:t>Collaborate with government agencies to align afforestation efforts with broader environmental and climate strategies.</a:t>
            </a:r>
            <a:endParaRPr lang="en-US" sz="4000" dirty="0"/>
          </a:p>
          <a:p>
            <a:endParaRPr lang="en-US" sz="2800" dirty="0"/>
          </a:p>
        </p:txBody>
      </p:sp>
    </p:spTree>
    <p:extLst>
      <p:ext uri="{BB962C8B-B14F-4D97-AF65-F5344CB8AC3E}">
        <p14:creationId xmlns:p14="http://schemas.microsoft.com/office/powerpoint/2010/main" val="1590692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2C522-78C6-4088-A8D9-BB452E975EA1}"/>
              </a:ext>
            </a:extLst>
          </p:cNvPr>
          <p:cNvSpPr>
            <a:spLocks noGrp="1"/>
          </p:cNvSpPr>
          <p:nvPr>
            <p:ph type="title"/>
          </p:nvPr>
        </p:nvSpPr>
        <p:spPr>
          <a:xfrm>
            <a:off x="484829" y="0"/>
            <a:ext cx="8596668" cy="657726"/>
          </a:xfrm>
        </p:spPr>
        <p:txBody>
          <a:bodyPr/>
          <a:lstStyle/>
          <a:p>
            <a:r>
              <a:rPr lang="en-US" dirty="0" err="1">
                <a:solidFill>
                  <a:schemeClr val="tx2">
                    <a:lumMod val="50000"/>
                  </a:schemeClr>
                </a:solidFill>
              </a:rPr>
              <a:t>Enviromental</a:t>
            </a:r>
            <a:r>
              <a:rPr lang="en-US" dirty="0">
                <a:solidFill>
                  <a:schemeClr val="tx2">
                    <a:lumMod val="50000"/>
                  </a:schemeClr>
                </a:solidFill>
              </a:rPr>
              <a:t> Impact</a:t>
            </a:r>
          </a:p>
        </p:txBody>
      </p:sp>
      <p:sp>
        <p:nvSpPr>
          <p:cNvPr id="3" name="Content Placeholder 2">
            <a:extLst>
              <a:ext uri="{FF2B5EF4-FFF2-40B4-BE49-F238E27FC236}">
                <a16:creationId xmlns:a16="http://schemas.microsoft.com/office/drawing/2014/main" id="{B5A77B42-258D-448A-B72B-575C5803618A}"/>
              </a:ext>
            </a:extLst>
          </p:cNvPr>
          <p:cNvSpPr>
            <a:spLocks noGrp="1"/>
          </p:cNvSpPr>
          <p:nvPr>
            <p:ph idx="1"/>
          </p:nvPr>
        </p:nvSpPr>
        <p:spPr>
          <a:xfrm>
            <a:off x="484828" y="780968"/>
            <a:ext cx="10247340" cy="6277558"/>
          </a:xfrm>
        </p:spPr>
        <p:txBody>
          <a:bodyPr>
            <a:noAutofit/>
          </a:bodyPr>
          <a:lstStyle/>
          <a:p>
            <a:r>
              <a:rPr lang="en-US" sz="2400" dirty="0"/>
              <a:t>Precision Agriculture</a:t>
            </a:r>
          </a:p>
          <a:p>
            <a:endParaRPr lang="en-US" sz="2400" dirty="0"/>
          </a:p>
          <a:p>
            <a:r>
              <a:rPr lang="en-US" sz="2400" dirty="0"/>
              <a:t>Biodiversity Conservation</a:t>
            </a:r>
          </a:p>
          <a:p>
            <a:endParaRPr lang="en-US" sz="2400" dirty="0"/>
          </a:p>
          <a:p>
            <a:r>
              <a:rPr lang="en-US" sz="2400" dirty="0"/>
              <a:t>Climate Change Mitigation</a:t>
            </a:r>
          </a:p>
          <a:p>
            <a:endParaRPr lang="en-US" sz="2400" dirty="0"/>
          </a:p>
          <a:p>
            <a:r>
              <a:rPr lang="en-US" sz="2400" dirty="0"/>
              <a:t>Air Quality Improvement</a:t>
            </a:r>
          </a:p>
        </p:txBody>
      </p:sp>
    </p:spTree>
    <p:extLst>
      <p:ext uri="{BB962C8B-B14F-4D97-AF65-F5344CB8AC3E}">
        <p14:creationId xmlns:p14="http://schemas.microsoft.com/office/powerpoint/2010/main" val="1141642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F2B7F-1D07-4E25-AB3A-CA5D1BB50026}"/>
              </a:ext>
            </a:extLst>
          </p:cNvPr>
          <p:cNvSpPr>
            <a:spLocks noGrp="1"/>
          </p:cNvSpPr>
          <p:nvPr>
            <p:ph type="title"/>
          </p:nvPr>
        </p:nvSpPr>
        <p:spPr>
          <a:xfrm>
            <a:off x="468787" y="0"/>
            <a:ext cx="8596668" cy="660400"/>
          </a:xfrm>
        </p:spPr>
        <p:txBody>
          <a:bodyPr/>
          <a:lstStyle/>
          <a:p>
            <a:r>
              <a:rPr lang="en-US" dirty="0">
                <a:solidFill>
                  <a:schemeClr val="tx2">
                    <a:lumMod val="50000"/>
                  </a:schemeClr>
                </a:solidFill>
              </a:rPr>
              <a:t>Business Model</a:t>
            </a:r>
          </a:p>
        </p:txBody>
      </p:sp>
      <p:sp>
        <p:nvSpPr>
          <p:cNvPr id="3" name="Content Placeholder 2">
            <a:extLst>
              <a:ext uri="{FF2B5EF4-FFF2-40B4-BE49-F238E27FC236}">
                <a16:creationId xmlns:a16="http://schemas.microsoft.com/office/drawing/2014/main" id="{621DD751-DD91-4D39-B0EE-CD4916EF2C55}"/>
              </a:ext>
            </a:extLst>
          </p:cNvPr>
          <p:cNvSpPr>
            <a:spLocks noGrp="1"/>
          </p:cNvSpPr>
          <p:nvPr>
            <p:ph idx="1"/>
          </p:nvPr>
        </p:nvSpPr>
        <p:spPr>
          <a:xfrm>
            <a:off x="0" y="330200"/>
            <a:ext cx="11225909" cy="6464717"/>
          </a:xfrm>
        </p:spPr>
        <p:txBody>
          <a:bodyPr>
            <a:normAutofit/>
          </a:bodyPr>
          <a:lstStyle/>
          <a:p>
            <a:endParaRPr lang="en-US" dirty="0"/>
          </a:p>
          <a:p>
            <a:r>
              <a:rPr lang="en-US" sz="2400" dirty="0"/>
              <a:t>Freemium Model: Offer a basic version of the app for free with essential features, and provide a premium version</a:t>
            </a:r>
          </a:p>
          <a:p>
            <a:endParaRPr lang="en-US" sz="2400" dirty="0"/>
          </a:p>
          <a:p>
            <a:r>
              <a:rPr lang="en-US" sz="2400" dirty="0"/>
              <a:t>Data Licensing: Collaborating with different </a:t>
            </a:r>
            <a:r>
              <a:rPr lang="en-US" sz="2400" dirty="0" err="1"/>
              <a:t>instituitions</a:t>
            </a:r>
            <a:r>
              <a:rPr lang="en-US" sz="2400" dirty="0"/>
              <a:t> to license the aggregated data for research purpose</a:t>
            </a:r>
          </a:p>
          <a:p>
            <a:endParaRPr lang="en-US" sz="2400" dirty="0"/>
          </a:p>
          <a:p>
            <a:r>
              <a:rPr lang="en-US" sz="2400" dirty="0"/>
              <a:t>In-App Purchases: Integrate a marketplace within the app where users can purchase seeds, fertilizers, and equipment recommended for their specific location.</a:t>
            </a:r>
          </a:p>
          <a:p>
            <a:endParaRPr lang="en-US" sz="2400" dirty="0"/>
          </a:p>
          <a:p>
            <a:r>
              <a:rPr lang="en-US" sz="2400" dirty="0"/>
              <a:t>Partnerships: Establish partnerships with agricultural suppliers, government agencies, and environmental organizations for mutual promotion and support.</a:t>
            </a:r>
          </a:p>
          <a:p>
            <a:endParaRPr lang="en-US" dirty="0"/>
          </a:p>
        </p:txBody>
      </p:sp>
    </p:spTree>
    <p:extLst>
      <p:ext uri="{BB962C8B-B14F-4D97-AF65-F5344CB8AC3E}">
        <p14:creationId xmlns:p14="http://schemas.microsoft.com/office/powerpoint/2010/main" val="41575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175F3-D92D-4C76-8E20-A2C919BE9069}"/>
              </a:ext>
            </a:extLst>
          </p:cNvPr>
          <p:cNvSpPr>
            <a:spLocks noGrp="1"/>
          </p:cNvSpPr>
          <p:nvPr>
            <p:ph type="title"/>
          </p:nvPr>
        </p:nvSpPr>
        <p:spPr>
          <a:xfrm>
            <a:off x="796603" y="0"/>
            <a:ext cx="8596668" cy="816638"/>
          </a:xfrm>
        </p:spPr>
        <p:txBody>
          <a:bodyPr>
            <a:normAutofit/>
          </a:bodyPr>
          <a:lstStyle/>
          <a:p>
            <a:r>
              <a:rPr lang="en-US" dirty="0">
                <a:solidFill>
                  <a:schemeClr val="tx2">
                    <a:lumMod val="50000"/>
                  </a:schemeClr>
                </a:solidFill>
              </a:rPr>
              <a:t>Challenges</a:t>
            </a:r>
          </a:p>
        </p:txBody>
      </p:sp>
      <p:sp>
        <p:nvSpPr>
          <p:cNvPr id="3" name="Content Placeholder 2">
            <a:extLst>
              <a:ext uri="{FF2B5EF4-FFF2-40B4-BE49-F238E27FC236}">
                <a16:creationId xmlns:a16="http://schemas.microsoft.com/office/drawing/2014/main" id="{664854ED-8F9D-4F63-88A9-CE8B2FFC7252}"/>
              </a:ext>
            </a:extLst>
          </p:cNvPr>
          <p:cNvSpPr>
            <a:spLocks noGrp="1"/>
          </p:cNvSpPr>
          <p:nvPr>
            <p:ph idx="1"/>
          </p:nvPr>
        </p:nvSpPr>
        <p:spPr>
          <a:xfrm>
            <a:off x="278297" y="663093"/>
            <a:ext cx="11569146" cy="5896733"/>
          </a:xfrm>
        </p:spPr>
        <p:txBody>
          <a:bodyPr>
            <a:normAutofit lnSpcReduction="10000"/>
          </a:bodyPr>
          <a:lstStyle/>
          <a:p>
            <a:r>
              <a:rPr lang="en-US" sz="2800" dirty="0"/>
              <a:t>Lack of knowledge about regional crops and trees:</a:t>
            </a:r>
          </a:p>
          <a:p>
            <a:pPr marL="0" indent="0">
              <a:buNone/>
            </a:pPr>
            <a:r>
              <a:rPr lang="en-US" sz="2800" dirty="0"/>
              <a:t>          .lack of data about crops /trees provided by government</a:t>
            </a:r>
          </a:p>
          <a:p>
            <a:pPr marL="0" indent="0">
              <a:buNone/>
            </a:pPr>
            <a:r>
              <a:rPr lang="en-US" sz="2800" dirty="0"/>
              <a:t>          .provided data is in not proper </a:t>
            </a:r>
            <a:r>
              <a:rPr lang="en-US" sz="2800" dirty="0" err="1"/>
              <a:t>formate</a:t>
            </a:r>
            <a:r>
              <a:rPr lang="en-US" sz="2800" dirty="0"/>
              <a:t>.</a:t>
            </a:r>
          </a:p>
          <a:p>
            <a:pPr marL="0" indent="0">
              <a:buNone/>
            </a:pPr>
            <a:endParaRPr lang="en-US" sz="2800" dirty="0"/>
          </a:p>
          <a:p>
            <a:r>
              <a:rPr lang="en-US" sz="2800" dirty="0"/>
              <a:t>Time and Growth Rates:</a:t>
            </a:r>
          </a:p>
          <a:p>
            <a:pPr marL="0" indent="0">
              <a:buNone/>
            </a:pPr>
            <a:r>
              <a:rPr lang="en-US" sz="2800" dirty="0"/>
              <a:t>          .Slow growth rates of some trees.</a:t>
            </a:r>
          </a:p>
          <a:p>
            <a:pPr marL="0" indent="0">
              <a:buNone/>
            </a:pPr>
            <a:r>
              <a:rPr lang="en-US" sz="2800" dirty="0"/>
              <a:t>          .Full carbon sequestration potential realize over long period.</a:t>
            </a:r>
          </a:p>
          <a:p>
            <a:pPr marL="0" indent="0">
              <a:buNone/>
            </a:pPr>
            <a:endParaRPr lang="en-US" sz="2800" dirty="0"/>
          </a:p>
          <a:p>
            <a:pPr marL="0" indent="0">
              <a:buNone/>
            </a:pPr>
            <a:r>
              <a:rPr lang="en-US" sz="2800" dirty="0"/>
              <a:t>&gt;Lack of data</a:t>
            </a:r>
          </a:p>
          <a:p>
            <a:pPr marL="0" indent="0">
              <a:buNone/>
            </a:pPr>
            <a:r>
              <a:rPr lang="en-US" sz="2800" dirty="0"/>
              <a:t>         .incomplete data provided by the government</a:t>
            </a:r>
          </a:p>
          <a:p>
            <a:pPr marL="0" indent="0">
              <a:buNone/>
            </a:pPr>
            <a:r>
              <a:rPr lang="en-US" sz="2800" dirty="0"/>
              <a:t>         </a:t>
            </a:r>
          </a:p>
        </p:txBody>
      </p:sp>
    </p:spTree>
    <p:extLst>
      <p:ext uri="{BB962C8B-B14F-4D97-AF65-F5344CB8AC3E}">
        <p14:creationId xmlns:p14="http://schemas.microsoft.com/office/powerpoint/2010/main" val="410270439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645</TotalTime>
  <Words>548</Words>
  <Application>Microsoft Office PowerPoint</Application>
  <PresentationFormat>Widescreen</PresentationFormat>
  <Paragraphs>82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 3</vt:lpstr>
      <vt:lpstr>Facet</vt:lpstr>
      <vt:lpstr>Agro-Sathi </vt:lpstr>
      <vt:lpstr>Introduction </vt:lpstr>
      <vt:lpstr>Carbon emission and its harmful impact</vt:lpstr>
      <vt:lpstr>Problem Statement</vt:lpstr>
      <vt:lpstr> Solution</vt:lpstr>
      <vt:lpstr>Implementation</vt:lpstr>
      <vt:lpstr>Enviromental Impact</vt:lpstr>
      <vt:lpstr>Business Model</vt:lpstr>
      <vt:lpstr>Challenges</vt:lpstr>
      <vt:lpstr>Conclusion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Agro-Sathi</dc:title>
  <dc:creator>Sabin Bhattarai</dc:creator>
  <cp:lastModifiedBy>Sabin Bhattarai</cp:lastModifiedBy>
  <cp:revision>34</cp:revision>
  <dcterms:created xsi:type="dcterms:W3CDTF">2024-01-20T03:10:23Z</dcterms:created>
  <dcterms:modified xsi:type="dcterms:W3CDTF">2024-01-20T15:38:12Z</dcterms:modified>
</cp:coreProperties>
</file>