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5" r:id="rId18"/>
    <p:sldId id="286" r:id="rId19"/>
    <p:sldId id="284" r:id="rId20"/>
    <p:sldId id="279" r:id="rId21"/>
    <p:sldId id="278" r:id="rId22"/>
    <p:sldId id="280" r:id="rId23"/>
    <p:sldId id="281" r:id="rId24"/>
    <p:sldId id="269" r:id="rId25"/>
    <p:sldId id="282" r:id="rId26"/>
    <p:sldId id="283" r:id="rId27"/>
    <p:sldId id="287" r:id="rId28"/>
    <p:sldId id="289" r:id="rId29"/>
    <p:sldId id="288" r:id="rId30"/>
    <p:sldId id="290" r:id="rId31"/>
    <p:sldId id="291" r:id="rId32"/>
    <p:sldId id="293" r:id="rId33"/>
    <p:sldId id="294" r:id="rId34"/>
    <p:sldId id="295" r:id="rId35"/>
    <p:sldId id="303" r:id="rId36"/>
    <p:sldId id="304" r:id="rId37"/>
    <p:sldId id="299" r:id="rId38"/>
    <p:sldId id="300" r:id="rId39"/>
    <p:sldId id="301" r:id="rId40"/>
    <p:sldId id="302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48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8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13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40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0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42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4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31AB-F145-416F-93BC-90411CD1E742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A685-D64E-40D0-96C9-FD6E9ED2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14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insdictionary.com/dictionary/english/task" TargetMode="External"/><Relationship Id="rId2" Type="http://schemas.openxmlformats.org/officeDocument/2006/relationships/hyperlink" Target="https://www.collinsdictionary.com/dictionary/english/follo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aking-input-from-console-in-python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hyperlink" Target="https://en.wikipedia.org/wiki/Formal_langu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9168" y="2967335"/>
            <a:ext cx="5673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program?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1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97" y="1414165"/>
            <a:ext cx="7745412" cy="313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3239845" y="490835"/>
            <a:ext cx="5763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architecture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453" y="4735731"/>
            <a:ext cx="986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Since python is a very </a:t>
            </a:r>
            <a:r>
              <a:rPr lang="en-GB" b="1" dirty="0" smtClean="0"/>
              <a:t>high level language </a:t>
            </a:r>
            <a:r>
              <a:rPr lang="en-GB" dirty="0" smtClean="0"/>
              <a:t>that’s why whatever instructions given through it  is  not understood by machine . In order to make machine understand the instructions we need to convert the </a:t>
            </a:r>
            <a:r>
              <a:rPr lang="en-GB" b="1" dirty="0" smtClean="0"/>
              <a:t>source code</a:t>
            </a:r>
            <a:r>
              <a:rPr lang="en-GB" dirty="0" smtClean="0"/>
              <a:t>(High level language) to </a:t>
            </a:r>
            <a:r>
              <a:rPr lang="en-GB" b="1" dirty="0" smtClean="0"/>
              <a:t>machine code</a:t>
            </a:r>
            <a:r>
              <a:rPr lang="en-GB" dirty="0" smtClean="0"/>
              <a:t>(Low level language).</a:t>
            </a:r>
          </a:p>
          <a:p>
            <a:endParaRPr lang="en-GB" dirty="0"/>
          </a:p>
          <a:p>
            <a:r>
              <a:rPr lang="en-GB" dirty="0" smtClean="0"/>
              <a:t>In python we have compiler which converts the source code to intermediate code(Byte code) and than this Byte code gets converted to machine code by the help of interpreter(generally </a:t>
            </a:r>
            <a:r>
              <a:rPr lang="en-GB" dirty="0" err="1" smtClean="0"/>
              <a:t>pvm</a:t>
            </a:r>
            <a:r>
              <a:rPr lang="en-GB" dirty="0" smtClean="0"/>
              <a:t> does it).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27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850" y="2463800"/>
            <a:ext cx="20955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Person A</a:t>
            </a:r>
          </a:p>
          <a:p>
            <a:pPr algn="ctr"/>
            <a:r>
              <a:rPr lang="en-GB" dirty="0" smtClean="0"/>
              <a:t>(English)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860800" y="2463800"/>
            <a:ext cx="1689100" cy="1282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</a:p>
          <a:p>
            <a:pPr algn="ctr"/>
            <a:r>
              <a:rPr lang="en-GB" dirty="0" smtClean="0"/>
              <a:t>(English </a:t>
            </a:r>
            <a:r>
              <a:rPr lang="en-GB" dirty="0"/>
              <a:t>-</a:t>
            </a:r>
            <a:r>
              <a:rPr lang="en-GB" dirty="0" smtClean="0"/>
              <a:t>&gt; </a:t>
            </a:r>
            <a:r>
              <a:rPr lang="en-GB" dirty="0"/>
              <a:t>H</a:t>
            </a:r>
            <a:r>
              <a:rPr lang="en-GB" dirty="0" smtClean="0"/>
              <a:t>indi)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6438900" y="2463800"/>
            <a:ext cx="1689100" cy="1282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</a:t>
            </a:r>
          </a:p>
          <a:p>
            <a:pPr algn="ctr"/>
            <a:r>
              <a:rPr lang="en-GB" dirty="0" smtClean="0"/>
              <a:t>(Hindi-&gt; Orria)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017000" y="2463800"/>
            <a:ext cx="1917700" cy="153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Person B</a:t>
            </a:r>
          </a:p>
          <a:p>
            <a:pPr algn="ctr"/>
            <a:r>
              <a:rPr lang="en-GB" dirty="0" smtClean="0"/>
              <a:t>(</a:t>
            </a:r>
            <a:r>
              <a:rPr lang="en-GB" dirty="0"/>
              <a:t>O</a:t>
            </a:r>
            <a:r>
              <a:rPr lang="en-GB" dirty="0" smtClean="0"/>
              <a:t>rria)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3187700" y="3009900"/>
            <a:ext cx="53340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5657850" y="2971800"/>
            <a:ext cx="514350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8315325" y="2908300"/>
            <a:ext cx="4984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3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893" y="590034"/>
            <a:ext cx="3821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Segoe UI" panose="020B0502040204020203" pitchFamily="34" charset="0"/>
              </a:rPr>
              <a:t>Python 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6622" y="1923534"/>
            <a:ext cx="575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Variables are containers for storing data values.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66622" y="2775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A variable is created the moment you first assign a value to it.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048422" y="1236365"/>
            <a:ext cx="2292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solidFill>
                <a:srgbClr val="C00000"/>
              </a:solidFill>
            </a:endParaRPr>
          </a:p>
          <a:p>
            <a:r>
              <a:rPr lang="en-GB" sz="1600" dirty="0" smtClean="0">
                <a:solidFill>
                  <a:srgbClr val="C00000"/>
                </a:solidFill>
              </a:rPr>
              <a:t>A = 10</a:t>
            </a:r>
          </a:p>
          <a:p>
            <a:r>
              <a:rPr lang="en-GB" sz="1600" dirty="0" smtClean="0">
                <a:solidFill>
                  <a:srgbClr val="C00000"/>
                </a:solidFill>
              </a:rPr>
              <a:t>B = 20</a:t>
            </a:r>
          </a:p>
          <a:p>
            <a:r>
              <a:rPr lang="en-GB" sz="1600" dirty="0" smtClean="0">
                <a:solidFill>
                  <a:srgbClr val="C00000"/>
                </a:solidFill>
              </a:rPr>
              <a:t>Sum = A+B</a:t>
            </a:r>
          </a:p>
          <a:p>
            <a:r>
              <a:rPr lang="en-GB" sz="1600" dirty="0" smtClean="0">
                <a:solidFill>
                  <a:srgbClr val="C00000"/>
                </a:solidFill>
              </a:rPr>
              <a:t>Print(Sum) </a:t>
            </a:r>
          </a:p>
          <a:p>
            <a:endParaRPr lang="en-GB" sz="1600" dirty="0">
              <a:solidFill>
                <a:srgbClr val="C00000"/>
              </a:solidFill>
            </a:endParaRPr>
          </a:p>
          <a:p>
            <a:endParaRPr lang="en-GB" sz="1600" dirty="0" smtClean="0">
              <a:solidFill>
                <a:srgbClr val="C00000"/>
              </a:solidFill>
            </a:endParaRPr>
          </a:p>
          <a:p>
            <a:r>
              <a:rPr lang="en-GB" sz="1600" dirty="0" smtClean="0">
                <a:solidFill>
                  <a:srgbClr val="C00000"/>
                </a:solidFill>
              </a:rPr>
              <a:t>// output</a:t>
            </a:r>
          </a:p>
          <a:p>
            <a:r>
              <a:rPr lang="en-GB" sz="1600" dirty="0" smtClean="0">
                <a:solidFill>
                  <a:srgbClr val="C00000"/>
                </a:solidFill>
              </a:rPr>
              <a:t>30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3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200" y="805240"/>
            <a:ext cx="828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Segoe UI" panose="020B0502040204020203" pitchFamily="34" charset="0"/>
              </a:rPr>
              <a:t>Variable </a:t>
            </a:r>
            <a:r>
              <a:rPr lang="en-GB" b="1" dirty="0" smtClean="0">
                <a:solidFill>
                  <a:srgbClr val="FF0000"/>
                </a:solidFill>
                <a:latin typeface="Segoe UI" panose="020B0502040204020203" pitchFamily="34" charset="0"/>
              </a:rPr>
              <a:t>Names</a:t>
            </a:r>
          </a:p>
          <a:p>
            <a:endParaRPr lang="en-GB" b="1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A variable can have a short name (like x and y) or a more descriptive name (age, carname, total_volume). </a:t>
            </a:r>
            <a:endParaRPr lang="en-GB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Rules 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for Python variables</a:t>
            </a:r>
            <a:r>
              <a:rPr lang="en-GB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variable name must start with a letter or the underscore character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variable name cannot start with a number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variable name can only contain alpha-numeric characters and underscores (A-z, 0-9, and _ 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Verdana" panose="020B0604030504040204" pitchFamily="34" charset="0"/>
              </a:rPr>
              <a:t>Variable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names are case-sensitive (age, Age and AGE are three different variables)</a:t>
            </a:r>
          </a:p>
        </p:txBody>
      </p:sp>
    </p:spTree>
    <p:extLst>
      <p:ext uri="{BB962C8B-B14F-4D97-AF65-F5344CB8AC3E}">
        <p14:creationId xmlns:p14="http://schemas.microsoft.com/office/powerpoint/2010/main" val="281703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842197"/>
            <a:ext cx="7670800" cy="51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26" y="896795"/>
            <a:ext cx="5877745" cy="49803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72883" y="-77063"/>
            <a:ext cx="14462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800100"/>
            <a:ext cx="20447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 = 5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704814" y="4730234"/>
            <a:ext cx="925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pc="-3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pc="-32" dirty="0" err="1">
                <a:solidFill>
                  <a:srgbClr val="FFFFFF"/>
                </a:solidFill>
                <a:latin typeface="Arial"/>
                <a:cs typeface="Arial"/>
              </a:rPr>
              <a:t>xxxxxa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-184152" y="6223000"/>
            <a:ext cx="125603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 holds the address not the values .whenever we try to print y by default it call the address and returns the value at that address.</a:t>
            </a:r>
          </a:p>
        </p:txBody>
      </p:sp>
    </p:spTree>
    <p:extLst>
      <p:ext uri="{BB962C8B-B14F-4D97-AF65-F5344CB8AC3E}">
        <p14:creationId xmlns:p14="http://schemas.microsoft.com/office/powerpoint/2010/main" val="12252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133" y="398919"/>
            <a:ext cx="7516564" cy="946130"/>
          </a:xfrm>
          <a:prstGeom prst="rect">
            <a:avLst/>
          </a:prstGeom>
        </p:spPr>
        <p:txBody>
          <a:bodyPr vert="horz" wrap="square" lIns="0" tIns="8483" rIns="0" bIns="0" rtlCol="0" anchor="ctr">
            <a:spAutoFit/>
          </a:bodyPr>
          <a:lstStyle/>
          <a:p>
            <a:pPr marL="8929" marR="3572">
              <a:lnSpc>
                <a:spcPct val="113999"/>
              </a:lnSpc>
              <a:spcBef>
                <a:spcPts val="67"/>
              </a:spcBef>
              <a:tabLst>
                <a:tab pos="936244" algn="l"/>
                <a:tab pos="1346549" algn="l"/>
                <a:tab pos="3403429" algn="l"/>
                <a:tab pos="4802662" algn="l"/>
                <a:tab pos="5824627" algn="l"/>
                <a:tab pos="6615324" algn="l"/>
              </a:tabLst>
            </a:pPr>
            <a:r>
              <a:rPr sz="2672" spc="14" dirty="0"/>
              <a:t>W</a:t>
            </a:r>
            <a:r>
              <a:rPr sz="2672" spc="-313" dirty="0"/>
              <a:t> </a:t>
            </a:r>
            <a:r>
              <a:rPr sz="2672" spc="11" dirty="0"/>
              <a:t>H</a:t>
            </a:r>
            <a:r>
              <a:rPr sz="2672" spc="-313" dirty="0"/>
              <a:t> </a:t>
            </a:r>
            <a:r>
              <a:rPr sz="2672" spc="109" dirty="0"/>
              <a:t>AT	</a:t>
            </a:r>
            <a:r>
              <a:rPr sz="2672" spc="11" dirty="0"/>
              <a:t>H</a:t>
            </a:r>
            <a:r>
              <a:rPr sz="2672" spc="-313" dirty="0"/>
              <a:t> </a:t>
            </a:r>
            <a:r>
              <a:rPr sz="2672" spc="60" dirty="0"/>
              <a:t>A</a:t>
            </a:r>
            <a:r>
              <a:rPr sz="2672" spc="-313" dirty="0"/>
              <a:t> </a:t>
            </a:r>
            <a:r>
              <a:rPr sz="2672" spc="-239" dirty="0"/>
              <a:t>P</a:t>
            </a:r>
            <a:r>
              <a:rPr sz="2672" spc="-309" dirty="0"/>
              <a:t> </a:t>
            </a:r>
            <a:r>
              <a:rPr sz="2672" spc="-239" dirty="0"/>
              <a:t>P</a:t>
            </a:r>
            <a:r>
              <a:rPr sz="2672" spc="-313" dirty="0"/>
              <a:t> </a:t>
            </a:r>
            <a:r>
              <a:rPr sz="2672" spc="-190" dirty="0"/>
              <a:t>E</a:t>
            </a:r>
            <a:r>
              <a:rPr sz="2672" spc="-313" dirty="0"/>
              <a:t> </a:t>
            </a:r>
            <a:r>
              <a:rPr sz="2672" spc="161" dirty="0"/>
              <a:t>N</a:t>
            </a:r>
            <a:r>
              <a:rPr sz="2672" spc="-309" dirty="0"/>
              <a:t> </a:t>
            </a:r>
            <a:r>
              <a:rPr sz="2672" spc="-288" dirty="0"/>
              <a:t>S	</a:t>
            </a:r>
            <a:r>
              <a:rPr sz="2672" spc="14" dirty="0"/>
              <a:t>W</a:t>
            </a:r>
            <a:r>
              <a:rPr sz="2672" spc="-313" dirty="0"/>
              <a:t> </a:t>
            </a:r>
            <a:r>
              <a:rPr sz="2672" spc="11" dirty="0"/>
              <a:t>H</a:t>
            </a:r>
            <a:r>
              <a:rPr sz="2672" spc="-313" dirty="0"/>
              <a:t> </a:t>
            </a:r>
            <a:r>
              <a:rPr sz="2672" spc="-190" dirty="0"/>
              <a:t>E</a:t>
            </a:r>
            <a:r>
              <a:rPr sz="2672" spc="-309" dirty="0"/>
              <a:t> </a:t>
            </a:r>
            <a:r>
              <a:rPr sz="2672" spc="161" dirty="0"/>
              <a:t>N	</a:t>
            </a:r>
            <a:r>
              <a:rPr sz="2672" spc="-239" dirty="0"/>
              <a:t>Y</a:t>
            </a:r>
            <a:r>
              <a:rPr sz="2672" spc="-313" dirty="0"/>
              <a:t> </a:t>
            </a:r>
            <a:r>
              <a:rPr sz="2672" spc="161" dirty="0"/>
              <a:t>O</a:t>
            </a:r>
            <a:r>
              <a:rPr sz="2672" spc="-313" dirty="0"/>
              <a:t> </a:t>
            </a:r>
            <a:r>
              <a:rPr sz="2672" spc="-91" dirty="0"/>
              <a:t>U	</a:t>
            </a:r>
            <a:r>
              <a:rPr sz="2672" spc="63" dirty="0"/>
              <a:t>D</a:t>
            </a:r>
            <a:r>
              <a:rPr sz="2672" spc="-313" dirty="0"/>
              <a:t> </a:t>
            </a:r>
            <a:r>
              <a:rPr sz="2672" spc="161" dirty="0"/>
              <a:t>O	</a:t>
            </a:r>
            <a:r>
              <a:rPr sz="2672" spc="60" dirty="0"/>
              <a:t>A</a:t>
            </a:r>
            <a:r>
              <a:rPr sz="2672" spc="-334" dirty="0"/>
              <a:t> </a:t>
            </a:r>
            <a:r>
              <a:rPr sz="2672" spc="229" dirty="0"/>
              <a:t>=</a:t>
            </a:r>
            <a:r>
              <a:rPr sz="2672" spc="-334" dirty="0"/>
              <a:t> </a:t>
            </a:r>
            <a:r>
              <a:rPr sz="2672" spc="-88" dirty="0"/>
              <a:t>3</a:t>
            </a:r>
            <a:r>
              <a:rPr sz="2672" spc="-334" dirty="0"/>
              <a:t> </a:t>
            </a:r>
            <a:r>
              <a:rPr sz="2672" spc="-46" dirty="0"/>
              <a:t>,  </a:t>
            </a:r>
            <a:r>
              <a:rPr sz="2672" spc="-88" dirty="0"/>
              <a:t>B</a:t>
            </a:r>
            <a:r>
              <a:rPr sz="2672" spc="-313" dirty="0"/>
              <a:t> </a:t>
            </a:r>
            <a:r>
              <a:rPr sz="2672" spc="229" dirty="0"/>
              <a:t>=</a:t>
            </a:r>
            <a:r>
              <a:rPr sz="2672" spc="-313" dirty="0"/>
              <a:t> </a:t>
            </a:r>
            <a:r>
              <a:rPr sz="2672" spc="-88" dirty="0"/>
              <a:t>3	</a:t>
            </a:r>
            <a:r>
              <a:rPr sz="2672" spc="-243" dirty="0"/>
              <a:t>?</a:t>
            </a:r>
            <a:endParaRPr sz="2672" dirty="0"/>
          </a:p>
        </p:txBody>
      </p:sp>
      <p:sp>
        <p:nvSpPr>
          <p:cNvPr id="4" name="object 4"/>
          <p:cNvSpPr txBox="1"/>
          <p:nvPr/>
        </p:nvSpPr>
        <p:spPr>
          <a:xfrm>
            <a:off x="2238375" y="2982516"/>
            <a:ext cx="262533" cy="4417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812" spc="49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endParaRPr sz="2812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430" y="2035969"/>
            <a:ext cx="513904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18" dirty="0">
                <a:solidFill>
                  <a:srgbClr val="FF2600"/>
                </a:solidFill>
                <a:latin typeface="Arial"/>
                <a:cs typeface="Arial"/>
              </a:rPr>
              <a:t>Name</a:t>
            </a:r>
            <a:endParaRPr sz="1406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51560" y="4432348"/>
            <a:ext cx="646509" cy="486668"/>
          </a:xfrm>
          <a:custGeom>
            <a:avLst/>
            <a:gdLst/>
            <a:ahLst/>
            <a:cxnLst/>
            <a:rect l="l" t="t" r="r" b="b"/>
            <a:pathLst>
              <a:path w="919480" h="692150">
                <a:moveTo>
                  <a:pt x="573011" y="0"/>
                </a:moveTo>
                <a:lnTo>
                  <a:pt x="531031" y="12537"/>
                </a:lnTo>
                <a:lnTo>
                  <a:pt x="502309" y="47542"/>
                </a:lnTo>
                <a:lnTo>
                  <a:pt x="496725" y="76257"/>
                </a:lnTo>
                <a:lnTo>
                  <a:pt x="502309" y="104972"/>
                </a:lnTo>
                <a:lnTo>
                  <a:pt x="519061" y="130213"/>
                </a:lnTo>
                <a:lnTo>
                  <a:pt x="658533" y="269684"/>
                </a:lnTo>
                <a:lnTo>
                  <a:pt x="76263" y="269684"/>
                </a:lnTo>
                <a:lnTo>
                  <a:pt x="46575" y="275676"/>
                </a:lnTo>
                <a:lnTo>
                  <a:pt x="22334" y="292019"/>
                </a:lnTo>
                <a:lnTo>
                  <a:pt x="5992" y="316259"/>
                </a:lnTo>
                <a:lnTo>
                  <a:pt x="0" y="345948"/>
                </a:lnTo>
                <a:lnTo>
                  <a:pt x="5992" y="375636"/>
                </a:lnTo>
                <a:lnTo>
                  <a:pt x="22334" y="399876"/>
                </a:lnTo>
                <a:lnTo>
                  <a:pt x="46575" y="416219"/>
                </a:lnTo>
                <a:lnTo>
                  <a:pt x="76263" y="422211"/>
                </a:lnTo>
                <a:lnTo>
                  <a:pt x="658533" y="422211"/>
                </a:lnTo>
                <a:lnTo>
                  <a:pt x="519061" y="561682"/>
                </a:lnTo>
                <a:lnTo>
                  <a:pt x="502309" y="586918"/>
                </a:lnTo>
                <a:lnTo>
                  <a:pt x="496725" y="615632"/>
                </a:lnTo>
                <a:lnTo>
                  <a:pt x="502309" y="644346"/>
                </a:lnTo>
                <a:lnTo>
                  <a:pt x="531031" y="679353"/>
                </a:lnTo>
                <a:lnTo>
                  <a:pt x="573011" y="691896"/>
                </a:lnTo>
                <a:lnTo>
                  <a:pt x="587582" y="690504"/>
                </a:lnTo>
                <a:lnTo>
                  <a:pt x="626960" y="669582"/>
                </a:lnTo>
                <a:lnTo>
                  <a:pt x="896598" y="399876"/>
                </a:lnTo>
                <a:lnTo>
                  <a:pt x="917568" y="360517"/>
                </a:lnTo>
                <a:lnTo>
                  <a:pt x="918971" y="345948"/>
                </a:lnTo>
                <a:lnTo>
                  <a:pt x="917568" y="331376"/>
                </a:lnTo>
                <a:lnTo>
                  <a:pt x="896581" y="291998"/>
                </a:lnTo>
                <a:lnTo>
                  <a:pt x="626960" y="22301"/>
                </a:lnTo>
                <a:lnTo>
                  <a:pt x="587582" y="1391"/>
                </a:lnTo>
                <a:lnTo>
                  <a:pt x="573011" y="0"/>
                </a:lnTo>
                <a:close/>
              </a:path>
            </a:pathLst>
          </a:custGeom>
          <a:solidFill>
            <a:srgbClr val="19F837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1919162" y="2789938"/>
            <a:ext cx="892969" cy="892969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7" y="257207"/>
                </a:lnTo>
                <a:lnTo>
                  <a:pt x="1171628" y="295248"/>
                </a:lnTo>
                <a:lnTo>
                  <a:pt x="1194685" y="334679"/>
                </a:lnTo>
                <a:lnTo>
                  <a:pt x="1214667" y="375324"/>
                </a:lnTo>
                <a:lnTo>
                  <a:pt x="1231576" y="417012"/>
                </a:lnTo>
                <a:lnTo>
                  <a:pt x="1245410" y="459568"/>
                </a:lnTo>
                <a:lnTo>
                  <a:pt x="1256170" y="502818"/>
                </a:lnTo>
                <a:lnTo>
                  <a:pt x="1263855" y="546589"/>
                </a:lnTo>
                <a:lnTo>
                  <a:pt x="1268467" y="590707"/>
                </a:lnTo>
                <a:lnTo>
                  <a:pt x="1270004" y="635000"/>
                </a:lnTo>
                <a:lnTo>
                  <a:pt x="1268467" y="679292"/>
                </a:lnTo>
                <a:lnTo>
                  <a:pt x="1263855" y="723410"/>
                </a:lnTo>
                <a:lnTo>
                  <a:pt x="1256170" y="767181"/>
                </a:lnTo>
                <a:lnTo>
                  <a:pt x="1245410" y="810431"/>
                </a:lnTo>
                <a:lnTo>
                  <a:pt x="1231576" y="852987"/>
                </a:lnTo>
                <a:lnTo>
                  <a:pt x="1214667" y="894675"/>
                </a:lnTo>
                <a:lnTo>
                  <a:pt x="1194685" y="935320"/>
                </a:lnTo>
                <a:lnTo>
                  <a:pt x="1171628" y="974751"/>
                </a:lnTo>
                <a:lnTo>
                  <a:pt x="1145497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7"/>
                </a:lnTo>
                <a:lnTo>
                  <a:pt x="974751" y="1171628"/>
                </a:lnTo>
                <a:lnTo>
                  <a:pt x="935320" y="1194685"/>
                </a:lnTo>
                <a:lnTo>
                  <a:pt x="894675" y="1214667"/>
                </a:lnTo>
                <a:lnTo>
                  <a:pt x="852987" y="1231576"/>
                </a:lnTo>
                <a:lnTo>
                  <a:pt x="810431" y="1245410"/>
                </a:lnTo>
                <a:lnTo>
                  <a:pt x="767181" y="1256170"/>
                </a:lnTo>
                <a:lnTo>
                  <a:pt x="723410" y="1263855"/>
                </a:lnTo>
                <a:lnTo>
                  <a:pt x="679292" y="1268467"/>
                </a:lnTo>
                <a:lnTo>
                  <a:pt x="634999" y="1270004"/>
                </a:lnTo>
                <a:lnTo>
                  <a:pt x="590707" y="1268467"/>
                </a:lnTo>
                <a:lnTo>
                  <a:pt x="546589" y="1263855"/>
                </a:lnTo>
                <a:lnTo>
                  <a:pt x="502818" y="1256170"/>
                </a:lnTo>
                <a:lnTo>
                  <a:pt x="459568" y="1245410"/>
                </a:lnTo>
                <a:lnTo>
                  <a:pt x="417012" y="1231576"/>
                </a:lnTo>
                <a:lnTo>
                  <a:pt x="375324" y="1214667"/>
                </a:lnTo>
                <a:lnTo>
                  <a:pt x="334679" y="1194685"/>
                </a:lnTo>
                <a:lnTo>
                  <a:pt x="295248" y="1171628"/>
                </a:lnTo>
                <a:lnTo>
                  <a:pt x="257207" y="1145497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4" y="1012792"/>
                </a:lnTo>
                <a:lnTo>
                  <a:pt x="98373" y="974751"/>
                </a:lnTo>
                <a:lnTo>
                  <a:pt x="75317" y="935320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1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4999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8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9"/>
                </a:lnTo>
                <a:lnTo>
                  <a:pt x="98373" y="295248"/>
                </a:lnTo>
                <a:lnTo>
                  <a:pt x="124504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4"/>
                </a:lnTo>
                <a:lnTo>
                  <a:pt x="295248" y="98373"/>
                </a:lnTo>
                <a:lnTo>
                  <a:pt x="334679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8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5000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1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0" y="75317"/>
                </a:lnTo>
                <a:lnTo>
                  <a:pt x="974751" y="98373"/>
                </a:lnTo>
                <a:lnTo>
                  <a:pt x="1012792" y="124504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3042047" y="2035969"/>
            <a:ext cx="858143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14" dirty="0">
                <a:solidFill>
                  <a:srgbClr val="FF2600"/>
                </a:solidFill>
                <a:latin typeface="Arial"/>
                <a:cs typeface="Arial"/>
              </a:rPr>
              <a:t>Refe</a:t>
            </a:r>
            <a:r>
              <a:rPr sz="1406" b="1" spc="-39" dirty="0">
                <a:solidFill>
                  <a:srgbClr val="FF2600"/>
                </a:solidFill>
                <a:latin typeface="Arial"/>
                <a:cs typeface="Arial"/>
              </a:rPr>
              <a:t>r</a:t>
            </a:r>
            <a:r>
              <a:rPr sz="1406" b="1" spc="-28" dirty="0">
                <a:solidFill>
                  <a:srgbClr val="FF2600"/>
                </a:solidFill>
                <a:latin typeface="Arial"/>
                <a:cs typeface="Arial"/>
              </a:rPr>
              <a:t>ence</a:t>
            </a:r>
            <a:endParaRPr sz="140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8197" y="4373683"/>
            <a:ext cx="242888" cy="4417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812" spc="-10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 sz="2812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19162" y="4148081"/>
            <a:ext cx="892969" cy="892969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7" y="257207"/>
                </a:lnTo>
                <a:lnTo>
                  <a:pt x="1171628" y="295248"/>
                </a:lnTo>
                <a:lnTo>
                  <a:pt x="1194685" y="334679"/>
                </a:lnTo>
                <a:lnTo>
                  <a:pt x="1214667" y="375324"/>
                </a:lnTo>
                <a:lnTo>
                  <a:pt x="1231576" y="417012"/>
                </a:lnTo>
                <a:lnTo>
                  <a:pt x="1245410" y="459568"/>
                </a:lnTo>
                <a:lnTo>
                  <a:pt x="1256170" y="502818"/>
                </a:lnTo>
                <a:lnTo>
                  <a:pt x="1263855" y="546589"/>
                </a:lnTo>
                <a:lnTo>
                  <a:pt x="1268467" y="590707"/>
                </a:lnTo>
                <a:lnTo>
                  <a:pt x="1270004" y="635000"/>
                </a:lnTo>
                <a:lnTo>
                  <a:pt x="1268467" y="679292"/>
                </a:lnTo>
                <a:lnTo>
                  <a:pt x="1263855" y="723410"/>
                </a:lnTo>
                <a:lnTo>
                  <a:pt x="1256170" y="767181"/>
                </a:lnTo>
                <a:lnTo>
                  <a:pt x="1245410" y="810431"/>
                </a:lnTo>
                <a:lnTo>
                  <a:pt x="1231576" y="852987"/>
                </a:lnTo>
                <a:lnTo>
                  <a:pt x="1214667" y="894675"/>
                </a:lnTo>
                <a:lnTo>
                  <a:pt x="1194685" y="935320"/>
                </a:lnTo>
                <a:lnTo>
                  <a:pt x="1171628" y="974751"/>
                </a:lnTo>
                <a:lnTo>
                  <a:pt x="1145497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7"/>
                </a:lnTo>
                <a:lnTo>
                  <a:pt x="974751" y="1171628"/>
                </a:lnTo>
                <a:lnTo>
                  <a:pt x="935320" y="1194685"/>
                </a:lnTo>
                <a:lnTo>
                  <a:pt x="894675" y="1214667"/>
                </a:lnTo>
                <a:lnTo>
                  <a:pt x="852987" y="1231576"/>
                </a:lnTo>
                <a:lnTo>
                  <a:pt x="810431" y="1245410"/>
                </a:lnTo>
                <a:lnTo>
                  <a:pt x="767181" y="1256170"/>
                </a:lnTo>
                <a:lnTo>
                  <a:pt x="723410" y="1263855"/>
                </a:lnTo>
                <a:lnTo>
                  <a:pt x="679292" y="1268467"/>
                </a:lnTo>
                <a:lnTo>
                  <a:pt x="634999" y="1270004"/>
                </a:lnTo>
                <a:lnTo>
                  <a:pt x="590707" y="1268467"/>
                </a:lnTo>
                <a:lnTo>
                  <a:pt x="546589" y="1263855"/>
                </a:lnTo>
                <a:lnTo>
                  <a:pt x="502818" y="1256170"/>
                </a:lnTo>
                <a:lnTo>
                  <a:pt x="459568" y="1245410"/>
                </a:lnTo>
                <a:lnTo>
                  <a:pt x="417012" y="1231576"/>
                </a:lnTo>
                <a:lnTo>
                  <a:pt x="375324" y="1214667"/>
                </a:lnTo>
                <a:lnTo>
                  <a:pt x="334679" y="1194685"/>
                </a:lnTo>
                <a:lnTo>
                  <a:pt x="295248" y="1171628"/>
                </a:lnTo>
                <a:lnTo>
                  <a:pt x="257207" y="1145497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4" y="1012792"/>
                </a:lnTo>
                <a:lnTo>
                  <a:pt x="98373" y="974751"/>
                </a:lnTo>
                <a:lnTo>
                  <a:pt x="75317" y="935320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1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4999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8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9"/>
                </a:lnTo>
                <a:lnTo>
                  <a:pt x="98373" y="295248"/>
                </a:lnTo>
                <a:lnTo>
                  <a:pt x="124504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4"/>
                </a:lnTo>
                <a:lnTo>
                  <a:pt x="295248" y="98373"/>
                </a:lnTo>
                <a:lnTo>
                  <a:pt x="334679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8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5000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1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0" y="75317"/>
                </a:lnTo>
                <a:lnTo>
                  <a:pt x="974751" y="98373"/>
                </a:lnTo>
                <a:lnTo>
                  <a:pt x="1012792" y="124504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3240857" y="3082474"/>
            <a:ext cx="646509" cy="486668"/>
          </a:xfrm>
          <a:custGeom>
            <a:avLst/>
            <a:gdLst/>
            <a:ahLst/>
            <a:cxnLst/>
            <a:rect l="l" t="t" r="r" b="b"/>
            <a:pathLst>
              <a:path w="919479" h="692150">
                <a:moveTo>
                  <a:pt x="573011" y="0"/>
                </a:moveTo>
                <a:lnTo>
                  <a:pt x="531031" y="12537"/>
                </a:lnTo>
                <a:lnTo>
                  <a:pt x="502309" y="47542"/>
                </a:lnTo>
                <a:lnTo>
                  <a:pt x="496725" y="76257"/>
                </a:lnTo>
                <a:lnTo>
                  <a:pt x="502309" y="104972"/>
                </a:lnTo>
                <a:lnTo>
                  <a:pt x="519061" y="130213"/>
                </a:lnTo>
                <a:lnTo>
                  <a:pt x="658533" y="269684"/>
                </a:lnTo>
                <a:lnTo>
                  <a:pt x="76263" y="269684"/>
                </a:lnTo>
                <a:lnTo>
                  <a:pt x="46575" y="275676"/>
                </a:lnTo>
                <a:lnTo>
                  <a:pt x="22334" y="292019"/>
                </a:lnTo>
                <a:lnTo>
                  <a:pt x="5992" y="316259"/>
                </a:lnTo>
                <a:lnTo>
                  <a:pt x="0" y="345948"/>
                </a:lnTo>
                <a:lnTo>
                  <a:pt x="5992" y="375636"/>
                </a:lnTo>
                <a:lnTo>
                  <a:pt x="22334" y="399876"/>
                </a:lnTo>
                <a:lnTo>
                  <a:pt x="46575" y="416219"/>
                </a:lnTo>
                <a:lnTo>
                  <a:pt x="76263" y="422211"/>
                </a:lnTo>
                <a:lnTo>
                  <a:pt x="658533" y="422211"/>
                </a:lnTo>
                <a:lnTo>
                  <a:pt x="519061" y="561682"/>
                </a:lnTo>
                <a:lnTo>
                  <a:pt x="502309" y="586918"/>
                </a:lnTo>
                <a:lnTo>
                  <a:pt x="496725" y="615632"/>
                </a:lnTo>
                <a:lnTo>
                  <a:pt x="502309" y="644346"/>
                </a:lnTo>
                <a:lnTo>
                  <a:pt x="531031" y="679353"/>
                </a:lnTo>
                <a:lnTo>
                  <a:pt x="573011" y="691895"/>
                </a:lnTo>
                <a:lnTo>
                  <a:pt x="587582" y="690504"/>
                </a:lnTo>
                <a:lnTo>
                  <a:pt x="626960" y="669582"/>
                </a:lnTo>
                <a:lnTo>
                  <a:pt x="896598" y="399876"/>
                </a:lnTo>
                <a:lnTo>
                  <a:pt x="917568" y="360517"/>
                </a:lnTo>
                <a:lnTo>
                  <a:pt x="918972" y="345948"/>
                </a:lnTo>
                <a:lnTo>
                  <a:pt x="917568" y="331376"/>
                </a:lnTo>
                <a:lnTo>
                  <a:pt x="896581" y="291998"/>
                </a:lnTo>
                <a:lnTo>
                  <a:pt x="626960" y="22301"/>
                </a:lnTo>
                <a:lnTo>
                  <a:pt x="587582" y="1391"/>
                </a:lnTo>
                <a:lnTo>
                  <a:pt x="573011" y="0"/>
                </a:lnTo>
                <a:close/>
              </a:path>
            </a:pathLst>
          </a:custGeom>
          <a:solidFill>
            <a:srgbClr val="19F837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Rectangle 2"/>
          <p:cNvSpPr/>
          <p:nvPr/>
        </p:nvSpPr>
        <p:spPr>
          <a:xfrm>
            <a:off x="9182100" y="1892300"/>
            <a:ext cx="2565400" cy="314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3608">
              <a:spcBef>
                <a:spcPts val="731"/>
              </a:spcBef>
            </a:pPr>
            <a:r>
              <a:rPr lang="en-GB" spc="-3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pc="-32" dirty="0" smtClean="0">
                <a:solidFill>
                  <a:srgbClr val="FFFFFF"/>
                </a:solidFill>
                <a:latin typeface="Arial"/>
                <a:cs typeface="Arial"/>
              </a:rPr>
              <a:t>            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88947" y="2371280"/>
            <a:ext cx="951706" cy="418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566821" y="4070625"/>
            <a:ext cx="18288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Heap memory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724400" y="3082474"/>
            <a:ext cx="1803400" cy="60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xxxxa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737745" y="4278405"/>
            <a:ext cx="1803400" cy="60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xxxxa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9592221" y="2789938"/>
            <a:ext cx="1803400" cy="60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xxxxa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3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6700" y="489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pc="14" dirty="0"/>
              <a:t>W</a:t>
            </a:r>
            <a:r>
              <a:rPr lang="pt-BR" spc="-313" dirty="0"/>
              <a:t> </a:t>
            </a:r>
            <a:r>
              <a:rPr lang="pt-BR" spc="11" dirty="0"/>
              <a:t>H</a:t>
            </a:r>
            <a:r>
              <a:rPr lang="pt-BR" spc="-313" dirty="0"/>
              <a:t> </a:t>
            </a:r>
            <a:r>
              <a:rPr lang="pt-BR" spc="109" dirty="0" smtClean="0"/>
              <a:t>AT  </a:t>
            </a:r>
            <a:r>
              <a:rPr lang="pt-BR" spc="11" dirty="0" smtClean="0"/>
              <a:t>H</a:t>
            </a:r>
            <a:r>
              <a:rPr lang="pt-BR" spc="-313" dirty="0" smtClean="0"/>
              <a:t> </a:t>
            </a:r>
            <a:r>
              <a:rPr lang="pt-BR" spc="60" dirty="0"/>
              <a:t>A</a:t>
            </a:r>
            <a:r>
              <a:rPr lang="pt-BR" spc="-313" dirty="0"/>
              <a:t> </a:t>
            </a:r>
            <a:r>
              <a:rPr lang="pt-BR" spc="-239" dirty="0"/>
              <a:t>P</a:t>
            </a:r>
            <a:r>
              <a:rPr lang="pt-BR" spc="-309" dirty="0"/>
              <a:t> </a:t>
            </a:r>
            <a:r>
              <a:rPr lang="pt-BR" spc="-239" dirty="0"/>
              <a:t>P</a:t>
            </a:r>
            <a:r>
              <a:rPr lang="pt-BR" spc="-313" dirty="0"/>
              <a:t> </a:t>
            </a:r>
            <a:r>
              <a:rPr lang="pt-BR" spc="-190" dirty="0"/>
              <a:t>E</a:t>
            </a:r>
            <a:r>
              <a:rPr lang="pt-BR" spc="-313" dirty="0"/>
              <a:t> </a:t>
            </a:r>
            <a:r>
              <a:rPr lang="pt-BR" spc="161" dirty="0"/>
              <a:t>N</a:t>
            </a:r>
            <a:r>
              <a:rPr lang="pt-BR" spc="-309" dirty="0"/>
              <a:t> </a:t>
            </a:r>
            <a:r>
              <a:rPr lang="pt-BR" spc="-288" dirty="0"/>
              <a:t>S	</a:t>
            </a:r>
            <a:r>
              <a:rPr lang="pt-BR" spc="14" dirty="0"/>
              <a:t>W</a:t>
            </a:r>
            <a:r>
              <a:rPr lang="pt-BR" spc="-313" dirty="0"/>
              <a:t> </a:t>
            </a:r>
            <a:r>
              <a:rPr lang="pt-BR" spc="11" dirty="0"/>
              <a:t>H</a:t>
            </a:r>
            <a:r>
              <a:rPr lang="pt-BR" spc="-313" dirty="0"/>
              <a:t> </a:t>
            </a:r>
            <a:r>
              <a:rPr lang="pt-BR" spc="-190" dirty="0"/>
              <a:t>E</a:t>
            </a:r>
            <a:r>
              <a:rPr lang="pt-BR" spc="-309" dirty="0"/>
              <a:t> </a:t>
            </a:r>
            <a:r>
              <a:rPr lang="pt-BR" spc="161" dirty="0"/>
              <a:t>N	</a:t>
            </a:r>
            <a:r>
              <a:rPr lang="pt-BR" spc="-239" dirty="0"/>
              <a:t>Y</a:t>
            </a:r>
            <a:r>
              <a:rPr lang="pt-BR" spc="-313" dirty="0"/>
              <a:t> </a:t>
            </a:r>
            <a:r>
              <a:rPr lang="pt-BR" spc="161" dirty="0"/>
              <a:t>O</a:t>
            </a:r>
            <a:r>
              <a:rPr lang="pt-BR" spc="-313" dirty="0"/>
              <a:t> </a:t>
            </a:r>
            <a:r>
              <a:rPr lang="pt-BR" spc="-91" dirty="0"/>
              <a:t>U	</a:t>
            </a:r>
            <a:r>
              <a:rPr lang="pt-BR" spc="63" dirty="0"/>
              <a:t>D</a:t>
            </a:r>
            <a:r>
              <a:rPr lang="pt-BR" spc="-313" dirty="0"/>
              <a:t> </a:t>
            </a:r>
            <a:r>
              <a:rPr lang="pt-BR" spc="161" dirty="0"/>
              <a:t>O	</a:t>
            </a:r>
            <a:r>
              <a:rPr lang="pt-BR" spc="60" dirty="0"/>
              <a:t>A</a:t>
            </a:r>
            <a:r>
              <a:rPr lang="pt-BR" spc="-334" dirty="0"/>
              <a:t> </a:t>
            </a:r>
            <a:r>
              <a:rPr lang="pt-BR" spc="229" dirty="0"/>
              <a:t>=</a:t>
            </a:r>
            <a:r>
              <a:rPr lang="pt-BR" spc="-334" dirty="0"/>
              <a:t> </a:t>
            </a:r>
            <a:r>
              <a:rPr lang="pt-BR" spc="-88" dirty="0"/>
              <a:t>3</a:t>
            </a:r>
            <a:r>
              <a:rPr lang="pt-BR" spc="-88" dirty="0" smtClean="0"/>
              <a:t> </a:t>
            </a:r>
            <a:r>
              <a:rPr lang="pt-BR" spc="-334" dirty="0" smtClean="0"/>
              <a:t> </a:t>
            </a:r>
            <a:r>
              <a:rPr lang="pt-BR" spc="-46" dirty="0"/>
              <a:t>,  </a:t>
            </a:r>
            <a:r>
              <a:rPr lang="pt-BR" spc="-88" dirty="0"/>
              <a:t>B</a:t>
            </a:r>
            <a:r>
              <a:rPr lang="pt-BR" spc="-313" dirty="0"/>
              <a:t> </a:t>
            </a:r>
            <a:r>
              <a:rPr lang="pt-BR" spc="229" dirty="0"/>
              <a:t>=</a:t>
            </a:r>
            <a:r>
              <a:rPr lang="pt-BR" spc="-313" dirty="0"/>
              <a:t> </a:t>
            </a:r>
            <a:r>
              <a:rPr lang="pt-BR" spc="-88" dirty="0"/>
              <a:t> </a:t>
            </a:r>
            <a:r>
              <a:rPr lang="pt-BR" spc="-88" dirty="0" smtClean="0"/>
              <a:t>‘abc’  </a:t>
            </a:r>
            <a:r>
              <a:rPr lang="pt-BR" spc="-243" dirty="0" smtClean="0"/>
              <a:t>?</a:t>
            </a:r>
            <a:endParaRPr lang="en-GB" dirty="0"/>
          </a:p>
        </p:txBody>
      </p:sp>
      <p:sp>
        <p:nvSpPr>
          <p:cNvPr id="5" name="object 8"/>
          <p:cNvSpPr/>
          <p:nvPr/>
        </p:nvSpPr>
        <p:spPr>
          <a:xfrm>
            <a:off x="2109662" y="4034538"/>
            <a:ext cx="892969" cy="892969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7" y="257207"/>
                </a:lnTo>
                <a:lnTo>
                  <a:pt x="1171628" y="295248"/>
                </a:lnTo>
                <a:lnTo>
                  <a:pt x="1194685" y="334679"/>
                </a:lnTo>
                <a:lnTo>
                  <a:pt x="1214667" y="375324"/>
                </a:lnTo>
                <a:lnTo>
                  <a:pt x="1231576" y="417012"/>
                </a:lnTo>
                <a:lnTo>
                  <a:pt x="1245410" y="459568"/>
                </a:lnTo>
                <a:lnTo>
                  <a:pt x="1256170" y="502818"/>
                </a:lnTo>
                <a:lnTo>
                  <a:pt x="1263855" y="546589"/>
                </a:lnTo>
                <a:lnTo>
                  <a:pt x="1268467" y="590707"/>
                </a:lnTo>
                <a:lnTo>
                  <a:pt x="1270004" y="635000"/>
                </a:lnTo>
                <a:lnTo>
                  <a:pt x="1268467" y="679292"/>
                </a:lnTo>
                <a:lnTo>
                  <a:pt x="1263855" y="723410"/>
                </a:lnTo>
                <a:lnTo>
                  <a:pt x="1256170" y="767181"/>
                </a:lnTo>
                <a:lnTo>
                  <a:pt x="1245410" y="810431"/>
                </a:lnTo>
                <a:lnTo>
                  <a:pt x="1231576" y="852987"/>
                </a:lnTo>
                <a:lnTo>
                  <a:pt x="1214667" y="894675"/>
                </a:lnTo>
                <a:lnTo>
                  <a:pt x="1194685" y="935320"/>
                </a:lnTo>
                <a:lnTo>
                  <a:pt x="1171628" y="974751"/>
                </a:lnTo>
                <a:lnTo>
                  <a:pt x="1145497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7"/>
                </a:lnTo>
                <a:lnTo>
                  <a:pt x="974751" y="1171628"/>
                </a:lnTo>
                <a:lnTo>
                  <a:pt x="935320" y="1194685"/>
                </a:lnTo>
                <a:lnTo>
                  <a:pt x="894675" y="1214667"/>
                </a:lnTo>
                <a:lnTo>
                  <a:pt x="852987" y="1231576"/>
                </a:lnTo>
                <a:lnTo>
                  <a:pt x="810431" y="1245410"/>
                </a:lnTo>
                <a:lnTo>
                  <a:pt x="767181" y="1256170"/>
                </a:lnTo>
                <a:lnTo>
                  <a:pt x="723410" y="1263855"/>
                </a:lnTo>
                <a:lnTo>
                  <a:pt x="679292" y="1268467"/>
                </a:lnTo>
                <a:lnTo>
                  <a:pt x="634999" y="1270004"/>
                </a:lnTo>
                <a:lnTo>
                  <a:pt x="590707" y="1268467"/>
                </a:lnTo>
                <a:lnTo>
                  <a:pt x="546589" y="1263855"/>
                </a:lnTo>
                <a:lnTo>
                  <a:pt x="502818" y="1256170"/>
                </a:lnTo>
                <a:lnTo>
                  <a:pt x="459568" y="1245410"/>
                </a:lnTo>
                <a:lnTo>
                  <a:pt x="417012" y="1231576"/>
                </a:lnTo>
                <a:lnTo>
                  <a:pt x="375324" y="1214667"/>
                </a:lnTo>
                <a:lnTo>
                  <a:pt x="334679" y="1194685"/>
                </a:lnTo>
                <a:lnTo>
                  <a:pt x="295248" y="1171628"/>
                </a:lnTo>
                <a:lnTo>
                  <a:pt x="257207" y="1145497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4" y="1012792"/>
                </a:lnTo>
                <a:lnTo>
                  <a:pt x="98373" y="974751"/>
                </a:lnTo>
                <a:lnTo>
                  <a:pt x="75317" y="935320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1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4999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8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9"/>
                </a:lnTo>
                <a:lnTo>
                  <a:pt x="98373" y="295248"/>
                </a:lnTo>
                <a:lnTo>
                  <a:pt x="124504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4"/>
                </a:lnTo>
                <a:lnTo>
                  <a:pt x="295248" y="98373"/>
                </a:lnTo>
                <a:lnTo>
                  <a:pt x="334679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8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5000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1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0" y="75317"/>
                </a:lnTo>
                <a:lnTo>
                  <a:pt x="974751" y="98373"/>
                </a:lnTo>
                <a:lnTo>
                  <a:pt x="1012792" y="124504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8"/>
          <p:cNvSpPr/>
          <p:nvPr/>
        </p:nvSpPr>
        <p:spPr>
          <a:xfrm>
            <a:off x="2071562" y="2942338"/>
            <a:ext cx="892969" cy="892969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7" y="257207"/>
                </a:lnTo>
                <a:lnTo>
                  <a:pt x="1171628" y="295248"/>
                </a:lnTo>
                <a:lnTo>
                  <a:pt x="1194685" y="334679"/>
                </a:lnTo>
                <a:lnTo>
                  <a:pt x="1214667" y="375324"/>
                </a:lnTo>
                <a:lnTo>
                  <a:pt x="1231576" y="417012"/>
                </a:lnTo>
                <a:lnTo>
                  <a:pt x="1245410" y="459568"/>
                </a:lnTo>
                <a:lnTo>
                  <a:pt x="1256170" y="502818"/>
                </a:lnTo>
                <a:lnTo>
                  <a:pt x="1263855" y="546589"/>
                </a:lnTo>
                <a:lnTo>
                  <a:pt x="1268467" y="590707"/>
                </a:lnTo>
                <a:lnTo>
                  <a:pt x="1270004" y="635000"/>
                </a:lnTo>
                <a:lnTo>
                  <a:pt x="1268467" y="679292"/>
                </a:lnTo>
                <a:lnTo>
                  <a:pt x="1263855" y="723410"/>
                </a:lnTo>
                <a:lnTo>
                  <a:pt x="1256170" y="767181"/>
                </a:lnTo>
                <a:lnTo>
                  <a:pt x="1245410" y="810431"/>
                </a:lnTo>
                <a:lnTo>
                  <a:pt x="1231576" y="852987"/>
                </a:lnTo>
                <a:lnTo>
                  <a:pt x="1214667" y="894675"/>
                </a:lnTo>
                <a:lnTo>
                  <a:pt x="1194685" y="935320"/>
                </a:lnTo>
                <a:lnTo>
                  <a:pt x="1171628" y="974751"/>
                </a:lnTo>
                <a:lnTo>
                  <a:pt x="1145497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7"/>
                </a:lnTo>
                <a:lnTo>
                  <a:pt x="974751" y="1171628"/>
                </a:lnTo>
                <a:lnTo>
                  <a:pt x="935320" y="1194685"/>
                </a:lnTo>
                <a:lnTo>
                  <a:pt x="894675" y="1214667"/>
                </a:lnTo>
                <a:lnTo>
                  <a:pt x="852987" y="1231576"/>
                </a:lnTo>
                <a:lnTo>
                  <a:pt x="810431" y="1245410"/>
                </a:lnTo>
                <a:lnTo>
                  <a:pt x="767181" y="1256170"/>
                </a:lnTo>
                <a:lnTo>
                  <a:pt x="723410" y="1263855"/>
                </a:lnTo>
                <a:lnTo>
                  <a:pt x="679292" y="1268467"/>
                </a:lnTo>
                <a:lnTo>
                  <a:pt x="634999" y="1270004"/>
                </a:lnTo>
                <a:lnTo>
                  <a:pt x="590707" y="1268467"/>
                </a:lnTo>
                <a:lnTo>
                  <a:pt x="546589" y="1263855"/>
                </a:lnTo>
                <a:lnTo>
                  <a:pt x="502818" y="1256170"/>
                </a:lnTo>
                <a:lnTo>
                  <a:pt x="459568" y="1245410"/>
                </a:lnTo>
                <a:lnTo>
                  <a:pt x="417012" y="1231576"/>
                </a:lnTo>
                <a:lnTo>
                  <a:pt x="375324" y="1214667"/>
                </a:lnTo>
                <a:lnTo>
                  <a:pt x="334679" y="1194685"/>
                </a:lnTo>
                <a:lnTo>
                  <a:pt x="295248" y="1171628"/>
                </a:lnTo>
                <a:lnTo>
                  <a:pt x="257207" y="1145497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4" y="1012792"/>
                </a:lnTo>
                <a:lnTo>
                  <a:pt x="98373" y="974751"/>
                </a:lnTo>
                <a:lnTo>
                  <a:pt x="75317" y="935320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1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4999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8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9"/>
                </a:lnTo>
                <a:lnTo>
                  <a:pt x="98373" y="295248"/>
                </a:lnTo>
                <a:lnTo>
                  <a:pt x="124504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4"/>
                </a:lnTo>
                <a:lnTo>
                  <a:pt x="295248" y="98373"/>
                </a:lnTo>
                <a:lnTo>
                  <a:pt x="334679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8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5000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1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0" y="75317"/>
                </a:lnTo>
                <a:lnTo>
                  <a:pt x="974751" y="98373"/>
                </a:lnTo>
                <a:lnTo>
                  <a:pt x="1012792" y="124504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TextBox 6"/>
          <p:cNvSpPr txBox="1"/>
          <p:nvPr/>
        </p:nvSpPr>
        <p:spPr>
          <a:xfrm>
            <a:off x="2289446" y="320415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31131" y="43323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517900" y="3204156"/>
            <a:ext cx="635000" cy="250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3517900" y="4332378"/>
            <a:ext cx="635000" cy="23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864100" y="2942338"/>
            <a:ext cx="1549400" cy="51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xxxa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864100" y="4332378"/>
            <a:ext cx="1549400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xxxb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8089900" y="2133857"/>
            <a:ext cx="2946400" cy="331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Heap memory</a:t>
            </a:r>
          </a:p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801100" y="2677227"/>
            <a:ext cx="1549400" cy="51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xxxa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9226550" y="2224089"/>
            <a:ext cx="673100" cy="453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8788400" y="4300383"/>
            <a:ext cx="1549400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xxxb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9086850" y="4021082"/>
            <a:ext cx="977900" cy="2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abc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2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6700" y="4896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pc="14" dirty="0"/>
              <a:t>W</a:t>
            </a:r>
            <a:r>
              <a:rPr lang="pt-BR" spc="-313" dirty="0"/>
              <a:t> </a:t>
            </a:r>
            <a:r>
              <a:rPr lang="pt-BR" spc="11" dirty="0"/>
              <a:t>H</a:t>
            </a:r>
            <a:r>
              <a:rPr lang="pt-BR" spc="-313" dirty="0"/>
              <a:t> </a:t>
            </a:r>
            <a:r>
              <a:rPr lang="pt-BR" spc="109" dirty="0" smtClean="0"/>
              <a:t>AT  </a:t>
            </a:r>
            <a:r>
              <a:rPr lang="pt-BR" spc="11" dirty="0" smtClean="0"/>
              <a:t>H</a:t>
            </a:r>
            <a:r>
              <a:rPr lang="pt-BR" spc="-313" dirty="0" smtClean="0"/>
              <a:t> </a:t>
            </a:r>
            <a:r>
              <a:rPr lang="pt-BR" spc="60" dirty="0"/>
              <a:t>A</a:t>
            </a:r>
            <a:r>
              <a:rPr lang="pt-BR" spc="-313" dirty="0"/>
              <a:t> </a:t>
            </a:r>
            <a:r>
              <a:rPr lang="pt-BR" spc="-239" dirty="0"/>
              <a:t>P</a:t>
            </a:r>
            <a:r>
              <a:rPr lang="pt-BR" spc="-309" dirty="0"/>
              <a:t> </a:t>
            </a:r>
            <a:r>
              <a:rPr lang="pt-BR" spc="-239" dirty="0"/>
              <a:t>P</a:t>
            </a:r>
            <a:r>
              <a:rPr lang="pt-BR" spc="-313" dirty="0"/>
              <a:t> </a:t>
            </a:r>
            <a:r>
              <a:rPr lang="pt-BR" spc="-190" dirty="0"/>
              <a:t>E</a:t>
            </a:r>
            <a:r>
              <a:rPr lang="pt-BR" spc="-313" dirty="0"/>
              <a:t> </a:t>
            </a:r>
            <a:r>
              <a:rPr lang="pt-BR" spc="161" dirty="0"/>
              <a:t>N</a:t>
            </a:r>
            <a:r>
              <a:rPr lang="pt-BR" spc="-309" dirty="0"/>
              <a:t> </a:t>
            </a:r>
            <a:r>
              <a:rPr lang="pt-BR" spc="-288" dirty="0"/>
              <a:t>S	</a:t>
            </a:r>
            <a:r>
              <a:rPr lang="pt-BR" spc="14" dirty="0"/>
              <a:t>W</a:t>
            </a:r>
            <a:r>
              <a:rPr lang="pt-BR" spc="-313" dirty="0"/>
              <a:t> </a:t>
            </a:r>
            <a:r>
              <a:rPr lang="pt-BR" spc="11" dirty="0"/>
              <a:t>H</a:t>
            </a:r>
            <a:r>
              <a:rPr lang="pt-BR" spc="-313" dirty="0"/>
              <a:t> </a:t>
            </a:r>
            <a:r>
              <a:rPr lang="pt-BR" spc="-190" dirty="0"/>
              <a:t>E</a:t>
            </a:r>
            <a:r>
              <a:rPr lang="pt-BR" spc="-309" dirty="0"/>
              <a:t> </a:t>
            </a:r>
            <a:r>
              <a:rPr lang="pt-BR" spc="161" dirty="0"/>
              <a:t>N	</a:t>
            </a:r>
            <a:r>
              <a:rPr lang="pt-BR" spc="-239" dirty="0"/>
              <a:t>Y</a:t>
            </a:r>
            <a:r>
              <a:rPr lang="pt-BR" spc="-313" dirty="0"/>
              <a:t> </a:t>
            </a:r>
            <a:r>
              <a:rPr lang="pt-BR" spc="161" dirty="0"/>
              <a:t>O</a:t>
            </a:r>
            <a:r>
              <a:rPr lang="pt-BR" spc="-313" dirty="0"/>
              <a:t> </a:t>
            </a:r>
            <a:r>
              <a:rPr lang="pt-BR" spc="-91" dirty="0"/>
              <a:t>U	</a:t>
            </a:r>
            <a:r>
              <a:rPr lang="pt-BR" spc="63" dirty="0"/>
              <a:t>D</a:t>
            </a:r>
            <a:r>
              <a:rPr lang="pt-BR" spc="-313" dirty="0"/>
              <a:t> </a:t>
            </a:r>
            <a:r>
              <a:rPr lang="pt-BR" spc="161" dirty="0"/>
              <a:t>O	</a:t>
            </a:r>
            <a:r>
              <a:rPr lang="pt-BR" spc="60" dirty="0"/>
              <a:t>A</a:t>
            </a:r>
            <a:r>
              <a:rPr lang="pt-BR" spc="-334" dirty="0"/>
              <a:t> </a:t>
            </a:r>
            <a:r>
              <a:rPr lang="pt-BR" spc="229" dirty="0"/>
              <a:t>=</a:t>
            </a:r>
            <a:r>
              <a:rPr lang="pt-BR" spc="-334" dirty="0"/>
              <a:t> </a:t>
            </a:r>
            <a:r>
              <a:rPr lang="pt-BR" spc="-88" dirty="0" smtClean="0"/>
              <a:t>‘sumit’ </a:t>
            </a:r>
            <a:r>
              <a:rPr lang="pt-BR" spc="-334" dirty="0" smtClean="0"/>
              <a:t>  </a:t>
            </a:r>
            <a:r>
              <a:rPr lang="pt-BR" spc="-46" dirty="0" smtClean="0"/>
              <a:t>,  </a:t>
            </a:r>
            <a:r>
              <a:rPr lang="pt-BR" spc="-88" dirty="0"/>
              <a:t>B</a:t>
            </a:r>
            <a:r>
              <a:rPr lang="pt-BR" spc="-313" dirty="0"/>
              <a:t> </a:t>
            </a:r>
            <a:r>
              <a:rPr lang="pt-BR" spc="229" dirty="0"/>
              <a:t>=</a:t>
            </a:r>
            <a:r>
              <a:rPr lang="pt-BR" spc="-313" dirty="0"/>
              <a:t> </a:t>
            </a:r>
            <a:r>
              <a:rPr lang="pt-BR" spc="-88" dirty="0"/>
              <a:t> </a:t>
            </a:r>
            <a:r>
              <a:rPr lang="pt-BR" spc="-88" dirty="0" smtClean="0"/>
              <a:t>‘sumit’  </a:t>
            </a:r>
            <a:r>
              <a:rPr lang="pt-BR" spc="-243" dirty="0" smtClean="0"/>
              <a:t>?</a:t>
            </a:r>
          </a:p>
          <a:p>
            <a:endParaRPr lang="pt-BR" spc="-243" dirty="0"/>
          </a:p>
          <a:p>
            <a:r>
              <a:rPr lang="pt-BR" spc="-243" dirty="0" smtClean="0"/>
              <a:t>Earlier  A =3</a:t>
            </a:r>
            <a:endParaRPr lang="en-GB" dirty="0"/>
          </a:p>
        </p:txBody>
      </p:sp>
      <p:sp>
        <p:nvSpPr>
          <p:cNvPr id="5" name="object 8"/>
          <p:cNvSpPr/>
          <p:nvPr/>
        </p:nvSpPr>
        <p:spPr>
          <a:xfrm>
            <a:off x="549943" y="4125514"/>
            <a:ext cx="892969" cy="892969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7" y="257207"/>
                </a:lnTo>
                <a:lnTo>
                  <a:pt x="1171628" y="295248"/>
                </a:lnTo>
                <a:lnTo>
                  <a:pt x="1194685" y="334679"/>
                </a:lnTo>
                <a:lnTo>
                  <a:pt x="1214667" y="375324"/>
                </a:lnTo>
                <a:lnTo>
                  <a:pt x="1231576" y="417012"/>
                </a:lnTo>
                <a:lnTo>
                  <a:pt x="1245410" y="459568"/>
                </a:lnTo>
                <a:lnTo>
                  <a:pt x="1256170" y="502818"/>
                </a:lnTo>
                <a:lnTo>
                  <a:pt x="1263855" y="546589"/>
                </a:lnTo>
                <a:lnTo>
                  <a:pt x="1268467" y="590707"/>
                </a:lnTo>
                <a:lnTo>
                  <a:pt x="1270004" y="635000"/>
                </a:lnTo>
                <a:lnTo>
                  <a:pt x="1268467" y="679292"/>
                </a:lnTo>
                <a:lnTo>
                  <a:pt x="1263855" y="723410"/>
                </a:lnTo>
                <a:lnTo>
                  <a:pt x="1256170" y="767181"/>
                </a:lnTo>
                <a:lnTo>
                  <a:pt x="1245410" y="810431"/>
                </a:lnTo>
                <a:lnTo>
                  <a:pt x="1231576" y="852987"/>
                </a:lnTo>
                <a:lnTo>
                  <a:pt x="1214667" y="894675"/>
                </a:lnTo>
                <a:lnTo>
                  <a:pt x="1194685" y="935320"/>
                </a:lnTo>
                <a:lnTo>
                  <a:pt x="1171628" y="974751"/>
                </a:lnTo>
                <a:lnTo>
                  <a:pt x="1145497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7"/>
                </a:lnTo>
                <a:lnTo>
                  <a:pt x="974751" y="1171628"/>
                </a:lnTo>
                <a:lnTo>
                  <a:pt x="935320" y="1194685"/>
                </a:lnTo>
                <a:lnTo>
                  <a:pt x="894675" y="1214667"/>
                </a:lnTo>
                <a:lnTo>
                  <a:pt x="852987" y="1231576"/>
                </a:lnTo>
                <a:lnTo>
                  <a:pt x="810431" y="1245410"/>
                </a:lnTo>
                <a:lnTo>
                  <a:pt x="767181" y="1256170"/>
                </a:lnTo>
                <a:lnTo>
                  <a:pt x="723410" y="1263855"/>
                </a:lnTo>
                <a:lnTo>
                  <a:pt x="679292" y="1268467"/>
                </a:lnTo>
                <a:lnTo>
                  <a:pt x="634999" y="1270004"/>
                </a:lnTo>
                <a:lnTo>
                  <a:pt x="590707" y="1268467"/>
                </a:lnTo>
                <a:lnTo>
                  <a:pt x="546589" y="1263855"/>
                </a:lnTo>
                <a:lnTo>
                  <a:pt x="502818" y="1256170"/>
                </a:lnTo>
                <a:lnTo>
                  <a:pt x="459568" y="1245410"/>
                </a:lnTo>
                <a:lnTo>
                  <a:pt x="417012" y="1231576"/>
                </a:lnTo>
                <a:lnTo>
                  <a:pt x="375324" y="1214667"/>
                </a:lnTo>
                <a:lnTo>
                  <a:pt x="334679" y="1194685"/>
                </a:lnTo>
                <a:lnTo>
                  <a:pt x="295248" y="1171628"/>
                </a:lnTo>
                <a:lnTo>
                  <a:pt x="257207" y="1145497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4" y="1012792"/>
                </a:lnTo>
                <a:lnTo>
                  <a:pt x="98373" y="974751"/>
                </a:lnTo>
                <a:lnTo>
                  <a:pt x="75317" y="935320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1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4999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8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9"/>
                </a:lnTo>
                <a:lnTo>
                  <a:pt x="98373" y="295248"/>
                </a:lnTo>
                <a:lnTo>
                  <a:pt x="124504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4"/>
                </a:lnTo>
                <a:lnTo>
                  <a:pt x="295248" y="98373"/>
                </a:lnTo>
                <a:lnTo>
                  <a:pt x="334679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8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5000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1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0" y="75317"/>
                </a:lnTo>
                <a:lnTo>
                  <a:pt x="974751" y="98373"/>
                </a:lnTo>
                <a:lnTo>
                  <a:pt x="1012792" y="124504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8"/>
          <p:cNvSpPr/>
          <p:nvPr/>
        </p:nvSpPr>
        <p:spPr>
          <a:xfrm>
            <a:off x="549943" y="2843447"/>
            <a:ext cx="892969" cy="892969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7" y="257207"/>
                </a:lnTo>
                <a:lnTo>
                  <a:pt x="1171628" y="295248"/>
                </a:lnTo>
                <a:lnTo>
                  <a:pt x="1194685" y="334679"/>
                </a:lnTo>
                <a:lnTo>
                  <a:pt x="1214667" y="375324"/>
                </a:lnTo>
                <a:lnTo>
                  <a:pt x="1231576" y="417012"/>
                </a:lnTo>
                <a:lnTo>
                  <a:pt x="1245410" y="459568"/>
                </a:lnTo>
                <a:lnTo>
                  <a:pt x="1256170" y="502818"/>
                </a:lnTo>
                <a:lnTo>
                  <a:pt x="1263855" y="546589"/>
                </a:lnTo>
                <a:lnTo>
                  <a:pt x="1268467" y="590707"/>
                </a:lnTo>
                <a:lnTo>
                  <a:pt x="1270004" y="635000"/>
                </a:lnTo>
                <a:lnTo>
                  <a:pt x="1268467" y="679292"/>
                </a:lnTo>
                <a:lnTo>
                  <a:pt x="1263855" y="723410"/>
                </a:lnTo>
                <a:lnTo>
                  <a:pt x="1256170" y="767181"/>
                </a:lnTo>
                <a:lnTo>
                  <a:pt x="1245410" y="810431"/>
                </a:lnTo>
                <a:lnTo>
                  <a:pt x="1231576" y="852987"/>
                </a:lnTo>
                <a:lnTo>
                  <a:pt x="1214667" y="894675"/>
                </a:lnTo>
                <a:lnTo>
                  <a:pt x="1194685" y="935320"/>
                </a:lnTo>
                <a:lnTo>
                  <a:pt x="1171628" y="974751"/>
                </a:lnTo>
                <a:lnTo>
                  <a:pt x="1145497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7"/>
                </a:lnTo>
                <a:lnTo>
                  <a:pt x="974751" y="1171628"/>
                </a:lnTo>
                <a:lnTo>
                  <a:pt x="935320" y="1194685"/>
                </a:lnTo>
                <a:lnTo>
                  <a:pt x="894675" y="1214667"/>
                </a:lnTo>
                <a:lnTo>
                  <a:pt x="852987" y="1231576"/>
                </a:lnTo>
                <a:lnTo>
                  <a:pt x="810431" y="1245410"/>
                </a:lnTo>
                <a:lnTo>
                  <a:pt x="767181" y="1256170"/>
                </a:lnTo>
                <a:lnTo>
                  <a:pt x="723410" y="1263855"/>
                </a:lnTo>
                <a:lnTo>
                  <a:pt x="679292" y="1268467"/>
                </a:lnTo>
                <a:lnTo>
                  <a:pt x="634999" y="1270004"/>
                </a:lnTo>
                <a:lnTo>
                  <a:pt x="590707" y="1268467"/>
                </a:lnTo>
                <a:lnTo>
                  <a:pt x="546589" y="1263855"/>
                </a:lnTo>
                <a:lnTo>
                  <a:pt x="502818" y="1256170"/>
                </a:lnTo>
                <a:lnTo>
                  <a:pt x="459568" y="1245410"/>
                </a:lnTo>
                <a:lnTo>
                  <a:pt x="417012" y="1231576"/>
                </a:lnTo>
                <a:lnTo>
                  <a:pt x="375324" y="1214667"/>
                </a:lnTo>
                <a:lnTo>
                  <a:pt x="334679" y="1194685"/>
                </a:lnTo>
                <a:lnTo>
                  <a:pt x="295248" y="1171628"/>
                </a:lnTo>
                <a:lnTo>
                  <a:pt x="257207" y="1145497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4" y="1012792"/>
                </a:lnTo>
                <a:lnTo>
                  <a:pt x="98373" y="974751"/>
                </a:lnTo>
                <a:lnTo>
                  <a:pt x="75317" y="935320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1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4999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8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9"/>
                </a:lnTo>
                <a:lnTo>
                  <a:pt x="98373" y="295248"/>
                </a:lnTo>
                <a:lnTo>
                  <a:pt x="124504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4"/>
                </a:lnTo>
                <a:lnTo>
                  <a:pt x="295248" y="98373"/>
                </a:lnTo>
                <a:lnTo>
                  <a:pt x="334679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8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5000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1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0" y="75317"/>
                </a:lnTo>
                <a:lnTo>
                  <a:pt x="974751" y="98373"/>
                </a:lnTo>
                <a:lnTo>
                  <a:pt x="1012792" y="124504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TextBox 6"/>
          <p:cNvSpPr txBox="1"/>
          <p:nvPr/>
        </p:nvSpPr>
        <p:spPr>
          <a:xfrm>
            <a:off x="729727" y="31518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09512" y="43323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2101099">
            <a:off x="1592868" y="3650083"/>
            <a:ext cx="635000" cy="250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1774572" y="4397233"/>
            <a:ext cx="635000" cy="23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29134" y="4175341"/>
            <a:ext cx="1549400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xxxb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834457" y="2468164"/>
            <a:ext cx="2171700" cy="331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Heap memory</a:t>
            </a:r>
          </a:p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227834" y="3133516"/>
            <a:ext cx="1549400" cy="40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xxxa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5583757" y="2695254"/>
            <a:ext cx="673100" cy="453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244777" y="4844434"/>
            <a:ext cx="1549400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xxxb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5530527" y="4544674"/>
            <a:ext cx="977900" cy="2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sumit</a:t>
            </a:r>
            <a:endParaRPr lang="en-GB" dirty="0"/>
          </a:p>
        </p:txBody>
      </p:sp>
      <p:sp>
        <p:nvSpPr>
          <p:cNvPr id="20" name="object 6"/>
          <p:cNvSpPr/>
          <p:nvPr/>
        </p:nvSpPr>
        <p:spPr>
          <a:xfrm>
            <a:off x="7424119" y="2078747"/>
            <a:ext cx="1055913" cy="1073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/>
          <p:cNvSpPr/>
          <p:nvPr/>
        </p:nvSpPr>
        <p:spPr>
          <a:xfrm>
            <a:off x="9982200" y="1325091"/>
            <a:ext cx="1207392" cy="2126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ight Arrow 1"/>
          <p:cNvSpPr/>
          <p:nvPr/>
        </p:nvSpPr>
        <p:spPr>
          <a:xfrm>
            <a:off x="6838627" y="3000199"/>
            <a:ext cx="622300" cy="151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Arrow 2"/>
          <p:cNvSpPr/>
          <p:nvPr/>
        </p:nvSpPr>
        <p:spPr>
          <a:xfrm>
            <a:off x="8623300" y="2843447"/>
            <a:ext cx="1104900" cy="156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175750" y="3674595"/>
            <a:ext cx="2852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5" dirty="0">
                <a:solidFill>
                  <a:srgbClr val="FF0000"/>
                </a:solidFill>
                <a:latin typeface="Arial"/>
                <a:cs typeface="Arial"/>
              </a:rPr>
              <a:t>GARBAGE</a:t>
            </a:r>
            <a:r>
              <a:rPr lang="en-GB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b="1" spc="-30" dirty="0">
                <a:solidFill>
                  <a:srgbClr val="FF0000"/>
                </a:solidFill>
                <a:latin typeface="Arial"/>
                <a:cs typeface="Arial"/>
              </a:rPr>
              <a:t>COLLECTION</a:t>
            </a:r>
            <a:endParaRPr lang="en-GB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774572" y="2937522"/>
            <a:ext cx="935240" cy="289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929134" y="2871938"/>
            <a:ext cx="1549400" cy="40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xxxa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868978" y="2748908"/>
            <a:ext cx="561916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900"/>
              </a:lnSpc>
            </a:pPr>
            <a:r>
              <a:rPr lang="en-GB" sz="4400" b="1" spc="85" dirty="0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2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7700" y="2522835"/>
            <a:ext cx="1107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process by which Python periodically frees and reclaims blocks of memory that no longer are in use is called </a:t>
            </a:r>
            <a:r>
              <a:rPr lang="en-GB" sz="3200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Garbage Collection </a:t>
            </a:r>
            <a:r>
              <a:rPr lang="en-GB" sz="3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is done by </a:t>
            </a:r>
            <a:r>
              <a:rPr lang="en-GB" sz="3200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garbage</a:t>
            </a:r>
            <a:r>
              <a:rPr lang="en-GB" sz="3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3200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collector</a:t>
            </a:r>
            <a:r>
              <a:rPr lang="en-GB" sz="3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805857" y="1034534"/>
            <a:ext cx="6263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92D050"/>
                </a:solidFill>
                <a:latin typeface="Arial" panose="020B0604020202020204" pitchFamily="34" charset="0"/>
              </a:rPr>
              <a:t>Garbage </a:t>
            </a:r>
            <a:r>
              <a:rPr lang="en-GB" sz="3600" dirty="0" smtClean="0">
                <a:solidFill>
                  <a:srgbClr val="92D050"/>
                </a:solidFill>
                <a:latin typeface="Arial" panose="020B0604020202020204" pitchFamily="34" charset="0"/>
              </a:rPr>
              <a:t>Collection in python </a:t>
            </a:r>
            <a:endParaRPr lang="en-GB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3300" y="1988235"/>
            <a:ext cx="767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0" i="0" dirty="0" smtClean="0">
                <a:solidFill>
                  <a:srgbClr val="000000"/>
                </a:solidFill>
                <a:effectLst/>
                <a:latin typeface="Open Sans"/>
              </a:rPr>
              <a:t>A </a:t>
            </a:r>
            <a:r>
              <a:rPr lang="en-GB" sz="3200" b="1" i="0" dirty="0" smtClean="0">
                <a:solidFill>
                  <a:srgbClr val="C12D30"/>
                </a:solidFill>
                <a:effectLst/>
                <a:latin typeface="Open Sans"/>
              </a:rPr>
              <a:t>program</a:t>
            </a:r>
            <a:r>
              <a:rPr lang="en-GB" sz="3200" b="0" i="0" dirty="0" smtClean="0">
                <a:solidFill>
                  <a:srgbClr val="000000"/>
                </a:solidFill>
                <a:effectLst/>
                <a:latin typeface="Open Sans"/>
              </a:rPr>
              <a:t> is a set of instructions that a computer </a:t>
            </a:r>
            <a:r>
              <a:rPr lang="en-GB" sz="3200" b="0" i="0" u="none" strike="noStrike" dirty="0" smtClean="0">
                <a:effectLst/>
                <a:latin typeface="Open Sans"/>
                <a:hlinkClick r:id="rId2" tooltip="Definition of follows"/>
              </a:rPr>
              <a:t>follows</a:t>
            </a:r>
            <a:r>
              <a:rPr lang="en-GB" sz="3200" b="0" i="0" dirty="0" smtClean="0">
                <a:solidFill>
                  <a:srgbClr val="000000"/>
                </a:solidFill>
                <a:effectLst/>
                <a:latin typeface="Open Sans"/>
              </a:rPr>
              <a:t> in order to perform a particular </a:t>
            </a:r>
            <a:r>
              <a:rPr lang="en-GB" sz="3200" b="0" i="0" u="none" strike="noStrike" dirty="0" smtClean="0">
                <a:effectLst/>
                <a:latin typeface="Open Sans"/>
                <a:hlinkClick r:id="rId3" tooltip="Definition of task"/>
              </a:rPr>
              <a:t>task</a:t>
            </a:r>
            <a:r>
              <a:rPr lang="en-GB" sz="3200" b="0" i="0" dirty="0" smtClean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endParaRPr lang="en-GB" sz="3200" dirty="0">
              <a:solidFill>
                <a:srgbClr val="000000"/>
              </a:solidFill>
              <a:latin typeface="Open Sans"/>
            </a:endParaRPr>
          </a:p>
          <a:p>
            <a:r>
              <a:rPr lang="en-GB" sz="3200" dirty="0" smtClean="0">
                <a:solidFill>
                  <a:srgbClr val="000000"/>
                </a:solidFill>
                <a:latin typeface="Open Sans"/>
              </a:rPr>
              <a:t>Ex : Instructions to find the sum of two numbers.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2198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969" y="501134"/>
            <a:ext cx="4508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GB" sz="4000" b="0" i="0" smtClean="0">
                <a:solidFill>
                  <a:srgbClr val="FF0000"/>
                </a:solidFill>
                <a:effectLst/>
                <a:latin typeface="Roboto"/>
              </a:rPr>
              <a:t>Python Data Types</a:t>
            </a:r>
            <a:endParaRPr lang="en-GB" sz="4000" b="0" i="0">
              <a:solidFill>
                <a:srgbClr val="FF0000"/>
              </a:solidFill>
              <a:effectLst/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6200" y="1793439"/>
            <a:ext cx="977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can hold values of different data types. Python is a dynamically typed language hence we need not define the type of the variable while declaring it. The interpreter implicitly binds the value with its type.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enables us to check the type of the variable used in the program. Python provides us the </a:t>
            </a:r>
            <a:r>
              <a:rPr lang="en-GB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type()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which returns the type of the variable passed.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1023937"/>
            <a:ext cx="7829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04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700" y="231339"/>
            <a:ext cx="8559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b="1" i="0" dirty="0" smtClean="0">
                <a:effectLst/>
                <a:latin typeface="Roboto"/>
              </a:rPr>
              <a:t>Integers </a:t>
            </a:r>
            <a:r>
              <a:rPr lang="en-GB" b="0" i="0" dirty="0" smtClean="0">
                <a:effectLst/>
                <a:latin typeface="Roboto"/>
              </a:rPr>
              <a:t>– This value is represented by </a:t>
            </a:r>
            <a:r>
              <a:rPr lang="en-GB" b="0" i="0" dirty="0" err="1" smtClean="0">
                <a:effectLst/>
                <a:latin typeface="Roboto"/>
              </a:rPr>
              <a:t>int</a:t>
            </a:r>
            <a:r>
              <a:rPr lang="en-GB" b="0" i="0" dirty="0" smtClean="0">
                <a:effectLst/>
                <a:latin typeface="Roboto"/>
              </a:rPr>
              <a:t> class. It contains positive or negative whole numbers (without fraction or decimal). In Python there is no limit to how long an integer value can be.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b="1" i="0" dirty="0" smtClean="0">
              <a:effectLst/>
              <a:latin typeface="Roboto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GB" b="1" dirty="0">
              <a:latin typeface="Robo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b="1" i="0" dirty="0" smtClean="0">
                <a:effectLst/>
                <a:latin typeface="Roboto"/>
              </a:rPr>
              <a:t>Float </a:t>
            </a:r>
            <a:r>
              <a:rPr lang="en-GB" b="0" i="0" dirty="0" smtClean="0">
                <a:effectLst/>
                <a:latin typeface="Roboto"/>
              </a:rPr>
              <a:t>– This value is represented by float class. It is a real number with floating point representation. It is specified by a decimal point. Optionally, the character e or E followed by a positive or negative integer may be appended to specify scientific notation.</a:t>
            </a:r>
            <a:endParaRPr lang="en-GB" b="0" i="0" dirty="0">
              <a:effectLst/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7700" y="321341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# Python program to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# demonstrate numeric value </a:t>
            </a:r>
          </a:p>
          <a:p>
            <a:endParaRPr lang="en-GB" dirty="0" smtClean="0"/>
          </a:p>
          <a:p>
            <a:r>
              <a:rPr lang="en-GB" dirty="0" smtClean="0"/>
              <a:t>a = 8</a:t>
            </a:r>
          </a:p>
          <a:p>
            <a:r>
              <a:rPr lang="en-GB" dirty="0" smtClean="0"/>
              <a:t>print("Type of a: ", type(a))     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#output </a:t>
            </a:r>
          </a:p>
          <a:p>
            <a:r>
              <a:rPr lang="en-GB" dirty="0"/>
              <a:t>	</a:t>
            </a:r>
            <a:r>
              <a:rPr lang="en-GB" dirty="0" smtClean="0"/>
              <a:t>			Type of a: </a:t>
            </a:r>
            <a:r>
              <a:rPr lang="en-GB" dirty="0" smtClean="0">
                <a:solidFill>
                  <a:schemeClr val="accent6"/>
                </a:solidFill>
              </a:rPr>
              <a:t>&lt;class ‘</a:t>
            </a:r>
            <a:r>
              <a:rPr lang="en-GB" dirty="0" err="1" smtClean="0">
                <a:solidFill>
                  <a:schemeClr val="accent6"/>
                </a:solidFill>
              </a:rPr>
              <a:t>int</a:t>
            </a:r>
            <a:r>
              <a:rPr lang="en-GB" dirty="0" smtClean="0">
                <a:solidFill>
                  <a:schemeClr val="accent6"/>
                </a:solidFill>
              </a:rPr>
              <a:t>’&gt; </a:t>
            </a:r>
          </a:p>
          <a:p>
            <a:endParaRPr lang="en-GB" dirty="0" smtClean="0"/>
          </a:p>
          <a:p>
            <a:r>
              <a:rPr lang="en-GB" dirty="0" smtClean="0"/>
              <a:t>b = 8.0</a:t>
            </a:r>
          </a:p>
          <a:p>
            <a:r>
              <a:rPr lang="en-GB" dirty="0" smtClean="0"/>
              <a:t>print("Type of b: ", type(b)) 	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#output </a:t>
            </a:r>
          </a:p>
          <a:p>
            <a:r>
              <a:rPr lang="en-GB" dirty="0" smtClean="0"/>
              <a:t>				Type of b: </a:t>
            </a:r>
            <a:r>
              <a:rPr lang="en-GB" dirty="0" smtClean="0">
                <a:solidFill>
                  <a:schemeClr val="accent6"/>
                </a:solidFill>
              </a:rPr>
              <a:t>&lt;class ‘float’&gt; 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68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100" y="531336"/>
            <a:ext cx="9372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0" i="0" dirty="0" smtClean="0">
                <a:solidFill>
                  <a:srgbClr val="610B4B"/>
                </a:solidFill>
                <a:effectLst/>
                <a:latin typeface="erdana"/>
              </a:rPr>
              <a:t>String</a:t>
            </a:r>
          </a:p>
          <a:p>
            <a:endParaRPr lang="en-GB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string can be defined as the sequence of characters represented in the quotation marks. In python, we can use single, double, or triple quotes to define a string.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0600" y="3108236"/>
            <a:ext cx="67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illustrates the string handling in python.</a:t>
            </a:r>
          </a:p>
          <a:p>
            <a:pPr>
              <a:buFont typeface="+mj-lt"/>
              <a:buAutoNum type="arabicPeriod"/>
            </a:pPr>
            <a:endParaRPr lang="en-GB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str1 = </a:t>
            </a:r>
            <a:r>
              <a:rPr lang="en-GB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'hello</a:t>
            </a:r>
            <a:r>
              <a:rPr lang="en-GB" dirty="0">
                <a:solidFill>
                  <a:srgbClr val="0000FF"/>
                </a:solidFill>
                <a:latin typeface="verdana" panose="020B0604030504040204" pitchFamily="34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verdana" panose="020B0604030504040204" pitchFamily="34" charset="0"/>
              </a:rPr>
              <a:t>learners</a:t>
            </a:r>
            <a:r>
              <a:rPr lang="en-GB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b="0" i="0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#string str1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endParaRPr lang="en-GB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str2 = </a:t>
            </a:r>
            <a:r>
              <a:rPr lang="en-GB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'how are you?'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b="0" i="0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#string str2</a:t>
            </a:r>
          </a:p>
          <a:p>
            <a:pPr>
              <a:buFont typeface="+mj-lt"/>
              <a:buAutoNum type="arabicPeriod"/>
            </a:pPr>
            <a:endParaRPr lang="en-GB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str3 = </a:t>
            </a:r>
            <a:r>
              <a:rPr lang="en-GB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‘1'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b="0" i="0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#string str3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3700" y="58390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b = </a:t>
            </a:r>
            <a:r>
              <a:rPr lang="en-GB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'hello'</a:t>
            </a:r>
            <a:endParaRPr lang="en-GB" dirty="0" smtClean="0"/>
          </a:p>
          <a:p>
            <a:r>
              <a:rPr lang="en-GB" dirty="0" smtClean="0"/>
              <a:t>print("Type of b: ", type(b)) 	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#output </a:t>
            </a:r>
          </a:p>
          <a:p>
            <a:r>
              <a:rPr lang="en-GB" dirty="0" smtClean="0"/>
              <a:t>				Type of a: </a:t>
            </a:r>
            <a:r>
              <a:rPr lang="en-GB" dirty="0" smtClean="0">
                <a:solidFill>
                  <a:schemeClr val="accent6"/>
                </a:solidFill>
              </a:rPr>
              <a:t>&lt;class ‘</a:t>
            </a:r>
            <a:r>
              <a:rPr lang="en-GB" dirty="0" err="1" smtClean="0">
                <a:solidFill>
                  <a:schemeClr val="accent6"/>
                </a:solidFill>
              </a:rPr>
              <a:t>str</a:t>
            </a:r>
            <a:r>
              <a:rPr lang="en-GB" dirty="0" smtClean="0">
                <a:solidFill>
                  <a:schemeClr val="accent6"/>
                </a:solidFill>
              </a:rPr>
              <a:t>’&gt; </a:t>
            </a:r>
          </a:p>
        </p:txBody>
      </p:sp>
    </p:spTree>
    <p:extLst>
      <p:ext uri="{BB962C8B-B14F-4D97-AF65-F5344CB8AC3E}">
        <p14:creationId xmlns:p14="http://schemas.microsoft.com/office/powerpoint/2010/main" val="184410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759" y="577334"/>
            <a:ext cx="7018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Python is a dynamically</a:t>
            </a:r>
            <a:r>
              <a:rPr lang="en-GB" sz="28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GB" sz="28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typed language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7175500" y="19295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GB" b="0" i="0" u="sng" dirty="0" smtClean="0">
                <a:solidFill>
                  <a:srgbClr val="000000"/>
                </a:solidFill>
                <a:effectLst/>
                <a:latin typeface="inherit"/>
              </a:rPr>
              <a:t>python</a:t>
            </a:r>
          </a:p>
          <a:p>
            <a:pPr fontAlgn="base"/>
            <a:endParaRPr lang="en-GB" b="0" i="0" dirty="0" smtClean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en-GB" b="0" i="0" dirty="0" smtClean="0">
                <a:solidFill>
                  <a:srgbClr val="000000"/>
                </a:solidFill>
                <a:effectLst/>
                <a:latin typeface="inherit"/>
              </a:rPr>
              <a:t>a</a:t>
            </a:r>
            <a:r>
              <a:rPr lang="en-GB" b="0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GB" b="0" i="0" dirty="0" smtClean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en-GB" b="0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GB" dirty="0">
                <a:solidFill>
                  <a:srgbClr val="2F9C0A"/>
                </a:solidFill>
                <a:latin typeface="inherit"/>
              </a:rPr>
              <a:t>5</a:t>
            </a:r>
            <a:endParaRPr lang="en-GB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GB" b="0" i="0" dirty="0" smtClean="0">
                <a:solidFill>
                  <a:srgbClr val="000000"/>
                </a:solidFill>
                <a:effectLst/>
                <a:latin typeface="inherit"/>
              </a:rPr>
              <a:t>b</a:t>
            </a:r>
            <a:r>
              <a:rPr lang="en-GB" b="0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GB" b="0" i="0" dirty="0" smtClean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en-GB" b="0" i="0" dirty="0" smtClean="0">
                <a:solidFill>
                  <a:srgbClr val="006FE0"/>
                </a:solidFill>
                <a:effectLst/>
                <a:latin typeface="inherit"/>
              </a:rPr>
              <a:t> 6</a:t>
            </a:r>
            <a:endParaRPr lang="en-GB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GB" b="0" i="0" dirty="0" smtClean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pPr fontAlgn="base"/>
            <a:r>
              <a:rPr lang="en-GB" b="0" i="0" dirty="0" smtClean="0">
                <a:solidFill>
                  <a:srgbClr val="2F9C0A"/>
                </a:solidFill>
                <a:effectLst/>
                <a:latin typeface="inherit"/>
              </a:rPr>
              <a:t>sum</a:t>
            </a:r>
            <a:r>
              <a:rPr lang="en-GB" b="0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GB" b="0" i="0" dirty="0" smtClean="0">
                <a:solidFill>
                  <a:srgbClr val="A67F59"/>
                </a:solidFill>
                <a:effectLst/>
                <a:latin typeface="inherit"/>
              </a:rPr>
              <a:t>=</a:t>
            </a:r>
            <a:r>
              <a:rPr lang="en-GB" b="0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inherit"/>
              </a:rPr>
              <a:t>a</a:t>
            </a:r>
            <a:r>
              <a:rPr lang="en-GB" b="0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GB" b="0" i="0" dirty="0" smtClean="0">
                <a:solidFill>
                  <a:srgbClr val="A67F59"/>
                </a:solidFill>
                <a:effectLst/>
                <a:latin typeface="inherit"/>
              </a:rPr>
              <a:t>+</a:t>
            </a:r>
            <a:r>
              <a:rPr lang="en-GB" b="0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inherit"/>
              </a:rPr>
              <a:t>b</a:t>
            </a:r>
            <a:endParaRPr lang="en-GB" b="0" i="0" dirty="0" smtClean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GB" b="0" i="0" dirty="0" smtClean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pPr fontAlgn="base"/>
            <a:r>
              <a:rPr lang="en-GB" b="0" i="0" dirty="0" smtClean="0">
                <a:solidFill>
                  <a:srgbClr val="2F9C0A"/>
                </a:solidFill>
                <a:effectLst/>
                <a:latin typeface="inherit"/>
              </a:rPr>
              <a:t>print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GB" b="0" i="0" dirty="0" smtClean="0">
                <a:solidFill>
                  <a:srgbClr val="2F9C0A"/>
                </a:solidFill>
                <a:effectLst/>
                <a:latin typeface="inherit"/>
              </a:rPr>
              <a:t>sum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GB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5100" y="1560548"/>
            <a:ext cx="6389891" cy="45243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u="sng" dirty="0" smtClean="0">
                <a:solidFill>
                  <a:srgbClr val="00008B"/>
                </a:solidFill>
                <a:latin typeface="Consolas" panose="020B0609020204030204" pitchFamily="49" charset="0"/>
              </a:rPr>
              <a:t>java</a:t>
            </a:r>
            <a:endParaRPr lang="en-US" altLang="en-US" u="sng" dirty="0">
              <a:solidFill>
                <a:srgbClr val="00008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AddTwoNumbers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num2 = </a:t>
            </a:r>
            <a:r>
              <a:rPr lang="en-US" alt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= num1 + num2;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"Sum of these numbers: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+sum);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7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300" y="724238"/>
            <a:ext cx="10210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sz="2800" b="0" i="0" dirty="0" smtClean="0">
                <a:solidFill>
                  <a:srgbClr val="FF0000"/>
                </a:solidFill>
                <a:effectLst/>
                <a:latin typeface="-apple-system"/>
              </a:rPr>
              <a:t>Static typed programming languages </a:t>
            </a:r>
            <a:r>
              <a:rPr lang="en-GB" sz="2800" b="0" i="0" dirty="0" smtClean="0">
                <a:solidFill>
                  <a:srgbClr val="333333"/>
                </a:solidFill>
                <a:effectLst/>
                <a:latin typeface="-apple-system"/>
              </a:rPr>
              <a:t>are those in which variables have to be declared before they are used. C is statically typed language.</a:t>
            </a:r>
          </a:p>
          <a:p>
            <a:endParaRPr lang="en-GB" sz="2800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sz="2800" b="0" i="0" dirty="0" smtClean="0">
                <a:solidFill>
                  <a:srgbClr val="333333"/>
                </a:solidFill>
                <a:effectLst/>
                <a:latin typeface="-apple-system"/>
              </a:rPr>
              <a:t>whereas</a:t>
            </a:r>
          </a:p>
          <a:p>
            <a:endParaRPr lang="en-GB" sz="2800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GB" sz="2800" dirty="0">
              <a:solidFill>
                <a:srgbClr val="333333"/>
              </a:solidFill>
              <a:latin typeface="-apple-system"/>
            </a:endParaRPr>
          </a:p>
          <a:p>
            <a:r>
              <a:rPr lang="en-GB" sz="2800" b="0" i="0" dirty="0" smtClean="0">
                <a:solidFill>
                  <a:srgbClr val="FF0000"/>
                </a:solidFill>
                <a:effectLst/>
                <a:latin typeface="-apple-system"/>
              </a:rPr>
              <a:t>Dynamic typed programming languages </a:t>
            </a:r>
            <a:r>
              <a:rPr lang="en-GB" sz="2800" b="0" i="0" dirty="0" smtClean="0">
                <a:solidFill>
                  <a:srgbClr val="333333"/>
                </a:solidFill>
                <a:effectLst/>
                <a:latin typeface="-apple-system"/>
              </a:rPr>
              <a:t>are those languages in which variables must necessarily be defined before they are used.</a:t>
            </a:r>
            <a:endParaRPr lang="en-GB" sz="28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6930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0" y="2626836"/>
            <a:ext cx="1097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0" i="0" dirty="0" smtClean="0">
                <a:solidFill>
                  <a:srgbClr val="333333"/>
                </a:solidFill>
                <a:effectLst/>
                <a:latin typeface="-apple-system"/>
              </a:rPr>
              <a:t>The difference between a strongly typed language and a weakly typed language is that a </a:t>
            </a:r>
            <a:r>
              <a:rPr lang="en-GB" sz="2800" b="1" i="0" dirty="0" smtClean="0">
                <a:solidFill>
                  <a:srgbClr val="333333"/>
                </a:solidFill>
                <a:effectLst/>
                <a:latin typeface="-apple-system"/>
              </a:rPr>
              <a:t>strongly typed </a:t>
            </a:r>
            <a:r>
              <a:rPr lang="en-GB" sz="2800" b="0" i="0" dirty="0" smtClean="0">
                <a:solidFill>
                  <a:srgbClr val="333333"/>
                </a:solidFill>
                <a:effectLst/>
                <a:latin typeface="-apple-system"/>
              </a:rPr>
              <a:t>language checks the type of a variable before performing an operation on it, whereas a </a:t>
            </a:r>
            <a:r>
              <a:rPr lang="en-GB" sz="2800" b="1" i="0" dirty="0" smtClean="0">
                <a:solidFill>
                  <a:srgbClr val="333333"/>
                </a:solidFill>
                <a:effectLst/>
                <a:latin typeface="-apple-system"/>
              </a:rPr>
              <a:t>weakly typed </a:t>
            </a:r>
            <a:r>
              <a:rPr lang="en-GB" sz="2800" b="0" i="0" dirty="0" smtClean="0">
                <a:solidFill>
                  <a:srgbClr val="333333"/>
                </a:solidFill>
                <a:effectLst/>
                <a:latin typeface="-apple-system"/>
              </a:rPr>
              <a:t>language does not.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889000" y="900953"/>
            <a:ext cx="3916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-apple-system"/>
              </a:rPr>
              <a:t>strongly </a:t>
            </a:r>
            <a:r>
              <a:rPr lang="en-GB" sz="3200" b="1" dirty="0" smtClean="0">
                <a:solidFill>
                  <a:srgbClr val="FF0000"/>
                </a:solidFill>
                <a:latin typeface="-apple-system"/>
              </a:rPr>
              <a:t>typed   v/s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5457" y="900952"/>
            <a:ext cx="4871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-apple-system"/>
              </a:rPr>
              <a:t>weakly </a:t>
            </a:r>
            <a:r>
              <a:rPr lang="en-GB" sz="3200" b="1" dirty="0" smtClean="0">
                <a:solidFill>
                  <a:srgbClr val="FF0000"/>
                </a:solidFill>
                <a:latin typeface="-apple-system"/>
              </a:rPr>
              <a:t>typed languages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55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200" y="548580"/>
            <a:ext cx="86106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  <a:latin typeface="Segoe UI" panose="020B0502040204020203" pitchFamily="34" charset="0"/>
              </a:rPr>
              <a:t>Python Operators</a:t>
            </a:r>
          </a:p>
          <a:p>
            <a:endParaRPr lang="en-GB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Operators </a:t>
            </a: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are used to perform operations on variables and values.</a:t>
            </a:r>
          </a:p>
          <a:p>
            <a:endParaRPr lang="en-GB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Python </a:t>
            </a: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divides the operators in the following groups: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Arithmetic </a:t>
            </a: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Assignment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Comparison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Logical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Identity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Membership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Bitwise operators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4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344" y="145534"/>
            <a:ext cx="46805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</a:rPr>
              <a:t>Python Arithmetic Operators</a:t>
            </a:r>
            <a:endParaRPr lang="en-GB" sz="28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3366"/>
            <a:ext cx="7708900" cy="55147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4600" y="668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Assume variable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holds 10 and variable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holds 20, then −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05900" y="5308600"/>
            <a:ext cx="901700" cy="1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162800" y="5473700"/>
            <a:ext cx="1079500" cy="24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0600" y="215900"/>
            <a:ext cx="46609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Python programming…….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347643" y="1847334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25265E"/>
                </a:solidFill>
                <a:latin typeface="euclid_circular_a"/>
              </a:rPr>
              <a:t>Python Program to Print Hello world!</a:t>
            </a:r>
            <a:endParaRPr lang="en-GB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65200" y="2699603"/>
            <a:ext cx="10721205" cy="166199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This program prints Hello, world!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>
                <a:solidFill>
                  <a:srgbClr val="383A42"/>
                </a:solidFill>
                <a:latin typeface="Droid Sans Mono"/>
              </a:rPr>
              <a:t> </a:t>
            </a:r>
            <a:r>
              <a:rPr lang="en-US" altLang="en-US" sz="5400" dirty="0" smtClean="0">
                <a:solidFill>
                  <a:srgbClr val="383A42"/>
                </a:solidFill>
                <a:latin typeface="Droid Sans Mono"/>
              </a:rPr>
              <a:t> 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'Hello, world!'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11300" y="5425300"/>
            <a:ext cx="2730500" cy="5539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Hello, world!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9447" y="2967335"/>
            <a:ext cx="5513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algorithm?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499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8100" y="183703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200" dirty="0">
                <a:latin typeface="+mj-lt"/>
              </a:rPr>
              <a:t># This program adds two </a:t>
            </a:r>
            <a:r>
              <a:rPr lang="en-GB" sz="3200" dirty="0" smtClean="0">
                <a:latin typeface="+mj-lt"/>
              </a:rPr>
              <a:t>numbers</a:t>
            </a:r>
          </a:p>
          <a:p>
            <a:r>
              <a:rPr lang="en-GB" sz="3200" dirty="0" smtClean="0"/>
              <a:t>num1 </a:t>
            </a:r>
            <a:r>
              <a:rPr lang="en-GB" sz="3200" dirty="0"/>
              <a:t>= </a:t>
            </a:r>
            <a:r>
              <a:rPr lang="en-GB" sz="3200" dirty="0" smtClean="0"/>
              <a:t>1.5</a:t>
            </a:r>
          </a:p>
          <a:p>
            <a:r>
              <a:rPr lang="en-GB" sz="3200" dirty="0" smtClean="0"/>
              <a:t>num2 </a:t>
            </a:r>
            <a:r>
              <a:rPr lang="en-GB" sz="3200" dirty="0"/>
              <a:t>= </a:t>
            </a:r>
            <a:r>
              <a:rPr lang="en-GB" sz="3200" dirty="0" smtClean="0"/>
              <a:t>6.3</a:t>
            </a:r>
          </a:p>
          <a:p>
            <a:r>
              <a:rPr lang="en-GB" sz="3200" dirty="0" smtClean="0">
                <a:latin typeface="+mj-lt"/>
              </a:rPr>
              <a:t># </a:t>
            </a:r>
            <a:r>
              <a:rPr lang="en-GB" sz="3200" dirty="0">
                <a:latin typeface="+mj-lt"/>
              </a:rPr>
              <a:t>Add two </a:t>
            </a:r>
            <a:r>
              <a:rPr lang="en-GB" sz="3200" dirty="0" smtClean="0">
                <a:latin typeface="+mj-lt"/>
              </a:rPr>
              <a:t>numbers</a:t>
            </a:r>
          </a:p>
          <a:p>
            <a:r>
              <a:rPr lang="en-GB" sz="3200" dirty="0" smtClean="0"/>
              <a:t>sum </a:t>
            </a:r>
            <a:r>
              <a:rPr lang="en-GB" sz="3200" dirty="0"/>
              <a:t>= num1 + </a:t>
            </a:r>
            <a:r>
              <a:rPr lang="en-GB" sz="3200" dirty="0" smtClean="0"/>
              <a:t>num2</a:t>
            </a:r>
          </a:p>
          <a:p>
            <a:r>
              <a:rPr lang="en-GB" sz="3200" dirty="0" smtClean="0">
                <a:latin typeface="+mj-lt"/>
              </a:rPr>
              <a:t># </a:t>
            </a:r>
            <a:r>
              <a:rPr lang="en-GB" sz="3200" dirty="0">
                <a:latin typeface="+mj-lt"/>
              </a:rPr>
              <a:t>Display the </a:t>
            </a:r>
            <a:r>
              <a:rPr lang="en-GB" sz="3200" dirty="0" smtClean="0">
                <a:latin typeface="+mj-lt"/>
              </a:rPr>
              <a:t>sum</a:t>
            </a:r>
          </a:p>
          <a:p>
            <a:r>
              <a:rPr lang="en-GB" sz="3200" dirty="0" smtClean="0"/>
              <a:t>print</a:t>
            </a:r>
            <a:r>
              <a:rPr lang="en-GB" sz="3200" dirty="0"/>
              <a:t>('The sum is :',sum)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3007" y="729734"/>
            <a:ext cx="7564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euclid_circular_a"/>
              </a:rPr>
              <a:t>Python Program to Add Two Numbers</a:t>
            </a:r>
            <a:endParaRPr lang="en-GB" sz="3200" b="1" i="0" dirty="0">
              <a:solidFill>
                <a:srgbClr val="FF0000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531478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605" y="463034"/>
            <a:ext cx="10074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euclid_circular_a"/>
              </a:rPr>
              <a:t>Python Program to Calculate the Area of a Triangle</a:t>
            </a:r>
            <a:endParaRPr lang="en-GB" sz="3200" b="1" i="0" dirty="0">
              <a:solidFill>
                <a:srgbClr val="FF0000"/>
              </a:solidFill>
              <a:effectLst/>
              <a:latin typeface="euclid_circular_a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32905" y="2019261"/>
            <a:ext cx="5963395" cy="309888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If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b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and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are three sides of a triangle. Then,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s = (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a+b+c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)/2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25265E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area = √(s*(s-a)*(s-b)*(s-c))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01200" y="3721100"/>
            <a:ext cx="21717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25265E"/>
                </a:solidFill>
                <a:latin typeface="Droid Sans Mono"/>
              </a:rPr>
              <a:t>√x = x</a:t>
            </a:r>
            <a:endParaRPr lang="en-GB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0934700" y="4013200"/>
            <a:ext cx="36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rgbClr val="25265E"/>
                </a:solidFill>
                <a:latin typeface="Droid Sans Mono"/>
              </a:rPr>
              <a:t> 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890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5461" y="1364112"/>
            <a:ext cx="9207649" cy="387798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Python Program to find the area of triangle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a =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b =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 =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s = (a + b + c) /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area = (s*(s-a)*(s-b)*(s-c)) **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'The area of the triangle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is‘</a:t>
            </a:r>
            <a:r>
              <a:rPr lang="en-US" altLang="en-US" sz="3600" dirty="0" err="1" smtClean="0">
                <a:solidFill>
                  <a:srgbClr val="383A42"/>
                </a:solidFill>
                <a:latin typeface="Droid Sans Mono"/>
              </a:rPr>
              <a:t>,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area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6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786" y="590034"/>
            <a:ext cx="11127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euclid_circular_a"/>
              </a:rPr>
              <a:t>Python Program to Convert Celsius To Fahrenheit</a:t>
            </a:r>
            <a:endParaRPr lang="en-GB" sz="3600" b="1" i="0" dirty="0">
              <a:solidFill>
                <a:srgbClr val="FF0000"/>
              </a:solidFill>
              <a:effectLst/>
              <a:latin typeface="euclid_circular_a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11300" y="2878634"/>
            <a:ext cx="7912100" cy="82133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err="1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celsius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* 1.8  =  </a:t>
            </a:r>
            <a:r>
              <a:rPr kumimoji="0" lang="en-US" altLang="en-US" sz="4400" b="0" i="0" u="none" strike="noStrike" cap="none" normalizeH="0" baseline="0" dirty="0" err="1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fahrenheit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- 32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97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9356" y="1496635"/>
            <a:ext cx="10416313" cy="387798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Python Program to convert temperature in Celsius to Fahrenheit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change this value for a different result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celsius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37.5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calculate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fahrenheit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fahrenheit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celsius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*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1.8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+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fahrenheit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7544" y="338435"/>
            <a:ext cx="7147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print() statement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1" y="1282156"/>
            <a:ext cx="10826474" cy="2947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1.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The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 parameter is used to append any string at the end of the output of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 statement in python.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By default,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 method ends with a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newline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. This means there is no need to explicitly specify the parameter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 as '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\n'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37000" y="4370339"/>
            <a:ext cx="4929235" cy="1130994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end=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Fbs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"you are awesome"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30900" y="5765138"/>
            <a:ext cx="3365500" cy="761662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oto sans"/>
              </a:rPr>
              <a:t>Output: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Monaco"/>
              </a:rPr>
              <a:t>Hi </a:t>
            </a:r>
            <a:r>
              <a:rPr lang="en-US" altLang="en-US" sz="1600" dirty="0" err="1" smtClean="0">
                <a:solidFill>
                  <a:srgbClr val="CCCCCC"/>
                </a:solidFill>
                <a:latin typeface="Monaco"/>
              </a:rPr>
              <a:t>Fbs</a:t>
            </a:r>
            <a:r>
              <a:rPr lang="en-US" altLang="en-US" sz="1600" dirty="0" smtClean="0">
                <a:solidFill>
                  <a:srgbClr val="CCCCCC"/>
                </a:solidFill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Monaco"/>
              </a:rPr>
              <a:t>you are awesome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55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3700" y="507000"/>
            <a:ext cx="11379200" cy="2516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2. The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sep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Sometimes, we may wish to print multiple values in a Python program in a readable manner. This is when the argument 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sep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 comes to play. The arguments passed to the program can be separated by different values. The default value for 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sep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 is whitespace.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06600" y="3394959"/>
            <a:ext cx="6525825" cy="1007883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"Study"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"tonight"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"Study"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"tonight"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 &amp; 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64982" y="4629261"/>
            <a:ext cx="2518318" cy="1561881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oto sans"/>
              </a:rPr>
              <a:t>Output: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CCCCCC"/>
                </a:solidFill>
                <a:effectLst/>
                <a:latin typeface="Monaco"/>
              </a:rPr>
              <a:t>Studytonight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Monaco"/>
              </a:rPr>
              <a:t>Study &amp; tonight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2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92100"/>
            <a:ext cx="7327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rgbClr val="000000"/>
                </a:solidFill>
                <a:latin typeface="Segoe UI" panose="020B0502040204020203" pitchFamily="34" charset="0"/>
              </a:rPr>
              <a:t>Python input() Function</a:t>
            </a:r>
            <a:endParaRPr lang="en-GB" sz="4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670" y="15359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'Enter your name:'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5670" y="314410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</a:p>
          <a:p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input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'Enter your name</a:t>
            </a:r>
            <a:r>
              <a:rPr lang="en-GB" dirty="0" smtClean="0">
                <a:solidFill>
                  <a:srgbClr val="A52A2A"/>
                </a:solidFill>
                <a:latin typeface="Consolas" panose="020B0609020204030204" pitchFamily="49" charset="0"/>
              </a:rPr>
              <a:t>:'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GB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34610" y="1326099"/>
            <a:ext cx="5887830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How the input function works in Python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When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function executes program flow will be stopped until the user has given an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 text or message display on the output screen to ask a user to enter input value is optional i.e. the prompt, will be printed on the screen is optional.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Whatever you enter as input, input function convert it into a string. if you enter an integer value still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input()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function convert it into a string. You need to explicitly convert it into an integer in your code using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C4E20"/>
                </a:solidFill>
                <a:effectLst/>
                <a:latin typeface="Roboto"/>
                <a:hlinkClick r:id="rId2"/>
              </a:rPr>
              <a:t>typecasting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391" y="5942747"/>
            <a:ext cx="9872870" cy="67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Converting one datatype into another is known as type casting or, type-conversion.</a:t>
            </a:r>
          </a:p>
        </p:txBody>
      </p:sp>
    </p:spTree>
    <p:extLst>
      <p:ext uri="{BB962C8B-B14F-4D97-AF65-F5344CB8AC3E}">
        <p14:creationId xmlns:p14="http://schemas.microsoft.com/office/powerpoint/2010/main" val="2521376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8087" y="188584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 Program to check input </a:t>
            </a:r>
          </a:p>
          <a:p>
            <a:r>
              <a:rPr lang="en-GB" dirty="0"/>
              <a:t># type in Python </a:t>
            </a:r>
          </a:p>
          <a:p>
            <a:endParaRPr lang="en-GB" dirty="0"/>
          </a:p>
          <a:p>
            <a:r>
              <a:rPr lang="en-GB" dirty="0" err="1"/>
              <a:t>num</a:t>
            </a:r>
            <a:r>
              <a:rPr lang="en-GB" dirty="0"/>
              <a:t> = input ("Enter number :") </a:t>
            </a:r>
          </a:p>
          <a:p>
            <a:r>
              <a:rPr lang="en-GB" dirty="0"/>
              <a:t>print(</a:t>
            </a:r>
            <a:r>
              <a:rPr lang="en-GB" dirty="0" err="1"/>
              <a:t>num</a:t>
            </a:r>
            <a:r>
              <a:rPr lang="en-GB" dirty="0"/>
              <a:t>) </a:t>
            </a:r>
          </a:p>
          <a:p>
            <a:endParaRPr lang="en-GB" dirty="0" smtClean="0"/>
          </a:p>
          <a:p>
            <a:r>
              <a:rPr lang="en-GB" dirty="0" smtClean="0"/>
              <a:t>name1 </a:t>
            </a:r>
            <a:r>
              <a:rPr lang="en-GB" dirty="0"/>
              <a:t>= input("Enter name : ") </a:t>
            </a:r>
          </a:p>
          <a:p>
            <a:r>
              <a:rPr lang="en-GB" dirty="0"/>
              <a:t>print(name1) </a:t>
            </a:r>
          </a:p>
          <a:p>
            <a:endParaRPr lang="en-GB" dirty="0"/>
          </a:p>
          <a:p>
            <a:r>
              <a:rPr lang="en-GB" dirty="0"/>
              <a:t># Printing type of input value </a:t>
            </a:r>
          </a:p>
          <a:p>
            <a:r>
              <a:rPr lang="en-GB" dirty="0"/>
              <a:t>print ("type of number", type(</a:t>
            </a:r>
            <a:r>
              <a:rPr lang="en-GB" dirty="0" err="1"/>
              <a:t>num</a:t>
            </a:r>
            <a:r>
              <a:rPr lang="en-GB" dirty="0"/>
              <a:t>)) </a:t>
            </a:r>
          </a:p>
          <a:p>
            <a:r>
              <a:rPr lang="en-GB" dirty="0"/>
              <a:t>print ("type of name", type(name1))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5782" y="449422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Execute and check !!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5703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495" y="338435"/>
            <a:ext cx="5923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Multiple assignment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" y="148590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Python allows us to assign a value to multiple variables in a single statement which is known as multiple assignment.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We can apply multiple assignment in two ways either by assigning a single value to multiple variable or by assigning multiple values to multiple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values will be assigned in the order in which variables appears.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801100" y="126176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Ex:</a:t>
            </a:r>
          </a:p>
          <a:p>
            <a:r>
              <a:rPr lang="en-GB" dirty="0" smtClean="0"/>
              <a:t>x </a:t>
            </a:r>
            <a:r>
              <a:rPr lang="en-GB" dirty="0"/>
              <a:t>= y = z = 10</a:t>
            </a:r>
          </a:p>
          <a:p>
            <a:r>
              <a:rPr lang="en-GB" dirty="0"/>
              <a:t>print(x)</a:t>
            </a:r>
          </a:p>
          <a:p>
            <a:r>
              <a:rPr lang="en-GB" dirty="0"/>
              <a:t>print(y)</a:t>
            </a:r>
          </a:p>
          <a:p>
            <a:r>
              <a:rPr lang="en-GB" dirty="0"/>
              <a:t>print(z)</a:t>
            </a:r>
          </a:p>
        </p:txBody>
      </p:sp>
      <p:sp>
        <p:nvSpPr>
          <p:cNvPr id="7" name="Rectangle 6"/>
          <p:cNvSpPr/>
          <p:nvPr/>
        </p:nvSpPr>
        <p:spPr>
          <a:xfrm>
            <a:off x="8801100" y="34781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Ex:</a:t>
            </a:r>
          </a:p>
          <a:p>
            <a:r>
              <a:rPr lang="en-GB" dirty="0" err="1" smtClean="0"/>
              <a:t>x,y,z</a:t>
            </a:r>
            <a:r>
              <a:rPr lang="en-GB" dirty="0" smtClean="0"/>
              <a:t> </a:t>
            </a:r>
            <a:r>
              <a:rPr lang="en-GB" dirty="0"/>
              <a:t>= 10,5,2</a:t>
            </a:r>
          </a:p>
          <a:p>
            <a:r>
              <a:rPr lang="en-GB" dirty="0"/>
              <a:t>print(x)</a:t>
            </a:r>
          </a:p>
          <a:p>
            <a:r>
              <a:rPr lang="en-GB" dirty="0"/>
              <a:t>print(y)</a:t>
            </a:r>
          </a:p>
          <a:p>
            <a:r>
              <a:rPr lang="en-GB" dirty="0"/>
              <a:t>print(z)</a:t>
            </a:r>
          </a:p>
        </p:txBody>
      </p:sp>
    </p:spTree>
    <p:extLst>
      <p:ext uri="{BB962C8B-B14F-4D97-AF65-F5344CB8AC3E}">
        <p14:creationId xmlns:p14="http://schemas.microsoft.com/office/powerpoint/2010/main" val="21892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500" y="2286001"/>
            <a:ext cx="970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0" i="0" dirty="0" smtClean="0">
                <a:solidFill>
                  <a:srgbClr val="555555"/>
                </a:solidFill>
                <a:effectLst/>
                <a:latin typeface="Open Sans"/>
              </a:rPr>
              <a:t>An </a:t>
            </a:r>
            <a:r>
              <a:rPr lang="en-GB" sz="4000" b="1" i="0" dirty="0" smtClean="0">
                <a:solidFill>
                  <a:srgbClr val="555555"/>
                </a:solidFill>
                <a:effectLst/>
                <a:latin typeface="Open Sans"/>
              </a:rPr>
              <a:t>algorithm</a:t>
            </a:r>
            <a:r>
              <a:rPr lang="en-GB" sz="4000" b="0" i="0" dirty="0" smtClean="0">
                <a:solidFill>
                  <a:srgbClr val="555555"/>
                </a:solidFill>
                <a:effectLst/>
                <a:latin typeface="Open Sans"/>
              </a:rPr>
              <a:t> is a way or approach which is most often used </a:t>
            </a:r>
            <a:r>
              <a:rPr lang="en-GB" sz="4000" dirty="0" smtClean="0">
                <a:solidFill>
                  <a:srgbClr val="555555"/>
                </a:solidFill>
                <a:latin typeface="Open Sans"/>
              </a:rPr>
              <a:t>to</a:t>
            </a:r>
            <a:r>
              <a:rPr lang="en-GB" sz="4000" b="0" i="0" dirty="0" smtClean="0">
                <a:solidFill>
                  <a:srgbClr val="555555"/>
                </a:solidFill>
                <a:effectLst/>
                <a:latin typeface="Open Sans"/>
              </a:rPr>
              <a:t> solve problems or perform tasks.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846266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9351" y="555440"/>
            <a:ext cx="7447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 control structure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7026" y="2372139"/>
            <a:ext cx="5075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If</a:t>
            </a:r>
          </a:p>
          <a:p>
            <a:pPr marL="342900" indent="-342900">
              <a:buAutoNum type="arabicParenR"/>
            </a:pPr>
            <a:r>
              <a:rPr lang="en-GB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If-else</a:t>
            </a:r>
          </a:p>
          <a:p>
            <a:pPr marL="342900" indent="-342900">
              <a:buAutoNum type="arabicParenR"/>
            </a:pPr>
            <a:r>
              <a:rPr lang="en-GB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If-</a:t>
            </a:r>
            <a:r>
              <a:rPr lang="en-GB" sz="6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elif</a:t>
            </a:r>
            <a:r>
              <a:rPr lang="en-GB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-else</a:t>
            </a:r>
            <a:endParaRPr lang="en-GB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795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ython if...else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2373312"/>
            <a:ext cx="5029199" cy="37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7603" y="513834"/>
            <a:ext cx="6632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</a:rPr>
              <a:t>Python IF...ELIF...ELSE Statements</a:t>
            </a:r>
            <a:endParaRPr lang="en-GB" sz="32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20713" y="3005336"/>
            <a:ext cx="3617987" cy="15696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expression: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9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800" y="667435"/>
            <a:ext cx="10121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euclid_circular_a"/>
              </a:rPr>
              <a:t>Python Program to Check if a Number is </a:t>
            </a:r>
            <a:r>
              <a:rPr lang="en-GB" sz="3200" b="1" dirty="0" smtClean="0">
                <a:solidFill>
                  <a:srgbClr val="FF0000"/>
                </a:solidFill>
                <a:latin typeface="euclid_circular_a"/>
              </a:rPr>
              <a:t>Positive or </a:t>
            </a:r>
            <a:r>
              <a:rPr lang="en-GB" sz="3200" b="1" dirty="0">
                <a:solidFill>
                  <a:srgbClr val="FF0000"/>
                </a:solidFill>
                <a:latin typeface="euclid_circular_a"/>
              </a:rPr>
              <a:t>Negative</a:t>
            </a:r>
            <a:endParaRPr lang="en-GB" sz="3200" b="1" i="0" dirty="0">
              <a:solidFill>
                <a:srgbClr val="FF0000"/>
              </a:solidFill>
              <a:effectLst/>
              <a:latin typeface="euclid_circular_a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73400" y="2037308"/>
            <a:ext cx="5410200" cy="246221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num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num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&gt;=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0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smtClean="0">
                <a:solidFill>
                  <a:srgbClr val="383A42"/>
                </a:solidFill>
                <a:latin typeface="Droid Sans Mono"/>
              </a:rPr>
              <a:t>   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"Positive number"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else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smtClean="0">
                <a:solidFill>
                  <a:srgbClr val="383A42"/>
                </a:solidFill>
                <a:latin typeface="Droid Sans Mono"/>
              </a:rPr>
              <a:t>   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"Negative number"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8050" y="5391835"/>
            <a:ext cx="993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Roboto"/>
              </a:rPr>
              <a:t>Indentation in Python refers to the </a:t>
            </a:r>
            <a:r>
              <a:rPr lang="en-GB" dirty="0" smtClean="0">
                <a:solidFill>
                  <a:srgbClr val="C00000"/>
                </a:solidFill>
                <a:latin typeface="Roboto"/>
              </a:rPr>
              <a:t>(4 spaces) </a:t>
            </a:r>
            <a:r>
              <a:rPr lang="en-GB" dirty="0">
                <a:solidFill>
                  <a:srgbClr val="C00000"/>
                </a:solidFill>
                <a:latin typeface="Roboto"/>
              </a:rPr>
              <a:t>that are used at the beginning of a statement.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82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995740"/>
            <a:ext cx="94869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Segoe UI" panose="020B0502040204020203" pitchFamily="34" charset="0"/>
              </a:rPr>
              <a:t>Elif</a:t>
            </a:r>
            <a:endParaRPr lang="en-GB" sz="2800" dirty="0" smtClean="0">
              <a:solidFill>
                <a:srgbClr val="C00000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GB" dirty="0" err="1">
                <a:solidFill>
                  <a:srgbClr val="DC143C"/>
                </a:solidFill>
                <a:latin typeface="Consolas" panose="020B0609020204030204" pitchFamily="49" charset="0"/>
              </a:rPr>
              <a:t>elif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 keyword is pythons way of saying "if the previous conditions were not true, then try this condition".</a:t>
            </a:r>
          </a:p>
          <a:p>
            <a:endParaRPr lang="en-GB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b = 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b &gt; a: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0000CD"/>
                </a:solidFill>
                <a:latin typeface="Consolas" panose="020B0609020204030204" pitchFamily="49" charset="0"/>
              </a:rPr>
              <a:t>elif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&lt; a: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rgbClr val="A52A2A"/>
                </a:solidFill>
                <a:latin typeface="Consolas" panose="020B0609020204030204" pitchFamily="49" charset="0"/>
              </a:rPr>
              <a:t>a is greater than b"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“both are equal"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3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98800" y="376535"/>
            <a:ext cx="5537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u="sng" dirty="0" smtClean="0">
                <a:solidFill>
                  <a:schemeClr val="accent6">
                    <a:lumMod val="50000"/>
                  </a:schemeClr>
                </a:solidFill>
              </a:rPr>
              <a:t>Algorithm for sum of two numbers</a:t>
            </a:r>
            <a:r>
              <a:rPr lang="en-GB" sz="2800" dirty="0" smtClean="0"/>
              <a:t>.</a:t>
            </a:r>
          </a:p>
          <a:p>
            <a:endParaRPr lang="en-GB" sz="2800" dirty="0" smtClean="0"/>
          </a:p>
          <a:p>
            <a:r>
              <a:rPr lang="en-GB" sz="2800" dirty="0" smtClean="0">
                <a:solidFill>
                  <a:srgbClr val="FF0000"/>
                </a:solidFill>
              </a:rPr>
              <a:t>STEP 1 </a:t>
            </a:r>
            <a:r>
              <a:rPr lang="en-GB" sz="2800" dirty="0" smtClean="0"/>
              <a:t>: START </a:t>
            </a:r>
          </a:p>
          <a:p>
            <a:endParaRPr lang="en-GB" sz="2800" dirty="0" smtClean="0"/>
          </a:p>
          <a:p>
            <a:r>
              <a:rPr lang="en-GB" sz="2800" dirty="0" smtClean="0">
                <a:solidFill>
                  <a:srgbClr val="FF0000"/>
                </a:solidFill>
              </a:rPr>
              <a:t>STEP 2 </a:t>
            </a:r>
            <a:r>
              <a:rPr lang="en-GB" sz="2800" dirty="0" smtClean="0"/>
              <a:t>: ACCEPT FIRST NUMBER </a:t>
            </a:r>
          </a:p>
          <a:p>
            <a:endParaRPr lang="en-GB" sz="2800" dirty="0" smtClean="0"/>
          </a:p>
          <a:p>
            <a:r>
              <a:rPr lang="en-GB" sz="2800" dirty="0" smtClean="0">
                <a:solidFill>
                  <a:srgbClr val="FF0000"/>
                </a:solidFill>
              </a:rPr>
              <a:t>STEP 3 </a:t>
            </a:r>
            <a:r>
              <a:rPr lang="en-GB" sz="2800" dirty="0" smtClean="0"/>
              <a:t>: ACCEPT SECOND NUMBER </a:t>
            </a:r>
          </a:p>
          <a:p>
            <a:endParaRPr lang="en-GB" sz="2800" dirty="0" smtClean="0"/>
          </a:p>
          <a:p>
            <a:r>
              <a:rPr lang="en-GB" sz="2800" dirty="0" smtClean="0">
                <a:solidFill>
                  <a:srgbClr val="FF0000"/>
                </a:solidFill>
              </a:rPr>
              <a:t>STEP 4 </a:t>
            </a:r>
            <a:r>
              <a:rPr lang="en-GB" sz="2800" dirty="0" smtClean="0"/>
              <a:t>: ADD THESE TWO NUMBERS</a:t>
            </a:r>
          </a:p>
          <a:p>
            <a:endParaRPr lang="en-GB" sz="2800" dirty="0"/>
          </a:p>
          <a:p>
            <a:r>
              <a:rPr lang="en-GB" sz="2800" dirty="0" smtClean="0">
                <a:solidFill>
                  <a:srgbClr val="FF0000"/>
                </a:solidFill>
              </a:rPr>
              <a:t>STEP 5 </a:t>
            </a:r>
            <a:r>
              <a:rPr lang="en-GB" sz="2800" dirty="0" smtClean="0"/>
              <a:t>: DISPLAY RESULT</a:t>
            </a:r>
          </a:p>
          <a:p>
            <a:endParaRPr lang="en-GB" sz="2800" dirty="0" smtClean="0">
              <a:solidFill>
                <a:srgbClr val="FF0000"/>
              </a:solidFill>
            </a:endParaRPr>
          </a:p>
          <a:p>
            <a:r>
              <a:rPr lang="en-GB" sz="2800" dirty="0" smtClean="0">
                <a:solidFill>
                  <a:srgbClr val="FF0000"/>
                </a:solidFill>
              </a:rPr>
              <a:t>STEP 6 </a:t>
            </a:r>
            <a:r>
              <a:rPr lang="en-GB" sz="2800" dirty="0" smtClean="0"/>
              <a:t>: STOP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848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0214" y="2967335"/>
            <a:ext cx="9771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programming language?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857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9400" y="1974334"/>
            <a:ext cx="8801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GB" sz="40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lang="en-GB" sz="4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GB" sz="4000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Formal language"/>
              </a:rPr>
              <a:t>formal language</a:t>
            </a:r>
            <a:r>
              <a:rPr lang="en-GB" sz="4000" dirty="0"/>
              <a:t>, </a:t>
            </a:r>
            <a:r>
              <a:rPr lang="en-GB" sz="4000" dirty="0" smtClean="0"/>
              <a:t>which are </a:t>
            </a:r>
            <a:r>
              <a:rPr lang="en-GB" sz="4000" dirty="0"/>
              <a:t>used  to implement </a:t>
            </a:r>
            <a:r>
              <a:rPr lang="en-GB" sz="4000" dirty="0">
                <a:hlinkClick r:id="rId3" tooltip="Algorithm"/>
              </a:rPr>
              <a:t>algorithms</a:t>
            </a:r>
            <a:r>
              <a:rPr lang="en-GB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01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3900" y="1282700"/>
            <a:ext cx="8661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Python Program to find sum of two numbers.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sz="3200" dirty="0" smtClean="0">
                <a:solidFill>
                  <a:srgbClr val="C00000"/>
                </a:solidFill>
              </a:rPr>
              <a:t>A = 10		//A is a variable which stores 10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B = 20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Sum = A+B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Print(Sum) </a:t>
            </a:r>
          </a:p>
          <a:p>
            <a:endParaRPr lang="en-GB" sz="3200" dirty="0">
              <a:solidFill>
                <a:srgbClr val="C00000"/>
              </a:solidFill>
            </a:endParaRPr>
          </a:p>
          <a:p>
            <a:endParaRPr lang="en-GB" sz="3200" dirty="0" smtClean="0">
              <a:solidFill>
                <a:srgbClr val="C00000"/>
              </a:solidFill>
            </a:endParaRPr>
          </a:p>
          <a:p>
            <a:r>
              <a:rPr lang="en-GB" sz="3200" dirty="0" smtClean="0">
                <a:solidFill>
                  <a:srgbClr val="C00000"/>
                </a:solidFill>
              </a:rPr>
              <a:t>// output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30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8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8991" y="554335"/>
            <a:ext cx="5501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endParaRPr lang="en-US" sz="54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4691" y="1936234"/>
            <a:ext cx="9453935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GB" sz="3200" b="0" i="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Easy to Learn and Use</a:t>
            </a:r>
          </a:p>
          <a:p>
            <a:r>
              <a:rPr lang="en-GB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Interpreted Language</a:t>
            </a:r>
          </a:p>
          <a:p>
            <a:r>
              <a:rPr lang="en-GB" dirty="0" smtClean="0"/>
              <a:t>	Python </a:t>
            </a:r>
            <a:r>
              <a:rPr lang="en-GB" dirty="0"/>
              <a:t>is an interpreted language i.e. interpreter executes the code line by line at a time</a:t>
            </a:r>
            <a:r>
              <a:rPr lang="en-GB" dirty="0" smtClean="0"/>
              <a:t>.</a:t>
            </a:r>
          </a:p>
          <a:p>
            <a:r>
              <a:rPr lang="en-GB" dirty="0"/>
              <a:t>	</a:t>
            </a:r>
            <a:r>
              <a:rPr lang="en-GB" dirty="0" smtClean="0"/>
              <a:t>This </a:t>
            </a:r>
            <a:r>
              <a:rPr lang="en-GB" dirty="0"/>
              <a:t>makes debugging easy and thus suitable for beginners.</a:t>
            </a:r>
            <a:endParaRPr lang="en-GB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Free </a:t>
            </a:r>
            <a:r>
              <a:rPr lang="en-GB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Open </a:t>
            </a:r>
            <a:r>
              <a:rPr lang="en-GB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GB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Cross-platform Language</a:t>
            </a:r>
          </a:p>
          <a:p>
            <a:r>
              <a:rPr lang="en-GB" dirty="0" smtClean="0"/>
              <a:t>	Python </a:t>
            </a:r>
            <a:r>
              <a:rPr lang="en-GB" dirty="0"/>
              <a:t>can run equally on different platforms such as Windows, Linux, </a:t>
            </a:r>
          </a:p>
          <a:p>
            <a:r>
              <a:rPr lang="en-GB" dirty="0" smtClean="0"/>
              <a:t>  	Unix </a:t>
            </a:r>
            <a:r>
              <a:rPr lang="en-GB" dirty="0"/>
              <a:t>and Macintosh etc. So, we can say that Python is a portable language.</a:t>
            </a:r>
            <a:endParaRPr lang="en-GB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Integrated</a:t>
            </a:r>
          </a:p>
          <a:p>
            <a:r>
              <a:rPr lang="en-GB" dirty="0" smtClean="0">
                <a:solidFill>
                  <a:srgbClr val="610B4B"/>
                </a:solidFill>
                <a:latin typeface="erdana"/>
              </a:rPr>
              <a:t> 	</a:t>
            </a:r>
            <a:r>
              <a:rPr lang="en-GB" dirty="0" smtClean="0"/>
              <a:t>It </a:t>
            </a:r>
            <a:r>
              <a:rPr lang="en-GB" dirty="0"/>
              <a:t>can be easily integrated with languages like C, C++, JAVA etc.</a:t>
            </a:r>
            <a:endParaRPr lang="en-GB" dirty="0" smtClean="0">
              <a:solidFill>
                <a:srgbClr val="610B4B"/>
              </a:solidFill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135873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1245</Words>
  <Application>Microsoft Office PowerPoint</Application>
  <PresentationFormat>Widescreen</PresentationFormat>
  <Paragraphs>326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3" baseType="lpstr">
      <vt:lpstr>-apple-system</vt:lpstr>
      <vt:lpstr>Arial</vt:lpstr>
      <vt:lpstr>Arial</vt:lpstr>
      <vt:lpstr>Calibri</vt:lpstr>
      <vt:lpstr>Calibri Light</vt:lpstr>
      <vt:lpstr>Consolas</vt:lpstr>
      <vt:lpstr>Courier New</vt:lpstr>
      <vt:lpstr>Droid Sans Mono</vt:lpstr>
      <vt:lpstr>erdana</vt:lpstr>
      <vt:lpstr>euclid_circular_a</vt:lpstr>
      <vt:lpstr>helvetica neue</vt:lpstr>
      <vt:lpstr>inherit</vt:lpstr>
      <vt:lpstr>Monaco</vt:lpstr>
      <vt:lpstr>noto sans</vt:lpstr>
      <vt:lpstr>Open Sans</vt:lpstr>
      <vt:lpstr>Roboto</vt:lpstr>
      <vt:lpstr>Segoe UI</vt:lpstr>
      <vt:lpstr>Verdana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 H AT H A P P E N S W H E N Y O U D O A = 3 ,  B = 3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</dc:creator>
  <cp:lastModifiedBy>sumit</cp:lastModifiedBy>
  <cp:revision>34</cp:revision>
  <dcterms:created xsi:type="dcterms:W3CDTF">2020-04-29T05:42:45Z</dcterms:created>
  <dcterms:modified xsi:type="dcterms:W3CDTF">2020-05-08T08:43:02Z</dcterms:modified>
</cp:coreProperties>
</file>