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66" r:id="rId4"/>
    <p:sldId id="282" r:id="rId5"/>
    <p:sldId id="283" r:id="rId6"/>
    <p:sldId id="284" r:id="rId7"/>
    <p:sldId id="275" r:id="rId8"/>
  </p:sldIdLst>
  <p:sldSz cx="18288000" cy="10287000"/>
  <p:notesSz cx="6858000" cy="9144000"/>
  <p:embeddedFontLst>
    <p:embeddedFont>
      <p:font typeface="Segoe UI" panose="020B0502040204020203" pitchFamily="34" charset="0"/>
      <p:regular r:id="rId9"/>
      <p:bold r:id="rId10"/>
      <p:italic r:id="rId11"/>
      <p:boldItalic r:id="rId12"/>
    </p:embeddedFont>
    <p:embeddedFont>
      <p:font typeface="Sitka Small Semibold" pitchFamily="2" charset="0"/>
      <p:bold r:id="rId13"/>
      <p:boldItalic r:id="rId14"/>
    </p:embeddedFont>
    <p:embeddedFont>
      <p:font typeface="Times New Roman Medium" panose="020B0604020202020204" charset="0"/>
      <p:regular r:id="rId15"/>
    </p:embeddedFont>
    <p:embeddedFont>
      <p:font typeface="Times New Roman Semi-Bold" panose="020B0604020202020204" charset="0"/>
      <p:regular r:id="rId16"/>
    </p:embeddedFont>
    <p:embeddedFont>
      <p:font typeface="Times New Roman Ultra-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8FA8FF-129B-4CFC-97CA-535CA633BAE9}" v="57" dt="2024-05-07T18:53:49.2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2" autoAdjust="0"/>
  </p:normalViewPr>
  <p:slideViewPr>
    <p:cSldViewPr>
      <p:cViewPr varScale="1">
        <p:scale>
          <a:sx n="34" d="100"/>
          <a:sy n="34" d="100"/>
        </p:scale>
        <p:origin x="922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highlight>
                  <a:srgbClr val="FFFF00"/>
                </a:highlight>
              </a:rPr>
              <a:t>GENDER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  <c:perspective val="6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"/>
          <c:y val="0"/>
          <c:w val="0.9770833333333333"/>
          <c:h val="0.81522134329982943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GENDER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1-DB21-442C-A3F3-9D1D3E309C6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3-DB21-442C-A3F3-9D1D3E309C6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5-DB21-442C-A3F3-9D1D3E309C6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1-5165-41A5-A913-23A3CA4BFCC1}"/>
              </c:ext>
            </c:extLst>
          </c:dPt>
          <c:dLbls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165-41A5-A913-23A3CA4BFCC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MALE</c:v>
                </c:pt>
                <c:pt idx="1">
                  <c:v>FEMALE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441</c:v>
                </c:pt>
                <c:pt idx="1">
                  <c:v>270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65-41A5-A913-23A3CA4BFCC1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405252"/>
            <a:ext cx="10192926" cy="8828025"/>
            <a:chOff x="0" y="0"/>
            <a:chExt cx="6202680" cy="537210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202680" cy="5372100"/>
            </a:xfrm>
            <a:custGeom>
              <a:avLst/>
              <a:gdLst/>
              <a:ahLst/>
              <a:cxnLst/>
              <a:rect l="l" t="t" r="r" b="b"/>
              <a:pathLst>
                <a:path w="6202680" h="537210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609600" y="4008761"/>
            <a:ext cx="9296400" cy="22570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8800"/>
              </a:lnSpc>
            </a:pPr>
            <a:r>
              <a:rPr lang="en-US" sz="8000" spc="240" dirty="0">
                <a:solidFill>
                  <a:srgbClr val="000000"/>
                </a:solidFill>
                <a:latin typeface="Sitka Small Semibold" pitchFamily="2" charset="0"/>
              </a:rPr>
              <a:t>AMAZON SALES       ANALYSIS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62EB958-990B-47DC-2D02-BE21E6484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001" y="4229100"/>
            <a:ext cx="7888287" cy="60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-3194126" y="-3113068"/>
            <a:ext cx="18307590" cy="6226137"/>
            <a:chOff x="0" y="0"/>
            <a:chExt cx="15796345" cy="5372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796344" cy="5372100"/>
            </a:xfrm>
            <a:custGeom>
              <a:avLst/>
              <a:gdLst/>
              <a:ahLst/>
              <a:cxnLst/>
              <a:rect l="l" t="t" r="r" b="b"/>
              <a:pathLst>
                <a:path w="15796344" h="5372100">
                  <a:moveTo>
                    <a:pt x="14245675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14245675" y="5372100"/>
                  </a:lnTo>
                  <a:lnTo>
                    <a:pt x="15796344" y="2686050"/>
                  </a:lnTo>
                  <a:lnTo>
                    <a:pt x="14245675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1028700" y="942975"/>
            <a:ext cx="11389528" cy="1129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717"/>
              </a:lnSpc>
              <a:spcBef>
                <a:spcPct val="0"/>
              </a:spcBef>
            </a:pPr>
            <a:r>
              <a:rPr lang="en-US" sz="7925" dirty="0">
                <a:solidFill>
                  <a:srgbClr val="FFFFFF"/>
                </a:solidFill>
                <a:latin typeface="Sitka Small Semibold" pitchFamily="2" charset="0"/>
              </a:rPr>
              <a:t>INTRODUCTION</a:t>
            </a:r>
            <a:endParaRPr lang="en-US" sz="7925" u="none" dirty="0">
              <a:solidFill>
                <a:srgbClr val="FFFFFF"/>
              </a:solidFill>
              <a:latin typeface="Sitka Small Semibold" pitchFamily="2" charset="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0" y="3702526"/>
            <a:ext cx="17754600" cy="39425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31799" lvl="1">
              <a:lnSpc>
                <a:spcPts val="5199"/>
              </a:lnSpc>
            </a:pPr>
            <a:r>
              <a:rPr lang="en-US" sz="3600" spc="-79" dirty="0">
                <a:solidFill>
                  <a:srgbClr val="000000"/>
                </a:solidFill>
                <a:latin typeface="Times New Roman"/>
              </a:rPr>
              <a:t> Effective sales management is vital in today's competitive landscape. </a:t>
            </a:r>
          </a:p>
          <a:p>
            <a:pPr marL="431799" lvl="1">
              <a:lnSpc>
                <a:spcPts val="5199"/>
              </a:lnSpc>
            </a:pPr>
            <a:endParaRPr lang="en-US" sz="3600" spc="-79" dirty="0">
              <a:solidFill>
                <a:srgbClr val="000000"/>
              </a:solidFill>
              <a:latin typeface="Times New Roman"/>
            </a:endParaRPr>
          </a:p>
          <a:p>
            <a:pPr marL="431799" lvl="1">
              <a:lnSpc>
                <a:spcPts val="5199"/>
              </a:lnSpc>
            </a:pPr>
            <a:r>
              <a:rPr lang="en-US" sz="3600" spc="-79" dirty="0">
                <a:solidFill>
                  <a:srgbClr val="000000"/>
                </a:solidFill>
                <a:latin typeface="Times New Roman"/>
              </a:rPr>
              <a:t> This project tackles sales trend analysis on an Amazon dataset.</a:t>
            </a:r>
          </a:p>
          <a:p>
            <a:pPr marL="431799" lvl="1">
              <a:lnSpc>
                <a:spcPts val="5199"/>
              </a:lnSpc>
            </a:pPr>
            <a:endParaRPr lang="en-US" sz="3600" spc="-79" dirty="0">
              <a:solidFill>
                <a:srgbClr val="000000"/>
              </a:solidFill>
              <a:latin typeface="Times New Roman"/>
            </a:endParaRPr>
          </a:p>
          <a:p>
            <a:pPr marL="431799" lvl="1">
              <a:lnSpc>
                <a:spcPts val="5199"/>
              </a:lnSpc>
            </a:pPr>
            <a:r>
              <a:rPr lang="en-US" sz="3600" spc="-79" dirty="0">
                <a:solidFill>
                  <a:srgbClr val="000000"/>
                </a:solidFill>
                <a:latin typeface="Times New Roman"/>
              </a:rPr>
              <a:t>In this my role is to process sales data to uncover trend to gain valuable insights for strategic decision-making.</a:t>
            </a:r>
          </a:p>
        </p:txBody>
      </p:sp>
      <p:grpSp>
        <p:nvGrpSpPr>
          <p:cNvPr id="8" name="Group 8"/>
          <p:cNvGrpSpPr/>
          <p:nvPr/>
        </p:nvGrpSpPr>
        <p:grpSpPr>
          <a:xfrm rot="-10800000">
            <a:off x="12221590" y="-2498640"/>
            <a:ext cx="4409979" cy="4997280"/>
            <a:chOff x="0" y="0"/>
            <a:chExt cx="4740748" cy="53721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740748" cy="5372100"/>
            </a:xfrm>
            <a:custGeom>
              <a:avLst/>
              <a:gdLst/>
              <a:ahLst/>
              <a:cxnLst/>
              <a:rect l="l" t="t" r="r" b="b"/>
              <a:pathLst>
                <a:path w="4740748" h="5372100">
                  <a:moveTo>
                    <a:pt x="3190078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3190078" y="5372100"/>
                  </a:lnTo>
                  <a:lnTo>
                    <a:pt x="4740748" y="2686050"/>
                  </a:lnTo>
                  <a:lnTo>
                    <a:pt x="3190078" y="0"/>
                  </a:lnTo>
                  <a:close/>
                </a:path>
              </a:pathLst>
            </a:custGeom>
            <a:solidFill>
              <a:srgbClr val="86C7ED"/>
            </a:solidFill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 flipV="1">
            <a:off x="13083626" y="-971753"/>
            <a:ext cx="6133104" cy="3501801"/>
          </a:xfrm>
          <a:custGeom>
            <a:avLst/>
            <a:gdLst/>
            <a:ahLst/>
            <a:cxnLst/>
            <a:rect l="l" t="t" r="r" b="b"/>
            <a:pathLst>
              <a:path w="6133104" h="3501801">
                <a:moveTo>
                  <a:pt x="0" y="3501801"/>
                </a:moveTo>
                <a:lnTo>
                  <a:pt x="6133104" y="3501801"/>
                </a:lnTo>
                <a:lnTo>
                  <a:pt x="6133104" y="0"/>
                </a:lnTo>
                <a:lnTo>
                  <a:pt x="0" y="0"/>
                </a:lnTo>
                <a:lnTo>
                  <a:pt x="0" y="350180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5157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-3736090" y="7912807"/>
            <a:ext cx="5559738" cy="3174428"/>
          </a:xfrm>
          <a:custGeom>
            <a:avLst/>
            <a:gdLst/>
            <a:ahLst/>
            <a:cxnLst/>
            <a:rect l="l" t="t" r="r" b="b"/>
            <a:pathLst>
              <a:path w="5559738" h="3174428">
                <a:moveTo>
                  <a:pt x="0" y="0"/>
                </a:moveTo>
                <a:lnTo>
                  <a:pt x="5559738" y="0"/>
                </a:lnTo>
                <a:lnTo>
                  <a:pt x="5559738" y="3174428"/>
                </a:lnTo>
                <a:lnTo>
                  <a:pt x="0" y="31744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5157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2133600" y="3314700"/>
            <a:ext cx="8763000" cy="58567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4550"/>
              </a:lnSpc>
              <a:spcBef>
                <a:spcPct val="0"/>
              </a:spcBef>
            </a:pPr>
            <a:r>
              <a:rPr lang="en-US" sz="3500" spc="-70" dirty="0">
                <a:solidFill>
                  <a:srgbClr val="000000"/>
                </a:solidFill>
                <a:latin typeface="Times New Roman"/>
              </a:rPr>
              <a:t>Sum of the units sold            </a:t>
            </a:r>
            <a:r>
              <a:rPr lang="en-US" sz="3500" b="1" spc="-70" dirty="0">
                <a:solidFill>
                  <a:srgbClr val="000000"/>
                </a:solidFill>
                <a:latin typeface="Times New Roman"/>
              </a:rPr>
              <a:t>5,12,871</a:t>
            </a:r>
          </a:p>
          <a:p>
            <a:pPr marL="0" lvl="0" indent="0">
              <a:lnSpc>
                <a:spcPts val="4550"/>
              </a:lnSpc>
              <a:spcBef>
                <a:spcPct val="0"/>
              </a:spcBef>
            </a:pPr>
            <a:endParaRPr lang="en-US" sz="3500" spc="-70" dirty="0">
              <a:solidFill>
                <a:srgbClr val="000000"/>
              </a:solidFill>
              <a:latin typeface="Times New Roman"/>
            </a:endParaRPr>
          </a:p>
          <a:p>
            <a:pPr marL="0" lvl="0" indent="0">
              <a:lnSpc>
                <a:spcPts val="4550"/>
              </a:lnSpc>
              <a:spcBef>
                <a:spcPct val="0"/>
              </a:spcBef>
            </a:pPr>
            <a:r>
              <a:rPr lang="en-US" sz="3500" spc="-70" dirty="0">
                <a:solidFill>
                  <a:srgbClr val="000000"/>
                </a:solidFill>
                <a:latin typeface="Times New Roman"/>
              </a:rPr>
              <a:t>Sum of total profit                </a:t>
            </a:r>
            <a:r>
              <a:rPr lang="en-US" sz="3500" b="1" spc="-70" dirty="0">
                <a:solidFill>
                  <a:srgbClr val="000000"/>
                </a:solidFill>
                <a:latin typeface="Times New Roman"/>
              </a:rPr>
              <a:t>44,168,198.40</a:t>
            </a:r>
          </a:p>
          <a:p>
            <a:pPr marL="0" lvl="0" indent="0">
              <a:lnSpc>
                <a:spcPts val="4550"/>
              </a:lnSpc>
              <a:spcBef>
                <a:spcPct val="0"/>
              </a:spcBef>
            </a:pPr>
            <a:endParaRPr lang="en-US" sz="3500" spc="-70" dirty="0">
              <a:solidFill>
                <a:srgbClr val="000000"/>
              </a:solidFill>
              <a:latin typeface="Times New Roman"/>
            </a:endParaRPr>
          </a:p>
          <a:p>
            <a:pPr marL="0" lvl="0" indent="0">
              <a:lnSpc>
                <a:spcPts val="4550"/>
              </a:lnSpc>
              <a:spcBef>
                <a:spcPct val="0"/>
              </a:spcBef>
            </a:pPr>
            <a:r>
              <a:rPr lang="en-US" sz="3500" spc="-70" dirty="0">
                <a:solidFill>
                  <a:srgbClr val="000000"/>
                </a:solidFill>
                <a:latin typeface="Times New Roman"/>
              </a:rPr>
              <a:t>Sum of total revenue            </a:t>
            </a:r>
            <a:r>
              <a:rPr lang="en-US" sz="3500" b="1" spc="-70" dirty="0">
                <a:solidFill>
                  <a:srgbClr val="000000"/>
                </a:solidFill>
                <a:latin typeface="Times New Roman"/>
              </a:rPr>
              <a:t>137,348,768.31</a:t>
            </a:r>
          </a:p>
          <a:p>
            <a:pPr marL="0" lvl="0" indent="0">
              <a:lnSpc>
                <a:spcPts val="4550"/>
              </a:lnSpc>
              <a:spcBef>
                <a:spcPct val="0"/>
              </a:spcBef>
            </a:pPr>
            <a:endParaRPr lang="en-US" sz="3500" spc="-70" dirty="0">
              <a:solidFill>
                <a:srgbClr val="000000"/>
              </a:solidFill>
              <a:latin typeface="Times New Roman"/>
            </a:endParaRPr>
          </a:p>
          <a:p>
            <a:pPr marL="0" lvl="0" indent="0">
              <a:lnSpc>
                <a:spcPts val="4550"/>
              </a:lnSpc>
              <a:spcBef>
                <a:spcPct val="0"/>
              </a:spcBef>
            </a:pPr>
            <a:r>
              <a:rPr lang="en-US" sz="3500" spc="-70" dirty="0">
                <a:solidFill>
                  <a:srgbClr val="000000"/>
                </a:solidFill>
                <a:latin typeface="Times New Roman"/>
              </a:rPr>
              <a:t>Sum of total cost                   </a:t>
            </a:r>
            <a:r>
              <a:rPr lang="en-US" sz="3500" b="1" spc="-70" dirty="0">
                <a:solidFill>
                  <a:srgbClr val="000000"/>
                </a:solidFill>
                <a:latin typeface="Times New Roman"/>
              </a:rPr>
              <a:t>93,180,569.91</a:t>
            </a:r>
            <a:endParaRPr lang="en-US" sz="3200" b="1" spc="-70" dirty="0">
              <a:solidFill>
                <a:srgbClr val="252423"/>
              </a:solidFill>
              <a:latin typeface="Segoe UI" panose="020B0502040204020203" pitchFamily="34" charset="0"/>
            </a:endParaRPr>
          </a:p>
          <a:p>
            <a:pPr>
              <a:lnSpc>
                <a:spcPts val="4550"/>
              </a:lnSpc>
              <a:spcBef>
                <a:spcPct val="0"/>
              </a:spcBef>
            </a:pPr>
            <a:endParaRPr lang="en-US" sz="3200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marL="0" lvl="0" indent="0">
              <a:lnSpc>
                <a:spcPts val="4550"/>
              </a:lnSpc>
              <a:spcBef>
                <a:spcPct val="0"/>
              </a:spcBef>
            </a:pPr>
            <a:endParaRPr lang="en-US" sz="3500" spc="-70" dirty="0">
              <a:solidFill>
                <a:srgbClr val="000000"/>
              </a:solidFill>
              <a:latin typeface="Times New Roman"/>
            </a:endParaRPr>
          </a:p>
          <a:p>
            <a:pPr marL="0" lvl="0" indent="0">
              <a:lnSpc>
                <a:spcPts val="4550"/>
              </a:lnSpc>
              <a:spcBef>
                <a:spcPct val="0"/>
              </a:spcBef>
            </a:pPr>
            <a:endParaRPr lang="en-US" sz="3500" spc="-7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590800" y="1333502"/>
            <a:ext cx="5142407" cy="6862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5599"/>
              </a:lnSpc>
              <a:spcBef>
                <a:spcPct val="0"/>
              </a:spcBef>
            </a:pPr>
            <a:r>
              <a:rPr lang="en-US" sz="3999" dirty="0">
                <a:solidFill>
                  <a:srgbClr val="000000"/>
                </a:solidFill>
                <a:latin typeface="Times New Roman Medium"/>
              </a:rPr>
              <a:t>DETAILS  OF DATA</a:t>
            </a:r>
            <a:endParaRPr lang="en-US" sz="3999" u="none" dirty="0">
              <a:solidFill>
                <a:srgbClr val="000000"/>
              </a:solidFill>
              <a:latin typeface="Times New Roman Medium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14023258" y="5941700"/>
            <a:ext cx="4267200" cy="4035414"/>
          </a:xfrm>
          <a:custGeom>
            <a:avLst/>
            <a:gdLst/>
            <a:ahLst/>
            <a:cxnLst/>
            <a:rect l="l" t="t" r="r" b="b"/>
            <a:pathLst>
              <a:path w="4738280" h="4307527">
                <a:moveTo>
                  <a:pt x="0" y="0"/>
                </a:moveTo>
                <a:lnTo>
                  <a:pt x="4738279" y="0"/>
                </a:lnTo>
                <a:lnTo>
                  <a:pt x="4738279" y="4307528"/>
                </a:lnTo>
                <a:lnTo>
                  <a:pt x="0" y="43075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20" name="Graphic 19" descr="A lightbulb">
            <a:extLst>
              <a:ext uri="{FF2B5EF4-FFF2-40B4-BE49-F238E27FC236}">
                <a16:creationId xmlns:a16="http://schemas.microsoft.com/office/drawing/2014/main" id="{04BAD386-9562-D625-5DD0-25588DDA9B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1000" y="93406"/>
            <a:ext cx="2415748" cy="241574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 flipV="1">
            <a:off x="13083626" y="-971753"/>
            <a:ext cx="6133104" cy="3501801"/>
          </a:xfrm>
          <a:custGeom>
            <a:avLst/>
            <a:gdLst/>
            <a:ahLst/>
            <a:cxnLst/>
            <a:rect l="l" t="t" r="r" b="b"/>
            <a:pathLst>
              <a:path w="6133104" h="3501801">
                <a:moveTo>
                  <a:pt x="0" y="3501801"/>
                </a:moveTo>
                <a:lnTo>
                  <a:pt x="6133104" y="3501801"/>
                </a:lnTo>
                <a:lnTo>
                  <a:pt x="6133104" y="0"/>
                </a:lnTo>
                <a:lnTo>
                  <a:pt x="0" y="0"/>
                </a:lnTo>
                <a:lnTo>
                  <a:pt x="0" y="350180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5157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-4840643" y="8267700"/>
            <a:ext cx="5559738" cy="3174428"/>
          </a:xfrm>
          <a:custGeom>
            <a:avLst/>
            <a:gdLst/>
            <a:ahLst/>
            <a:cxnLst/>
            <a:rect l="l" t="t" r="r" b="b"/>
            <a:pathLst>
              <a:path w="5559738" h="3174428">
                <a:moveTo>
                  <a:pt x="0" y="0"/>
                </a:moveTo>
                <a:lnTo>
                  <a:pt x="5559738" y="0"/>
                </a:lnTo>
                <a:lnTo>
                  <a:pt x="5559738" y="3174428"/>
                </a:lnTo>
                <a:lnTo>
                  <a:pt x="0" y="31744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5157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219200" y="2530048"/>
            <a:ext cx="17526000" cy="99861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4550"/>
              </a:lnSpc>
              <a:spcBef>
                <a:spcPct val="0"/>
              </a:spcBef>
            </a:pPr>
            <a:endParaRPr lang="en-US" sz="3200" spc="-70" dirty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4550"/>
              </a:lnSpc>
              <a:spcBef>
                <a:spcPct val="0"/>
              </a:spcBef>
            </a:pPr>
            <a:r>
              <a:rPr lang="en-US" sz="3200" spc="-7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UNIT PRICE</a:t>
            </a:r>
            <a:r>
              <a:rPr lang="en-US" sz="3200" spc="-70" dirty="0">
                <a:solidFill>
                  <a:srgbClr val="000000"/>
                </a:solidFill>
                <a:latin typeface="Times New Roman"/>
              </a:rPr>
              <a:t>  -  </a:t>
            </a:r>
            <a:r>
              <a:rPr lang="en-US" sz="2800" spc="-70" dirty="0">
                <a:solidFill>
                  <a:srgbClr val="000000"/>
                </a:solidFill>
                <a:latin typeface="Times New Roman"/>
              </a:rPr>
              <a:t>THE PRICE  AT WHICH WE SELL ONE UNIT OF PRODUCT OR SERVICE FOR.</a:t>
            </a:r>
          </a:p>
          <a:p>
            <a:pPr>
              <a:lnSpc>
                <a:spcPts val="4550"/>
              </a:lnSpc>
              <a:spcBef>
                <a:spcPct val="0"/>
              </a:spcBef>
            </a:pPr>
            <a:endParaRPr lang="en-US" sz="3200" spc="-7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</a:endParaRPr>
          </a:p>
          <a:p>
            <a:pPr>
              <a:lnSpc>
                <a:spcPts val="4550"/>
              </a:lnSpc>
              <a:spcBef>
                <a:spcPct val="0"/>
              </a:spcBef>
            </a:pPr>
            <a:r>
              <a:rPr lang="en-US" sz="3200" spc="-7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UNITS SOLD</a:t>
            </a:r>
            <a:r>
              <a:rPr lang="en-US" sz="3200" b="1" spc="-70" dirty="0">
                <a:solidFill>
                  <a:srgbClr val="000000"/>
                </a:solidFill>
                <a:latin typeface="Times New Roman"/>
              </a:rPr>
              <a:t>– </a:t>
            </a:r>
            <a:r>
              <a:rPr lang="en-US" sz="2800" spc="-70" dirty="0">
                <a:solidFill>
                  <a:srgbClr val="000000"/>
                </a:solidFill>
                <a:latin typeface="Times New Roman"/>
              </a:rPr>
              <a:t>THE NUMBER OF UNITS OF A PRODUCT OR SERVICE WE SELL.</a:t>
            </a:r>
          </a:p>
          <a:p>
            <a:pPr>
              <a:lnSpc>
                <a:spcPts val="4550"/>
              </a:lnSpc>
              <a:spcBef>
                <a:spcPct val="0"/>
              </a:spcBef>
            </a:pPr>
            <a:endParaRPr lang="en-US" sz="3200" spc="-7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</a:endParaRPr>
          </a:p>
          <a:p>
            <a:pPr>
              <a:lnSpc>
                <a:spcPts val="4550"/>
              </a:lnSpc>
              <a:spcBef>
                <a:spcPct val="0"/>
              </a:spcBef>
            </a:pPr>
            <a:r>
              <a:rPr lang="en-US" sz="3200" spc="-7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UNIT COST</a:t>
            </a:r>
            <a:r>
              <a:rPr lang="en-US" sz="3200" b="1" spc="-70" dirty="0">
                <a:solidFill>
                  <a:srgbClr val="000000"/>
                </a:solidFill>
                <a:latin typeface="Times New Roman"/>
              </a:rPr>
              <a:t>–  </a:t>
            </a:r>
            <a:r>
              <a:rPr lang="en-US" sz="2800" spc="-70" dirty="0">
                <a:solidFill>
                  <a:srgbClr val="000000"/>
                </a:solidFill>
                <a:latin typeface="Times New Roman"/>
              </a:rPr>
              <a:t>THE COST  TO PRODUCE ,STORE,AND SELL ONE UNIT OF A PRODUCT OR SERVICE</a:t>
            </a:r>
          </a:p>
          <a:p>
            <a:pPr>
              <a:lnSpc>
                <a:spcPts val="4550"/>
              </a:lnSpc>
              <a:spcBef>
                <a:spcPct val="0"/>
              </a:spcBef>
            </a:pPr>
            <a:endParaRPr lang="en-US" sz="3200" spc="-7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</a:endParaRPr>
          </a:p>
          <a:p>
            <a:pPr>
              <a:lnSpc>
                <a:spcPts val="4550"/>
              </a:lnSpc>
              <a:spcBef>
                <a:spcPct val="0"/>
              </a:spcBef>
            </a:pPr>
            <a:r>
              <a:rPr lang="en-US" sz="3200" spc="-7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TOTAL REVENUE</a:t>
            </a:r>
            <a:r>
              <a:rPr lang="en-US" sz="2800" spc="-70" dirty="0">
                <a:solidFill>
                  <a:srgbClr val="000000"/>
                </a:solidFill>
                <a:latin typeface="Times New Roman"/>
              </a:rPr>
              <a:t>– THE TOTAL AMOUNT OF MONEY  WE EARN BY SELLING THE PRODUCTS</a:t>
            </a:r>
          </a:p>
          <a:p>
            <a:pPr>
              <a:lnSpc>
                <a:spcPts val="4550"/>
              </a:lnSpc>
              <a:spcBef>
                <a:spcPct val="0"/>
              </a:spcBef>
            </a:pPr>
            <a:endParaRPr lang="en-US" sz="3200" spc="-7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</a:endParaRPr>
          </a:p>
          <a:p>
            <a:pPr>
              <a:lnSpc>
                <a:spcPts val="4550"/>
              </a:lnSpc>
              <a:spcBef>
                <a:spcPct val="0"/>
              </a:spcBef>
            </a:pPr>
            <a:r>
              <a:rPr lang="en-US" sz="3200" spc="-7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TOTAL COST </a:t>
            </a:r>
            <a:r>
              <a:rPr lang="en-US" sz="3200" spc="-70" dirty="0">
                <a:solidFill>
                  <a:srgbClr val="000000"/>
                </a:solidFill>
                <a:latin typeface="Times New Roman"/>
              </a:rPr>
              <a:t>– </a:t>
            </a:r>
            <a:r>
              <a:rPr lang="en-US" sz="2800" spc="-70" dirty="0">
                <a:solidFill>
                  <a:srgbClr val="000000"/>
                </a:solidFill>
                <a:latin typeface="Times New Roman"/>
              </a:rPr>
              <a:t>THE TOTAL AMOUNT OF MONEY SPENDED TO PRODUCE AND SELL THE PRODUCT</a:t>
            </a:r>
          </a:p>
          <a:p>
            <a:pPr>
              <a:lnSpc>
                <a:spcPts val="4550"/>
              </a:lnSpc>
              <a:spcBef>
                <a:spcPct val="0"/>
              </a:spcBef>
            </a:pPr>
            <a:endParaRPr lang="en-US" sz="3200" b="1" spc="-70" dirty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4550"/>
              </a:lnSpc>
              <a:spcBef>
                <a:spcPct val="0"/>
              </a:spcBef>
            </a:pPr>
            <a:r>
              <a:rPr lang="en-US" sz="3600" spc="-7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TOTAL PROFIT </a:t>
            </a:r>
            <a:r>
              <a:rPr lang="en-US" sz="3600" spc="-70" dirty="0">
                <a:solidFill>
                  <a:srgbClr val="000000"/>
                </a:solidFill>
                <a:latin typeface="Times New Roman"/>
              </a:rPr>
              <a:t>– </a:t>
            </a:r>
            <a:r>
              <a:rPr lang="en-US" sz="3200" spc="-70" dirty="0">
                <a:solidFill>
                  <a:srgbClr val="000000"/>
                </a:solidFill>
                <a:latin typeface="Times New Roman"/>
              </a:rPr>
              <a:t>MONEY REMAINING AFTER SUBTRACTING TOTAL COST FROM TOTAL REVENUE.</a:t>
            </a:r>
          </a:p>
          <a:p>
            <a:pPr>
              <a:lnSpc>
                <a:spcPts val="4550"/>
              </a:lnSpc>
              <a:spcBef>
                <a:spcPct val="0"/>
              </a:spcBef>
            </a:pPr>
            <a:endParaRPr lang="en-US" sz="3200" b="1" spc="-70" dirty="0">
              <a:solidFill>
                <a:srgbClr val="252423"/>
              </a:solidFill>
              <a:latin typeface="Segoe UI" panose="020B0502040204020203" pitchFamily="34" charset="0"/>
            </a:endParaRPr>
          </a:p>
          <a:p>
            <a:pPr>
              <a:lnSpc>
                <a:spcPts val="4550"/>
              </a:lnSpc>
              <a:spcBef>
                <a:spcPct val="0"/>
              </a:spcBef>
            </a:pPr>
            <a:endParaRPr lang="en-US" sz="3200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marL="0" lvl="0" indent="0">
              <a:lnSpc>
                <a:spcPts val="4550"/>
              </a:lnSpc>
              <a:spcBef>
                <a:spcPct val="0"/>
              </a:spcBef>
            </a:pPr>
            <a:endParaRPr lang="en-US" sz="3500" spc="-70" dirty="0">
              <a:solidFill>
                <a:srgbClr val="000000"/>
              </a:solidFill>
              <a:latin typeface="Times New Roman"/>
            </a:endParaRPr>
          </a:p>
          <a:p>
            <a:pPr marL="0" lvl="0" indent="0">
              <a:lnSpc>
                <a:spcPts val="4550"/>
              </a:lnSpc>
              <a:spcBef>
                <a:spcPct val="0"/>
              </a:spcBef>
            </a:pPr>
            <a:endParaRPr lang="en-US" sz="3500" spc="-7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590800" y="1333502"/>
            <a:ext cx="5142407" cy="6862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5599"/>
              </a:lnSpc>
              <a:spcBef>
                <a:spcPct val="0"/>
              </a:spcBef>
            </a:pPr>
            <a:r>
              <a:rPr lang="en-US" sz="3999" u="none" dirty="0">
                <a:solidFill>
                  <a:srgbClr val="000000"/>
                </a:solidFill>
                <a:latin typeface="Times New Roman Medium"/>
              </a:rPr>
              <a:t>MAIN KPI ‘s</a:t>
            </a:r>
          </a:p>
        </p:txBody>
      </p:sp>
      <p:sp>
        <p:nvSpPr>
          <p:cNvPr id="10" name="Freeform 10"/>
          <p:cNvSpPr/>
          <p:nvPr/>
        </p:nvSpPr>
        <p:spPr>
          <a:xfrm>
            <a:off x="442950" y="952500"/>
            <a:ext cx="1380698" cy="1404927"/>
          </a:xfrm>
          <a:custGeom>
            <a:avLst/>
            <a:gdLst/>
            <a:ahLst/>
            <a:cxnLst/>
            <a:rect l="l" t="t" r="r" b="b"/>
            <a:pathLst>
              <a:path w="1380698" h="1739463">
                <a:moveTo>
                  <a:pt x="0" y="0"/>
                </a:moveTo>
                <a:lnTo>
                  <a:pt x="1380699" y="0"/>
                </a:lnTo>
                <a:lnTo>
                  <a:pt x="1380699" y="1739462"/>
                </a:lnTo>
                <a:lnTo>
                  <a:pt x="0" y="17394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60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2057400" y="3314700"/>
            <a:ext cx="16687800" cy="34971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50"/>
              </a:lnSpc>
              <a:spcBef>
                <a:spcPct val="0"/>
              </a:spcBef>
            </a:pPr>
            <a:endParaRPr lang="en-US" sz="2800" spc="-70" dirty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4550"/>
              </a:lnSpc>
              <a:spcBef>
                <a:spcPct val="0"/>
              </a:spcBef>
            </a:pPr>
            <a:endParaRPr lang="en-US" sz="3200" b="1" spc="-70" dirty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4550"/>
              </a:lnSpc>
              <a:spcBef>
                <a:spcPct val="0"/>
              </a:spcBef>
            </a:pPr>
            <a:endParaRPr lang="en-US" sz="3200" b="1" spc="-70" dirty="0">
              <a:solidFill>
                <a:srgbClr val="252423"/>
              </a:solidFill>
              <a:latin typeface="Segoe UI" panose="020B0502040204020203" pitchFamily="34" charset="0"/>
            </a:endParaRPr>
          </a:p>
          <a:p>
            <a:pPr>
              <a:lnSpc>
                <a:spcPts val="4550"/>
              </a:lnSpc>
              <a:spcBef>
                <a:spcPct val="0"/>
              </a:spcBef>
            </a:pPr>
            <a:endParaRPr lang="en-US" sz="3200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marL="0" lvl="0" indent="0">
              <a:lnSpc>
                <a:spcPts val="4550"/>
              </a:lnSpc>
              <a:spcBef>
                <a:spcPct val="0"/>
              </a:spcBef>
            </a:pPr>
            <a:endParaRPr lang="en-US" sz="3500" spc="-70" dirty="0">
              <a:solidFill>
                <a:srgbClr val="000000"/>
              </a:solidFill>
              <a:latin typeface="Times New Roman"/>
            </a:endParaRPr>
          </a:p>
          <a:p>
            <a:pPr marL="0" lvl="0" indent="0">
              <a:lnSpc>
                <a:spcPts val="4550"/>
              </a:lnSpc>
              <a:spcBef>
                <a:spcPct val="0"/>
              </a:spcBef>
            </a:pPr>
            <a:endParaRPr lang="en-US" sz="3500" spc="-7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52745" y="128511"/>
            <a:ext cx="6666407" cy="6862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5599"/>
              </a:lnSpc>
              <a:spcBef>
                <a:spcPct val="0"/>
              </a:spcBef>
            </a:pPr>
            <a:r>
              <a:rPr lang="en-US" sz="3999" u="none" dirty="0">
                <a:solidFill>
                  <a:srgbClr val="000000"/>
                </a:solidFill>
                <a:latin typeface="Times New Roman Medium"/>
              </a:rPr>
              <a:t>MOCK – UP DASHBOARD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E75454-5A9E-CB7D-2E28-B6451D7349EC}"/>
              </a:ext>
            </a:extLst>
          </p:cNvPr>
          <p:cNvSpPr txBox="1"/>
          <p:nvPr/>
        </p:nvSpPr>
        <p:spPr>
          <a:xfrm flipH="1">
            <a:off x="4648200" y="1449191"/>
            <a:ext cx="4434332" cy="12721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>
              <a:lnSpc>
                <a:spcPts val="4550"/>
              </a:lnSpc>
              <a:spcBef>
                <a:spcPct val="0"/>
              </a:spcBef>
            </a:pPr>
            <a:r>
              <a:rPr lang="en-US" sz="4000" b="0" i="0" dirty="0">
                <a:solidFill>
                  <a:srgbClr val="252423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   </a:t>
            </a:r>
            <a:r>
              <a:rPr lang="en-US" sz="4000" spc="-70" dirty="0">
                <a:solidFill>
                  <a:srgbClr val="000000"/>
                </a:solidFill>
                <a:latin typeface="Times New Roman"/>
              </a:rPr>
              <a:t>Sum of total profit                </a:t>
            </a:r>
            <a:r>
              <a:rPr lang="en-US" sz="4000" b="1" spc="-70" dirty="0">
                <a:solidFill>
                  <a:srgbClr val="000000"/>
                </a:solidFill>
                <a:latin typeface="Times New Roman"/>
              </a:rPr>
              <a:t>44,168,198.40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A00A13-A372-23ED-FFDB-54B1E3DF0016}"/>
              </a:ext>
            </a:extLst>
          </p:cNvPr>
          <p:cNvSpPr txBox="1"/>
          <p:nvPr/>
        </p:nvSpPr>
        <p:spPr>
          <a:xfrm>
            <a:off x="61469" y="1449191"/>
            <a:ext cx="4434331" cy="12721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>
              <a:lnSpc>
                <a:spcPts val="4550"/>
              </a:lnSpc>
              <a:spcBef>
                <a:spcPct val="0"/>
              </a:spcBef>
            </a:pPr>
            <a:r>
              <a:rPr lang="en-US" sz="4000" spc="-70" dirty="0">
                <a:solidFill>
                  <a:srgbClr val="000000"/>
                </a:solidFill>
                <a:latin typeface="Times New Roman"/>
              </a:rPr>
              <a:t>Sum of the units sold                </a:t>
            </a:r>
            <a:r>
              <a:rPr lang="en-US" sz="4000" b="1" spc="-70" dirty="0">
                <a:solidFill>
                  <a:srgbClr val="000000"/>
                </a:solidFill>
                <a:latin typeface="Times New Roman"/>
              </a:rPr>
              <a:t>5,12,871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6F54FF-533F-7A35-F78B-A39FFC280D58}"/>
              </a:ext>
            </a:extLst>
          </p:cNvPr>
          <p:cNvSpPr txBox="1"/>
          <p:nvPr/>
        </p:nvSpPr>
        <p:spPr>
          <a:xfrm>
            <a:off x="9525000" y="1449192"/>
            <a:ext cx="4434331" cy="12721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lnSpc>
                <a:spcPts val="4550"/>
              </a:lnSpc>
              <a:spcBef>
                <a:spcPct val="0"/>
              </a:spcBef>
            </a:pPr>
            <a:r>
              <a:rPr lang="en-US" sz="4000" spc="-70" dirty="0">
                <a:solidFill>
                  <a:srgbClr val="000000"/>
                </a:solidFill>
                <a:latin typeface="Times New Roman"/>
              </a:rPr>
              <a:t>Sum of total revenue            </a:t>
            </a:r>
            <a:r>
              <a:rPr lang="en-US" sz="4000" b="1" spc="-70" dirty="0">
                <a:solidFill>
                  <a:srgbClr val="000000"/>
                </a:solidFill>
                <a:latin typeface="Times New Roman"/>
              </a:rPr>
              <a:t>137,348,768.31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42F1F3-E7B6-8885-7AE1-8C598759096F}"/>
              </a:ext>
            </a:extLst>
          </p:cNvPr>
          <p:cNvSpPr txBox="1"/>
          <p:nvPr/>
        </p:nvSpPr>
        <p:spPr>
          <a:xfrm>
            <a:off x="14111732" y="814789"/>
            <a:ext cx="14035375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lnSpc>
                <a:spcPts val="4550"/>
              </a:lnSpc>
              <a:spcBef>
                <a:spcPct val="0"/>
              </a:spcBef>
            </a:pPr>
            <a:endParaRPr lang="en-US" sz="4000" spc="-70" dirty="0">
              <a:solidFill>
                <a:srgbClr val="000000"/>
              </a:solidFill>
              <a:latin typeface="Times New Roman"/>
            </a:endParaRPr>
          </a:p>
          <a:p>
            <a:pPr marL="0" lvl="0" indent="0">
              <a:lnSpc>
                <a:spcPts val="4550"/>
              </a:lnSpc>
              <a:spcBef>
                <a:spcPct val="0"/>
              </a:spcBef>
            </a:pPr>
            <a:r>
              <a:rPr lang="en-US" sz="4000" spc="-70" dirty="0">
                <a:solidFill>
                  <a:srgbClr val="000000"/>
                </a:solidFill>
                <a:latin typeface="Times New Roman"/>
              </a:rPr>
              <a:t>Sum of total cost </a:t>
            </a:r>
          </a:p>
          <a:p>
            <a:pPr marL="0" lvl="0" indent="0">
              <a:lnSpc>
                <a:spcPts val="4550"/>
              </a:lnSpc>
              <a:spcBef>
                <a:spcPct val="0"/>
              </a:spcBef>
            </a:pPr>
            <a:r>
              <a:rPr lang="en-US" sz="4000" spc="-70" dirty="0">
                <a:solidFill>
                  <a:srgbClr val="000000"/>
                </a:solidFill>
                <a:latin typeface="Times New Roman"/>
              </a:rPr>
              <a:t>         </a:t>
            </a:r>
            <a:r>
              <a:rPr lang="en-US" sz="4000" b="1" spc="-70" dirty="0">
                <a:solidFill>
                  <a:srgbClr val="000000"/>
                </a:solidFill>
                <a:latin typeface="Times New Roman"/>
              </a:rPr>
              <a:t>93,180,569.91</a:t>
            </a:r>
            <a:endParaRPr lang="en-US" sz="3600" b="1" spc="-70" dirty="0">
              <a:solidFill>
                <a:srgbClr val="252423"/>
              </a:solidFill>
              <a:latin typeface="Segoe UI" panose="020B0502040204020203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C3BC8E2-49C4-15DB-2F47-D7A321EE4E59}"/>
              </a:ext>
            </a:extLst>
          </p:cNvPr>
          <p:cNvSpPr/>
          <p:nvPr/>
        </p:nvSpPr>
        <p:spPr>
          <a:xfrm>
            <a:off x="61468" y="3638139"/>
            <a:ext cx="4281932" cy="31737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4000" b="0" i="0" dirty="0">
                <a:solidFill>
                  <a:srgbClr val="252423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MONTHLY RANGE</a:t>
            </a:r>
          </a:p>
          <a:p>
            <a:pPr algn="l"/>
            <a:br>
              <a:rPr lang="en-US" b="0" i="0" dirty="0">
                <a:solidFill>
                  <a:srgbClr val="252423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                           </a:t>
            </a:r>
            <a:endParaRPr lang="en-US" sz="4000" b="0" i="0" dirty="0">
              <a:solidFill>
                <a:srgbClr val="252423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612EF7C-44F6-1D1E-93BB-2E3B2E609248}"/>
              </a:ext>
            </a:extLst>
          </p:cNvPr>
          <p:cNvSpPr/>
          <p:nvPr/>
        </p:nvSpPr>
        <p:spPr>
          <a:xfrm>
            <a:off x="4311078" y="3591698"/>
            <a:ext cx="4281931" cy="32654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4000" dirty="0">
                <a:solidFill>
                  <a:srgbClr val="252423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COUNT OF</a:t>
            </a:r>
            <a:r>
              <a:rPr lang="en-US" sz="4000" b="0" i="0" dirty="0">
                <a:solidFill>
                  <a:srgbClr val="252423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ATTRITION</a:t>
            </a:r>
          </a:p>
          <a:p>
            <a:pPr algn="l"/>
            <a:br>
              <a:rPr lang="en-US" b="0" i="0" dirty="0">
                <a:solidFill>
                  <a:srgbClr val="252423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                            </a:t>
            </a:r>
            <a:endParaRPr lang="en-US" sz="4000" b="0" i="0" dirty="0">
              <a:solidFill>
                <a:srgbClr val="252423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7B76928-75CC-0F99-627E-EE1F2FA601F8}"/>
              </a:ext>
            </a:extLst>
          </p:cNvPr>
          <p:cNvSpPr/>
          <p:nvPr/>
        </p:nvSpPr>
        <p:spPr>
          <a:xfrm>
            <a:off x="10309107" y="3916275"/>
            <a:ext cx="4510532" cy="3160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4000" b="0" i="0" dirty="0">
                <a:solidFill>
                  <a:srgbClr val="252423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AGE RANGE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74C25EA-74C9-1A65-D19B-A3FA372535B0}"/>
              </a:ext>
            </a:extLst>
          </p:cNvPr>
          <p:cNvSpPr/>
          <p:nvPr/>
        </p:nvSpPr>
        <p:spPr>
          <a:xfrm>
            <a:off x="13792200" y="3916275"/>
            <a:ext cx="3541630" cy="3160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4000" dirty="0">
                <a:solidFill>
                  <a:srgbClr val="252423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ATTRIBUTION BY</a:t>
            </a:r>
          </a:p>
          <a:p>
            <a:pPr algn="l"/>
            <a:r>
              <a:rPr lang="en-US" sz="4000" b="0" i="0" dirty="0">
                <a:solidFill>
                  <a:srgbClr val="252423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AGE</a:t>
            </a:r>
          </a:p>
          <a:p>
            <a:pPr algn="l"/>
            <a:br>
              <a:rPr lang="en-US" b="0" i="0" dirty="0">
                <a:solidFill>
                  <a:srgbClr val="252423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                           </a:t>
            </a:r>
            <a:endParaRPr lang="en-US" sz="4000" b="0" i="0" dirty="0">
              <a:solidFill>
                <a:srgbClr val="252423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</p:txBody>
      </p:sp>
      <p:graphicFrame>
        <p:nvGraphicFramePr>
          <p:cNvPr id="44" name="Chart 43">
            <a:extLst>
              <a:ext uri="{FF2B5EF4-FFF2-40B4-BE49-F238E27FC236}">
                <a16:creationId xmlns:a16="http://schemas.microsoft.com/office/drawing/2014/main" id="{206A8439-C2B2-D71E-B049-D4686F1C07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3490499"/>
              </p:ext>
            </p:extLst>
          </p:nvPr>
        </p:nvGraphicFramePr>
        <p:xfrm>
          <a:off x="1219200" y="7445690"/>
          <a:ext cx="11201400" cy="2712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0E3A2525-6A82-72CB-F6B5-2D9C58BB36A4}"/>
              </a:ext>
            </a:extLst>
          </p:cNvPr>
          <p:cNvSpPr txBox="1"/>
          <p:nvPr/>
        </p:nvSpPr>
        <p:spPr>
          <a:xfrm>
            <a:off x="348131" y="483070"/>
            <a:ext cx="20106338" cy="7343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lnSpc>
                <a:spcPts val="5599"/>
              </a:lnSpc>
              <a:spcBef>
                <a:spcPct val="0"/>
              </a:spcBef>
            </a:pPr>
            <a:r>
              <a:rPr lang="en-US" sz="2800" u="none" dirty="0">
                <a:solidFill>
                  <a:srgbClr val="000000"/>
                </a:solidFill>
                <a:latin typeface="Times New Roman Medium"/>
              </a:rPr>
              <a:t>The main goal is to gather constructive feedback to improve the final product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CA4B96-1C96-4869-45CD-34EFC838AFEA}"/>
              </a:ext>
            </a:extLst>
          </p:cNvPr>
          <p:cNvSpPr/>
          <p:nvPr/>
        </p:nvSpPr>
        <p:spPr>
          <a:xfrm>
            <a:off x="13799322" y="7652145"/>
            <a:ext cx="4495800" cy="25063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4000" b="0" i="0" dirty="0">
                <a:solidFill>
                  <a:srgbClr val="252423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 </a:t>
            </a:r>
            <a:r>
              <a:rPr lang="en-US" sz="3200" b="0" i="0" dirty="0">
                <a:solidFill>
                  <a:srgbClr val="252423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ATTRITION </a:t>
            </a:r>
            <a:r>
              <a:rPr lang="en-US" sz="3200" dirty="0">
                <a:solidFill>
                  <a:srgbClr val="252423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By Martial Status</a:t>
            </a:r>
            <a:endParaRPr lang="en-US" sz="3200" b="0" i="0" dirty="0">
              <a:solidFill>
                <a:srgbClr val="252423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pPr algn="l"/>
            <a:br>
              <a:rPr lang="en-US" b="0" i="0" dirty="0">
                <a:solidFill>
                  <a:srgbClr val="252423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                    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87A6B3A-24DC-8EA3-1FD2-B4059D345D9D}"/>
              </a:ext>
            </a:extLst>
          </p:cNvPr>
          <p:cNvCxnSpPr/>
          <p:nvPr/>
        </p:nvCxnSpPr>
        <p:spPr>
          <a:xfrm>
            <a:off x="4800600" y="1449191"/>
            <a:ext cx="0" cy="14083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1AE1337-DE46-42E8-DB89-C702C176206A}"/>
              </a:ext>
            </a:extLst>
          </p:cNvPr>
          <p:cNvCxnSpPr>
            <a:cxnSpLocks/>
          </p:cNvCxnSpPr>
          <p:nvPr/>
        </p:nvCxnSpPr>
        <p:spPr>
          <a:xfrm>
            <a:off x="9144000" y="1449191"/>
            <a:ext cx="0" cy="1408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F1CC8E-BE73-A2C5-9509-A550382270BA}"/>
              </a:ext>
            </a:extLst>
          </p:cNvPr>
          <p:cNvCxnSpPr>
            <a:cxnSpLocks/>
          </p:cNvCxnSpPr>
          <p:nvPr/>
        </p:nvCxnSpPr>
        <p:spPr>
          <a:xfrm>
            <a:off x="13959331" y="1449191"/>
            <a:ext cx="0" cy="1408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0D37ADC-3049-4337-7718-E913EB4EEAF3}"/>
              </a:ext>
            </a:extLst>
          </p:cNvPr>
          <p:cNvCxnSpPr/>
          <p:nvPr/>
        </p:nvCxnSpPr>
        <p:spPr>
          <a:xfrm>
            <a:off x="0" y="1449191"/>
            <a:ext cx="1950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5A10406-9F39-408B-4FF9-0B0B359C6CF6}"/>
              </a:ext>
            </a:extLst>
          </p:cNvPr>
          <p:cNvCxnSpPr/>
          <p:nvPr/>
        </p:nvCxnSpPr>
        <p:spPr>
          <a:xfrm>
            <a:off x="0" y="2857500"/>
            <a:ext cx="1950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489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2057400" y="3314700"/>
            <a:ext cx="16687800" cy="34971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50"/>
              </a:lnSpc>
              <a:spcBef>
                <a:spcPct val="0"/>
              </a:spcBef>
            </a:pPr>
            <a:endParaRPr lang="en-US" sz="2800" spc="-70" dirty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4550"/>
              </a:lnSpc>
              <a:spcBef>
                <a:spcPct val="0"/>
              </a:spcBef>
            </a:pPr>
            <a:endParaRPr lang="en-US" sz="3200" b="1" spc="-70" dirty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4550"/>
              </a:lnSpc>
              <a:spcBef>
                <a:spcPct val="0"/>
              </a:spcBef>
            </a:pPr>
            <a:endParaRPr lang="en-US" sz="3200" b="1" spc="-70" dirty="0">
              <a:solidFill>
                <a:srgbClr val="252423"/>
              </a:solidFill>
              <a:latin typeface="Segoe UI" panose="020B0502040204020203" pitchFamily="34" charset="0"/>
            </a:endParaRPr>
          </a:p>
          <a:p>
            <a:pPr>
              <a:lnSpc>
                <a:spcPts val="4550"/>
              </a:lnSpc>
              <a:spcBef>
                <a:spcPct val="0"/>
              </a:spcBef>
            </a:pPr>
            <a:endParaRPr lang="en-US" sz="3200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marL="0" lvl="0" indent="0">
              <a:lnSpc>
                <a:spcPts val="4550"/>
              </a:lnSpc>
              <a:spcBef>
                <a:spcPct val="0"/>
              </a:spcBef>
            </a:pPr>
            <a:endParaRPr lang="en-US" sz="3500" spc="-70" dirty="0">
              <a:solidFill>
                <a:srgbClr val="000000"/>
              </a:solidFill>
              <a:latin typeface="Times New Roman"/>
            </a:endParaRPr>
          </a:p>
          <a:p>
            <a:pPr marL="0" lvl="0" indent="0">
              <a:lnSpc>
                <a:spcPts val="4550"/>
              </a:lnSpc>
              <a:spcBef>
                <a:spcPct val="0"/>
              </a:spcBef>
            </a:pPr>
            <a:endParaRPr lang="en-US" sz="3500" spc="-7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52745" y="128511"/>
            <a:ext cx="6666407" cy="6862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5599"/>
              </a:lnSpc>
              <a:spcBef>
                <a:spcPct val="0"/>
              </a:spcBef>
            </a:pPr>
            <a:r>
              <a:rPr lang="en-US" sz="3999" u="none" dirty="0">
                <a:solidFill>
                  <a:srgbClr val="000000"/>
                </a:solidFill>
                <a:latin typeface="Times New Roman Medium"/>
              </a:rPr>
              <a:t>MY DESIGN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6D4CED-1C71-E946-0C5F-26DAF3DAC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" y="1168810"/>
            <a:ext cx="12420599" cy="784928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FD79B97-2299-F540-BE69-7BAC005B4A27}"/>
              </a:ext>
            </a:extLst>
          </p:cNvPr>
          <p:cNvSpPr/>
          <p:nvPr/>
        </p:nvSpPr>
        <p:spPr>
          <a:xfrm>
            <a:off x="9525000" y="1282770"/>
            <a:ext cx="3657600" cy="7735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77CDA3-2024-023E-FF7F-DF0EB75E3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700" y="1154950"/>
            <a:ext cx="11125200" cy="784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806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36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729073" y="4032629"/>
            <a:ext cx="10829854" cy="2118470"/>
            <a:chOff x="0" y="-80857"/>
            <a:chExt cx="14439805" cy="2824627"/>
          </a:xfrm>
        </p:grpSpPr>
        <p:sp>
          <p:nvSpPr>
            <p:cNvPr id="3" name="TextBox 3"/>
            <p:cNvSpPr txBox="1"/>
            <p:nvPr/>
          </p:nvSpPr>
          <p:spPr>
            <a:xfrm>
              <a:off x="0" y="-80857"/>
              <a:ext cx="14439805" cy="17040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8717"/>
                </a:lnSpc>
                <a:spcBef>
                  <a:spcPct val="0"/>
                </a:spcBef>
              </a:pPr>
              <a:r>
                <a:rPr lang="en-US" sz="7925" u="none">
                  <a:solidFill>
                    <a:srgbClr val="FFFFFF"/>
                  </a:solidFill>
                  <a:latin typeface="Times New Roman Semi-Bold"/>
                </a:rPr>
                <a:t>Thank you!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010171" y="2095901"/>
              <a:ext cx="12419465" cy="6478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900"/>
                </a:lnSpc>
                <a:spcBef>
                  <a:spcPct val="0"/>
                </a:spcBef>
              </a:pPr>
              <a:endParaRPr lang="en-US" sz="3000" u="none" spc="-60" dirty="0">
                <a:solidFill>
                  <a:srgbClr val="FFFFFF"/>
                </a:solidFill>
                <a:latin typeface="Times New Roman Medium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620599" y="8775184"/>
            <a:ext cx="8523290" cy="4392438"/>
            <a:chOff x="0" y="0"/>
            <a:chExt cx="10424273" cy="53721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424273" cy="5372100"/>
            </a:xfrm>
            <a:custGeom>
              <a:avLst/>
              <a:gdLst/>
              <a:ahLst/>
              <a:cxnLst/>
              <a:rect l="l" t="t" r="r" b="b"/>
              <a:pathLst>
                <a:path w="10424273" h="5372100">
                  <a:moveTo>
                    <a:pt x="8873603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8873603" y="5372100"/>
                  </a:lnTo>
                  <a:lnTo>
                    <a:pt x="10424273" y="2686050"/>
                  </a:lnTo>
                  <a:lnTo>
                    <a:pt x="8873603" y="0"/>
                  </a:lnTo>
                  <a:close/>
                </a:path>
              </a:pathLst>
            </a:custGeom>
            <a:solidFill>
              <a:srgbClr val="86C7E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9916665" y="9258300"/>
            <a:ext cx="3407869" cy="4392438"/>
            <a:chOff x="0" y="0"/>
            <a:chExt cx="4167939" cy="53721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167939" cy="5372100"/>
            </a:xfrm>
            <a:custGeom>
              <a:avLst/>
              <a:gdLst/>
              <a:ahLst/>
              <a:cxnLst/>
              <a:rect l="l" t="t" r="r" b="b"/>
              <a:pathLst>
                <a:path w="4167939" h="5372100">
                  <a:moveTo>
                    <a:pt x="261726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2617269" y="5372100"/>
                  </a:lnTo>
                  <a:lnTo>
                    <a:pt x="4167939" y="2686050"/>
                  </a:lnTo>
                  <a:lnTo>
                    <a:pt x="2617269" y="0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9"/>
          <p:cNvGrpSpPr/>
          <p:nvPr/>
        </p:nvGrpSpPr>
        <p:grpSpPr>
          <a:xfrm rot="-10800000">
            <a:off x="-3602767" y="-3778684"/>
            <a:ext cx="11903735" cy="6226137"/>
            <a:chOff x="0" y="0"/>
            <a:chExt cx="10270904" cy="5372100"/>
          </a:xfrm>
          <a:solidFill>
            <a:schemeClr val="bg2">
              <a:lumMod val="75000"/>
            </a:schemeClr>
          </a:solidFill>
        </p:grpSpPr>
        <p:sp>
          <p:nvSpPr>
            <p:cNvPr id="10" name="Freeform 10"/>
            <p:cNvSpPr/>
            <p:nvPr/>
          </p:nvSpPr>
          <p:spPr>
            <a:xfrm>
              <a:off x="0" y="0"/>
              <a:ext cx="10270904" cy="5372100"/>
            </a:xfrm>
            <a:custGeom>
              <a:avLst/>
              <a:gdLst/>
              <a:ahLst/>
              <a:cxnLst/>
              <a:rect l="l" t="t" r="r" b="b"/>
              <a:pathLst>
                <a:path w="10270904" h="5372100">
                  <a:moveTo>
                    <a:pt x="8720234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8720234" y="5372100"/>
                  </a:lnTo>
                  <a:lnTo>
                    <a:pt x="10270904" y="2686050"/>
                  </a:lnTo>
                  <a:lnTo>
                    <a:pt x="8720234" y="0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2605979" y="878706"/>
            <a:ext cx="2731310" cy="599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58"/>
              </a:lnSpc>
              <a:spcBef>
                <a:spcPct val="0"/>
              </a:spcBef>
            </a:pPr>
            <a:endParaRPr lang="en-US" sz="3470" dirty="0">
              <a:solidFill>
                <a:srgbClr val="000000"/>
              </a:solidFill>
              <a:latin typeface="Times New Roman Ultra-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p2 hr me</Template>
  <TotalTime>38</TotalTime>
  <Words>237</Words>
  <Application>Microsoft Office PowerPoint</Application>
  <PresentationFormat>Custom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Times New Roman</vt:lpstr>
      <vt:lpstr>Times New Roman Ultra-Bold</vt:lpstr>
      <vt:lpstr>Times New Roman Semi-Bold</vt:lpstr>
      <vt:lpstr>Arial</vt:lpstr>
      <vt:lpstr>Segoe UI</vt:lpstr>
      <vt:lpstr>Calibri</vt:lpstr>
      <vt:lpstr>Sitka Small Semibold</vt:lpstr>
      <vt:lpstr>Times New Roman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satish sahu</dc:creator>
  <cp:lastModifiedBy>satish sahu</cp:lastModifiedBy>
  <cp:revision>1</cp:revision>
  <dcterms:created xsi:type="dcterms:W3CDTF">2024-05-24T10:48:33Z</dcterms:created>
  <dcterms:modified xsi:type="dcterms:W3CDTF">2024-08-19T09:37:52Z</dcterms:modified>
  <dc:identifier>DAFwshxD4Hk</dc:identifier>
</cp:coreProperties>
</file>