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6" r:id="rId4"/>
    <p:sldId id="282" r:id="rId5"/>
    <p:sldId id="283" r:id="rId6"/>
    <p:sldId id="284" r:id="rId7"/>
    <p:sldId id="275" r:id="rId8"/>
  </p:sldIdLst>
  <p:sldSz cx="18288000" cy="10287000"/>
  <p:notesSz cx="6858000" cy="9144000"/>
  <p:embeddedFontLst>
    <p:embeddedFont>
      <p:font typeface="Copperplate Gothic Bold" panose="020E0705020206020404" pitchFamily="34" charset="0"/>
      <p:regular r:id="rId9"/>
    </p:embeddedFont>
    <p:embeddedFont>
      <p:font typeface="Segoe UI" panose="020B0502040204020203" pitchFamily="34" charset="0"/>
      <p:regular r:id="rId10"/>
      <p:bold r:id="rId11"/>
      <p:italic r:id="rId12"/>
      <p:boldItalic r:id="rId13"/>
    </p:embeddedFont>
    <p:embeddedFont>
      <p:font typeface="Sitka Small Semibold" pitchFamily="2" charset="0"/>
      <p:bold r:id="rId14"/>
      <p:boldItalic r:id="rId15"/>
    </p:embeddedFont>
    <p:embeddedFont>
      <p:font typeface="Times New Roman Medium" panose="020B0604020202020204" charset="0"/>
      <p:regular r:id="rId16"/>
    </p:embeddedFont>
    <p:embeddedFont>
      <p:font typeface="Times New Roman Semi-Bold" panose="020B0604020202020204" charset="0"/>
      <p:regular r:id="rId17"/>
    </p:embeddedFont>
    <p:embeddedFont>
      <p:font typeface="Times New Roman Ultra-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94622" autoAdjust="0"/>
  </p:normalViewPr>
  <p:slideViewPr>
    <p:cSldViewPr>
      <p:cViewPr varScale="1">
        <p:scale>
          <a:sx n="31" d="100"/>
          <a:sy n="31" d="100"/>
        </p:scale>
        <p:origin x="118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826515" y="-1599327"/>
            <a:ext cx="10192926" cy="8828025"/>
            <a:chOff x="-349968" y="-131130"/>
            <a:chExt cx="6202680" cy="5372100"/>
          </a:xfrm>
        </p:grpSpPr>
        <p:sp>
          <p:nvSpPr>
            <p:cNvPr id="3" name="Freeform 3"/>
            <p:cNvSpPr/>
            <p:nvPr/>
          </p:nvSpPr>
          <p:spPr>
            <a:xfrm>
              <a:off x="-349968" y="-13113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</p:spPr>
          <p:txBody>
            <a:bodyPr/>
            <a:lstStyle/>
            <a:p>
              <a:endParaRPr lang="en-US" dirty="0">
                <a:highlight>
                  <a:srgbClr val="000000"/>
                </a:highlight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 rot="-10800000">
            <a:off x="15665672" y="5827235"/>
            <a:ext cx="7046513" cy="9312442"/>
            <a:chOff x="0" y="0"/>
            <a:chExt cx="4064946" cy="5372100"/>
          </a:xfrm>
          <a:solidFill>
            <a:srgbClr val="92D050"/>
          </a:solidFill>
        </p:grpSpPr>
        <p:sp>
          <p:nvSpPr>
            <p:cNvPr id="7" name="Freeform 7"/>
            <p:cNvSpPr/>
            <p:nvPr/>
          </p:nvSpPr>
          <p:spPr>
            <a:xfrm>
              <a:off x="0" y="0"/>
              <a:ext cx="4064946" cy="5372100"/>
            </a:xfrm>
            <a:custGeom>
              <a:avLst/>
              <a:gdLst/>
              <a:ahLst/>
              <a:cxnLst/>
              <a:rect l="l" t="t" r="r" b="b"/>
              <a:pathLst>
                <a:path w="4064946" h="5372100">
                  <a:moveTo>
                    <a:pt x="2514276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2514276" y="5372100"/>
                  </a:lnTo>
                  <a:lnTo>
                    <a:pt x="4064946" y="2686050"/>
                  </a:lnTo>
                  <a:lnTo>
                    <a:pt x="2514276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85800" y="2411474"/>
            <a:ext cx="9912577" cy="2144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</a:pPr>
            <a:r>
              <a:rPr lang="en-US" sz="5400" b="1" i="0" dirty="0">
                <a:effectLst/>
                <a:highlight>
                  <a:srgbClr val="FFFFFF"/>
                </a:highlight>
                <a:latin typeface="Copperplate Gothic Bold" panose="020E0705020206020404" pitchFamily="34" charset="0"/>
              </a:rPr>
              <a:t>CROP  PRODUCTION ANALYSIS  IN  INDIA</a:t>
            </a:r>
            <a:endParaRPr lang="en-US" sz="5400" spc="240" dirty="0">
              <a:latin typeface="Copperplate Gothic Bold" panose="020E07050202060204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E1D74E-A4D6-DD10-8D1F-DA14F16F1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90" y="5047167"/>
            <a:ext cx="9753600" cy="441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18A8F75-AD5F-9B46-355A-649493312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018899"/>
            <a:ext cx="6476999" cy="441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3194126" y="-3113068"/>
            <a:ext cx="18307590" cy="6226137"/>
            <a:chOff x="0" y="0"/>
            <a:chExt cx="15796345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796344" cy="5372100"/>
            </a:xfrm>
            <a:custGeom>
              <a:avLst/>
              <a:gdLst/>
              <a:ahLst/>
              <a:cxnLst/>
              <a:rect l="l" t="t" r="r" b="b"/>
              <a:pathLst>
                <a:path w="15796344" h="5372100">
                  <a:moveTo>
                    <a:pt x="14245675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14245675" y="5372100"/>
                  </a:lnTo>
                  <a:lnTo>
                    <a:pt x="15796344" y="2686050"/>
                  </a:lnTo>
                  <a:lnTo>
                    <a:pt x="14245675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028700" y="942975"/>
            <a:ext cx="11389528" cy="1129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717"/>
              </a:lnSpc>
              <a:spcBef>
                <a:spcPct val="0"/>
              </a:spcBef>
            </a:pPr>
            <a:r>
              <a:rPr lang="en-US" sz="7925" dirty="0">
                <a:solidFill>
                  <a:srgbClr val="FFFFFF"/>
                </a:solidFill>
                <a:latin typeface="Sitka Small Semibold" pitchFamily="2" charset="0"/>
              </a:rPr>
              <a:t>INTRODUCTION</a:t>
            </a:r>
            <a:endParaRPr lang="en-US" sz="7925" u="none" dirty="0">
              <a:solidFill>
                <a:srgbClr val="FFFFFF"/>
              </a:solidFill>
              <a:latin typeface="Sitka Small Semibold" pitchFamily="2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0" y="3702526"/>
            <a:ext cx="17754600" cy="39425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799" lvl="1">
              <a:lnSpc>
                <a:spcPts val="5199"/>
              </a:lnSpc>
            </a:pPr>
            <a:r>
              <a:rPr lang="en-US" sz="3600" spc="-79" dirty="0">
                <a:solidFill>
                  <a:srgbClr val="000000"/>
                </a:solidFill>
                <a:latin typeface="Times New Roman"/>
              </a:rPr>
              <a:t>India's agricultural future depends on innovation. </a:t>
            </a:r>
          </a:p>
          <a:p>
            <a:pPr marL="431799" lvl="1">
              <a:lnSpc>
                <a:spcPts val="5199"/>
              </a:lnSpc>
            </a:pPr>
            <a:endParaRPr lang="en-US" sz="3600" spc="-79" dirty="0">
              <a:solidFill>
                <a:srgbClr val="000000"/>
              </a:solidFill>
              <a:latin typeface="Times New Roman"/>
            </a:endParaRPr>
          </a:p>
          <a:p>
            <a:pPr marL="431799" lvl="1">
              <a:lnSpc>
                <a:spcPts val="5199"/>
              </a:lnSpc>
            </a:pPr>
            <a:r>
              <a:rPr lang="en-US" sz="3600" spc="-79" dirty="0">
                <a:solidFill>
                  <a:srgbClr val="000000"/>
                </a:solidFill>
                <a:latin typeface="Times New Roman"/>
              </a:rPr>
              <a:t>This report explores how the "Future Internet" can transform the sector by fostering collaboration and empowering stakeholders with real-time data insights through a B2B platform. </a:t>
            </a:r>
          </a:p>
          <a:p>
            <a:pPr marL="431799" lvl="1">
              <a:lnSpc>
                <a:spcPts val="5199"/>
              </a:lnSpc>
            </a:pPr>
            <a:endParaRPr lang="en-US" sz="3600" spc="-79" dirty="0">
              <a:solidFill>
                <a:srgbClr val="000000"/>
              </a:solidFill>
              <a:latin typeface="Times New Roman"/>
            </a:endParaRPr>
          </a:p>
          <a:p>
            <a:pPr marL="431799" lvl="1">
              <a:lnSpc>
                <a:spcPts val="5199"/>
              </a:lnSpc>
            </a:pPr>
            <a:r>
              <a:rPr lang="en-US" sz="3600" spc="-79" dirty="0">
                <a:solidFill>
                  <a:srgbClr val="000000"/>
                </a:solidFill>
                <a:latin typeface="Times New Roman"/>
              </a:rPr>
              <a:t>This approach aims to leverage the big data to optimize crop production.</a:t>
            </a:r>
          </a:p>
        </p:txBody>
      </p:sp>
      <p:grpSp>
        <p:nvGrpSpPr>
          <p:cNvPr id="8" name="Group 8"/>
          <p:cNvGrpSpPr/>
          <p:nvPr/>
        </p:nvGrpSpPr>
        <p:grpSpPr>
          <a:xfrm rot="-10800000">
            <a:off x="12221590" y="-2498640"/>
            <a:ext cx="4409979" cy="4997280"/>
            <a:chOff x="0" y="0"/>
            <a:chExt cx="4740748" cy="53721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740748" cy="5372100"/>
            </a:xfrm>
            <a:custGeom>
              <a:avLst/>
              <a:gdLst/>
              <a:ahLst/>
              <a:cxnLst/>
              <a:rect l="l" t="t" r="r" b="b"/>
              <a:pathLst>
                <a:path w="4740748" h="5372100">
                  <a:moveTo>
                    <a:pt x="3190078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3190078" y="5372100"/>
                  </a:lnTo>
                  <a:lnTo>
                    <a:pt x="4740748" y="2686050"/>
                  </a:lnTo>
                  <a:lnTo>
                    <a:pt x="319007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flipV="1">
            <a:off x="13083626" y="-971753"/>
            <a:ext cx="6133104" cy="3501801"/>
          </a:xfrm>
          <a:custGeom>
            <a:avLst/>
            <a:gdLst/>
            <a:ahLst/>
            <a:cxnLst/>
            <a:rect l="l" t="t" r="r" b="b"/>
            <a:pathLst>
              <a:path w="6133104" h="3501801">
                <a:moveTo>
                  <a:pt x="0" y="3501801"/>
                </a:moveTo>
                <a:lnTo>
                  <a:pt x="6133104" y="3501801"/>
                </a:lnTo>
                <a:lnTo>
                  <a:pt x="6133104" y="0"/>
                </a:lnTo>
                <a:lnTo>
                  <a:pt x="0" y="0"/>
                </a:lnTo>
                <a:lnTo>
                  <a:pt x="0" y="350180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-3736090" y="7912807"/>
            <a:ext cx="5559738" cy="3174428"/>
          </a:xfrm>
          <a:custGeom>
            <a:avLst/>
            <a:gdLst/>
            <a:ahLst/>
            <a:cxnLst/>
            <a:rect l="l" t="t" r="r" b="b"/>
            <a:pathLst>
              <a:path w="5559738" h="3174428">
                <a:moveTo>
                  <a:pt x="0" y="0"/>
                </a:moveTo>
                <a:lnTo>
                  <a:pt x="5559738" y="0"/>
                </a:lnTo>
                <a:lnTo>
                  <a:pt x="5559738" y="3174428"/>
                </a:lnTo>
                <a:lnTo>
                  <a:pt x="0" y="3174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133600" y="2150124"/>
            <a:ext cx="8915400" cy="8806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550"/>
              </a:lnSpc>
              <a:spcBef>
                <a:spcPct val="0"/>
              </a:spcBef>
            </a:pPr>
            <a:r>
              <a:rPr lang="en-US" sz="3500" spc="-70" dirty="0">
                <a:solidFill>
                  <a:srgbClr val="000000"/>
                </a:solidFill>
                <a:latin typeface="Times New Roman"/>
              </a:rPr>
              <a:t>SUM OF PRODUCTION  </a:t>
            </a:r>
            <a:r>
              <a:rPr lang="en-US" sz="3200" b="1" spc="-70" dirty="0">
                <a:solidFill>
                  <a:srgbClr val="252423"/>
                </a:solidFill>
                <a:latin typeface="Segoe UI" panose="020B0502040204020203" pitchFamily="34" charset="0"/>
              </a:rPr>
              <a:t>     182.82 M</a:t>
            </a:r>
            <a:endParaRPr lang="en-US" sz="3200" b="1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marL="0" lvl="0" indent="0">
              <a:lnSpc>
                <a:spcPts val="4550"/>
              </a:lnSpc>
              <a:spcBef>
                <a:spcPct val="0"/>
              </a:spcBef>
            </a:pPr>
            <a:endParaRPr lang="en-US" sz="3200" spc="-7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4550"/>
              </a:lnSpc>
              <a:spcBef>
                <a:spcPct val="0"/>
              </a:spcBef>
            </a:pPr>
            <a:r>
              <a:rPr lang="en-US" sz="3200" spc="-70" dirty="0">
                <a:solidFill>
                  <a:srgbClr val="000000"/>
                </a:solidFill>
                <a:latin typeface="Times New Roman"/>
              </a:rPr>
              <a:t>SUM OF AREA       </a:t>
            </a:r>
            <a:r>
              <a:rPr lang="en-US" sz="3200" b="1" spc="-70" dirty="0">
                <a:solidFill>
                  <a:srgbClr val="252423"/>
                </a:solidFill>
                <a:latin typeface="Segoe UI" panose="020B0502040204020203" pitchFamily="34" charset="0"/>
              </a:rPr>
              <a:t>                   180.25 M</a:t>
            </a:r>
          </a:p>
          <a:p>
            <a:pPr>
              <a:lnSpc>
                <a:spcPts val="4550"/>
              </a:lnSpc>
              <a:spcBef>
                <a:spcPct val="0"/>
              </a:spcBef>
            </a:pPr>
            <a:endParaRPr lang="en-US" sz="3200" b="1" i="0" spc="-7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>
              <a:lnSpc>
                <a:spcPts val="4550"/>
              </a:lnSpc>
              <a:spcBef>
                <a:spcPct val="0"/>
              </a:spcBef>
            </a:pPr>
            <a:r>
              <a:rPr lang="en-US" sz="3200" spc="-70" dirty="0">
                <a:solidFill>
                  <a:srgbClr val="000000"/>
                </a:solidFill>
                <a:latin typeface="Times New Roman"/>
              </a:rPr>
              <a:t>TOTAL  SEASONS              </a:t>
            </a:r>
            <a:r>
              <a:rPr lang="en-US" sz="3200" b="1" spc="-70" dirty="0">
                <a:solidFill>
                  <a:srgbClr val="252423"/>
                </a:solidFill>
                <a:latin typeface="Segoe UI" panose="020B0502040204020203" pitchFamily="34" charset="0"/>
              </a:rPr>
              <a:t>        6</a:t>
            </a:r>
          </a:p>
          <a:p>
            <a:pPr>
              <a:lnSpc>
                <a:spcPts val="4550"/>
              </a:lnSpc>
              <a:spcBef>
                <a:spcPct val="0"/>
              </a:spcBef>
            </a:pPr>
            <a:endParaRPr lang="en-US" sz="3200" b="1" spc="-70" dirty="0">
              <a:solidFill>
                <a:srgbClr val="252423"/>
              </a:solidFill>
              <a:latin typeface="Segoe UI" panose="020B0502040204020203" pitchFamily="34" charset="0"/>
            </a:endParaRPr>
          </a:p>
          <a:p>
            <a:pPr>
              <a:lnSpc>
                <a:spcPts val="4550"/>
              </a:lnSpc>
              <a:spcBef>
                <a:spcPct val="0"/>
              </a:spcBef>
            </a:pPr>
            <a:r>
              <a:rPr lang="en-US" sz="3500" spc="-70" dirty="0">
                <a:solidFill>
                  <a:srgbClr val="000000"/>
                </a:solidFill>
                <a:latin typeface="Times New Roman"/>
              </a:rPr>
              <a:t>TOTAL CROPS                       </a:t>
            </a:r>
            <a:r>
              <a:rPr lang="en-US" sz="3600" b="1" spc="-70" dirty="0">
                <a:solidFill>
                  <a:srgbClr val="252423"/>
                </a:solidFill>
                <a:latin typeface="Segoe UI" panose="020B0502040204020203" pitchFamily="34" charset="0"/>
              </a:rPr>
              <a:t>124</a:t>
            </a:r>
          </a:p>
          <a:p>
            <a:pPr>
              <a:lnSpc>
                <a:spcPts val="4550"/>
              </a:lnSpc>
              <a:spcBef>
                <a:spcPct val="0"/>
              </a:spcBef>
            </a:pPr>
            <a:endParaRPr lang="en-US" sz="3600" b="1" spc="-70" dirty="0">
              <a:solidFill>
                <a:srgbClr val="252423"/>
              </a:solidFill>
              <a:latin typeface="Segoe UI" panose="020B0502040204020203" pitchFamily="34" charset="0"/>
            </a:endParaRPr>
          </a:p>
          <a:p>
            <a:pPr>
              <a:lnSpc>
                <a:spcPts val="4550"/>
              </a:lnSpc>
              <a:spcBef>
                <a:spcPct val="0"/>
              </a:spcBef>
            </a:pPr>
            <a:r>
              <a:rPr lang="en-US" sz="3200" spc="-70" dirty="0">
                <a:solidFill>
                  <a:srgbClr val="000000"/>
                </a:solidFill>
                <a:latin typeface="Times New Roman"/>
              </a:rPr>
              <a:t>TOTAL DISTRICTS         </a:t>
            </a:r>
            <a:r>
              <a:rPr lang="en-US" sz="3200" b="1" spc="-70" dirty="0">
                <a:solidFill>
                  <a:srgbClr val="252423"/>
                </a:solidFill>
                <a:latin typeface="Segoe UI" panose="020B0502040204020203" pitchFamily="34" charset="0"/>
              </a:rPr>
              <a:t>          646</a:t>
            </a:r>
          </a:p>
          <a:p>
            <a:pPr>
              <a:lnSpc>
                <a:spcPts val="4550"/>
              </a:lnSpc>
              <a:spcBef>
                <a:spcPct val="0"/>
              </a:spcBef>
            </a:pPr>
            <a:endParaRPr lang="en-US" sz="3200" b="1" i="0" spc="-7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>
              <a:lnSpc>
                <a:spcPts val="4550"/>
              </a:lnSpc>
              <a:spcBef>
                <a:spcPct val="0"/>
              </a:spcBef>
            </a:pPr>
            <a:r>
              <a:rPr lang="en-US" sz="3200" spc="-70" dirty="0">
                <a:solidFill>
                  <a:srgbClr val="000000"/>
                </a:solidFill>
                <a:latin typeface="Times New Roman"/>
              </a:rPr>
              <a:t>TOTAL  STATES              </a:t>
            </a:r>
            <a:r>
              <a:rPr lang="en-US" sz="3200" b="1" spc="-70" dirty="0">
                <a:solidFill>
                  <a:srgbClr val="252423"/>
                </a:solidFill>
                <a:latin typeface="Segoe UI" panose="020B0502040204020203" pitchFamily="34" charset="0"/>
              </a:rPr>
              <a:t>          33</a:t>
            </a:r>
          </a:p>
          <a:p>
            <a:pPr>
              <a:lnSpc>
                <a:spcPts val="4550"/>
              </a:lnSpc>
              <a:spcBef>
                <a:spcPct val="0"/>
              </a:spcBef>
            </a:pPr>
            <a:endParaRPr lang="en-US" sz="32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>
              <a:lnSpc>
                <a:spcPts val="4550"/>
              </a:lnSpc>
              <a:spcBef>
                <a:spcPct val="0"/>
              </a:spcBef>
            </a:pPr>
            <a:r>
              <a:rPr lang="en-US" sz="3600" spc="-70" dirty="0">
                <a:solidFill>
                  <a:srgbClr val="000000"/>
                </a:solidFill>
                <a:latin typeface="Times New Roman"/>
              </a:rPr>
              <a:t>YEARS              </a:t>
            </a:r>
            <a:r>
              <a:rPr lang="en-US" sz="3600" b="1" spc="-70" dirty="0">
                <a:solidFill>
                  <a:srgbClr val="252423"/>
                </a:solidFill>
                <a:latin typeface="Segoe UI" panose="020B0502040204020203" pitchFamily="34" charset="0"/>
              </a:rPr>
              <a:t>          1997 -  2015</a:t>
            </a:r>
          </a:p>
          <a:p>
            <a:pPr marL="0" lvl="0" indent="0">
              <a:lnSpc>
                <a:spcPts val="4550"/>
              </a:lnSpc>
              <a:spcBef>
                <a:spcPct val="0"/>
              </a:spcBef>
            </a:pPr>
            <a:endParaRPr lang="en-US" sz="3500" spc="-70" dirty="0">
              <a:solidFill>
                <a:srgbClr val="000000"/>
              </a:solidFill>
              <a:latin typeface="Times New Roman"/>
            </a:endParaRPr>
          </a:p>
          <a:p>
            <a:pPr marL="0" lvl="0" indent="0">
              <a:lnSpc>
                <a:spcPts val="4550"/>
              </a:lnSpc>
              <a:spcBef>
                <a:spcPct val="0"/>
              </a:spcBef>
            </a:pPr>
            <a:endParaRPr lang="en-US" sz="3500" spc="-7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590800" y="419100"/>
            <a:ext cx="6133104" cy="6862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000000"/>
                </a:solidFill>
                <a:latin typeface="Times New Roman Medium"/>
              </a:rPr>
              <a:t>DETAILS  OF DATA</a:t>
            </a:r>
            <a:endParaRPr lang="en-US" sz="3999" u="none" dirty="0">
              <a:solidFill>
                <a:srgbClr val="000000"/>
              </a:solidFill>
              <a:latin typeface="Times New Roman Medium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4023258" y="5941700"/>
            <a:ext cx="4267200" cy="4035414"/>
          </a:xfrm>
          <a:custGeom>
            <a:avLst/>
            <a:gdLst/>
            <a:ahLst/>
            <a:cxnLst/>
            <a:rect l="l" t="t" r="r" b="b"/>
            <a:pathLst>
              <a:path w="4738280" h="4307527">
                <a:moveTo>
                  <a:pt x="0" y="0"/>
                </a:moveTo>
                <a:lnTo>
                  <a:pt x="4738279" y="0"/>
                </a:lnTo>
                <a:lnTo>
                  <a:pt x="4738279" y="4307528"/>
                </a:lnTo>
                <a:lnTo>
                  <a:pt x="0" y="4307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20" name="Graphic 19" descr="A lightbulb">
            <a:extLst>
              <a:ext uri="{FF2B5EF4-FFF2-40B4-BE49-F238E27FC236}">
                <a16:creationId xmlns:a16="http://schemas.microsoft.com/office/drawing/2014/main" id="{04BAD386-9562-D625-5DD0-25588DDA9B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5052" y="-265624"/>
            <a:ext cx="2415748" cy="24157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flipV="1">
            <a:off x="13083626" y="-971753"/>
            <a:ext cx="6133104" cy="3501801"/>
          </a:xfrm>
          <a:custGeom>
            <a:avLst/>
            <a:gdLst/>
            <a:ahLst/>
            <a:cxnLst/>
            <a:rect l="l" t="t" r="r" b="b"/>
            <a:pathLst>
              <a:path w="6133104" h="3501801">
                <a:moveTo>
                  <a:pt x="0" y="3501801"/>
                </a:moveTo>
                <a:lnTo>
                  <a:pt x="6133104" y="3501801"/>
                </a:lnTo>
                <a:lnTo>
                  <a:pt x="6133104" y="0"/>
                </a:lnTo>
                <a:lnTo>
                  <a:pt x="0" y="0"/>
                </a:lnTo>
                <a:lnTo>
                  <a:pt x="0" y="350180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-3736090" y="7912807"/>
            <a:ext cx="5559738" cy="3174428"/>
          </a:xfrm>
          <a:custGeom>
            <a:avLst/>
            <a:gdLst/>
            <a:ahLst/>
            <a:cxnLst/>
            <a:rect l="l" t="t" r="r" b="b"/>
            <a:pathLst>
              <a:path w="5559738" h="3174428">
                <a:moveTo>
                  <a:pt x="0" y="0"/>
                </a:moveTo>
                <a:lnTo>
                  <a:pt x="5559738" y="0"/>
                </a:lnTo>
                <a:lnTo>
                  <a:pt x="5559738" y="3174428"/>
                </a:lnTo>
                <a:lnTo>
                  <a:pt x="0" y="3174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133600" y="2530048"/>
            <a:ext cx="16611600" cy="9986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550"/>
              </a:lnSpc>
              <a:spcBef>
                <a:spcPct val="0"/>
              </a:spcBef>
            </a:pPr>
            <a:endParaRPr lang="en-US" sz="3200" spc="-7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4550"/>
              </a:lnSpc>
              <a:spcBef>
                <a:spcPct val="0"/>
              </a:spcBef>
            </a:pPr>
            <a:r>
              <a:rPr lang="en-US" sz="3200" u="sng" spc="-7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PRODUCTION</a:t>
            </a:r>
            <a:r>
              <a:rPr lang="en-US" sz="3200" spc="-70" dirty="0">
                <a:solidFill>
                  <a:srgbClr val="000000"/>
                </a:solidFill>
                <a:latin typeface="Times New Roman"/>
              </a:rPr>
              <a:t>  -  </a:t>
            </a:r>
            <a:r>
              <a:rPr lang="en-US" sz="2800" spc="-70" dirty="0">
                <a:solidFill>
                  <a:srgbClr val="000000"/>
                </a:solidFill>
                <a:latin typeface="Times New Roman"/>
              </a:rPr>
              <a:t>CROP  PRODUCED , PRIMARY MESURE OF AGRICUTURAL SUCCESS .</a:t>
            </a:r>
          </a:p>
          <a:p>
            <a:pPr>
              <a:lnSpc>
                <a:spcPts val="4550"/>
              </a:lnSpc>
              <a:spcBef>
                <a:spcPct val="0"/>
              </a:spcBef>
            </a:pPr>
            <a:endParaRPr lang="en-US" sz="3200" spc="-7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  <a:p>
            <a:pPr>
              <a:lnSpc>
                <a:spcPts val="4550"/>
              </a:lnSpc>
              <a:spcBef>
                <a:spcPct val="0"/>
              </a:spcBef>
            </a:pPr>
            <a:r>
              <a:rPr lang="en-US" sz="3200" spc="-7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AREA</a:t>
            </a:r>
            <a:r>
              <a:rPr lang="en-US" sz="3200" b="1" spc="-70" dirty="0">
                <a:solidFill>
                  <a:srgbClr val="000000"/>
                </a:solidFill>
                <a:latin typeface="Times New Roman"/>
              </a:rPr>
              <a:t>– </a:t>
            </a:r>
            <a:r>
              <a:rPr lang="en-US" sz="2800" b="1" spc="-7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spc="-70" dirty="0">
                <a:solidFill>
                  <a:srgbClr val="000000"/>
                </a:solidFill>
                <a:latin typeface="Times New Roman"/>
              </a:rPr>
              <a:t>LAND AREA DEDICATED TO PARTICULAR CROP.</a:t>
            </a:r>
          </a:p>
          <a:p>
            <a:pPr>
              <a:lnSpc>
                <a:spcPts val="4550"/>
              </a:lnSpc>
              <a:spcBef>
                <a:spcPct val="0"/>
              </a:spcBef>
            </a:pPr>
            <a:endParaRPr lang="en-US" sz="3200" spc="-7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  <a:p>
            <a:pPr>
              <a:lnSpc>
                <a:spcPts val="4550"/>
              </a:lnSpc>
              <a:spcBef>
                <a:spcPct val="0"/>
              </a:spcBef>
            </a:pPr>
            <a:r>
              <a:rPr lang="en-US" sz="3200" spc="-7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CROP</a:t>
            </a:r>
            <a:r>
              <a:rPr lang="en-US" sz="3200" b="1" spc="-70" dirty="0">
                <a:solidFill>
                  <a:srgbClr val="000000"/>
                </a:solidFill>
                <a:latin typeface="Times New Roman"/>
              </a:rPr>
              <a:t>–  </a:t>
            </a:r>
            <a:r>
              <a:rPr lang="en-US" sz="2800" spc="-70" dirty="0">
                <a:solidFill>
                  <a:srgbClr val="000000"/>
                </a:solidFill>
                <a:latin typeface="Times New Roman"/>
              </a:rPr>
              <a:t>ALL THE CROP USED FOR PRODUCTION</a:t>
            </a:r>
          </a:p>
          <a:p>
            <a:pPr>
              <a:lnSpc>
                <a:spcPts val="4550"/>
              </a:lnSpc>
              <a:spcBef>
                <a:spcPct val="0"/>
              </a:spcBef>
            </a:pPr>
            <a:endParaRPr lang="en-US" sz="3200" spc="-7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  <a:p>
            <a:pPr>
              <a:lnSpc>
                <a:spcPts val="4550"/>
              </a:lnSpc>
              <a:spcBef>
                <a:spcPct val="0"/>
              </a:spcBef>
            </a:pPr>
            <a:r>
              <a:rPr lang="en-US" sz="3200" spc="-7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SEASON </a:t>
            </a:r>
            <a:r>
              <a:rPr lang="en-US" sz="2800" spc="-70" dirty="0">
                <a:solidFill>
                  <a:srgbClr val="000000"/>
                </a:solidFill>
                <a:latin typeface="Times New Roman"/>
              </a:rPr>
              <a:t>– GROWING  CROPS IN  DIFFERENT SEASON.</a:t>
            </a:r>
          </a:p>
          <a:p>
            <a:pPr>
              <a:lnSpc>
                <a:spcPts val="4550"/>
              </a:lnSpc>
              <a:spcBef>
                <a:spcPct val="0"/>
              </a:spcBef>
            </a:pPr>
            <a:endParaRPr lang="en-US" sz="3200" spc="-7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  <a:p>
            <a:pPr>
              <a:lnSpc>
                <a:spcPts val="4550"/>
              </a:lnSpc>
              <a:spcBef>
                <a:spcPct val="0"/>
              </a:spcBef>
            </a:pPr>
            <a:r>
              <a:rPr lang="en-US" sz="3200" spc="-7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GENSTATE NAME</a:t>
            </a:r>
            <a:r>
              <a:rPr lang="en-US" sz="3200" spc="-70" dirty="0">
                <a:solidFill>
                  <a:srgbClr val="000000"/>
                </a:solidFill>
                <a:latin typeface="Times New Roman"/>
              </a:rPr>
              <a:t>–</a:t>
            </a:r>
            <a:r>
              <a:rPr lang="en-US" sz="2800" spc="-70" dirty="0">
                <a:solidFill>
                  <a:srgbClr val="000000"/>
                </a:solidFill>
                <a:latin typeface="Times New Roman"/>
              </a:rPr>
              <a:t>NAME OF THE ALL THE STATES TAKEN</a:t>
            </a:r>
          </a:p>
          <a:p>
            <a:pPr>
              <a:lnSpc>
                <a:spcPts val="4550"/>
              </a:lnSpc>
              <a:spcBef>
                <a:spcPct val="0"/>
              </a:spcBef>
            </a:pPr>
            <a:endParaRPr lang="en-US" sz="2800" spc="-7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4550"/>
              </a:lnSpc>
              <a:spcBef>
                <a:spcPct val="0"/>
              </a:spcBef>
            </a:pPr>
            <a:r>
              <a:rPr lang="en-US" sz="3600" spc="-7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DISTRICT NAME</a:t>
            </a:r>
            <a:r>
              <a:rPr lang="en-US" sz="3600" spc="-70" dirty="0">
                <a:solidFill>
                  <a:srgbClr val="000000"/>
                </a:solidFill>
                <a:latin typeface="Times New Roman"/>
              </a:rPr>
              <a:t>– </a:t>
            </a:r>
            <a:r>
              <a:rPr lang="en-US" sz="3200" spc="-70" dirty="0">
                <a:solidFill>
                  <a:srgbClr val="000000"/>
                </a:solidFill>
                <a:latin typeface="Times New Roman"/>
              </a:rPr>
              <a:t>NAME OF ALL THE DISTRICT TAKEN</a:t>
            </a:r>
          </a:p>
          <a:p>
            <a:pPr>
              <a:lnSpc>
                <a:spcPts val="4550"/>
              </a:lnSpc>
              <a:spcBef>
                <a:spcPct val="0"/>
              </a:spcBef>
            </a:pPr>
            <a:endParaRPr lang="en-US" sz="3200" b="1" spc="-7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4550"/>
              </a:lnSpc>
              <a:spcBef>
                <a:spcPct val="0"/>
              </a:spcBef>
            </a:pPr>
            <a:endParaRPr lang="en-US" sz="3200" b="1" spc="-70" dirty="0">
              <a:solidFill>
                <a:srgbClr val="252423"/>
              </a:solidFill>
              <a:latin typeface="Segoe UI" panose="020B0502040204020203" pitchFamily="34" charset="0"/>
            </a:endParaRPr>
          </a:p>
          <a:p>
            <a:pPr>
              <a:lnSpc>
                <a:spcPts val="4550"/>
              </a:lnSpc>
              <a:spcBef>
                <a:spcPct val="0"/>
              </a:spcBef>
            </a:pPr>
            <a:endParaRPr lang="en-US" sz="32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marL="0" lvl="0" indent="0">
              <a:lnSpc>
                <a:spcPts val="4550"/>
              </a:lnSpc>
              <a:spcBef>
                <a:spcPct val="0"/>
              </a:spcBef>
            </a:pPr>
            <a:endParaRPr lang="en-US" sz="3500" spc="-70" dirty="0">
              <a:solidFill>
                <a:srgbClr val="000000"/>
              </a:solidFill>
              <a:latin typeface="Times New Roman"/>
            </a:endParaRPr>
          </a:p>
          <a:p>
            <a:pPr marL="0" lvl="0" indent="0">
              <a:lnSpc>
                <a:spcPts val="4550"/>
              </a:lnSpc>
              <a:spcBef>
                <a:spcPct val="0"/>
              </a:spcBef>
            </a:pPr>
            <a:endParaRPr lang="en-US" sz="3500" spc="-7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590800" y="1333502"/>
            <a:ext cx="5142407" cy="6862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5599"/>
              </a:lnSpc>
              <a:spcBef>
                <a:spcPct val="0"/>
              </a:spcBef>
            </a:pPr>
            <a:r>
              <a:rPr lang="en-US" sz="3999" u="none" dirty="0">
                <a:solidFill>
                  <a:srgbClr val="000000"/>
                </a:solidFill>
                <a:latin typeface="Times New Roman Medium"/>
              </a:rPr>
              <a:t>MAIN KPI ‘s</a:t>
            </a:r>
          </a:p>
        </p:txBody>
      </p:sp>
      <p:sp>
        <p:nvSpPr>
          <p:cNvPr id="10" name="Freeform 10"/>
          <p:cNvSpPr/>
          <p:nvPr/>
        </p:nvSpPr>
        <p:spPr>
          <a:xfrm>
            <a:off x="442950" y="952500"/>
            <a:ext cx="1380698" cy="1404927"/>
          </a:xfrm>
          <a:custGeom>
            <a:avLst/>
            <a:gdLst/>
            <a:ahLst/>
            <a:cxnLst/>
            <a:rect l="l" t="t" r="r" b="b"/>
            <a:pathLst>
              <a:path w="1380698" h="1739463">
                <a:moveTo>
                  <a:pt x="0" y="0"/>
                </a:moveTo>
                <a:lnTo>
                  <a:pt x="1380699" y="0"/>
                </a:lnTo>
                <a:lnTo>
                  <a:pt x="1380699" y="1739462"/>
                </a:lnTo>
                <a:lnTo>
                  <a:pt x="0" y="17394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6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2057400" y="3314700"/>
            <a:ext cx="16687800" cy="34971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50"/>
              </a:lnSpc>
              <a:spcBef>
                <a:spcPct val="0"/>
              </a:spcBef>
            </a:pPr>
            <a:endParaRPr lang="en-US" sz="2800" spc="-7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4550"/>
              </a:lnSpc>
              <a:spcBef>
                <a:spcPct val="0"/>
              </a:spcBef>
            </a:pPr>
            <a:endParaRPr lang="en-US" sz="3200" b="1" spc="-7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4550"/>
              </a:lnSpc>
              <a:spcBef>
                <a:spcPct val="0"/>
              </a:spcBef>
            </a:pPr>
            <a:endParaRPr lang="en-US" sz="3200" b="1" spc="-70" dirty="0">
              <a:solidFill>
                <a:srgbClr val="252423"/>
              </a:solidFill>
              <a:latin typeface="Segoe UI" panose="020B0502040204020203" pitchFamily="34" charset="0"/>
            </a:endParaRPr>
          </a:p>
          <a:p>
            <a:pPr>
              <a:lnSpc>
                <a:spcPts val="4550"/>
              </a:lnSpc>
              <a:spcBef>
                <a:spcPct val="0"/>
              </a:spcBef>
            </a:pPr>
            <a:endParaRPr lang="en-US" sz="32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marL="0" lvl="0" indent="0">
              <a:lnSpc>
                <a:spcPts val="4550"/>
              </a:lnSpc>
              <a:spcBef>
                <a:spcPct val="0"/>
              </a:spcBef>
            </a:pPr>
            <a:endParaRPr lang="en-US" sz="3500" spc="-70" dirty="0">
              <a:solidFill>
                <a:srgbClr val="000000"/>
              </a:solidFill>
              <a:latin typeface="Times New Roman"/>
            </a:endParaRPr>
          </a:p>
          <a:p>
            <a:pPr marL="0" lvl="0" indent="0">
              <a:lnSpc>
                <a:spcPts val="4550"/>
              </a:lnSpc>
              <a:spcBef>
                <a:spcPct val="0"/>
              </a:spcBef>
            </a:pPr>
            <a:endParaRPr lang="en-US" sz="3500" spc="-7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52745" y="128511"/>
            <a:ext cx="6666407" cy="6862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5599"/>
              </a:lnSpc>
              <a:spcBef>
                <a:spcPct val="0"/>
              </a:spcBef>
            </a:pPr>
            <a:r>
              <a:rPr lang="en-US" sz="3999" u="none" dirty="0">
                <a:solidFill>
                  <a:srgbClr val="000000"/>
                </a:solidFill>
                <a:latin typeface="Times New Roman Medium"/>
              </a:rPr>
              <a:t>MOCK – UP DASHBOARD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E75454-5A9E-CB7D-2E28-B6451D7349EC}"/>
              </a:ext>
            </a:extLst>
          </p:cNvPr>
          <p:cNvSpPr txBox="1"/>
          <p:nvPr/>
        </p:nvSpPr>
        <p:spPr>
          <a:xfrm flipH="1">
            <a:off x="5257799" y="1449191"/>
            <a:ext cx="496773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   SUM OF AREA </a:t>
            </a:r>
            <a:br>
              <a:rPr lang="en-US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                           </a:t>
            </a:r>
            <a:r>
              <a:rPr lang="en-US" sz="4000" b="1" dirty="0">
                <a:solidFill>
                  <a:srgbClr val="252423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180.25M</a:t>
            </a:r>
            <a:endParaRPr lang="en-US" sz="4000" b="0" i="0" dirty="0">
              <a:solidFill>
                <a:srgbClr val="252423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A00A13-A372-23ED-FFDB-54B1E3DF0016}"/>
              </a:ext>
            </a:extLst>
          </p:cNvPr>
          <p:cNvSpPr txBox="1"/>
          <p:nvPr/>
        </p:nvSpPr>
        <p:spPr>
          <a:xfrm>
            <a:off x="61468" y="1449191"/>
            <a:ext cx="542493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SUM OF PRODUCTION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              </a:t>
            </a:r>
            <a:r>
              <a:rPr lang="en-US" sz="40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182.82M</a:t>
            </a:r>
            <a:endParaRPr lang="en-US" sz="40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6F54FF-533F-7A35-F78B-A39FFC280D58}"/>
              </a:ext>
            </a:extLst>
          </p:cNvPr>
          <p:cNvSpPr txBox="1"/>
          <p:nvPr/>
        </p:nvSpPr>
        <p:spPr>
          <a:xfrm>
            <a:off x="9753601" y="1449192"/>
            <a:ext cx="46482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dirty="0">
                <a:solidFill>
                  <a:srgbClr val="252423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TOTAL SEASONS</a:t>
            </a:r>
            <a:endParaRPr lang="en-US" sz="4000" b="0" i="0" dirty="0">
              <a:solidFill>
                <a:srgbClr val="252423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algn="l"/>
            <a:r>
              <a:rPr lang="en-US" sz="4000" b="1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          6</a:t>
            </a:r>
            <a:endParaRPr lang="en-US" sz="4000" b="0" i="0" dirty="0">
              <a:solidFill>
                <a:srgbClr val="252423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42F1F3-E7B6-8885-7AE1-8C598759096F}"/>
              </a:ext>
            </a:extLst>
          </p:cNvPr>
          <p:cNvSpPr txBox="1"/>
          <p:nvPr/>
        </p:nvSpPr>
        <p:spPr>
          <a:xfrm>
            <a:off x="14819639" y="1449191"/>
            <a:ext cx="1332746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dirty="0">
                <a:solidFill>
                  <a:srgbClr val="252423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TOTAL CROPS</a:t>
            </a:r>
            <a:endParaRPr lang="en-US" sz="4000" b="0" i="0" dirty="0">
              <a:solidFill>
                <a:srgbClr val="252423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algn="l"/>
            <a:r>
              <a:rPr lang="en-US" sz="1800" b="1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     </a:t>
            </a:r>
            <a:r>
              <a:rPr lang="en-US" sz="4000" b="1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124</a:t>
            </a:r>
            <a:endParaRPr lang="en-US" sz="4000" b="0" i="0" dirty="0">
              <a:solidFill>
                <a:srgbClr val="252423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3BC8E2-49C4-15DB-2F47-D7A321EE4E59}"/>
              </a:ext>
            </a:extLst>
          </p:cNvPr>
          <p:cNvSpPr/>
          <p:nvPr/>
        </p:nvSpPr>
        <p:spPr>
          <a:xfrm>
            <a:off x="61468" y="3638139"/>
            <a:ext cx="1995932" cy="3173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4000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CROP </a:t>
            </a:r>
          </a:p>
          <a:p>
            <a:pPr algn="l"/>
            <a:br>
              <a:rPr lang="en-US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                           </a:t>
            </a:r>
            <a:endParaRPr lang="en-US" sz="4000" b="0" i="0" dirty="0">
              <a:solidFill>
                <a:srgbClr val="252423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12EF7C-44F6-1D1E-93BB-2E3B2E609248}"/>
              </a:ext>
            </a:extLst>
          </p:cNvPr>
          <p:cNvSpPr/>
          <p:nvPr/>
        </p:nvSpPr>
        <p:spPr>
          <a:xfrm>
            <a:off x="2061173" y="3592266"/>
            <a:ext cx="2434627" cy="32654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4000" dirty="0">
                <a:solidFill>
                  <a:srgbClr val="252423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AREA</a:t>
            </a:r>
            <a:endParaRPr lang="en-US" sz="4000" b="0" i="0" dirty="0">
              <a:solidFill>
                <a:srgbClr val="252423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algn="l"/>
            <a:br>
              <a:rPr lang="en-US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                            </a:t>
            </a:r>
            <a:endParaRPr lang="en-US" sz="4000" b="0" i="0" dirty="0">
              <a:solidFill>
                <a:srgbClr val="252423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B76928-75CC-0F99-627E-EE1F2FA601F8}"/>
              </a:ext>
            </a:extLst>
          </p:cNvPr>
          <p:cNvSpPr/>
          <p:nvPr/>
        </p:nvSpPr>
        <p:spPr>
          <a:xfrm>
            <a:off x="7870707" y="3563164"/>
            <a:ext cx="2434627" cy="3160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4000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DISTRICT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74C25EA-74C9-1A65-D19B-A3FA372535B0}"/>
              </a:ext>
            </a:extLst>
          </p:cNvPr>
          <p:cNvSpPr/>
          <p:nvPr/>
        </p:nvSpPr>
        <p:spPr>
          <a:xfrm>
            <a:off x="10305334" y="3563164"/>
            <a:ext cx="3944066" cy="3160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4000" dirty="0">
                <a:solidFill>
                  <a:srgbClr val="252423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PRODUCTION</a:t>
            </a:r>
            <a:br>
              <a:rPr lang="en-US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                           </a:t>
            </a:r>
            <a:endParaRPr lang="en-US" sz="4000" b="0" i="0" dirty="0">
              <a:solidFill>
                <a:srgbClr val="252423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3A2525-6A82-72CB-F6B5-2D9C58BB36A4}"/>
              </a:ext>
            </a:extLst>
          </p:cNvPr>
          <p:cNvSpPr txBox="1"/>
          <p:nvPr/>
        </p:nvSpPr>
        <p:spPr>
          <a:xfrm>
            <a:off x="348131" y="483070"/>
            <a:ext cx="20106338" cy="734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lnSpc>
                <a:spcPts val="5599"/>
              </a:lnSpc>
              <a:spcBef>
                <a:spcPct val="0"/>
              </a:spcBef>
            </a:pPr>
            <a:r>
              <a:rPr lang="en-US" sz="2800" u="none" dirty="0">
                <a:solidFill>
                  <a:srgbClr val="000000"/>
                </a:solidFill>
                <a:latin typeface="Times New Roman Medium"/>
              </a:rPr>
              <a:t>The main goal is to gather constructive feedback to improve the final product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CA4B96-1C96-4869-45CD-34EFC838AFEA}"/>
              </a:ext>
            </a:extLst>
          </p:cNvPr>
          <p:cNvSpPr/>
          <p:nvPr/>
        </p:nvSpPr>
        <p:spPr>
          <a:xfrm>
            <a:off x="13799322" y="7652145"/>
            <a:ext cx="4495800" cy="2506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4000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 </a:t>
            </a:r>
            <a:r>
              <a:rPr lang="en-US" sz="3200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PRODUTION</a:t>
            </a:r>
          </a:p>
          <a:p>
            <a:pPr algn="l"/>
            <a:r>
              <a:rPr lang="en-US" sz="3200" dirty="0">
                <a:solidFill>
                  <a:srgbClr val="252423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   </a:t>
            </a:r>
            <a:r>
              <a:rPr lang="en-US" sz="3200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BY SEASON</a:t>
            </a:r>
          </a:p>
          <a:p>
            <a:pPr algn="l"/>
            <a:br>
              <a:rPr lang="en-US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                    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EB60BA-E3DD-531F-D77D-C05AC9062CAB}"/>
              </a:ext>
            </a:extLst>
          </p:cNvPr>
          <p:cNvSpPr/>
          <p:nvPr/>
        </p:nvSpPr>
        <p:spPr>
          <a:xfrm>
            <a:off x="2057400" y="7089442"/>
            <a:ext cx="3217018" cy="3173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4000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CROP YEAR </a:t>
            </a:r>
          </a:p>
          <a:p>
            <a:pPr algn="l"/>
            <a:br>
              <a:rPr lang="en-US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                           </a:t>
            </a:r>
            <a:endParaRPr lang="en-US" sz="4000" b="0" i="0" dirty="0">
              <a:solidFill>
                <a:srgbClr val="252423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2B5366-2FAD-9AA9-9AC0-12C31E187353}"/>
              </a:ext>
            </a:extLst>
          </p:cNvPr>
          <p:cNvSpPr/>
          <p:nvPr/>
        </p:nvSpPr>
        <p:spPr>
          <a:xfrm>
            <a:off x="5274418" y="7089442"/>
            <a:ext cx="3539073" cy="32654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4000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PRODUCTION</a:t>
            </a:r>
          </a:p>
          <a:p>
            <a:pPr algn="l"/>
            <a:br>
              <a:rPr lang="en-US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                            </a:t>
            </a:r>
            <a:endParaRPr lang="en-US" sz="4000" b="0" i="0" dirty="0">
              <a:solidFill>
                <a:srgbClr val="252423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48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2057400" y="3314700"/>
            <a:ext cx="16687800" cy="34971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50"/>
              </a:lnSpc>
              <a:spcBef>
                <a:spcPct val="0"/>
              </a:spcBef>
            </a:pPr>
            <a:endParaRPr lang="en-US" sz="2800" spc="-7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4550"/>
              </a:lnSpc>
              <a:spcBef>
                <a:spcPct val="0"/>
              </a:spcBef>
            </a:pPr>
            <a:endParaRPr lang="en-US" sz="3200" b="1" spc="-7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4550"/>
              </a:lnSpc>
              <a:spcBef>
                <a:spcPct val="0"/>
              </a:spcBef>
            </a:pPr>
            <a:endParaRPr lang="en-US" sz="3200" b="1" spc="-70" dirty="0">
              <a:solidFill>
                <a:srgbClr val="252423"/>
              </a:solidFill>
              <a:latin typeface="Segoe UI" panose="020B0502040204020203" pitchFamily="34" charset="0"/>
            </a:endParaRPr>
          </a:p>
          <a:p>
            <a:pPr>
              <a:lnSpc>
                <a:spcPts val="4550"/>
              </a:lnSpc>
              <a:spcBef>
                <a:spcPct val="0"/>
              </a:spcBef>
            </a:pPr>
            <a:endParaRPr lang="en-US" sz="32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marL="0" lvl="0" indent="0">
              <a:lnSpc>
                <a:spcPts val="4550"/>
              </a:lnSpc>
              <a:spcBef>
                <a:spcPct val="0"/>
              </a:spcBef>
            </a:pPr>
            <a:endParaRPr lang="en-US" sz="3500" spc="-70" dirty="0">
              <a:solidFill>
                <a:srgbClr val="000000"/>
              </a:solidFill>
              <a:latin typeface="Times New Roman"/>
            </a:endParaRPr>
          </a:p>
          <a:p>
            <a:pPr marL="0" lvl="0" indent="0">
              <a:lnSpc>
                <a:spcPts val="4550"/>
              </a:lnSpc>
              <a:spcBef>
                <a:spcPct val="0"/>
              </a:spcBef>
            </a:pPr>
            <a:endParaRPr lang="en-US" sz="3500" spc="-7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52745" y="128511"/>
            <a:ext cx="6666407" cy="6862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5599"/>
              </a:lnSpc>
              <a:spcBef>
                <a:spcPct val="0"/>
              </a:spcBef>
            </a:pPr>
            <a:r>
              <a:rPr lang="en-US" sz="3999" u="none" dirty="0">
                <a:solidFill>
                  <a:srgbClr val="000000"/>
                </a:solidFill>
                <a:latin typeface="Times New Roman Medium"/>
              </a:rPr>
              <a:t>MY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CD44C3-D822-EED0-43A8-F45E88A09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181100"/>
            <a:ext cx="14055636" cy="8965522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8EE102-C23D-AA76-6358-E66333D8F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1344848"/>
            <a:ext cx="9829801" cy="8801774"/>
          </a:xfrm>
          <a:prstGeom prst="rect">
            <a:avLst/>
          </a:prstGeom>
          <a:ln w="762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181806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36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87444" y="6515100"/>
            <a:ext cx="12877156" cy="4038600"/>
            <a:chOff x="-1" y="-908283"/>
            <a:chExt cx="17278302" cy="3652053"/>
          </a:xfrm>
        </p:grpSpPr>
        <p:sp>
          <p:nvSpPr>
            <p:cNvPr id="3" name="TextBox 3"/>
            <p:cNvSpPr txBox="1"/>
            <p:nvPr/>
          </p:nvSpPr>
          <p:spPr>
            <a:xfrm>
              <a:off x="-1" y="-908283"/>
              <a:ext cx="17278302" cy="84448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8717"/>
                </a:lnSpc>
                <a:spcBef>
                  <a:spcPct val="0"/>
                </a:spcBef>
              </a:pPr>
              <a:r>
                <a:rPr lang="en-US" sz="7925" u="none" dirty="0">
                  <a:solidFill>
                    <a:srgbClr val="FFFFFF"/>
                  </a:solidFill>
                  <a:latin typeface="Times New Roman Semi-Bold"/>
                </a:rPr>
                <a:t>Thank you!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010171" y="2095901"/>
              <a:ext cx="12419465" cy="6478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00"/>
                </a:lnSpc>
                <a:spcBef>
                  <a:spcPct val="0"/>
                </a:spcBef>
              </a:pPr>
              <a:endParaRPr lang="en-US" sz="3000" u="none" spc="-60" dirty="0">
                <a:solidFill>
                  <a:srgbClr val="FFFFFF"/>
                </a:solidFill>
                <a:latin typeface="Times New Roman Medium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620599" y="8775184"/>
            <a:ext cx="8523290" cy="4392438"/>
            <a:chOff x="0" y="0"/>
            <a:chExt cx="10424273" cy="53721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424273" cy="5372100"/>
            </a:xfrm>
            <a:custGeom>
              <a:avLst/>
              <a:gdLst/>
              <a:ahLst/>
              <a:cxnLst/>
              <a:rect l="l" t="t" r="r" b="b"/>
              <a:pathLst>
                <a:path w="10424273" h="5372100">
                  <a:moveTo>
                    <a:pt x="887360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8873603" y="5372100"/>
                  </a:lnTo>
                  <a:lnTo>
                    <a:pt x="10424273" y="2686050"/>
                  </a:lnTo>
                  <a:lnTo>
                    <a:pt x="8873603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916665" y="9258300"/>
            <a:ext cx="3407869" cy="4392438"/>
            <a:chOff x="0" y="0"/>
            <a:chExt cx="4167939" cy="53721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8" name="Freeform 8"/>
            <p:cNvSpPr/>
            <p:nvPr/>
          </p:nvSpPr>
          <p:spPr>
            <a:xfrm>
              <a:off x="0" y="0"/>
              <a:ext cx="4167939" cy="5372100"/>
            </a:xfrm>
            <a:custGeom>
              <a:avLst/>
              <a:gdLst/>
              <a:ahLst/>
              <a:cxnLst/>
              <a:rect l="l" t="t" r="r" b="b"/>
              <a:pathLst>
                <a:path w="4167939" h="5372100">
                  <a:moveTo>
                    <a:pt x="261726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2617269" y="5372100"/>
                  </a:lnTo>
                  <a:lnTo>
                    <a:pt x="4167939" y="2686050"/>
                  </a:lnTo>
                  <a:lnTo>
                    <a:pt x="2617269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 rot="-10800000">
            <a:off x="-2057400" y="-3470740"/>
            <a:ext cx="11903735" cy="6226137"/>
            <a:chOff x="0" y="0"/>
            <a:chExt cx="10270904" cy="5372100"/>
          </a:xfrm>
          <a:solidFill>
            <a:srgbClr val="002060"/>
          </a:solidFill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270904" cy="5372100"/>
            </a:xfrm>
            <a:custGeom>
              <a:avLst/>
              <a:gdLst/>
              <a:ahLst/>
              <a:cxnLst/>
              <a:rect l="l" t="t" r="r" b="b"/>
              <a:pathLst>
                <a:path w="10270904" h="5372100">
                  <a:moveTo>
                    <a:pt x="8720234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8720234" y="5372100"/>
                  </a:lnTo>
                  <a:lnTo>
                    <a:pt x="10270904" y="2686050"/>
                  </a:lnTo>
                  <a:lnTo>
                    <a:pt x="8720234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605979" y="878706"/>
            <a:ext cx="2731310" cy="599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58"/>
              </a:lnSpc>
              <a:spcBef>
                <a:spcPct val="0"/>
              </a:spcBef>
            </a:pPr>
            <a:endParaRPr lang="en-US" sz="3470" dirty="0">
              <a:solidFill>
                <a:srgbClr val="000000"/>
              </a:solidFill>
              <a:latin typeface="Times New Roman Ultra-Bold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7888C3-9DAD-5494-BC74-2AD00FA49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56" y="4032627"/>
            <a:ext cx="8687444" cy="537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209</Words>
  <Application>Microsoft Office PowerPoint</Application>
  <PresentationFormat>Custom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Copperplate Gothic Bold</vt:lpstr>
      <vt:lpstr>Times New Roman Ultra-Bold</vt:lpstr>
      <vt:lpstr>Times New Roman</vt:lpstr>
      <vt:lpstr>Times New Roman Semi-Bold</vt:lpstr>
      <vt:lpstr>Arial</vt:lpstr>
      <vt:lpstr>Segoe UI</vt:lpstr>
      <vt:lpstr>Calibri</vt:lpstr>
      <vt:lpstr>Sitka Small Semibold</vt:lpstr>
      <vt:lpstr>Times New Roman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Purple Casual Corporate Vision Deck Company Presentation</dc:title>
  <dc:creator>satish sahu</dc:creator>
  <cp:lastModifiedBy>satish sahu</cp:lastModifiedBy>
  <cp:revision>4</cp:revision>
  <dcterms:created xsi:type="dcterms:W3CDTF">2006-08-16T00:00:00Z</dcterms:created>
  <dcterms:modified xsi:type="dcterms:W3CDTF">2024-08-19T08:28:44Z</dcterms:modified>
  <dc:identifier>DAFwshxD4Hk</dc:identifier>
</cp:coreProperties>
</file>