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6" r:id="rId4"/>
    <p:sldId id="282" r:id="rId5"/>
    <p:sldId id="283" r:id="rId6"/>
    <p:sldId id="284" r:id="rId7"/>
    <p:sldId id="275" r:id="rId8"/>
  </p:sldIdLst>
  <p:sldSz cx="18288000" cy="10287000"/>
  <p:notesSz cx="6858000" cy="9144000"/>
  <p:embeddedFontLst>
    <p:embeddedFont>
      <p:font typeface="Segoe UI" panose="020B0502040204020203" pitchFamily="34" charset="0"/>
      <p:regular r:id="rId9"/>
      <p:bold r:id="rId10"/>
      <p:italic r:id="rId11"/>
      <p:boldItalic r:id="rId12"/>
    </p:embeddedFont>
    <p:embeddedFont>
      <p:font typeface="Sitka Small Semibold" pitchFamily="2" charset="0"/>
      <p:bold r:id="rId13"/>
      <p:boldItalic r:id="rId14"/>
    </p:embeddedFont>
    <p:embeddedFont>
      <p:font typeface="Times New Roman Medium" panose="020B0604020202020204" charset="0"/>
      <p:regular r:id="rId15"/>
    </p:embeddedFont>
    <p:embeddedFont>
      <p:font typeface="Times New Roman Semi-Bold" panose="020B0604020202020204" charset="0"/>
      <p:regular r:id="rId16"/>
    </p:embeddedFont>
    <p:embeddedFont>
      <p:font typeface="Times New Roman Ultra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8F61F-E901-48D7-8CD7-0F4FEA79A376}" v="2" dt="2024-05-07T19:14:3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10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highlight>
                  <a:srgbClr val="FFFF00"/>
                </a:highlight>
              </a:rPr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"/>
          <c:w val="0.9770833333333333"/>
          <c:h val="0.8152213432998294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A4C9-4661-B900-5C5445CAB9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A4C9-4661-B900-5C5445CAB9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A4C9-4661-B900-5C5445CAB9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5165-41A5-A913-23A3CA4BFCC1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165-41A5-A913-23A3CA4BFC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MALE</c:v>
                </c:pt>
                <c:pt idx="1">
                  <c:v>FEMALE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441</c:v>
                </c:pt>
                <c:pt idx="1">
                  <c:v>270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65-41A5-A913-23A3CA4BFCC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62106" y="-737012"/>
            <a:ext cx="10192926" cy="8828025"/>
            <a:chOff x="0" y="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5665672" y="5827235"/>
            <a:ext cx="7046513" cy="9312442"/>
            <a:chOff x="0" y="0"/>
            <a:chExt cx="4064946" cy="53721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64946" cy="5372100"/>
            </a:xfrm>
            <a:custGeom>
              <a:avLst/>
              <a:gdLst/>
              <a:ahLst/>
              <a:cxnLst/>
              <a:rect l="l" t="t" r="r" b="b"/>
              <a:pathLst>
                <a:path w="4064946" h="5372100">
                  <a:moveTo>
                    <a:pt x="2514276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514276" y="5372100"/>
                  </a:lnTo>
                  <a:lnTo>
                    <a:pt x="4064946" y="2686050"/>
                  </a:lnTo>
                  <a:lnTo>
                    <a:pt x="2514276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26823" y="4008761"/>
            <a:ext cx="8617177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spc="240" dirty="0">
                <a:solidFill>
                  <a:srgbClr val="000000"/>
                </a:solidFill>
                <a:latin typeface="Sitka Small Semibold" pitchFamily="2" charset="0"/>
              </a:rPr>
              <a:t>ATTRITION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194126" y="-3113068"/>
            <a:ext cx="18307590" cy="6226137"/>
            <a:chOff x="0" y="0"/>
            <a:chExt cx="15796345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796344" cy="5372100"/>
            </a:xfrm>
            <a:custGeom>
              <a:avLst/>
              <a:gdLst/>
              <a:ahLst/>
              <a:cxnLst/>
              <a:rect l="l" t="t" r="r" b="b"/>
              <a:pathLst>
                <a:path w="15796344" h="5372100">
                  <a:moveTo>
                    <a:pt x="1424567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4245675" y="5372100"/>
                  </a:lnTo>
                  <a:lnTo>
                    <a:pt x="15796344" y="2686050"/>
                  </a:lnTo>
                  <a:lnTo>
                    <a:pt x="14245675" y="0"/>
                  </a:lnTo>
                  <a:close/>
                </a:path>
              </a:pathLst>
            </a:custGeom>
            <a:solidFill>
              <a:srgbClr val="1836B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028700" y="942975"/>
            <a:ext cx="11389528" cy="1129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717"/>
              </a:lnSpc>
              <a:spcBef>
                <a:spcPct val="0"/>
              </a:spcBef>
            </a:pPr>
            <a:r>
              <a:rPr lang="en-US" sz="7925" dirty="0">
                <a:solidFill>
                  <a:srgbClr val="FFFFFF"/>
                </a:solidFill>
                <a:latin typeface="Sitka Small Semibold" pitchFamily="2" charset="0"/>
              </a:rPr>
              <a:t>INTRODUCTION</a:t>
            </a:r>
            <a:endParaRPr lang="en-US" sz="7925" u="none" dirty="0">
              <a:solidFill>
                <a:srgbClr val="FFFFFF"/>
              </a:solidFill>
              <a:latin typeface="Sitka Small Semibold" pitchFamily="2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3702526"/>
            <a:ext cx="17754600" cy="4609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RETENSION  is a  cornerstone of any successful organization .</a:t>
            </a:r>
          </a:p>
          <a:p>
            <a:pPr marL="431799" lvl="1">
              <a:lnSpc>
                <a:spcPts val="5199"/>
              </a:lnSpc>
            </a:pPr>
            <a:endParaRPr lang="en-US" sz="3600" spc="-79" dirty="0">
              <a:solidFill>
                <a:srgbClr val="000000"/>
              </a:solidFill>
              <a:latin typeface="Times New Roman"/>
            </a:endParaRPr>
          </a:p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But a XYZ  COMPANY which  thrives on values like innovation  and collaboration</a:t>
            </a:r>
          </a:p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 has faced a persistent challenge of high ATTRITION RATE  in couple of years.</a:t>
            </a:r>
          </a:p>
          <a:p>
            <a:pPr marL="431799" lvl="1">
              <a:lnSpc>
                <a:spcPts val="5199"/>
              </a:lnSpc>
            </a:pPr>
            <a:endParaRPr lang="en-US" sz="3600" spc="-79" dirty="0">
              <a:solidFill>
                <a:srgbClr val="000000"/>
              </a:solidFill>
              <a:latin typeface="Times New Roman"/>
            </a:endParaRPr>
          </a:p>
          <a:p>
            <a:pPr marL="431799" lvl="1">
              <a:lnSpc>
                <a:spcPts val="5199"/>
              </a:lnSpc>
            </a:pPr>
            <a:r>
              <a:rPr lang="en-US" sz="3600" spc="-79" dirty="0">
                <a:solidFill>
                  <a:srgbClr val="000000"/>
                </a:solidFill>
                <a:latin typeface="Times New Roman"/>
              </a:rPr>
              <a:t>This report utilizes  HR analytics to explore the data behind this unexpected trend  and aim to develop targeted strategies  that not only retain talent but also empowers them to excel.</a:t>
            </a:r>
          </a:p>
        </p:txBody>
      </p:sp>
      <p:grpSp>
        <p:nvGrpSpPr>
          <p:cNvPr id="8" name="Group 8"/>
          <p:cNvGrpSpPr/>
          <p:nvPr/>
        </p:nvGrpSpPr>
        <p:grpSpPr>
          <a:xfrm rot="-10800000">
            <a:off x="12221590" y="-2498640"/>
            <a:ext cx="4409979" cy="4997280"/>
            <a:chOff x="0" y="0"/>
            <a:chExt cx="4740748" cy="5372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40748" cy="5372100"/>
            </a:xfrm>
            <a:custGeom>
              <a:avLst/>
              <a:gdLst/>
              <a:ahLst/>
              <a:cxnLst/>
              <a:rect l="l" t="t" r="r" b="b"/>
              <a:pathLst>
                <a:path w="4740748" h="5372100">
                  <a:moveTo>
                    <a:pt x="319007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190078" y="5372100"/>
                  </a:lnTo>
                  <a:lnTo>
                    <a:pt x="4740748" y="2686050"/>
                  </a:lnTo>
                  <a:lnTo>
                    <a:pt x="3190078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flipV="1">
            <a:off x="13083626" y="-971753"/>
            <a:ext cx="6133104" cy="3501801"/>
          </a:xfrm>
          <a:custGeom>
            <a:avLst/>
            <a:gdLst/>
            <a:ahLst/>
            <a:cxnLst/>
            <a:rect l="l" t="t" r="r" b="b"/>
            <a:pathLst>
              <a:path w="6133104" h="3501801">
                <a:moveTo>
                  <a:pt x="0" y="3501801"/>
                </a:moveTo>
                <a:lnTo>
                  <a:pt x="6133104" y="3501801"/>
                </a:lnTo>
                <a:lnTo>
                  <a:pt x="6133104" y="0"/>
                </a:lnTo>
                <a:lnTo>
                  <a:pt x="0" y="0"/>
                </a:lnTo>
                <a:lnTo>
                  <a:pt x="0" y="35018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736090" y="7912807"/>
            <a:ext cx="5559738" cy="3174428"/>
          </a:xfrm>
          <a:custGeom>
            <a:avLst/>
            <a:gdLst/>
            <a:ahLst/>
            <a:cxnLst/>
            <a:rect l="l" t="t" r="r" b="b"/>
            <a:pathLst>
              <a:path w="5559738" h="3174428">
                <a:moveTo>
                  <a:pt x="0" y="0"/>
                </a:moveTo>
                <a:lnTo>
                  <a:pt x="5559738" y="0"/>
                </a:lnTo>
                <a:lnTo>
                  <a:pt x="5559738" y="3174428"/>
                </a:lnTo>
                <a:lnTo>
                  <a:pt x="0" y="317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3314700"/>
            <a:ext cx="8763000" cy="467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r>
              <a:rPr lang="en-US" sz="3500" spc="-70" dirty="0">
                <a:solidFill>
                  <a:srgbClr val="000000"/>
                </a:solidFill>
                <a:latin typeface="Times New Roman"/>
              </a:rPr>
              <a:t>TOTAL  EMPLOYESS      </a:t>
            </a:r>
            <a:r>
              <a:rPr lang="en-US" sz="32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4410 </a:t>
            </a: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ACTIVE  EMPLOYESS       </a:t>
            </a:r>
            <a:r>
              <a:rPr lang="en-US" sz="32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 3699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i="0" spc="-7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TOTAL  ATTRITION              </a:t>
            </a:r>
            <a:r>
              <a:rPr lang="en-US" sz="3200" b="1" spc="-70" dirty="0">
                <a:solidFill>
                  <a:srgbClr val="252423"/>
                </a:solidFill>
                <a:latin typeface="Segoe UI" panose="020B0502040204020203" pitchFamily="34" charset="0"/>
              </a:rPr>
              <a:t>711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90800" y="1333502"/>
            <a:ext cx="5142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Times New Roman Medium"/>
              </a:rPr>
              <a:t>DETAILS  OF DATA</a:t>
            </a:r>
            <a:endParaRPr lang="en-US" sz="3999" u="none" dirty="0">
              <a:solidFill>
                <a:srgbClr val="000000"/>
              </a:solidFill>
              <a:latin typeface="Times New Roman Medium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4023258" y="5941700"/>
            <a:ext cx="4267200" cy="4035414"/>
          </a:xfrm>
          <a:custGeom>
            <a:avLst/>
            <a:gdLst/>
            <a:ahLst/>
            <a:cxnLst/>
            <a:rect l="l" t="t" r="r" b="b"/>
            <a:pathLst>
              <a:path w="4738280" h="4307527">
                <a:moveTo>
                  <a:pt x="0" y="0"/>
                </a:moveTo>
                <a:lnTo>
                  <a:pt x="4738279" y="0"/>
                </a:lnTo>
                <a:lnTo>
                  <a:pt x="4738279" y="4307528"/>
                </a:lnTo>
                <a:lnTo>
                  <a:pt x="0" y="4307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" name="Graphic 19" descr="A lightbulb">
            <a:extLst>
              <a:ext uri="{FF2B5EF4-FFF2-40B4-BE49-F238E27FC236}">
                <a16:creationId xmlns:a16="http://schemas.microsoft.com/office/drawing/2014/main" id="{04BAD386-9562-D625-5DD0-25588DDA9B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" y="93406"/>
            <a:ext cx="2415748" cy="2415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flipV="1">
            <a:off x="13083626" y="-971753"/>
            <a:ext cx="6133104" cy="3501801"/>
          </a:xfrm>
          <a:custGeom>
            <a:avLst/>
            <a:gdLst/>
            <a:ahLst/>
            <a:cxnLst/>
            <a:rect l="l" t="t" r="r" b="b"/>
            <a:pathLst>
              <a:path w="6133104" h="3501801">
                <a:moveTo>
                  <a:pt x="0" y="3501801"/>
                </a:moveTo>
                <a:lnTo>
                  <a:pt x="6133104" y="3501801"/>
                </a:lnTo>
                <a:lnTo>
                  <a:pt x="6133104" y="0"/>
                </a:lnTo>
                <a:lnTo>
                  <a:pt x="0" y="0"/>
                </a:lnTo>
                <a:lnTo>
                  <a:pt x="0" y="35018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736090" y="7912807"/>
            <a:ext cx="5559738" cy="3174428"/>
          </a:xfrm>
          <a:custGeom>
            <a:avLst/>
            <a:gdLst/>
            <a:ahLst/>
            <a:cxnLst/>
            <a:rect l="l" t="t" r="r" b="b"/>
            <a:pathLst>
              <a:path w="5559738" h="3174428">
                <a:moveTo>
                  <a:pt x="0" y="0"/>
                </a:moveTo>
                <a:lnTo>
                  <a:pt x="5559738" y="0"/>
                </a:lnTo>
                <a:lnTo>
                  <a:pt x="5559738" y="3174428"/>
                </a:lnTo>
                <a:lnTo>
                  <a:pt x="0" y="317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057400" y="3314700"/>
            <a:ext cx="16687800" cy="9396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u="sng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ATTRITION</a:t>
            </a: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  - 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GRADUAL  LOSS  OF  EMPLOYESS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ACTIVE EMPLOYEES </a:t>
            </a:r>
            <a:r>
              <a:rPr lang="en-US" sz="3200" b="1" spc="-70" dirty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EMPLOYEES WHO ARE STILL WORKING IN THE COMPANY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TOTAL  ATTRITION </a:t>
            </a:r>
            <a:r>
              <a:rPr lang="en-US" sz="3200" b="1" spc="-70" dirty="0">
                <a:solidFill>
                  <a:srgbClr val="000000"/>
                </a:solidFill>
                <a:latin typeface="Times New Roman"/>
              </a:rPr>
              <a:t>– 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EMPLOYEES WHO HAVE LEFT THE COMPANY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WORK LIFE BALANCE  SCORE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– AVERAGE  SCORE BASED ON  Work </a:t>
            </a:r>
            <a:r>
              <a:rPr lang="en-US" sz="2800" spc="-70" dirty="0" err="1">
                <a:solidFill>
                  <a:srgbClr val="000000"/>
                </a:solidFill>
                <a:latin typeface="Times New Roman"/>
              </a:rPr>
              <a:t>LifeBalance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  column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spc="-7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r>
              <a:rPr lang="en-US" sz="3200" spc="-7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GENDER DISTRIBUTION </a:t>
            </a:r>
            <a:r>
              <a:rPr lang="en-US" sz="3200" spc="-70" dirty="0">
                <a:solidFill>
                  <a:srgbClr val="000000"/>
                </a:solidFill>
                <a:latin typeface="Times New Roman"/>
              </a:rPr>
              <a:t>– </a:t>
            </a:r>
            <a:r>
              <a:rPr lang="en-US" sz="2800" spc="-70" dirty="0">
                <a:solidFill>
                  <a:srgbClr val="000000"/>
                </a:solidFill>
                <a:latin typeface="Times New Roman"/>
              </a:rPr>
              <a:t>TO UNDERSTAND THE GENDER DISTRIBUTION</a:t>
            </a: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28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90800" y="1333502"/>
            <a:ext cx="5142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MAIN KPI ‘s</a:t>
            </a:r>
          </a:p>
        </p:txBody>
      </p:sp>
      <p:sp>
        <p:nvSpPr>
          <p:cNvPr id="10" name="Freeform 10"/>
          <p:cNvSpPr/>
          <p:nvPr/>
        </p:nvSpPr>
        <p:spPr>
          <a:xfrm>
            <a:off x="442950" y="952500"/>
            <a:ext cx="1380698" cy="1404927"/>
          </a:xfrm>
          <a:custGeom>
            <a:avLst/>
            <a:gdLst/>
            <a:ahLst/>
            <a:cxnLst/>
            <a:rect l="l" t="t" r="r" b="b"/>
            <a:pathLst>
              <a:path w="1380698" h="1739463">
                <a:moveTo>
                  <a:pt x="0" y="0"/>
                </a:moveTo>
                <a:lnTo>
                  <a:pt x="1380699" y="0"/>
                </a:lnTo>
                <a:lnTo>
                  <a:pt x="1380699" y="1739462"/>
                </a:lnTo>
                <a:lnTo>
                  <a:pt x="0" y="1739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057400" y="3314700"/>
            <a:ext cx="16687800" cy="349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  <a:spcBef>
                <a:spcPct val="0"/>
              </a:spcBef>
            </a:pPr>
            <a:endParaRPr lang="en-US" sz="28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2745" y="128511"/>
            <a:ext cx="6666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MOCK – UP DASHBOARD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75454-5A9E-CB7D-2E28-B6451D7349EC}"/>
              </a:ext>
            </a:extLst>
          </p:cNvPr>
          <p:cNvSpPr txBox="1"/>
          <p:nvPr/>
        </p:nvSpPr>
        <p:spPr>
          <a:xfrm flipH="1">
            <a:off x="4800600" y="1449191"/>
            <a:ext cx="4953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TOTAL ATTRITION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r>
              <a:rPr lang="en-US" sz="40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711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A00A13-A372-23ED-FFDB-54B1E3DF0016}"/>
              </a:ext>
            </a:extLst>
          </p:cNvPr>
          <p:cNvSpPr txBox="1"/>
          <p:nvPr/>
        </p:nvSpPr>
        <p:spPr>
          <a:xfrm>
            <a:off x="61469" y="1449191"/>
            <a:ext cx="4953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TOTAL EMPLOYEES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              </a:t>
            </a:r>
            <a:r>
              <a:rPr lang="en-US" sz="4000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4410</a:t>
            </a:r>
            <a:endParaRPr lang="en-US" sz="40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F54FF-533F-7A35-F78B-A39FFC280D58}"/>
              </a:ext>
            </a:extLst>
          </p:cNvPr>
          <p:cNvSpPr txBox="1"/>
          <p:nvPr/>
        </p:nvSpPr>
        <p:spPr>
          <a:xfrm>
            <a:off x="9753600" y="1449192"/>
            <a:ext cx="5562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ACTIVE EMPLOYEES</a:t>
            </a:r>
          </a:p>
          <a:p>
            <a:pPr algn="l"/>
            <a:r>
              <a:rPr lang="en-US" sz="40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3699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2F1F3-E7B6-8885-7AE1-8C598759096F}"/>
              </a:ext>
            </a:extLst>
          </p:cNvPr>
          <p:cNvSpPr txBox="1"/>
          <p:nvPr/>
        </p:nvSpPr>
        <p:spPr>
          <a:xfrm>
            <a:off x="14819639" y="1449191"/>
            <a:ext cx="133274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AVERAGE AGE</a:t>
            </a:r>
          </a:p>
          <a:p>
            <a:pPr algn="l"/>
            <a:r>
              <a:rPr lang="en-US" sz="18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</a:t>
            </a:r>
            <a:r>
              <a:rPr lang="en-US" sz="40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33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BC8E2-49C4-15DB-2F47-D7A321EE4E59}"/>
              </a:ext>
            </a:extLst>
          </p:cNvPr>
          <p:cNvSpPr/>
          <p:nvPr/>
        </p:nvSpPr>
        <p:spPr>
          <a:xfrm>
            <a:off x="61468" y="3638139"/>
            <a:ext cx="4281932" cy="3173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MONTHLY RANGE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12EF7C-44F6-1D1E-93BB-2E3B2E609248}"/>
              </a:ext>
            </a:extLst>
          </p:cNvPr>
          <p:cNvSpPr/>
          <p:nvPr/>
        </p:nvSpPr>
        <p:spPr>
          <a:xfrm>
            <a:off x="4311078" y="3591698"/>
            <a:ext cx="4281931" cy="32654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COUNT OF</a:t>
            </a:r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ATTRITION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B76928-75CC-0F99-627E-EE1F2FA601F8}"/>
              </a:ext>
            </a:extLst>
          </p:cNvPr>
          <p:cNvSpPr/>
          <p:nvPr/>
        </p:nvSpPr>
        <p:spPr>
          <a:xfrm>
            <a:off x="10309107" y="3916275"/>
            <a:ext cx="4510532" cy="3160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AGE RANGE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4C25EA-74C9-1A65-D19B-A3FA372535B0}"/>
              </a:ext>
            </a:extLst>
          </p:cNvPr>
          <p:cNvSpPr/>
          <p:nvPr/>
        </p:nvSpPr>
        <p:spPr>
          <a:xfrm>
            <a:off x="13792200" y="3916275"/>
            <a:ext cx="3541630" cy="3160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ATTRIBUTION BY</a:t>
            </a:r>
          </a:p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AGE</a:t>
            </a: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       </a:t>
            </a:r>
            <a:endParaRPr lang="en-US" sz="40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206A8439-C2B2-D71E-B049-D4686F1C0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490499"/>
              </p:ext>
            </p:extLst>
          </p:nvPr>
        </p:nvGraphicFramePr>
        <p:xfrm>
          <a:off x="1219200" y="7445690"/>
          <a:ext cx="11201400" cy="271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0E3A2525-6A82-72CB-F6B5-2D9C58BB36A4}"/>
              </a:ext>
            </a:extLst>
          </p:cNvPr>
          <p:cNvSpPr txBox="1"/>
          <p:nvPr/>
        </p:nvSpPr>
        <p:spPr>
          <a:xfrm>
            <a:off x="348131" y="483070"/>
            <a:ext cx="20106338" cy="73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2800" u="none" dirty="0">
                <a:solidFill>
                  <a:srgbClr val="000000"/>
                </a:solidFill>
                <a:latin typeface="Times New Roman Medium"/>
              </a:rPr>
              <a:t>The main goal is to gather constructive feedback to improve the final product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CA4B96-1C96-4869-45CD-34EFC838AFEA}"/>
              </a:ext>
            </a:extLst>
          </p:cNvPr>
          <p:cNvSpPr/>
          <p:nvPr/>
        </p:nvSpPr>
        <p:spPr>
          <a:xfrm>
            <a:off x="13799322" y="7652145"/>
            <a:ext cx="4495800" cy="2841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</a:t>
            </a:r>
            <a:r>
              <a:rPr lang="en-US" sz="32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ATTRITION </a:t>
            </a:r>
            <a:r>
              <a:rPr lang="en-US" sz="3200" dirty="0">
                <a:solidFill>
                  <a:srgbClr val="252423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By Martial Status</a:t>
            </a:r>
            <a:endParaRPr lang="en-US" sz="3200" b="0" i="0" dirty="0">
              <a:solidFill>
                <a:srgbClr val="252423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8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057400" y="3314700"/>
            <a:ext cx="16687800" cy="3497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50"/>
              </a:lnSpc>
              <a:spcBef>
                <a:spcPct val="0"/>
              </a:spcBef>
            </a:pPr>
            <a:endParaRPr lang="en-US" sz="2800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1" spc="-7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>
              <a:lnSpc>
                <a:spcPts val="4550"/>
              </a:lnSpc>
              <a:spcBef>
                <a:spcPct val="0"/>
              </a:spcBef>
            </a:pPr>
            <a:endParaRPr lang="en-US" sz="3200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  <a:p>
            <a:pPr marL="0" lvl="0" indent="0">
              <a:lnSpc>
                <a:spcPts val="4550"/>
              </a:lnSpc>
              <a:spcBef>
                <a:spcPct val="0"/>
              </a:spcBef>
            </a:pPr>
            <a:endParaRPr lang="en-US" sz="3500" spc="-7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2745" y="128511"/>
            <a:ext cx="6666407" cy="686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u="none" dirty="0">
                <a:solidFill>
                  <a:srgbClr val="000000"/>
                </a:solidFill>
                <a:latin typeface="Times New Roman Medium"/>
              </a:rPr>
              <a:t>MY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D4CED-1C71-E946-0C5F-26DAF3DAC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168810"/>
            <a:ext cx="12420599" cy="78492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D79B97-2299-F540-BE69-7BAC005B4A27}"/>
              </a:ext>
            </a:extLst>
          </p:cNvPr>
          <p:cNvSpPr/>
          <p:nvPr/>
        </p:nvSpPr>
        <p:spPr>
          <a:xfrm>
            <a:off x="9525000" y="1282770"/>
            <a:ext cx="3657600" cy="7735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7CDA3-2024-023E-FF7F-DF0EB75E3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69" y="1206910"/>
            <a:ext cx="11125200" cy="78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9073" y="4032629"/>
            <a:ext cx="10829854" cy="2118470"/>
            <a:chOff x="0" y="-80857"/>
            <a:chExt cx="14439805" cy="2824627"/>
          </a:xfrm>
        </p:grpSpPr>
        <p:sp>
          <p:nvSpPr>
            <p:cNvPr id="3" name="TextBox 3"/>
            <p:cNvSpPr txBox="1"/>
            <p:nvPr/>
          </p:nvSpPr>
          <p:spPr>
            <a:xfrm>
              <a:off x="0" y="-80857"/>
              <a:ext cx="14439805" cy="1704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717"/>
                </a:lnSpc>
                <a:spcBef>
                  <a:spcPct val="0"/>
                </a:spcBef>
              </a:pPr>
              <a:r>
                <a:rPr lang="en-US" sz="7925" u="none">
                  <a:solidFill>
                    <a:srgbClr val="FFFFFF"/>
                  </a:solidFill>
                  <a:latin typeface="Times New Roman Semi-Bold"/>
                </a:rPr>
                <a:t>Thank you!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0171" y="2095901"/>
              <a:ext cx="12419465" cy="647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00"/>
                </a:lnSpc>
                <a:spcBef>
                  <a:spcPct val="0"/>
                </a:spcBef>
              </a:pPr>
              <a:endParaRPr lang="en-US" sz="3000" u="none" spc="-60" dirty="0">
                <a:solidFill>
                  <a:srgbClr val="FFFFFF"/>
                </a:solidFill>
                <a:latin typeface="Times New Roman Medium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20599" y="8775184"/>
            <a:ext cx="8523290" cy="4392438"/>
            <a:chOff x="0" y="0"/>
            <a:chExt cx="10424273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24273" cy="5372100"/>
            </a:xfrm>
            <a:custGeom>
              <a:avLst/>
              <a:gdLst/>
              <a:ahLst/>
              <a:cxnLst/>
              <a:rect l="l" t="t" r="r" b="b"/>
              <a:pathLst>
                <a:path w="10424273" h="5372100">
                  <a:moveTo>
                    <a:pt x="887360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873603" y="5372100"/>
                  </a:lnTo>
                  <a:lnTo>
                    <a:pt x="10424273" y="2686050"/>
                  </a:lnTo>
                  <a:lnTo>
                    <a:pt x="8873603" y="0"/>
                  </a:lnTo>
                  <a:close/>
                </a:path>
              </a:pathLst>
            </a:custGeom>
            <a:solidFill>
              <a:srgbClr val="86C7ED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16665" y="9258300"/>
            <a:ext cx="3407869" cy="4392438"/>
            <a:chOff x="0" y="0"/>
            <a:chExt cx="4167939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7939" cy="5372100"/>
            </a:xfrm>
            <a:custGeom>
              <a:avLst/>
              <a:gdLst/>
              <a:ahLst/>
              <a:cxnLst/>
              <a:rect l="l" t="t" r="r" b="b"/>
              <a:pathLst>
                <a:path w="4167939" h="5372100">
                  <a:moveTo>
                    <a:pt x="261726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617269" y="5372100"/>
                  </a:lnTo>
                  <a:lnTo>
                    <a:pt x="4167939" y="2686050"/>
                  </a:lnTo>
                  <a:lnTo>
                    <a:pt x="2617269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-3602767" y="-3778684"/>
            <a:ext cx="11903735" cy="6226137"/>
            <a:chOff x="0" y="0"/>
            <a:chExt cx="10270904" cy="5372100"/>
          </a:xfrm>
          <a:solidFill>
            <a:schemeClr val="bg2">
              <a:lumMod val="75000"/>
            </a:schemeClr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70904" cy="5372100"/>
            </a:xfrm>
            <a:custGeom>
              <a:avLst/>
              <a:gdLst/>
              <a:ahLst/>
              <a:cxnLst/>
              <a:rect l="l" t="t" r="r" b="b"/>
              <a:pathLst>
                <a:path w="10270904" h="5372100">
                  <a:moveTo>
                    <a:pt x="87202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20234" y="5372100"/>
                  </a:lnTo>
                  <a:lnTo>
                    <a:pt x="10270904" y="2686050"/>
                  </a:lnTo>
                  <a:lnTo>
                    <a:pt x="8720234" y="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605979" y="878706"/>
            <a:ext cx="2731310" cy="599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58"/>
              </a:lnSpc>
              <a:spcBef>
                <a:spcPct val="0"/>
              </a:spcBef>
            </a:pPr>
            <a:endParaRPr lang="en-US" sz="3470" dirty="0">
              <a:solidFill>
                <a:srgbClr val="000000"/>
              </a:solidFill>
              <a:latin typeface="Times New Roman Ultra-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197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Times New Roman</vt:lpstr>
      <vt:lpstr>Times New Roman Ultra-Bold</vt:lpstr>
      <vt:lpstr>Times New Roman Semi-Bold</vt:lpstr>
      <vt:lpstr>Arial</vt:lpstr>
      <vt:lpstr>Segoe UI</vt:lpstr>
      <vt:lpstr>Calibri</vt:lpstr>
      <vt:lpstr>Sitka Small Semibold</vt:lpstr>
      <vt:lpstr>Times New Roman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Vision Deck Company Presentation</dc:title>
  <dc:creator>satish sahu</dc:creator>
  <cp:lastModifiedBy>satish sahu</cp:lastModifiedBy>
  <cp:revision>5</cp:revision>
  <dcterms:created xsi:type="dcterms:W3CDTF">2006-08-16T00:00:00Z</dcterms:created>
  <dcterms:modified xsi:type="dcterms:W3CDTF">2024-08-19T09:22:35Z</dcterms:modified>
  <dc:identifier>DAFwshxD4Hk</dc:identifier>
</cp:coreProperties>
</file>