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43360" y="1363312"/>
            <a:ext cx="64" cy="46512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endParaRPr lang="en-US" sz="4500" dirty="0">
              <a:latin typeface="Bahnschrift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164425" y="2255455"/>
            <a:ext cx="64" cy="46512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endParaRPr lang="en-US" sz="4500" dirty="0">
              <a:latin typeface="Bahnschrift" panose="020B0502040204020203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3600" y="256184"/>
            <a:ext cx="71438" cy="7143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7" name="Shape 4"/>
          <p:cNvSpPr/>
          <p:nvPr/>
        </p:nvSpPr>
        <p:spPr>
          <a:xfrm>
            <a:off x="235854" y="481725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226551" y="4778722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0" name="Shape 6"/>
          <p:cNvSpPr/>
          <p:nvPr/>
        </p:nvSpPr>
        <p:spPr>
          <a:xfrm>
            <a:off x="8126071" y="165130"/>
            <a:ext cx="913640" cy="919563"/>
          </a:xfrm>
          <a:prstGeom prst="ellipse">
            <a:avLst/>
          </a:prstGeom>
          <a:solidFill>
            <a:srgbClr val="FF7448"/>
          </a:solidFill>
        </p:spPr>
      </p:sp>
      <p:sp>
        <p:nvSpPr>
          <p:cNvPr id="11" name="Text 7"/>
          <p:cNvSpPr/>
          <p:nvPr/>
        </p:nvSpPr>
        <p:spPr>
          <a:xfrm>
            <a:off x="3964939" y="3406749"/>
            <a:ext cx="3106460" cy="1371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799253" y="824482"/>
            <a:ext cx="745060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LEARNIFY: The Ultimate E-Learning Website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Sumit Anand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          Sumit Saini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Vishal Singh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         Sanjana Rathore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Muktanshi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81725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235854" y="4657781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1154647" y="970589"/>
            <a:ext cx="8572500" cy="1600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2600"/>
              </a:lnSpc>
            </a:pPr>
            <a:r>
              <a:rPr lang="en-US" sz="15800" b="1" kern="0" spc="-24" dirty="0">
                <a:solidFill>
                  <a:srgbClr val="FFFFFF"/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THANK</a:t>
            </a:r>
            <a:endParaRPr lang="en-US" sz="15750" dirty="0">
              <a:latin typeface="Bahnschrift" panose="020B050204020402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-1775166" y="2814185"/>
            <a:ext cx="8096250" cy="1600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2600"/>
              </a:lnSpc>
            </a:pPr>
            <a:r>
              <a:rPr lang="en-US" sz="15800" b="1" kern="0" spc="-24" dirty="0">
                <a:solidFill>
                  <a:srgbClr val="FFFFFF"/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YOU</a:t>
            </a:r>
            <a:endParaRPr lang="en-US" sz="15750" dirty="0">
              <a:latin typeface="Bahnschrift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 rot="10800000">
            <a:off x="5012298" y="2790958"/>
            <a:ext cx="1094036" cy="1075429"/>
          </a:xfrm>
          <a:prstGeom prst="ellipse">
            <a:avLst/>
          </a:prstGeom>
          <a:solidFill>
            <a:srgbClr val="FF7448"/>
          </a:solidFill>
        </p:spPr>
        <p:txBody>
          <a:bodyPr wrap="square" lIns="60780" tIns="126960" rIns="60780" bIns="126960" rtlCol="0" anchor="ctr"/>
          <a:lstStyle/>
          <a:p>
            <a:pPr algn="ctr">
              <a:lnSpc>
                <a:spcPts val="1560"/>
              </a:lnSpc>
            </a:pPr>
            <a:endParaRPr lang="en-US" sz="975" dirty="0"/>
          </a:p>
        </p:txBody>
      </p:sp>
      <p:sp>
        <p:nvSpPr>
          <p:cNvPr id="8" name="Shape 5"/>
          <p:cNvSpPr/>
          <p:nvPr/>
        </p:nvSpPr>
        <p:spPr>
          <a:xfrm>
            <a:off x="233600" y="269731"/>
            <a:ext cx="71438" cy="7143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9" name="Shape 6"/>
          <p:cNvSpPr/>
          <p:nvPr/>
        </p:nvSpPr>
        <p:spPr>
          <a:xfrm>
            <a:off x="6317239" y="2778174"/>
            <a:ext cx="1047750" cy="1047750"/>
          </a:xfrm>
          <a:prstGeom prst="ellipse">
            <a:avLst/>
          </a:prstGeom>
          <a:solidFill>
            <a:srgbClr val="FFFF48"/>
          </a:solidFill>
        </p:spPr>
      </p:sp>
      <p:sp>
        <p:nvSpPr>
          <p:cNvPr id="10" name="Shape 7"/>
          <p:cNvSpPr/>
          <p:nvPr/>
        </p:nvSpPr>
        <p:spPr>
          <a:xfrm>
            <a:off x="7575894" y="2765400"/>
            <a:ext cx="1047750" cy="1047750"/>
          </a:xfrm>
          <a:prstGeom prst="ellipse">
            <a:avLst/>
          </a:prstGeom>
          <a:solidFill>
            <a:srgbClr val="E4E4E4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81725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235854" y="3648309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288290" y="-87630"/>
            <a:ext cx="765810" cy="6343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01</a:t>
            </a:r>
            <a:endParaRPr lang="en-US" sz="3500" dirty="0"/>
          </a:p>
        </p:txBody>
      </p:sp>
      <p:sp>
        <p:nvSpPr>
          <p:cNvPr id="6" name="Text 3"/>
          <p:cNvSpPr/>
          <p:nvPr/>
        </p:nvSpPr>
        <p:spPr>
          <a:xfrm>
            <a:off x="1741961" y="-81760"/>
            <a:ext cx="6709897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741907" y="517680"/>
            <a:ext cx="6709898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661898" y="1394426"/>
            <a:ext cx="6790015" cy="3352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40"/>
              </a:lnSpc>
            </a:pPr>
            <a:r>
              <a:rPr lang="en-IN" sz="3000" dirty="0"/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tive Learning Experience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640"/>
              </a:lnSpc>
            </a:pPr>
            <a:endParaRPr lang="en-I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741908" y="2306511"/>
            <a:ext cx="6790015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Paths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741908" y="2975973"/>
            <a:ext cx="6790015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Access to Education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88165" y="529989"/>
            <a:ext cx="449097" cy="59939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02</a:t>
            </a:r>
            <a:endParaRPr lang="en-US" sz="3500" dirty="0"/>
          </a:p>
        </p:txBody>
      </p:sp>
      <p:sp>
        <p:nvSpPr>
          <p:cNvPr id="12" name="Text 9"/>
          <p:cNvSpPr/>
          <p:nvPr/>
        </p:nvSpPr>
        <p:spPr>
          <a:xfrm>
            <a:off x="288070" y="1125972"/>
            <a:ext cx="449097" cy="59939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03</a:t>
            </a:r>
            <a:endParaRPr lang="en-US" sz="3500" dirty="0"/>
          </a:p>
        </p:txBody>
      </p:sp>
      <p:sp>
        <p:nvSpPr>
          <p:cNvPr id="13" name="Text 10"/>
          <p:cNvSpPr/>
          <p:nvPr/>
        </p:nvSpPr>
        <p:spPr>
          <a:xfrm>
            <a:off x="272828" y="2304252"/>
            <a:ext cx="642620" cy="6343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0</a:t>
            </a:r>
            <a:r>
              <a:rPr lang="en-IN" alt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5</a:t>
            </a:r>
            <a:endParaRPr lang="en-IN" altLang="en-US" sz="3500" b="1" kern="0" spc="-24" dirty="0">
              <a:solidFill>
                <a:srgbClr val="FF7448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88218" y="2935161"/>
            <a:ext cx="642620" cy="6343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0</a:t>
            </a:r>
            <a:r>
              <a:rPr lang="en-IN" alt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6</a:t>
            </a:r>
            <a:endParaRPr lang="en-IN" altLang="en-US" sz="3500" b="1" kern="0" spc="-24" dirty="0">
              <a:solidFill>
                <a:srgbClr val="FF7448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35854" y="1114758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16" name="Shape 13"/>
          <p:cNvSpPr/>
          <p:nvPr/>
        </p:nvSpPr>
        <p:spPr>
          <a:xfrm>
            <a:off x="243866" y="1761691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 dirty="0"/>
          </a:p>
        </p:txBody>
      </p:sp>
      <p:sp>
        <p:nvSpPr>
          <p:cNvPr id="17" name="Shape 14"/>
          <p:cNvSpPr/>
          <p:nvPr/>
        </p:nvSpPr>
        <p:spPr>
          <a:xfrm>
            <a:off x="235854" y="2376578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18" name="Shape 15"/>
          <p:cNvSpPr/>
          <p:nvPr/>
        </p:nvSpPr>
        <p:spPr>
          <a:xfrm>
            <a:off x="245157" y="3024144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19" name="Shape 16"/>
          <p:cNvSpPr/>
          <p:nvPr/>
        </p:nvSpPr>
        <p:spPr>
          <a:xfrm>
            <a:off x="233600" y="205637"/>
            <a:ext cx="71438" cy="7143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20" name="Shape 17"/>
          <p:cNvSpPr/>
          <p:nvPr/>
        </p:nvSpPr>
        <p:spPr>
          <a:xfrm>
            <a:off x="240566" y="4278238"/>
            <a:ext cx="8670822" cy="0"/>
          </a:xfrm>
          <a:prstGeom prst="line">
            <a:avLst/>
          </a:prstGeom>
          <a:solidFill>
            <a:srgbClr val="FF7448"/>
          </a:solidFill>
          <a:ln w="21167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21" name="Text 18"/>
          <p:cNvSpPr/>
          <p:nvPr/>
        </p:nvSpPr>
        <p:spPr>
          <a:xfrm>
            <a:off x="1742096" y="3789406"/>
            <a:ext cx="3351451" cy="3384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IN" sz="3000" dirty="0"/>
              <a:t> Future of </a:t>
            </a:r>
            <a:r>
              <a:rPr lang="en-IN" sz="3000" dirty="0" err="1"/>
              <a:t>Learnify</a:t>
            </a:r>
            <a:endParaRPr lang="en-IN" sz="3000" dirty="0"/>
          </a:p>
        </p:txBody>
      </p:sp>
      <p:sp>
        <p:nvSpPr>
          <p:cNvPr id="22" name="Text 19"/>
          <p:cNvSpPr/>
          <p:nvPr/>
        </p:nvSpPr>
        <p:spPr>
          <a:xfrm>
            <a:off x="288218" y="3639397"/>
            <a:ext cx="642620" cy="6343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0</a:t>
            </a:r>
            <a:r>
              <a:rPr lang="en-IN" altLang="en-US" sz="35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7</a:t>
            </a:r>
            <a:endParaRPr lang="en-IN" altLang="en-US" sz="3500" b="1" kern="0" spc="-24" dirty="0">
              <a:solidFill>
                <a:srgbClr val="FF7448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20345" y="1824990"/>
            <a:ext cx="8337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  <a:sym typeface="+mn-ea"/>
              </a:rPr>
              <a:t>0</a:t>
            </a:r>
            <a:r>
              <a:rPr lang="en-IN" altLang="en-US" sz="32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  <a:sym typeface="+mn-ea"/>
              </a:rPr>
              <a:t>4</a:t>
            </a:r>
            <a:endParaRPr lang="en-IN" altLang="en-US" sz="3200" b="1" kern="0" spc="-24" dirty="0">
              <a:solidFill>
                <a:srgbClr val="FF7448"/>
              </a:solidFill>
              <a:latin typeface="Syne" pitchFamily="34" charset="0"/>
              <a:ea typeface="Syne" pitchFamily="34" charset="-122"/>
              <a:cs typeface="Syne" pitchFamily="34" charset="-120"/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661795" y="1828165"/>
            <a:ext cx="181165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793980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4932703" y="2124092"/>
            <a:ext cx="4000500" cy="3901440"/>
          </a:xfrm>
          <a:prstGeom prst="rect">
            <a:avLst/>
          </a:prstGeom>
          <a:noFill/>
          <a:effectLst>
            <a:outerShdw blurRad="3175" dist="12700" dir="2700000" algn="bl" rotWithShape="0">
              <a:srgbClr val="000000">
                <a:alpha val="75000"/>
              </a:srgbClr>
            </a:outerShdw>
          </a:effectLst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 websites offer a wide range of courses and programs that cater to different learning styles and preferences.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92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It provide learners with access to high-quality resources, interactive tools, and personalized support from instructors and peers.</a:t>
            </a:r>
            <a:endParaRPr lang="en-US" sz="1200" dirty="0">
              <a:solidFill>
                <a:schemeClr val="bg1"/>
              </a:solidFill>
            </a:endParaRPr>
          </a:p>
          <a:p>
            <a:pPr algn="l">
              <a:lnSpc>
                <a:spcPts val="1920"/>
              </a:lnSpc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35900" y="1282757"/>
            <a:ext cx="845403" cy="7334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775"/>
              </a:lnSpc>
            </a:pPr>
            <a:r>
              <a:rPr lang="en-US" sz="5300" b="1" kern="0" spc="-24" dirty="0">
                <a:solidFill>
                  <a:srgbClr val="FFFFFF">
                    <a:alpha val="20000"/>
                  </a:srgb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01</a:t>
            </a:r>
            <a:endParaRPr lang="en-US" sz="5250" dirty="0">
              <a:latin typeface="Bahnschrift" panose="020B0502040204020203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5854" y="1283925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Text 4"/>
          <p:cNvSpPr/>
          <p:nvPr/>
        </p:nvSpPr>
        <p:spPr>
          <a:xfrm>
            <a:off x="476250" y="474227"/>
            <a:ext cx="8191500" cy="7334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775"/>
              </a:lnSpc>
            </a:pPr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71593" y="2239836"/>
            <a:ext cx="4000500" cy="1219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00"/>
              </a:lnSpc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 has revolutionized the way we learn in the digital age. It is a convenient and flexible way to gain knowledge and skills through electronic media, such as the internet, computers, and mobile devices.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233600" y="269731"/>
            <a:ext cx="71438" cy="7143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0" name="Text 7"/>
          <p:cNvSpPr/>
          <p:nvPr/>
        </p:nvSpPr>
        <p:spPr>
          <a:xfrm>
            <a:off x="122401" y="165130"/>
            <a:ext cx="292579" cy="278629"/>
          </a:xfrm>
          <a:prstGeom prst="ellipse">
            <a:avLst/>
          </a:prstGeom>
          <a:solidFill>
            <a:srgbClr val="FF7448"/>
          </a:solidFill>
        </p:spPr>
        <p:txBody>
          <a:bodyPr wrap="square" lIns="16254" tIns="32894" rIns="16254" bIns="32894" rtlCol="0" anchor="ctr"/>
          <a:lstStyle/>
          <a:p>
            <a:pPr algn="ctr">
              <a:lnSpc>
                <a:spcPts val="1920"/>
              </a:lnSpc>
            </a:pP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14681" y="2265457"/>
            <a:ext cx="102371" cy="118395"/>
          </a:xfrm>
          <a:prstGeom prst="ellipse">
            <a:avLst/>
          </a:prstGeom>
          <a:solidFill>
            <a:srgbClr val="FF7448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657781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235854" y="1283925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476250" y="474227"/>
            <a:ext cx="8191500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US" sz="3000" b="1" kern="0" spc="-24" dirty="0">
                <a:solidFill>
                  <a:srgbClr val="000000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Advantage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3600" y="269731"/>
            <a:ext cx="71438" cy="7143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7" name="Text 4"/>
          <p:cNvSpPr/>
          <p:nvPr/>
        </p:nvSpPr>
        <p:spPr>
          <a:xfrm>
            <a:off x="234368" y="1290949"/>
            <a:ext cx="4007644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US" sz="4500" b="1" kern="0" spc="-24" dirty="0">
                <a:solidFill>
                  <a:srgbClr val="000000">
                    <a:alpha val="20000"/>
                  </a:srgb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02</a:t>
            </a:r>
            <a:endParaRPr lang="en-US" sz="4500" dirty="0">
              <a:latin typeface="Bahnschrift" panose="020B0502040204020203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233825" y="2066481"/>
            <a:ext cx="193777" cy="191858"/>
          </a:xfrm>
          <a:prstGeom prst="ellipse">
            <a:avLst/>
          </a:prstGeom>
          <a:solidFill>
            <a:srgbClr val="FF7448"/>
          </a:solidFill>
        </p:spPr>
      </p:sp>
      <p:sp>
        <p:nvSpPr>
          <p:cNvPr id="9" name="Text 6"/>
          <p:cNvSpPr/>
          <p:nvPr/>
        </p:nvSpPr>
        <p:spPr>
          <a:xfrm>
            <a:off x="559979" y="2068046"/>
            <a:ext cx="3316367" cy="1524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biggest advantages of e-learning is its flexibility.</a:t>
            </a:r>
            <a:r>
              <a:rPr lang="en-US" sz="1200" dirty="0"/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Learners can access course materials and complete assignments at their own pace and on their own schedule, without being tied to a physical classroom or specific time slot.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394337" y="1551088"/>
            <a:ext cx="4178201" cy="33832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also offers cost savings compared to traditional classroom-based learning.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travel expenses, accommodation costs, or other related expenses that come with attending a physical class.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e-learning websites often offer free or low-cost courses, making education more accessible to everyone.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way of delivering courses as the resources are available from anywhere and at any time.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interact with their peers from all around the world through group discussions and private chats.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60"/>
              </a:lnSpc>
            </a:pPr>
            <a:endParaRPr lang="en-US" sz="1000" dirty="0"/>
          </a:p>
          <a:p>
            <a:pPr algn="l">
              <a:lnSpc>
                <a:spcPts val="1560"/>
              </a:lnSpc>
            </a:pPr>
            <a:endParaRPr lang="en-US" sz="975" dirty="0"/>
          </a:p>
          <a:p>
            <a:pPr algn="l">
              <a:lnSpc>
                <a:spcPts val="1560"/>
              </a:lnSpc>
            </a:pPr>
            <a:endParaRPr lang="en-US" sz="975" dirty="0"/>
          </a:p>
          <a:p>
            <a:pPr algn="l">
              <a:lnSpc>
                <a:spcPts val="1560"/>
              </a:lnSpc>
            </a:pPr>
            <a:endParaRPr lang="en-US" sz="9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815935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235854" y="1060649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474103" y="343983"/>
            <a:ext cx="8191500" cy="502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3960"/>
              </a:lnSpc>
            </a:pPr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Experience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96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3600" y="269731"/>
            <a:ext cx="71438" cy="7143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8" name="Text 4"/>
          <p:cNvSpPr/>
          <p:nvPr/>
        </p:nvSpPr>
        <p:spPr>
          <a:xfrm>
            <a:off x="3146260" y="1198062"/>
            <a:ext cx="5757208" cy="3307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 websites offer a variety of interactive tools and features that enhance the learning experience. 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multimedia content such as videos, animations, and simulations, as well as discussion forums, quizzes, and assessments.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Learners can also interact with instructors and peers through online communication channels such as email, chat, and video conferencing. 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a collaborative and engaging learning environment that promotes active participation and knowledge sharing.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132760" y="113426"/>
            <a:ext cx="728020" cy="74379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5300" b="1" kern="0" spc="-24" dirty="0">
                <a:solidFill>
                  <a:srgbClr val="FFFF48"/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03</a:t>
            </a:r>
            <a:endParaRPr lang="en-US" sz="5250" dirty="0">
              <a:latin typeface="Bahnschrif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19" y="1536458"/>
            <a:ext cx="2690225" cy="2052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657781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235854" y="1283925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476250" y="474227"/>
            <a:ext cx="8191500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I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3600" y="269731"/>
            <a:ext cx="71438" cy="7143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7" name="Text 4"/>
          <p:cNvSpPr/>
          <p:nvPr/>
        </p:nvSpPr>
        <p:spPr>
          <a:xfrm>
            <a:off x="234368" y="1290949"/>
            <a:ext cx="4007644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US" sz="4500" b="1" kern="0" spc="-24" dirty="0">
                <a:solidFill>
                  <a:srgbClr val="000000">
                    <a:alpha val="20000"/>
                  </a:srgb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0</a:t>
            </a:r>
            <a:r>
              <a:rPr lang="en-IN" altLang="en-US" sz="4500" b="1" kern="0" spc="-24" dirty="0">
                <a:solidFill>
                  <a:srgbClr val="000000">
                    <a:alpha val="20000"/>
                  </a:srgb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IN" altLang="en-US" sz="4500" b="1" kern="0" spc="-24" dirty="0">
              <a:solidFill>
                <a:srgbClr val="000000">
                  <a:alpha val="20000"/>
                </a:srgbClr>
              </a:solidFill>
              <a:latin typeface="Bahnschrift" panose="020B0502040204020203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233825" y="2066481"/>
            <a:ext cx="193777" cy="191858"/>
          </a:xfrm>
          <a:prstGeom prst="ellipse">
            <a:avLst/>
          </a:prstGeom>
          <a:solidFill>
            <a:srgbClr val="FF7448"/>
          </a:solidFill>
        </p:spPr>
      </p:sp>
      <p:sp>
        <p:nvSpPr>
          <p:cNvPr id="9" name="Text 6"/>
          <p:cNvSpPr/>
          <p:nvPr/>
        </p:nvSpPr>
        <p:spPr>
          <a:xfrm>
            <a:off x="559979" y="2068046"/>
            <a:ext cx="3316367" cy="1524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405767" y="1373923"/>
            <a:ext cx="4178201" cy="33832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/>
            <a:r>
              <a:rPr lang="en-IN" altLang="en-US" sz="12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IN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Learnify</a:t>
            </a:r>
            <a:r>
              <a:rPr lang="en-IN" sz="14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aim to provide courses and educational materials that are designed to be engaging, interactive, and informative. </a:t>
            </a:r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sym typeface="+mn-ea"/>
              </a:rPr>
              <a:t>Learnify</a:t>
            </a:r>
            <a:r>
              <a:rPr lang="en-IN" sz="1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allow learners to take control of their learning experience and learn at their own pace. This helps learners to learn more effectively and retain the knowledge they gain. </a:t>
            </a:r>
            <a:endParaRPr lang="en-US" sz="1400" dirty="0">
              <a:latin typeface="Times New Roman" panose="02020603050405020304" pitchFamily="18" charset="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It aim to measure learning effectiveness by using data analytics and assessment tools to evaluate learners' progress and determine the effectiveness of the educational content and instructional strategies. 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altLang="en-US" sz="1400" dirty="0" err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1400" dirty="0">
                <a:latin typeface="Times New Roman" panose="02020603050405020304" pitchFamily="18" charset="0"/>
                <a:sym typeface="+mn-ea"/>
              </a:rPr>
              <a:t>This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website aim to democratize education by providing equal access to educational resources and opportunities for all learners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6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60"/>
              </a:lnSpc>
            </a:pPr>
            <a:endParaRPr lang="en-US" sz="1000" dirty="0"/>
          </a:p>
          <a:p>
            <a:pPr algn="l">
              <a:lnSpc>
                <a:spcPts val="1560"/>
              </a:lnSpc>
            </a:pPr>
            <a:endParaRPr lang="en-US" sz="975" dirty="0"/>
          </a:p>
          <a:p>
            <a:pPr algn="l">
              <a:lnSpc>
                <a:spcPts val="1560"/>
              </a:lnSpc>
            </a:pPr>
            <a:endParaRPr lang="en-US" sz="975" dirty="0"/>
          </a:p>
          <a:p>
            <a:pPr algn="l">
              <a:lnSpc>
                <a:spcPts val="1560"/>
              </a:lnSpc>
            </a:pPr>
            <a:endParaRPr lang="en-US" sz="975" dirty="0"/>
          </a:p>
        </p:txBody>
      </p:sp>
      <p:sp>
        <p:nvSpPr>
          <p:cNvPr id="12" name="Text Box 11"/>
          <p:cNvSpPr txBox="1"/>
          <p:nvPr/>
        </p:nvSpPr>
        <p:spPr>
          <a:xfrm>
            <a:off x="560070" y="2049780"/>
            <a:ext cx="300545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The objective of an e-learning website is to provide online education and training to individuals who can access it anytime and anywhere with an internet connection. Some specific objectives of our website ‘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Learnify</a:t>
            </a:r>
            <a:r>
              <a:rPr lang="en-US" sz="1400" dirty="0"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may include: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815935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235854" y="1181590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334556" y="269557"/>
            <a:ext cx="8191441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Paths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-267991" y="1562917"/>
            <a:ext cx="7113628" cy="2514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80"/>
              </a:lnSpc>
            </a:pPr>
            <a:r>
              <a:rPr lang="en-US" sz="1800" b="1" kern="0" spc="-24" dirty="0">
                <a:solidFill>
                  <a:srgbClr val="FF744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233600" y="269731"/>
            <a:ext cx="71438" cy="7143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6" name="Text 13"/>
          <p:cNvSpPr/>
          <p:nvPr/>
        </p:nvSpPr>
        <p:spPr>
          <a:xfrm>
            <a:off x="7834516" y="270969"/>
            <a:ext cx="1205904" cy="1140782"/>
          </a:xfrm>
          <a:prstGeom prst="ellipse">
            <a:avLst/>
          </a:prstGeom>
          <a:solidFill>
            <a:srgbClr val="000000">
              <a:alpha val="0"/>
            </a:srgbClr>
          </a:solidFill>
          <a:ln w="21167">
            <a:solidFill>
              <a:srgbClr val="FFFFFF"/>
            </a:solidFill>
          </a:ln>
        </p:spPr>
        <p:txBody>
          <a:bodyPr wrap="square" lIns="66995" tIns="134676" rIns="66995" bIns="134676" rtlCol="0" anchor="ctr"/>
          <a:lstStyle/>
          <a:p>
            <a:pPr algn="ctr">
              <a:lnSpc>
                <a:spcPts val="9000"/>
              </a:lnSpc>
            </a:pPr>
            <a:r>
              <a:rPr lang="en-US" sz="4800" kern="0" spc="-12" dirty="0">
                <a:solidFill>
                  <a:srgbClr val="FF4848"/>
                </a:solidFill>
                <a:latin typeface="Bahnschrift" panose="020B0502040204020203" pitchFamily="34" charset="0"/>
              </a:rPr>
              <a:t>0</a:t>
            </a:r>
            <a:r>
              <a:rPr lang="en-IN" altLang="en-US" sz="4800" kern="0" spc="-12" dirty="0">
                <a:solidFill>
                  <a:srgbClr val="FF4848"/>
                </a:solidFill>
                <a:latin typeface="Bahnschrift" panose="020B0502040204020203" pitchFamily="34" charset="0"/>
              </a:rPr>
              <a:t>5</a:t>
            </a:r>
            <a:endParaRPr lang="en-IN" altLang="en-US" sz="4800" kern="0" spc="-12" dirty="0">
              <a:solidFill>
                <a:srgbClr val="FF4848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454" y="1562917"/>
            <a:ext cx="83447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E-learning websites use advanced technologies such as artificial intelligence and machine learning to personalize the learning experience for each individual learner. 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learners can receive customized recommendations for courses, modules, and resources based on their interests, skills, and learning goals.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e-learning websites track learners' progress and provide feedback and support to help them achieve their learning objectives. 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personalized approach ensures that learners get the most out of their learning experience and reach their full potential.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946179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235854" y="921101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343859" y="102100"/>
            <a:ext cx="8321695" cy="7334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Access to Education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3600" y="269731"/>
            <a:ext cx="71438" cy="7143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7" name="Text 4"/>
          <p:cNvSpPr/>
          <p:nvPr/>
        </p:nvSpPr>
        <p:spPr>
          <a:xfrm>
            <a:off x="303825" y="1184518"/>
            <a:ext cx="4914133" cy="36012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160"/>
              </a:lnSpc>
              <a:buSzPct val="100000"/>
              <a:buChar char="•"/>
            </a:pPr>
            <a:r>
              <a:rPr lang="en-US" sz="1200" b="0" kern="0" spc="-12" dirty="0"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E-learning websites have made education more accessible to people around the world. </a:t>
            </a:r>
            <a:endParaRPr lang="en-US" sz="1200" b="0" kern="0" spc="-12" dirty="0">
              <a:latin typeface="Times New Roman" panose="02020603050405020304" pitchFamily="18" charset="0"/>
              <a:ea typeface="Syne" pitchFamily="34" charset="-122"/>
              <a:cs typeface="Times New Roman" panose="02020603050405020304" pitchFamily="18" charset="0"/>
            </a:endParaRPr>
          </a:p>
          <a:p>
            <a:pPr marL="190500" indent="-190500" algn="l">
              <a:lnSpc>
                <a:spcPts val="2160"/>
              </a:lnSpc>
              <a:buSzPct val="100000"/>
              <a:buChar char="•"/>
            </a:pPr>
            <a:endParaRPr lang="en-US" sz="1200" b="0" kern="0" spc="-12" dirty="0">
              <a:latin typeface="Times New Roman" panose="02020603050405020304" pitchFamily="18" charset="0"/>
              <a:ea typeface="Syne" pitchFamily="34" charset="-122"/>
              <a:cs typeface="Times New Roman" panose="02020603050405020304" pitchFamily="18" charset="0"/>
            </a:endParaRPr>
          </a:p>
          <a:p>
            <a:pPr marL="190500" indent="-190500" algn="l">
              <a:lnSpc>
                <a:spcPts val="2160"/>
              </a:lnSpc>
              <a:buSzPct val="100000"/>
              <a:buChar char="•"/>
            </a:pPr>
            <a:r>
              <a:rPr lang="en-US" sz="1200" b="0" kern="0" spc="-12" dirty="0"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With an internet connection, learners can access courses and programs from anywhere, regardless of their geographical location or time zone.</a:t>
            </a:r>
            <a:endParaRPr lang="en-US" sz="1200" b="0" kern="0" spc="-12" dirty="0">
              <a:latin typeface="Times New Roman" panose="02020603050405020304" pitchFamily="18" charset="0"/>
              <a:ea typeface="Syne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160"/>
              </a:lnSpc>
              <a:buSzPct val="100000"/>
            </a:pPr>
            <a:endParaRPr lang="en-US" sz="1200" b="0" kern="0" spc="-12" dirty="0">
              <a:latin typeface="Times New Roman" panose="02020603050405020304" pitchFamily="18" charset="0"/>
              <a:ea typeface="Syne" pitchFamily="34" charset="-122"/>
              <a:cs typeface="Times New Roman" panose="02020603050405020304" pitchFamily="18" charset="0"/>
            </a:endParaRPr>
          </a:p>
          <a:p>
            <a:pPr marL="190500" indent="-190500" algn="l">
              <a:lnSpc>
                <a:spcPts val="2160"/>
              </a:lnSpc>
              <a:buSzPct val="100000"/>
              <a:buChar char="•"/>
            </a:pPr>
            <a:r>
              <a:rPr lang="en-US" sz="1200" kern="0" spc="-12" dirty="0"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It</a:t>
            </a:r>
            <a:r>
              <a:rPr lang="en-US" sz="1200" b="0" kern="0" spc="-12" dirty="0"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 has opened up new opportunities for learners who may not have had access to traditional classroom-based learning due to factors such as distance, disability, or financial constraints. </a:t>
            </a:r>
            <a:endParaRPr lang="en-US" sz="1200" b="0" kern="0" spc="-12" dirty="0">
              <a:latin typeface="Times New Roman" panose="02020603050405020304" pitchFamily="18" charset="0"/>
              <a:ea typeface="Syne" pitchFamily="34" charset="-122"/>
              <a:cs typeface="Times New Roman" panose="02020603050405020304" pitchFamily="18" charset="0"/>
            </a:endParaRPr>
          </a:p>
          <a:p>
            <a:pPr marL="190500" indent="-190500" algn="l">
              <a:lnSpc>
                <a:spcPts val="2160"/>
              </a:lnSpc>
              <a:buSzPct val="100000"/>
              <a:buChar char="•"/>
            </a:pPr>
            <a:endParaRPr lang="en-US" sz="1200" b="0" kern="0" spc="-12" dirty="0">
              <a:latin typeface="Times New Roman" panose="02020603050405020304" pitchFamily="18" charset="0"/>
              <a:ea typeface="Syne" pitchFamily="34" charset="-122"/>
              <a:cs typeface="Times New Roman" panose="02020603050405020304" pitchFamily="18" charset="0"/>
            </a:endParaRPr>
          </a:p>
          <a:p>
            <a:pPr marL="190500" indent="-190500" algn="l">
              <a:lnSpc>
                <a:spcPts val="2160"/>
              </a:lnSpc>
              <a:buSzPct val="100000"/>
              <a:buChar char="•"/>
            </a:pPr>
            <a:r>
              <a:rPr lang="en-US" sz="1200" b="0" kern="0" spc="-12" dirty="0"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E-learning websites also facilitate cross-cultural learning and collaboration, allowing learners to connect with others from diverse backgrounds and perspectives.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8095005" y="1177"/>
            <a:ext cx="1047750" cy="1047750"/>
          </a:xfrm>
          <a:prstGeom prst="ellipse">
            <a:avLst/>
          </a:prstGeom>
          <a:solidFill>
            <a:srgbClr val="FF7448"/>
          </a:solidFill>
        </p:spPr>
        <p:txBody>
          <a:bodyPr wrap="square" lIns="58208" tIns="123693" rIns="58208" bIns="123693" rtlCol="0" anchor="ctr"/>
          <a:lstStyle/>
          <a:p>
            <a:pPr algn="ctr">
              <a:lnSpc>
                <a:spcPts val="7200"/>
              </a:lnSpc>
            </a:pPr>
            <a:r>
              <a:rPr lang="en-US" sz="4500" kern="0" spc="-12" dirty="0">
                <a:solidFill>
                  <a:srgbClr val="FFFFFF"/>
                </a:solidFill>
                <a:latin typeface="Bahnschrift" panose="020B0502040204020203" pitchFamily="34" charset="0"/>
              </a:rPr>
              <a:t>0</a:t>
            </a:r>
            <a:r>
              <a:rPr lang="en-IN" altLang="en-US" sz="4500" kern="0" spc="-12" dirty="0">
                <a:solidFill>
                  <a:srgbClr val="FFFFFF"/>
                </a:solidFill>
                <a:latin typeface="Bahnschrift" panose="020B0502040204020203" pitchFamily="34" charset="0"/>
              </a:rPr>
              <a:t>6</a:t>
            </a:r>
            <a:endParaRPr lang="en-IN" altLang="en-US" sz="4500" kern="0" spc="-12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026" y="1370565"/>
            <a:ext cx="3445144" cy="3445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5854" y="4853148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235854" y="1159828"/>
            <a:ext cx="8667750" cy="0"/>
          </a:xfrm>
          <a:prstGeom prst="line">
            <a:avLst/>
          </a:prstGeom>
          <a:solidFill>
            <a:srgbClr val="FF7448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474103" y="195132"/>
            <a:ext cx="8191500" cy="7334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5775"/>
              </a:lnSpc>
            </a:pPr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IN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Learnify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5775"/>
              </a:lnSpc>
            </a:pP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33600" y="269731"/>
            <a:ext cx="71438" cy="7143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7" name="Text 4"/>
          <p:cNvSpPr/>
          <p:nvPr/>
        </p:nvSpPr>
        <p:spPr>
          <a:xfrm>
            <a:off x="7788543" y="197155"/>
            <a:ext cx="1114961" cy="7334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775"/>
              </a:lnSpc>
            </a:pPr>
            <a:r>
              <a:rPr lang="en-US" sz="5300" b="1" kern="0" spc="-24" dirty="0">
                <a:solidFill>
                  <a:srgbClr val="FFFF48"/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0</a:t>
            </a:r>
            <a:r>
              <a:rPr lang="en-IN" altLang="en-US" sz="5300" b="1" kern="0" spc="-24" dirty="0">
                <a:solidFill>
                  <a:srgbClr val="FFFF48"/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7</a:t>
            </a:r>
            <a:endParaRPr lang="en-IN" altLang="en-US" sz="5300" b="1" kern="0" spc="-24" dirty="0">
              <a:solidFill>
                <a:srgbClr val="FFFF48"/>
              </a:solidFill>
              <a:latin typeface="Bahnschrift" panose="020B0502040204020203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36702" y="1286988"/>
            <a:ext cx="8566785" cy="35661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e-learning looks bright, with new technologies and innovations constantly emerging.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of virtual and augmented reality, gamification, and adaptive learning are just some examples of how e-learning is evolving to provide more engaging and effective learning experiences.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 COVID-19 pandemic has accelerated the adoption of e-learning as a mainstream form of education, with many institutions and organizations shifting to online learning to ensure continuity of education during lockdowns and social distancing measures. 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such, e-learning is likely to become even more widespread and commonplace in the years to come.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216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511" y="3595657"/>
            <a:ext cx="4477166" cy="11939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2700" prst="coolSlant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4984</Words>
  <Application>WPS Presentation</Application>
  <PresentationFormat>On-screen Show (16:9)</PresentationFormat>
  <Paragraphs>152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Bahnschrift</vt:lpstr>
      <vt:lpstr>Times New Roman</vt:lpstr>
      <vt:lpstr>Syne</vt:lpstr>
      <vt:lpstr>Segoe Print</vt:lpstr>
      <vt:lpstr>Syne</vt:lpstr>
      <vt:lpstr>Syne</vt:lpstr>
      <vt:lpstr>Calibri</vt:lpstr>
      <vt:lpstr>Microsoft YaHei</vt:lpstr>
      <vt:lpstr>Arial Unicode MS</vt:lpstr>
      <vt:lpstr>MingLiU-ExtB</vt:lpstr>
      <vt:lpstr>Segoe Script</vt:lpstr>
      <vt:lpstr>Agency FB</vt:lpstr>
      <vt:lpstr>Tempus Sans ITC</vt:lpstr>
      <vt:lpstr>Roboto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</dc:title>
  <dc:creator>Pitch Software GmbH</dc:creator>
  <dc:subject>PptxGenJS Presentation</dc:subject>
  <cp:lastModifiedBy>hp</cp:lastModifiedBy>
  <cp:revision>6</cp:revision>
  <dcterms:created xsi:type="dcterms:W3CDTF">2023-05-08T20:40:00Z</dcterms:created>
  <dcterms:modified xsi:type="dcterms:W3CDTF">2023-05-18T08:57:47Z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1DF7995981FA42BAA623D1040E10CAFC</vt:lpwstr>
  </property>
  <property fmtid="{D5CDD505-2E9C-101B-9397-08002B2CF9AE}" pid="3" name="KSOProductBuildVer">
    <vt:lpwstr>1033-11.2.0.11537</vt:lpwstr>
  </property>
</Properties>
</file>