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8.xml" ContentType="application/inkml+xml"/>
  <Override PartName="/ppt/ink/ink18.xml" ContentType="application/inkml+xml"/>
  <Override PartName="/ppt/ink/ink27.xml" ContentType="application/inkml+xml"/>
  <Override PartName="/ppt/ink/ink29.xml" ContentType="application/inkml+xml"/>
  <Override PartName="/ppt/ink/ink38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ink/ink6.xml" ContentType="application/inkml+xml"/>
  <Override PartName="/ppt/ink/ink16.xml" ContentType="application/inkml+xml"/>
  <Override PartName="/ppt/ink/ink25.xml" ContentType="application/inkml+xml"/>
  <Override PartName="/ppt/ink/ink36.xml" ContentType="application/inkml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ink/ink4.xml" ContentType="application/inkml+xml"/>
  <Override PartName="/ppt/ink/ink14.xml" ContentType="application/inkml+xml"/>
  <Override PartName="/ppt/ink/ink23.xml" ContentType="application/inkml+xml"/>
  <Override PartName="/ppt/ink/ink34.xml" ContentType="application/inkml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2.xml" ContentType="application/inkml+xml"/>
  <Override PartName="/ppt/ink/ink12.xml" ContentType="application/inkml+xml"/>
  <Override PartName="/ppt/ink/ink21.xml" ContentType="application/inkml+xml"/>
  <Override PartName="/ppt/ink/ink32.xml" ContentType="application/inkml+xml"/>
  <Override PartName="/ppt/commentAuthors.xml" ContentType="application/vnd.openxmlformats-officedocument.presentationml.commentAuthors+xml"/>
  <Override PartName="/ppt/ink/ink10.xml" ContentType="application/inkml+xml"/>
  <Override PartName="/ppt/ink/ink30.xml" ContentType="application/inkml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ink/ink39.xml" ContentType="application/inkml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9.xml" ContentType="application/inkml+xml"/>
  <Override PartName="/ppt/ink/ink19.xml" ContentType="application/inkml+xml"/>
  <Override PartName="/ppt/ink/ink28.xml" ContentType="application/inkml+xml"/>
  <Override PartName="/ppt/ink/ink37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ink/ink7.xml" ContentType="application/inkml+xml"/>
  <Override PartName="/ppt/ink/ink17.xml" ContentType="application/inkml+xml"/>
  <Override PartName="/ppt/ink/ink26.xml" ContentType="application/inkml+xml"/>
  <Override PartName="/ppt/ink/ink35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ink/ink15.xml" ContentType="application/inkml+xml"/>
  <Override PartName="/ppt/ink/ink24.xml" ContentType="application/inkml+xml"/>
  <Override PartName="/ppt/ink/ink33.xml" ContentType="application/inkml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ink/ink1.xml" ContentType="application/inkml+xml"/>
  <Override PartName="/ppt/ink/ink13.xml" ContentType="application/inkml+xml"/>
  <Override PartName="/ppt/ink/ink22.xml" ContentType="application/inkml+xml"/>
  <Override PartName="/ppt/ink/ink31.xml" ContentType="application/inkml+xml"/>
  <Override PartName="/ppt/ink/ink40.xml" ContentType="application/inkml+xml"/>
  <Override PartName="/ppt/slideLayouts/slideLayout10.xml" ContentType="application/vnd.openxmlformats-officedocument.presentationml.slideLayout+xml"/>
  <Default Extension="tiff" ContentType="image/tiff"/>
  <Override PartName="/ppt/ink/ink11.xml" ContentType="application/inkml+xml"/>
  <Override PartName="/ppt/ink/ink20.xml" ContentType="application/inkml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81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xmlns="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xmlns="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xmlns="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36" autoAdjust="0"/>
    <p:restoredTop sz="96340" autoAdjust="0"/>
  </p:normalViewPr>
  <p:slideViewPr>
    <p:cSldViewPr snapToGrid="0" snapToObjects="1" showGuides="1">
      <p:cViewPr>
        <p:scale>
          <a:sx n="120" d="100"/>
          <a:sy n="120" d="100"/>
        </p:scale>
        <p:origin x="-846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hyperlink" Target="https://stackoverflow.blog/2019/04/09/the-2019-stack-overflow-developer-survey-results-are-in/?utm_medium=Exinfluencer&amp;utm_source=Exinfluencer&amp;utm_content=000026UJ&amp;utm_term=10006555&amp;utm_id=NA-SkillsNetwork-wwwcourseraorg-SkillsNetworkCoursesIBMDA0321ENSkillsNetwork21426264-2022-01-01" TargetMode="External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5" Type="http://schemas.openxmlformats.org/officeDocument/2006/relationships/customXml" Target="../ink/ink9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11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image" Target="../media/image6.png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p-tok.dataplatform.cloud.ibm.com/dashboards/7c95e4bd-4a86-4aa6-8e46-546a3749d006/view/553fc12300b300e714b5eee407992f067b37740fb7bb815086d77b490a622097f33b1699c82a4d59da400460fbe811599a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f-courses-data.s3.us.cloud-object-storage.appdomain.cloud/IBM-DA0321EN-SkillsNetwork/LargeData/m5_survey_data_demographics.csv?utm_medium=Exinfluencer&amp;utm_source=Exinfluencer&amp;utm_content=000026UJ&amp;utm_term=10006555&amp;utm_id=NA-SkillsNetwork-Channel-SkillsNetworkCoursesIBMDA0321ENSkillsNetwork21426264-2022-01-01" TargetMode="External"/><Relationship Id="rId2" Type="http://schemas.openxmlformats.org/officeDocument/2006/relationships/hyperlink" Target="https://stackoverflow.blog/2019/04/09/the-2019-stack-overflow-developer-survey-results-are-in/?utm_medium=Exinfluencer&amp;utm_source=Exinfluencer&amp;utm_content=000026UJ&amp;utm_term=10006555&amp;utm_id=NA-SkillsNetwork-wwwcourseraorg-SkillsNetworkCoursesIBMDA0321ENSkillsNetwork21426264-2022-01-01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hyperlink" Target="https://jp-tok.dataplatform.cloud.ibm.com/dashboards/7c95e4bd-4a86-4aa6-8e46-546a3749d006/view/553fc12300b300e714b5eee407992f067b37740fb7bb815086d77b490a622097f33b1699c82a4d59da400460fbe811599a" TargetMode="External"/><Relationship Id="rId4" Type="http://schemas.openxmlformats.org/officeDocument/2006/relationships/hyperlink" Target="https://cf-courses-data.s3.us.cloud-object-storage.appdomain.cloud/IBM-DA0321EN-SkillsNetwork/LargeData/m5_survey_data_technologies_normalised.csv?utm_medium=Exinfluencer&amp;utm_source=Exinfluencer&amp;utm_content=000026UJ&amp;utm_term=10006555&amp;utm_id=NA-SkillsNetwork-Channel-SkillsNetworkCoursesIBMDA0321ENSkillsNetwork21426264-2022-01-0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4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2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3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4" Type="http://schemas.openxmlformats.org/officeDocument/2006/relationships/image" Target="../media/image5.png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825625"/>
            <a:ext cx="5291226" cy="22370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  <a:hlinkClick r:id="rId3"/>
              </a:rPr>
              <a:t>The Stack Overflow Developer Survey 2019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46852" y="4851399"/>
            <a:ext cx="3106947" cy="1325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Sumit Salve</a:t>
            </a:r>
          </a:p>
          <a:p>
            <a:pPr marL="0" indent="0">
              <a:buNone/>
            </a:pPr>
            <a:r>
              <a:rPr lang="en-US" dirty="0"/>
              <a:t>November 25, 2022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01B0B0D-23C0-406D-81B1-53560BEA60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Interest in MySQL, Microsoft</a:t>
            </a:r>
          </a:p>
          <a:p>
            <a:pPr marL="0" indent="0">
              <a:buNone/>
            </a:pPr>
            <a:r>
              <a:rPr lang="en-US" dirty="0"/>
              <a:t>SQL Server and SQLite has</a:t>
            </a:r>
          </a:p>
          <a:p>
            <a:pPr marL="0" indent="0">
              <a:buNone/>
            </a:pPr>
            <a:r>
              <a:rPr lang="en-US" dirty="0"/>
              <a:t>decreased for next year.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Interest in PostgreSQL and</a:t>
            </a:r>
          </a:p>
          <a:p>
            <a:pPr marL="0" indent="0">
              <a:buNone/>
            </a:pPr>
            <a:r>
              <a:rPr lang="en-US" dirty="0"/>
              <a:t>MongoDB have increased</a:t>
            </a:r>
          </a:p>
          <a:p>
            <a:pPr marL="0" indent="0">
              <a:buNone/>
            </a:pPr>
            <a:r>
              <a:rPr lang="en-US" dirty="0"/>
              <a:t>compared to the current year.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There is gained interest in</a:t>
            </a:r>
          </a:p>
          <a:p>
            <a:pPr marL="0" indent="0">
              <a:buNone/>
            </a:pPr>
            <a:r>
              <a:rPr lang="en-US" dirty="0"/>
              <a:t>Redis and Elasticsearch for</a:t>
            </a:r>
          </a:p>
          <a:p>
            <a:pPr marL="0" indent="0">
              <a:buNone/>
            </a:pPr>
            <a:r>
              <a:rPr lang="en-US" dirty="0"/>
              <a:t>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Employ less people skilled in MySQL, Microsoft SQL Server and SQLite.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Employ more people skilled in PostgreSQL and MongoDB.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Employ more people skilled in Redis and Elasticsearch.</a:t>
            </a:r>
          </a:p>
        </p:txBody>
      </p:sp>
    </p:spTree>
    <p:extLst>
      <p:ext uri="{BB962C8B-B14F-4D97-AF65-F5344CB8AC3E}">
        <p14:creationId xmlns:p14="http://schemas.microsoft.com/office/powerpoint/2010/main" xmlns="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Dashboard link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DC72581-50AC-4B55-9E2E-B011CEE75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3867"/>
            <a:ext cx="10515600" cy="47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CE71877-FA9A-4887-852F-91BA344D5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10515599" cy="474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37BC22A-1B48-447F-8BA8-AD70F661F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3867"/>
            <a:ext cx="10515600" cy="47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Programming Languages- TypeScript is gaining significant interest and Python continues to grow as well.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•Databases- Redis, Elasticsearch, PostgreSQL and MongoDB are gaining more interest.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Platforms- Interest Slack and Windows is dropping significantly.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•Web Frames- Vue.js is gaining substantial interest and React.js continues to grow as well.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Continue to staff enough JavaScript and HTML/CSS but employ more people skilled in TypeScript and Python.</a:t>
            </a:r>
          </a:p>
          <a:p>
            <a:endParaRPr lang="en-US" dirty="0"/>
          </a:p>
          <a:p>
            <a:r>
              <a:rPr lang="en-US" dirty="0"/>
              <a:t>Employ more people skilled in Redis, Elasticsearch, PostgreSQL and MongoDB.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Continue to staff enough ASP.NET but employ more people skilled in Vue.js and React.js.</a:t>
            </a:r>
          </a:p>
          <a:p>
            <a:endParaRPr lang="en-US" dirty="0"/>
          </a:p>
          <a:p>
            <a:r>
              <a:rPr lang="en-US" dirty="0"/>
              <a:t>Continue to staff enough Linux, employ more people skilled in Docker, AWS and Android, but make reductions to Slack and Windows.</a:t>
            </a:r>
          </a:p>
        </p:txBody>
      </p:sp>
    </p:spTree>
    <p:extLst>
      <p:ext uri="{BB962C8B-B14F-4D97-AF65-F5344CB8AC3E}">
        <p14:creationId xmlns:p14="http://schemas.microsoft.com/office/powerpoint/2010/main" xmlns="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Carve out budget in order to hire additional staff with skills needed to fill any gaps.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 aside budget or put a program in place to upskill those already employed.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 adjustments in staff for those skills no longer in demand.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0439" y="1825625"/>
            <a:ext cx="71033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RESOURCE: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The 2019 Stack Overflow Developer Survey Results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m5_survey_data_demographics.csv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>
                <a:hlinkClick r:id="rId4"/>
              </a:rPr>
              <a:t>m5_survey_data_technologies_normalised.csv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Dashboard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EF79324-EDA6-4C10-8153-8CAB51FAF2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371600"/>
            <a:ext cx="10815552" cy="4586458"/>
          </a:xfrm>
        </p:spPr>
      </p:pic>
    </p:spTree>
    <p:extLst>
      <p:ext uri="{BB962C8B-B14F-4D97-AF65-F5344CB8AC3E}">
        <p14:creationId xmlns:p14="http://schemas.microsoft.com/office/powerpoint/2010/main" xmlns="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768EE95-6888-43EA-B40F-391826C9FD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370859"/>
            <a:ext cx="10824019" cy="4488074"/>
          </a:xfrm>
        </p:spPr>
      </p:pic>
    </p:spTree>
    <p:extLst>
      <p:ext uri="{BB962C8B-B14F-4D97-AF65-F5344CB8AC3E}">
        <p14:creationId xmlns:p14="http://schemas.microsoft.com/office/powerpoint/2010/main" xmlns="" val="181739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0AA1F0-323B-4E52-A397-BAF2FD89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BE8A90-274B-4BFE-B143-CA4B1F573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0" dirty="0">
                <a:effectLst/>
                <a:latin typeface="-apple-system"/>
              </a:rPr>
              <a:t>Plot a box plot of Age.</a:t>
            </a:r>
            <a:endParaRPr lang="en-IN" sz="1600" i="0" dirty="0">
              <a:effectLst/>
              <a:latin typeface="-apple-system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CBEAD6-AB0C-4C66-BA61-7411866D36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Pie chart of the top 5 databases that respondents wish to learn next year.</a:t>
            </a: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FA9E6D4-C340-48E1-AD8F-38B944F3A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06" y="2316037"/>
            <a:ext cx="5181599" cy="3995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1B3E2AB-BCF5-409E-A940-4990514F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025" y="2316037"/>
            <a:ext cx="4806775" cy="386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336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Relevant skills required in the field of IT and business</a:t>
            </a:r>
          </a:p>
          <a:p>
            <a:pPr marL="0" indent="0">
              <a:buNone/>
            </a:pPr>
            <a:r>
              <a:rPr lang="en-US" sz="2200" dirty="0"/>
              <a:t>    consulting are ever-changing and evolving.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It is important to identify future skill requirements and trends to keep pace with changing technologies and remain competitive.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This presentation will show current and future trends in Programming Languages, Databases, Platforms and                 Web Frames.</a:t>
            </a:r>
          </a:p>
          <a:p>
            <a:endParaRPr lang="en-US" sz="2200" dirty="0"/>
          </a:p>
          <a:p>
            <a:r>
              <a:rPr lang="en-US" sz="2200" dirty="0"/>
              <a:t>Overall, the aim in identifying future skill requirements and trends is to help the firm make more informed data driven hiring and budgetary decisions.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This presentation has been created for stakeholders and business decision makers within the global IT and business consulting services firm.</a:t>
            </a:r>
          </a:p>
          <a:p>
            <a:r>
              <a:rPr lang="en-US" sz="2200" dirty="0"/>
              <a:t>The presentation will help identify future skill requirements in the global IT sector necessary for the firm to keep pace with changing technologies and remain competitive.</a:t>
            </a:r>
          </a:p>
          <a:p>
            <a:r>
              <a:rPr lang="en-US" sz="2200" dirty="0"/>
              <a:t>Recommendations will be stated based on the analysis.</a:t>
            </a:r>
          </a:p>
        </p:txBody>
      </p:sp>
    </p:spTree>
    <p:extLst>
      <p:ext uri="{BB962C8B-B14F-4D97-AF65-F5344CB8AC3E}">
        <p14:creationId xmlns:p14="http://schemas.microsoft.com/office/powerpoint/2010/main" xmlns="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/>
              <a:t>Using a modified subset of the Stack Overflow dataset¹, the data was wrangled in order to remove duplicates, impute missing values and normalize data.</a:t>
            </a:r>
          </a:p>
          <a:p>
            <a:r>
              <a:rPr lang="en-US" sz="2200" dirty="0"/>
              <a:t>Next, the data underwent exploratory analysis in order to find the distribution of data, presence of outliers and determine the correlation between different columns in the dataset.</a:t>
            </a:r>
          </a:p>
          <a:p>
            <a:r>
              <a:rPr lang="en-US" sz="2200" dirty="0"/>
              <a:t>The data was then used to visualize the distribution, the relationship between two features and the composition and comparison of data.</a:t>
            </a:r>
          </a:p>
          <a:p>
            <a:r>
              <a:rPr lang="en-US" sz="2200" dirty="0"/>
              <a:t>Finally, after downloading two files², which are also a modified subset of the </a:t>
            </a:r>
            <a:r>
              <a:rPr lang="en-US" sz="2200" dirty="0" err="1"/>
              <a:t>StackOverflow</a:t>
            </a:r>
            <a:r>
              <a:rPr lang="en-US" sz="2200" dirty="0"/>
              <a:t> dataset, Cognos Dashboard Embedded (CDE) was used to create the “Current Technology Usage”, “Future Technology Trends” and “Demographics” slides.</a:t>
            </a:r>
          </a:p>
          <a:p>
            <a:r>
              <a:rPr lang="en-US" sz="2200" dirty="0"/>
              <a:t>Appendix</a:t>
            </a:r>
          </a:p>
          <a:p>
            <a:pPr marL="0" indent="0">
              <a:buNone/>
            </a:pPr>
            <a:r>
              <a:rPr lang="en-US" sz="2200" dirty="0"/>
              <a:t>     To obtain average annual salaries web scraping was used to extract    information from a website then saved to a csv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5" y="1825625"/>
            <a:ext cx="3699995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2847109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4158AF4-BF8D-4462-A312-4D996CA5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50" y="2327564"/>
            <a:ext cx="5512814" cy="33535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934DB4F-630C-4EE8-BFD2-4732E559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364" y="2327563"/>
            <a:ext cx="5734398" cy="335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JavaScript and HTML/CSS</a:t>
            </a:r>
          </a:p>
          <a:p>
            <a:pPr marL="0" indent="0">
              <a:buNone/>
            </a:pPr>
            <a:r>
              <a:rPr lang="en-US" dirty="0"/>
              <a:t>continue to be the top two most</a:t>
            </a:r>
          </a:p>
          <a:p>
            <a:pPr marL="0" indent="0">
              <a:buNone/>
            </a:pPr>
            <a:r>
              <a:rPr lang="en-US" dirty="0"/>
              <a:t>popular programming languages</a:t>
            </a:r>
          </a:p>
          <a:p>
            <a:pPr marL="0" indent="0">
              <a:buNone/>
            </a:pPr>
            <a:r>
              <a:rPr lang="en-US" dirty="0"/>
              <a:t>for this year and next.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Python and TypeScript have</a:t>
            </a:r>
          </a:p>
          <a:p>
            <a:pPr marL="0" indent="0">
              <a:buNone/>
            </a:pPr>
            <a:r>
              <a:rPr lang="en-US" dirty="0"/>
              <a:t>gained more interest for next</a:t>
            </a:r>
          </a:p>
          <a:p>
            <a:pPr marL="0" indent="0">
              <a:buNone/>
            </a:pPr>
            <a:r>
              <a:rPr lang="en-US" dirty="0"/>
              <a:t>Year.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Whereas interest in</a:t>
            </a:r>
          </a:p>
          <a:p>
            <a:pPr marL="0" indent="0">
              <a:buNone/>
            </a:pPr>
            <a:r>
              <a:rPr lang="en-US" dirty="0"/>
              <a:t>SQL and Bash/Shell/PowerShell</a:t>
            </a:r>
          </a:p>
          <a:p>
            <a:pPr marL="0" indent="0">
              <a:buNone/>
            </a:pPr>
            <a:r>
              <a:rPr lang="en-US" dirty="0"/>
              <a:t>has decreased.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Continue to employ a similar number of people skilled in JavaScript and HTML/CSS.</a:t>
            </a:r>
          </a:p>
          <a:p>
            <a:endParaRPr lang="en-US" dirty="0"/>
          </a:p>
          <a:p>
            <a:r>
              <a:rPr lang="en-US" dirty="0"/>
              <a:t>Employ more people skilled in Python and TypeScript.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Employ less people skilled in SQL and Bash/Shell/PowerShell.</a:t>
            </a:r>
          </a:p>
        </p:txBody>
      </p:sp>
    </p:spTree>
    <p:extLst>
      <p:ext uri="{BB962C8B-B14F-4D97-AF65-F5344CB8AC3E}">
        <p14:creationId xmlns:p14="http://schemas.microsoft.com/office/powerpoint/2010/main" xmlns="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8916A17-97A1-4C7C-B679-38E7B785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92" y="2327564"/>
            <a:ext cx="5620808" cy="35558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56E284D-7598-4EB0-BD7B-7CB251C6A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2" y="2327564"/>
            <a:ext cx="5697006" cy="35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734</Words>
  <Application>Microsoft Office PowerPoint</Application>
  <PresentationFormat>Custom</PresentationFormat>
  <Paragraphs>132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SLIDE_TEMPLATE_skill_network</vt:lpstr>
      <vt:lpstr>The 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  <vt:lpstr>ADDITIONAL VISUALS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sumit salve</cp:lastModifiedBy>
  <cp:revision>29</cp:revision>
  <dcterms:created xsi:type="dcterms:W3CDTF">2020-10-28T18:29:43Z</dcterms:created>
  <dcterms:modified xsi:type="dcterms:W3CDTF">2022-11-26T09:01:36Z</dcterms:modified>
</cp:coreProperties>
</file>