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1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340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3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wwwcourseraorg-SkillsNetworkCoursesIBMDA0321ENSkillsNetwork21426264-2022-01-01" TargetMode="Externa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customXml" Target="../ink/ink9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image" Target="../media/image6.png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p-tok.dataplatform.cloud.ibm.com/dashboards/7c95e4bd-4a86-4aa6-8e46-546a3749d006/view/553fc12300b300e714b5eee407992f067b37740fb7bb815086d77b490a622097f33b1699c82a4d59da400460fbe81159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wwwcourseraorg-SkillsNetworkCoursesIBMDA0321ENSkillsNetwork21426264-2022-01-0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hyperlink" Target="https://jp-tok.dataplatform.cloud.ibm.com/dashboards/7c95e4bd-4a86-4aa6-8e46-546a3749d006/view/553fc12300b300e714b5eee407992f067b37740fb7bb815086d77b490a622097f33b1699c82a4d59da400460fbe811599a" TargetMode="External"/><Relationship Id="rId4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2-01-0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291226" cy="22370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hlinkClick r:id="rId3"/>
              </a:rPr>
              <a:t>The 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6852" y="4851399"/>
            <a:ext cx="3106947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Sumit Salve</a:t>
            </a:r>
          </a:p>
          <a:p>
            <a:pPr marL="0" indent="0">
              <a:buNone/>
            </a:pPr>
            <a:r>
              <a:rPr lang="en-US" dirty="0"/>
              <a:t>November 25,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Interest in MySQL, Microsoft</a:t>
            </a:r>
          </a:p>
          <a:p>
            <a:pPr marL="0" indent="0">
              <a:buNone/>
            </a:pPr>
            <a:r>
              <a:rPr lang="en-US" dirty="0"/>
              <a:t>SQL Server and SQLite has</a:t>
            </a:r>
          </a:p>
          <a:p>
            <a:pPr marL="0" indent="0">
              <a:buNone/>
            </a:pPr>
            <a:r>
              <a:rPr lang="en-US" dirty="0"/>
              <a:t>decreased for next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Interest in PostgreSQL and</a:t>
            </a:r>
          </a:p>
          <a:p>
            <a:pPr marL="0" indent="0">
              <a:buNone/>
            </a:pPr>
            <a:r>
              <a:rPr lang="en-US" dirty="0"/>
              <a:t>MongoDB have increased</a:t>
            </a:r>
          </a:p>
          <a:p>
            <a:pPr marL="0" indent="0">
              <a:buNone/>
            </a:pPr>
            <a:r>
              <a:rPr lang="en-US" dirty="0"/>
              <a:t>compared to the current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There is gained interest in</a:t>
            </a:r>
          </a:p>
          <a:p>
            <a:pPr marL="0" indent="0">
              <a:buNone/>
            </a:pPr>
            <a:r>
              <a:rPr lang="en-US" dirty="0"/>
              <a:t>Redis and Elasticsearch for</a:t>
            </a:r>
          </a:p>
          <a:p>
            <a:pPr marL="0" indent="0">
              <a:buNone/>
            </a:pPr>
            <a:r>
              <a:rPr lang="en-US" dirty="0"/>
              <a:t>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less people skilled in MySQL, Microsoft SQL Server and SQLite.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more people skilled in PostgreSQL and MongoDB.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more people skilled in Redis and Elasticsearch.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72581-50AC-4B55-9E2E-B011CEE7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867"/>
            <a:ext cx="10515600" cy="47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71877-FA9A-4887-852F-91BA344D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10515599" cy="47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BC22A-1B48-447F-8BA8-AD70F661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867"/>
            <a:ext cx="10515600" cy="47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Programming Languages- TypeScript is gaining significant interest and Python continues to grow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•Databases- Redis, Elasticsearch, PostgreSQL and MongoDB are gaining more interest.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Platforms- Interest Slack and Windows is dropping significantly.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•Web Frames- Vue.js is gaining substantial interest and React.js continues to grow as well.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staff enough JavaScript and HTML/CSS but employ more people skilled in TypeScript and Python.</a:t>
            </a:r>
          </a:p>
          <a:p>
            <a:endParaRPr lang="en-US" dirty="0"/>
          </a:p>
          <a:p>
            <a:r>
              <a:rPr lang="en-US" dirty="0"/>
              <a:t>Employ more people skilled in Redis, Elasticsearch, PostgreSQL and MongoDB.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staff enough ASP.NET but employ more people skilled in Vue.js and React.js.</a:t>
            </a:r>
          </a:p>
          <a:p>
            <a:endParaRPr lang="en-US" dirty="0"/>
          </a:p>
          <a:p>
            <a:r>
              <a:rPr lang="en-US" dirty="0"/>
              <a:t>Continue to staff enough Linux, employ more people skilled in Docker, AWS and Android, but make reductions to Slack and Windows.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Carve out budget in order to hire additional staff with skills needed to fill any gaps.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aside budget or put a program in place to upskill those already employed.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adjustments in staff for those skills no longer in demand.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439" y="1825625"/>
            <a:ext cx="71033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The 2019 Stack Overflow Developer Survey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m5_survey_data_demographics.csv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4"/>
              </a:rPr>
              <a:t>m5_survey_data_technologies_normalised.csv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Dashboard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79324-EDA6-4C10-8153-8CAB51FAF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371600"/>
            <a:ext cx="10815552" cy="4586458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8EE95-6888-43EA-B40F-391826C9F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370859"/>
            <a:ext cx="10824019" cy="4488074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A1F0-323B-4E52-A397-BAF2FD89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8A90-274B-4BFE-B143-CA4B1F573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0" dirty="0">
                <a:effectLst/>
                <a:latin typeface="-apple-system"/>
              </a:rPr>
              <a:t>Plot a box plot of Age.</a:t>
            </a:r>
            <a:endParaRPr lang="en-IN" sz="1600" i="0" dirty="0">
              <a:effectLst/>
              <a:latin typeface="-apple-system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BEAD6-AB0C-4C66-BA61-7411866D3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Pie chart of the top 5 databases that respondents wish to learn next year.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9E6D4-C340-48E1-AD8F-38B944F3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6" y="2316037"/>
            <a:ext cx="5181599" cy="3995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3E2AB-BCF5-409E-A940-4990514F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25" y="2316037"/>
            <a:ext cx="4806775" cy="38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Relevant skills required in the field of IT and business</a:t>
            </a:r>
          </a:p>
          <a:p>
            <a:pPr marL="0" indent="0">
              <a:buNone/>
            </a:pPr>
            <a:r>
              <a:rPr lang="en-US" sz="2200" dirty="0"/>
              <a:t>    consulting are ever-changing and evolving.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It is important to identify future skill requirements and trends to keep pace with changing technologies and remain competitive.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This presentation will show current and future trends in Programming Languages, Databases, Platforms and                 Web Frames.</a:t>
            </a:r>
          </a:p>
          <a:p>
            <a:endParaRPr lang="en-US" sz="2200" dirty="0"/>
          </a:p>
          <a:p>
            <a:r>
              <a:rPr lang="en-US" sz="2200" dirty="0"/>
              <a:t>Overall, the aim in identifying future skill requirements and trends is to help the firm make more informed data driven hiring and budgetary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presentation has been created for stakeholders and business decision makers within the global IT and business consulting services firm.</a:t>
            </a:r>
          </a:p>
          <a:p>
            <a:r>
              <a:rPr lang="en-US" sz="2200" dirty="0"/>
              <a:t>The presentation will help identify future skill requirements in the global IT sector necessary for the firm to keep pace with changing technologies and remain competitive.</a:t>
            </a:r>
          </a:p>
          <a:p>
            <a:r>
              <a:rPr lang="en-US" sz="2200" dirty="0"/>
              <a:t>Recommendations will be stated based on the analysis.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Using a modified subset of the Stack Overflow dataset¹, the data was wrangled in order to remove duplicates, impute missing values and normalize data.</a:t>
            </a:r>
          </a:p>
          <a:p>
            <a:r>
              <a:rPr lang="en-US" sz="2200" dirty="0"/>
              <a:t>Next, the data underwent exploratory analysis in order to find the distribution of data, presence of outliers and determine the correlation between different columns in the dataset.</a:t>
            </a:r>
          </a:p>
          <a:p>
            <a:r>
              <a:rPr lang="en-US" sz="2200" dirty="0"/>
              <a:t>The data was then used to visualize the distribution, the relationship between two features and the composition and comparison of data.</a:t>
            </a:r>
          </a:p>
          <a:p>
            <a:r>
              <a:rPr lang="en-US" sz="2200" dirty="0"/>
              <a:t>Finally, after downloading two files², which are also a modified subset of the </a:t>
            </a:r>
            <a:r>
              <a:rPr lang="en-US" sz="2200" dirty="0" err="1"/>
              <a:t>StackOverflow</a:t>
            </a:r>
            <a:r>
              <a:rPr lang="en-US" sz="2200" dirty="0"/>
              <a:t> dataset, Cognos Dashboard Embedded (CDE) was used to create the “Current Technology Usage”, “Future Technology Trends” and “Demographics” slides.</a:t>
            </a:r>
          </a:p>
          <a:p>
            <a:r>
              <a:rPr lang="en-US" sz="2200" dirty="0"/>
              <a:t>Appendix</a:t>
            </a:r>
          </a:p>
          <a:p>
            <a:pPr marL="0" indent="0">
              <a:buNone/>
            </a:pPr>
            <a:r>
              <a:rPr lang="en-US" sz="2200" dirty="0"/>
              <a:t>     To obtain average annual salaries web scraping was used to extract    information from a website then saved to a csv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58AF4-BF8D-4462-A312-4D996CA5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0" y="2327564"/>
            <a:ext cx="5512814" cy="3353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4DB4F-630C-4EE8-BFD2-4732E559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64" y="2327563"/>
            <a:ext cx="5734398" cy="33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JavaScript and HTML/CSS</a:t>
            </a:r>
          </a:p>
          <a:p>
            <a:pPr marL="0" indent="0">
              <a:buNone/>
            </a:pPr>
            <a:r>
              <a:rPr lang="en-US" dirty="0"/>
              <a:t>continue to be the top two most</a:t>
            </a:r>
          </a:p>
          <a:p>
            <a:pPr marL="0" indent="0">
              <a:buNone/>
            </a:pPr>
            <a:r>
              <a:rPr lang="en-US" dirty="0"/>
              <a:t>popular programming languages</a:t>
            </a:r>
          </a:p>
          <a:p>
            <a:pPr marL="0" indent="0">
              <a:buNone/>
            </a:pPr>
            <a:r>
              <a:rPr lang="en-US" dirty="0"/>
              <a:t>for this year and next.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 and TypeScript have</a:t>
            </a:r>
          </a:p>
          <a:p>
            <a:pPr marL="0" indent="0">
              <a:buNone/>
            </a:pPr>
            <a:r>
              <a:rPr lang="en-US" dirty="0"/>
              <a:t>gained more interest for next</a:t>
            </a:r>
          </a:p>
          <a:p>
            <a:pPr marL="0" indent="0">
              <a:buNone/>
            </a:pPr>
            <a:r>
              <a:rPr lang="en-US" dirty="0"/>
              <a:t>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Whereas interest in</a:t>
            </a:r>
          </a:p>
          <a:p>
            <a:pPr marL="0" indent="0">
              <a:buNone/>
            </a:pPr>
            <a:r>
              <a:rPr lang="en-US" dirty="0"/>
              <a:t>SQL and Bash/Shell/PowerShell</a:t>
            </a:r>
          </a:p>
          <a:p>
            <a:pPr marL="0" indent="0">
              <a:buNone/>
            </a:pPr>
            <a:r>
              <a:rPr lang="en-US" dirty="0"/>
              <a:t>has decreased.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employ a similar number of people skilled in JavaScript and HTML/CSS.</a:t>
            </a:r>
          </a:p>
          <a:p>
            <a:endParaRPr lang="en-US" dirty="0"/>
          </a:p>
          <a:p>
            <a:r>
              <a:rPr lang="en-US" dirty="0"/>
              <a:t>Employ more people skilled in Python and TypeScript.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less people skilled in SQL and Bash/Shell/PowerShell.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16A17-97A1-4C7C-B679-38E7B785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2" y="2327564"/>
            <a:ext cx="5620808" cy="3555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E284D-7598-4EB0-BD7B-7CB251C6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327564"/>
            <a:ext cx="5697006" cy="35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776</Words>
  <Application>Microsoft Office PowerPoint</Application>
  <PresentationFormat>Widescreen</PresentationFormat>
  <Paragraphs>132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The 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ADDITIONAL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sumit</cp:lastModifiedBy>
  <cp:revision>27</cp:revision>
  <dcterms:created xsi:type="dcterms:W3CDTF">2020-10-28T18:29:43Z</dcterms:created>
  <dcterms:modified xsi:type="dcterms:W3CDTF">2022-11-25T15:44:44Z</dcterms:modified>
</cp:coreProperties>
</file>