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1" r:id="rId6"/>
    <p:sldId id="291" r:id="rId7"/>
    <p:sldId id="292" r:id="rId8"/>
    <p:sldId id="293" r:id="rId9"/>
    <p:sldId id="262" r:id="rId10"/>
    <p:sldId id="263" r:id="rId11"/>
    <p:sldId id="265" r:id="rId12"/>
    <p:sldId id="268" r:id="rId13"/>
    <p:sldId id="269" r:id="rId14"/>
    <p:sldId id="270" r:id="rId15"/>
    <p:sldId id="271" r:id="rId16"/>
    <p:sldId id="272" r:id="rId17"/>
    <p:sldId id="273" r:id="rId18"/>
    <p:sldId id="274" r:id="rId19"/>
    <p:sldId id="275" r:id="rId20"/>
    <p:sldId id="289" r:id="rId21"/>
    <p:sldId id="277" r:id="rId22"/>
    <p:sldId id="279" r:id="rId23"/>
    <p:sldId id="280" r:id="rId24"/>
    <p:sldId id="281" r:id="rId25"/>
    <p:sldId id="282" r:id="rId26"/>
    <p:sldId id="283" r:id="rId27"/>
    <p:sldId id="284" r:id="rId28"/>
    <p:sldId id="288" r:id="rId29"/>
    <p:sldId id="290"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D966"/>
    <a:srgbClr val="02FF00"/>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p:restoredTop sz="94528"/>
  </p:normalViewPr>
  <p:slideViewPr>
    <p:cSldViewPr snapToGrid="0" snapToObjects="1">
      <p:cViewPr varScale="1">
        <p:scale>
          <a:sx n="64" d="100"/>
          <a:sy n="64" d="100"/>
        </p:scale>
        <p:origin x="1008" y="16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284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43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57" name="Shape 157"/>
          <p:cNvSpPr txBox="1">
            <a:spLocks noGrp="1"/>
          </p:cNvSpPr>
          <p:nvPr>
            <p:ph type="body" idx="1" hasCustomPrompt="1"/>
          </p:nvPr>
        </p:nvSpPr>
        <p:spPr>
          <a:xfrm>
            <a:off x="1155700" y="2603500"/>
            <a:ext cx="13931900" cy="5702299"/>
          </a:xfrm>
          <a:prstGeom prst="rect">
            <a:avLst/>
          </a:prstGeom>
          <a:noFill/>
          <a:ln>
            <a:noFill/>
          </a:ln>
        </p:spPr>
        <p:txBody>
          <a:bodyPr lIns="91425" tIns="91425" rIns="91425" bIns="91425" anchor="t" anchorCtr="0"/>
          <a:lstStyle>
            <a:lvl1pPr marL="749808" lvl="0" indent="-374904" algn="l" rtl="0">
              <a:spcBef>
                <a:spcPts val="3500"/>
              </a:spcBef>
              <a:spcAft>
                <a:spcPts val="0"/>
              </a:spcAft>
              <a:buClr>
                <a:schemeClr val="lt1"/>
              </a:buClr>
              <a:buFont typeface="Arial" panose="020B0604020202020204" pitchFamily="34" charset="0"/>
              <a:buChar char="•"/>
              <a:defRPr sz="3600">
                <a:solidFill>
                  <a:schemeClr val="bg1"/>
                </a:solidFill>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r>
              <a:rPr lang="en-US" dirty="0"/>
              <a:t>Enter</a:t>
            </a:r>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a:t>Title</a:t>
            </a:r>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err="1"/>
              <a:t>dsdssdsdds</a:t>
            </a:r>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600" b="0" i="0" u="none" strike="noStrike" cap="none">
          <a:solidFill>
            <a:srgbClr val="FFD966"/>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positions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21, 183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FF"/>
                </a:solidFill>
                <a:latin typeface="Courier"/>
                <a:ea typeface="Courier"/>
                <a:cs typeface="Courier"/>
                <a:sym typeface="Courier New"/>
              </a:rPr>
              <a:t>0</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dirty="0">
                <a:solidFill>
                  <a:srgbClr val="FFFF00"/>
                </a:solidFill>
                <a:latin typeface="Courier"/>
                <a:ea typeface="Courier"/>
                <a:cs typeface="Courier"/>
                <a:sym typeface="Courier New"/>
              </a:rPr>
              <a:t>)</a:t>
            </a: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23, 183</a:t>
            </a:r>
            <a:r>
              <a:rPr lang="en-US" sz="3000" b="1"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23</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539999"/>
            <a:ext cx="13931900" cy="1603376"/>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a:t>
            </a:r>
            <a:r>
              <a:rPr lang="en-US" u="none" strike="noStrike" cap="none">
                <a:solidFill>
                  <a:schemeClr val="lt1"/>
                </a:solidFill>
                <a:latin typeface="Arial" charset="0"/>
                <a:ea typeface="Arial" charset="0"/>
                <a:cs typeface="Arial" charset="0"/>
                <a:sym typeface="Cabin"/>
              </a:rPr>
              <a:t>have </a:t>
            </a:r>
            <a:r>
              <a:rPr lang="en-US" u="none" strike="noStrike" cap="none">
                <a:solidFill>
                  <a:srgbClr val="00FF00"/>
                </a:solidFill>
                <a:latin typeface="Arial" charset="0"/>
                <a:ea typeface="Arial" charset="0"/>
                <a:cs typeface="Arial" charset="0"/>
                <a:sym typeface="Cabin"/>
              </a:rPr>
              <a:t>key</a:t>
            </a:r>
            <a:r>
              <a:rPr lang="en-US" u="none" strike="noStrike" cap="none">
                <a:solidFill>
                  <a:schemeClr val="lt1"/>
                </a:solidFill>
                <a:latin typeface="Arial" charset="0"/>
                <a:ea typeface="Arial" charset="0"/>
                <a:cs typeface="Arial" charset="0"/>
                <a:sym typeface="Cabin"/>
              </a:rPr>
              <a:t> </a:t>
            </a:r>
            <a:r>
              <a:rPr lang="en-US" u="none" strike="noStrike" cap="none" dirty="0">
                <a:solidFill>
                  <a:schemeClr val="lt1"/>
                </a:solidFill>
                <a:latin typeface="Arial" charset="0"/>
                <a:ea typeface="Arial" charset="0"/>
                <a:cs typeface="Arial" charset="0"/>
                <a:sym typeface="Cabin"/>
              </a:rPr>
              <a:t>: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chemeClr val="lt1"/>
                </a:solidFill>
                <a:latin typeface="Courier"/>
                <a:ea typeface="Courier"/>
                <a:cs typeface="Courier"/>
                <a:sym typeface="Courier New"/>
              </a:rPr>
              <a:t> = { '</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7F00"/>
                </a:solidFill>
                <a:latin typeface="Courier"/>
                <a:ea typeface="Courier"/>
                <a:cs typeface="Courier"/>
                <a:sym typeface="Courier New"/>
              </a:rPr>
              <a:t>{</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FF00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ccc</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2</a:t>
            </a:r>
            <a:r>
              <a:rPr lang="en-US" sz="3000" b="1"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ccc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a:t>
            </a:r>
            <a:r>
              <a:rPr lang="en-US" sz="3000" b="1" i="0" u="none" strike="noStrike" cap="none" dirty="0">
                <a:solidFill>
                  <a:srgbClr val="FF0000"/>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FF66FF"/>
                </a:solidFill>
                <a:latin typeface="Courier"/>
                <a:ea typeface="Courier"/>
                <a:cs typeface="Courier"/>
                <a:sym typeface="Courier New"/>
              </a:rPr>
              <a:t>ccc['</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a:ea typeface="Courier"/>
                <a:cs typeface="Courier"/>
                <a:sym typeface="Courier New"/>
              </a:rPr>
              <a:t>Traceback</a:t>
            </a:r>
            <a:r>
              <a:rPr lang="en-US" sz="3000" b="1"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File "&lt;</a:t>
            </a:r>
            <a:r>
              <a:rPr lang="en-US" sz="3000" b="1" i="0" u="none" strike="noStrike" cap="none" dirty="0" err="1">
                <a:solidFill>
                  <a:schemeClr val="lt1"/>
                </a:solidFill>
                <a:latin typeface="Courier"/>
                <a:ea typeface="Courier"/>
                <a:cs typeface="Courier"/>
                <a:sym typeface="Courier New"/>
              </a:rPr>
              <a:t>stdin</a:t>
            </a:r>
            <a:r>
              <a:rPr lang="en-US" sz="3000" b="1"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a:ea typeface="Courier"/>
                <a:cs typeface="Courier"/>
                <a:sym typeface="Courier New"/>
              </a:rPr>
              <a:t>KeyError</a:t>
            </a:r>
            <a:r>
              <a:rPr lang="en-US" sz="3000" b="1" i="0" u="none" strike="noStrike" cap="none" dirty="0">
                <a:solidFill>
                  <a:srgbClr val="FF66FF"/>
                </a:solidFill>
                <a:latin typeface="Courier"/>
                <a:ea typeface="Courier"/>
                <a:cs typeface="Courier"/>
                <a:sym typeface="Courier New"/>
              </a:rPr>
              <a:t>: '</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zqian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for</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 if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not 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else</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print(</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 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a:ea typeface="Courier"/>
                <a:cs typeface="Courier"/>
                <a:sym typeface="Courier New"/>
              </a:rPr>
              <a:t>x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FF"/>
                </a:solidFill>
                <a:latin typeface="Courier"/>
                <a:ea typeface="Courier"/>
                <a:cs typeface="Courier"/>
                <a:sym typeface="Courier New"/>
              </a:rPr>
              <a:t>name</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0</a:t>
            </a:r>
            <a:r>
              <a:rPr lang="en-US" sz="3000" b="1"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['csev',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'csev',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 collection is nice because we can put more than one value in </a:t>
            </a:r>
            <a:r>
              <a:rPr lang="en-US" sz="3600" dirty="0">
                <a:solidFill>
                  <a:schemeClr val="lt1"/>
                </a:solidFill>
                <a:latin typeface="Arial" charset="0"/>
                <a:ea typeface="Arial" charset="0"/>
                <a:cs typeface="Arial" charset="0"/>
                <a:sym typeface="Cabin"/>
              </a:rPr>
              <a:t>it</a:t>
            </a:r>
            <a:r>
              <a:rPr lang="en-US" sz="3600" u="none" strike="noStrike" cap="none" dirty="0">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a bunch of values in a single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variable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do this by having more than one place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in</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'Enter a line of text:</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line = </a:t>
            </a:r>
            <a:r>
              <a:rPr lang="en-US" sz="3000" b="1" i="0" u="none" strike="noStrike" cap="none" dirty="0">
                <a:solidFill>
                  <a:srgbClr val="FF00FF"/>
                </a:solidFill>
                <a:latin typeface="Courier"/>
                <a:ea typeface="Courier"/>
                <a:cs typeface="Courier"/>
                <a:sym typeface="Courier New"/>
              </a:rPr>
              <a:t>input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words = </a:t>
            </a:r>
            <a:r>
              <a:rPr lang="en-US" sz="3000" b="1" i="0" u="none" strike="noStrike" cap="none" dirty="0" err="1">
                <a:solidFill>
                  <a:schemeClr val="lt1"/>
                </a:solidFill>
                <a:latin typeface="Courier"/>
                <a:ea typeface="Courier"/>
                <a:cs typeface="Courier"/>
                <a:sym typeface="Courier New"/>
              </a:rPr>
              <a:t>line.</a:t>
            </a:r>
            <a:r>
              <a:rPr lang="en-US" sz="3000" b="1" i="0" u="none" strike="noStrike" cap="none" dirty="0" err="1">
                <a:solidFill>
                  <a:srgbClr val="FF00FF"/>
                </a:solidFill>
                <a:latin typeface="Courier"/>
                <a:ea typeface="Courier"/>
                <a:cs typeface="Courier"/>
                <a:sym typeface="Courier New"/>
              </a:rPr>
              <a:t>split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'Words:', words</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'Counting...</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for</a:t>
            </a:r>
            <a:r>
              <a:rPr lang="en-US" sz="3000" b="1" i="0" u="none" strike="noStrike" cap="none" dirty="0">
                <a:solidFill>
                  <a:schemeClr val="lt1"/>
                </a:solidFill>
                <a:latin typeface="Courier"/>
                <a:ea typeface="Courier"/>
                <a:cs typeface="Courier"/>
                <a:sym typeface="Courier New"/>
              </a:rPr>
              <a:t> word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[word]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chemeClr val="lt1"/>
                </a:solidFill>
                <a:latin typeface="Courier"/>
                <a:ea typeface="Courier"/>
                <a:cs typeface="Courier"/>
                <a:sym typeface="Courier New"/>
              </a:rPr>
              <a:t>.</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'Counts', </a:t>
            </a:r>
            <a:r>
              <a:rPr lang="en-US" sz="3000" b="1" i="0" u="none" strike="noStrike" cap="none" dirty="0">
                <a:solidFill>
                  <a:srgbClr val="00FF00"/>
                </a:solidFill>
                <a:latin typeface="Courier"/>
                <a:ea typeface="Courier"/>
                <a:cs typeface="Courier"/>
                <a:sym typeface="Courier New"/>
              </a:rPr>
              <a:t>counts</a:t>
            </a:r>
            <a:r>
              <a:rPr lang="en-US" sz="3000" b="1"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python </a:t>
            </a:r>
            <a:r>
              <a:rPr lang="en-US" sz="2600" b="1" i="0" u="none" strike="noStrike" cap="none" dirty="0" err="1">
                <a:solidFill>
                  <a:srgbClr val="FFFF00"/>
                </a:solidFill>
                <a:latin typeface="Courier"/>
                <a:ea typeface="Courier"/>
                <a:cs typeface="Courier"/>
                <a:sym typeface="Courier New"/>
              </a:rPr>
              <a:t>wordcount.py</a:t>
            </a: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ran after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ran into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fell down on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Counting</a:t>
            </a:r>
            <a:r>
              <a:rPr lang="en-US" sz="2600" b="1"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Counts {</a:t>
            </a:r>
            <a:r>
              <a:rPr lang="en-US" sz="2600" b="1" i="0" u="none" strike="noStrike" cap="none" dirty="0">
                <a:solidFill>
                  <a:srgbClr val="02FF00"/>
                </a:solidFill>
                <a:latin typeface="Courier"/>
                <a:ea typeface="Courier"/>
                <a:cs typeface="Courier"/>
                <a:sym typeface="Courier New"/>
              </a:rPr>
              <a:t>'the': 7</a:t>
            </a:r>
            <a:r>
              <a:rPr lang="en-US" sz="2600" b="1" i="0" u="none" strike="noStrike" cap="none" dirty="0">
                <a:solidFill>
                  <a:schemeClr val="lt1"/>
                </a:solidFill>
                <a:latin typeface="Courier"/>
                <a:ea typeface="Courier"/>
                <a:cs typeface="Courier"/>
                <a:sym typeface="Courier New"/>
              </a:rPr>
              <a:t>, 'clown': 2, 'ran': 2, 'after': 1, 'car': 3, 'and': 3, 'into': 1, 'tent': 2, 'fell': 1, 'down': 1, 'on':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counts = </a:t>
            </a:r>
            <a:r>
              <a:rPr lang="en-US" sz="2400" b="1" i="0" u="none" strike="noStrike" cap="none" dirty="0" err="1">
                <a:solidFill>
                  <a:srgbClr val="FF7F00"/>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endParaRPr lang="en-US" sz="2400" b="1" dirty="0">
              <a:solidFill>
                <a:schemeClr val="lt1"/>
              </a:solidFill>
              <a:latin typeface="Courier"/>
              <a:ea typeface="Courier"/>
              <a:cs typeface="Courier"/>
              <a:sym typeface="Courier New"/>
            </a:endParaRPr>
          </a:p>
          <a:p>
            <a:pPr lvl="0">
              <a:buClr>
                <a:schemeClr val="lt1"/>
              </a:buClr>
              <a:buSzPct val="25000"/>
            </a:pPr>
            <a:r>
              <a:rPr lang="en-US" sz="2400" b="1" i="0" u="none" strike="noStrike" cap="none" dirty="0">
                <a:solidFill>
                  <a:schemeClr val="lt1"/>
                </a:solidFill>
                <a:latin typeface="Courier"/>
                <a:ea typeface="Courier"/>
                <a:cs typeface="Courier"/>
                <a:sym typeface="Courier New"/>
              </a:rPr>
              <a:t>line = </a:t>
            </a:r>
            <a:r>
              <a:rPr lang="en-US" sz="2400" b="1" i="0" u="none" strike="noStrike" cap="none" dirty="0">
                <a:solidFill>
                  <a:srgbClr val="FF00FF"/>
                </a:solidFill>
                <a:latin typeface="Courier"/>
                <a:ea typeface="Courier"/>
                <a:cs typeface="Courier"/>
                <a:sym typeface="Courier New"/>
              </a:rPr>
              <a:t>input</a:t>
            </a:r>
            <a:r>
              <a:rPr lang="en-US" sz="2400" b="1" dirty="0">
                <a:solidFill>
                  <a:schemeClr val="lt1"/>
                </a:solidFill>
                <a:latin typeface="Courier"/>
                <a:ea typeface="Courier"/>
                <a:cs typeface="Courier"/>
                <a:sym typeface="Courier New"/>
              </a:rPr>
              <a:t>('Enter a line of text:'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words = </a:t>
            </a:r>
            <a:r>
              <a:rPr lang="en-US" sz="2400" b="1" i="0" u="none" strike="noStrike" cap="none" dirty="0" err="1">
                <a:solidFill>
                  <a:schemeClr val="lt1"/>
                </a:solidFill>
                <a:latin typeface="Courier"/>
                <a:ea typeface="Courier"/>
                <a:cs typeface="Courier"/>
                <a:sym typeface="Courier New"/>
              </a:rPr>
              <a:t>line.</a:t>
            </a:r>
            <a:r>
              <a:rPr lang="en-US" sz="2400" b="1" i="0" u="none" strike="noStrike" cap="none" dirty="0" err="1">
                <a:solidFill>
                  <a:srgbClr val="FF00FF"/>
                </a:solidFill>
                <a:latin typeface="Courier"/>
                <a:ea typeface="Courier"/>
                <a:cs typeface="Courier"/>
                <a:sym typeface="Courier New"/>
              </a:rPr>
              <a:t>split</a:t>
            </a:r>
            <a:r>
              <a:rPr lang="en-US" sz="24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'Words:', words</a:t>
            </a:r>
            <a:r>
              <a:rPr lang="en-US" sz="2400" b="1" i="0" u="none" strike="noStrike" cap="none" dirty="0">
                <a:solidFill>
                  <a:srgbClr val="FFFF00"/>
                </a:solidFill>
                <a:latin typeface="Courier"/>
                <a:ea typeface="Courier"/>
                <a:cs typeface="Courier"/>
                <a:sym typeface="Courier New"/>
              </a:rPr>
              <a:t>)</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'Counting...’</a:t>
            </a:r>
            <a:r>
              <a:rPr lang="en-US" sz="2400" b="1" dirty="0">
                <a:solidFill>
                  <a:srgbClr val="FF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word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counts[word] = </a:t>
            </a:r>
            <a:r>
              <a:rPr lang="en-US" sz="2400" b="1" i="0" u="none" strike="noStrike" cap="none" dirty="0" err="1">
                <a:solidFill>
                  <a:schemeClr val="lt1"/>
                </a:solidFill>
                <a:latin typeface="Courier"/>
                <a:ea typeface="Courier"/>
                <a:cs typeface="Courier"/>
                <a:sym typeface="Courier New"/>
              </a:rPr>
              <a:t>counts.</a:t>
            </a:r>
            <a:r>
              <a:rPr lang="en-US" sz="2400" b="1" i="0" u="none" strike="noStrike" cap="none" dirty="0" err="1">
                <a:solidFill>
                  <a:srgbClr val="FF00FF"/>
                </a:solidFill>
                <a:latin typeface="Courier"/>
                <a:ea typeface="Courier"/>
                <a:cs typeface="Courier"/>
                <a:sym typeface="Courier New"/>
              </a:rPr>
              <a:t>get</a:t>
            </a:r>
            <a:r>
              <a:rPr lang="en-US" sz="24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'Counts', counts</a:t>
            </a:r>
            <a:r>
              <a:rPr lang="en-US" sz="2400" b="1"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t>
            </a:r>
            <a:r>
              <a:rPr lang="en-US" sz="2800" u="none" strike="noStrike" cap="none" dirty="0">
                <a:solidFill>
                  <a:srgbClr val="02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'clown': 2, 'ran': 2, 'after': 1, 'car': 3, 'and': 3, 'into': 1, 'tent': 2, 'fell': 1, 'down': 1, 'on':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write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 that goes through all the </a:t>
            </a:r>
            <a:r>
              <a:rPr lang="en-US" sz="3600" u="none" strike="noStrike" cap="none" dirty="0">
                <a:solidFill>
                  <a:srgbClr val="00FFFF"/>
                </a:solidFill>
                <a:latin typeface="Arial" charset="0"/>
                <a:ea typeface="Arial" charset="0"/>
                <a:cs typeface="Arial" charset="0"/>
                <a:sym typeface="Cabin"/>
              </a:rPr>
              <a:t>entries</a:t>
            </a:r>
            <a:r>
              <a:rPr lang="en-US" sz="3600" u="none" strike="noStrike" cap="none" dirty="0">
                <a:solidFill>
                  <a:schemeClr val="lt1"/>
                </a:solidFill>
                <a:latin typeface="Arial" charset="0"/>
                <a:ea typeface="Arial" charset="0"/>
                <a:cs typeface="Arial" charset="0"/>
                <a:sym typeface="Cabin"/>
              </a:rPr>
              <a:t> in a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 actually it goes through all of the </a:t>
            </a:r>
            <a:r>
              <a:rPr lang="en-US" sz="3600" u="none" strike="noStrike" cap="none" dirty="0">
                <a:solidFill>
                  <a:srgbClr val="00FFFF"/>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 the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and</a:t>
            </a:r>
            <a:r>
              <a:rPr lang="en-US" sz="3600" u="none" strike="noStrike" cap="none" dirty="0">
                <a:solidFill>
                  <a:srgbClr val="00FFFF"/>
                </a:solidFill>
                <a:latin typeface="Arial" charset="0"/>
                <a:ea typeface="Arial" charset="0"/>
                <a:cs typeface="Arial" charset="0"/>
                <a:sym typeface="Cabin"/>
              </a:rPr>
              <a:t> looks up</a:t>
            </a:r>
            <a:r>
              <a:rPr lang="en-US" sz="360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 = { </a:t>
            </a: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 1 ,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42</a:t>
            </a:r>
          </a:p>
          <a:p>
            <a:pPr>
              <a:buClr>
                <a:srgbClr val="00FFFF"/>
              </a:buClr>
              <a:buSzPct val="25000"/>
            </a:pP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a:solidFill>
                  <a:schemeClr val="lt1"/>
                </a:solidFill>
                <a:latin typeface="Courier"/>
                <a:ea typeface="Courier"/>
                <a:cs typeface="Courier"/>
                <a:sym typeface="Courier New"/>
              </a:rPr>
              <a:t> = { 'chuck' : 1 , '</a:t>
            </a:r>
            <a:r>
              <a:rPr lang="en-US" sz="2500" b="1" i="0" u="none" strike="noStrike" cap="none" dirty="0" err="1">
                <a:solidFill>
                  <a:schemeClr val="lt1"/>
                </a:solidFill>
                <a:latin typeface="Courier"/>
                <a:ea typeface="Courier"/>
                <a:cs typeface="Courier"/>
                <a:sym typeface="Courier New"/>
              </a:rPr>
              <a:t>fred</a:t>
            </a:r>
            <a:r>
              <a:rPr lang="en-US" sz="2500" b="1" i="0" u="none" strike="noStrike" cap="none" dirty="0">
                <a:solidFill>
                  <a:schemeClr val="lt1"/>
                </a:solidFill>
                <a:latin typeface="Courier"/>
                <a:ea typeface="Courier"/>
                <a:cs typeface="Courier"/>
                <a:sym typeface="Courier New"/>
              </a:rPr>
              <a:t>' : 42, '</a:t>
            </a:r>
            <a:r>
              <a:rPr lang="en-US" sz="2500" b="1" i="0" u="none" strike="noStrike" cap="none" dirty="0" err="1">
                <a:solidFill>
                  <a:schemeClr val="lt1"/>
                </a:solidFill>
                <a:latin typeface="Courier"/>
                <a:ea typeface="Courier"/>
                <a:cs typeface="Courier"/>
                <a:sym typeface="Courier New"/>
              </a:rPr>
              <a:t>jan</a:t>
            </a:r>
            <a:r>
              <a:rPr lang="en-US" sz="2500" b="1" i="0" u="none" strike="noStrike" cap="none" dirty="0">
                <a:solidFill>
                  <a:schemeClr val="lt1"/>
                </a:solidFill>
                <a:latin typeface="Courier"/>
                <a:ea typeface="Courier"/>
                <a:cs typeface="Courier"/>
                <a:sym typeface="Courier New"/>
              </a:rPr>
              <a:t>':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a:t>
            </a:r>
            <a:r>
              <a:rPr lang="en-US" sz="2500" b="1" i="0" u="none" strike="noStrike" cap="none" dirty="0">
                <a:solidFill>
                  <a:srgbClr val="FF00FF"/>
                </a:solidFill>
                <a:latin typeface="Courier"/>
                <a:ea typeface="Courier"/>
                <a:cs typeface="Courier"/>
                <a:sym typeface="Courier New"/>
              </a:rPr>
              <a:t>list</a:t>
            </a:r>
            <a:r>
              <a:rPr lang="en-US" sz="2500" b="1" i="0" u="none" strike="noStrike" cap="none" dirty="0">
                <a:solidFill>
                  <a:schemeClr val="lt1"/>
                </a:solidFill>
                <a:latin typeface="Courier"/>
                <a:ea typeface="Courier"/>
                <a:cs typeface="Courier"/>
                <a:sym typeface="Courier New"/>
              </a:rPr>
              <a:t>(</a:t>
            </a:r>
            <a:r>
              <a:rPr lang="en-US" sz="2500" b="1" i="0" u="none" strike="noStrike" cap="none" dirty="0" err="1">
                <a:solidFill>
                  <a:schemeClr val="lt1"/>
                </a:solidFill>
                <a:latin typeface="Courier"/>
                <a:ea typeface="Courier"/>
                <a:cs typeface="Courier"/>
                <a:sym typeface="Courier New"/>
              </a:rPr>
              <a:t>jjj</a:t>
            </a:r>
            <a:r>
              <a:rPr lang="en-US" sz="2500" b="1" dirty="0">
                <a:solidFill>
                  <a:schemeClr val="lt1"/>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dirty="0">
                <a:solidFill>
                  <a:srgbClr val="00FF00"/>
                </a:solidFill>
                <a:latin typeface="Courier"/>
                <a:ea typeface="Courier"/>
                <a:cs typeface="Courier"/>
                <a:sym typeface="Courier New"/>
              </a:rPr>
              <a:t>'</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keys</a:t>
            </a:r>
            <a:r>
              <a:rPr lang="en-US" sz="2500" b="1" i="0" u="none" strike="noStrike" cap="none" dirty="0">
                <a:solidFill>
                  <a:srgbClr val="FF00FF"/>
                </a:solidFill>
                <a:latin typeface="Courier"/>
                <a:ea typeface="Courier"/>
                <a:cs typeface="Courier"/>
                <a:sym typeface="Courier New"/>
              </a:rPr>
              <a:t>()</a:t>
            </a:r>
            <a:r>
              <a:rPr lang="en-US" sz="2500" b="1" i="0" u="none" strike="noStrike" cap="none" dirty="0">
                <a:solidFill>
                  <a:srgbClr val="FFF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values</a:t>
            </a:r>
            <a:r>
              <a:rPr lang="en-US" sz="2500" b="1" i="0" u="none" strike="noStrike" cap="none" dirty="0">
                <a:solidFill>
                  <a:srgbClr val="FF00FF"/>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a:ea typeface="Courier"/>
                <a:cs typeface="Courier"/>
                <a:sym typeface="Courier New"/>
              </a:rPr>
              <a:t>[1, 42,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7F00"/>
                </a:solidFill>
                <a:latin typeface="Courier"/>
                <a:ea typeface="Courier"/>
                <a:cs typeface="Courier"/>
                <a:sym typeface="Courier New"/>
              </a:rPr>
              <a:t>items</a:t>
            </a:r>
            <a:r>
              <a:rPr lang="en-US" sz="2500" b="1" i="0" u="none" strike="noStrike" cap="none" dirty="0">
                <a:solidFill>
                  <a:srgbClr val="FF7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a:ea typeface="Courier"/>
                <a:cs typeface="Courier"/>
                <a:sym typeface="Courier New"/>
              </a:rPr>
              <a:t>[('chuck', 1), ('</a:t>
            </a:r>
            <a:r>
              <a:rPr lang="en-US" sz="2500" b="1" i="0" u="none" strike="noStrike" cap="none" dirty="0" err="1">
                <a:solidFill>
                  <a:srgbClr val="FF7F00"/>
                </a:solidFill>
                <a:latin typeface="Courier"/>
                <a:ea typeface="Courier"/>
                <a:cs typeface="Courier"/>
                <a:sym typeface="Courier New"/>
              </a:rPr>
              <a:t>fred</a:t>
            </a:r>
            <a:r>
              <a:rPr lang="en-US" sz="2500" b="1" i="0" u="none" strike="noStrike" cap="none" dirty="0">
                <a:solidFill>
                  <a:srgbClr val="FF7F00"/>
                </a:solidFill>
                <a:latin typeface="Courier"/>
                <a:ea typeface="Courier"/>
                <a:cs typeface="Courier"/>
                <a:sym typeface="Courier New"/>
              </a:rPr>
              <a:t>', 42), ('</a:t>
            </a:r>
            <a:r>
              <a:rPr lang="en-US" sz="2500" b="1" i="0" u="none" strike="noStrike" cap="none" dirty="0" err="1">
                <a:solidFill>
                  <a:srgbClr val="FF7F00"/>
                </a:solidFill>
                <a:latin typeface="Courier"/>
                <a:ea typeface="Courier"/>
                <a:cs typeface="Courier"/>
                <a:sym typeface="Courier New"/>
              </a:rPr>
              <a:t>jan</a:t>
            </a:r>
            <a:r>
              <a:rPr lang="en-US" sz="2500" b="1" i="0" u="none" strike="noStrike" cap="none" dirty="0">
                <a:solidFill>
                  <a:srgbClr val="FF7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64663" y="285410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a:solidFill>
                  <a:schemeClr val="lt1"/>
                </a:solidFill>
                <a:latin typeface="Courier"/>
                <a:ea typeface="Courier"/>
                <a:cs typeface="Courier"/>
                <a:sym typeface="Courier New"/>
              </a:rPr>
              <a:t> = { 'chuck' : 1 , '</a:t>
            </a:r>
            <a:r>
              <a:rPr lang="en-US" sz="2400" b="1" i="0" u="none" strike="noStrike" cap="none" dirty="0" err="1">
                <a:solidFill>
                  <a:schemeClr val="lt1"/>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err="1">
                <a:solidFill>
                  <a:schemeClr val="lt1"/>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for </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err="1">
                <a:solidFill>
                  <a:schemeClr val="lt1"/>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bbb</a:t>
            </a:r>
            <a:r>
              <a:rPr lang="en-US" sz="2400" b="1" i="0" u="none" strike="noStrike" cap="none" dirty="0">
                <a:solidFill>
                  <a:schemeClr val="lt1"/>
                </a:solidFill>
                <a:latin typeface="Courier"/>
                <a:ea typeface="Courier"/>
                <a:cs typeface="Courier"/>
                <a:sym typeface="Courier New"/>
              </a:rPr>
              <a:t> in </a:t>
            </a: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err="1">
                <a:solidFill>
                  <a:srgbClr val="FF00FF"/>
                </a:solidFill>
                <a:latin typeface="Courier"/>
                <a:ea typeface="Courier"/>
                <a:cs typeface="Courier"/>
                <a:sym typeface="Courier New"/>
              </a:rPr>
              <a:t>.items</a:t>
            </a:r>
            <a:r>
              <a:rPr lang="en-US" sz="2400" b="1" i="0" u="none" strike="noStrike" cap="none" dirty="0">
                <a:solidFill>
                  <a:schemeClr val="lt1"/>
                </a:solidFill>
                <a:latin typeface="Courier"/>
                <a:ea typeface="Courier"/>
                <a:cs typeface="Courier"/>
                <a:sym typeface="Courier New"/>
              </a:rPr>
              <a:t>() :</a:t>
            </a:r>
          </a:p>
          <a:p>
            <a:pPr lvl="0">
              <a:buClr>
                <a:schemeClr val="lt1"/>
              </a:buClr>
              <a:buSzPct val="25000"/>
            </a:pPr>
            <a:r>
              <a:rPr lang="en-US" sz="2400" b="1" i="0" u="none" strike="noStrike" cap="none" dirty="0">
                <a:solidFill>
                  <a:schemeClr val="lt1"/>
                </a:solidFill>
                <a:latin typeface="Courier"/>
                <a:ea typeface="Courier"/>
                <a:cs typeface="Courier"/>
                <a:sym typeface="Courier New"/>
              </a:rPr>
              <a:t>    print(</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err="1">
                <a:solidFill>
                  <a:srgbClr val="FFFF00"/>
                </a:solidFill>
                <a:latin typeface="Courier"/>
                <a:ea typeface="Courier"/>
                <a:cs typeface="Courier"/>
                <a:sym typeface="Courier New"/>
              </a:rPr>
              <a:t>bbb</a:t>
            </a:r>
            <a:r>
              <a:rPr lang="en-US" sz="2400" b="1" dirty="0">
                <a:solidFill>
                  <a:schemeClr val="lt1"/>
                </a:solidFill>
                <a:latin typeface="Courier"/>
                <a:ea typeface="Courier"/>
                <a:cs typeface="Courier"/>
                <a:sym typeface="Courier New"/>
              </a:rPr>
              <a:t>)</a:t>
            </a: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a:ea typeface="Courier"/>
                <a:cs typeface="Courier"/>
                <a:sym typeface="Courier New"/>
              </a:rPr>
              <a:t>chuck</a:t>
            </a:r>
            <a:r>
              <a:rPr lang="en-US" sz="2400" b="1"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a:ea typeface="Courier"/>
                <a:cs typeface="Courier"/>
                <a:sym typeface="Courier New"/>
              </a:rPr>
              <a:t>fred</a:t>
            </a:r>
            <a:r>
              <a:rPr lang="en-US" sz="2400" b="1" i="0" u="none" strike="noStrike" cap="none" dirty="0">
                <a:solidFill>
                  <a:srgbClr val="FFFF00"/>
                </a:solidFill>
                <a:latin typeface="Courier"/>
                <a:ea typeface="Courier"/>
                <a:cs typeface="Courier"/>
                <a:sym typeface="Courier New"/>
              </a:rPr>
              <a:t> 42</a:t>
            </a:r>
          </a:p>
          <a:p>
            <a:pPr>
              <a:buClr>
                <a:srgbClr val="FF7F00"/>
              </a:buClr>
              <a:buSzPct val="25000"/>
            </a:pPr>
            <a:r>
              <a:rPr lang="en-US" sz="2400" b="1" i="0" u="none" strike="noStrike" cap="none" dirty="0" err="1">
                <a:solidFill>
                  <a:srgbClr val="FF7F00"/>
                </a:solidFill>
                <a:latin typeface="Courier"/>
                <a:ea typeface="Courier"/>
                <a:cs typeface="Courier"/>
                <a:sym typeface="Courier New"/>
              </a:rPr>
              <a:t>jan</a:t>
            </a:r>
            <a:r>
              <a:rPr lang="en-US" sz="2400" b="1"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lang="en-US" sz="2400" b="1" dirty="0">
              <a:latin typeface="Courier"/>
              <a:ea typeface="Courier"/>
              <a:cs typeface="Courier"/>
              <a:sym typeface="Courier New"/>
            </a:endParaRPr>
          </a:p>
        </p:txBody>
      </p:sp>
      <p:sp>
        <p:nvSpPr>
          <p:cNvPr id="475" name="Shape 475"/>
          <p:cNvSpPr txBox="1"/>
          <p:nvPr/>
        </p:nvSpPr>
        <p:spPr>
          <a:xfrm>
            <a:off x="12484101" y="5329219"/>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5316519"/>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154719"/>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142019"/>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969876" y="70199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08126" y="70072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counts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rgbClr val="FF00FF"/>
                </a:solidFill>
                <a:latin typeface="Courier"/>
                <a:ea typeface="Courier"/>
                <a:cs typeface="Courier"/>
                <a:sym typeface="Courier New"/>
              </a:rPr>
              <a:t>()</a:t>
            </a:r>
          </a:p>
          <a:p>
            <a:pPr lvl="0">
              <a:buClr>
                <a:srgbClr val="00FF00"/>
              </a:buClr>
              <a:buSzPct val="25000"/>
            </a:pPr>
            <a:r>
              <a:rPr lang="en-US" sz="2600" b="1" dirty="0">
                <a:solidFill>
                  <a:srgbClr val="FF00FF"/>
                </a:solidFill>
                <a:latin typeface="Courier"/>
                <a:ea typeface="Courier"/>
                <a:cs typeface="Courier"/>
                <a:sym typeface="Courier New"/>
              </a:rPr>
              <a:t>for line in handle:</a:t>
            </a:r>
          </a:p>
          <a:p>
            <a:pPr lvl="0">
              <a:buClr>
                <a:srgbClr val="00FF00"/>
              </a:buClr>
              <a:buSzPct val="25000"/>
            </a:pPr>
            <a:r>
              <a:rPr lang="en-US" sz="2600" b="1" dirty="0">
                <a:solidFill>
                  <a:srgbClr val="FF00FF"/>
                </a:solidFill>
                <a:latin typeface="Courier"/>
                <a:ea typeface="Courier"/>
                <a:cs typeface="Courier"/>
                <a:sym typeface="Courier New"/>
              </a:rPr>
              <a:t>    words = </a:t>
            </a:r>
            <a:r>
              <a:rPr lang="en-US" sz="2600" b="1" dirty="0" err="1">
                <a:solidFill>
                  <a:srgbClr val="FF00FF"/>
                </a:solidFill>
                <a:latin typeface="Courier"/>
                <a:ea typeface="Courier"/>
                <a:cs typeface="Courier"/>
                <a:sym typeface="Courier New"/>
              </a:rPr>
              <a:t>line.split</a:t>
            </a:r>
            <a:r>
              <a:rPr lang="en-US" sz="26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counts[word] = </a:t>
            </a:r>
            <a:r>
              <a:rPr lang="en-US" sz="2600" b="1" i="0" u="none" strike="noStrike" cap="none" dirty="0" err="1">
                <a:solidFill>
                  <a:srgbClr val="FF00FF"/>
                </a:solidFill>
                <a:latin typeface="Courier"/>
                <a:ea typeface="Courier"/>
                <a:cs typeface="Courier"/>
                <a:sym typeface="Courier New"/>
              </a:rPr>
              <a:t>counts.get</a:t>
            </a:r>
            <a:r>
              <a:rPr lang="en-US" sz="2600" b="1"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for </a:t>
            </a:r>
            <a:r>
              <a:rPr lang="en-US" sz="2600" b="1" i="0" u="none" strike="noStrike" cap="none" dirty="0" err="1">
                <a:solidFill>
                  <a:srgbClr val="00FFFF"/>
                </a:solidFill>
                <a:latin typeface="Courier"/>
                <a:ea typeface="Courier"/>
                <a:cs typeface="Courier"/>
                <a:sym typeface="Courier New"/>
              </a:rPr>
              <a:t>word,count</a:t>
            </a:r>
            <a:r>
              <a:rPr lang="en-US" sz="2600" b="1" i="0" u="none" strike="noStrike" cap="none" dirty="0">
                <a:solidFill>
                  <a:srgbClr val="00FFFF"/>
                </a:solidFill>
                <a:latin typeface="Courier"/>
                <a:ea typeface="Courier"/>
                <a:cs typeface="Courier"/>
                <a:sym typeface="Courier New"/>
              </a:rPr>
              <a:t> in </a:t>
            </a:r>
            <a:r>
              <a:rPr lang="en-US" sz="2600" b="1" i="0" u="none" strike="noStrike" cap="none" dirty="0" err="1">
                <a:solidFill>
                  <a:srgbClr val="00FFFF"/>
                </a:solidFill>
                <a:latin typeface="Courier"/>
                <a:ea typeface="Courier"/>
                <a:cs typeface="Courier"/>
                <a:sym typeface="Courier New"/>
              </a:rPr>
              <a:t>counts.items</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if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is None or count &gt;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a:ea typeface="Courier"/>
                <a:cs typeface="Courier"/>
                <a:sym typeface="Courier New"/>
              </a:rPr>
              <a:t>print(</a:t>
            </a:r>
            <a:r>
              <a:rPr lang="en-US" sz="2600" b="1" i="0" u="none" strike="noStrike" cap="none" dirty="0" err="1">
                <a:solidFill>
                  <a:srgbClr val="FF7F00"/>
                </a:solidFill>
                <a:latin typeface="Courier"/>
                <a:ea typeface="Courier"/>
                <a:cs typeface="Courier"/>
                <a:sym typeface="Courier New"/>
              </a:rPr>
              <a:t>bigword</a:t>
            </a:r>
            <a:r>
              <a:rPr lang="en-US" sz="2600" b="1" i="0" u="none" strike="noStrike" cap="none" dirty="0">
                <a:solidFill>
                  <a:srgbClr val="FF7F00"/>
                </a:solidFill>
                <a:latin typeface="Courier"/>
                <a:ea typeface="Courier"/>
                <a:cs typeface="Courier"/>
                <a:sym typeface="Courier New"/>
              </a:rPr>
              <a:t>, </a:t>
            </a:r>
            <a:r>
              <a:rPr lang="en-US" sz="2600" b="1" i="0" u="none" strike="noStrike" cap="none" dirty="0" err="1">
                <a:solidFill>
                  <a:srgbClr val="FF7F00"/>
                </a:solidFill>
                <a:latin typeface="Courier"/>
                <a:ea typeface="Courier"/>
                <a:cs typeface="Courier"/>
                <a:sym typeface="Courier New"/>
              </a:rPr>
              <a:t>bigcount</a:t>
            </a:r>
            <a:r>
              <a:rPr lang="en-US" sz="2600" b="1"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7" name="Text Placeholder 6">
            <a:extLst>
              <a:ext uri="{FF2B5EF4-FFF2-40B4-BE49-F238E27FC236}">
                <a16:creationId xmlns:a16="http://schemas.microsoft.com/office/drawing/2014/main" id="{5C917ABA-52CF-F293-C085-1DEE75312D1F}"/>
              </a:ext>
            </a:extLst>
          </p:cNvPr>
          <p:cNvSpPr>
            <a:spLocks noGrp="1"/>
          </p:cNvSpPr>
          <p:nvPr>
            <p:ph type="body" idx="1"/>
          </p:nvPr>
        </p:nvSpPr>
        <p:spPr/>
        <p:txBody>
          <a:bodyPr>
            <a:normAutofit fontScale="92500" lnSpcReduction="20000"/>
          </a:bodyPr>
          <a:lstStyle/>
          <a:p>
            <a:r>
              <a:rPr lang="en-US" dirty="0">
                <a:solidFill>
                  <a:schemeClr val="bg1"/>
                </a:solidFill>
              </a:rPr>
              <a:t> What is a collection</a:t>
            </a:r>
          </a:p>
          <a:p>
            <a:r>
              <a:rPr lang="en-US" dirty="0">
                <a:solidFill>
                  <a:schemeClr val="bg1"/>
                </a:solidFill>
              </a:rPr>
              <a:t> Lists versus dictionaries</a:t>
            </a:r>
          </a:p>
          <a:p>
            <a:r>
              <a:rPr lang="en-US" dirty="0">
                <a:solidFill>
                  <a:schemeClr val="bg1"/>
                </a:solidFill>
              </a:rPr>
              <a:t>Dictionary Constants</a:t>
            </a:r>
          </a:p>
          <a:p>
            <a:r>
              <a:rPr lang="en-US" dirty="0">
                <a:solidFill>
                  <a:schemeClr val="bg1"/>
                </a:solidFill>
              </a:rPr>
              <a:t>The most common word</a:t>
            </a:r>
          </a:p>
          <a:p>
            <a:r>
              <a:rPr lang="en-US" dirty="0">
                <a:solidFill>
                  <a:schemeClr val="bg1"/>
                </a:solidFill>
              </a:rPr>
              <a:t>Using the get() method</a:t>
            </a:r>
          </a:p>
          <a:p>
            <a:r>
              <a:rPr lang="en-US" dirty="0">
                <a:solidFill>
                  <a:schemeClr val="bg1"/>
                </a:solidFill>
              </a:rPr>
              <a:t>Writing dictionary loops</a:t>
            </a:r>
          </a:p>
          <a:p>
            <a:r>
              <a:rPr lang="en-US" dirty="0">
                <a:solidFill>
                  <a:schemeClr val="bg1"/>
                </a:solidFill>
              </a:rPr>
              <a:t>Sneak peek: Tuples</a:t>
            </a:r>
          </a:p>
          <a:p>
            <a:endParaRPr lang="en-US" dirty="0"/>
          </a:p>
        </p:txBody>
      </p:sp>
    </p:spTree>
    <p:extLst>
      <p:ext uri="{BB962C8B-B14F-4D97-AF65-F5344CB8AC3E}">
        <p14:creationId xmlns:p14="http://schemas.microsoft.com/office/powerpoint/2010/main" val="166355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Not a </a:t>
            </a:r>
            <a:r>
              <a:rPr lang="en-US" sz="7600" b="0"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Collection</a:t>
            </a:r>
            <a:r>
              <a:rPr lang="en-US" sz="7600" b="0" i="0" u="none" strike="noStrike" cap="none" dirty="0">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8300054" cy="496887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dirty="0">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A linear collection of values</a:t>
            </a:r>
            <a:br>
              <a:rPr lang="en-US" sz="3600"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position 0 .. length-1</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A linear collection of key-value pairs</a:t>
            </a:r>
            <a:br>
              <a:rPr lang="en-US" sz="3600" u="none" strike="noStrike" cap="none"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"tag" or "key"</a:t>
            </a:r>
            <a:endParaRPr lang="en-US" sz="3600" u="none" strike="noStrike" cap="none" dirty="0">
              <a:solidFill>
                <a:schemeClr val="lt1"/>
              </a:solidFill>
              <a:latin typeface="Arial" charset="0"/>
              <a:ea typeface="Arial" charset="0"/>
              <a:cs typeface="Arial" charset="0"/>
              <a:sym typeface="Cabin"/>
            </a:endParaRPr>
          </a:p>
        </p:txBody>
      </p:sp>
      <p:pic>
        <p:nvPicPr>
          <p:cNvPr id="232" name="Shape 232"/>
          <p:cNvPicPr preferRelativeResize="0"/>
          <p:nvPr/>
        </p:nvPicPr>
        <p:blipFill rotWithShape="1">
          <a:blip r:embed="rId3">
            <a:alphaModFix/>
          </a:blip>
          <a:srcRect/>
          <a:stretch/>
        </p:blipFill>
        <p:spPr>
          <a:xfrm>
            <a:off x="481012" y="673100"/>
            <a:ext cx="1525499" cy="1524000"/>
          </a:xfrm>
          <a:prstGeom prst="rect">
            <a:avLst/>
          </a:prstGeom>
          <a:noFill/>
          <a:ln>
            <a:noFill/>
          </a:ln>
        </p:spPr>
      </p:pic>
      <p:sp>
        <p:nvSpPr>
          <p:cNvPr id="3" name="TextBox 2">
            <a:extLst>
              <a:ext uri="{FF2B5EF4-FFF2-40B4-BE49-F238E27FC236}">
                <a16:creationId xmlns:a16="http://schemas.microsoft.com/office/drawing/2014/main" id="{A4BC4DC6-E905-8907-17C8-BE8B76D97351}"/>
              </a:ext>
            </a:extLst>
          </p:cNvPr>
          <p:cNvSpPr txBox="1"/>
          <p:nvPr/>
        </p:nvSpPr>
        <p:spPr>
          <a:xfrm>
            <a:off x="8908256" y="7782579"/>
            <a:ext cx="8129586" cy="523220"/>
          </a:xfrm>
          <a:prstGeom prst="rect">
            <a:avLst/>
          </a:prstGeom>
          <a:noFill/>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Index_card</a:t>
            </a:r>
            <a:r>
              <a:rPr lang="en-US" dirty="0">
                <a:solidFill>
                  <a:schemeClr val="bg1"/>
                </a:solidFill>
              </a:rPr>
              <a:t>#/media/File:LA2-katalogkort.jpg</a:t>
            </a:r>
          </a:p>
          <a:p>
            <a:r>
              <a:rPr lang="en-US" dirty="0">
                <a:solidFill>
                  <a:schemeClr val="bg1"/>
                </a:solidFill>
              </a:rPr>
              <a:t>https://</a:t>
            </a:r>
            <a:r>
              <a:rPr lang="en-US" dirty="0" err="1">
                <a:solidFill>
                  <a:schemeClr val="bg1"/>
                </a:solidFill>
              </a:rPr>
              <a:t>commons.wikimedia.org</a:t>
            </a:r>
            <a:r>
              <a:rPr lang="en-US" dirty="0">
                <a:solidFill>
                  <a:schemeClr val="bg1"/>
                </a:solidFill>
              </a:rPr>
              <a:t>/wiki/</a:t>
            </a:r>
            <a:r>
              <a:rPr lang="en-US" dirty="0" err="1">
                <a:solidFill>
                  <a:schemeClr val="bg1"/>
                </a:solidFill>
              </a:rPr>
              <a:t>File:Shelves-of-file-folders.jpg</a:t>
            </a:r>
            <a:endParaRPr lang="en-US" dirty="0">
              <a:solidFill>
                <a:schemeClr val="bg1"/>
              </a:solidFill>
            </a:endParaRPr>
          </a:p>
        </p:txBody>
      </p:sp>
      <p:pic>
        <p:nvPicPr>
          <p:cNvPr id="5" name="Picture 4" descr="A card catalog in a drawer&#10;&#10;Description automatically generated">
            <a:extLst>
              <a:ext uri="{FF2B5EF4-FFF2-40B4-BE49-F238E27FC236}">
                <a16:creationId xmlns:a16="http://schemas.microsoft.com/office/drawing/2014/main" id="{A22806FF-D008-D791-0AE0-47B452D86F72}"/>
              </a:ext>
            </a:extLst>
          </p:cNvPr>
          <p:cNvPicPr>
            <a:picLocks noChangeAspect="1"/>
          </p:cNvPicPr>
          <p:nvPr/>
        </p:nvPicPr>
        <p:blipFill>
          <a:blip r:embed="rId4"/>
          <a:stretch>
            <a:fillRect/>
          </a:stretch>
        </p:blipFill>
        <p:spPr>
          <a:xfrm>
            <a:off x="9628187" y="2539999"/>
            <a:ext cx="2732873" cy="2335583"/>
          </a:xfrm>
          <a:prstGeom prst="rect">
            <a:avLst/>
          </a:prstGeom>
        </p:spPr>
      </p:pic>
      <p:pic>
        <p:nvPicPr>
          <p:cNvPr id="7" name="Picture 6" descr="A shelf with file folders with labels on them">
            <a:extLst>
              <a:ext uri="{FF2B5EF4-FFF2-40B4-BE49-F238E27FC236}">
                <a16:creationId xmlns:a16="http://schemas.microsoft.com/office/drawing/2014/main" id="{EDB1DF77-F231-3BC4-6244-282D20BF09EB}"/>
              </a:ext>
            </a:extLst>
          </p:cNvPr>
          <p:cNvPicPr>
            <a:picLocks noChangeAspect="1"/>
          </p:cNvPicPr>
          <p:nvPr/>
        </p:nvPicPr>
        <p:blipFill rotWithShape="1">
          <a:blip r:embed="rId5"/>
          <a:srcRect t="24220" r="55874" b="27715"/>
          <a:stretch/>
        </p:blipFill>
        <p:spPr>
          <a:xfrm>
            <a:off x="13080991" y="3462663"/>
            <a:ext cx="2516188" cy="3654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dirty="0">
                <a:solidFill>
                  <a:schemeClr val="lt1"/>
                </a:solidFill>
                <a:latin typeface="Arial" charset="0"/>
                <a:ea typeface="Arial" charset="0"/>
                <a:cs typeface="Arial" charset="0"/>
                <a:sym typeface="Cabin"/>
              </a:rPr>
              <a:t>Similar concepts </a:t>
            </a:r>
            <a:r>
              <a:rPr lang="en-US" sz="3000" u="none" strike="noStrike" cap="none" dirty="0">
                <a:solidFill>
                  <a:schemeClr val="lt1"/>
                </a:solidFill>
                <a:latin typeface="Arial" charset="0"/>
                <a:ea typeface="Arial" charset="0"/>
                <a:cs typeface="Arial" charset="0"/>
                <a:sym typeface="Cabin"/>
              </a:rPr>
              <a:t>in different programming languages</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Associative Arrays -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 name="Picture 1" descr="A shelf with file folders with labels on them">
            <a:extLst>
              <a:ext uri="{FF2B5EF4-FFF2-40B4-BE49-F238E27FC236}">
                <a16:creationId xmlns:a16="http://schemas.microsoft.com/office/drawing/2014/main" id="{0BC68F8A-EBD4-84F3-ADB8-B522FBA38B6B}"/>
              </a:ext>
            </a:extLst>
          </p:cNvPr>
          <p:cNvPicPr>
            <a:picLocks noChangeAspect="1"/>
          </p:cNvPicPr>
          <p:nvPr/>
        </p:nvPicPr>
        <p:blipFill rotWithShape="1">
          <a:blip r:embed="rId3"/>
          <a:srcRect t="24220" r="55874" b="27715"/>
          <a:stretch/>
        </p:blipFill>
        <p:spPr>
          <a:xfrm>
            <a:off x="12480127" y="4824414"/>
            <a:ext cx="2516188" cy="3654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2AC7-48CC-BB51-C84E-676616EC5892}"/>
              </a:ext>
            </a:extLst>
          </p:cNvPr>
          <p:cNvSpPr>
            <a:spLocks noGrp="1"/>
          </p:cNvSpPr>
          <p:nvPr>
            <p:ph type="title"/>
          </p:nvPr>
        </p:nvSpPr>
        <p:spPr/>
        <p:txBody>
          <a:bodyPr/>
          <a:lstStyle/>
          <a:p>
            <a:r>
              <a:rPr lang="en-US" dirty="0"/>
              <a:t>Dictionaries over time in Python</a:t>
            </a:r>
          </a:p>
        </p:txBody>
      </p:sp>
      <p:sp>
        <p:nvSpPr>
          <p:cNvPr id="5" name="Text Placeholder 4">
            <a:extLst>
              <a:ext uri="{FF2B5EF4-FFF2-40B4-BE49-F238E27FC236}">
                <a16:creationId xmlns:a16="http://schemas.microsoft.com/office/drawing/2014/main" id="{51B38BE2-A722-6CDB-1376-ECC593A04B95}"/>
              </a:ext>
            </a:extLst>
          </p:cNvPr>
          <p:cNvSpPr>
            <a:spLocks noGrp="1"/>
          </p:cNvSpPr>
          <p:nvPr>
            <p:ph type="body" idx="1"/>
          </p:nvPr>
        </p:nvSpPr>
        <p:spPr>
          <a:xfrm>
            <a:off x="1155699" y="2603500"/>
            <a:ext cx="12578229" cy="5702299"/>
          </a:xfrm>
        </p:spPr>
        <p:txBody>
          <a:bodyPr/>
          <a:lstStyle/>
          <a:p>
            <a:r>
              <a:rPr lang="en-US"/>
              <a:t>Prior to Python 3.7 dictionaries </a:t>
            </a:r>
            <a:r>
              <a:rPr lang="en-US" u="sng">
                <a:solidFill>
                  <a:srgbClr val="FFFF00"/>
                </a:solidFill>
              </a:rPr>
              <a:t>did not</a:t>
            </a:r>
            <a:r>
              <a:rPr lang="en-US"/>
              <a:t> keep entries in the order of insertion </a:t>
            </a:r>
          </a:p>
          <a:p>
            <a:r>
              <a:rPr lang="en-US" dirty="0"/>
              <a:t>Python 3.7 (2018) and later dictionaries keep entries in the order they were inserted</a:t>
            </a:r>
          </a:p>
          <a:p>
            <a:r>
              <a:rPr lang="en-US" dirty="0"/>
              <a:t>"insertion order" is not "always sorted order"</a:t>
            </a:r>
          </a:p>
        </p:txBody>
      </p:sp>
    </p:spTree>
    <p:extLst>
      <p:ext uri="{BB962C8B-B14F-4D97-AF65-F5344CB8AC3E}">
        <p14:creationId xmlns:p14="http://schemas.microsoft.com/office/powerpoint/2010/main" val="29972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490E-F485-47F1-E46A-76EFBB68CF6D}"/>
              </a:ext>
            </a:extLst>
          </p:cNvPr>
          <p:cNvSpPr>
            <a:spLocks noGrp="1"/>
          </p:cNvSpPr>
          <p:nvPr>
            <p:ph type="title"/>
          </p:nvPr>
        </p:nvSpPr>
        <p:spPr/>
        <p:txBody>
          <a:bodyPr/>
          <a:lstStyle/>
          <a:p>
            <a:r>
              <a:rPr lang="en-US" dirty="0"/>
              <a:t>Below the Abstraction</a:t>
            </a:r>
          </a:p>
        </p:txBody>
      </p:sp>
      <p:sp>
        <p:nvSpPr>
          <p:cNvPr id="3" name="Text Placeholder 2">
            <a:extLst>
              <a:ext uri="{FF2B5EF4-FFF2-40B4-BE49-F238E27FC236}">
                <a16:creationId xmlns:a16="http://schemas.microsoft.com/office/drawing/2014/main" id="{EF317C0C-98DF-088C-E5C4-44EB0293DC40}"/>
              </a:ext>
            </a:extLst>
          </p:cNvPr>
          <p:cNvSpPr>
            <a:spLocks noGrp="1"/>
          </p:cNvSpPr>
          <p:nvPr>
            <p:ph type="body" idx="1"/>
          </p:nvPr>
        </p:nvSpPr>
        <p:spPr>
          <a:xfrm>
            <a:off x="1155700" y="2603501"/>
            <a:ext cx="13931900" cy="5049630"/>
          </a:xfrm>
        </p:spPr>
        <p:txBody>
          <a:bodyPr>
            <a:normAutofit fontScale="92500" lnSpcReduction="20000"/>
          </a:bodyPr>
          <a:lstStyle/>
          <a:p>
            <a:r>
              <a:rPr lang="en-US" dirty="0"/>
              <a:t>Python lists, dictionaries, and tuples are "abstract objects" designed to be easy to use</a:t>
            </a:r>
          </a:p>
          <a:p>
            <a:r>
              <a:rPr lang="en-US" dirty="0"/>
              <a:t>For now we will just understand them and use them and thank the creators of Python for making them easy for us</a:t>
            </a:r>
          </a:p>
          <a:p>
            <a:r>
              <a:rPr lang="en-US" dirty="0"/>
              <a:t>Using Python collections is easy.  Creating the code to support them is tricky and uses Computer Science concepts like dynamic memory, arrays, linked lists, hash maps and trees.</a:t>
            </a:r>
          </a:p>
          <a:p>
            <a:r>
              <a:rPr lang="en-US" dirty="0"/>
              <a:t>But that implementation detail is for a later course…</a:t>
            </a:r>
          </a:p>
        </p:txBody>
      </p:sp>
    </p:spTree>
    <p:extLst>
      <p:ext uri="{BB962C8B-B14F-4D97-AF65-F5344CB8AC3E}">
        <p14:creationId xmlns:p14="http://schemas.microsoft.com/office/powerpoint/2010/main" val="25483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FF00FF"/>
                </a:solidFill>
                <a:latin typeface="Courier"/>
                <a:ea typeface="Courier"/>
                <a:cs typeface="Courier"/>
                <a:sym typeface="Courier New"/>
              </a:rPr>
              <a:t>list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3</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dirty="0">
                <a:solidFill>
                  <a:schemeClr val="lt1"/>
                </a:solidFill>
                <a:latin typeface="Courier"/>
                <a:ea typeface="Courier"/>
                <a:cs typeface="Courier"/>
                <a:sym typeface="Courier New"/>
              </a:rPr>
              <a:t>75</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dirty="0">
                <a:solidFill>
                  <a:schemeClr val="lt1"/>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12, 3, 75</a:t>
            </a:r>
            <a:r>
              <a:rPr lang="en-US" sz="2400" b="1" dirty="0">
                <a:solidFill>
                  <a:schemeClr val="lt1"/>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dirty="0">
                <a:solidFill>
                  <a:schemeClr val="lt1"/>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 </a:t>
            </a:r>
            <a:r>
              <a:rPr lang="en-US" sz="2400" b="1" i="0" u="none" strike="noStrike" cap="none" dirty="0">
                <a:solidFill>
                  <a:srgbClr val="00FFFF"/>
                </a:solidFill>
                <a:latin typeface="Courier"/>
                <a:ea typeface="Courier"/>
                <a:cs typeface="Courier"/>
                <a:sym typeface="Courier New"/>
              </a:rPr>
              <a:t>5</a:t>
            </a:r>
            <a:r>
              <a:rPr lang="en-US" sz="2400" b="1" i="0" u="none" strike="noStrike" cap="none" dirty="0">
                <a:solidFill>
                  <a:schemeClr val="lt1"/>
                </a:solidFill>
                <a:latin typeface="Courier"/>
                <a:ea typeface="Courier"/>
                <a:cs typeface="Courier"/>
                <a:sym typeface="Courier New"/>
              </a:rPr>
              <a:t>, 75</a:t>
            </a:r>
            <a:r>
              <a:rPr lang="en-US" sz="2400" b="1" dirty="0">
                <a:solidFill>
                  <a:schemeClr val="lt1"/>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Lists (Review)</a:t>
            </a:r>
          </a:p>
        </p:txBody>
      </p:sp>
      <p:pic>
        <p:nvPicPr>
          <p:cNvPr id="2" name="Picture 1" descr="A card catalog in a drawer&#10;&#10;Description automatically generated">
            <a:extLst>
              <a:ext uri="{FF2B5EF4-FFF2-40B4-BE49-F238E27FC236}">
                <a16:creationId xmlns:a16="http://schemas.microsoft.com/office/drawing/2014/main" id="{3FF18574-4414-ED1B-31FA-977D9E215126}"/>
              </a:ext>
            </a:extLst>
          </p:cNvPr>
          <p:cNvPicPr>
            <a:picLocks noChangeAspect="1"/>
          </p:cNvPicPr>
          <p:nvPr/>
        </p:nvPicPr>
        <p:blipFill>
          <a:blip r:embed="rId3"/>
          <a:stretch>
            <a:fillRect/>
          </a:stretch>
        </p:blipFill>
        <p:spPr>
          <a:xfrm>
            <a:off x="12509933" y="905163"/>
            <a:ext cx="2732873" cy="2335583"/>
          </a:xfrm>
          <a:prstGeom prst="rect">
            <a:avLst/>
          </a:prstGeom>
        </p:spPr>
      </p:pic>
    </p:spTree>
    <p:extLst>
      <p:ext uri="{BB962C8B-B14F-4D97-AF65-F5344CB8AC3E}">
        <p14:creationId xmlns:p14="http://schemas.microsoft.com/office/powerpoint/2010/main" val="366253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4" y="2314575"/>
            <a:ext cx="7746207"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dirty="0">
                <a:solidFill>
                  <a:srgbClr val="00FF00"/>
                </a:solidFill>
                <a:latin typeface="Courier"/>
                <a:ea typeface="Courier"/>
                <a:cs typeface="Courier"/>
                <a:sym typeface="Courier New"/>
              </a:rPr>
              <a:t>cabinet</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err="1">
                <a:solidFill>
                  <a:srgbClr val="FF00FF"/>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['summer']</a:t>
            </a:r>
            <a:r>
              <a:rPr lang="en-US" sz="2400" b="1"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['spring']</a:t>
            </a:r>
            <a:r>
              <a:rPr lang="en-US" sz="2400" b="1"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{'summer': 12, fall': 3, spring': 75}</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{'summer': 12, </a:t>
            </a:r>
            <a:r>
              <a:rPr lang="en-US" sz="2400" b="1" i="0" u="none" strike="noStrike" cap="none" dirty="0">
                <a:solidFill>
                  <a:srgbClr val="00FFFF"/>
                </a:solidFill>
                <a:latin typeface="Courier"/>
                <a:ea typeface="Courier"/>
                <a:cs typeface="Courier"/>
                <a:sym typeface="Courier New"/>
              </a:rPr>
              <a:t>'fall': 5</a:t>
            </a:r>
            <a:r>
              <a:rPr lang="en-US" sz="2400" b="1" i="0" u="none" strike="noStrike" cap="none" dirty="0">
                <a:solidFill>
                  <a:schemeClr val="lt1"/>
                </a:solidFill>
                <a:latin typeface="Courier"/>
                <a:ea typeface="Courier"/>
                <a:cs typeface="Courier"/>
                <a:sym typeface="Courier New"/>
              </a:rPr>
              <a:t>, 'spring':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pic>
        <p:nvPicPr>
          <p:cNvPr id="2" name="Picture 1" descr="A shelf with file folders with labels on them">
            <a:extLst>
              <a:ext uri="{FF2B5EF4-FFF2-40B4-BE49-F238E27FC236}">
                <a16:creationId xmlns:a16="http://schemas.microsoft.com/office/drawing/2014/main" id="{58B87987-CDA8-8E1D-4121-30AD54732461}"/>
              </a:ext>
            </a:extLst>
          </p:cNvPr>
          <p:cNvPicPr>
            <a:picLocks noChangeAspect="1"/>
          </p:cNvPicPr>
          <p:nvPr/>
        </p:nvPicPr>
        <p:blipFill rotWithShape="1">
          <a:blip r:embed="rId3"/>
          <a:srcRect t="31157" r="55874" b="33492"/>
          <a:stretch/>
        </p:blipFill>
        <p:spPr>
          <a:xfrm>
            <a:off x="13472794" y="789709"/>
            <a:ext cx="2516188" cy="2687782"/>
          </a:xfrm>
          <a:prstGeom prst="rect">
            <a:avLst/>
          </a:prstGeom>
        </p:spPr>
      </p:pic>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2544</Words>
  <Application>Microsoft Macintosh PowerPoint</Application>
  <PresentationFormat>Custom</PresentationFormat>
  <Paragraphs>304</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Cabin</vt:lpstr>
      <vt:lpstr>Arial</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 over time in Python</vt:lpstr>
      <vt:lpstr>Below the Abstraction</vt:lpstr>
      <vt:lpstr>Lists (Review)</vt:lpstr>
      <vt:lpstr>Dictionaries</vt:lpstr>
      <vt:lpstr>Comparing Lists and Dictionaries</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81</cp:revision>
  <dcterms:modified xsi:type="dcterms:W3CDTF">2023-12-29T13:55:55Z</dcterms:modified>
</cp:coreProperties>
</file>