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48"/>
  </p:notesMasterIdLst>
  <p:sldIdLst>
    <p:sldId id="256" r:id="rId2"/>
    <p:sldId id="257" r:id="rId3"/>
    <p:sldId id="258" r:id="rId4"/>
    <p:sldId id="259" r:id="rId5"/>
    <p:sldId id="260" r:id="rId6"/>
    <p:sldId id="262" r:id="rId7"/>
    <p:sldId id="261"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11" r:id="rId46"/>
    <p:sldId id="312" r:id="rId4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p:restoredTop sz="93469"/>
  </p:normalViewPr>
  <p:slideViewPr>
    <p:cSldViewPr snapToGrid="0" snapToObjects="1">
      <p:cViewPr varScale="1">
        <p:scale>
          <a:sx n="89" d="100"/>
          <a:sy n="89" d="100"/>
        </p:scale>
        <p:origin x="872" y="18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the acknowledgement page(s) at the end.</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2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92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06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9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05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036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12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31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03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0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023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56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92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444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32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42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67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683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222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393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25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42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96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3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569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0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3800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24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85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42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59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8440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45189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47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5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845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6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2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0776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401025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Serializa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Xml_schema"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en.wikibooks.org/wiki/XML_Schema"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en.wikipedia.org/wiki/Xml_schema"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en.wikipedia.org/wiki/Xml_schem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org/XML/Schema"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en.wikipedia.org/wiki/XML_Schema_(W3C)"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w3schools.com/Schema/schema_complex_indicators.asp"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w3schools.com/Schema/schema_dtypes_numeric.asp"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ISO_8601"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en.wikipedia.org/wiki/Coordinated_Universal_Tim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Service-oriented_architecture"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www.youtube.com/watch?v=mj-kCFzF0ME"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Web_services"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API"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Using Web Services</a:t>
            </a:r>
          </a:p>
        </p:txBody>
      </p:sp>
      <p:sp>
        <p:nvSpPr>
          <p:cNvPr id="205" name="Shape 205"/>
          <p:cNvSpPr txBox="1">
            <a:spLocks noGrp="1"/>
          </p:cNvSpPr>
          <p:nvPr>
            <p:ph type="body"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13</a:t>
            </a:r>
          </a:p>
        </p:txBody>
      </p:sp>
      <p:sp>
        <p:nvSpPr>
          <p:cNvPr id="7"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Regular" charset="0"/>
                <a:ea typeface="Arial Regular" charset="0"/>
                <a:cs typeface="Arial Regular" charset="0"/>
                <a:sym typeface="Cabin"/>
              </a:rPr>
              <a:t>www.py4e.com</a:t>
            </a:r>
            <a:endParaRPr lang="en-US" sz="3200" u="none" strike="noStrike" cap="none" dirty="0">
              <a:solidFill>
                <a:srgbClr val="FFFF00"/>
              </a:solidFill>
              <a:latin typeface="Arial Regular" charset="0"/>
              <a:ea typeface="Arial Regular" charset="0"/>
              <a:cs typeface="Arial Regular" charset="0"/>
              <a:sym typeface="Cabin"/>
            </a:endParaRPr>
          </a:p>
        </p:txBody>
      </p:sp>
      <p:pic>
        <p:nvPicPr>
          <p:cNvPr id="8" name="Shape 207"/>
          <p:cNvPicPr preferRelativeResize="0"/>
          <p:nvPr/>
        </p:nvPicPr>
        <p:blipFill rotWithShape="1">
          <a:blip r:embed="rId3">
            <a:alphaModFix/>
          </a:blip>
          <a:srcRect/>
          <a:stretch/>
        </p:blipFill>
        <p:spPr>
          <a:xfrm>
            <a:off x="13130212" y="7346944"/>
            <a:ext cx="1968500" cy="668337"/>
          </a:xfrm>
          <a:prstGeom prst="rect">
            <a:avLst/>
          </a:prstGeom>
          <a:noFill/>
          <a:ln>
            <a:noFill/>
          </a:ln>
        </p:spPr>
      </p:pic>
      <p:pic>
        <p:nvPicPr>
          <p:cNvPr id="9" name="Shape 208"/>
          <p:cNvPicPr preferRelativeResize="0"/>
          <p:nvPr/>
        </p:nvPicPr>
        <p:blipFill rotWithShape="1">
          <a:blip r:embed="rId4">
            <a:alphaModFix/>
          </a:blip>
          <a:srcRect/>
          <a:stretch/>
        </p:blipFill>
        <p:spPr>
          <a:xfrm>
            <a:off x="526325" y="6669169"/>
            <a:ext cx="1346100" cy="1346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155700" y="762000"/>
            <a:ext cx="12872858"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1C232"/>
                </a:solidFill>
                <a:latin typeface="Arial" charset="0"/>
                <a:ea typeface="Arial" charset="0"/>
                <a:cs typeface="Arial" charset="0"/>
                <a:sym typeface="Cabin"/>
              </a:rPr>
              <a:t>White Space</a:t>
            </a:r>
          </a:p>
        </p:txBody>
      </p:sp>
      <p:sp>
        <p:nvSpPr>
          <p:cNvPr id="285" name="Shape 285"/>
          <p:cNvSpPr txBox="1"/>
          <p:nvPr/>
        </p:nvSpPr>
        <p:spPr>
          <a:xfrm>
            <a:off x="769661" y="2133600"/>
            <a:ext cx="5915025" cy="397399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 type=</a:t>
            </a:r>
            <a:r>
              <a:rPr lang="en-US" sz="3200" dirty="0">
                <a:solidFill>
                  <a:srgbClr val="00FF00"/>
                </a:solidFill>
              </a:rPr>
              <a:t>"</a:t>
            </a:r>
            <a:r>
              <a:rPr lang="en-US" sz="3200" u="none" strike="noStrike" cap="none" dirty="0" err="1">
                <a:solidFill>
                  <a:srgbClr val="00FF00"/>
                </a:solidFill>
                <a:latin typeface="Arial" charset="0"/>
                <a:ea typeface="Arial" charset="0"/>
                <a:cs typeface="Arial" charset="0"/>
                <a:sym typeface="Cabin"/>
              </a:rPr>
              <a:t>intl</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&lt;email hide=</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yes</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p:txBody>
      </p:sp>
      <p:sp>
        <p:nvSpPr>
          <p:cNvPr id="286" name="Shape 286"/>
          <p:cNvSpPr txBox="1"/>
          <p:nvPr/>
        </p:nvSpPr>
        <p:spPr>
          <a:xfrm>
            <a:off x="7460974" y="5473700"/>
            <a:ext cx="9117495" cy="27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&lt;phone type=</a:t>
            </a:r>
            <a:r>
              <a:rPr lang="en-US" sz="3200" dirty="0">
                <a:solidFill>
                  <a:srgbClr val="FFFF00"/>
                </a:solidFill>
              </a:rPr>
              <a:t>"</a:t>
            </a:r>
            <a:r>
              <a:rPr lang="en-US" sz="3200" u="none" strike="noStrike" cap="none" dirty="0" err="1">
                <a:solidFill>
                  <a:srgbClr val="FFFF00"/>
                </a:solidFill>
                <a:latin typeface="Arial" charset="0"/>
                <a:ea typeface="Arial" charset="0"/>
                <a:cs typeface="Arial" charset="0"/>
                <a:sym typeface="Cabin"/>
              </a:rPr>
              <a:t>intl</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&gt;+1 734 303 4456&lt;/phone&gt;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&lt;email hide=</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yes</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p:txBody>
      </p:sp>
      <p:sp>
        <p:nvSpPr>
          <p:cNvPr id="287" name="Shape 287"/>
          <p:cNvSpPr txBox="1"/>
          <p:nvPr/>
        </p:nvSpPr>
        <p:spPr>
          <a:xfrm>
            <a:off x="9204325" y="2571750"/>
            <a:ext cx="6019799" cy="26423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Line ends do not matter.  White space is generally discarded on text elements.  We indent only to be readable.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 Terminology</a:t>
            </a:r>
          </a:p>
        </p:txBody>
      </p:sp>
      <p:sp>
        <p:nvSpPr>
          <p:cNvPr id="300" name="Shape 300"/>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Tags</a:t>
            </a:r>
            <a:r>
              <a:rPr lang="en-US" sz="3600" u="none" strike="noStrike" cap="none" dirty="0">
                <a:solidFill>
                  <a:schemeClr val="lt1"/>
                </a:solidFill>
                <a:latin typeface="Arial" charset="0"/>
                <a:ea typeface="Arial" charset="0"/>
                <a:cs typeface="Arial" charset="0"/>
                <a:sym typeface="Cabin"/>
              </a:rPr>
              <a:t> indicate the beginning and ending of elements</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00FF"/>
                </a:solidFill>
                <a:latin typeface="Arial" charset="0"/>
                <a:ea typeface="Arial" charset="0"/>
                <a:cs typeface="Arial" charset="0"/>
                <a:sym typeface="Cabin"/>
              </a:rPr>
              <a:t>Attributes</a:t>
            </a:r>
            <a:r>
              <a:rPr lang="en-US" sz="3600" u="none" strike="noStrike" cap="none" dirty="0">
                <a:solidFill>
                  <a:schemeClr val="lt1"/>
                </a:solidFill>
                <a:latin typeface="Arial" charset="0"/>
                <a:ea typeface="Arial" charset="0"/>
                <a:cs typeface="Arial" charset="0"/>
                <a:sym typeface="Cabin"/>
              </a:rPr>
              <a:t> - Keyword/value pairs on the opening tag of XML</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7F00"/>
                </a:solidFill>
                <a:latin typeface="Arial" charset="0"/>
                <a:ea typeface="Arial" charset="0"/>
                <a:cs typeface="Arial" charset="0"/>
                <a:sym typeface="Cabin"/>
              </a:rPr>
              <a:t>Serialize / De-Serialize</a:t>
            </a:r>
            <a:r>
              <a:rPr lang="en-US" sz="3600" u="none" strike="noStrike" cap="none" dirty="0">
                <a:solidFill>
                  <a:schemeClr val="lt1"/>
                </a:solidFill>
                <a:latin typeface="Arial" charset="0"/>
                <a:ea typeface="Arial" charset="0"/>
                <a:cs typeface="Arial" charset="0"/>
                <a:sym typeface="Cabin"/>
              </a:rPr>
              <a:t> - Convert data in one program into a common format that can be stored and/or transmitted between systems in a programming language</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independent manner</a:t>
            </a:r>
          </a:p>
        </p:txBody>
      </p:sp>
      <p:sp>
        <p:nvSpPr>
          <p:cNvPr id="301" name="Shape 301"/>
          <p:cNvSpPr txBox="1"/>
          <p:nvPr/>
        </p:nvSpPr>
        <p:spPr>
          <a:xfrm>
            <a:off x="4045750" y="7458765"/>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en.wikipedia.org/wiki/Serialization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a Tree</a:t>
            </a:r>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grpSp>
      <p:sp>
        <p:nvSpPr>
          <p:cNvPr id="324"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325"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 </a:t>
            </a:r>
            <a:r>
              <a:rPr lang="en-US" sz="3200" u="none" strike="noStrike" cap="none" dirty="0">
                <a:solidFill>
                  <a:srgbClr val="00FF00"/>
                </a:solidFill>
                <a:latin typeface="Arial" charset="0"/>
                <a:ea typeface="Arial" charset="0"/>
                <a:cs typeface="Arial" charset="0"/>
                <a:sym typeface="Cabin"/>
              </a:rPr>
              <a:t>w=</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5</a:t>
            </a:r>
            <a:r>
              <a:rPr lang="en-US" sz="3200" dirty="0">
                <a:solidFill>
                  <a:srgbClr val="00FF00"/>
                </a:solidFill>
              </a:rPr>
              <a:t>"</a:t>
            </a:r>
            <a:r>
              <a:rPr lang="en-US" sz="3200" u="none" strike="noStrike" cap="none" dirty="0">
                <a:solidFill>
                  <a:srgbClr val="FF7F00"/>
                </a:solidFill>
                <a:latin typeface="Arial" charset="0"/>
                <a:ea typeface="Arial" charset="0"/>
                <a:cs typeface="Arial" charset="0"/>
                <a:sym typeface="Cabin"/>
              </a:rPr>
              <a:t>&gt;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43" name="Shape 343"/>
          <p:cNvCxnSpPr>
            <a:stCxn id="335" idx="3"/>
          </p:cNvCxnSpPr>
          <p:nvPr/>
        </p:nvCxnSpPr>
        <p:spPr>
          <a:xfrm flipH="1">
            <a:off x="10807699" y="3264428"/>
            <a:ext cx="1294872" cy="864659"/>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5</a:t>
            </a:r>
          </a:p>
        </p:txBody>
      </p:sp>
      <p:sp>
        <p:nvSpPr>
          <p:cNvPr id="349" name="Shape 349"/>
          <p:cNvSpPr txBox="1"/>
          <p:nvPr/>
        </p:nvSpPr>
        <p:spPr>
          <a:xfrm>
            <a:off x="8674100" y="4298950"/>
            <a:ext cx="11241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w</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attrib</a:t>
            </a:r>
          </a:p>
        </p:txBody>
      </p:sp>
      <p:sp>
        <p:nvSpPr>
          <p:cNvPr id="350" name="Shape 350"/>
          <p:cNvSpPr txBox="1"/>
          <p:nvPr/>
        </p:nvSpPr>
        <p:spPr>
          <a:xfrm>
            <a:off x="11277600" y="4305300"/>
            <a:ext cx="10461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node</a:t>
            </a:r>
          </a:p>
        </p:txBody>
      </p:sp>
      <p:sp>
        <p:nvSpPr>
          <p:cNvPr id="27"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8"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155700" y="762000"/>
            <a:ext cx="8320084"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Paths</a:t>
            </a:r>
          </a:p>
        </p:txBody>
      </p:sp>
      <p:sp>
        <p:nvSpPr>
          <p:cNvPr id="358" name="Shape 358"/>
          <p:cNvSpPr txBox="1"/>
          <p:nvPr/>
        </p:nvSpPr>
        <p:spPr>
          <a:xfrm>
            <a:off x="1121943" y="2790616"/>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p:txBody>
      </p:sp>
      <p:grpSp>
        <p:nvGrpSpPr>
          <p:cNvPr id="359" name="Shape 359"/>
          <p:cNvGrpSpPr/>
          <p:nvPr/>
        </p:nvGrpSpPr>
        <p:grpSpPr>
          <a:xfrm>
            <a:off x="10058400" y="163520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5953543" y="3740562"/>
            <a:ext cx="2693569" cy="168468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/a/b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/a/c/d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Y</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/a/c/e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 Z</a:t>
            </a:r>
          </a:p>
        </p:txBody>
      </p:sp>
      <p:sp>
        <p:nvSpPr>
          <p:cNvPr id="376" name="Shape 376"/>
          <p:cNvSpPr/>
          <p:nvPr/>
        </p:nvSpPr>
        <p:spPr>
          <a:xfrm>
            <a:off x="4022303" y="3947904"/>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6"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84" name="Shape 38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Describing a </a:t>
            </a:r>
            <a:r>
              <a:rPr lang="en-US" sz="3200" b="0" i="0" u="none" strike="noStrike" cap="none">
                <a:solidFill>
                  <a:schemeClr val="lt1"/>
                </a:solidFill>
                <a:latin typeface="Arial"/>
                <a:ea typeface="Arial"/>
                <a:cs typeface="Arial"/>
                <a:sym typeface="Arial"/>
              </a:rPr>
              <a:t>“</a:t>
            </a:r>
            <a:r>
              <a:rPr lang="en-US" sz="3400" u="none" strike="noStrike" cap="none">
                <a:solidFill>
                  <a:srgbClr val="FFFF00"/>
                </a:solidFill>
                <a:latin typeface="Arial" charset="0"/>
                <a:ea typeface="Arial" charset="0"/>
                <a:cs typeface="Arial" charset="0"/>
                <a:sym typeface="Cabin"/>
              </a:rPr>
              <a:t>contract</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as to what is acceptable XML</a:t>
            </a:r>
          </a:p>
        </p:txBody>
      </p:sp>
      <p:sp>
        <p:nvSpPr>
          <p:cNvPr id="385" name="Shape 385"/>
          <p:cNvSpPr txBox="1"/>
          <p:nvPr/>
        </p:nvSpPr>
        <p:spPr>
          <a:xfrm>
            <a:off x="4056250" y="649945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http://en.wikipedia.org/wiki/Xml_schema</a:t>
            </a:r>
          </a:p>
        </p:txBody>
      </p:sp>
      <p:sp>
        <p:nvSpPr>
          <p:cNvPr id="386" name="Shape 386"/>
          <p:cNvSpPr txBox="1"/>
          <p:nvPr/>
        </p:nvSpPr>
        <p:spPr>
          <a:xfrm>
            <a:off x="3848100" y="710703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http://en.wikibooks.org/wiki/XML_Schema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92" name="Shape 392"/>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Description of the </a:t>
            </a:r>
            <a:r>
              <a:rPr lang="en-US" sz="3600" u="none" strike="noStrike" cap="none" dirty="0">
                <a:solidFill>
                  <a:srgbClr val="FFFF00"/>
                </a:solidFill>
                <a:latin typeface="Arial" charset="0"/>
                <a:ea typeface="Arial" charset="0"/>
                <a:cs typeface="Arial" charset="0"/>
                <a:sym typeface="Cabin"/>
              </a:rPr>
              <a:t>legal format </a:t>
            </a:r>
            <a:r>
              <a:rPr lang="en-US" sz="3600" u="none" strike="noStrike" cap="none" dirty="0">
                <a:solidFill>
                  <a:schemeClr val="lt1"/>
                </a:solidFill>
                <a:latin typeface="Arial" charset="0"/>
                <a:ea typeface="Arial" charset="0"/>
                <a:cs typeface="Arial" charset="0"/>
                <a:sym typeface="Cabin"/>
              </a:rPr>
              <a:t>of an </a:t>
            </a:r>
            <a:r>
              <a:rPr lang="en-US" sz="3600" u="sng" strike="noStrike" cap="none" dirty="0">
                <a:solidFill>
                  <a:srgbClr val="FFFF00"/>
                </a:solidFill>
                <a:latin typeface="Arial" charset="0"/>
                <a:ea typeface="Arial" charset="0"/>
                <a:cs typeface="Arial" charset="0"/>
                <a:sym typeface="Cabin"/>
                <a:hlinkClick r:id="rId3"/>
              </a:rPr>
              <a:t>XML</a:t>
            </a:r>
            <a:r>
              <a:rPr lang="en-US" sz="3600" u="none" strike="noStrike" cap="none" dirty="0">
                <a:solidFill>
                  <a:schemeClr val="lt1"/>
                </a:solidFill>
                <a:latin typeface="Arial" charset="0"/>
                <a:ea typeface="Arial" charset="0"/>
                <a:cs typeface="Arial" charset="0"/>
                <a:sym typeface="Cabin"/>
              </a:rPr>
              <a:t> document</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Expressed in terms of constraints on the structure and content of documents</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Often used to specify a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contract</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between systems -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My system will only accept XML that conforms to this particular Schema.</a:t>
            </a:r>
            <a:r>
              <a:rPr lang="en-US" sz="3600" b="0" i="0" u="none" strike="noStrike" cap="none" dirty="0">
                <a:solidFill>
                  <a:schemeClr val="lt1"/>
                </a:solidFill>
                <a:latin typeface="Arial"/>
                <a:ea typeface="Arial"/>
                <a:cs typeface="Arial"/>
                <a:sym typeface="Arial"/>
              </a:rPr>
              <a:t>”</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If a particular piece of XML meets the specification of the Schema - it is said to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validate</a:t>
            </a:r>
            <a:r>
              <a:rPr lang="en-US" sz="3600" b="0" i="0" u="none" strike="noStrike" cap="none" dirty="0">
                <a:solidFill>
                  <a:schemeClr val="lt1"/>
                </a:solidFill>
                <a:latin typeface="Arial"/>
                <a:ea typeface="Arial"/>
                <a:cs typeface="Arial"/>
                <a:sym typeface="Arial"/>
              </a:rPr>
              <a:t>”</a:t>
            </a:r>
          </a:p>
        </p:txBody>
      </p:sp>
      <p:sp>
        <p:nvSpPr>
          <p:cNvPr id="393" name="Shape 393"/>
          <p:cNvSpPr txBox="1"/>
          <p:nvPr/>
        </p:nvSpPr>
        <p:spPr>
          <a:xfrm>
            <a:off x="4203700" y="8445798"/>
            <a:ext cx="8780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en.wikipedia.org/wiki/Xml_schema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399" name="Shape 399"/>
          <p:cNvSpPr txBox="1"/>
          <p:nvPr/>
        </p:nvSpPr>
        <p:spPr>
          <a:xfrm>
            <a:off x="1366293" y="5759450"/>
            <a:ext cx="6126556"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600" u="none" strike="noStrike" cap="none">
                <a:solidFill>
                  <a:srgbClr val="00FF00"/>
                </a:solidFill>
                <a:latin typeface="Arial" charset="0"/>
                <a:ea typeface="Arial" charset="0"/>
                <a:cs typeface="Arial" charset="0"/>
                <a:sym typeface="Cabin"/>
              </a:rPr>
              <a:t>XML Schema Contract</a:t>
            </a:r>
          </a:p>
        </p:txBody>
      </p:sp>
      <p:sp>
        <p:nvSpPr>
          <p:cNvPr id="400" name="Shape 400"/>
          <p:cNvSpPr txBox="1"/>
          <p:nvPr/>
        </p:nvSpPr>
        <p:spPr>
          <a:xfrm>
            <a:off x="2072966"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5600" u="none" strike="noStrike" cap="none">
                <a:solidFill>
                  <a:srgbClr val="FFFF00"/>
                </a:solidFill>
                <a:latin typeface="Arial" charset="0"/>
                <a:ea typeface="Arial" charset="0"/>
                <a:cs typeface="Arial" charset="0"/>
                <a:sym typeface="Cabin"/>
              </a:rPr>
              <a:t>XML Document</a:t>
            </a:r>
          </a:p>
        </p:txBody>
      </p:sp>
      <p:cxnSp>
        <p:nvCxnSpPr>
          <p:cNvPr id="401" name="Shape 401"/>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22600"/>
            <a:ext cx="1617662" cy="1638300"/>
          </a:xfrm>
          <a:prstGeom prst="rect">
            <a:avLst/>
          </a:prstGeom>
          <a:noFill/>
          <a:ln>
            <a:noFill/>
          </a:ln>
        </p:spPr>
      </p:pic>
      <p:cxnSp>
        <p:nvCxnSpPr>
          <p:cNvPr id="403" name="Shape 403"/>
          <p:cNvCxnSpPr/>
          <p:nvPr/>
        </p:nvCxnSpPr>
        <p:spPr>
          <a:xfrm flipH="1">
            <a:off x="7666037" y="4986337"/>
            <a:ext cx="3074988" cy="1156500"/>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rgbClr val="FFD966"/>
                </a:solidFill>
                <a:latin typeface="Arial" charset="0"/>
                <a:ea typeface="Arial" charset="0"/>
                <a:cs typeface="Arial" charset="0"/>
                <a:sym typeface="Cabin"/>
              </a:rPr>
              <a:t>XML Validation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410" name="Shape 410"/>
          <p:cNvSpPr txBox="1"/>
          <p:nvPr/>
        </p:nvSpPr>
        <p:spPr>
          <a:xfrm>
            <a:off x="1062024" y="1816100"/>
            <a:ext cx="6330900"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&lt;lastname&gt;Severance&lt;/lastname&gt;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p:txBody>
      </p:sp>
      <p:sp>
        <p:nvSpPr>
          <p:cNvPr id="411" name="Shape 411"/>
          <p:cNvSpPr txBox="1"/>
          <p:nvPr/>
        </p:nvSpPr>
        <p:spPr>
          <a:xfrm>
            <a:off x="795325" y="5150990"/>
            <a:ext cx="8870399" cy="326031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 name=</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person</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&lt;/xs:complexType&gt;</a:t>
            </a:r>
          </a:p>
        </p:txBody>
      </p:sp>
      <p:sp>
        <p:nvSpPr>
          <p:cNvPr id="412" name="Shape 412"/>
          <p:cNvSpPr txBox="1"/>
          <p:nvPr/>
        </p:nvSpPr>
        <p:spPr>
          <a:xfrm>
            <a:off x="2403475" y="4465240"/>
            <a:ext cx="464509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 Schema Contract</a:t>
            </a:r>
          </a:p>
        </p:txBody>
      </p:sp>
      <p:sp>
        <p:nvSpPr>
          <p:cNvPr id="413" name="Shape 413"/>
          <p:cNvSpPr txBox="1"/>
          <p:nvPr/>
        </p:nvSpPr>
        <p:spPr>
          <a:xfrm>
            <a:off x="2403475" y="1117600"/>
            <a:ext cx="402382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XML Document</a:t>
            </a:r>
          </a:p>
        </p:txBody>
      </p:sp>
      <p:cxnSp>
        <p:nvCxnSpPr>
          <p:cNvPr id="414" name="Shape 414"/>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15" name="Shape 415"/>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rgbClr val="FFD966"/>
                </a:solidFill>
                <a:latin typeface="Arial" charset="0"/>
                <a:ea typeface="Arial" charset="0"/>
                <a:cs typeface="Arial" charset="0"/>
                <a:sym typeface="Cabin"/>
              </a:rPr>
              <a:t>XML Validation</a:t>
            </a:r>
          </a:p>
        </p:txBody>
      </p:sp>
      <p:cxnSp>
        <p:nvCxnSpPr>
          <p:cNvPr id="417" name="Shape 417"/>
          <p:cNvCxnSpPr/>
          <p:nvPr/>
        </p:nvCxnSpPr>
        <p:spPr>
          <a:xfrm flipH="1">
            <a:off x="7666037" y="4986337"/>
            <a:ext cx="3074989" cy="765106"/>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Many XML Schema Languages</a:t>
            </a:r>
          </a:p>
        </p:txBody>
      </p:sp>
      <p:sp>
        <p:nvSpPr>
          <p:cNvPr id="423" name="Shape 423"/>
          <p:cNvSpPr txBox="1">
            <a:spLocks noGrp="1"/>
          </p:cNvSpPr>
          <p:nvPr>
            <p:ph type="body" idx="1"/>
          </p:nvPr>
        </p:nvSpPr>
        <p:spPr>
          <a:prstGeom prst="rect">
            <a:avLst/>
          </a:prstGeom>
          <a:noFill/>
          <a:ln>
            <a:noFill/>
          </a:ln>
        </p:spPr>
        <p:txBody>
          <a:bodyPr lIns="38100" tIns="38100" rIns="38100" bIns="38100" anchor="ctr" anchorCtr="0">
            <a:normAutofit fontScale="92500" lnSpcReduction="10000"/>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Document Type Definition (DTD)</a:t>
            </a: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a:t>
            </a:r>
            <a:r>
              <a:rPr lang="en-US" sz="3600" u="none" strike="noStrike" cap="none" dirty="0" err="1">
                <a:solidFill>
                  <a:schemeClr val="lt1"/>
                </a:solidFill>
                <a:latin typeface="Arial" charset="0"/>
                <a:ea typeface="Arial" charset="0"/>
                <a:cs typeface="Arial" charset="0"/>
                <a:sym typeface="Cabin"/>
              </a:rPr>
              <a:t>Document_Type_Definition</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Standard Generalized Markup Language (ISO 8879:1986 SGML)</a:t>
            </a: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/wiki/SGML</a:t>
            </a:r>
          </a:p>
          <a:p>
            <a:pPr marL="457200" marR="0" lvl="0" indent="-457200" algn="l" rtl="0">
              <a:lnSpc>
                <a:spcPct val="100000"/>
              </a:lnSpc>
              <a:spcBef>
                <a:spcPts val="35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XML Schema  from W3C - (XSD)</a:t>
            </a:r>
          </a:p>
          <a:p>
            <a:pPr marL="457200" marR="0" lvl="1" indent="0" algn="l" rtl="0">
              <a:lnSpc>
                <a:spcPct val="100000"/>
              </a:lnSpc>
              <a:spcBef>
                <a:spcPts val="3500"/>
              </a:spcBef>
              <a:spcAft>
                <a:spcPts val="1000"/>
              </a:spcAft>
              <a:buSzPct val="100000"/>
              <a:buNone/>
            </a:pPr>
            <a:r>
              <a:rPr lang="en-US" sz="3600" u="none" strike="noStrike" cap="none" dirty="0">
                <a:solidFill>
                  <a:srgbClr val="00FF00"/>
                </a:solidFill>
                <a:latin typeface="Arial" charset="0"/>
                <a:ea typeface="Arial" charset="0"/>
                <a:cs typeface="Arial" charset="0"/>
                <a:sym typeface="Cabin"/>
              </a:rPr>
              <a:t>-  http://</a:t>
            </a:r>
            <a:r>
              <a:rPr lang="en-US" sz="3600" u="none" strike="noStrike" cap="none" dirty="0" err="1">
                <a:solidFill>
                  <a:srgbClr val="00FF00"/>
                </a:solidFill>
                <a:latin typeface="Arial" charset="0"/>
                <a:ea typeface="Arial" charset="0"/>
                <a:cs typeface="Arial" charset="0"/>
                <a:sym typeface="Cabin"/>
              </a:rPr>
              <a:t>en.wikipedia.org</a:t>
            </a:r>
            <a:r>
              <a:rPr lang="en-US" sz="3600" u="none" strike="noStrike" cap="none" dirty="0">
                <a:solidFill>
                  <a:srgbClr val="00FF00"/>
                </a:solidFill>
                <a:latin typeface="Arial" charset="0"/>
                <a:ea typeface="Arial" charset="0"/>
                <a:cs typeface="Arial" charset="0"/>
                <a:sym typeface="Cabin"/>
              </a:rPr>
              <a:t>/wiki/</a:t>
            </a:r>
            <a:r>
              <a:rPr lang="en-US" sz="3600" u="none" strike="noStrike" cap="none" dirty="0" err="1">
                <a:solidFill>
                  <a:srgbClr val="00FF00"/>
                </a:solidFill>
                <a:latin typeface="Arial" charset="0"/>
                <a:ea typeface="Arial" charset="0"/>
                <a:cs typeface="Arial" charset="0"/>
                <a:sym typeface="Cabin"/>
              </a:rPr>
              <a:t>XML_Schema</a:t>
            </a:r>
            <a:r>
              <a:rPr lang="en-US" sz="3600" u="none" strike="noStrike" cap="none" dirty="0">
                <a:solidFill>
                  <a:srgbClr val="00FF00"/>
                </a:solidFill>
                <a:latin typeface="Arial" charset="0"/>
                <a:ea typeface="Arial" charset="0"/>
                <a:cs typeface="Arial" charset="0"/>
                <a:sym typeface="Cabin"/>
              </a:rPr>
              <a:t>_(W3C)</a:t>
            </a:r>
          </a:p>
        </p:txBody>
      </p:sp>
      <p:sp>
        <p:nvSpPr>
          <p:cNvPr id="424" name="Shape 424"/>
          <p:cNvSpPr/>
          <p:nvPr/>
        </p:nvSpPr>
        <p:spPr>
          <a:xfrm flipH="1">
            <a:off x="13309700" y="6705600"/>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4776762" y="8435759"/>
            <a:ext cx="71061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155700" y="762000"/>
            <a:ext cx="1304605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Data on the Web</a:t>
            </a:r>
          </a:p>
        </p:txBody>
      </p:sp>
      <p:sp>
        <p:nvSpPr>
          <p:cNvPr id="214" name="Shape 214"/>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With the HTTP Request/Response well understood and well supported, there was a natural move toward exchanging data between programs using these protocols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 needed to come up with an agreed way to represent data going between applications and across networks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There are two commonly used formats: XML and JSON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XML Schema (W3C spec)</a:t>
            </a:r>
          </a:p>
        </p:txBody>
      </p:sp>
      <p:sp>
        <p:nvSpPr>
          <p:cNvPr id="431" name="Shape 431"/>
          <p:cNvSpPr txBox="1">
            <a:spLocks noGrp="1"/>
          </p:cNvSpPr>
          <p:nvPr>
            <p:ph type="body" idx="1"/>
          </p:nvPr>
        </p:nvSpPr>
        <p:spPr>
          <a:xfrm>
            <a:off x="1155700" y="2866820"/>
            <a:ext cx="13932000" cy="5439079"/>
          </a:xfrm>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will focus on the World Wide Web Consortium (W3C) version</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It is often called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W3C 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because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is considered generic</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More commonly it is called XSD because the file names end in .</a:t>
            </a:r>
            <a:r>
              <a:rPr lang="en-US" sz="3600" u="none" strike="noStrike" cap="none" dirty="0" err="1">
                <a:solidFill>
                  <a:schemeClr val="lt1"/>
                </a:solidFill>
                <a:latin typeface="Arial" charset="0"/>
                <a:ea typeface="Arial" charset="0"/>
                <a:cs typeface="Arial" charset="0"/>
                <a:sym typeface="Cabin"/>
              </a:rPr>
              <a:t>xsd</a:t>
            </a:r>
            <a:endParaRPr lang="en-US" sz="3600" u="none" strike="noStrike" cap="none" dirty="0">
              <a:solidFill>
                <a:schemeClr val="lt1"/>
              </a:solidFill>
              <a:latin typeface="Arial" charset="0"/>
              <a:ea typeface="Arial" charset="0"/>
              <a:cs typeface="Arial" charset="0"/>
              <a:sym typeface="Cabin"/>
            </a:endParaRPr>
          </a:p>
        </p:txBody>
      </p:sp>
      <p:sp>
        <p:nvSpPr>
          <p:cNvPr id="432" name="Shape 432"/>
          <p:cNvSpPr txBox="1"/>
          <p:nvPr/>
        </p:nvSpPr>
        <p:spPr>
          <a:xfrm>
            <a:off x="4375325" y="6813273"/>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http://www.w3.org/XML/Schema</a:t>
            </a:r>
          </a:p>
        </p:txBody>
      </p:sp>
      <p:sp>
        <p:nvSpPr>
          <p:cNvPr id="433" name="Shape 433"/>
          <p:cNvSpPr txBox="1"/>
          <p:nvPr/>
        </p:nvSpPr>
        <p:spPr>
          <a:xfrm>
            <a:off x="2836300" y="7422873"/>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http://en.wikipedia.org/wiki/XML_Schema_(W3C)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761999"/>
            <a:ext cx="4542735" cy="22197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Structure</a:t>
            </a:r>
          </a:p>
        </p:txBody>
      </p:sp>
      <p:sp>
        <p:nvSpPr>
          <p:cNvPr id="439" name="Shape 43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u="none" strike="noStrike" cap="none">
                <a:solidFill>
                  <a:srgbClr val="FF7F00"/>
                </a:solidFill>
                <a:latin typeface="Arial" charset="0"/>
                <a:ea typeface="Arial" charset="0"/>
                <a:cs typeface="Arial" charset="0"/>
                <a:sym typeface="Cabin"/>
              </a:rPr>
              <a:t>xs:element</a:t>
            </a:r>
          </a:p>
          <a:p>
            <a:pPr marL="457200" marR="0" lvl="0" indent="-457200" algn="l" rtl="0">
              <a:lnSpc>
                <a:spcPct val="150000"/>
              </a:lnSpc>
              <a:spcBef>
                <a:spcPts val="3500"/>
              </a:spcBef>
              <a:spcAft>
                <a:spcPts val="0"/>
              </a:spcAft>
              <a:buClr>
                <a:srgbClr val="00FF00"/>
              </a:buClr>
              <a:buSzPct val="100000"/>
              <a:buFont typeface="Cabin"/>
            </a:pPr>
            <a:r>
              <a:rPr lang="en-US" sz="3600" u="none" strike="noStrike" cap="none">
                <a:solidFill>
                  <a:srgbClr val="00FF00"/>
                </a:solidFill>
                <a:latin typeface="Arial" charset="0"/>
                <a:ea typeface="Arial" charset="0"/>
                <a:cs typeface="Arial" charset="0"/>
                <a:sym typeface="Cabin"/>
              </a:rPr>
              <a:t>xs:sequence</a:t>
            </a:r>
          </a:p>
          <a:p>
            <a:pPr marL="457200" marR="0" lvl="0" indent="-457200" algn="l" rtl="0">
              <a:lnSpc>
                <a:spcPct val="150000"/>
              </a:lnSpc>
              <a:spcBef>
                <a:spcPts val="3500"/>
              </a:spcBef>
              <a:spcAft>
                <a:spcPts val="0"/>
              </a:spcAft>
              <a:buClr>
                <a:srgbClr val="FFFF00"/>
              </a:buClr>
              <a:buSzPct val="100000"/>
              <a:buFont typeface="Cabin"/>
            </a:pPr>
            <a:r>
              <a:rPr lang="en-US" sz="3600" u="none" strike="noStrike" cap="none">
                <a:solidFill>
                  <a:srgbClr val="FFFF00"/>
                </a:solidFill>
                <a:latin typeface="Arial" charset="0"/>
                <a:ea typeface="Arial" charset="0"/>
                <a:cs typeface="Arial" charset="0"/>
                <a:sym typeface="Cabin"/>
              </a:rPr>
              <a:t>xs:complexType</a:t>
            </a: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 name=</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person</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&lt;</a:t>
            </a:r>
            <a:r>
              <a:rPr lang="en-US" sz="3000" u="none" strike="noStrike" cap="none" dirty="0">
                <a:solidFill>
                  <a:srgbClr val="FFFF00"/>
                </a:solidFill>
                <a:latin typeface="Arial" charset="0"/>
                <a:ea typeface="Arial" charset="0"/>
                <a:cs typeface="Arial" charset="0"/>
                <a:sym typeface="Cabin"/>
              </a:rPr>
              <a:t>person&gt;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&gt;Severance&lt;/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&gt;2001-04-17&lt;/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&lt;/person&gt;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9687338" y="761999"/>
            <a:ext cx="5400361" cy="200861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000" u="none" strike="noStrike" cap="none">
                <a:solidFill>
                  <a:srgbClr val="FFD966"/>
                </a:solidFill>
                <a:latin typeface="Arial" charset="0"/>
                <a:ea typeface="Arial" charset="0"/>
                <a:cs typeface="Arial" charset="0"/>
                <a:sym typeface="Cabin"/>
              </a:rPr>
              <a:t>XSD</a:t>
            </a:r>
            <a:br>
              <a:rPr lang="en-US" sz="6000" u="none" strike="noStrike" cap="none">
                <a:solidFill>
                  <a:srgbClr val="FFD966"/>
                </a:solidFill>
                <a:latin typeface="Arial" charset="0"/>
                <a:ea typeface="Arial" charset="0"/>
                <a:cs typeface="Arial" charset="0"/>
                <a:sym typeface="Cabin"/>
              </a:rPr>
            </a:br>
            <a:r>
              <a:rPr lang="en-US" sz="6000" u="none" strike="noStrike" cap="none">
                <a:solidFill>
                  <a:srgbClr val="FFD966"/>
                </a:solidFill>
                <a:latin typeface="Arial" charset="0"/>
                <a:ea typeface="Arial" charset="0"/>
                <a:cs typeface="Arial" charset="0"/>
                <a:sym typeface="Cabin"/>
              </a:rPr>
              <a:t>Constraints</a:t>
            </a:r>
          </a:p>
        </p:txBody>
      </p:sp>
      <p:sp>
        <p:nvSpPr>
          <p:cNvPr id="447" name="Shape 447"/>
          <p:cNvSpPr txBox="1"/>
          <p:nvPr/>
        </p:nvSpPr>
        <p:spPr>
          <a:xfrm>
            <a:off x="1164099" y="8414297"/>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http://www.w3schools.com/Schema/schema_complex_indicators.asp</a:t>
            </a:r>
          </a:p>
        </p:txBody>
      </p:sp>
      <p:sp>
        <p:nvSpPr>
          <p:cNvPr id="448" name="Shape 448"/>
          <p:cNvSpPr txBox="1"/>
          <p:nvPr/>
        </p:nvSpPr>
        <p:spPr>
          <a:xfrm>
            <a:off x="339725" y="1195819"/>
            <a:ext cx="10960099" cy="460863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 name="person"&gt;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xs:element</a:t>
            </a:r>
            <a:r>
              <a:rPr lang="en-US" sz="3000" u="none" strike="noStrike" cap="none" dirty="0">
                <a:solidFill>
                  <a:srgbClr val="00FFFF"/>
                </a:solidFill>
                <a:latin typeface="Arial" charset="0"/>
                <a:ea typeface="Arial" charset="0"/>
                <a:cs typeface="Arial" charset="0"/>
                <a:sym typeface="Cabin"/>
              </a:rPr>
              <a:t> name="</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 type="</a:t>
            </a:r>
            <a:r>
              <a:rPr lang="en-US" sz="3000" u="none" strike="noStrike" cap="none" dirty="0" err="1">
                <a:solidFill>
                  <a:srgbClr val="00FFFF"/>
                </a:solidFill>
                <a:latin typeface="Arial" charset="0"/>
                <a:ea typeface="Arial" charset="0"/>
                <a:cs typeface="Arial" charset="0"/>
                <a:sym typeface="Cabin"/>
              </a:rPr>
              <a:t>xs:string</a:t>
            </a:r>
            <a:r>
              <a:rPr lang="en-US" sz="3000" u="none" strike="noStrike" cap="none" dirty="0">
                <a:solidFill>
                  <a:srgbClr val="00FFFF"/>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minOccurs="1" </a:t>
            </a:r>
            <a:r>
              <a:rPr lang="en-US" sz="3000" u="none" strike="noStrike" cap="none" dirty="0" err="1">
                <a:solidFill>
                  <a:srgbClr val="00FFFF"/>
                </a:solidFill>
                <a:latin typeface="Arial" charset="0"/>
                <a:ea typeface="Arial" charset="0"/>
                <a:cs typeface="Arial" charset="0"/>
                <a:sym typeface="Cabin"/>
              </a:rPr>
              <a:t>maxOccurs</a:t>
            </a:r>
            <a:r>
              <a:rPr lang="en-US" sz="3000" u="none" strike="noStrike" cap="none" dirty="0">
                <a:solidFill>
                  <a:srgbClr val="00FFFF"/>
                </a:solidFill>
                <a:latin typeface="Arial" charset="0"/>
                <a:ea typeface="Arial" charset="0"/>
                <a:cs typeface="Arial" charset="0"/>
                <a:sym typeface="Cabin"/>
              </a:rPr>
              <a:t>="1" /&gt;</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xs:string</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rgbClr val="FF7F00"/>
                </a:solidFill>
                <a:latin typeface="Arial" charset="0"/>
                <a:ea typeface="Arial" charset="0"/>
                <a:cs typeface="Arial" charset="0"/>
                <a:sym typeface="Cabin"/>
              </a:rPr>
              <a:t>            minOccurs="0" </a:t>
            </a:r>
            <a:r>
              <a:rPr lang="en-US" sz="3000" u="none" strike="noStrike" cap="none" dirty="0" err="1">
                <a:solidFill>
                  <a:srgbClr val="FF7F00"/>
                </a:solidFill>
                <a:latin typeface="Arial" charset="0"/>
                <a:ea typeface="Arial" charset="0"/>
                <a:cs typeface="Arial" charset="0"/>
                <a:sym typeface="Cabin"/>
              </a:rPr>
              <a:t>maxOccurs</a:t>
            </a:r>
            <a:r>
              <a:rPr lang="en-US" sz="3000" u="none" strike="noStrike" cap="none" dirty="0">
                <a:solidFill>
                  <a:srgbClr val="FF7F00"/>
                </a:solidFill>
                <a:latin typeface="Arial" charset="0"/>
                <a:ea typeface="Arial" charset="0"/>
                <a:cs typeface="Arial" charset="0"/>
                <a:sym typeface="Cabin"/>
              </a:rPr>
              <a:t>="10" /&gt;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&gt;</a:t>
            </a:r>
          </a:p>
        </p:txBody>
      </p:sp>
      <p:sp>
        <p:nvSpPr>
          <p:cNvPr id="449" name="Shape 449"/>
          <p:cNvSpPr txBox="1"/>
          <p:nvPr/>
        </p:nvSpPr>
        <p:spPr>
          <a:xfrm>
            <a:off x="8509502" y="4784035"/>
            <a:ext cx="7505699" cy="31144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r>
              <a:rPr lang="en-US" sz="3000" u="none" strike="noStrike" cap="none" dirty="0" err="1">
                <a:solidFill>
                  <a:srgbClr val="00FFFF"/>
                </a:solidFill>
                <a:latin typeface="Arial" charset="0"/>
                <a:ea typeface="Arial" charset="0"/>
                <a:cs typeface="Arial" charset="0"/>
                <a:sym typeface="Cabin"/>
              </a:rPr>
              <a:t>Tove</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err="1">
                <a:solidFill>
                  <a:srgbClr val="00FFFF"/>
                </a:solidFill>
                <a:latin typeface="Arial" charset="0"/>
                <a:ea typeface="Arial" charset="0"/>
                <a:cs typeface="Arial" charset="0"/>
                <a:sym typeface="Cabin"/>
              </a:rPr>
              <a:t>Refsnes</a:t>
            </a:r>
            <a:r>
              <a:rPr lang="en-US" sz="3000" u="none" strike="noStrike" cap="none" dirty="0">
                <a:solidFill>
                  <a:srgbClr val="00FFFF"/>
                </a:solidFill>
                <a:latin typeface="Arial" charset="0"/>
                <a:ea typeface="Arial" charset="0"/>
                <a:cs typeface="Arial" charset="0"/>
                <a:sym typeface="Cabin"/>
              </a:rPr>
              <a:t>&lt;/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Hege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&gt;Stale&lt;/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&gt;Jim&lt;/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Borge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1078816" y="761999"/>
            <a:ext cx="4008883" cy="20663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000" u="none" strike="noStrike" cap="none" dirty="0">
                <a:solidFill>
                  <a:srgbClr val="FFD966"/>
                </a:solidFill>
                <a:latin typeface="Arial" charset="0"/>
                <a:ea typeface="Arial" charset="0"/>
                <a:cs typeface="Arial" charset="0"/>
                <a:sym typeface="Cabin"/>
              </a:rPr>
              <a:t>XSD Data Types</a:t>
            </a:r>
          </a:p>
        </p:txBody>
      </p:sp>
      <p:sp>
        <p:nvSpPr>
          <p:cNvPr id="455" name="Shape 455"/>
          <p:cNvSpPr txBox="1"/>
          <p:nvPr/>
        </p:nvSpPr>
        <p:spPr>
          <a:xfrm>
            <a:off x="1488423" y="8426174"/>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a:t>
            </a:r>
            <a:r>
              <a:rPr lang="en-US" sz="3000" u="sng" strike="noStrike" cap="none" dirty="0">
                <a:solidFill>
                  <a:srgbClr val="FFFF00"/>
                </a:solidFill>
                <a:latin typeface="Arial" charset="0"/>
                <a:ea typeface="Arial" charset="0"/>
                <a:cs typeface="Arial" charset="0"/>
                <a:sym typeface="Cabin"/>
                <a:hlinkClick r:id="rId3"/>
              </a:rPr>
              <a:t>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&lt;xs:element name="customer" type="xs:string"/&gt;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&lt;xs:element name="start" type="xs:date"/&gt;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&lt;xs:element name="startdate" type="xs:dateTime"/&gt;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&lt;xs:element name="prize" type="xs:decimal"/&gt;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&lt;customer&gt;John Smith&lt;/customer&gt;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&lt;start&gt;2002-09-24&lt;/start&gt;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&lt;startdate&gt;2002-05-30T09:30:10</a:t>
            </a:r>
            <a:r>
              <a:rPr lang="en-US" sz="3200" u="none" strike="noStrike" cap="none">
                <a:solidFill>
                  <a:schemeClr val="lt1"/>
                </a:solidFill>
                <a:latin typeface="Arial" charset="0"/>
                <a:ea typeface="Arial" charset="0"/>
                <a:cs typeface="Arial" charset="0"/>
                <a:sym typeface="Cabin"/>
              </a:rPr>
              <a:t>Z</a:t>
            </a:r>
            <a:r>
              <a:rPr lang="en-US" sz="3200" u="none" strike="noStrike" cap="none">
                <a:solidFill>
                  <a:srgbClr val="FF7F00"/>
                </a:solidFill>
                <a:latin typeface="Arial" charset="0"/>
                <a:ea typeface="Arial" charset="0"/>
                <a:cs typeface="Arial" charset="0"/>
                <a:sym typeface="Cabin"/>
              </a:rPr>
              <a:t>&lt;/startdate&gt;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&lt;prize&gt;999.50&lt;/prize&gt;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&lt;weeks&gt;30&lt;/weeks&gt;</a:t>
            </a:r>
          </a:p>
          <a:p>
            <a:pPr marL="0" marR="0" lvl="0" indent="0" algn="ctr" rtl="0">
              <a:lnSpc>
                <a:spcPct val="100000"/>
              </a:lnSpc>
              <a:spcBef>
                <a:spcPts val="0"/>
              </a:spcBef>
              <a:spcAft>
                <a:spcPts val="0"/>
              </a:spcAft>
              <a:buNone/>
            </a:pPr>
            <a:endParaRPr/>
          </a:p>
        </p:txBody>
      </p:sp>
      <p:sp>
        <p:nvSpPr>
          <p:cNvPr id="458" name="Shape 458"/>
          <p:cNvSpPr txBox="1"/>
          <p:nvPr/>
        </p:nvSpPr>
        <p:spPr>
          <a:xfrm>
            <a:off x="1087500" y="5187275"/>
            <a:ext cx="4189499"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700" u="none" strike="noStrike" cap="none">
                <a:solidFill>
                  <a:schemeClr val="lt1"/>
                </a:solidFill>
                <a:latin typeface="Arial" charset="0"/>
                <a:ea typeface="Arial" charset="0"/>
                <a:cs typeface="Arial" charset="0"/>
                <a:sym typeface="Cabin"/>
              </a:rPr>
              <a:t>It is common to represent time in UTC/GMT, given that servers are often scattered around the world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ISO 8601 Date/Time Format</a:t>
            </a:r>
          </a:p>
        </p:txBody>
      </p:sp>
      <p:sp>
        <p:nvSpPr>
          <p:cNvPr id="464" name="Shape 464"/>
          <p:cNvSpPr txBox="1"/>
          <p:nvPr/>
        </p:nvSpPr>
        <p:spPr>
          <a:xfrm>
            <a:off x="1808894" y="2825750"/>
            <a:ext cx="10905505"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u="none" strike="noStrike" cap="none">
                <a:solidFill>
                  <a:srgbClr val="FF00FF"/>
                </a:solidFill>
                <a:latin typeface="Arial" charset="0"/>
                <a:ea typeface="Arial" charset="0"/>
                <a:cs typeface="Arial" charset="0"/>
                <a:sym typeface="Cabin"/>
              </a:rPr>
              <a:t>2002-05-30</a:t>
            </a:r>
            <a:r>
              <a:rPr lang="en-US" sz="7200" u="none" strike="noStrike" cap="none">
                <a:solidFill>
                  <a:srgbClr val="FF7F00"/>
                </a:solidFill>
                <a:latin typeface="Arial" charset="0"/>
                <a:ea typeface="Arial" charset="0"/>
                <a:cs typeface="Arial" charset="0"/>
                <a:sym typeface="Cabin"/>
              </a:rPr>
              <a:t>T</a:t>
            </a:r>
            <a:r>
              <a:rPr lang="en-US" sz="7200" u="none" strike="noStrike" cap="none">
                <a:solidFill>
                  <a:srgbClr val="00FF00"/>
                </a:solidFill>
                <a:latin typeface="Arial" charset="0"/>
                <a:ea typeface="Arial" charset="0"/>
                <a:cs typeface="Arial" charset="0"/>
                <a:sym typeface="Cabin"/>
              </a:rPr>
              <a:t>09:30:10</a:t>
            </a:r>
            <a:r>
              <a:rPr lang="en-US" sz="7200" u="none" strike="noStrike" cap="none">
                <a:solidFill>
                  <a:srgbClr val="FF7F00"/>
                </a:solidFill>
                <a:latin typeface="Arial" charset="0"/>
                <a:ea typeface="Arial" charset="0"/>
                <a:cs typeface="Arial" charset="0"/>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Year-month-day</a:t>
            </a: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Time of day</a:t>
            </a: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Timezone - typically specified in UTC / GMT rather than local time zone</a:t>
            </a:r>
          </a:p>
        </p:txBody>
      </p:sp>
      <p:sp>
        <p:nvSpPr>
          <p:cNvPr id="468" name="Shape 468"/>
          <p:cNvSpPr txBox="1"/>
          <p:nvPr/>
        </p:nvSpPr>
        <p:spPr>
          <a:xfrm>
            <a:off x="3695100" y="7193415"/>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http://en.wikipedia.org/wiki/ISO_8601</a:t>
            </a:r>
          </a:p>
        </p:txBody>
      </p:sp>
      <p:sp>
        <p:nvSpPr>
          <p:cNvPr id="469" name="Shape 469"/>
          <p:cNvSpPr txBox="1"/>
          <p:nvPr/>
        </p:nvSpPr>
        <p:spPr>
          <a:xfrm>
            <a:off x="2343325" y="7750865"/>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596564" y="728870"/>
            <a:ext cx="12555882" cy="7576377"/>
          </a:xfrm>
          <a:prstGeom prst="rect">
            <a:avLst/>
          </a:prstGeom>
          <a:noFill/>
          <a:ln>
            <a:noFill/>
          </a:ln>
        </p:spPr>
      </p:pic>
      <p:pic>
        <p:nvPicPr>
          <p:cNvPr id="478" name="Shape 478"/>
          <p:cNvPicPr preferRelativeResize="0"/>
          <p:nvPr/>
        </p:nvPicPr>
        <p:blipFill rotWithShape="1">
          <a:blip r:embed="rId4">
            <a:alphaModFix/>
          </a:blip>
          <a:srcRect/>
          <a:stretch/>
        </p:blipFill>
        <p:spPr>
          <a:xfrm>
            <a:off x="7398519" y="5033272"/>
            <a:ext cx="8615568" cy="3445565"/>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65502" y="8401019"/>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4280452" y="808383"/>
            <a:ext cx="7977809" cy="74733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0589591"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import </a:t>
            </a:r>
            <a:r>
              <a:rPr lang="en-US" sz="3000" b="1" i="0" u="none" strike="noStrike" cap="none" dirty="0" err="1">
                <a:solidFill>
                  <a:schemeClr val="lt1"/>
                </a:solidFill>
                <a:latin typeface="Courier"/>
                <a:ea typeface="Courier New"/>
                <a:cs typeface="Courier"/>
                <a:sym typeface="Courier New"/>
              </a:rPr>
              <a:t>xml.etree.ElementTree</a:t>
            </a:r>
            <a:r>
              <a:rPr lang="en-US" sz="3000" b="1" i="0" u="none" strike="noStrike" cap="none" dirty="0">
                <a:solidFill>
                  <a:schemeClr val="lt1"/>
                </a:solidFill>
                <a:latin typeface="Courier"/>
                <a:ea typeface="Courier New"/>
                <a:cs typeface="Courier"/>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data = '''&lt;person&gt;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  &lt;phone type="</a:t>
            </a:r>
            <a:r>
              <a:rPr lang="en-US" sz="3000" b="1" i="0" u="none" strike="noStrike" cap="none" dirty="0" err="1">
                <a:solidFill>
                  <a:schemeClr val="lt1"/>
                </a:solidFill>
                <a:latin typeface="Courier"/>
                <a:ea typeface="Courier New"/>
                <a:cs typeface="Courier"/>
                <a:sym typeface="Courier New"/>
              </a:rPr>
              <a:t>intl</a:t>
            </a:r>
            <a:r>
              <a:rPr lang="en-US" sz="3000" b="1" i="0" u="none" strike="noStrike" cap="none" dirty="0">
                <a:solidFill>
                  <a:schemeClr val="lt1"/>
                </a:solidFill>
                <a:latin typeface="Courier"/>
                <a:ea typeface="Courier New"/>
                <a:cs typeface="Courier"/>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   &lt;/phone&gt;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   &lt;email hide="yes"/&gt;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&lt;/person&gt;'''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tree = </a:t>
            </a:r>
            <a:r>
              <a:rPr lang="en-US" sz="3000" b="1" i="0" u="none" strike="noStrike" cap="none" dirty="0" err="1">
                <a:solidFill>
                  <a:schemeClr val="lt1"/>
                </a:solidFill>
                <a:latin typeface="Courier"/>
                <a:ea typeface="Courier New"/>
                <a:cs typeface="Courier"/>
                <a:sym typeface="Courier New"/>
              </a:rPr>
              <a:t>ET.fromstring</a:t>
            </a:r>
            <a:r>
              <a:rPr lang="en-US" sz="3000" b="1" i="0" u="none" strike="noStrike" cap="none" dirty="0">
                <a:solidFill>
                  <a:schemeClr val="lt1"/>
                </a:solidFill>
                <a:latin typeface="Courier"/>
                <a:ea typeface="Courier New"/>
                <a:cs typeface="Courier"/>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print('Name:',</a:t>
            </a:r>
            <a:r>
              <a:rPr lang="en-US" sz="3000" b="1" i="0" u="none" strike="noStrike" cap="none" dirty="0" err="1">
                <a:solidFill>
                  <a:schemeClr val="lt1"/>
                </a:solidFill>
                <a:latin typeface="Courier"/>
                <a:ea typeface="Courier New"/>
                <a:cs typeface="Courier"/>
                <a:sym typeface="Courier New"/>
              </a:rPr>
              <a:t>tree.find</a:t>
            </a:r>
            <a:r>
              <a:rPr lang="en-US" sz="3000" b="1" i="0" u="none" strike="noStrike" cap="none" dirty="0">
                <a:solidFill>
                  <a:schemeClr val="lt1"/>
                </a:solidFill>
                <a:latin typeface="Courier"/>
                <a:ea typeface="Courier New"/>
                <a:cs typeface="Courier"/>
                <a:sym typeface="Courier New"/>
              </a:rPr>
              <a:t>('name').text)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print('</a:t>
            </a:r>
            <a:r>
              <a:rPr lang="en-US" sz="3000" b="1" i="0" u="none" strike="noStrike" cap="none" dirty="0" err="1">
                <a:solidFill>
                  <a:schemeClr val="lt1"/>
                </a:solidFill>
                <a:latin typeface="Courier"/>
                <a:ea typeface="Courier New"/>
                <a:cs typeface="Courier"/>
                <a:sym typeface="Courier New"/>
              </a:rPr>
              <a:t>Attr</a:t>
            </a:r>
            <a:r>
              <a:rPr lang="en-US" sz="3000" b="1" i="0" u="none" strike="noStrike" cap="none" dirty="0">
                <a:solidFill>
                  <a:schemeClr val="lt1"/>
                </a:solidFill>
                <a:latin typeface="Courier"/>
                <a:ea typeface="Courier New"/>
                <a:cs typeface="Courier"/>
                <a:sym typeface="Courier New"/>
              </a:rPr>
              <a:t>:',</a:t>
            </a:r>
            <a:r>
              <a:rPr lang="en-US" sz="3000" b="1" i="0" u="none" strike="noStrike" cap="none" dirty="0" err="1">
                <a:solidFill>
                  <a:schemeClr val="lt1"/>
                </a:solidFill>
                <a:latin typeface="Courier"/>
                <a:ea typeface="Courier New"/>
                <a:cs typeface="Courier"/>
                <a:sym typeface="Courier New"/>
              </a:rPr>
              <a:t>tree.find</a:t>
            </a:r>
            <a:r>
              <a:rPr lang="en-US" sz="3000" b="1" i="0" u="none" strike="noStrike" cap="none" dirty="0">
                <a:solidFill>
                  <a:schemeClr val="lt1"/>
                </a:solidFill>
                <a:latin typeface="Courier"/>
                <a:ea typeface="Courier New"/>
                <a:cs typeface="Courier"/>
                <a:sym typeface="Courier New"/>
              </a:rPr>
              <a:t>('email').get('hide'))</a:t>
            </a:r>
          </a:p>
        </p:txBody>
      </p:sp>
      <p:sp>
        <p:nvSpPr>
          <p:cNvPr id="491" name="Shape 491"/>
          <p:cNvSpPr txBox="1"/>
          <p:nvPr/>
        </p:nvSpPr>
        <p:spPr>
          <a:xfrm>
            <a:off x="13290494" y="927928"/>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a:ea typeface="Courier New"/>
                <a:cs typeface="Courier"/>
                <a:sym typeface="Courier New"/>
              </a:rPr>
              <a:t>xml1.py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781878"/>
            <a:ext cx="10972799" cy="789554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import </a:t>
            </a:r>
            <a:r>
              <a:rPr lang="en-US" sz="2400" b="1" i="0" u="none" strike="noStrike" cap="none" dirty="0" err="1">
                <a:solidFill>
                  <a:schemeClr val="lt1"/>
                </a:solidFill>
                <a:latin typeface="Courier"/>
                <a:ea typeface="Courier New"/>
                <a:cs typeface="Courier"/>
                <a:sym typeface="Courier New"/>
              </a:rPr>
              <a:t>xml.etree.ElementTree</a:t>
            </a:r>
            <a:r>
              <a:rPr lang="en-US" sz="2400" b="1" i="0" u="none" strike="noStrike" cap="none" dirty="0">
                <a:solidFill>
                  <a:schemeClr val="lt1"/>
                </a:solidFill>
                <a:latin typeface="Courier"/>
                <a:ea typeface="Courier New"/>
                <a:cs typeface="Courier"/>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input = '''&lt;stuff&gt;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        &lt;user x="2"&gt;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        &lt;user x="7"&gt;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            &lt;name&gt;Brent&lt;/name&gt;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&lt;/stuff&gt;'''</a:t>
            </a:r>
          </a:p>
          <a:p>
            <a:pPr marL="0" marR="0" lvl="0" indent="0" algn="ctr" rtl="0">
              <a:lnSpc>
                <a:spcPct val="100000"/>
              </a:lnSpc>
              <a:spcBef>
                <a:spcPts val="0"/>
              </a:spcBef>
              <a:spcAft>
                <a:spcPts val="0"/>
              </a:spcAft>
              <a:buNone/>
            </a:pPr>
            <a:endParaRPr sz="2400" b="1"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stuff = </a:t>
            </a:r>
            <a:r>
              <a:rPr lang="en-US" sz="2400" b="1" i="0" u="none" strike="noStrike" cap="none" dirty="0" err="1">
                <a:solidFill>
                  <a:schemeClr val="lt1"/>
                </a:solidFill>
                <a:latin typeface="Courier"/>
                <a:ea typeface="Courier New"/>
                <a:cs typeface="Courier"/>
                <a:sym typeface="Courier New"/>
              </a:rPr>
              <a:t>ET.fromstring</a:t>
            </a:r>
            <a:r>
              <a:rPr lang="en-US" sz="2400" b="1" i="0" u="none" strike="noStrike" cap="none" dirty="0">
                <a:solidFill>
                  <a:schemeClr val="lt1"/>
                </a:solidFill>
                <a:latin typeface="Courier"/>
                <a:ea typeface="Courier New"/>
                <a:cs typeface="Courier"/>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err="1">
                <a:solidFill>
                  <a:schemeClr val="lt1"/>
                </a:solidFill>
                <a:latin typeface="Courier"/>
                <a:ea typeface="Courier New"/>
                <a:cs typeface="Courier"/>
                <a:sym typeface="Courier New"/>
              </a:rPr>
              <a:t>lst</a:t>
            </a:r>
            <a:r>
              <a:rPr lang="en-US" sz="2400" b="1" i="0" u="none" strike="noStrike" cap="none" dirty="0">
                <a:solidFill>
                  <a:schemeClr val="lt1"/>
                </a:solidFill>
                <a:latin typeface="Courier"/>
                <a:ea typeface="Courier New"/>
                <a:cs typeface="Courier"/>
                <a:sym typeface="Courier New"/>
              </a:rPr>
              <a:t> = </a:t>
            </a:r>
            <a:r>
              <a:rPr lang="en-US" sz="2400" b="1" i="0" u="none" strike="noStrike" cap="none" dirty="0" err="1">
                <a:solidFill>
                  <a:schemeClr val="lt1"/>
                </a:solidFill>
                <a:latin typeface="Courier"/>
                <a:ea typeface="Courier New"/>
                <a:cs typeface="Courier"/>
                <a:sym typeface="Courier New"/>
              </a:rPr>
              <a:t>stuff.findall</a:t>
            </a:r>
            <a:r>
              <a:rPr lang="en-US" sz="2400" b="1" i="0" u="none" strike="noStrike" cap="none" dirty="0">
                <a:solidFill>
                  <a:schemeClr val="lt1"/>
                </a:solidFill>
                <a:latin typeface="Courier"/>
                <a:ea typeface="Courier New"/>
                <a:cs typeface="Courier"/>
                <a:sym typeface="Courier New"/>
              </a:rPr>
              <a:t>('users/user')</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print('User count:', </a:t>
            </a:r>
            <a:r>
              <a:rPr lang="en-US" sz="2400" b="1" i="0" u="none" strike="noStrike" cap="none" dirty="0" err="1">
                <a:solidFill>
                  <a:schemeClr val="lt1"/>
                </a:solidFill>
                <a:latin typeface="Courier"/>
                <a:ea typeface="Courier New"/>
                <a:cs typeface="Courier"/>
                <a:sym typeface="Courier New"/>
              </a:rPr>
              <a:t>len</a:t>
            </a:r>
            <a:r>
              <a:rPr lang="en-US" sz="2400" b="1" i="0" u="none" strike="noStrike" cap="none" dirty="0">
                <a:solidFill>
                  <a:schemeClr val="lt1"/>
                </a:solidFill>
                <a:latin typeface="Courier"/>
                <a:ea typeface="Courier New"/>
                <a:cs typeface="Courier"/>
                <a:sym typeface="Courier New"/>
              </a:rPr>
              <a:t>(</a:t>
            </a:r>
            <a:r>
              <a:rPr lang="en-US" sz="2400" b="1" i="0" u="none" strike="noStrike" cap="none" dirty="0" err="1">
                <a:solidFill>
                  <a:schemeClr val="lt1"/>
                </a:solidFill>
                <a:latin typeface="Courier"/>
                <a:ea typeface="Courier New"/>
                <a:cs typeface="Courier"/>
                <a:sym typeface="Courier New"/>
              </a:rPr>
              <a:t>lst</a:t>
            </a:r>
            <a:r>
              <a:rPr lang="en-US" sz="2400" b="1"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for item in </a:t>
            </a:r>
            <a:r>
              <a:rPr lang="en-US" sz="2400" b="1" i="0" u="none" strike="noStrike" cap="none" dirty="0" err="1">
                <a:solidFill>
                  <a:schemeClr val="lt1"/>
                </a:solidFill>
                <a:latin typeface="Courier"/>
                <a:ea typeface="Courier New"/>
                <a:cs typeface="Courier"/>
                <a:sym typeface="Courier New"/>
              </a:rPr>
              <a:t>lst</a:t>
            </a:r>
            <a:r>
              <a:rPr lang="en-US" sz="2400" b="1"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    print('Name', </a:t>
            </a:r>
            <a:r>
              <a:rPr lang="en-US" sz="2400" b="1" i="0" u="none" strike="noStrike" cap="none" dirty="0" err="1">
                <a:solidFill>
                  <a:schemeClr val="lt1"/>
                </a:solidFill>
                <a:latin typeface="Courier"/>
                <a:ea typeface="Courier New"/>
                <a:cs typeface="Courier"/>
                <a:sym typeface="Courier New"/>
              </a:rPr>
              <a:t>item.find</a:t>
            </a:r>
            <a:r>
              <a:rPr lang="en-US" sz="2400" b="1" i="0" u="none" strike="noStrike" cap="none" dirty="0">
                <a:solidFill>
                  <a:schemeClr val="lt1"/>
                </a:solidFill>
                <a:latin typeface="Courier"/>
                <a:ea typeface="Courier New"/>
                <a:cs typeface="Courier"/>
                <a:sym typeface="Courier New"/>
              </a:rPr>
              <a:t>('name').text)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    print('Id', </a:t>
            </a:r>
            <a:r>
              <a:rPr lang="en-US" sz="2400" b="1" i="0" u="none" strike="noStrike" cap="none" dirty="0" err="1">
                <a:solidFill>
                  <a:schemeClr val="lt1"/>
                </a:solidFill>
                <a:latin typeface="Courier"/>
                <a:ea typeface="Courier New"/>
                <a:cs typeface="Courier"/>
                <a:sym typeface="Courier New"/>
              </a:rPr>
              <a:t>item.find</a:t>
            </a:r>
            <a:r>
              <a:rPr lang="en-US" sz="2400" b="1" i="0" u="none" strike="noStrike" cap="none" dirty="0">
                <a:solidFill>
                  <a:schemeClr val="lt1"/>
                </a:solidFill>
                <a:latin typeface="Courier"/>
                <a:ea typeface="Courier New"/>
                <a:cs typeface="Courier"/>
                <a:sym typeface="Courier New"/>
              </a:rPr>
              <a:t>('id').text)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New"/>
                <a:cs typeface="Courier"/>
                <a:sym typeface="Courier New"/>
              </a:rPr>
              <a:t>    print('Attribute', </a:t>
            </a:r>
            <a:r>
              <a:rPr lang="en-US" sz="2400" b="1" i="0" u="none" strike="noStrike" cap="none" dirty="0" err="1">
                <a:solidFill>
                  <a:schemeClr val="lt1"/>
                </a:solidFill>
                <a:latin typeface="Courier"/>
                <a:ea typeface="Courier New"/>
                <a:cs typeface="Courier"/>
                <a:sym typeface="Courier New"/>
              </a:rPr>
              <a:t>item.get</a:t>
            </a:r>
            <a:r>
              <a:rPr lang="en-US" sz="2400" b="1" i="0" u="none" strike="noStrike" cap="none" dirty="0">
                <a:solidFill>
                  <a:schemeClr val="lt1"/>
                </a:solidFill>
                <a:latin typeface="Courier"/>
                <a:ea typeface="Courier New"/>
                <a:cs typeface="Courier"/>
                <a:sym typeface="Courier New"/>
              </a:rPr>
              <a:t>("x"))</a:t>
            </a:r>
          </a:p>
        </p:txBody>
      </p:sp>
      <p:sp>
        <p:nvSpPr>
          <p:cNvPr id="497" name="Shape 497"/>
          <p:cNvSpPr txBox="1"/>
          <p:nvPr/>
        </p:nvSpPr>
        <p:spPr>
          <a:xfrm>
            <a:off x="13282883" y="916561"/>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a:ea typeface="Courier New"/>
                <a:cs typeface="Courier"/>
                <a:sym typeface="Courier New"/>
              </a:rPr>
              <a:t>xml2.py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JavaScript Object Notation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Sending Data Across the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Net</a:t>
            </a:r>
            <a:r>
              <a:rPr lang="en-US" sz="7600" b="1" i="0" u="none" strike="noStrike" cap="none">
                <a:solidFill>
                  <a:srgbClr val="FFD966"/>
                </a:solidFill>
                <a:latin typeface="Arial"/>
                <a:ea typeface="Arial"/>
                <a:cs typeface="Arial"/>
                <a:sym typeface="Arial"/>
              </a:rPr>
              <a:t>”</a:t>
            </a:r>
          </a:p>
        </p:txBody>
      </p:sp>
      <p:sp>
        <p:nvSpPr>
          <p:cNvPr id="9" name="Shape 244"/>
          <p:cNvSpPr txBox="1">
            <a:spLocks noChangeArrowheads="1"/>
          </p:cNvSpPr>
          <p:nvPr/>
        </p:nvSpPr>
        <p:spPr bwMode="auto">
          <a:xfrm>
            <a:off x="849491" y="3112912"/>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PHP</a:t>
            </a:r>
          </a:p>
          <a:p>
            <a:pPr algn="ctr">
              <a:buClr>
                <a:srgbClr val="FFFFFF"/>
              </a:buClr>
              <a:buSzPct val="25000"/>
            </a:pPr>
            <a:r>
              <a:rPr lang="en-US" altLang="x-none" sz="4267">
                <a:solidFill>
                  <a:srgbClr val="FFFFFF"/>
                </a:solidFill>
                <a:latin typeface="Arial" charset="0"/>
                <a:sym typeface="Cabin" charset="0"/>
              </a:rPr>
              <a:t>Array</a:t>
            </a:r>
          </a:p>
        </p:txBody>
      </p:sp>
      <p:pic>
        <p:nvPicPr>
          <p:cNvPr id="10" name="Shape 22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068" y="3327402"/>
            <a:ext cx="4476044" cy="3682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Shape 224"/>
          <p:cNvSpPr txBox="1">
            <a:spLocks noChangeArrowheads="1"/>
          </p:cNvSpPr>
          <p:nvPr/>
        </p:nvSpPr>
        <p:spPr bwMode="auto">
          <a:xfrm>
            <a:off x="2438400" y="7368823"/>
            <a:ext cx="12860868" cy="1106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p>
            <a:pPr algn="ctr">
              <a:buClr>
                <a:srgbClr val="FFFFFF"/>
              </a:buClr>
              <a:buSzPct val="25000"/>
              <a:buFont typeface="Cabin" charset="0"/>
              <a:buNone/>
            </a:pPr>
            <a:r>
              <a:rPr lang="en-US" altLang="x-none" sz="3556">
                <a:solidFill>
                  <a:srgbClr val="FFFFFF"/>
                </a:solidFill>
                <a:latin typeface="Arial" charset="0"/>
                <a:sym typeface="Cabin" charset="0"/>
              </a:rPr>
              <a:t>a.k.a.  </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Wire Protocol</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 - What we send on the </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wire</a:t>
            </a:r>
            <a:r>
              <a:rPr lang="en-US" altLang="x-none" sz="3556">
                <a:solidFill>
                  <a:srgbClr val="FFFFFF"/>
                </a:solidFill>
                <a:latin typeface="Arial" charset="0"/>
                <a:sym typeface="Arial" charset="0"/>
              </a:rPr>
              <a:t>”</a:t>
            </a:r>
          </a:p>
        </p:txBody>
      </p:sp>
      <p:sp>
        <p:nvSpPr>
          <p:cNvPr id="12" name="Shape 244"/>
          <p:cNvSpPr txBox="1">
            <a:spLocks noChangeArrowheads="1"/>
          </p:cNvSpPr>
          <p:nvPr/>
        </p:nvSpPr>
        <p:spPr bwMode="auto">
          <a:xfrm>
            <a:off x="11912602" y="3090334"/>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JavaScript</a:t>
            </a:r>
          </a:p>
          <a:p>
            <a:pPr algn="ctr">
              <a:buClr>
                <a:srgbClr val="FFFFFF"/>
              </a:buClr>
              <a:buSzPct val="25000"/>
            </a:pPr>
            <a:r>
              <a:rPr lang="en-US" altLang="x-none" sz="4267">
                <a:solidFill>
                  <a:srgbClr val="FFFFFF"/>
                </a:solidFill>
                <a:latin typeface="Arial" charset="0"/>
                <a:sym typeface="Cabin" charset="0"/>
              </a:rPr>
              <a:t>Object</a:t>
            </a:r>
          </a:p>
        </p:txBody>
      </p:sp>
      <p:sp>
        <p:nvSpPr>
          <p:cNvPr id="13" name="Shape 244"/>
          <p:cNvSpPr txBox="1">
            <a:spLocks noChangeArrowheads="1"/>
          </p:cNvSpPr>
          <p:nvPr/>
        </p:nvSpPr>
        <p:spPr bwMode="auto">
          <a:xfrm>
            <a:off x="11912602" y="5421490"/>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Java</a:t>
            </a:r>
          </a:p>
          <a:p>
            <a:pPr algn="ctr">
              <a:buClr>
                <a:srgbClr val="FFFFFF"/>
              </a:buClr>
              <a:buSzPct val="25000"/>
            </a:pPr>
            <a:r>
              <a:rPr lang="en-US" altLang="x-none" sz="4267">
                <a:solidFill>
                  <a:srgbClr val="FFFFFF"/>
                </a:solidFill>
                <a:latin typeface="Arial" charset="0"/>
                <a:sym typeface="Cabin" charset="0"/>
              </a:rPr>
              <a:t>HashMap</a:t>
            </a:r>
          </a:p>
        </p:txBody>
      </p:sp>
      <p:sp>
        <p:nvSpPr>
          <p:cNvPr id="14" name="Shape 244"/>
          <p:cNvSpPr txBox="1">
            <a:spLocks noChangeArrowheads="1"/>
          </p:cNvSpPr>
          <p:nvPr/>
        </p:nvSpPr>
        <p:spPr bwMode="auto">
          <a:xfrm>
            <a:off x="900291" y="5503334"/>
            <a:ext cx="3174999" cy="1814690"/>
          </a:xfrm>
          <a:prstGeom prst="rect">
            <a:avLst/>
          </a:prstGeom>
          <a:noFill/>
          <a:ln w="63500" cap="rnd">
            <a:solidFill>
              <a:srgbClr val="FF00FF"/>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Python</a:t>
            </a:r>
          </a:p>
          <a:p>
            <a:pPr algn="ctr">
              <a:buClr>
                <a:srgbClr val="FFFFFF"/>
              </a:buClr>
              <a:buSzPct val="25000"/>
            </a:pPr>
            <a:r>
              <a:rPr lang="en-US" altLang="x-none" sz="4267">
                <a:solidFill>
                  <a:srgbClr val="FFFFFF"/>
                </a:solidFill>
                <a:latin typeface="Arial" charset="0"/>
                <a:sym typeface="Cabin" charset="0"/>
              </a:rPr>
              <a:t>Dictionary</a:t>
            </a:r>
          </a:p>
        </p:txBody>
      </p:sp>
      <p:sp>
        <p:nvSpPr>
          <p:cNvPr id="15" name="Left-Right Arrow 1"/>
          <p:cNvSpPr>
            <a:spLocks noChangeArrowheads="1"/>
          </p:cNvSpPr>
          <p:nvPr/>
        </p:nvSpPr>
        <p:spPr bwMode="auto">
          <a:xfrm rot="1366424">
            <a:off x="4354690"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6" name="Left-Right Arrow 16"/>
          <p:cNvSpPr>
            <a:spLocks noChangeArrowheads="1"/>
          </p:cNvSpPr>
          <p:nvPr/>
        </p:nvSpPr>
        <p:spPr bwMode="auto">
          <a:xfrm rot="-922861">
            <a:off x="4354690"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7" name="Left-Right Arrow 17"/>
          <p:cNvSpPr>
            <a:spLocks noChangeArrowheads="1"/>
          </p:cNvSpPr>
          <p:nvPr/>
        </p:nvSpPr>
        <p:spPr bwMode="auto">
          <a:xfrm rot="-1027410">
            <a:off x="10377312"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8" name="Left-Right Arrow 18"/>
          <p:cNvSpPr>
            <a:spLocks noChangeArrowheads="1"/>
          </p:cNvSpPr>
          <p:nvPr/>
        </p:nvSpPr>
        <p:spPr bwMode="auto">
          <a:xfrm rot="1462947">
            <a:off x="10377312"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9" name="Shape 247"/>
          <p:cNvSpPr txBox="1">
            <a:spLocks noChangeArrowheads="1"/>
          </p:cNvSpPr>
          <p:nvPr/>
        </p:nvSpPr>
        <p:spPr bwMode="auto">
          <a:xfrm>
            <a:off x="6739467" y="4236156"/>
            <a:ext cx="3440290" cy="1862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p>
            <a:pPr>
              <a:buClr>
                <a:srgbClr val="00FF00"/>
              </a:buClr>
              <a:buSzPct val="25000"/>
            </a:pPr>
            <a:r>
              <a:rPr lang="en-US" altLang="x-none" sz="2489" dirty="0">
                <a:solidFill>
                  <a:schemeClr val="bg2"/>
                </a:solidFill>
                <a:latin typeface="Arial" charset="0"/>
                <a:sym typeface="Cabin" charset="0"/>
              </a:rPr>
              <a:t>{</a:t>
            </a:r>
          </a:p>
          <a:p>
            <a:pPr>
              <a:buClr>
                <a:srgbClr val="00FF00"/>
              </a:buClr>
              <a:buSzPct val="25000"/>
            </a:pPr>
            <a:r>
              <a:rPr lang="en-US" altLang="x-none" sz="2489" dirty="0">
                <a:solidFill>
                  <a:schemeClr val="bg2"/>
                </a:solidFill>
                <a:latin typeface="Arial" charset="0"/>
                <a:sym typeface="Cabin" charset="0"/>
              </a:rPr>
              <a:t>  "name" :  "Chuck",</a:t>
            </a:r>
          </a:p>
          <a:p>
            <a:pPr>
              <a:buClr>
                <a:srgbClr val="00FF00"/>
              </a:buClr>
              <a:buSzPct val="25000"/>
            </a:pPr>
            <a:r>
              <a:rPr lang="en-US" altLang="x-none" sz="2489" dirty="0">
                <a:solidFill>
                  <a:schemeClr val="bg2"/>
                </a:solidFill>
                <a:latin typeface="Arial" charset="0"/>
                <a:sym typeface="Cabin" charset="0"/>
              </a:rPr>
              <a:t>  "phone" : "303-4456"</a:t>
            </a:r>
          </a:p>
          <a:p>
            <a:pPr>
              <a:buClr>
                <a:srgbClr val="00FF00"/>
              </a:buClr>
              <a:buSzPct val="25000"/>
            </a:pPr>
            <a:r>
              <a:rPr lang="en-US" altLang="x-none" sz="2489" dirty="0">
                <a:solidFill>
                  <a:schemeClr val="bg2"/>
                </a:solidFill>
                <a:latin typeface="Arial" charset="0"/>
                <a:sym typeface="Cabin"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sng" strike="noStrike" cap="none">
                <a:solidFill>
                  <a:srgbClr val="FFD966"/>
                </a:solidFill>
                <a:latin typeface="Arial" charset="0"/>
                <a:ea typeface="Arial" charset="0"/>
                <a:cs typeface="Arial" charset="0"/>
                <a:sym typeface="Cabin"/>
              </a:rPr>
              <a:t>J</a:t>
            </a:r>
            <a:r>
              <a:rPr lang="en-US" sz="7800" u="none" strike="noStrike" cap="none">
                <a:solidFill>
                  <a:srgbClr val="FFD966"/>
                </a:solidFill>
                <a:latin typeface="Arial" charset="0"/>
                <a:ea typeface="Arial" charset="0"/>
                <a:cs typeface="Arial" charset="0"/>
                <a:sym typeface="Cabin"/>
              </a:rPr>
              <a:t>ava</a:t>
            </a:r>
            <a:r>
              <a:rPr lang="en-US" sz="7800" u="sng" strike="noStrike" cap="none">
                <a:solidFill>
                  <a:srgbClr val="FFD966"/>
                </a:solidFill>
                <a:latin typeface="Arial" charset="0"/>
                <a:ea typeface="Arial" charset="0"/>
                <a:cs typeface="Arial" charset="0"/>
                <a:sym typeface="Cabin"/>
              </a:rPr>
              <a:t>S</a:t>
            </a:r>
            <a:r>
              <a:rPr lang="en-US" sz="7800" u="none" strike="noStrike" cap="none">
                <a:solidFill>
                  <a:srgbClr val="FFD966"/>
                </a:solidFill>
                <a:latin typeface="Arial" charset="0"/>
                <a:ea typeface="Arial" charset="0"/>
                <a:cs typeface="Arial" charset="0"/>
                <a:sym typeface="Cabin"/>
              </a:rPr>
              <a:t>cript </a:t>
            </a:r>
            <a:r>
              <a:rPr lang="en-US" sz="7800" u="sng" strike="noStrike" cap="none">
                <a:solidFill>
                  <a:srgbClr val="FFD966"/>
                </a:solidFill>
                <a:latin typeface="Arial" charset="0"/>
                <a:ea typeface="Arial" charset="0"/>
                <a:cs typeface="Arial" charset="0"/>
                <a:sym typeface="Cabin"/>
              </a:rPr>
              <a:t>O</a:t>
            </a:r>
            <a:r>
              <a:rPr lang="en-US" sz="7800" u="none" strike="noStrike" cap="none">
                <a:solidFill>
                  <a:srgbClr val="FFD966"/>
                </a:solidFill>
                <a:latin typeface="Arial" charset="0"/>
                <a:ea typeface="Arial" charset="0"/>
                <a:cs typeface="Arial" charset="0"/>
                <a:sym typeface="Cabin"/>
              </a:rPr>
              <a:t>bject </a:t>
            </a:r>
            <a:r>
              <a:rPr lang="en-US" sz="7800" u="sng" strike="noStrike" cap="none">
                <a:solidFill>
                  <a:srgbClr val="FFD966"/>
                </a:solidFill>
                <a:latin typeface="Arial" charset="0"/>
                <a:ea typeface="Arial" charset="0"/>
                <a:cs typeface="Arial" charset="0"/>
                <a:sym typeface="Cabin"/>
              </a:rPr>
              <a:t>N</a:t>
            </a:r>
            <a:r>
              <a:rPr lang="en-US" sz="7800" u="none" strike="noStrike" cap="none">
                <a:solidFill>
                  <a:srgbClr val="FFD966"/>
                </a:solidFill>
                <a:latin typeface="Arial" charset="0"/>
                <a:ea typeface="Arial" charset="0"/>
                <a:cs typeface="Arial" charset="0"/>
                <a:sym typeface="Cabin"/>
              </a:rPr>
              <a:t>otation</a:t>
            </a:r>
          </a:p>
        </p:txBody>
      </p:sp>
      <p:sp>
        <p:nvSpPr>
          <p:cNvPr id="509" name="Shape 509"/>
          <p:cNvSpPr txBox="1">
            <a:spLocks noGrp="1"/>
          </p:cNvSpPr>
          <p:nvPr>
            <p:ph type="body" idx="1"/>
          </p:nvPr>
        </p:nvSpPr>
        <p:spPr>
          <a:xfrm>
            <a:off x="1155700" y="2603500"/>
            <a:ext cx="8359361" cy="3995957"/>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Douglas </a:t>
            </a:r>
            <a:r>
              <a:rPr lang="en-US" sz="3800" u="none" strike="noStrike" cap="none" dirty="0" err="1">
                <a:solidFill>
                  <a:schemeClr val="lt1"/>
                </a:solidFill>
                <a:latin typeface="Arial" charset="0"/>
                <a:ea typeface="Arial" charset="0"/>
                <a:cs typeface="Arial" charset="0"/>
                <a:sym typeface="Cabin"/>
              </a:rPr>
              <a:t>Crockford</a:t>
            </a:r>
            <a:r>
              <a:rPr lang="en-US" sz="3800" u="none" strike="noStrike" cap="none" dirty="0">
                <a:solidFill>
                  <a:schemeClr val="lt1"/>
                </a:solidFill>
                <a:latin typeface="Arial" charset="0"/>
                <a:ea typeface="Arial" charset="0"/>
                <a:cs typeface="Arial" charset="0"/>
                <a:sym typeface="Cabin"/>
              </a:rPr>
              <a:t> - </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Discovered</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Object literal notation in JavaScript</a:t>
            </a:r>
          </a:p>
        </p:txBody>
      </p:sp>
      <p:sp>
        <p:nvSpPr>
          <p:cNvPr id="510" name="Shape 510"/>
          <p:cNvSpPr txBox="1"/>
          <p:nvPr/>
        </p:nvSpPr>
        <p:spPr>
          <a:xfrm>
            <a:off x="2304796" y="7645599"/>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855200" y="2489200"/>
            <a:ext cx="5310186" cy="47624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t="14288" b="12351"/>
          <a:stretch/>
        </p:blipFill>
        <p:spPr>
          <a:xfrm>
            <a:off x="2133550" y="1362975"/>
            <a:ext cx="12009600" cy="660783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3140015" y="958665"/>
            <a:ext cx="9937631" cy="709384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6" y="838200"/>
            <a:ext cx="9907258" cy="742590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import </a:t>
            </a:r>
            <a:r>
              <a:rPr lang="en-US" sz="3000" b="1" i="0" u="none" strike="noStrike" cap="none" dirty="0" err="1">
                <a:solidFill>
                  <a:schemeClr val="lt1"/>
                </a:solidFill>
                <a:latin typeface="Courier"/>
                <a:ea typeface="Courier New"/>
                <a:cs typeface="Courier"/>
                <a:sym typeface="Courier New"/>
              </a:rPr>
              <a:t>json</a:t>
            </a:r>
            <a:endParaRPr lang="en-US" sz="3000" b="1"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data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  "phone"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    "type" : "</a:t>
            </a:r>
            <a:r>
              <a:rPr lang="en-US" sz="3000" b="1" i="0" u="none" strike="noStrike" cap="none" dirty="0" err="1">
                <a:solidFill>
                  <a:schemeClr val="lt1"/>
                </a:solidFill>
                <a:latin typeface="Courier"/>
                <a:ea typeface="Courier New"/>
                <a:cs typeface="Courier"/>
                <a:sym typeface="Courier New"/>
              </a:rPr>
              <a:t>intl</a:t>
            </a:r>
            <a:r>
              <a:rPr lang="en-US" sz="3000" b="1"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    "number" :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     "hide" : "yes"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info = </a:t>
            </a:r>
            <a:r>
              <a:rPr lang="en-US" sz="3000" b="1" i="0" u="none" strike="noStrike" cap="none" dirty="0" err="1">
                <a:solidFill>
                  <a:schemeClr val="lt1"/>
                </a:solidFill>
                <a:latin typeface="Courier"/>
                <a:ea typeface="Courier New"/>
                <a:cs typeface="Courier"/>
                <a:sym typeface="Courier New"/>
              </a:rPr>
              <a:t>json.loads</a:t>
            </a:r>
            <a:r>
              <a:rPr lang="en-US" sz="3000" b="1" i="0" u="none" strike="noStrike" cap="none" dirty="0">
                <a:solidFill>
                  <a:schemeClr val="lt1"/>
                </a:solidFill>
                <a:latin typeface="Courier"/>
                <a:ea typeface="Courier New"/>
                <a:cs typeface="Courier"/>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print('</a:t>
            </a:r>
            <a:r>
              <a:rPr lang="en-US" sz="3000" b="1" i="0" u="none" strike="noStrike" cap="none" dirty="0" err="1">
                <a:solidFill>
                  <a:schemeClr val="lt1"/>
                </a:solidFill>
                <a:latin typeface="Courier"/>
                <a:ea typeface="Courier New"/>
                <a:cs typeface="Courier"/>
                <a:sym typeface="Courier New"/>
              </a:rPr>
              <a:t>Name:',info</a:t>
            </a:r>
            <a:r>
              <a:rPr lang="en-US" sz="3000" b="1" i="0" u="none" strike="noStrike" cap="none" dirty="0">
                <a:solidFill>
                  <a:schemeClr val="lt1"/>
                </a:solidFill>
                <a:latin typeface="Courier"/>
                <a:ea typeface="Courier New"/>
                <a:cs typeface="Courier"/>
                <a:sym typeface="Courier New"/>
              </a:rPr>
              <a:t>["name"])</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New"/>
                <a:cs typeface="Courier"/>
                <a:sym typeface="Courier New"/>
              </a:rPr>
              <a:t>print('</a:t>
            </a:r>
            <a:r>
              <a:rPr lang="en-US" sz="3000" b="1" i="0" u="none" strike="noStrike" cap="none" dirty="0" err="1">
                <a:solidFill>
                  <a:schemeClr val="lt1"/>
                </a:solidFill>
                <a:latin typeface="Courier"/>
                <a:ea typeface="Courier New"/>
                <a:cs typeface="Courier"/>
                <a:sym typeface="Courier New"/>
              </a:rPr>
              <a:t>Hide:',info</a:t>
            </a:r>
            <a:r>
              <a:rPr lang="en-US" sz="3000" b="1" i="0" u="none" strike="noStrike" cap="none" dirty="0">
                <a:solidFill>
                  <a:schemeClr val="lt1"/>
                </a:solidFill>
                <a:latin typeface="Courier"/>
                <a:ea typeface="Courier New"/>
                <a:cs typeface="Courier"/>
                <a:sym typeface="Courier New"/>
              </a:rPr>
              <a:t>["email"]["hide"])</a:t>
            </a:r>
          </a:p>
        </p:txBody>
      </p:sp>
      <p:sp>
        <p:nvSpPr>
          <p:cNvPr id="527" name="Shape 527"/>
          <p:cNvSpPr txBox="1"/>
          <p:nvPr/>
        </p:nvSpPr>
        <p:spPr>
          <a:xfrm>
            <a:off x="13390586" y="846588"/>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a:ea typeface="Courier New"/>
                <a:cs typeface="Courier"/>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857250"/>
            <a:ext cx="8682307" cy="73033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New"/>
                <a:cs typeface="Courier"/>
                <a:sym typeface="Courier New"/>
              </a:rPr>
              <a:t>import </a:t>
            </a:r>
            <a:r>
              <a:rPr lang="en-US" sz="2600" b="1" i="0" u="none" strike="noStrike" cap="none" dirty="0" err="1">
                <a:solidFill>
                  <a:schemeClr val="lt1"/>
                </a:solidFill>
                <a:latin typeface="Courier"/>
                <a:ea typeface="Courier New"/>
                <a:cs typeface="Courier"/>
                <a:sym typeface="Courier New"/>
              </a:rPr>
              <a:t>json</a:t>
            </a:r>
            <a:endParaRPr lang="en-US" sz="2600" b="1"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New"/>
                <a:cs typeface="Courier"/>
                <a:sym typeface="Courier New"/>
              </a:rPr>
              <a:t>input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New"/>
                <a:cs typeface="Courier"/>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New"/>
                <a:cs typeface="Courier"/>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New"/>
                <a:cs typeface="Courier"/>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New"/>
                <a:cs typeface="Courier"/>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New"/>
                <a:cs typeface="Courier"/>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New"/>
                <a:cs typeface="Courier"/>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New"/>
                <a:cs typeface="Courier"/>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New"/>
                <a:cs typeface="Courier"/>
                <a:sym typeface="Courier New"/>
              </a:rPr>
              <a:t>]'''</a:t>
            </a:r>
          </a:p>
          <a:p>
            <a:pPr marL="0" marR="0" lvl="0" indent="0" algn="ctr" rtl="0">
              <a:lnSpc>
                <a:spcPct val="100000"/>
              </a:lnSpc>
              <a:spcBef>
                <a:spcPts val="0"/>
              </a:spcBef>
              <a:spcAft>
                <a:spcPts val="0"/>
              </a:spcAft>
              <a:buNone/>
            </a:pPr>
            <a:endParaRPr sz="2600" b="1"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New"/>
                <a:cs typeface="Courier"/>
                <a:sym typeface="Courier New"/>
              </a:rPr>
              <a:t>info = </a:t>
            </a:r>
            <a:r>
              <a:rPr lang="en-US" sz="2600" b="1" i="0" u="none" strike="noStrike" cap="none" dirty="0" err="1">
                <a:solidFill>
                  <a:schemeClr val="lt1"/>
                </a:solidFill>
                <a:latin typeface="Courier"/>
                <a:ea typeface="Courier New"/>
                <a:cs typeface="Courier"/>
                <a:sym typeface="Courier New"/>
              </a:rPr>
              <a:t>json.loads</a:t>
            </a:r>
            <a:r>
              <a:rPr lang="en-US" sz="2600" b="1" i="0" u="none" strike="noStrike" cap="none" dirty="0">
                <a:solidFill>
                  <a:schemeClr val="lt1"/>
                </a:solidFill>
                <a:latin typeface="Courier"/>
                <a:ea typeface="Courier New"/>
                <a:cs typeface="Courier"/>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New"/>
                <a:cs typeface="Courier"/>
                <a:sym typeface="Courier New"/>
              </a:rPr>
              <a:t>print('User count:', </a:t>
            </a:r>
            <a:r>
              <a:rPr lang="en-US" sz="2600" b="1" i="0" u="none" strike="noStrike" cap="none" dirty="0" err="1">
                <a:solidFill>
                  <a:schemeClr val="lt1"/>
                </a:solidFill>
                <a:latin typeface="Courier"/>
                <a:ea typeface="Courier New"/>
                <a:cs typeface="Courier"/>
                <a:sym typeface="Courier New"/>
              </a:rPr>
              <a:t>len</a:t>
            </a:r>
            <a:r>
              <a:rPr lang="en-US" sz="2600" b="1" i="0" u="none" strike="noStrike" cap="none" dirty="0">
                <a:solidFill>
                  <a:schemeClr val="lt1"/>
                </a:solidFill>
                <a:latin typeface="Courier"/>
                <a:ea typeface="Courier New"/>
                <a:cs typeface="Courier"/>
                <a:sym typeface="Courier New"/>
              </a:rPr>
              <a:t>(info))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New"/>
                <a:cs typeface="Courier"/>
                <a:sym typeface="Courier New"/>
              </a:rPr>
              <a:t>for item in 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New"/>
                <a:cs typeface="Courier"/>
                <a:sym typeface="Courier New"/>
              </a:rPr>
              <a:t>    print('Name', item['name'])</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New"/>
                <a:cs typeface="Courier"/>
                <a:sym typeface="Courier New"/>
              </a:rPr>
              <a:t>    print('Id', item['id'])</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New"/>
                <a:cs typeface="Courier"/>
                <a:sym typeface="Courier New"/>
              </a:rPr>
              <a:t>    print('Attribute', item['x'])</a:t>
            </a: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
        <p:nvSpPr>
          <p:cNvPr id="6" name="Shape 527"/>
          <p:cNvSpPr txBox="1"/>
          <p:nvPr/>
        </p:nvSpPr>
        <p:spPr>
          <a:xfrm>
            <a:off x="13390586" y="846588"/>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a:ea typeface="Courier New"/>
                <a:cs typeface="Courier"/>
                <a:sym typeface="Courier New"/>
              </a:rPr>
              <a:t>json2.py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br>
              <a:rPr lang="en-US" sz="7600" u="none" strike="noStrike" cap="none">
                <a:solidFill>
                  <a:srgbClr val="FF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Service Oriented Approach</a:t>
            </a:r>
          </a:p>
        </p:txBody>
      </p:sp>
      <p:sp>
        <p:nvSpPr>
          <p:cNvPr id="542" name="Shape 542"/>
          <p:cNvSpPr txBox="1"/>
          <p:nvPr/>
        </p:nvSpPr>
        <p:spPr>
          <a:xfrm>
            <a:off x="2641600" y="7496355"/>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http://en.wikipedia.org/wiki/Service-oriented_architecture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Service Oriented Approach</a:t>
            </a:r>
          </a:p>
        </p:txBody>
      </p:sp>
      <p:sp>
        <p:nvSpPr>
          <p:cNvPr id="548" name="Shape 548"/>
          <p:cNvSpPr txBox="1">
            <a:spLocks noGrp="1"/>
          </p:cNvSpPr>
          <p:nvPr>
            <p:ph type="body" idx="1"/>
          </p:nvPr>
        </p:nvSpPr>
        <p:spPr>
          <a:xfrm>
            <a:off x="1155700" y="2603500"/>
            <a:ext cx="9863138"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Most non-trivial web applications use services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They use services from other applications</a:t>
            </a: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Credit Card Charge</a:t>
            </a:r>
          </a:p>
          <a:p>
            <a:pPr marL="457200" marR="0" lvl="1" indent="0" algn="l" rtl="0">
              <a:lnSpc>
                <a:spcPct val="100000"/>
              </a:lnSpc>
              <a:spcBef>
                <a:spcPts val="3500"/>
              </a:spcBef>
              <a:spcAft>
                <a:spcPts val="1000"/>
              </a:spcAft>
              <a:buSzPct val="100000"/>
              <a:buNone/>
            </a:pPr>
            <a:r>
              <a:rPr lang="en-US" sz="3600" u="none" strike="noStrike" cap="none" dirty="0">
                <a:solidFill>
                  <a:schemeClr val="lt1"/>
                </a:solidFill>
                <a:latin typeface="Arial" charset="0"/>
                <a:ea typeface="Arial" charset="0"/>
                <a:cs typeface="Arial" charset="0"/>
                <a:sym typeface="Cabin"/>
              </a:rPr>
              <a:t>-  Hotel Reservation systems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Services publish the </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rules</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applications must follow to make use of the service (</a:t>
            </a:r>
            <a:r>
              <a:rPr lang="en-US" sz="3600" u="none" strike="noStrike" cap="none" dirty="0">
                <a:solidFill>
                  <a:srgbClr val="FF7F00"/>
                </a:solidFill>
                <a:latin typeface="Arial" charset="0"/>
                <a:ea typeface="Arial" charset="0"/>
                <a:cs typeface="Arial" charset="0"/>
                <a:sym typeface="Cabin"/>
              </a:rPr>
              <a:t>API</a:t>
            </a:r>
            <a:r>
              <a:rPr lang="en-US" sz="3600" u="none" strike="noStrike" cap="none" dirty="0">
                <a:solidFill>
                  <a:schemeClr val="lt1"/>
                </a:solidFill>
                <a:latin typeface="Arial" charset="0"/>
                <a:ea typeface="Arial" charset="0"/>
                <a:cs typeface="Arial" charset="0"/>
                <a:sym typeface="Cabin"/>
              </a:rPr>
              <a:t>)</a:t>
            </a: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a:solidFill>
                  <a:schemeClr val="lt1"/>
                </a:solidFill>
                <a:latin typeface="Arial" charset="0"/>
                <a:ea typeface="Arial" charset="0"/>
                <a:cs typeface="Arial" charset="0"/>
                <a:sym typeface="Cabin"/>
              </a:rPr>
              <a:t>Application</a:t>
            </a: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10223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APIs</a:t>
            </a:r>
          </a:p>
        </p:txBody>
      </p:sp>
      <p:sp>
        <p:nvSpPr>
          <p:cNvPr id="558" name="Shape 558"/>
          <p:cNvSpPr txBox="1"/>
          <p:nvPr/>
        </p:nvSpPr>
        <p:spPr>
          <a:xfrm>
            <a:off x="11999911" y="7277100"/>
            <a:ext cx="159543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
        <p:nvSpPr>
          <p:cNvPr id="559" name="Shape 559"/>
          <p:cNvSpPr txBox="1"/>
          <p:nvPr/>
        </p:nvSpPr>
        <p:spPr>
          <a:xfrm>
            <a:off x="13766800" y="6997700"/>
            <a:ext cx="15537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Multiple Systems</a:t>
            </a:r>
          </a:p>
        </p:txBody>
      </p:sp>
      <p:sp>
        <p:nvSpPr>
          <p:cNvPr id="565" name="Shape 565"/>
          <p:cNvSpPr txBox="1">
            <a:spLocks noGrp="1"/>
          </p:cNvSpPr>
          <p:nvPr>
            <p:ph type="body" idx="1"/>
          </p:nvPr>
        </p:nvSpPr>
        <p:spPr>
          <a:xfrm>
            <a:off x="1155700" y="2603500"/>
            <a:ext cx="8445500" cy="48386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Initially - two systems cooperate and split the problem</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a:stretch/>
        </p:blipFill>
        <p:spPr>
          <a:xfrm>
            <a:off x="9601200" y="3187700"/>
            <a:ext cx="5411786" cy="4254499"/>
          </a:xfrm>
          <a:prstGeom prst="rect">
            <a:avLst/>
          </a:prstGeom>
          <a:noFill/>
          <a:ln>
            <a:noFill/>
          </a:ln>
        </p:spPr>
      </p:pic>
      <p:sp>
        <p:nvSpPr>
          <p:cNvPr id="567" name="Shape 567"/>
          <p:cNvSpPr txBox="1"/>
          <p:nvPr/>
        </p:nvSpPr>
        <p:spPr>
          <a:xfrm>
            <a:off x="3174424" y="7614688"/>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www.youtube.com/watch?v=mj-kCFzF0ME</a:t>
            </a:r>
          </a:p>
        </p:txBody>
      </p:sp>
      <p:sp>
        <p:nvSpPr>
          <p:cNvPr id="568" name="Shape 568"/>
          <p:cNvSpPr txBox="1"/>
          <p:nvPr/>
        </p:nvSpPr>
        <p:spPr>
          <a:xfrm>
            <a:off x="14913747" y="761311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5:15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br>
              <a:rPr lang="en-US" sz="7600" u="none" strike="noStrike" cap="none">
                <a:solidFill>
                  <a:srgbClr val="00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Web Services</a:t>
            </a:r>
          </a:p>
        </p:txBody>
      </p:sp>
      <p:sp>
        <p:nvSpPr>
          <p:cNvPr id="575" name="Shape 575"/>
          <p:cNvSpPr txBox="1"/>
          <p:nvPr/>
        </p:nvSpPr>
        <p:spPr>
          <a:xfrm>
            <a:off x="3421475" y="7145285"/>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http://en.wikipedia.org/wiki/Web_services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Application Program Interface</a:t>
            </a:r>
          </a:p>
        </p:txBody>
      </p:sp>
      <p:sp>
        <p:nvSpPr>
          <p:cNvPr id="581" name="Shape 581"/>
          <p:cNvSpPr txBox="1"/>
          <p:nvPr/>
        </p:nvSpPr>
        <p:spPr>
          <a:xfrm>
            <a:off x="5015275" y="7501387"/>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1819783" y="2539900"/>
            <a:ext cx="13232482" cy="42577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u="none" strike="noStrike" cap="none" dirty="0">
                <a:solidFill>
                  <a:srgbClr val="FFFFFF"/>
                </a:solidFill>
                <a:latin typeface="Arial" charset="0"/>
                <a:ea typeface="Arial" charset="0"/>
                <a:cs typeface="Arial" charset="0"/>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implementation</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 of the API.  An API is typically defined in terms of the programming language used to build an application.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33" name="Shape 233"/>
          <p:cNvSpPr txBox="1"/>
          <p:nvPr/>
        </p:nvSpPr>
        <p:spPr>
          <a:xfrm>
            <a:off x="4488661" y="6340000"/>
            <a:ext cx="180612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34" name="Shape 234"/>
          <p:cNvSpPr txBox="1"/>
          <p:nvPr/>
        </p:nvSpPr>
        <p:spPr>
          <a:xfrm>
            <a:off x="6580186" y="2952750"/>
            <a:ext cx="3067049"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303 4456</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&lt;/person&gt;</a:t>
            </a:r>
          </a:p>
        </p:txBody>
      </p:sp>
      <p:sp>
        <p:nvSpPr>
          <p:cNvPr id="235" name="Shape 235"/>
          <p:cNvSpPr txBox="1"/>
          <p:nvPr/>
        </p:nvSpPr>
        <p:spPr>
          <a:xfrm>
            <a:off x="9464142"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De-Serialize</a:t>
            </a:r>
          </a:p>
        </p:txBody>
      </p:sp>
      <p:sp>
        <p:nvSpPr>
          <p:cNvPr id="236" name="Shape 236"/>
          <p:cNvSpPr txBox="1"/>
          <p:nvPr/>
        </p:nvSpPr>
        <p:spPr>
          <a:xfrm>
            <a:off x="14870112" y="7613651"/>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962274" y="8354683"/>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https://developers.google.com/maps/documentation/geocoding/</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2274" y="522156"/>
            <a:ext cx="12278659" cy="807606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793631"/>
            <a:ext cx="9202708" cy="74704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endParaRPr lang="en-US" sz="2000" b="1"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a:t>
            </a:r>
            <a:r>
              <a:rPr lang="en-US" sz="2000" b="1" i="0" u="none" strike="noStrike" cap="none" dirty="0" err="1">
                <a:solidFill>
                  <a:schemeClr val="lt1"/>
                </a:solidFill>
                <a:latin typeface="Courier"/>
                <a:ea typeface="Courier New"/>
                <a:cs typeface="Courier"/>
                <a:sym typeface="Courier New"/>
              </a:rPr>
              <a:t>location_type</a:t>
            </a:r>
            <a:r>
              <a:rPr lang="en-US" sz="2000" b="1" i="0" u="none" strike="noStrike" cap="none" dirty="0">
                <a:solidFill>
                  <a:schemeClr val="lt1"/>
                </a:solidFill>
                <a:latin typeface="Courier"/>
                <a:ea typeface="Courier New"/>
                <a:cs typeface="Courier"/>
                <a:sym typeface="Courier New"/>
              </a:rPr>
              <a:t>": "APPROXIMATE",</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a:t>
            </a:r>
            <a:r>
              <a:rPr lang="en-US" sz="2000" b="1" i="0" u="none" strike="noStrike" cap="none" dirty="0" err="1">
                <a:solidFill>
                  <a:schemeClr val="lt1"/>
                </a:solidFill>
                <a:latin typeface="Courier"/>
                <a:ea typeface="Courier New"/>
                <a:cs typeface="Courier"/>
                <a:sym typeface="Courier New"/>
              </a:rPr>
              <a:t>lat</a:t>
            </a:r>
            <a:r>
              <a:rPr lang="en-US" sz="2000" b="1" i="0" u="none" strike="noStrike" cap="none" dirty="0">
                <a:solidFill>
                  <a:schemeClr val="lt1"/>
                </a:solidFill>
                <a:latin typeface="Courier"/>
                <a:ea typeface="Courier New"/>
                <a:cs typeface="Courier"/>
                <a:sym typeface="Courier New"/>
              </a:rPr>
              <a:t>": 42.2808256,</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a:t>
            </a:r>
            <a:r>
              <a:rPr lang="en-US" sz="2000" b="1" i="0" u="none" strike="noStrike" cap="none" dirty="0" err="1">
                <a:solidFill>
                  <a:schemeClr val="lt1"/>
                </a:solidFill>
                <a:latin typeface="Courier"/>
                <a:ea typeface="Courier New"/>
                <a:cs typeface="Courier"/>
                <a:sym typeface="Courier New"/>
              </a:rPr>
              <a:t>lng</a:t>
            </a:r>
            <a:r>
              <a:rPr lang="en-US" sz="2000" b="1" i="0" u="none" strike="noStrike" cap="none" dirty="0">
                <a:solidFill>
                  <a:schemeClr val="lt1"/>
                </a:solidFill>
                <a:latin typeface="Courier"/>
                <a:ea typeface="Courier New"/>
                <a:cs typeface="Courier"/>
                <a:sym typeface="Courier New"/>
              </a:rPr>
              <a:t>": -83.7430378</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a:t>
            </a:r>
            <a:r>
              <a:rPr lang="en-US" sz="2000" b="1" i="0" u="none" strike="noStrike" cap="none" dirty="0" err="1">
                <a:solidFill>
                  <a:schemeClr val="lt1"/>
                </a:solidFill>
                <a:latin typeface="Courier"/>
                <a:ea typeface="Courier New"/>
                <a:cs typeface="Courier"/>
                <a:sym typeface="Courier New"/>
              </a:rPr>
              <a:t>address_components</a:t>
            </a:r>
            <a:r>
              <a:rPr lang="en-US" sz="2000" b="1"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a:t>
            </a:r>
            <a:r>
              <a:rPr lang="en-US" sz="2000" b="1" i="0" u="none" strike="noStrike" cap="none" dirty="0" err="1">
                <a:solidFill>
                  <a:schemeClr val="lt1"/>
                </a:solidFill>
                <a:latin typeface="Courier"/>
                <a:ea typeface="Courier New"/>
                <a:cs typeface="Courier"/>
                <a:sym typeface="Courier New"/>
              </a:rPr>
              <a:t>long_name</a:t>
            </a:r>
            <a:r>
              <a:rPr lang="en-US" sz="2000" b="1" i="0" u="none" strike="noStrike" cap="none" dirty="0">
                <a:solidFill>
                  <a:schemeClr val="lt1"/>
                </a:solidFill>
                <a:latin typeface="Courier"/>
                <a:ea typeface="Courier New"/>
                <a:cs typeface="Courier"/>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a:t>
            </a:r>
            <a:r>
              <a:rPr lang="en-US" sz="2000" b="1" i="0" u="none" strike="noStrike" cap="none" dirty="0" err="1">
                <a:solidFill>
                  <a:schemeClr val="lt1"/>
                </a:solidFill>
                <a:latin typeface="Courier"/>
                <a:ea typeface="Courier New"/>
                <a:cs typeface="Courier"/>
                <a:sym typeface="Courier New"/>
              </a:rPr>
              <a:t>short_name</a:t>
            </a:r>
            <a:r>
              <a:rPr lang="en-US" sz="2000" b="1" i="0" u="none" strike="noStrike" cap="none" dirty="0">
                <a:solidFill>
                  <a:schemeClr val="lt1"/>
                </a:solidFill>
                <a:latin typeface="Courier"/>
                <a:ea typeface="Courier New"/>
                <a:cs typeface="Courier"/>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a:t>
            </a:r>
            <a:r>
              <a:rPr lang="en-US" sz="2000" b="1" i="0" u="none" strike="noStrike" cap="none" dirty="0" err="1">
                <a:solidFill>
                  <a:schemeClr val="lt1"/>
                </a:solidFill>
                <a:latin typeface="Courier"/>
                <a:ea typeface="Courier New"/>
                <a:cs typeface="Courier"/>
                <a:sym typeface="Courier New"/>
              </a:rPr>
              <a:t>formatted_address</a:t>
            </a:r>
            <a:r>
              <a:rPr lang="en-US" sz="2000" b="1" i="0" u="none" strike="noStrike" cap="none" dirty="0">
                <a:solidFill>
                  <a:schemeClr val="lt1"/>
                </a:solidFill>
                <a:latin typeface="Courier"/>
                <a:ea typeface="Courier New"/>
                <a:cs typeface="Courier"/>
                <a:sym typeface="Courier New"/>
              </a:rPr>
              <a:t>": "Ann Arbor, MI, USA",</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000" b="1"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p:txBody>
      </p:sp>
      <p:sp>
        <p:nvSpPr>
          <p:cNvPr id="604" name="Shape 604"/>
          <p:cNvSpPr txBox="1"/>
          <p:nvPr/>
        </p:nvSpPr>
        <p:spPr>
          <a:xfrm>
            <a:off x="4386262" y="361781"/>
            <a:ext cx="11056937"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b="1" u="none" strike="noStrike" cap="none" dirty="0">
                <a:solidFill>
                  <a:srgbClr val="FF00FF"/>
                </a:solidFill>
                <a:latin typeface="Courier New" panose="02070309020205020404" pitchFamily="49" charset="0"/>
                <a:ea typeface="Arial" charset="0"/>
                <a:cs typeface="Courier New" panose="02070309020205020404" pitchFamily="49" charset="0"/>
                <a:sym typeface="Cabin"/>
              </a:rPr>
              <a:t>http://py4e-data.dr-chuck.net/</a:t>
            </a:r>
            <a:r>
              <a:rPr lang="en-US" sz="2400" b="1" u="none" strike="noStrike" cap="none" dirty="0" err="1">
                <a:solidFill>
                  <a:srgbClr val="FF00FF"/>
                </a:solidFill>
                <a:latin typeface="Courier New" panose="02070309020205020404" pitchFamily="49" charset="0"/>
                <a:ea typeface="Arial" charset="0"/>
                <a:cs typeface="Courier New" panose="02070309020205020404" pitchFamily="49" charset="0"/>
                <a:sym typeface="Cabin"/>
              </a:rPr>
              <a:t>json?address</a:t>
            </a:r>
            <a:r>
              <a:rPr lang="en-US" sz="2400" b="1" u="none" strike="noStrike" cap="none" dirty="0">
                <a:solidFill>
                  <a:srgbClr val="FF00FF"/>
                </a:solidFill>
                <a:latin typeface="Courier New" panose="02070309020205020404" pitchFamily="49" charset="0"/>
                <a:ea typeface="Arial" charset="0"/>
                <a:cs typeface="Courier New" panose="02070309020205020404" pitchFamily="49" charset="0"/>
                <a:sym typeface="Cabin"/>
              </a:rPr>
              <a:t>=Ann+Arbor%2C+MI</a:t>
            </a:r>
          </a:p>
        </p:txBody>
      </p:sp>
      <p:sp>
        <p:nvSpPr>
          <p:cNvPr id="5" name="Shape 610"/>
          <p:cNvSpPr txBox="1"/>
          <p:nvPr/>
        </p:nvSpPr>
        <p:spPr>
          <a:xfrm>
            <a:off x="11915250" y="6938594"/>
            <a:ext cx="331639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1" u="none" strike="noStrike" cap="none" dirty="0" err="1">
                <a:solidFill>
                  <a:srgbClr val="FFFF00"/>
                </a:solidFill>
                <a:latin typeface="Courier"/>
                <a:ea typeface="Arial" charset="0"/>
                <a:cs typeface="Courier"/>
                <a:sym typeface="Cabin"/>
              </a:rPr>
              <a:t>geojson.py</a:t>
            </a:r>
            <a:endParaRPr lang="en-US" sz="3600" b="1" u="none" strike="noStrike" cap="none" dirty="0">
              <a:solidFill>
                <a:srgbClr val="FFFF00"/>
              </a:solidFill>
              <a:latin typeface="Courier"/>
              <a:ea typeface="Arial" charset="0"/>
              <a:cs typeface="Courier"/>
              <a:sym typeface="Cabin"/>
            </a:endParaRPr>
          </a:p>
        </p:txBody>
      </p:sp>
      <p:sp>
        <p:nvSpPr>
          <p:cNvPr id="2" name="TextBox 1">
            <a:extLst>
              <a:ext uri="{FF2B5EF4-FFF2-40B4-BE49-F238E27FC236}">
                <a16:creationId xmlns:a16="http://schemas.microsoft.com/office/drawing/2014/main" id="{6AC76C61-5C3D-101F-7882-B36DBE7CDDB2}"/>
              </a:ext>
            </a:extLst>
          </p:cNvPr>
          <p:cNvSpPr txBox="1"/>
          <p:nvPr/>
        </p:nvSpPr>
        <p:spPr>
          <a:xfrm>
            <a:off x="11602619" y="4957762"/>
            <a:ext cx="3629024" cy="1631216"/>
          </a:xfrm>
          <a:prstGeom prst="rect">
            <a:avLst/>
          </a:prstGeom>
          <a:noFill/>
        </p:spPr>
        <p:txBody>
          <a:bodyPr wrap="square" rtlCol="0">
            <a:spAutoFit/>
          </a:bodyPr>
          <a:lstStyle/>
          <a:p>
            <a:pPr algn="ctr"/>
            <a:r>
              <a:rPr lang="en-US" sz="2000" dirty="0">
                <a:solidFill>
                  <a:schemeClr val="bg1"/>
                </a:solidFill>
              </a:rPr>
              <a:t>Note, for this course, we operate on a copy of  a subset of the Google data to avoid rate limitation and authentication.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346327"/>
            <a:ext cx="15341724" cy="8542738"/>
          </a:xfrm>
          <a:prstGeom prst="rect">
            <a:avLst/>
          </a:prstGeom>
          <a:noFill/>
          <a:ln>
            <a:noFill/>
          </a:ln>
        </p:spPr>
        <p:txBody>
          <a:bodyPr lIns="0" tIns="0" rIns="0" bIns="0" anchor="ctr" anchorCtr="0">
            <a:noAutofit/>
          </a:bodyPr>
          <a:lstStyle/>
          <a:p>
            <a:r>
              <a:rPr lang="en-US" sz="1800" b="1" dirty="0">
                <a:solidFill>
                  <a:schemeClr val="bg1"/>
                </a:solidFill>
                <a:latin typeface="Courier" charset="0"/>
                <a:ea typeface="Courier" charset="0"/>
                <a:cs typeface="Courier" charset="0"/>
              </a:rPr>
              <a:t>import </a:t>
            </a:r>
            <a:r>
              <a:rPr lang="en-US" sz="1800" b="1" dirty="0" err="1">
                <a:solidFill>
                  <a:schemeClr val="bg1"/>
                </a:solidFill>
                <a:latin typeface="Courier" charset="0"/>
                <a:ea typeface="Courier" charset="0"/>
                <a:cs typeface="Courier" charset="0"/>
              </a:rPr>
              <a:t>urllib.request</a:t>
            </a:r>
            <a:r>
              <a:rPr lang="en-US" sz="1800" b="1" dirty="0">
                <a:solidFill>
                  <a:schemeClr val="bg1"/>
                </a:solidFill>
                <a:latin typeface="Courier" charset="0"/>
                <a:ea typeface="Courier" charset="0"/>
                <a:cs typeface="Courier" charset="0"/>
              </a:rPr>
              <a:t>, </a:t>
            </a:r>
            <a:r>
              <a:rPr lang="en-US" sz="1800" b="1" dirty="0" err="1">
                <a:solidFill>
                  <a:schemeClr val="bg1"/>
                </a:solidFill>
                <a:latin typeface="Courier" charset="0"/>
                <a:ea typeface="Courier" charset="0"/>
                <a:cs typeface="Courier" charset="0"/>
              </a:rPr>
              <a:t>urllib.parse</a:t>
            </a:r>
            <a:r>
              <a:rPr lang="en-US" sz="1800" b="1" dirty="0">
                <a:solidFill>
                  <a:schemeClr val="bg1"/>
                </a:solidFill>
                <a:latin typeface="Courier" charset="0"/>
                <a:ea typeface="Courier" charset="0"/>
                <a:cs typeface="Courier" charset="0"/>
              </a:rPr>
              <a:t>, </a:t>
            </a:r>
            <a:r>
              <a:rPr lang="en-US" sz="1800" b="1" dirty="0" err="1">
                <a:solidFill>
                  <a:schemeClr val="bg1"/>
                </a:solidFill>
                <a:latin typeface="Courier" charset="0"/>
                <a:ea typeface="Courier" charset="0"/>
                <a:cs typeface="Courier" charset="0"/>
              </a:rPr>
              <a:t>urllib.error</a:t>
            </a:r>
            <a:endParaRPr lang="en-US" sz="1800" b="1" dirty="0">
              <a:solidFill>
                <a:schemeClr val="bg1"/>
              </a:solidFill>
              <a:latin typeface="Courier" charset="0"/>
              <a:ea typeface="Courier" charset="0"/>
              <a:cs typeface="Courier" charset="0"/>
            </a:endParaRPr>
          </a:p>
          <a:p>
            <a:r>
              <a:rPr lang="en-US" sz="1800" b="1" dirty="0">
                <a:solidFill>
                  <a:schemeClr val="bg1"/>
                </a:solidFill>
                <a:latin typeface="Courier" charset="0"/>
                <a:ea typeface="Courier" charset="0"/>
                <a:cs typeface="Courier" charset="0"/>
              </a:rPr>
              <a:t>import </a:t>
            </a:r>
            <a:r>
              <a:rPr lang="en-US" sz="1800" b="1" dirty="0" err="1">
                <a:solidFill>
                  <a:schemeClr val="bg1"/>
                </a:solidFill>
                <a:latin typeface="Courier" charset="0"/>
                <a:ea typeface="Courier" charset="0"/>
                <a:cs typeface="Courier" charset="0"/>
              </a:rPr>
              <a:t>json</a:t>
            </a:r>
            <a:endParaRPr lang="en-US" sz="1800" b="1" dirty="0">
              <a:solidFill>
                <a:schemeClr val="bg1"/>
              </a:solidFill>
              <a:latin typeface="Courier" charset="0"/>
              <a:ea typeface="Courier" charset="0"/>
              <a:cs typeface="Courier" charset="0"/>
            </a:endParaRPr>
          </a:p>
          <a:p>
            <a:endParaRPr lang="en-US" sz="1800" b="1" dirty="0">
              <a:solidFill>
                <a:schemeClr val="bg1"/>
              </a:solidFill>
              <a:latin typeface="Courier" charset="0"/>
              <a:ea typeface="Courier" charset="0"/>
              <a:cs typeface="Courier" charset="0"/>
            </a:endParaRPr>
          </a:p>
          <a:p>
            <a:r>
              <a:rPr lang="en-US" sz="1800" b="1" dirty="0" err="1">
                <a:solidFill>
                  <a:schemeClr val="bg1"/>
                </a:solidFill>
                <a:latin typeface="Courier" charset="0"/>
                <a:ea typeface="Courier" charset="0"/>
                <a:cs typeface="Courier" charset="0"/>
              </a:rPr>
              <a:t>serviceurl</a:t>
            </a:r>
            <a:r>
              <a:rPr lang="en-US" sz="1800" b="1" dirty="0">
                <a:solidFill>
                  <a:schemeClr val="bg1"/>
                </a:solidFill>
                <a:latin typeface="Courier" charset="0"/>
                <a:ea typeface="Courier" charset="0"/>
                <a:cs typeface="Courier" charset="0"/>
              </a:rPr>
              <a:t> = 'http://py4e-data.dr-chuck.net/</a:t>
            </a:r>
            <a:r>
              <a:rPr lang="en-US" sz="1800" b="1" dirty="0" err="1">
                <a:solidFill>
                  <a:schemeClr val="bg1"/>
                </a:solidFill>
                <a:latin typeface="Courier" charset="0"/>
                <a:ea typeface="Courier" charset="0"/>
                <a:cs typeface="Courier" charset="0"/>
              </a:rPr>
              <a:t>json</a:t>
            </a:r>
            <a:r>
              <a:rPr lang="en-US" sz="1800" b="1" dirty="0">
                <a:solidFill>
                  <a:schemeClr val="bg1"/>
                </a:solidFill>
                <a:latin typeface="Courier" charset="0"/>
                <a:ea typeface="Courier" charset="0"/>
                <a:cs typeface="Courier" charset="0"/>
              </a:rPr>
              <a:t>?'</a:t>
            </a:r>
          </a:p>
          <a:p>
            <a:endParaRPr lang="en-US" sz="1800" b="1" dirty="0">
              <a:solidFill>
                <a:schemeClr val="bg1"/>
              </a:solidFill>
              <a:latin typeface="Courier" charset="0"/>
              <a:ea typeface="Courier" charset="0"/>
              <a:cs typeface="Courier" charset="0"/>
            </a:endParaRPr>
          </a:p>
          <a:p>
            <a:r>
              <a:rPr lang="en-US" sz="1800" b="1" dirty="0">
                <a:solidFill>
                  <a:schemeClr val="bg1"/>
                </a:solidFill>
                <a:latin typeface="Courier" charset="0"/>
                <a:ea typeface="Courier" charset="0"/>
                <a:cs typeface="Courier" charset="0"/>
              </a:rPr>
              <a:t>while True:</a:t>
            </a:r>
          </a:p>
          <a:p>
            <a:r>
              <a:rPr lang="en-US" sz="1800" b="1" dirty="0">
                <a:solidFill>
                  <a:schemeClr val="bg1"/>
                </a:solidFill>
                <a:latin typeface="Courier" charset="0"/>
                <a:ea typeface="Courier" charset="0"/>
                <a:cs typeface="Courier" charset="0"/>
              </a:rPr>
              <a:t>    address = input('Enter location: ')</a:t>
            </a:r>
          </a:p>
          <a:p>
            <a:r>
              <a:rPr lang="en-US" sz="1800" b="1" dirty="0">
                <a:solidFill>
                  <a:schemeClr val="bg1"/>
                </a:solidFill>
                <a:latin typeface="Courier" charset="0"/>
                <a:ea typeface="Courier" charset="0"/>
                <a:cs typeface="Courier" charset="0"/>
              </a:rPr>
              <a:t>    if </a:t>
            </a:r>
            <a:r>
              <a:rPr lang="en-US" sz="1800" b="1" dirty="0" err="1">
                <a:solidFill>
                  <a:schemeClr val="bg1"/>
                </a:solidFill>
                <a:latin typeface="Courier" charset="0"/>
                <a:ea typeface="Courier" charset="0"/>
                <a:cs typeface="Courier" charset="0"/>
              </a:rPr>
              <a:t>len</a:t>
            </a:r>
            <a:r>
              <a:rPr lang="en-US" sz="1800" b="1" dirty="0">
                <a:solidFill>
                  <a:schemeClr val="bg1"/>
                </a:solidFill>
                <a:latin typeface="Courier" charset="0"/>
                <a:ea typeface="Courier" charset="0"/>
                <a:cs typeface="Courier" charset="0"/>
              </a:rPr>
              <a:t>(address) &lt; 1: break</a:t>
            </a:r>
          </a:p>
          <a:p>
            <a:endParaRPr lang="en-US" sz="1800" b="1" dirty="0">
              <a:solidFill>
                <a:schemeClr val="bg1"/>
              </a:solidFill>
              <a:latin typeface="Courier" charset="0"/>
              <a:ea typeface="Courier" charset="0"/>
              <a:cs typeface="Courier" charset="0"/>
            </a:endParaRPr>
          </a:p>
          <a:p>
            <a:r>
              <a:rPr lang="en-US" sz="1800" b="1" dirty="0">
                <a:solidFill>
                  <a:schemeClr val="bg1"/>
                </a:solidFill>
                <a:latin typeface="Courier" charset="0"/>
                <a:ea typeface="Courier" charset="0"/>
                <a:cs typeface="Courier" charset="0"/>
              </a:rPr>
              <a:t>    </a:t>
            </a:r>
            <a:r>
              <a:rPr lang="en-US" sz="1800" b="1" dirty="0" err="1">
                <a:solidFill>
                  <a:schemeClr val="bg1"/>
                </a:solidFill>
                <a:latin typeface="Courier" charset="0"/>
                <a:ea typeface="Courier" charset="0"/>
                <a:cs typeface="Courier" charset="0"/>
              </a:rPr>
              <a:t>url</a:t>
            </a:r>
            <a:r>
              <a:rPr lang="en-US" sz="1800" b="1" dirty="0">
                <a:solidFill>
                  <a:schemeClr val="bg1"/>
                </a:solidFill>
                <a:latin typeface="Courier" charset="0"/>
                <a:ea typeface="Courier" charset="0"/>
                <a:cs typeface="Courier" charset="0"/>
              </a:rPr>
              <a:t> = </a:t>
            </a:r>
            <a:r>
              <a:rPr lang="en-US" sz="1800" b="1" dirty="0" err="1">
                <a:solidFill>
                  <a:schemeClr val="bg1"/>
                </a:solidFill>
                <a:latin typeface="Courier" charset="0"/>
                <a:ea typeface="Courier" charset="0"/>
                <a:cs typeface="Courier" charset="0"/>
              </a:rPr>
              <a:t>serviceurl</a:t>
            </a:r>
            <a:r>
              <a:rPr lang="en-US" sz="1800" b="1" dirty="0">
                <a:solidFill>
                  <a:schemeClr val="bg1"/>
                </a:solidFill>
                <a:latin typeface="Courier" charset="0"/>
                <a:ea typeface="Courier" charset="0"/>
                <a:cs typeface="Courier" charset="0"/>
              </a:rPr>
              <a:t> + </a:t>
            </a:r>
            <a:r>
              <a:rPr lang="en-US" sz="1800" b="1" dirty="0" err="1">
                <a:solidFill>
                  <a:schemeClr val="bg1"/>
                </a:solidFill>
                <a:latin typeface="Courier" charset="0"/>
                <a:ea typeface="Courier" charset="0"/>
                <a:cs typeface="Courier" charset="0"/>
              </a:rPr>
              <a:t>urllib.parse.urlencode</a:t>
            </a:r>
            <a:r>
              <a:rPr lang="en-US" sz="1800" b="1" dirty="0">
                <a:solidFill>
                  <a:schemeClr val="bg1"/>
                </a:solidFill>
                <a:latin typeface="Courier" charset="0"/>
                <a:ea typeface="Courier" charset="0"/>
                <a:cs typeface="Courier" charset="0"/>
              </a:rPr>
              <a:t>({'address': address})</a:t>
            </a:r>
          </a:p>
          <a:p>
            <a:endParaRPr lang="en-US" sz="1800" b="1" dirty="0">
              <a:solidFill>
                <a:schemeClr val="bg1"/>
              </a:solidFill>
              <a:latin typeface="Courier" charset="0"/>
              <a:ea typeface="Courier" charset="0"/>
              <a:cs typeface="Courier" charset="0"/>
            </a:endParaRPr>
          </a:p>
          <a:p>
            <a:r>
              <a:rPr lang="en-US" sz="1800" b="1" dirty="0">
                <a:solidFill>
                  <a:schemeClr val="bg1"/>
                </a:solidFill>
                <a:latin typeface="Courier" charset="0"/>
                <a:ea typeface="Courier" charset="0"/>
                <a:cs typeface="Courier" charset="0"/>
              </a:rPr>
              <a:t>    print('Retrieving', </a:t>
            </a:r>
            <a:r>
              <a:rPr lang="en-US" sz="1800" b="1" dirty="0" err="1">
                <a:solidFill>
                  <a:schemeClr val="bg1"/>
                </a:solidFill>
                <a:latin typeface="Courier" charset="0"/>
                <a:ea typeface="Courier" charset="0"/>
                <a:cs typeface="Courier" charset="0"/>
              </a:rPr>
              <a:t>url</a:t>
            </a:r>
            <a:r>
              <a:rPr lang="en-US" sz="1800" b="1" dirty="0">
                <a:solidFill>
                  <a:schemeClr val="bg1"/>
                </a:solidFill>
                <a:latin typeface="Courier" charset="0"/>
                <a:ea typeface="Courier" charset="0"/>
                <a:cs typeface="Courier" charset="0"/>
              </a:rPr>
              <a:t>)</a:t>
            </a:r>
          </a:p>
          <a:p>
            <a:r>
              <a:rPr lang="en-US" sz="1800" b="1" dirty="0">
                <a:solidFill>
                  <a:schemeClr val="bg1"/>
                </a:solidFill>
                <a:latin typeface="Courier" charset="0"/>
                <a:ea typeface="Courier" charset="0"/>
                <a:cs typeface="Courier" charset="0"/>
              </a:rPr>
              <a:t>    uh = </a:t>
            </a:r>
            <a:r>
              <a:rPr lang="en-US" sz="1800" b="1" dirty="0" err="1">
                <a:solidFill>
                  <a:schemeClr val="bg1"/>
                </a:solidFill>
                <a:latin typeface="Courier" charset="0"/>
                <a:ea typeface="Courier" charset="0"/>
                <a:cs typeface="Courier" charset="0"/>
              </a:rPr>
              <a:t>urllib.request.urlopen</a:t>
            </a:r>
            <a:r>
              <a:rPr lang="en-US" sz="1800" b="1" dirty="0">
                <a:solidFill>
                  <a:schemeClr val="bg1"/>
                </a:solidFill>
                <a:latin typeface="Courier" charset="0"/>
                <a:ea typeface="Courier" charset="0"/>
                <a:cs typeface="Courier" charset="0"/>
              </a:rPr>
              <a:t>(</a:t>
            </a:r>
            <a:r>
              <a:rPr lang="en-US" sz="1800" b="1" dirty="0" err="1">
                <a:solidFill>
                  <a:schemeClr val="bg1"/>
                </a:solidFill>
                <a:latin typeface="Courier" charset="0"/>
                <a:ea typeface="Courier" charset="0"/>
                <a:cs typeface="Courier" charset="0"/>
              </a:rPr>
              <a:t>url</a:t>
            </a:r>
            <a:r>
              <a:rPr lang="en-US" sz="1800" b="1" dirty="0">
                <a:solidFill>
                  <a:schemeClr val="bg1"/>
                </a:solidFill>
                <a:latin typeface="Courier" charset="0"/>
                <a:ea typeface="Courier" charset="0"/>
                <a:cs typeface="Courier" charset="0"/>
              </a:rPr>
              <a:t>)</a:t>
            </a:r>
          </a:p>
          <a:p>
            <a:r>
              <a:rPr lang="en-US" sz="1800" b="1" dirty="0">
                <a:solidFill>
                  <a:schemeClr val="bg1"/>
                </a:solidFill>
                <a:latin typeface="Courier" charset="0"/>
                <a:ea typeface="Courier" charset="0"/>
                <a:cs typeface="Courier" charset="0"/>
              </a:rPr>
              <a:t>    data = </a:t>
            </a:r>
            <a:r>
              <a:rPr lang="en-US" sz="1800" b="1" dirty="0" err="1">
                <a:solidFill>
                  <a:schemeClr val="bg1"/>
                </a:solidFill>
                <a:latin typeface="Courier" charset="0"/>
                <a:ea typeface="Courier" charset="0"/>
                <a:cs typeface="Courier" charset="0"/>
              </a:rPr>
              <a:t>uh.read</a:t>
            </a:r>
            <a:r>
              <a:rPr lang="en-US" sz="1800" b="1" dirty="0">
                <a:solidFill>
                  <a:schemeClr val="bg1"/>
                </a:solidFill>
                <a:latin typeface="Courier" charset="0"/>
                <a:ea typeface="Courier" charset="0"/>
                <a:cs typeface="Courier" charset="0"/>
              </a:rPr>
              <a:t>().decode()</a:t>
            </a:r>
          </a:p>
          <a:p>
            <a:r>
              <a:rPr lang="en-US" sz="1800" b="1" dirty="0">
                <a:solidFill>
                  <a:schemeClr val="bg1"/>
                </a:solidFill>
                <a:latin typeface="Courier" charset="0"/>
                <a:ea typeface="Courier" charset="0"/>
                <a:cs typeface="Courier" charset="0"/>
              </a:rPr>
              <a:t>    print('Retrieved', </a:t>
            </a:r>
            <a:r>
              <a:rPr lang="en-US" sz="1800" b="1" dirty="0" err="1">
                <a:solidFill>
                  <a:schemeClr val="bg1"/>
                </a:solidFill>
                <a:latin typeface="Courier" charset="0"/>
                <a:ea typeface="Courier" charset="0"/>
                <a:cs typeface="Courier" charset="0"/>
              </a:rPr>
              <a:t>len</a:t>
            </a:r>
            <a:r>
              <a:rPr lang="en-US" sz="1800" b="1" dirty="0">
                <a:solidFill>
                  <a:schemeClr val="bg1"/>
                </a:solidFill>
                <a:latin typeface="Courier" charset="0"/>
                <a:ea typeface="Courier" charset="0"/>
                <a:cs typeface="Courier" charset="0"/>
              </a:rPr>
              <a:t>(data), 'characters')</a:t>
            </a:r>
          </a:p>
          <a:p>
            <a:endParaRPr lang="en-US" sz="1800" b="1" dirty="0">
              <a:solidFill>
                <a:schemeClr val="bg1"/>
              </a:solidFill>
              <a:latin typeface="Courier" charset="0"/>
              <a:ea typeface="Courier" charset="0"/>
              <a:cs typeface="Courier" charset="0"/>
            </a:endParaRPr>
          </a:p>
          <a:p>
            <a:r>
              <a:rPr lang="pl-PL" sz="1800" b="1" dirty="0">
                <a:solidFill>
                  <a:schemeClr val="bg1"/>
                </a:solidFill>
                <a:latin typeface="Courier" charset="0"/>
                <a:ea typeface="Courier" charset="0"/>
                <a:cs typeface="Courier" charset="0"/>
              </a:rPr>
              <a:t>    </a:t>
            </a:r>
            <a:r>
              <a:rPr lang="pl-PL" sz="1800" b="1" dirty="0" err="1">
                <a:solidFill>
                  <a:schemeClr val="bg1"/>
                </a:solidFill>
                <a:latin typeface="Courier" charset="0"/>
                <a:ea typeface="Courier" charset="0"/>
                <a:cs typeface="Courier" charset="0"/>
              </a:rPr>
              <a:t>try</a:t>
            </a:r>
            <a:r>
              <a:rPr lang="pl-PL" sz="1800" b="1" dirty="0">
                <a:solidFill>
                  <a:schemeClr val="bg1"/>
                </a:solidFill>
                <a:latin typeface="Courier" charset="0"/>
                <a:ea typeface="Courier" charset="0"/>
                <a:cs typeface="Courier" charset="0"/>
              </a:rPr>
              <a:t>:</a:t>
            </a:r>
          </a:p>
          <a:p>
            <a:r>
              <a:rPr lang="cs-CZ" sz="1800" b="1" dirty="0">
                <a:solidFill>
                  <a:schemeClr val="bg1"/>
                </a:solidFill>
                <a:latin typeface="Courier" charset="0"/>
                <a:ea typeface="Courier" charset="0"/>
                <a:cs typeface="Courier" charset="0"/>
              </a:rPr>
              <a:t>        </a:t>
            </a:r>
            <a:r>
              <a:rPr lang="cs-CZ" sz="1800" b="1" dirty="0" err="1">
                <a:solidFill>
                  <a:schemeClr val="bg1"/>
                </a:solidFill>
                <a:latin typeface="Courier" charset="0"/>
                <a:ea typeface="Courier" charset="0"/>
                <a:cs typeface="Courier" charset="0"/>
              </a:rPr>
              <a:t>js</a:t>
            </a:r>
            <a:r>
              <a:rPr lang="cs-CZ" sz="1800" b="1" dirty="0">
                <a:solidFill>
                  <a:schemeClr val="bg1"/>
                </a:solidFill>
                <a:latin typeface="Courier" charset="0"/>
                <a:ea typeface="Courier" charset="0"/>
                <a:cs typeface="Courier" charset="0"/>
              </a:rPr>
              <a:t> = </a:t>
            </a:r>
            <a:r>
              <a:rPr lang="cs-CZ" sz="1800" b="1" dirty="0" err="1">
                <a:solidFill>
                  <a:schemeClr val="bg1"/>
                </a:solidFill>
                <a:latin typeface="Courier" charset="0"/>
                <a:ea typeface="Courier" charset="0"/>
                <a:cs typeface="Courier" charset="0"/>
              </a:rPr>
              <a:t>json.loads</a:t>
            </a:r>
            <a:r>
              <a:rPr lang="cs-CZ" sz="1800" b="1" dirty="0">
                <a:solidFill>
                  <a:schemeClr val="bg1"/>
                </a:solidFill>
                <a:latin typeface="Courier" charset="0"/>
                <a:ea typeface="Courier" charset="0"/>
                <a:cs typeface="Courier" charset="0"/>
              </a:rPr>
              <a:t>(data)</a:t>
            </a:r>
          </a:p>
          <a:p>
            <a:r>
              <a:rPr lang="ro-RO" sz="1800" b="1" dirty="0">
                <a:solidFill>
                  <a:schemeClr val="bg1"/>
                </a:solidFill>
                <a:latin typeface="Courier" charset="0"/>
                <a:ea typeface="Courier" charset="0"/>
                <a:cs typeface="Courier" charset="0"/>
              </a:rPr>
              <a:t>    </a:t>
            </a:r>
            <a:r>
              <a:rPr lang="ro-RO" sz="1800" b="1" dirty="0" err="1">
                <a:solidFill>
                  <a:schemeClr val="bg1"/>
                </a:solidFill>
                <a:latin typeface="Courier" charset="0"/>
                <a:ea typeface="Courier" charset="0"/>
                <a:cs typeface="Courier" charset="0"/>
              </a:rPr>
              <a:t>except</a:t>
            </a:r>
            <a:r>
              <a:rPr lang="ro-RO" sz="1800" b="1" dirty="0">
                <a:solidFill>
                  <a:schemeClr val="bg1"/>
                </a:solidFill>
                <a:latin typeface="Courier" charset="0"/>
                <a:ea typeface="Courier" charset="0"/>
                <a:cs typeface="Courier" charset="0"/>
              </a:rPr>
              <a:t>:</a:t>
            </a:r>
          </a:p>
          <a:p>
            <a:r>
              <a:rPr lang="de-DE" sz="1800" b="1" dirty="0">
                <a:solidFill>
                  <a:schemeClr val="bg1"/>
                </a:solidFill>
                <a:latin typeface="Courier" charset="0"/>
                <a:ea typeface="Courier" charset="0"/>
                <a:cs typeface="Courier" charset="0"/>
              </a:rPr>
              <a:t>        </a:t>
            </a:r>
            <a:r>
              <a:rPr lang="de-DE" sz="1800" b="1" dirty="0" err="1">
                <a:solidFill>
                  <a:schemeClr val="bg1"/>
                </a:solidFill>
                <a:latin typeface="Courier" charset="0"/>
                <a:ea typeface="Courier" charset="0"/>
                <a:cs typeface="Courier" charset="0"/>
              </a:rPr>
              <a:t>js</a:t>
            </a:r>
            <a:r>
              <a:rPr lang="de-DE" sz="1800" b="1" dirty="0">
                <a:solidFill>
                  <a:schemeClr val="bg1"/>
                </a:solidFill>
                <a:latin typeface="Courier" charset="0"/>
                <a:ea typeface="Courier" charset="0"/>
                <a:cs typeface="Courier" charset="0"/>
              </a:rPr>
              <a:t> = None</a:t>
            </a:r>
          </a:p>
          <a:p>
            <a:endParaRPr lang="de-DE" sz="1800" b="1" dirty="0">
              <a:solidFill>
                <a:schemeClr val="bg1"/>
              </a:solidFill>
              <a:latin typeface="Courier" charset="0"/>
              <a:ea typeface="Courier" charset="0"/>
              <a:cs typeface="Courier" charset="0"/>
            </a:endParaRPr>
          </a:p>
          <a:p>
            <a:r>
              <a:rPr lang="de-DE" sz="1800" b="1" dirty="0">
                <a:solidFill>
                  <a:schemeClr val="bg1"/>
                </a:solidFill>
                <a:latin typeface="Courier" charset="0"/>
                <a:ea typeface="Courier" charset="0"/>
                <a:cs typeface="Courier" charset="0"/>
              </a:rPr>
              <a:t>    </a:t>
            </a:r>
            <a:r>
              <a:rPr lang="de-DE" sz="1800" b="1" dirty="0" err="1">
                <a:solidFill>
                  <a:schemeClr val="bg1"/>
                </a:solidFill>
                <a:latin typeface="Courier" charset="0"/>
                <a:ea typeface="Courier" charset="0"/>
                <a:cs typeface="Courier" charset="0"/>
              </a:rPr>
              <a:t>if</a:t>
            </a:r>
            <a:r>
              <a:rPr lang="de-DE" sz="1800" b="1" dirty="0">
                <a:solidFill>
                  <a:schemeClr val="bg1"/>
                </a:solidFill>
                <a:latin typeface="Courier" charset="0"/>
                <a:ea typeface="Courier" charset="0"/>
                <a:cs typeface="Courier" charset="0"/>
              </a:rPr>
              <a:t> not </a:t>
            </a:r>
            <a:r>
              <a:rPr lang="de-DE" sz="1800" b="1" dirty="0" err="1">
                <a:solidFill>
                  <a:schemeClr val="bg1"/>
                </a:solidFill>
                <a:latin typeface="Courier" charset="0"/>
                <a:ea typeface="Courier" charset="0"/>
                <a:cs typeface="Courier" charset="0"/>
              </a:rPr>
              <a:t>js</a:t>
            </a:r>
            <a:r>
              <a:rPr lang="de-DE" sz="1800" b="1" dirty="0">
                <a:solidFill>
                  <a:schemeClr val="bg1"/>
                </a:solidFill>
                <a:latin typeface="Courier" charset="0"/>
                <a:ea typeface="Courier" charset="0"/>
                <a:cs typeface="Courier" charset="0"/>
              </a:rPr>
              <a:t> </a:t>
            </a:r>
            <a:r>
              <a:rPr lang="de-DE" sz="1800" b="1" dirty="0" err="1">
                <a:solidFill>
                  <a:schemeClr val="bg1"/>
                </a:solidFill>
                <a:latin typeface="Courier" charset="0"/>
                <a:ea typeface="Courier" charset="0"/>
                <a:cs typeface="Courier" charset="0"/>
              </a:rPr>
              <a:t>or</a:t>
            </a:r>
            <a:r>
              <a:rPr lang="de-DE" sz="1800" b="1" dirty="0">
                <a:solidFill>
                  <a:schemeClr val="bg1"/>
                </a:solidFill>
                <a:latin typeface="Courier" charset="0"/>
                <a:ea typeface="Courier" charset="0"/>
                <a:cs typeface="Courier" charset="0"/>
              </a:rPr>
              <a:t> '</a:t>
            </a:r>
            <a:r>
              <a:rPr lang="de-DE" sz="1800" b="1" dirty="0" err="1">
                <a:solidFill>
                  <a:schemeClr val="bg1"/>
                </a:solidFill>
                <a:latin typeface="Courier" charset="0"/>
                <a:ea typeface="Courier" charset="0"/>
                <a:cs typeface="Courier" charset="0"/>
              </a:rPr>
              <a:t>status</a:t>
            </a:r>
            <a:r>
              <a:rPr lang="de-DE" sz="1800" b="1" dirty="0">
                <a:solidFill>
                  <a:schemeClr val="bg1"/>
                </a:solidFill>
                <a:latin typeface="Courier" charset="0"/>
                <a:ea typeface="Courier" charset="0"/>
                <a:cs typeface="Courier" charset="0"/>
              </a:rPr>
              <a:t>' not in </a:t>
            </a:r>
            <a:r>
              <a:rPr lang="de-DE" sz="1800" b="1" dirty="0" err="1">
                <a:solidFill>
                  <a:schemeClr val="bg1"/>
                </a:solidFill>
                <a:latin typeface="Courier" charset="0"/>
                <a:ea typeface="Courier" charset="0"/>
                <a:cs typeface="Courier" charset="0"/>
              </a:rPr>
              <a:t>js</a:t>
            </a:r>
            <a:r>
              <a:rPr lang="de-DE" sz="1800" b="1" dirty="0">
                <a:solidFill>
                  <a:schemeClr val="bg1"/>
                </a:solidFill>
                <a:latin typeface="Courier" charset="0"/>
                <a:ea typeface="Courier" charset="0"/>
                <a:cs typeface="Courier" charset="0"/>
              </a:rPr>
              <a:t> </a:t>
            </a:r>
            <a:r>
              <a:rPr lang="de-DE" sz="1800" b="1" dirty="0" err="1">
                <a:solidFill>
                  <a:schemeClr val="bg1"/>
                </a:solidFill>
                <a:latin typeface="Courier" charset="0"/>
                <a:ea typeface="Courier" charset="0"/>
                <a:cs typeface="Courier" charset="0"/>
              </a:rPr>
              <a:t>or</a:t>
            </a:r>
            <a:r>
              <a:rPr lang="de-DE" sz="1800" b="1" dirty="0">
                <a:solidFill>
                  <a:schemeClr val="bg1"/>
                </a:solidFill>
                <a:latin typeface="Courier" charset="0"/>
                <a:ea typeface="Courier" charset="0"/>
                <a:cs typeface="Courier" charset="0"/>
              </a:rPr>
              <a:t> </a:t>
            </a:r>
            <a:r>
              <a:rPr lang="de-DE" sz="1800" b="1" dirty="0" err="1">
                <a:solidFill>
                  <a:schemeClr val="bg1"/>
                </a:solidFill>
                <a:latin typeface="Courier" charset="0"/>
                <a:ea typeface="Courier" charset="0"/>
                <a:cs typeface="Courier" charset="0"/>
              </a:rPr>
              <a:t>js</a:t>
            </a:r>
            <a:r>
              <a:rPr lang="de-DE" sz="1800" b="1" dirty="0">
                <a:solidFill>
                  <a:schemeClr val="bg1"/>
                </a:solidFill>
                <a:latin typeface="Courier" charset="0"/>
                <a:ea typeface="Courier" charset="0"/>
                <a:cs typeface="Courier" charset="0"/>
              </a:rPr>
              <a:t>['</a:t>
            </a:r>
            <a:r>
              <a:rPr lang="de-DE" sz="1800" b="1" dirty="0" err="1">
                <a:solidFill>
                  <a:schemeClr val="bg1"/>
                </a:solidFill>
                <a:latin typeface="Courier" charset="0"/>
                <a:ea typeface="Courier" charset="0"/>
                <a:cs typeface="Courier" charset="0"/>
              </a:rPr>
              <a:t>status</a:t>
            </a:r>
            <a:r>
              <a:rPr lang="de-DE" sz="1800" b="1" dirty="0">
                <a:solidFill>
                  <a:schemeClr val="bg1"/>
                </a:solidFill>
                <a:latin typeface="Courier" charset="0"/>
                <a:ea typeface="Courier" charset="0"/>
                <a:cs typeface="Courier" charset="0"/>
              </a:rPr>
              <a:t>'] != 'OK':</a:t>
            </a:r>
          </a:p>
          <a:p>
            <a:r>
              <a:rPr lang="en-US" sz="1800" b="1" dirty="0">
                <a:solidFill>
                  <a:schemeClr val="bg1"/>
                </a:solidFill>
                <a:latin typeface="Courier" charset="0"/>
                <a:ea typeface="Courier" charset="0"/>
                <a:cs typeface="Courier" charset="0"/>
              </a:rPr>
              <a:t>        print('==== Failure To Retrieve ====')</a:t>
            </a:r>
          </a:p>
          <a:p>
            <a:r>
              <a:rPr lang="ro-RO" sz="1800" b="1" dirty="0">
                <a:solidFill>
                  <a:schemeClr val="bg1"/>
                </a:solidFill>
                <a:latin typeface="Courier" charset="0"/>
                <a:ea typeface="Courier" charset="0"/>
                <a:cs typeface="Courier" charset="0"/>
              </a:rPr>
              <a:t>        print(data)</a:t>
            </a:r>
          </a:p>
          <a:p>
            <a:r>
              <a:rPr lang="ro-RO" sz="1800" b="1" dirty="0">
                <a:solidFill>
                  <a:schemeClr val="bg1"/>
                </a:solidFill>
                <a:latin typeface="Courier" charset="0"/>
                <a:ea typeface="Courier" charset="0"/>
                <a:cs typeface="Courier" charset="0"/>
              </a:rPr>
              <a:t>        continue</a:t>
            </a:r>
          </a:p>
          <a:p>
            <a:endParaRPr lang="ro-RO" sz="1800" b="1" dirty="0">
              <a:solidFill>
                <a:schemeClr val="bg1"/>
              </a:solidFill>
              <a:latin typeface="Courier" charset="0"/>
              <a:ea typeface="Courier" charset="0"/>
              <a:cs typeface="Courier" charset="0"/>
            </a:endParaRPr>
          </a:p>
          <a:p>
            <a:r>
              <a:rPr lang="ro-RO" sz="1800" b="1" dirty="0">
                <a:solidFill>
                  <a:schemeClr val="bg1"/>
                </a:solidFill>
                <a:latin typeface="Courier" charset="0"/>
                <a:ea typeface="Courier" charset="0"/>
                <a:cs typeface="Courier" charset="0"/>
              </a:rPr>
              <a:t>    lat = </a:t>
            </a:r>
            <a:r>
              <a:rPr lang="ro-RO" sz="1800" b="1" dirty="0" err="1">
                <a:solidFill>
                  <a:schemeClr val="bg1"/>
                </a:solidFill>
                <a:latin typeface="Courier" charset="0"/>
                <a:ea typeface="Courier" charset="0"/>
                <a:cs typeface="Courier" charset="0"/>
              </a:rPr>
              <a:t>js</a:t>
            </a:r>
            <a:r>
              <a:rPr lang="ro-RO" sz="1800" b="1" dirty="0">
                <a:solidFill>
                  <a:schemeClr val="bg1"/>
                </a:solidFill>
                <a:latin typeface="Courier" charset="0"/>
                <a:ea typeface="Courier" charset="0"/>
                <a:cs typeface="Courier" charset="0"/>
              </a:rPr>
              <a:t>["</a:t>
            </a:r>
            <a:r>
              <a:rPr lang="ro-RO" sz="1800" b="1" dirty="0" err="1">
                <a:solidFill>
                  <a:schemeClr val="bg1"/>
                </a:solidFill>
                <a:latin typeface="Courier" charset="0"/>
                <a:ea typeface="Courier" charset="0"/>
                <a:cs typeface="Courier" charset="0"/>
              </a:rPr>
              <a:t>results</a:t>
            </a:r>
            <a:r>
              <a:rPr lang="ro-RO" sz="1800" b="1" dirty="0">
                <a:solidFill>
                  <a:schemeClr val="bg1"/>
                </a:solidFill>
                <a:latin typeface="Courier" charset="0"/>
                <a:ea typeface="Courier" charset="0"/>
                <a:cs typeface="Courier" charset="0"/>
              </a:rPr>
              <a:t>"][0]["</a:t>
            </a:r>
            <a:r>
              <a:rPr lang="ro-RO" sz="1800" b="1" dirty="0" err="1">
                <a:solidFill>
                  <a:schemeClr val="bg1"/>
                </a:solidFill>
                <a:latin typeface="Courier" charset="0"/>
                <a:ea typeface="Courier" charset="0"/>
                <a:cs typeface="Courier" charset="0"/>
              </a:rPr>
              <a:t>geometry</a:t>
            </a:r>
            <a:r>
              <a:rPr lang="ro-RO" sz="1800" b="1" dirty="0">
                <a:solidFill>
                  <a:schemeClr val="bg1"/>
                </a:solidFill>
                <a:latin typeface="Courier" charset="0"/>
                <a:ea typeface="Courier" charset="0"/>
                <a:cs typeface="Courier" charset="0"/>
              </a:rPr>
              <a:t>"]["</a:t>
            </a:r>
            <a:r>
              <a:rPr lang="ro-RO" sz="1800" b="1" dirty="0" err="1">
                <a:solidFill>
                  <a:schemeClr val="bg1"/>
                </a:solidFill>
                <a:latin typeface="Courier" charset="0"/>
                <a:ea typeface="Courier" charset="0"/>
                <a:cs typeface="Courier" charset="0"/>
              </a:rPr>
              <a:t>location</a:t>
            </a:r>
            <a:r>
              <a:rPr lang="ro-RO" sz="1800" b="1" dirty="0">
                <a:solidFill>
                  <a:schemeClr val="bg1"/>
                </a:solidFill>
                <a:latin typeface="Courier" charset="0"/>
                <a:ea typeface="Courier" charset="0"/>
                <a:cs typeface="Courier" charset="0"/>
              </a:rPr>
              <a:t>"]["lat"]</a:t>
            </a:r>
          </a:p>
          <a:p>
            <a:r>
              <a:rPr lang="ro-RO" sz="1800" b="1" dirty="0">
                <a:solidFill>
                  <a:schemeClr val="bg1"/>
                </a:solidFill>
                <a:latin typeface="Courier" charset="0"/>
                <a:ea typeface="Courier" charset="0"/>
                <a:cs typeface="Courier" charset="0"/>
              </a:rPr>
              <a:t>    </a:t>
            </a:r>
            <a:r>
              <a:rPr lang="ro-RO" sz="1800" b="1" dirty="0" err="1">
                <a:solidFill>
                  <a:schemeClr val="bg1"/>
                </a:solidFill>
                <a:latin typeface="Courier" charset="0"/>
                <a:ea typeface="Courier" charset="0"/>
                <a:cs typeface="Courier" charset="0"/>
              </a:rPr>
              <a:t>lng</a:t>
            </a:r>
            <a:r>
              <a:rPr lang="ro-RO" sz="1800" b="1" dirty="0">
                <a:solidFill>
                  <a:schemeClr val="bg1"/>
                </a:solidFill>
                <a:latin typeface="Courier" charset="0"/>
                <a:ea typeface="Courier" charset="0"/>
                <a:cs typeface="Courier" charset="0"/>
              </a:rPr>
              <a:t> = </a:t>
            </a:r>
            <a:r>
              <a:rPr lang="ro-RO" sz="1800" b="1" dirty="0" err="1">
                <a:solidFill>
                  <a:schemeClr val="bg1"/>
                </a:solidFill>
                <a:latin typeface="Courier" charset="0"/>
                <a:ea typeface="Courier" charset="0"/>
                <a:cs typeface="Courier" charset="0"/>
              </a:rPr>
              <a:t>js</a:t>
            </a:r>
            <a:r>
              <a:rPr lang="ro-RO" sz="1800" b="1" dirty="0">
                <a:solidFill>
                  <a:schemeClr val="bg1"/>
                </a:solidFill>
                <a:latin typeface="Courier" charset="0"/>
                <a:ea typeface="Courier" charset="0"/>
                <a:cs typeface="Courier" charset="0"/>
              </a:rPr>
              <a:t>["</a:t>
            </a:r>
            <a:r>
              <a:rPr lang="ro-RO" sz="1800" b="1" dirty="0" err="1">
                <a:solidFill>
                  <a:schemeClr val="bg1"/>
                </a:solidFill>
                <a:latin typeface="Courier" charset="0"/>
                <a:ea typeface="Courier" charset="0"/>
                <a:cs typeface="Courier" charset="0"/>
              </a:rPr>
              <a:t>results</a:t>
            </a:r>
            <a:r>
              <a:rPr lang="ro-RO" sz="1800" b="1" dirty="0">
                <a:solidFill>
                  <a:schemeClr val="bg1"/>
                </a:solidFill>
                <a:latin typeface="Courier" charset="0"/>
                <a:ea typeface="Courier" charset="0"/>
                <a:cs typeface="Courier" charset="0"/>
              </a:rPr>
              <a:t>"][0]["</a:t>
            </a:r>
            <a:r>
              <a:rPr lang="ro-RO" sz="1800" b="1" dirty="0" err="1">
                <a:solidFill>
                  <a:schemeClr val="bg1"/>
                </a:solidFill>
                <a:latin typeface="Courier" charset="0"/>
                <a:ea typeface="Courier" charset="0"/>
                <a:cs typeface="Courier" charset="0"/>
              </a:rPr>
              <a:t>geometry</a:t>
            </a:r>
            <a:r>
              <a:rPr lang="ro-RO" sz="1800" b="1" dirty="0">
                <a:solidFill>
                  <a:schemeClr val="bg1"/>
                </a:solidFill>
                <a:latin typeface="Courier" charset="0"/>
                <a:ea typeface="Courier" charset="0"/>
                <a:cs typeface="Courier" charset="0"/>
              </a:rPr>
              <a:t>"]["</a:t>
            </a:r>
            <a:r>
              <a:rPr lang="ro-RO" sz="1800" b="1" dirty="0" err="1">
                <a:solidFill>
                  <a:schemeClr val="bg1"/>
                </a:solidFill>
                <a:latin typeface="Courier" charset="0"/>
                <a:ea typeface="Courier" charset="0"/>
                <a:cs typeface="Courier" charset="0"/>
              </a:rPr>
              <a:t>location</a:t>
            </a:r>
            <a:r>
              <a:rPr lang="ro-RO" sz="1800" b="1" dirty="0">
                <a:solidFill>
                  <a:schemeClr val="bg1"/>
                </a:solidFill>
                <a:latin typeface="Courier" charset="0"/>
                <a:ea typeface="Courier" charset="0"/>
                <a:cs typeface="Courier" charset="0"/>
              </a:rPr>
              <a:t>"]["</a:t>
            </a:r>
            <a:r>
              <a:rPr lang="ro-RO" sz="1800" b="1" dirty="0" err="1">
                <a:solidFill>
                  <a:schemeClr val="bg1"/>
                </a:solidFill>
                <a:latin typeface="Courier" charset="0"/>
                <a:ea typeface="Courier" charset="0"/>
                <a:cs typeface="Courier" charset="0"/>
              </a:rPr>
              <a:t>lng</a:t>
            </a:r>
            <a:r>
              <a:rPr lang="ro-RO" sz="1800" b="1" dirty="0">
                <a:solidFill>
                  <a:schemeClr val="bg1"/>
                </a:solidFill>
                <a:latin typeface="Courier" charset="0"/>
                <a:ea typeface="Courier" charset="0"/>
                <a:cs typeface="Courier" charset="0"/>
              </a:rPr>
              <a:t>"]</a:t>
            </a:r>
          </a:p>
          <a:p>
            <a:r>
              <a:rPr lang="nl-NL" sz="1800" b="1" dirty="0">
                <a:solidFill>
                  <a:schemeClr val="bg1"/>
                </a:solidFill>
                <a:latin typeface="Courier" charset="0"/>
                <a:ea typeface="Courier" charset="0"/>
                <a:cs typeface="Courier" charset="0"/>
              </a:rPr>
              <a:t>    print('lat', lat, '</a:t>
            </a:r>
            <a:r>
              <a:rPr lang="nl-NL" sz="1800" b="1" dirty="0" err="1">
                <a:solidFill>
                  <a:schemeClr val="bg1"/>
                </a:solidFill>
                <a:latin typeface="Courier" charset="0"/>
                <a:ea typeface="Courier" charset="0"/>
                <a:cs typeface="Courier" charset="0"/>
              </a:rPr>
              <a:t>lng</a:t>
            </a:r>
            <a:r>
              <a:rPr lang="nl-NL" sz="1800" b="1" dirty="0">
                <a:solidFill>
                  <a:schemeClr val="bg1"/>
                </a:solidFill>
                <a:latin typeface="Courier" charset="0"/>
                <a:ea typeface="Courier" charset="0"/>
                <a:cs typeface="Courier" charset="0"/>
              </a:rPr>
              <a:t>', </a:t>
            </a:r>
            <a:r>
              <a:rPr lang="nl-NL" sz="1800" b="1" dirty="0" err="1">
                <a:solidFill>
                  <a:schemeClr val="bg1"/>
                </a:solidFill>
                <a:latin typeface="Courier" charset="0"/>
                <a:ea typeface="Courier" charset="0"/>
                <a:cs typeface="Courier" charset="0"/>
              </a:rPr>
              <a:t>lng</a:t>
            </a:r>
            <a:r>
              <a:rPr lang="nl-NL" sz="1800" b="1" dirty="0">
                <a:solidFill>
                  <a:schemeClr val="bg1"/>
                </a:solidFill>
                <a:latin typeface="Courier" charset="0"/>
                <a:ea typeface="Courier" charset="0"/>
                <a:cs typeface="Courier" charset="0"/>
              </a:rPr>
              <a:t>)</a:t>
            </a:r>
          </a:p>
          <a:p>
            <a:r>
              <a:rPr lang="nl-NL" sz="1800" b="1" dirty="0">
                <a:solidFill>
                  <a:schemeClr val="bg1"/>
                </a:solidFill>
                <a:latin typeface="Courier" charset="0"/>
                <a:ea typeface="Courier" charset="0"/>
                <a:cs typeface="Courier" charset="0"/>
              </a:rPr>
              <a:t>    </a:t>
            </a:r>
            <a:r>
              <a:rPr lang="nl-NL" sz="1800" b="1" dirty="0" err="1">
                <a:solidFill>
                  <a:schemeClr val="bg1"/>
                </a:solidFill>
                <a:latin typeface="Courier" charset="0"/>
                <a:ea typeface="Courier" charset="0"/>
                <a:cs typeface="Courier" charset="0"/>
              </a:rPr>
              <a:t>location</a:t>
            </a:r>
            <a:r>
              <a:rPr lang="nl-NL" sz="1800" b="1" dirty="0">
                <a:solidFill>
                  <a:schemeClr val="bg1"/>
                </a:solidFill>
                <a:latin typeface="Courier" charset="0"/>
                <a:ea typeface="Courier" charset="0"/>
                <a:cs typeface="Courier" charset="0"/>
              </a:rPr>
              <a:t> = </a:t>
            </a:r>
            <a:r>
              <a:rPr lang="nl-NL" sz="1800" b="1" dirty="0" err="1">
                <a:solidFill>
                  <a:schemeClr val="bg1"/>
                </a:solidFill>
                <a:latin typeface="Courier" charset="0"/>
                <a:ea typeface="Courier" charset="0"/>
                <a:cs typeface="Courier" charset="0"/>
              </a:rPr>
              <a:t>js</a:t>
            </a:r>
            <a:r>
              <a:rPr lang="nl-NL" sz="1800" b="1" dirty="0">
                <a:solidFill>
                  <a:schemeClr val="bg1"/>
                </a:solidFill>
                <a:latin typeface="Courier" charset="0"/>
                <a:ea typeface="Courier" charset="0"/>
                <a:cs typeface="Courier" charset="0"/>
              </a:rPr>
              <a:t>['</a:t>
            </a:r>
            <a:r>
              <a:rPr lang="nl-NL" sz="1800" b="1" dirty="0" err="1">
                <a:solidFill>
                  <a:schemeClr val="bg1"/>
                </a:solidFill>
                <a:latin typeface="Courier" charset="0"/>
                <a:ea typeface="Courier" charset="0"/>
                <a:cs typeface="Courier" charset="0"/>
              </a:rPr>
              <a:t>results</a:t>
            </a:r>
            <a:r>
              <a:rPr lang="nl-NL" sz="1800" b="1" dirty="0">
                <a:solidFill>
                  <a:schemeClr val="bg1"/>
                </a:solidFill>
                <a:latin typeface="Courier" charset="0"/>
                <a:ea typeface="Courier" charset="0"/>
                <a:cs typeface="Courier" charset="0"/>
              </a:rPr>
              <a:t>'][0]['</a:t>
            </a:r>
            <a:r>
              <a:rPr lang="nl-NL" sz="1800" b="1" dirty="0" err="1">
                <a:solidFill>
                  <a:schemeClr val="bg1"/>
                </a:solidFill>
                <a:latin typeface="Courier" charset="0"/>
                <a:ea typeface="Courier" charset="0"/>
                <a:cs typeface="Courier" charset="0"/>
              </a:rPr>
              <a:t>formatted_address</a:t>
            </a:r>
            <a:r>
              <a:rPr lang="nl-NL" sz="1800" b="1" dirty="0">
                <a:solidFill>
                  <a:schemeClr val="bg1"/>
                </a:solidFill>
                <a:latin typeface="Courier" charset="0"/>
                <a:ea typeface="Courier" charset="0"/>
                <a:cs typeface="Courier" charset="0"/>
              </a:rPr>
              <a:t>']</a:t>
            </a:r>
          </a:p>
          <a:p>
            <a:r>
              <a:rPr lang="nl-NL" sz="1800" b="1" dirty="0">
                <a:solidFill>
                  <a:schemeClr val="bg1"/>
                </a:solidFill>
                <a:latin typeface="Courier" charset="0"/>
                <a:ea typeface="Courier" charset="0"/>
                <a:cs typeface="Courier" charset="0"/>
              </a:rPr>
              <a:t>    print(</a:t>
            </a:r>
            <a:r>
              <a:rPr lang="nl-NL" sz="1800" b="1" dirty="0" err="1">
                <a:solidFill>
                  <a:schemeClr val="bg1"/>
                </a:solidFill>
                <a:latin typeface="Courier" charset="0"/>
                <a:ea typeface="Courier" charset="0"/>
                <a:cs typeface="Courier" charset="0"/>
              </a:rPr>
              <a:t>location</a:t>
            </a:r>
            <a:r>
              <a:rPr lang="nl-NL" sz="1800" b="1" dirty="0">
                <a:solidFill>
                  <a:schemeClr val="bg1"/>
                </a:solidFill>
                <a:latin typeface="Courier" charset="0"/>
                <a:ea typeface="Courier" charset="0"/>
                <a:cs typeface="Courier" charset="0"/>
              </a:rPr>
              <a:t>)</a:t>
            </a:r>
            <a:endParaRPr lang="en-US" sz="1800" b="1" u="none" strike="noStrike" cap="none" dirty="0">
              <a:solidFill>
                <a:schemeClr val="bg1"/>
              </a:solidFill>
              <a:latin typeface="Courier" charset="0"/>
              <a:ea typeface="Courier" charset="0"/>
              <a:cs typeface="Courier" charset="0"/>
              <a:sym typeface="Courier New"/>
            </a:endParaRPr>
          </a:p>
        </p:txBody>
      </p:sp>
      <p:sp>
        <p:nvSpPr>
          <p:cNvPr id="610" name="Shape 610"/>
          <p:cNvSpPr txBox="1"/>
          <p:nvPr/>
        </p:nvSpPr>
        <p:spPr>
          <a:xfrm>
            <a:off x="12158138" y="6886194"/>
            <a:ext cx="331639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1" u="none" strike="noStrike" cap="none" dirty="0" err="1">
                <a:solidFill>
                  <a:srgbClr val="FFFF00"/>
                </a:solidFill>
                <a:latin typeface="Courier"/>
                <a:ea typeface="Arial" charset="0"/>
                <a:cs typeface="Courier"/>
                <a:sym typeface="Cabin"/>
              </a:rPr>
              <a:t>geojson.py</a:t>
            </a:r>
            <a:endParaRPr lang="en-US" sz="3600" b="1" u="none" strike="noStrike" cap="none" dirty="0">
              <a:solidFill>
                <a:srgbClr val="FFFF00"/>
              </a:solidFill>
              <a:latin typeface="Courier"/>
              <a:ea typeface="Arial" charset="0"/>
              <a:cs typeface="Courier"/>
              <a:sym typeface="Cabin"/>
            </a:endParaRPr>
          </a:p>
        </p:txBody>
      </p:sp>
      <p:sp>
        <p:nvSpPr>
          <p:cNvPr id="611" name="Shape 611"/>
          <p:cNvSpPr txBox="1"/>
          <p:nvPr/>
        </p:nvSpPr>
        <p:spPr>
          <a:xfrm>
            <a:off x="9401176" y="3378150"/>
            <a:ext cx="6723274"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Retrieving http://py4e-data.dr-chuck.net/...</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err="1">
                <a:solidFill>
                  <a:srgbClr val="FF00FF"/>
                </a:solidFill>
                <a:latin typeface="Arial" charset="0"/>
                <a:ea typeface="Arial" charset="0"/>
                <a:cs typeface="Arial" charset="0"/>
                <a:sym typeface="Cabin"/>
              </a:rPr>
              <a:t>lat</a:t>
            </a:r>
            <a:r>
              <a:rPr lang="en-US" sz="2600" u="none" strike="noStrike" cap="none" dirty="0">
                <a:solidFill>
                  <a:srgbClr val="FF00FF"/>
                </a:solidFill>
                <a:latin typeface="Arial" charset="0"/>
                <a:ea typeface="Arial" charset="0"/>
                <a:cs typeface="Arial" charset="0"/>
                <a:sym typeface="Cabin"/>
              </a:rPr>
              <a:t> 42.2808256 </a:t>
            </a:r>
            <a:r>
              <a:rPr lang="en-US" sz="2600" u="none" strike="noStrike" cap="none" dirty="0" err="1">
                <a:solidFill>
                  <a:srgbClr val="FF00FF"/>
                </a:solidFill>
                <a:latin typeface="Arial" charset="0"/>
                <a:ea typeface="Arial" charset="0"/>
                <a:cs typeface="Arial" charset="0"/>
                <a:sym typeface="Cabin"/>
              </a:rPr>
              <a:t>lng</a:t>
            </a:r>
            <a:r>
              <a:rPr lang="en-US" sz="2600" u="none" strike="noStrike" cap="none" dirty="0">
                <a:solidFill>
                  <a:srgbClr val="FF00FF"/>
                </a:solidFill>
                <a:latin typeface="Arial" charset="0"/>
                <a:ea typeface="Arial" charset="0"/>
                <a:cs typeface="Arial" charset="0"/>
                <a:sym typeface="Cabin"/>
              </a:rPr>
              <a:t>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Enter location: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API Security and Rate Limiting</a:t>
            </a:r>
          </a:p>
        </p:txBody>
      </p:sp>
      <p:sp>
        <p:nvSpPr>
          <p:cNvPr id="617" name="Shape 617"/>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compute resources to run these APIs are not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free</a:t>
            </a:r>
            <a:r>
              <a:rPr lang="en-US" sz="3600">
                <a:solidFill>
                  <a:schemeClr val="lt1"/>
                </a:solidFill>
                <a:latin typeface="Arial" charset="0"/>
                <a:ea typeface="Arial" charset="0"/>
                <a:cs typeface="Arial" charset="0"/>
                <a:sym typeface="Cabin"/>
              </a:rPr>
              <a:t>”</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provided by these APIs is usually valuable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providers might limit the number of requests per day, demand an API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key</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 or even charge for usage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They might change the rules as things progress...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231900"/>
            <a:ext cx="14643100" cy="69595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79" name="Shape 67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Service Oriented Architecture - allows an application to be broken into parts and distributed across a network </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An Application Program Interface (API) is a contract for interaction</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Web Services provide infrastructure for applications cooperating (an API) over a network - SOAP and REST are two styles of web services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XML and JSON are serialization formats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idx="4294967295"/>
          </p:nvPr>
        </p:nvSpPr>
        <p:spPr>
          <a:xfrm>
            <a:off x="1725282" y="1121193"/>
            <a:ext cx="12206617" cy="811213"/>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686" name="Shape 686"/>
          <p:cNvSpPr txBox="1"/>
          <p:nvPr/>
        </p:nvSpPr>
        <p:spPr>
          <a:xfrm>
            <a:off x="1206100" y="2261619"/>
            <a:ext cx="6797699" cy="5778200"/>
          </a:xfrm>
          <a:prstGeom prst="rect">
            <a:avLst/>
          </a:prstGeom>
          <a:noFill/>
          <a:ln>
            <a:noFill/>
          </a:ln>
        </p:spPr>
        <p:txBody>
          <a:bodyPr lIns="91425" tIns="91425" rIns="91425" bIns="91425" anchor="t" anchorCtr="0">
            <a:noAutofit/>
          </a:bodyPr>
          <a:lstStyle/>
          <a:p>
            <a:pPr lvl="0" rtl="0">
              <a:spcBef>
                <a:spcPts val="0"/>
              </a:spcBef>
              <a:buNone/>
            </a:pPr>
            <a:r>
              <a:rPr lang="en-US" sz="1800" dirty="0" err="1">
                <a:solidFill>
                  <a:srgbClr val="FFFFFF"/>
                </a:solidFill>
              </a:rPr>
              <a:t>Thes</a:t>
            </a:r>
            <a:r>
              <a:rPr lang="en-US" sz="1800" dirty="0">
                <a:solidFill>
                  <a:srgbClr val="FFFFFF"/>
                </a:solidFill>
              </a:rPr>
              <a:t> slide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00"/>
                </a:solidFill>
              </a:rPr>
              <a:t> </a:t>
            </a:r>
            <a:r>
              <a:rPr lang="en-US" sz="1800" dirty="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here</a:t>
            </a:r>
          </a:p>
        </p:txBody>
      </p:sp>
      <p:pic>
        <p:nvPicPr>
          <p:cNvPr id="687" name="Shape 687"/>
          <p:cNvPicPr preferRelativeResize="0"/>
          <p:nvPr/>
        </p:nvPicPr>
        <p:blipFill rotWithShape="1">
          <a:blip r:embed="rId5">
            <a:alphaModFix/>
          </a:blip>
          <a:srcRect/>
          <a:stretch/>
        </p:blipFill>
        <p:spPr>
          <a:xfrm>
            <a:off x="437900" y="1014543"/>
            <a:ext cx="1024800" cy="1024800"/>
          </a:xfrm>
          <a:prstGeom prst="rect">
            <a:avLst/>
          </a:prstGeom>
          <a:noFill/>
          <a:ln>
            <a:noFill/>
          </a:ln>
        </p:spPr>
      </p:pic>
      <p:pic>
        <p:nvPicPr>
          <p:cNvPr id="688" name="Shape 688"/>
          <p:cNvPicPr preferRelativeResize="0"/>
          <p:nvPr/>
        </p:nvPicPr>
        <p:blipFill rotWithShape="1">
          <a:blip r:embed="rId6">
            <a:alphaModFix/>
          </a:blip>
          <a:srcRect/>
          <a:stretch/>
        </p:blipFill>
        <p:spPr>
          <a:xfrm>
            <a:off x="13897687" y="1192743"/>
            <a:ext cx="1968599" cy="668400"/>
          </a:xfrm>
          <a:prstGeom prst="rect">
            <a:avLst/>
          </a:prstGeom>
          <a:noFill/>
          <a:ln>
            <a:noFill/>
          </a:ln>
        </p:spPr>
      </p:pic>
      <p:sp>
        <p:nvSpPr>
          <p:cNvPr id="689" name="Shape 689"/>
          <p:cNvSpPr txBox="1"/>
          <p:nvPr/>
        </p:nvSpPr>
        <p:spPr>
          <a:xfrm>
            <a:off x="8704400" y="2392094"/>
            <a:ext cx="6797699" cy="5647726"/>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47" name="Shape 247"/>
          <p:cNvSpPr txBox="1"/>
          <p:nvPr/>
        </p:nvSpPr>
        <p:spPr>
          <a:xfrm>
            <a:off x="6478587" y="3600450"/>
            <a:ext cx="4100563"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  "name" :  "Chuck",</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  "phone" :  "303-4456"</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a:t>
            </a:r>
          </a:p>
        </p:txBody>
      </p:sp>
      <p:sp>
        <p:nvSpPr>
          <p:cNvPr id="249" name="Shape 249"/>
          <p:cNvSpPr txBox="1"/>
          <p:nvPr/>
        </p:nvSpPr>
        <p:spPr>
          <a:xfrm>
            <a:off x="14321524" y="7588250"/>
            <a:ext cx="15323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1" name="Shape 233"/>
          <p:cNvSpPr txBox="1"/>
          <p:nvPr/>
        </p:nvSpPr>
        <p:spPr>
          <a:xfrm>
            <a:off x="4488661" y="6340000"/>
            <a:ext cx="180612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12"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a:t>
            </a:r>
          </a:p>
        </p:txBody>
      </p:sp>
      <p:sp>
        <p:nvSpPr>
          <p:cNvPr id="264" name="Shape 26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Marking up data to send across the network...</a:t>
            </a:r>
          </a:p>
        </p:txBody>
      </p:sp>
      <p:sp>
        <p:nvSpPr>
          <p:cNvPr id="26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55700" y="762000"/>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600" u="none" strike="noStrike" cap="none">
                <a:solidFill>
                  <a:srgbClr val="FFD966"/>
                </a:solidFill>
                <a:latin typeface="Arial" charset="0"/>
                <a:ea typeface="Arial" charset="0"/>
                <a:cs typeface="Arial" charset="0"/>
                <a:sym typeface="Cabin"/>
              </a:rPr>
              <a:t>XML </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Elements</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 (or Nodes)</a:t>
            </a:r>
          </a:p>
        </p:txBody>
      </p:sp>
      <p:sp>
        <p:nvSpPr>
          <p:cNvPr id="257" name="Shape 25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Simple Element</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Complex Element</a:t>
            </a:r>
          </a:p>
        </p:txBody>
      </p:sp>
      <p:sp>
        <p:nvSpPr>
          <p:cNvPr id="258" name="Shape 258"/>
          <p:cNvSpPr txBox="1"/>
          <p:nvPr/>
        </p:nvSpPr>
        <p:spPr>
          <a:xfrm>
            <a:off x="7316786" y="2539899"/>
            <a:ext cx="7295999" cy="566319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&lt;name&gt;Chuck&lt;/name&gt;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&lt;phone&gt;303 4456&lt;/phone&gt;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&lt;name&gt;Noah&lt;/name&gt;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&lt;phone&gt;622 7421&lt;/phone&gt;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a:t>
            </a:r>
            <a:r>
              <a:rPr lang="en-US" sz="7600" u="sng" strike="noStrike" cap="none">
                <a:solidFill>
                  <a:srgbClr val="FFD966"/>
                </a:solidFill>
                <a:latin typeface="Arial" charset="0"/>
                <a:ea typeface="Arial" charset="0"/>
                <a:cs typeface="Arial" charset="0"/>
                <a:sym typeface="Cabin"/>
              </a:rPr>
              <a:t>X</a:t>
            </a:r>
            <a:r>
              <a:rPr lang="en-US" sz="7600" u="none" strike="noStrike" cap="none">
                <a:solidFill>
                  <a:srgbClr val="FFD966"/>
                </a:solidFill>
                <a:latin typeface="Arial" charset="0"/>
                <a:ea typeface="Arial" charset="0"/>
                <a:cs typeface="Arial" charset="0"/>
                <a:sym typeface="Cabin"/>
              </a:rPr>
              <a:t>tensible </a:t>
            </a:r>
            <a:r>
              <a:rPr lang="en-US" sz="7600" u="sng" strike="noStrike" cap="none">
                <a:solidFill>
                  <a:srgbClr val="FFD966"/>
                </a:solidFill>
                <a:latin typeface="Arial" charset="0"/>
                <a:ea typeface="Arial" charset="0"/>
                <a:cs typeface="Arial" charset="0"/>
                <a:sym typeface="Cabin"/>
              </a:rPr>
              <a:t>M</a:t>
            </a:r>
            <a:r>
              <a:rPr lang="en-US" sz="7600" u="none" strike="noStrike" cap="none">
                <a:solidFill>
                  <a:srgbClr val="FFD966"/>
                </a:solidFill>
                <a:latin typeface="Arial" charset="0"/>
                <a:ea typeface="Arial" charset="0"/>
                <a:cs typeface="Arial" charset="0"/>
                <a:sym typeface="Cabin"/>
              </a:rPr>
              <a:t>arkup </a:t>
            </a:r>
            <a:r>
              <a:rPr lang="en-US" sz="7600" u="sng" strike="noStrike" cap="none">
                <a:solidFill>
                  <a:srgbClr val="FFD966"/>
                </a:solidFill>
                <a:latin typeface="Arial" charset="0"/>
                <a:ea typeface="Arial" charset="0"/>
                <a:cs typeface="Arial" charset="0"/>
                <a:sym typeface="Cabin"/>
              </a:rPr>
              <a:t>L</a:t>
            </a:r>
            <a:r>
              <a:rPr lang="en-US" sz="7600" u="none" strike="noStrike" cap="none">
                <a:solidFill>
                  <a:srgbClr val="FFD966"/>
                </a:solidFill>
                <a:latin typeface="Arial" charset="0"/>
                <a:ea typeface="Arial" charset="0"/>
                <a:cs typeface="Arial" charset="0"/>
                <a:sym typeface="Cabin"/>
              </a:rPr>
              <a:t>anguage</a:t>
            </a:r>
          </a:p>
        </p:txBody>
      </p:sp>
      <p:sp>
        <p:nvSpPr>
          <p:cNvPr id="271" name="Shape 271"/>
          <p:cNvSpPr txBox="1">
            <a:spLocks noGrp="1"/>
          </p:cNvSpPr>
          <p:nvPr>
            <p:ph type="body" idx="1"/>
          </p:nvPr>
        </p:nvSpPr>
        <p:spPr>
          <a:xfrm>
            <a:off x="1155700" y="2963022"/>
            <a:ext cx="13932000" cy="4694657"/>
          </a:xfrm>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Primary purpose is to help information systems </a:t>
            </a:r>
            <a:r>
              <a:rPr lang="en-US" sz="3600" u="none" strike="noStrike" cap="none" dirty="0">
                <a:solidFill>
                  <a:srgbClr val="00FF00"/>
                </a:solidFill>
                <a:latin typeface="Arial" charset="0"/>
                <a:ea typeface="Arial" charset="0"/>
                <a:cs typeface="Arial" charset="0"/>
                <a:sym typeface="Cabin"/>
              </a:rPr>
              <a:t>share structured data</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It started as a simplified subset of the Standard Generalized Markup Language (SGML), and is designed to be relatively human-legible</a:t>
            </a:r>
          </a:p>
        </p:txBody>
      </p:sp>
      <p:sp>
        <p:nvSpPr>
          <p:cNvPr id="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1155700" y="762000"/>
            <a:ext cx="13571873"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Basics</a:t>
            </a:r>
          </a:p>
        </p:txBody>
      </p:sp>
      <p:sp>
        <p:nvSpPr>
          <p:cNvPr id="278" name="Shape 27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n-US" sz="3600" u="none" strike="noStrike" cap="none">
                <a:solidFill>
                  <a:srgbClr val="00FF00"/>
                </a:solidFill>
                <a:latin typeface="Arial" charset="0"/>
                <a:ea typeface="Arial" charset="0"/>
                <a:cs typeface="Arial" charset="0"/>
                <a:sym typeface="Cabin"/>
              </a:rPr>
              <a:t>Start Tag</a:t>
            </a:r>
          </a:p>
          <a:p>
            <a:pPr marL="749300" marR="0" lvl="0" indent="-533400" algn="l" rtl="0">
              <a:lnSpc>
                <a:spcPct val="100000"/>
              </a:lnSpc>
              <a:spcBef>
                <a:spcPts val="350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End Tag</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Text Content</a:t>
            </a:r>
          </a:p>
          <a:p>
            <a:pPr marL="749300" marR="0" lvl="0" indent="-533400" algn="l" rtl="0">
              <a:lnSpc>
                <a:spcPct val="100000"/>
              </a:lnSpc>
              <a:spcBef>
                <a:spcPts val="3500"/>
              </a:spcBef>
              <a:spcAft>
                <a:spcPts val="0"/>
              </a:spcAft>
              <a:buClr>
                <a:srgbClr val="FF7F00"/>
              </a:buClr>
              <a:buSzPct val="171000"/>
              <a:buFont typeface="Cabin"/>
              <a:buChar char="•"/>
            </a:pPr>
            <a:r>
              <a:rPr lang="en-US" sz="3600" u="none" strike="noStrike" cap="none">
                <a:solidFill>
                  <a:srgbClr val="FF7F00"/>
                </a:solidFill>
                <a:latin typeface="Arial" charset="0"/>
                <a:ea typeface="Arial" charset="0"/>
                <a:cs typeface="Arial" charset="0"/>
                <a:sym typeface="Cabin"/>
              </a:rPr>
              <a:t>Attribute</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4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00FF00"/>
                </a:solidFill>
                <a:latin typeface="Arial" charset="0"/>
                <a:ea typeface="Arial" charset="0"/>
                <a:cs typeface="Arial" charset="0"/>
                <a:sym typeface="Cabin"/>
              </a:rPr>
              <a:t>&lt;name&gt;</a:t>
            </a:r>
            <a:r>
              <a:rPr lang="en-US" sz="4400" u="none" strike="noStrike" cap="none">
                <a:solidFill>
                  <a:schemeClr val="lt1"/>
                </a:solidFill>
                <a:latin typeface="Arial" charset="0"/>
                <a:ea typeface="Arial" charset="0"/>
                <a:cs typeface="Arial" charset="0"/>
                <a:sym typeface="Cabin"/>
              </a:rPr>
              <a:t>Chuck</a:t>
            </a:r>
            <a:r>
              <a:rPr lang="en-US" sz="4400" u="none" strike="noStrike" cap="none">
                <a:solidFill>
                  <a:srgbClr val="FFFF00"/>
                </a:solidFill>
                <a:latin typeface="Arial" charset="0"/>
                <a:ea typeface="Arial" charset="0"/>
                <a:cs typeface="Arial" charset="0"/>
                <a:sym typeface="Cabin"/>
              </a:rPr>
              <a:t>&lt;/name&gt;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00FF00"/>
                </a:solidFill>
                <a:latin typeface="Arial" charset="0"/>
                <a:ea typeface="Arial" charset="0"/>
                <a:cs typeface="Arial" charset="0"/>
                <a:sym typeface="Cabin"/>
              </a:rPr>
              <a:t>&lt;phone </a:t>
            </a:r>
            <a:r>
              <a:rPr lang="en-US" sz="4400" u="none" strike="noStrike" cap="none">
                <a:solidFill>
                  <a:srgbClr val="FF7F00"/>
                </a:solidFill>
                <a:latin typeface="Arial" charset="0"/>
                <a:ea typeface="Arial" charset="0"/>
                <a:cs typeface="Arial" charset="0"/>
                <a:sym typeface="Cabin"/>
              </a:rPr>
              <a:t>type=</a:t>
            </a:r>
            <a:r>
              <a:rPr lang="en-US" sz="4400">
                <a:solidFill>
                  <a:srgbClr val="FF7F00"/>
                </a:solidFill>
              </a:rPr>
              <a:t>"</a:t>
            </a:r>
            <a:r>
              <a:rPr lang="en-US" sz="4400" u="none" strike="noStrike" cap="none">
                <a:solidFill>
                  <a:srgbClr val="FF7F00"/>
                </a:solidFill>
                <a:latin typeface="Arial" charset="0"/>
                <a:ea typeface="Arial" charset="0"/>
                <a:cs typeface="Arial" charset="0"/>
                <a:sym typeface="Cabin"/>
              </a:rPr>
              <a:t>intl</a:t>
            </a:r>
            <a:r>
              <a:rPr lang="en-US" sz="4400">
                <a:solidFill>
                  <a:srgbClr val="FF7F00"/>
                </a:solidFill>
              </a:rPr>
              <a:t>"</a:t>
            </a:r>
            <a:r>
              <a:rPr lang="en-US" sz="44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FFFF00"/>
                </a:solidFill>
                <a:latin typeface="Arial" charset="0"/>
                <a:ea typeface="Arial" charset="0"/>
                <a:cs typeface="Arial" charset="0"/>
                <a:sym typeface="Cabin"/>
              </a:rPr>
              <a:t>&lt;/phone&gt;</a:t>
            </a:r>
          </a:p>
          <a:p>
            <a:pPr marL="0" marR="0" lvl="0" indent="0" algn="l"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FF00FF"/>
                </a:solidFill>
                <a:latin typeface="Arial" charset="0"/>
                <a:ea typeface="Arial" charset="0"/>
                <a:cs typeface="Arial" charset="0"/>
                <a:sym typeface="Cabin"/>
              </a:rPr>
              <a:t>&lt;email</a:t>
            </a: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FF7F00"/>
                </a:solidFill>
                <a:latin typeface="Arial" charset="0"/>
                <a:ea typeface="Arial" charset="0"/>
                <a:cs typeface="Arial" charset="0"/>
                <a:sym typeface="Cabin"/>
              </a:rPr>
              <a:t>hide=</a:t>
            </a:r>
            <a:r>
              <a:rPr lang="en-US" sz="4400">
                <a:solidFill>
                  <a:srgbClr val="FF7F00"/>
                </a:solidFill>
              </a:rPr>
              <a:t>"</a:t>
            </a:r>
            <a:r>
              <a:rPr lang="en-US" sz="4400" u="none" strike="noStrike" cap="none">
                <a:solidFill>
                  <a:srgbClr val="FF7F00"/>
                </a:solidFill>
                <a:latin typeface="Arial" charset="0"/>
                <a:ea typeface="Arial" charset="0"/>
                <a:cs typeface="Arial" charset="0"/>
                <a:sym typeface="Cabin"/>
              </a:rPr>
              <a:t>yes</a:t>
            </a:r>
            <a:r>
              <a:rPr lang="en-US" sz="4400">
                <a:solidFill>
                  <a:srgbClr val="FF7F00"/>
                </a:solidFill>
              </a:rPr>
              <a:t>"</a:t>
            </a:r>
            <a:r>
              <a:rPr lang="en-US" sz="4400" u="none" strike="noStrike" cap="none">
                <a:solidFill>
                  <a:schemeClr val="lt1"/>
                </a:solidFill>
                <a:latin typeface="Arial" charset="0"/>
                <a:ea typeface="Arial" charset="0"/>
                <a:cs typeface="Arial" charset="0"/>
                <a:sym typeface="Cabin"/>
              </a:rPr>
              <a:t> </a:t>
            </a:r>
            <a:r>
              <a:rPr lang="en-US" sz="4400" u="none" strike="noStrike" cap="none">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4400" u="none" strike="noStrike" cap="none">
                <a:solidFill>
                  <a:srgbClr val="FFFF00"/>
                </a:solidFill>
                <a:latin typeface="Arial" charset="0"/>
                <a:ea typeface="Arial" charset="0"/>
                <a:cs typeface="Arial" charset="0"/>
                <a:sym typeface="Cabin"/>
              </a:rPr>
              <a:t>&lt;/person&gt;</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1311</TotalTime>
  <Words>3029</Words>
  <Application>Microsoft Macintosh PowerPoint</Application>
  <PresentationFormat>Custom</PresentationFormat>
  <Paragraphs>455</Paragraphs>
  <Slides>46</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 Regular</vt:lpstr>
      <vt:lpstr>Cabin</vt:lpstr>
      <vt:lpstr>Arial</vt:lpstr>
      <vt:lpstr>Courier</vt:lpstr>
      <vt:lpstr>Courier New</vt:lpstr>
      <vt:lpstr>Gill Sans</vt:lpstr>
      <vt:lpstr>Helvetica</vt:lpstr>
      <vt:lpstr>Title &amp; Subtitle</vt:lpstr>
      <vt:lpstr>Using Web Services</vt:lpstr>
      <vt:lpstr>Data on the Web</vt:lpstr>
      <vt:lpstr>Sending Data Across the “Net”</vt:lpstr>
      <vt:lpstr>Agreeing on a “Wire Format”</vt:lpstr>
      <vt:lpstr>Agreeing on a “Wire Format”</vt:lpstr>
      <vt:lpstr>XML</vt:lpstr>
      <vt:lpstr>XML “Elements” (or Nodes)</vt:lpstr>
      <vt:lpstr>eXtensible Markup Language</vt:lpstr>
      <vt:lpstr>XML Basics</vt:lpstr>
      <vt:lpstr>White Space</vt:lpstr>
      <vt:lpstr>XML Terminology</vt:lpstr>
      <vt:lpstr>XML as a Tree</vt:lpstr>
      <vt:lpstr>XML Text and Attributes</vt:lpstr>
      <vt:lpstr>XML as Paths</vt:lpstr>
      <vt:lpstr>XML Schema</vt:lpstr>
      <vt:lpstr>XML Schema</vt:lpstr>
      <vt:lpstr>PowerPoint Presentation</vt:lpstr>
      <vt:lpstr>PowerPoint Presentation</vt:lpstr>
      <vt:lpstr>Many XML Schema Languages</vt:lpstr>
      <vt:lpstr>XSD XML Schema (W3C spec)</vt:lpstr>
      <vt:lpstr>XSD Structure</vt:lpstr>
      <vt:lpstr>XSD Constraints</vt:lpstr>
      <vt:lpstr>XSD Data Types</vt:lpstr>
      <vt:lpstr>ISO 8601 Date/Time Format</vt:lpstr>
      <vt:lpstr>PowerPoint Presentation</vt:lpstr>
      <vt:lpstr>PowerPoint Presentation</vt:lpstr>
      <vt:lpstr>PowerPoint Presentation</vt:lpstr>
      <vt:lpstr>PowerPoint Presentation</vt:lpstr>
      <vt:lpstr>JavaScript Object Notation</vt:lpstr>
      <vt:lpstr>JavaScript Object Notation</vt:lpstr>
      <vt:lpstr>PowerPoint Presentation</vt:lpstr>
      <vt:lpstr>PowerPoint Presentation</vt:lpstr>
      <vt:lpstr>PowerPoint Presentation</vt:lpstr>
      <vt:lpstr>PowerPoint Presentation</vt:lpstr>
      <vt:lpstr> Service Oriented Approach</vt:lpstr>
      <vt:lpstr>Service Oriented Approach</vt:lpstr>
      <vt:lpstr>Multiple Systems</vt:lpstr>
      <vt:lpstr> Web Services</vt:lpstr>
      <vt:lpstr>Application Program Interface</vt:lpstr>
      <vt:lpstr>PowerPoint Presentation</vt:lpstr>
      <vt:lpstr>PowerPoint Presentation</vt:lpstr>
      <vt:lpstr>PowerPoint Presentation</vt:lpstr>
      <vt:lpstr>API Security and Rate Limiting</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Severance, Charles</cp:lastModifiedBy>
  <cp:revision>37</cp:revision>
  <dcterms:modified xsi:type="dcterms:W3CDTF">2023-12-30T16:37:40Z</dcterms:modified>
</cp:coreProperties>
</file>