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59" r:id="rId2"/>
    <p:sldId id="260" r:id="rId3"/>
    <p:sldId id="287" r:id="rId4"/>
    <p:sldId id="279" r:id="rId5"/>
    <p:sldId id="288" r:id="rId6"/>
    <p:sldId id="289" r:id="rId7"/>
    <p:sldId id="270" r:id="rId8"/>
    <p:sldId id="281" r:id="rId9"/>
    <p:sldId id="272" r:id="rId10"/>
    <p:sldId id="261" r:id="rId11"/>
    <p:sldId id="265" r:id="rId12"/>
    <p:sldId id="262" r:id="rId13"/>
    <p:sldId id="263" r:id="rId14"/>
    <p:sldId id="264" r:id="rId15"/>
    <p:sldId id="273" r:id="rId16"/>
    <p:sldId id="291" r:id="rId17"/>
    <p:sldId id="266" r:id="rId18"/>
    <p:sldId id="286" r:id="rId19"/>
    <p:sldId id="280" r:id="rId20"/>
    <p:sldId id="292" r:id="rId21"/>
    <p:sldId id="283" r:id="rId22"/>
    <p:sldId id="284" r:id="rId23"/>
    <p:sldId id="285" r:id="rId24"/>
    <p:sldId id="276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56899-5E33-4C6F-8ABA-89587703870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CB2698-15BF-4EC1-9F58-D371CCBB0CA0}">
      <dgm:prSet custT="1"/>
      <dgm:spPr/>
      <dgm:t>
        <a:bodyPr/>
        <a:lstStyle/>
        <a:p>
          <a:endParaRPr lang="en-IN" sz="2400" dirty="0"/>
        </a:p>
        <a:p>
          <a:r>
            <a:rPr lang="en-IN" sz="2400" dirty="0"/>
            <a:t>An image is a visual representation of something.</a:t>
          </a:r>
        </a:p>
        <a:p>
          <a:r>
            <a:rPr lang="en-US" sz="2400" dirty="0"/>
            <a:t>It is replicated and put away in an electronic structure. </a:t>
          </a:r>
          <a:endParaRPr lang="en-IN" sz="2400" dirty="0"/>
        </a:p>
        <a:p>
          <a:r>
            <a:rPr lang="en-US" sz="2400" dirty="0"/>
            <a:t>A picture can be depicted in wording of vector graphics or raster designs</a:t>
          </a:r>
          <a:r>
            <a:rPr lang="en-IN" sz="2400" u="sng" dirty="0"/>
            <a:t>.</a:t>
          </a:r>
          <a:endParaRPr lang="en-IN" sz="2400" dirty="0"/>
        </a:p>
        <a:p>
          <a:endParaRPr lang="en-IN" sz="4400" dirty="0"/>
        </a:p>
      </dgm:t>
    </dgm:pt>
    <dgm:pt modelId="{703188A4-40BD-4018-B1D9-5B0EAC3ED2C0}" type="parTrans" cxnId="{36A88CBB-0F25-4F2A-B75B-F912275964EA}">
      <dgm:prSet/>
      <dgm:spPr/>
      <dgm:t>
        <a:bodyPr/>
        <a:lstStyle/>
        <a:p>
          <a:endParaRPr lang="en-IN"/>
        </a:p>
      </dgm:t>
    </dgm:pt>
    <dgm:pt modelId="{8EC1C380-10FA-4509-884F-744C54AE1799}" type="sibTrans" cxnId="{36A88CBB-0F25-4F2A-B75B-F912275964EA}">
      <dgm:prSet/>
      <dgm:spPr/>
      <dgm:t>
        <a:bodyPr/>
        <a:lstStyle/>
        <a:p>
          <a:endParaRPr lang="en-IN"/>
        </a:p>
      </dgm:t>
    </dgm:pt>
    <dgm:pt modelId="{C6325CD0-C3E4-4221-9021-018A11E87986}" type="pres">
      <dgm:prSet presAssocID="{64F56899-5E33-4C6F-8ABA-895877038702}" presName="linearFlow" presStyleCnt="0">
        <dgm:presLayoutVars>
          <dgm:dir/>
          <dgm:resizeHandles val="exact"/>
        </dgm:presLayoutVars>
      </dgm:prSet>
      <dgm:spPr/>
    </dgm:pt>
    <dgm:pt modelId="{BDAEC3F1-9B2E-4F9C-B51D-3145746E7944}" type="pres">
      <dgm:prSet presAssocID="{42CB2698-15BF-4EC1-9F58-D371CCBB0CA0}" presName="composite" presStyleCnt="0"/>
      <dgm:spPr/>
    </dgm:pt>
    <dgm:pt modelId="{509865BC-E5D0-4144-95B1-18CDB7AF9641}" type="pres">
      <dgm:prSet presAssocID="{42CB2698-15BF-4EC1-9F58-D371CCBB0CA0}" presName="imgShp" presStyleLbl="fgImgPlace1" presStyleIdx="0" presStyleCnt="1" custLinFactNeighborX="-27243" custLinFactNeighborY="-7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41BC1896-138A-4A0D-91AD-18F054AC953D}" type="pres">
      <dgm:prSet presAssocID="{42CB2698-15BF-4EC1-9F58-D371CCBB0CA0}" presName="txShp" presStyleLbl="node1" presStyleIdx="0" presStyleCnt="1" custScaleX="112107" custLinFactNeighborX="4882" custLinFactNeighborY="1119">
        <dgm:presLayoutVars>
          <dgm:bulletEnabled val="1"/>
        </dgm:presLayoutVars>
      </dgm:prSet>
      <dgm:spPr/>
    </dgm:pt>
  </dgm:ptLst>
  <dgm:cxnLst>
    <dgm:cxn modelId="{61EEE477-7F8F-4CDC-8B47-92043FA50A8F}" type="presOf" srcId="{42CB2698-15BF-4EC1-9F58-D371CCBB0CA0}" destId="{41BC1896-138A-4A0D-91AD-18F054AC953D}" srcOrd="0" destOrd="0" presId="urn:microsoft.com/office/officeart/2005/8/layout/vList3"/>
    <dgm:cxn modelId="{6C0F53A1-8E7E-4C1C-8705-83D67EA0BA42}" type="presOf" srcId="{64F56899-5E33-4C6F-8ABA-895877038702}" destId="{C6325CD0-C3E4-4221-9021-018A11E87986}" srcOrd="0" destOrd="0" presId="urn:microsoft.com/office/officeart/2005/8/layout/vList3"/>
    <dgm:cxn modelId="{36A88CBB-0F25-4F2A-B75B-F912275964EA}" srcId="{64F56899-5E33-4C6F-8ABA-895877038702}" destId="{42CB2698-15BF-4EC1-9F58-D371CCBB0CA0}" srcOrd="0" destOrd="0" parTransId="{703188A4-40BD-4018-B1D9-5B0EAC3ED2C0}" sibTransId="{8EC1C380-10FA-4509-884F-744C54AE1799}"/>
    <dgm:cxn modelId="{8459785E-03BA-4F1B-93B4-A43A3E043E6C}" type="presParOf" srcId="{C6325CD0-C3E4-4221-9021-018A11E87986}" destId="{BDAEC3F1-9B2E-4F9C-B51D-3145746E7944}" srcOrd="0" destOrd="0" presId="urn:microsoft.com/office/officeart/2005/8/layout/vList3"/>
    <dgm:cxn modelId="{480D5D54-F3F9-4A18-9E23-8E84B3EFAE68}" type="presParOf" srcId="{BDAEC3F1-9B2E-4F9C-B51D-3145746E7944}" destId="{509865BC-E5D0-4144-95B1-18CDB7AF9641}" srcOrd="0" destOrd="0" presId="urn:microsoft.com/office/officeart/2005/8/layout/vList3"/>
    <dgm:cxn modelId="{63ED81B1-3BA2-4710-B209-739FF80501FD}" type="presParOf" srcId="{BDAEC3F1-9B2E-4F9C-B51D-3145746E7944}" destId="{41BC1896-138A-4A0D-91AD-18F054AC95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C1896-138A-4A0D-91AD-18F054AC953D}">
      <dsp:nvSpPr>
        <dsp:cNvPr id="0" name=""/>
        <dsp:cNvSpPr/>
      </dsp:nvSpPr>
      <dsp:spPr>
        <a:xfrm rot="10800000">
          <a:off x="2515105" y="713653"/>
          <a:ext cx="8398841" cy="37703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263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 image is a visual representation of something.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is replicated and put away in an electronic structure. </a:t>
          </a:r>
          <a:endParaRPr lang="en-I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picture can be depicted in wording of vector graphics or raster designs</a:t>
          </a:r>
          <a:r>
            <a:rPr lang="en-IN" sz="2400" u="sng" kern="1200" dirty="0"/>
            <a:t>.</a:t>
          </a:r>
          <a:endParaRPr lang="en-I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400" kern="1200" dirty="0"/>
        </a:p>
      </dsp:txBody>
      <dsp:txXfrm rot="10800000">
        <a:off x="3457701" y="713653"/>
        <a:ext cx="7456245" cy="3770383"/>
      </dsp:txXfrm>
    </dsp:sp>
    <dsp:sp modelId="{509865BC-E5D0-4144-95B1-18CDB7AF9641}">
      <dsp:nvSpPr>
        <dsp:cNvPr id="0" name=""/>
        <dsp:cNvSpPr/>
      </dsp:nvSpPr>
      <dsp:spPr>
        <a:xfrm>
          <a:off x="0" y="643788"/>
          <a:ext cx="3770383" cy="37703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BDC88-1236-C041-B965-2A5213E3033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9CC80-D27F-274B-92A1-4E143C03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9CC80-D27F-274B-92A1-4E143C03B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9CC80-D27F-274B-92A1-4E143C03B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9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8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18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F1F55F0-7EEB-2349-B27C-CF522EA3CD3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963479-3640-E84C-BE48-02F374F8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417108/what-is-different-between-all-these-opencv-python-interfaces" TargetMode="External"/><Relationship Id="rId2" Type="http://schemas.openxmlformats.org/officeDocument/2006/relationships/hyperlink" Target="https://whatis.techtarget.com/definition/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gineersgarage.com/articles/image-processing-tutorial-applications" TargetMode="External"/><Relationship Id="rId4" Type="http://schemas.openxmlformats.org/officeDocument/2006/relationships/hyperlink" Target="https://pypi.org/project/opencv-pytho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" y="484627"/>
            <a:ext cx="10668000" cy="238919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dirty="0"/>
              <a:t>Machine Learning</a:t>
            </a:r>
            <a:br>
              <a:rPr lang="en-IN" dirty="0"/>
            </a:br>
            <a:br>
              <a:rPr lang="en-US" dirty="0"/>
            </a:br>
            <a:r>
              <a:rPr lang="en-US" dirty="0"/>
              <a:t>Image Processing Using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CCE0-BD82-9C4D-982A-06C4192A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757" y="5071436"/>
            <a:ext cx="4432300" cy="14548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Team Member -</a:t>
            </a:r>
            <a:br>
              <a:rPr lang="en-US" sz="2400" dirty="0"/>
            </a:br>
            <a:r>
              <a:rPr lang="en-US" sz="2400" dirty="0"/>
              <a:t>	Sumit Sharma (10501947)</a:t>
            </a:r>
            <a:br>
              <a:rPr lang="en-US" sz="2400" dirty="0"/>
            </a:br>
            <a:r>
              <a:rPr lang="en-US" sz="2400" dirty="0"/>
              <a:t>	Jeet Udaiyar (10514319)</a:t>
            </a:r>
            <a:br>
              <a:rPr lang="en-US" sz="2400" dirty="0"/>
            </a:br>
            <a:r>
              <a:rPr lang="en-US" sz="2400" dirty="0"/>
              <a:t>	Amit Goud (10505896)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838B5A-CE3C-46C9-90AD-662A7ADA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67" y="2873826"/>
            <a:ext cx="2945893" cy="1857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0754C-EA00-4FD4-B280-61853097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860" y="2873824"/>
            <a:ext cx="2251977" cy="1857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ED5D2B-4DC2-492C-9343-C9726C048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89" y="2873823"/>
            <a:ext cx="2251978" cy="18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5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136288"/>
            <a:ext cx="10668000" cy="17505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What is python?</a:t>
            </a:r>
            <a:br>
              <a:rPr lang="en-IN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81" y="1088571"/>
            <a:ext cx="10823448" cy="54283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Python</a:t>
            </a:r>
            <a:r>
              <a:rPr lang="en-US" sz="2400" dirty="0"/>
              <a:t> is an open source programming language.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Easy-to-read and powerful.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Python is an object-oriented programming language.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General-purpose programming language 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Used for programming,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	-Web development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	-Scientific computations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	-data science.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For latter, several python packages are used,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	-including NumPy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	-SciPy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	-Matplotlib</a:t>
            </a:r>
          </a:p>
        </p:txBody>
      </p:sp>
    </p:spTree>
    <p:extLst>
      <p:ext uri="{BB962C8B-B14F-4D97-AF65-F5344CB8AC3E}">
        <p14:creationId xmlns:p14="http://schemas.microsoft.com/office/powerpoint/2010/main" val="64112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br>
              <a:rPr lang="en-US" dirty="0"/>
            </a:br>
            <a:r>
              <a:rPr lang="en-US" dirty="0"/>
              <a:t>Python Environment</a:t>
            </a:r>
            <a:br>
              <a:rPr lang="en-IN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40747"/>
            <a:ext cx="10668000" cy="511331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Anaconda</a:t>
            </a:r>
            <a:r>
              <a:rPr lang="en-US" sz="2400" dirty="0"/>
              <a:t> is an open source python (and R) distribution.</a:t>
            </a:r>
          </a:p>
          <a:p>
            <a:pPr algn="just"/>
            <a:r>
              <a:rPr lang="en-US" sz="2400" dirty="0"/>
              <a:t>Provides the python interpreter, together with a list of python packages </a:t>
            </a:r>
          </a:p>
          <a:p>
            <a:pPr algn="just"/>
            <a:r>
              <a:rPr lang="en-US" sz="2400" dirty="0"/>
              <a:t>Most widely used tools for data science applications.</a:t>
            </a:r>
          </a:p>
          <a:p>
            <a:pPr algn="just"/>
            <a:r>
              <a:rPr lang="en-US" sz="2400" dirty="0"/>
              <a:t>Implementing the algorithm to visualization to reproducible research.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 err="1"/>
              <a:t>Jupyter</a:t>
            </a:r>
            <a:r>
              <a:rPr lang="en-US" sz="2400" b="1" dirty="0"/>
              <a:t> Notebook</a:t>
            </a:r>
            <a:r>
              <a:rPr lang="en-US" sz="2400" dirty="0"/>
              <a:t> is an open-source web application </a:t>
            </a:r>
          </a:p>
          <a:p>
            <a:pPr algn="just"/>
            <a:r>
              <a:rPr lang="en-US" sz="2400" dirty="0"/>
              <a:t>Allows you to create and share documents that contain live code, equations, visualizations and explanatory text.</a:t>
            </a:r>
          </a:p>
          <a:p>
            <a:pPr algn="just"/>
            <a:r>
              <a:rPr lang="en-US" sz="2400" dirty="0"/>
              <a:t>Uses include data cleaning and transformation, numerical simulation, statistical modeling, machine learning and much more.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33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6" y="-133065"/>
            <a:ext cx="5394818" cy="1395916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Python Installation</a:t>
            </a:r>
            <a:endParaRPr lang="en-IN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65" y="1088571"/>
            <a:ext cx="5718759" cy="564605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Click Python Download. </a:t>
            </a:r>
          </a:p>
          <a:p>
            <a:r>
              <a:rPr lang="en-US" sz="2400" dirty="0"/>
              <a:t>https://www.python.org/downloads/ </a:t>
            </a:r>
          </a:p>
          <a:p>
            <a:r>
              <a:rPr lang="en-US" sz="2400" dirty="0"/>
              <a:t>Snap the Download Python 3.7.0 button. The record named python-3.7.0.exe should begin downloading into your standard download organizer. This record is around 30 Mb so it may require a long time to download completely in the event that you are on a moderate web association (it took me around 10 seconds over a link modem). </a:t>
            </a:r>
          </a:p>
          <a:p>
            <a:r>
              <a:rPr lang="en-US" sz="2400" dirty="0"/>
              <a:t>Move this record to an increasingly changeless area, so you can introduce Python (and reinstall it effectively later, if vital). </a:t>
            </a:r>
          </a:p>
          <a:p>
            <a:r>
              <a:rPr lang="en-US" sz="2400" dirty="0"/>
              <a:t>Don't hesitate to investigate this page further; on the off chance that you need to simply proceed with the establishment, you can end the tab perusing this website page. </a:t>
            </a:r>
          </a:p>
          <a:p>
            <a:r>
              <a:rPr lang="en-US" sz="2400" dirty="0"/>
              <a:t>Begin the Installing instructions legitimately beneath.</a:t>
            </a:r>
            <a:endParaRPr lang="en-IN" sz="14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99187-4A21-44D2-849C-A900C3C3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463" y="1262851"/>
            <a:ext cx="4964172" cy="32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3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6" y="264886"/>
            <a:ext cx="6278878" cy="1637730"/>
          </a:xfrm>
        </p:spPr>
        <p:txBody>
          <a:bodyPr>
            <a:normAutofit/>
          </a:bodyPr>
          <a:lstStyle/>
          <a:p>
            <a:pPr lvl="0"/>
            <a:r>
              <a:rPr lang="en-US" sz="4400" dirty="0"/>
              <a:t>Python : System Requirements</a:t>
            </a:r>
            <a:endParaRPr lang="en-IN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06" y="2191596"/>
            <a:ext cx="5443237" cy="35935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Processors: Intel® Core™ i5 processor 4300M at 2.60 GHz or 2.59 GHz (1 socket, 2 cores, 2 threads per core), 8 GB of DRAM. ...</a:t>
            </a:r>
          </a:p>
          <a:p>
            <a:pPr algn="just"/>
            <a:r>
              <a:rPr lang="en-US" sz="2400" dirty="0"/>
              <a:t>Disk space: 2 to 3 GB.</a:t>
            </a:r>
          </a:p>
          <a:p>
            <a:pPr algn="just"/>
            <a:r>
              <a:rPr lang="en-US" sz="2400" dirty="0"/>
              <a:t>Operating systems: Windows® 10, macOS*, and Linux*</a:t>
            </a:r>
          </a:p>
          <a:p>
            <a:pPr algn="just"/>
            <a:endParaRPr lang="en-US" sz="2400" dirty="0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F89F1-1E48-414D-A6E6-0937C88D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64" y="847514"/>
            <a:ext cx="3823457" cy="36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093" y="-1"/>
            <a:ext cx="5305725" cy="1207960"/>
          </a:xfrm>
        </p:spPr>
        <p:txBody>
          <a:bodyPr>
            <a:normAutofit/>
          </a:bodyPr>
          <a:lstStyle/>
          <a:p>
            <a:pPr lvl="0"/>
            <a:r>
              <a:rPr lang="en-US" sz="4800" dirty="0">
                <a:solidFill>
                  <a:schemeClr val="tx1"/>
                </a:solidFill>
              </a:rPr>
              <a:t>Python Packages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DC72-376E-4E1C-AF89-5589FAAC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5" y="3366125"/>
            <a:ext cx="3542527" cy="132087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859" y="1108709"/>
            <a:ext cx="5518871" cy="5548980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n-US" sz="2400" dirty="0"/>
              <a:t>A package is a hierarchical file directory structure that defines a single Python application environment that consists of modules and sub packages and sub-sub packages, and so on.</a:t>
            </a:r>
          </a:p>
          <a:p>
            <a:pPr algn="just"/>
            <a:r>
              <a:rPr lang="en-US" sz="2400" dirty="0"/>
              <a:t>Packages mostly used OpenCv and we have implemented as well using this package.</a:t>
            </a:r>
          </a:p>
          <a:p>
            <a:pPr algn="just"/>
            <a:r>
              <a:rPr lang="en-US" sz="2400" dirty="0"/>
              <a:t>OpenCV</a:t>
            </a:r>
          </a:p>
          <a:p>
            <a:pPr algn="just"/>
            <a:r>
              <a:rPr lang="en-US" sz="2400" dirty="0"/>
              <a:t>Open CV-Python is a library of Python bindings designed to solve computer vision problems. OpenCV-Python makes use of NumPy, which is a highly optimized library for numerical operations with a MATLAB-style syntax. </a:t>
            </a:r>
          </a:p>
          <a:p>
            <a:pPr algn="just"/>
            <a:r>
              <a:rPr lang="en-US" sz="2400" dirty="0"/>
              <a:t>All the OpenCV array structures are converted to and from NumPy arrays.</a:t>
            </a:r>
            <a:endParaRPr lang="en-IN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95272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Building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DFE5CA-1FBE-4CDE-9FA1-3C61399E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  <a:blipFill>
            <a:blip r:embed="rId2"/>
            <a:stretch>
              <a:fillRect l="-26000" r="-26000"/>
            </a:stretch>
          </a:blipFill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48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8195-23B8-49FA-9642-9D8A0949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/>
          <a:lstStyle/>
          <a:p>
            <a:r>
              <a:rPr lang="en-IN" dirty="0"/>
              <a:t>What is open cv?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CC56-57CC-4516-8B4C-EB1EAFEA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63040"/>
            <a:ext cx="10058400" cy="470916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OPEN SOURCE COMPUTER VISION LIBRARY.</a:t>
            </a:r>
          </a:p>
          <a:p>
            <a:r>
              <a:rPr lang="en-IN" dirty="0"/>
              <a:t> BUILD TO PROVIDE COMMON INFRASTRUCTURE FOR COMPUTER VISION APPLICATION.</a:t>
            </a:r>
          </a:p>
          <a:p>
            <a:r>
              <a:rPr lang="en-IN" dirty="0"/>
              <a:t> ACCELERATE THE USE OF MACHINE PERCEPTION IN THE COMMERCIAL PRODUCTS.</a:t>
            </a:r>
          </a:p>
          <a:p>
            <a:r>
              <a:rPr lang="en-IN" dirty="0"/>
              <a:t> INCLUDES MORE THAN 2500 OPTIMIZED ALGORITHMS.</a:t>
            </a:r>
          </a:p>
          <a:p>
            <a:r>
              <a:rPr lang="en-IN" dirty="0"/>
              <a:t> RECOGNIZING FACE, IDENTIFING OBJECTS, CLASSIFY HUMAN ACTIONS IN VEDIOS, TRACKING CAMERA MOVEMENTS.</a:t>
            </a:r>
          </a:p>
        </p:txBody>
      </p:sp>
    </p:spTree>
    <p:extLst>
      <p:ext uri="{BB962C8B-B14F-4D97-AF65-F5344CB8AC3E}">
        <p14:creationId xmlns:p14="http://schemas.microsoft.com/office/powerpoint/2010/main" val="418072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Types of OpenCV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40747"/>
            <a:ext cx="10668000" cy="5113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 of OpenCV</a:t>
            </a:r>
          </a:p>
          <a:p>
            <a:pPr marL="0" indent="0">
              <a:buNone/>
            </a:pPr>
            <a:r>
              <a:rPr lang="en-IN" sz="2400" b="1" u="sng" dirty="0"/>
              <a:t>1.cv</a:t>
            </a:r>
          </a:p>
          <a:p>
            <a:r>
              <a:rPr lang="en-IN" sz="2400" dirty="0"/>
              <a:t> All the OpenCV data types are preserved.</a:t>
            </a:r>
          </a:p>
          <a:p>
            <a:r>
              <a:rPr lang="en-IN" sz="2400" dirty="0"/>
              <a:t> Image format in cv are in </a:t>
            </a:r>
            <a:r>
              <a:rPr lang="en-IN" sz="2400" dirty="0" err="1"/>
              <a:t>cvMat</a:t>
            </a:r>
            <a:r>
              <a:rPr lang="en-IN" sz="2400" dirty="0"/>
              <a:t>.</a:t>
            </a:r>
          </a:p>
          <a:p>
            <a:r>
              <a:rPr lang="en-IN" sz="2400" dirty="0"/>
              <a:t> For array operation function cvSet2D &amp; cvGet2D are used.</a:t>
            </a:r>
          </a:p>
          <a:p>
            <a:pPr marL="0" indent="0">
              <a:buNone/>
            </a:pPr>
            <a:r>
              <a:rPr lang="en-IN" sz="2400" b="1" u="sng" dirty="0"/>
              <a:t>2. cv2</a:t>
            </a:r>
          </a:p>
          <a:p>
            <a:r>
              <a:rPr lang="en-US" sz="2400" dirty="0"/>
              <a:t> This is the latest type of OpenCV.</a:t>
            </a:r>
          </a:p>
          <a:p>
            <a:r>
              <a:rPr lang="en-US" sz="2400" dirty="0"/>
              <a:t> Everything here are returned as NumPy and Python objects.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ndarray</a:t>
            </a:r>
            <a:r>
              <a:rPr lang="en-US" sz="2400" dirty="0"/>
              <a:t> and native are </a:t>
            </a:r>
            <a:r>
              <a:rPr lang="en-US" sz="2400" dirty="0" err="1"/>
              <a:t>Numpy</a:t>
            </a:r>
            <a:r>
              <a:rPr lang="en-US" sz="2400" dirty="0"/>
              <a:t> objects.</a:t>
            </a:r>
          </a:p>
          <a:p>
            <a:r>
              <a:rPr lang="en-US" sz="2400" dirty="0"/>
              <a:t> lists, tuples, dictionary are Python objects.</a:t>
            </a:r>
          </a:p>
        </p:txBody>
      </p:sp>
    </p:spTree>
    <p:extLst>
      <p:ext uri="{BB962C8B-B14F-4D97-AF65-F5344CB8AC3E}">
        <p14:creationId xmlns:p14="http://schemas.microsoft.com/office/powerpoint/2010/main" val="69311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F472-B818-4F80-938C-FEFDB275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50" y="201086"/>
            <a:ext cx="10058400" cy="1020611"/>
          </a:xfrm>
        </p:spPr>
        <p:txBody>
          <a:bodyPr/>
          <a:lstStyle/>
          <a:p>
            <a:pPr algn="ctr"/>
            <a:r>
              <a:rPr lang="en-IN" dirty="0"/>
              <a:t>Installation of </a:t>
            </a:r>
            <a:r>
              <a:rPr lang="en-IN" dirty="0" err="1"/>
              <a:t>opencv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1DD0-9905-45D5-96B8-3FDD3D2D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71" y="1221696"/>
            <a:ext cx="11012225" cy="532900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IN" sz="2400" dirty="0"/>
              <a:t> For windows, macOS, Linux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 Run *</a:t>
            </a:r>
            <a:r>
              <a:rPr lang="en-IN" sz="2400" dirty="0">
                <a:solidFill>
                  <a:srgbClr val="7030A0"/>
                </a:solidFill>
              </a:rPr>
              <a:t>pip install opencv-python</a:t>
            </a:r>
            <a:r>
              <a:rPr lang="en-IN" sz="2400" dirty="0"/>
              <a:t>*  if you need only main modules.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 Run *</a:t>
            </a:r>
            <a:r>
              <a:rPr lang="en-IN" sz="2400" dirty="0">
                <a:solidFill>
                  <a:srgbClr val="7030A0"/>
                </a:solidFill>
              </a:rPr>
              <a:t>pip install opencv-</a:t>
            </a:r>
            <a:r>
              <a:rPr lang="en-IN" sz="2400" dirty="0" err="1">
                <a:solidFill>
                  <a:srgbClr val="7030A0"/>
                </a:solidFill>
              </a:rPr>
              <a:t>contrib</a:t>
            </a:r>
            <a:r>
              <a:rPr lang="en-IN" sz="2400" dirty="0">
                <a:solidFill>
                  <a:srgbClr val="7030A0"/>
                </a:solidFill>
              </a:rPr>
              <a:t>-python</a:t>
            </a:r>
            <a:r>
              <a:rPr lang="en-IN" sz="2400" dirty="0"/>
              <a:t>* if you need both main and </a:t>
            </a:r>
            <a:r>
              <a:rPr lang="en-IN" sz="2400" dirty="0" err="1"/>
              <a:t>contrib</a:t>
            </a:r>
            <a:r>
              <a:rPr lang="en-IN" sz="2400" dirty="0"/>
              <a:t> modules.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 For headless environment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Run *</a:t>
            </a:r>
            <a:r>
              <a:rPr lang="en-IN" sz="2400" dirty="0">
                <a:solidFill>
                  <a:srgbClr val="7030A0"/>
                </a:solidFill>
              </a:rPr>
              <a:t>pip install opencv-python-headless</a:t>
            </a:r>
            <a:r>
              <a:rPr lang="en-IN" sz="2400" dirty="0"/>
              <a:t>*  if you need only main modules.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 Run *</a:t>
            </a:r>
            <a:r>
              <a:rPr lang="en-IN" sz="2400" dirty="0">
                <a:solidFill>
                  <a:srgbClr val="7030A0"/>
                </a:solidFill>
              </a:rPr>
              <a:t>pip install opencv-</a:t>
            </a:r>
            <a:r>
              <a:rPr lang="en-IN" sz="2400" dirty="0" err="1">
                <a:solidFill>
                  <a:srgbClr val="7030A0"/>
                </a:solidFill>
              </a:rPr>
              <a:t>contrib</a:t>
            </a:r>
            <a:r>
              <a:rPr lang="en-IN" sz="2400" dirty="0">
                <a:solidFill>
                  <a:srgbClr val="7030A0"/>
                </a:solidFill>
              </a:rPr>
              <a:t>-python-headless</a:t>
            </a:r>
            <a:r>
              <a:rPr lang="en-IN" sz="2400" dirty="0"/>
              <a:t>* if you need both main and </a:t>
            </a:r>
            <a:r>
              <a:rPr lang="en-IN" sz="2400" dirty="0" err="1"/>
              <a:t>contrib</a:t>
            </a:r>
            <a:r>
              <a:rPr lang="en-IN" sz="2400" dirty="0"/>
              <a:t> modules.</a:t>
            </a:r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marL="27432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337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7C3F-17AB-42BA-B440-DB2951E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36" y="274770"/>
            <a:ext cx="10058400" cy="1082911"/>
          </a:xfrm>
        </p:spPr>
        <p:txBody>
          <a:bodyPr/>
          <a:lstStyle/>
          <a:p>
            <a:pPr algn="ctr"/>
            <a:r>
              <a:rPr lang="en-IN" dirty="0"/>
              <a:t>Supported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207D-6624-477D-BBBD-49B46491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664" y="1351257"/>
            <a:ext cx="10058400" cy="460465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/>
              <a:t>Python 2.7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Python 3.4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Python 3.5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Python 3.6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Python 3.7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89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136288"/>
            <a:ext cx="10668000" cy="1750569"/>
          </a:xfrm>
        </p:spPr>
        <p:txBody>
          <a:bodyPr>
            <a:normAutofit/>
          </a:bodyPr>
          <a:lstStyle/>
          <a:p>
            <a:pPr marL="685800" indent="-685800" algn="ctr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Objective</a:t>
            </a:r>
            <a:br>
              <a:rPr lang="en-IN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19" y="1113318"/>
            <a:ext cx="10313562" cy="53181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Image Processing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Image 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Purpose of Image Processing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Types of Image Processing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Environment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Requirement &amp; Installation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Packages &amp; OpenCv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Image Processing - Flow Diagram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Future 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67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8CFE-BA0E-434D-8072-32085F3C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81" y="1087086"/>
            <a:ext cx="10363200" cy="5298723"/>
          </a:xfrm>
        </p:spPr>
        <p:txBody>
          <a:bodyPr/>
          <a:lstStyle/>
          <a:p>
            <a:r>
              <a:rPr lang="en-US" dirty="0"/>
              <a:t>Here, we are going to show an demo.</a:t>
            </a:r>
          </a:p>
          <a:p>
            <a:r>
              <a:rPr lang="en-US" dirty="0"/>
              <a:t>In this we are going to implement image processing.</a:t>
            </a:r>
          </a:p>
          <a:p>
            <a:r>
              <a:rPr lang="en-US" dirty="0"/>
              <a:t>First step to extract an image into the python. </a:t>
            </a:r>
          </a:p>
          <a:p>
            <a:r>
              <a:rPr lang="en-US" dirty="0"/>
              <a:t>Further taking this input image(RGB color) we have filter that image using OpenCV package.</a:t>
            </a:r>
          </a:p>
          <a:p>
            <a:r>
              <a:rPr lang="en-US" dirty="0"/>
              <a:t>The output will be an grayscale image.</a:t>
            </a:r>
          </a:p>
          <a:p>
            <a:r>
              <a:rPr lang="en-US" dirty="0"/>
              <a:t>Benefits of Grayscale image.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1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 - Flow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40747"/>
            <a:ext cx="10668000" cy="511331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3308B-7A5E-4DB8-8D60-9CB7A1F488CD}"/>
              </a:ext>
            </a:extLst>
          </p:cNvPr>
          <p:cNvSpPr/>
          <p:nvPr/>
        </p:nvSpPr>
        <p:spPr>
          <a:xfrm>
            <a:off x="1406768" y="2046848"/>
            <a:ext cx="1296574" cy="75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1DF1-D902-49F4-AAB3-0B268090903E}"/>
              </a:ext>
            </a:extLst>
          </p:cNvPr>
          <p:cNvSpPr/>
          <p:nvPr/>
        </p:nvSpPr>
        <p:spPr>
          <a:xfrm>
            <a:off x="3402035" y="1800663"/>
            <a:ext cx="2126568" cy="125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Retrieving Image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AB55B-CD66-40C1-80E8-E57F886FF74A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2703342" y="2426676"/>
            <a:ext cx="698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6F144-AFA9-4C10-A79B-61B87860EAB4}"/>
              </a:ext>
            </a:extLst>
          </p:cNvPr>
          <p:cNvSpPr/>
          <p:nvPr/>
        </p:nvSpPr>
        <p:spPr>
          <a:xfrm>
            <a:off x="6042070" y="1878035"/>
            <a:ext cx="4256173" cy="111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 (Filtering the Input Image)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C70F9B-6735-4630-BFC1-332DF232D982}"/>
              </a:ext>
            </a:extLst>
          </p:cNvPr>
          <p:cNvCxnSpPr>
            <a:cxnSpLocks/>
            <a:stCxn id="14" idx="6"/>
            <a:endCxn id="17" idx="1"/>
          </p:cNvCxnSpPr>
          <p:nvPr/>
        </p:nvCxnSpPr>
        <p:spPr>
          <a:xfrm>
            <a:off x="5528603" y="2426676"/>
            <a:ext cx="513467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4272383-90E4-4640-B844-CA77DBFE645D}"/>
              </a:ext>
            </a:extLst>
          </p:cNvPr>
          <p:cNvSpPr/>
          <p:nvPr/>
        </p:nvSpPr>
        <p:spPr>
          <a:xfrm>
            <a:off x="6022133" y="3704547"/>
            <a:ext cx="4276110" cy="183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Converting the Input image into Grayscale image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1AF794-48DC-428C-A17C-C0F961191FD9}"/>
              </a:ext>
            </a:extLst>
          </p:cNvPr>
          <p:cNvSpPr/>
          <p:nvPr/>
        </p:nvSpPr>
        <p:spPr>
          <a:xfrm>
            <a:off x="2055055" y="3882453"/>
            <a:ext cx="3093519" cy="151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 the Grayscale image into a new folder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32EF5D-3972-48AD-B3CF-673E3A7DE929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8160188" y="2989383"/>
            <a:ext cx="9969" cy="71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EE00D0-CC2C-4B1C-AA27-654BE402ACA1}"/>
              </a:ext>
            </a:extLst>
          </p:cNvPr>
          <p:cNvCxnSpPr>
            <a:cxnSpLocks/>
            <a:stCxn id="34" idx="2"/>
            <a:endCxn id="37" idx="3"/>
          </p:cNvCxnSpPr>
          <p:nvPr/>
        </p:nvCxnSpPr>
        <p:spPr>
          <a:xfrm flipH="1">
            <a:off x="5148574" y="4624214"/>
            <a:ext cx="873559" cy="1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7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14" y="883412"/>
            <a:ext cx="4730451" cy="39522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Grayscale Images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14" y="1830171"/>
            <a:ext cx="5391910" cy="3593592"/>
          </a:xfrm>
        </p:spPr>
        <p:txBody>
          <a:bodyPr>
            <a:normAutofit lnSpcReduction="10000"/>
          </a:bodyPr>
          <a:lstStyle/>
          <a:p>
            <a:endParaRPr lang="en-US" sz="1800" b="1" dirty="0"/>
          </a:p>
          <a:p>
            <a:r>
              <a:rPr lang="en-US" sz="2400" dirty="0"/>
              <a:t>single intensity value for each pixel.</a:t>
            </a:r>
          </a:p>
          <a:p>
            <a:endParaRPr lang="en-US" sz="2400" dirty="0"/>
          </a:p>
          <a:p>
            <a:r>
              <a:rPr lang="en-US" sz="2400" dirty="0"/>
              <a:t>8-bit integer giving 256 possible different shades. </a:t>
            </a:r>
          </a:p>
          <a:p>
            <a:endParaRPr lang="en-US" sz="2400" dirty="0"/>
          </a:p>
          <a:p>
            <a:r>
              <a:rPr lang="en-US" sz="2400" dirty="0"/>
              <a:t>grayscale images are entirely sufficient for many tasks.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08FB30B4-6C1F-46EB-9F95-623C3453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449" y="4555245"/>
            <a:ext cx="4269969" cy="1814736"/>
          </a:xfrm>
          <a:prstGeom prst="rect">
            <a:avLst/>
          </a:prstGeom>
        </p:spPr>
      </p:pic>
      <p:pic>
        <p:nvPicPr>
          <p:cNvPr id="4" name="Picture 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5D79BC9-4933-4FF7-9513-D1855DB1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05" y="12465"/>
            <a:ext cx="5446313" cy="36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2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546" y="25754"/>
            <a:ext cx="4869179" cy="151798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Usages</a:t>
            </a:r>
          </a:p>
        </p:txBody>
      </p:sp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BCC1061D-0131-446D-A83F-B452D99C4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4" r="5703" b="2"/>
          <a:stretch/>
        </p:blipFill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789" y="1139253"/>
            <a:ext cx="5621313" cy="551843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Face detection</a:t>
            </a:r>
            <a:r>
              <a:rPr lang="en-US" sz="2400" dirty="0">
                <a:solidFill>
                  <a:srgbClr val="000000"/>
                </a:solidFill>
              </a:rPr>
              <a:t> is a computer technology.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Grayscale image can be use for face detection.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Face detection algorithm.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</a:rPr>
              <a:t>Real Time Face Recognition.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</a:rPr>
              <a:t>FaceMatch</a:t>
            </a:r>
            <a:r>
              <a:rPr lang="en-IN" sz="2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</a:rPr>
              <a:t>Android Face Recognition.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28419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40747"/>
            <a:ext cx="10668000" cy="5113310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https://whatis.techtarget.com/definition/image</a:t>
            </a:r>
            <a:endParaRPr lang="en-IN" sz="2400" dirty="0"/>
          </a:p>
          <a:p>
            <a:r>
              <a:rPr lang="en-I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https://stackoverflow.com/questions/10417108/what-is-different-between-all-these-opencv-python-interfaces</a:t>
            </a:r>
            <a:endParaRPr lang="en-IN" sz="2400" dirty="0"/>
          </a:p>
          <a:p>
            <a:r>
              <a:rPr lang="en-I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https://pypi.org/project/opencv-python/</a:t>
            </a:r>
            <a:endParaRPr lang="en-IN" sz="2400" dirty="0"/>
          </a:p>
          <a:p>
            <a:r>
              <a:rPr lang="en-IN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https://www.engineersgarage.com/articles/image-processing-tutorial-applications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965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3E3F47-1C0B-4984-AAFD-8624A7B6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0"/>
            <a:ext cx="10908632" cy="6455346"/>
          </a:xfrm>
          <a:custGeom>
            <a:avLst/>
            <a:gdLst>
              <a:gd name="connsiteX0" fmla="*/ 718502 w 10908632"/>
              <a:gd name="connsiteY0" fmla="*/ 0 h 6455346"/>
              <a:gd name="connsiteX1" fmla="*/ 10190130 w 10908632"/>
              <a:gd name="connsiteY1" fmla="*/ 0 h 6455346"/>
              <a:gd name="connsiteX2" fmla="*/ 10196675 w 10908632"/>
              <a:gd name="connsiteY2" fmla="*/ 25456 h 6455346"/>
              <a:gd name="connsiteX3" fmla="*/ 10295021 w 10908632"/>
              <a:gd name="connsiteY3" fmla="*/ 1001028 h 6455346"/>
              <a:gd name="connsiteX4" fmla="*/ 5454316 w 10908632"/>
              <a:gd name="connsiteY4" fmla="*/ 5841735 h 6455346"/>
              <a:gd name="connsiteX5" fmla="*/ 613611 w 10908632"/>
              <a:gd name="connsiteY5" fmla="*/ 1001028 h 6455346"/>
              <a:gd name="connsiteX6" fmla="*/ 711957 w 10908632"/>
              <a:gd name="connsiteY6" fmla="*/ 25456 h 6455346"/>
              <a:gd name="connsiteX7" fmla="*/ 93275 w 10908632"/>
              <a:gd name="connsiteY7" fmla="*/ 0 h 6455346"/>
              <a:gd name="connsiteX8" fmla="*/ 578008 w 10908632"/>
              <a:gd name="connsiteY8" fmla="*/ 0 h 6455346"/>
              <a:gd name="connsiteX9" fmla="*/ 534600 w 10908632"/>
              <a:gd name="connsiteY9" fmla="*/ 243070 h 6455346"/>
              <a:gd name="connsiteX10" fmla="*/ 477253 w 10908632"/>
              <a:gd name="connsiteY10" fmla="*/ 1001028 h 6455346"/>
              <a:gd name="connsiteX11" fmla="*/ 5454316 w 10908632"/>
              <a:gd name="connsiteY11" fmla="*/ 5978093 h 6455346"/>
              <a:gd name="connsiteX12" fmla="*/ 10431379 w 10908632"/>
              <a:gd name="connsiteY12" fmla="*/ 1001028 h 6455346"/>
              <a:gd name="connsiteX13" fmla="*/ 10374032 w 10908632"/>
              <a:gd name="connsiteY13" fmla="*/ 243070 h 6455346"/>
              <a:gd name="connsiteX14" fmla="*/ 10330624 w 10908632"/>
              <a:gd name="connsiteY14" fmla="*/ 0 h 6455346"/>
              <a:gd name="connsiteX15" fmla="*/ 10815358 w 10908632"/>
              <a:gd name="connsiteY15" fmla="*/ 0 h 6455346"/>
              <a:gd name="connsiteX16" fmla="*/ 10845786 w 10908632"/>
              <a:gd name="connsiteY16" fmla="*/ 170389 h 6455346"/>
              <a:gd name="connsiteX17" fmla="*/ 10908632 w 10908632"/>
              <a:gd name="connsiteY17" fmla="*/ 1001028 h 6455346"/>
              <a:gd name="connsiteX18" fmla="*/ 5454316 w 10908632"/>
              <a:gd name="connsiteY18" fmla="*/ 6455346 h 6455346"/>
              <a:gd name="connsiteX19" fmla="*/ 0 w 10908632"/>
              <a:gd name="connsiteY19" fmla="*/ 1001028 h 6455346"/>
              <a:gd name="connsiteX20" fmla="*/ 62846 w 10908632"/>
              <a:gd name="connsiteY20" fmla="*/ 170389 h 645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08632" h="6455346">
                <a:moveTo>
                  <a:pt x="718502" y="0"/>
                </a:moveTo>
                <a:lnTo>
                  <a:pt x="10190130" y="0"/>
                </a:lnTo>
                <a:lnTo>
                  <a:pt x="10196675" y="25456"/>
                </a:lnTo>
                <a:cubicBezTo>
                  <a:pt x="10261158" y="340575"/>
                  <a:pt x="10295021" y="666847"/>
                  <a:pt x="10295021" y="1001028"/>
                </a:cubicBezTo>
                <a:cubicBezTo>
                  <a:pt x="10295021" y="3674478"/>
                  <a:pt x="8127764" y="5841735"/>
                  <a:pt x="5454316" y="5841735"/>
                </a:cubicBezTo>
                <a:cubicBezTo>
                  <a:pt x="2780868" y="5841735"/>
                  <a:pt x="613611" y="3674478"/>
                  <a:pt x="613611" y="1001028"/>
                </a:cubicBezTo>
                <a:cubicBezTo>
                  <a:pt x="613611" y="666847"/>
                  <a:pt x="647474" y="340575"/>
                  <a:pt x="711957" y="25456"/>
                </a:cubicBezTo>
                <a:close/>
                <a:moveTo>
                  <a:pt x="93275" y="0"/>
                </a:moveTo>
                <a:lnTo>
                  <a:pt x="578008" y="0"/>
                </a:lnTo>
                <a:lnTo>
                  <a:pt x="534600" y="243070"/>
                </a:lnTo>
                <a:cubicBezTo>
                  <a:pt x="496838" y="490210"/>
                  <a:pt x="477253" y="743332"/>
                  <a:pt x="477253" y="1001028"/>
                </a:cubicBezTo>
                <a:cubicBezTo>
                  <a:pt x="477253" y="3749785"/>
                  <a:pt x="2705561" y="5978093"/>
                  <a:pt x="5454316" y="5978093"/>
                </a:cubicBezTo>
                <a:cubicBezTo>
                  <a:pt x="8203072" y="5978093"/>
                  <a:pt x="10431379" y="3749785"/>
                  <a:pt x="10431379" y="1001028"/>
                </a:cubicBezTo>
                <a:cubicBezTo>
                  <a:pt x="10431379" y="743332"/>
                  <a:pt x="10411794" y="490210"/>
                  <a:pt x="10374032" y="243070"/>
                </a:cubicBezTo>
                <a:lnTo>
                  <a:pt x="10330624" y="0"/>
                </a:lnTo>
                <a:lnTo>
                  <a:pt x="10815358" y="0"/>
                </a:lnTo>
                <a:lnTo>
                  <a:pt x="10845786" y="170389"/>
                </a:lnTo>
                <a:cubicBezTo>
                  <a:pt x="10887169" y="441228"/>
                  <a:pt x="10908632" y="718621"/>
                  <a:pt x="10908632" y="1001028"/>
                </a:cubicBezTo>
                <a:cubicBezTo>
                  <a:pt x="10908632" y="4013365"/>
                  <a:pt x="8466652" y="6455346"/>
                  <a:pt x="5454316" y="6455346"/>
                </a:cubicBezTo>
                <a:cubicBezTo>
                  <a:pt x="2441981" y="6455346"/>
                  <a:pt x="0" y="4013365"/>
                  <a:pt x="0" y="1001028"/>
                </a:cubicBezTo>
                <a:cubicBezTo>
                  <a:pt x="0" y="718621"/>
                  <a:pt x="21463" y="441228"/>
                  <a:pt x="62846" y="17038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90598-030A-46A5-891A-9279FE170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808" y="1082995"/>
            <a:ext cx="6368384" cy="2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7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40" y="303257"/>
            <a:ext cx="5968660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A7479-70FC-4A59-BCCC-4FDA606B5B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" b="626"/>
          <a:stretch/>
        </p:blipFill>
        <p:spPr>
          <a:xfrm>
            <a:off x="5946548" y="435429"/>
            <a:ext cx="6118111" cy="568437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58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What is Image 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D3D201-CBEC-4BC7-82AD-BA44354BA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442555"/>
              </p:ext>
            </p:extLst>
          </p:nvPr>
        </p:nvGraphicFramePr>
        <p:xfrm>
          <a:off x="463061" y="1040747"/>
          <a:ext cx="11265877" cy="511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52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Formation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FD67F6E-5951-4F09-9335-342F467A7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66" y="974362"/>
            <a:ext cx="11782268" cy="52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6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animal, invertebrate&#10;&#10;Description automatically generated">
            <a:extLst>
              <a:ext uri="{FF2B5EF4-FFF2-40B4-BE49-F238E27FC236}">
                <a16:creationId xmlns:a16="http://schemas.microsoft.com/office/drawing/2014/main" id="{975193C6-359D-4B87-81C6-BEA0F00A86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19" r="2122" b="2"/>
          <a:stretch/>
        </p:blipFill>
        <p:spPr>
          <a:xfrm>
            <a:off x="21" y="1"/>
            <a:ext cx="6991414" cy="42573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Image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01C4A-779E-47E4-9548-8424796A4A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555" r="26394" b="-1"/>
          <a:stretch/>
        </p:blipFill>
        <p:spPr>
          <a:xfrm>
            <a:off x="7405141" y="-2"/>
            <a:ext cx="4786859" cy="426110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2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BC753-4F99-49AE-8A30-3B77C163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2" y="1108880"/>
            <a:ext cx="11812249" cy="46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5" y="1040747"/>
            <a:ext cx="10965305" cy="553422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/>
              <a:t>Analysis and manipulation of a digitized image</a:t>
            </a:r>
          </a:p>
          <a:p>
            <a:pPr algn="just">
              <a:lnSpc>
                <a:spcPct val="100000"/>
              </a:lnSpc>
            </a:pPr>
            <a:r>
              <a:rPr lang="en-IN" sz="2600" dirty="0"/>
              <a:t>Method to perform some operations on an image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It is a kind of sign handling where information is a picture and yield might be picture or attributes/highlights related with that picture. 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Picture preparing fundamentally incorporates the accompanying three stages: 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- Importing the picture by means of picture obtaining devices. 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- Analyzing and controlling the picture. 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- Output in which result can be adjusted picture or report that is 	based on picture investigation</a:t>
            </a:r>
            <a:r>
              <a:rPr lang="en-IN" sz="26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4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0" y="-11741"/>
            <a:ext cx="6421949" cy="950251"/>
          </a:xfrm>
        </p:spPr>
        <p:txBody>
          <a:bodyPr>
            <a:normAutofit/>
          </a:bodyPr>
          <a:lstStyle/>
          <a:p>
            <a:r>
              <a:rPr lang="en-IN" sz="4000" dirty="0"/>
              <a:t>Purpose of </a:t>
            </a:r>
            <a:r>
              <a:rPr lang="en-US" sz="4000" dirty="0"/>
              <a:t>Image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21" y="938510"/>
            <a:ext cx="5734403" cy="537631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dirty="0"/>
              <a:t>The reason for picture handling is isolated into 5 gatherings.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/>
              <a:t>They are: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/>
              <a:t>1. Visualization - Observe the articles that are not noticeable.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/>
              <a:t>2. Image honing and rebuilding - To make a superior picture.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/>
              <a:t>3. Image recovery - Seek for the picture of intrigue.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/>
              <a:t>4. Measurement of example – Measures different items in a picture.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/>
              <a:t>5. Image Recognition – Distinguish the items in a picture.</a:t>
            </a:r>
            <a:endParaRPr lang="en-IN" sz="2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D4045AB-4760-4E9A-8A91-C1A20F27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271" y="389643"/>
            <a:ext cx="4269969" cy="2455232"/>
          </a:xfrm>
          <a:prstGeom prst="rect">
            <a:avLst/>
          </a:prstGeom>
        </p:spPr>
      </p:pic>
      <p:pic>
        <p:nvPicPr>
          <p:cNvPr id="4" name="Picture 3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B19E96F8-2E0F-4F29-8968-6E171B2A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193" y="3099606"/>
            <a:ext cx="4269969" cy="32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F5C-410E-764F-B39A-D710B8F2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1" y="283029"/>
            <a:ext cx="10668000" cy="5080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Types of Image Processing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995A0-65C7-4133-A763-2A29E13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40746"/>
            <a:ext cx="10668000" cy="512021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two kinds of methods utilized for Image Processing are Analog and Digital Image Processing. </a:t>
            </a:r>
          </a:p>
          <a:p>
            <a:pPr algn="just"/>
            <a:r>
              <a:rPr lang="en-US" dirty="0"/>
              <a:t>Simple or visual systems of picture preparing can be utilized for the printed versions like printouts and photos. </a:t>
            </a:r>
          </a:p>
          <a:p>
            <a:pPr algn="just"/>
            <a:r>
              <a:rPr lang="en-US" dirty="0"/>
              <a:t>Pictorial representation of the information spoke to in simple wave designs that can be named as simple picture. E.g.: TV broadcasting in more seasoned days. </a:t>
            </a:r>
          </a:p>
          <a:p>
            <a:pPr algn="just"/>
            <a:r>
              <a:rPr lang="en-US" dirty="0"/>
              <a:t>Advanced Processing procedures help in the control of the computerized pictures by utilizing PCs. </a:t>
            </a:r>
          </a:p>
          <a:p>
            <a:pPr algn="just"/>
            <a:r>
              <a:rPr lang="en-US" dirty="0"/>
              <a:t>The three general stages that a wide range of information need to experience while utilizing the advanced system are </a:t>
            </a:r>
          </a:p>
          <a:p>
            <a:pPr algn="just"/>
            <a:r>
              <a:rPr lang="en-US" dirty="0"/>
              <a:t>-Pre- processing, </a:t>
            </a:r>
          </a:p>
          <a:p>
            <a:pPr algn="just"/>
            <a:r>
              <a:rPr lang="en-US" dirty="0"/>
              <a:t>-Enhancement and display,</a:t>
            </a:r>
          </a:p>
          <a:p>
            <a:pPr algn="just"/>
            <a:r>
              <a:rPr lang="en-US" dirty="0"/>
              <a:t>-Information extraction.</a:t>
            </a:r>
          </a:p>
        </p:txBody>
      </p:sp>
    </p:spTree>
    <p:extLst>
      <p:ext uri="{BB962C8B-B14F-4D97-AF65-F5344CB8AC3E}">
        <p14:creationId xmlns:p14="http://schemas.microsoft.com/office/powerpoint/2010/main" val="171868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729</Words>
  <Application>Microsoft Office PowerPoint</Application>
  <PresentationFormat>Widescreen</PresentationFormat>
  <Paragraphs>158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Rockwell</vt:lpstr>
      <vt:lpstr>Rockwell Condensed</vt:lpstr>
      <vt:lpstr>Rockwell Extra Bold</vt:lpstr>
      <vt:lpstr>Wingdings</vt:lpstr>
      <vt:lpstr>Wood Type</vt:lpstr>
      <vt:lpstr>Machine Learning  Image Processing Using Python </vt:lpstr>
      <vt:lpstr>Objective </vt:lpstr>
      <vt:lpstr>   What is Image ?</vt:lpstr>
      <vt:lpstr>Image Formation</vt:lpstr>
      <vt:lpstr>Image Processing</vt:lpstr>
      <vt:lpstr>Image Processing</vt:lpstr>
      <vt:lpstr>Image Processing</vt:lpstr>
      <vt:lpstr>Purpose of Image Processing</vt:lpstr>
      <vt:lpstr>Types of Image Processing </vt:lpstr>
      <vt:lpstr>What is python? </vt:lpstr>
      <vt:lpstr> Python Environment </vt:lpstr>
      <vt:lpstr>Python Installation</vt:lpstr>
      <vt:lpstr>Python : System Requirements</vt:lpstr>
      <vt:lpstr>Python Packages</vt:lpstr>
      <vt:lpstr>Building Opencv</vt:lpstr>
      <vt:lpstr>What is open cv?</vt:lpstr>
      <vt:lpstr>Types of OpenCV</vt:lpstr>
      <vt:lpstr>Installation of opencv</vt:lpstr>
      <vt:lpstr>Supported python version</vt:lpstr>
      <vt:lpstr>Demo Description</vt:lpstr>
      <vt:lpstr>Demo - Flow diagram</vt:lpstr>
      <vt:lpstr>Grayscale Images </vt:lpstr>
      <vt:lpstr>Usages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Image Processing Using Python </dc:title>
  <dc:creator>Sumit Sharma</dc:creator>
  <cp:lastModifiedBy>Sumit Sharma</cp:lastModifiedBy>
  <cp:revision>15</cp:revision>
  <dcterms:created xsi:type="dcterms:W3CDTF">2019-07-12T08:35:16Z</dcterms:created>
  <dcterms:modified xsi:type="dcterms:W3CDTF">2019-08-02T23:51:33Z</dcterms:modified>
</cp:coreProperties>
</file>