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49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802AF54-28C8-4C04-A639-6DE3A14BE41E}" styleName="Table_0">
    <a:wholeTbl>
      <a:tcTxStyle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C"/>
          </a:solidFill>
        </a:fill>
      </a:tcStyle>
    </a:wholeTbl>
    <a:band1H>
      <a:tcStyle>
        <a:tcBdr/>
        <a:fill>
          <a:solidFill>
            <a:srgbClr val="D1ECF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1ECF9"/>
          </a:solidFill>
        </a:fill>
      </a:tcStyle>
    </a:band1V>
    <a:band2V>
      <a:tcStyle>
        <a:tcBdr/>
      </a:tcStyle>
    </a:band2V>
    <a:lastCol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9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7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27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2"/>
              <a:buFont typeface="Trebuchet MS" panose="020B0603020202020204"/>
              <a:buNone/>
              <a:defRPr sz="176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29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2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sz="882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29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6"/>
              <a:buFont typeface="Trebuchet MS" panose="020B0603020202020204"/>
              <a:buNone/>
              <a:defRPr sz="2645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 panose="020B0603020202020204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 panose="020B0603020202020204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 panose="020B0603020202020204"/>
              <a:buNone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 rot="5400000">
            <a:off x="2031207" y="1021557"/>
            <a:ext cx="4278313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19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39" name="Google Shape;39;p19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19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1;p1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5" name="Google Shape;45;p19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19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9" name="Google Shape;49;p19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0"/>
              </a:spcBef>
              <a:spcAft>
                <a:spcPts val="0"/>
              </a:spcAft>
              <a:buSzPts val="10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1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565" algn="l">
              <a:spcBef>
                <a:spcPts val="1100"/>
              </a:spcBef>
              <a:spcAft>
                <a:spcPts val="0"/>
              </a:spcAft>
              <a:buSzPts val="1588"/>
              <a:buChar char="►"/>
              <a:defRPr sz="1985"/>
            </a:lvl1pPr>
            <a:lvl2pPr marL="914400" lvl="1" indent="-318135" algn="l">
              <a:spcBef>
                <a:spcPts val="1100"/>
              </a:spcBef>
              <a:spcAft>
                <a:spcPts val="0"/>
              </a:spcAft>
              <a:buSzPts val="1412"/>
              <a:buChar char="►"/>
              <a:defRPr sz="1765"/>
            </a:lvl2pPr>
            <a:lvl3pPr marL="1371600" lvl="2" indent="-307340" algn="l">
              <a:spcBef>
                <a:spcPts val="1100"/>
              </a:spcBef>
              <a:spcAft>
                <a:spcPts val="0"/>
              </a:spcAft>
              <a:buSzPts val="1236"/>
              <a:buChar char="►"/>
              <a:defRPr sz="1545"/>
            </a:lvl3pPr>
            <a:lvl4pPr marL="1828800" lvl="3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4pPr>
            <a:lvl5pPr marL="2286000" lvl="4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5pPr>
            <a:lvl6pPr marL="2743200" lvl="5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6pPr>
            <a:lvl7pPr marL="3200400" lvl="6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7pPr>
            <a:lvl8pPr marL="3657600" lvl="7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8pPr>
            <a:lvl9pPr marL="4114800" lvl="8" indent="-295910" algn="l">
              <a:spcBef>
                <a:spcPts val="1100"/>
              </a:spcBef>
              <a:spcAft>
                <a:spcPts val="0"/>
              </a:spcAft>
              <a:buSzPts val="1060"/>
              <a:buChar char="►"/>
              <a:defRPr sz="1325"/>
            </a:lvl9pPr>
          </a:lstStyle>
          <a:p/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6"/>
              <a:buNone/>
              <a:defRPr sz="2645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8"/>
              <a:buNone/>
              <a:defRPr sz="1985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1412"/>
              <a:buNone/>
              <a:defRPr sz="1765" b="1"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6"/>
              <a:buNone/>
              <a:defRPr sz="154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4"/>
              <a:buNone/>
              <a:defRPr sz="115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660"/>
              <a:buNone/>
              <a:defRPr sz="825"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5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60"/>
              <a:buNone/>
              <a:defRPr sz="1325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0"/>
              <a:buNone/>
              <a:defRPr sz="1100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5pPr>
            <a:lvl6pPr marL="2743200" lvl="5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6pPr>
            <a:lvl7pPr marL="3200400" lvl="6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7pPr>
            <a:lvl8pPr marL="3657600" lvl="7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8pPr>
            <a:lvl9pPr marL="4114800" lvl="8" indent="-228600" algn="l">
              <a:spcBef>
                <a:spcPts val="1100"/>
              </a:spcBef>
              <a:spcAft>
                <a:spcPts val="0"/>
              </a:spcAft>
              <a:buSzPts val="792"/>
              <a:buNone/>
              <a:defRPr sz="990"/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11" name="Google Shape;11;p1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" name="Google Shape;12;p1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" name="Google Shape;14;p1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" name="Google Shape;18;p1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9464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9591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60"/>
              <a:buFont typeface="Noto Sans Symbols"/>
              <a:buChar char="►"/>
              <a:defRPr sz="1325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3" name="Google Shape;23;p16"/>
          <p:cNvSpPr txBox="1">
            <a:spLocks noGrp="1"/>
          </p:cNvSpPr>
          <p:nvPr>
            <p:ph type="dt" idx="10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4" name="Google Shape;24;p16"/>
          <p:cNvSpPr txBox="1">
            <a:spLocks noGrp="1"/>
          </p:cNvSpPr>
          <p:nvPr>
            <p:ph type="ftr" idx="11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9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/>
          <p:nvPr/>
        </p:nvSpPr>
        <p:spPr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Music Genre Recognition Using CNN </a:t>
            </a:r>
            <a:endParaRPr sz="3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Sumit Shahu      21107004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Pravesh Yadav   21107057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Mustafa Shaikh  21107045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Ankit Purohit     21107020</a:t>
            </a:r>
            <a:endParaRPr sz="2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</a:t>
            </a:r>
            <a:endParaRPr sz="28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Prof. Sheetal Jadhav  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49" name="Google Shape;149;p1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150" name="Google Shape;150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9500" y="146050"/>
            <a:ext cx="76866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503238" y="179388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6. Technologies and methodologies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503238" y="1979613"/>
            <a:ext cx="403225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 Used:</a:t>
            </a:r>
            <a:endParaRPr sz="2400" b="1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</a:t>
            </a:r>
            <a:endParaRPr sz="2400" b="0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Dataset: 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GTZAN (1000 x 9)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5761038" y="1835150"/>
            <a:ext cx="4129087" cy="384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Front-End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 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HTML(HTML5)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CSS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JavaScript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Back-End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 </a:t>
            </a:r>
            <a:endParaRPr sz="1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Django 4.2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 3.12.1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13" name="Google Shape;213;p10"/>
          <p:cNvCxnSpPr/>
          <p:nvPr/>
        </p:nvCxnSpPr>
        <p:spPr>
          <a:xfrm>
            <a:off x="4895850" y="1979613"/>
            <a:ext cx="0" cy="4752975"/>
          </a:xfrm>
          <a:prstGeom prst="straightConnector1">
            <a:avLst/>
          </a:pr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7. Implementation </a:t>
            </a:r>
            <a:endParaRPr sz="3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02" y="1161738"/>
            <a:ext cx="7062111" cy="5497825"/>
          </a:xfrm>
        </p:spPr>
        <p:txBody>
          <a:bodyPr/>
          <a:lstStyle/>
          <a:p>
            <a:endParaRPr lang="en-IN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340" y="1448155"/>
            <a:ext cx="6063522" cy="2651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0" y="4498640"/>
            <a:ext cx="6063522" cy="26511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7. Implementation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449706" y="1259174"/>
            <a:ext cx="9124508" cy="549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895" y="1413408"/>
            <a:ext cx="6333344" cy="3121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95" y="4797703"/>
            <a:ext cx="6333344" cy="2517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 Conclusion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p13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576137" y="1331912"/>
            <a:ext cx="8578807" cy="563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conclusion, implementing a Music Genre Recognition System using Convolutional Neural Networks (CNN) offers a promising approach for accurately classifying audio signals into distinct genres. 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Ultimately, the successful implementation of a CNN-based music genre recognition system can significantly contribute to the organization, recommendation, and personalization of music content in various applications and platforms.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not only provides insights into the specific implementation of a CNN-based Music Genre Recognition System but also contributes to the broader discussions surrounding audio signal processing, machine learning, and their applications in the field of music technology.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 References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p14"/>
          <p:cNvSpPr/>
          <p:nvPr/>
        </p:nvSpPr>
        <p:spPr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539750" y="1484313"/>
            <a:ext cx="8677275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[1]Tzanetakis, George, and Perry Cook. "Musical genre classification ofaudio signals." IEEE Transactions on speech and audio processing 10.5 (2002).</a:t>
            </a: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[2] Logan, Beth. "Mel Frequency Cepstral Coefficients for Music Modeling."ISMIR. 2000.</a:t>
            </a:r>
            <a:endParaRPr sz="2300" b="0" i="0" u="none" strike="noStrike" cap="none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[3] Fu, Z., Lu, G., Ting, K. M., &amp; Zhang, D. (2011). A survey of audio-based music classification and annotation. IEEE transactions on multimedia, 13(2), 303-319.</a:t>
            </a: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[4] Nirmal M R, “Music Genre Classification using Spectrograms”, International Conference on Power, Instrumentation, Control and Computing (PICC) – 2020.</a:t>
            </a:r>
            <a:endParaRPr sz="2300" b="0" i="0" u="none" strike="noStrike" cap="none">
              <a:solidFill>
                <a:srgbClr val="40404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[5] Hareesh Bahuleyan, “Music Genre Classification using Machine Learning Techniques”, arXiv:1804.01149v1 [cs.SD] – 2018.</a:t>
            </a: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You...!!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Introduction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12750" y="1563688"/>
            <a:ext cx="8588002" cy="553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Music genre recognition is the task of automatically assigning a genre label to a piece of music.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Convolutional Neural Networks (CNNs) have shown promise in extracting relevant features from audio data for accurate genre classification.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this presentation, we explore the application of CNNs in creating a robust music genre classifier.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40030" algn="just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 Motivation:</a:t>
            </a:r>
            <a:endParaRPr sz="3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40030" algn="just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With the ever-growing volume of digital music, organizing and categorizing music libraries has become increasingly challenging.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Automated music genre recognition can enhance user experience in music streaming platforms, aiding in personalized recommendations.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•"/>
            </a:pPr>
            <a:r>
              <a:rPr lang="en-US" sz="2665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CNNs offer a data-driven approach to understand the intricate patterns and characteristics inherent in different music genres.</a:t>
            </a:r>
            <a:endParaRPr sz="2665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Introduction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412750" y="1563688"/>
            <a:ext cx="8588002" cy="553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 panose="020B0604020202020204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Objectives:</a:t>
            </a:r>
            <a:endParaRPr sz="29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Develop a Music Genre Recognizer using CNN.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identify patterns and features in sound with the help of MFCC (Mel-frequency cepstral coefficients).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Perform tasks such as data preprocessing &amp; feature extraction using python library librosa.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create  a user friendly interface for seamless interactions using Django , HTML, CSS &amp; JavaScript.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655663" y="671513"/>
            <a:ext cx="9089905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2. Literature Survey of the existing system</a:t>
            </a:r>
            <a:endParaRPr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50"/>
          </a:p>
        </p:txBody>
      </p:sp>
      <p:graphicFrame>
        <p:nvGraphicFramePr>
          <p:cNvPr id="170" name="Google Shape;170;p4"/>
          <p:cNvGraphicFramePr/>
          <p:nvPr/>
        </p:nvGraphicFramePr>
        <p:xfrm>
          <a:off x="516425" y="1301567"/>
          <a:ext cx="9472600" cy="5782475"/>
        </p:xfrm>
        <a:graphic>
          <a:graphicData uri="http://schemas.openxmlformats.org/drawingml/2006/table">
            <a:tbl>
              <a:tblPr firstRow="1" bandRow="1">
                <a:noFill/>
                <a:tableStyleId>{C802AF54-28C8-4C04-A639-6DE3A14BE41E}</a:tableStyleId>
              </a:tblPr>
              <a:tblGrid>
                <a:gridCol w="619125"/>
                <a:gridCol w="1413675"/>
                <a:gridCol w="1000900"/>
                <a:gridCol w="784225"/>
                <a:gridCol w="2115350"/>
                <a:gridCol w="1939925"/>
                <a:gridCol w="1599400"/>
              </a:tblGrid>
              <a:tr h="101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Sr No.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985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sz="1985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1985" u="none" strike="noStrike" cap="none" dirty="0"/>
                        <a:t>Demerits</a:t>
                      </a:r>
                      <a:endParaRPr sz="1985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sz="1985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Result</a:t>
                      </a:r>
                      <a:endParaRPr sz="1985" u="none" strike="noStrike" cap="none"/>
                    </a:p>
                  </a:txBody>
                  <a:tcPr marL="91450" marR="91450" marT="45725" marB="45725"/>
                </a:tc>
              </a:tr>
              <a:tr h="477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1.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[1]Fourier Transform Based Music Genre Classifier.</a:t>
                      </a:r>
                      <a:endParaRPr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 panose="020B0603020202020204"/>
                        <a:buNone/>
                      </a:pP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Ahmet Elbir , Hamza Osman,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Nizameltin aydin.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2009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Fourier Transform-based classifiers can be sensitive to noise in the signal. Since music signals can have background noise or other disturbances, this can lead to inaccuracies in genre classification</a:t>
                      </a:r>
                      <a:endParaRPr lang="en-US"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Preprocessing audio , applying Fourier transform to extract frequency features, aggregating these features  and training a classification model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result is the model which automatically categorize music into different genre based on features extracted from frequency domain of audio signal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655663" y="671513"/>
            <a:ext cx="9089905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2. Literature Survey of the existing system</a:t>
            </a:r>
            <a:endParaRPr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50"/>
          </a:p>
        </p:txBody>
      </p:sp>
      <p:graphicFrame>
        <p:nvGraphicFramePr>
          <p:cNvPr id="176" name="Google Shape;176;p5"/>
          <p:cNvGraphicFramePr/>
          <p:nvPr/>
        </p:nvGraphicFramePr>
        <p:xfrm>
          <a:off x="516425" y="1301567"/>
          <a:ext cx="9472550" cy="5817039"/>
        </p:xfrm>
        <a:graphic>
          <a:graphicData uri="http://schemas.openxmlformats.org/drawingml/2006/table">
            <a:tbl>
              <a:tblPr firstRow="1" bandRow="1">
                <a:noFill/>
                <a:tableStyleId>{C802AF54-28C8-4C04-A639-6DE3A14BE41E}</a:tableStyleId>
              </a:tblPr>
              <a:tblGrid>
                <a:gridCol w="557200"/>
                <a:gridCol w="1454950"/>
                <a:gridCol w="1011225"/>
                <a:gridCol w="732625"/>
                <a:gridCol w="1805775"/>
                <a:gridCol w="2311375"/>
                <a:gridCol w="1599400"/>
              </a:tblGrid>
              <a:tr h="8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Sr No.</a:t>
                      </a:r>
                      <a:endParaRPr sz="2000" b="1" i="0" u="none" strike="noStrik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sz="2000" b="1" i="0" u="none" strike="noStrik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1985" dirty="0"/>
                        <a:t>Demerits</a:t>
                      </a:r>
                      <a:endParaRPr sz="1985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Result</a:t>
                      </a:r>
                      <a:endParaRPr sz="1985"/>
                    </a:p>
                  </a:txBody>
                  <a:tcPr marL="91450" marR="91450" marT="45725" marB="45725"/>
                </a:tc>
              </a:tr>
              <a:tr h="4508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85"/>
                        <a:t>2.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[2]Music Genre Classification Using Neural Network.</a:t>
                      </a:r>
                      <a:endParaRPr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Naman Kothari, Pawan Kumar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2022</a:t>
                      </a:r>
                      <a:endParaRPr sz="1985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Gathering and labeling a large dataset of music can be time-consuming and expensive,</a:t>
                      </a:r>
                      <a:endParaRPr lang="en-US"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endParaRPr lang="en-US"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endParaRPr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labels are assigned to musical elements 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such as genre, mood, and instrumentation. The </a:t>
                      </a:r>
                      <a:r>
                        <a:rPr lang="en-US" sz="200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librosa</a:t>
                      </a: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 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library, which is based on Python, assists in extracting 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features and hence in supplying acceptable parameters for 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network training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result is audio files will be categorized based on </a:t>
                      </a:r>
                      <a:endParaRPr sz="2000" b="0" i="0" u="none" strike="noStrik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the minimum frequency and other similar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characteristics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655663" y="671513"/>
            <a:ext cx="9089905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 2. Literature Survey of the existing system</a:t>
            </a:r>
            <a:endParaRPr sz="3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50"/>
          </a:p>
        </p:txBody>
      </p:sp>
      <p:graphicFrame>
        <p:nvGraphicFramePr>
          <p:cNvPr id="182" name="Google Shape;182;p6"/>
          <p:cNvGraphicFramePr/>
          <p:nvPr/>
        </p:nvGraphicFramePr>
        <p:xfrm>
          <a:off x="516425" y="1301567"/>
          <a:ext cx="9472550" cy="5817039"/>
        </p:xfrm>
        <a:graphic>
          <a:graphicData uri="http://schemas.openxmlformats.org/drawingml/2006/table">
            <a:tbl>
              <a:tblPr firstRow="1" bandRow="1">
                <a:noFill/>
                <a:tableStyleId>{C802AF54-28C8-4C04-A639-6DE3A14BE41E}</a:tableStyleId>
              </a:tblPr>
              <a:tblGrid>
                <a:gridCol w="557200"/>
                <a:gridCol w="1310475"/>
                <a:gridCol w="1248575"/>
                <a:gridCol w="763575"/>
                <a:gridCol w="1681950"/>
                <a:gridCol w="2311375"/>
                <a:gridCol w="1599400"/>
              </a:tblGrid>
              <a:tr h="8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Sr No.</a:t>
                      </a:r>
                      <a:endParaRPr sz="2000" b="1" i="0" u="none" strike="noStrik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Title</a:t>
                      </a:r>
                      <a:endParaRPr sz="2000" b="1" i="0" u="none" strike="noStrik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985"/>
                        <a:buFont typeface="Trebuchet MS" panose="020B0603020202020204"/>
                        <a:buNone/>
                      </a:pP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Author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Year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1985" dirty="0"/>
                        <a:t>Demerits</a:t>
                      </a:r>
                      <a:endParaRPr sz="1985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Methodology</a:t>
                      </a:r>
                      <a:endParaRPr sz="1985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Result</a:t>
                      </a:r>
                      <a:endParaRPr sz="1985"/>
                    </a:p>
                  </a:txBody>
                  <a:tcPr marL="91450" marR="91450" marT="45725" marB="45725"/>
                </a:tc>
              </a:tr>
              <a:tr h="4508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3.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[3]Music classification using machine learning.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Shubham Sharma , Prasanna Naik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2021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Machine learning models trained on a specific dataset may struggle to generalize to new, unseen music samples.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Model implementation using algorithm such as : KNN , SVM , Logistic Regression and Random Forest , Feature extraction methods : filter , wrapper , embedded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 panose="02020603050405020304"/>
                        <a:buNone/>
                      </a:pPr>
                      <a:r>
                        <a:rPr lang="en-US" sz="2000" b="0" i="0" u="none" strike="noStrik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Audio input will be categorized into corresponding genre based on similar audio features</a:t>
                      </a:r>
                      <a:endParaRPr sz="20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3. Limitations of existing systems 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360363" y="1768475"/>
            <a:ext cx="8783637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songs may belong to multiple genres, hence Classifying songs with elements from various genres becomes challenging .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Musical trends and genres evolve over time, and existing classification systems may struggle to adapt to emerging genres or changes in popular styles.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availability of labelled training data for certain genres may be imbalanced, affecting the model's ability to generalize well across all genres and leading to biased classifications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Advanced models for genre recognition can be slow and may need a lot of computing time and power, making them less suitable for simple devices.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503808" y="671513"/>
            <a:ext cx="7165405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Problem statement </a:t>
            </a:r>
            <a:endParaRPr sz="3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215900" y="1763713"/>
            <a:ext cx="8640763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Statement:</a:t>
            </a:r>
            <a:endParaRPr sz="2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lvl="0" indent="-377825" algn="just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complexity arises from the need to develop an algorithm that can effectively analyze various audio features such as rhythm, pitch, and timbre, providing consistent and reliable genre predictions across a wide spectrum of musical styles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lvl="0" indent="-377825" algn="just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difficulty is in making a flexible model that can understand the small differences in various music styles, guaranteeing accurate genre predictions. 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 Proposed:</a:t>
            </a:r>
            <a:endParaRPr sz="2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77825" lvl="0" indent="-377825" algn="just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•"/>
            </a:pPr>
            <a:r>
              <a:rPr lang="en-US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proposed solution involves implementing a deep learning approach. Convolutional Neural Networks (CNNs) can be employed to automatically learn hierarchical features from audio spectrograms, capturing patterns related to rhythm, pitch, and various outher audio features.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503239" y="301626"/>
            <a:ext cx="7417394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System Design</a:t>
            </a:r>
            <a:endParaRPr sz="36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504825" y="1006800"/>
            <a:ext cx="9327600" cy="5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37577" y="1527229"/>
            <a:ext cx="10080622" cy="553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6055</Words>
  <Application>WPS Presentation</Application>
  <PresentationFormat>Custom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Trebuchet MS</vt:lpstr>
      <vt:lpstr>Noto Sans Symbols</vt:lpstr>
      <vt:lpstr>Segoe Print</vt:lpstr>
      <vt:lpstr>Times New Roman</vt:lpstr>
      <vt:lpstr>Calibri</vt:lpstr>
      <vt:lpstr>Microsoft YaHei</vt:lpstr>
      <vt:lpstr>Arial Unicode MS</vt:lpstr>
      <vt:lpstr>Facet</vt:lpstr>
      <vt:lpstr>PowerPoint 演示文稿</vt:lpstr>
      <vt:lpstr>PowerPoint 演示文稿</vt:lpstr>
      <vt:lpstr>PowerPoint 演示文稿</vt:lpstr>
      <vt:lpstr> 2. Literature Survey of the existing system</vt:lpstr>
      <vt:lpstr> 2. Literature Survey of the existing system</vt:lpstr>
      <vt:lpstr> 2. Literature Survey of the existing system</vt:lpstr>
      <vt:lpstr>PowerPoint 演示文稿</vt:lpstr>
      <vt:lpstr>4. Problem statement </vt:lpstr>
      <vt:lpstr>PowerPoint 演示文稿</vt:lpstr>
      <vt:lpstr>PowerPoint 演示文稿</vt:lpstr>
      <vt:lpstr>7. Implementation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b</dc:creator>
  <cp:lastModifiedBy>Pravesh_PC</cp:lastModifiedBy>
  <cp:revision>3</cp:revision>
  <dcterms:created xsi:type="dcterms:W3CDTF">2017-10-25T08:22:00Z</dcterms:created>
  <dcterms:modified xsi:type="dcterms:W3CDTF">2024-04-12T10:56:13Z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139DEA9BCC184B099C7F888CF2FEED87</vt:lpwstr>
  </property>
  <property fmtid="{D5CDD505-2E9C-101B-9397-08002B2CF9AE}" pid="13" name="KSOProductBuildVer">
    <vt:lpwstr>1033-12.2.0.13472</vt:lpwstr>
  </property>
</Properties>
</file>