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58"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824F-AB1D-4623-B80D-776315A54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BADD3-FF5A-466A-BEF2-CC9B49A4E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0C972-2B6B-4134-9B08-ADFD5FB01BB6}"/>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5" name="Footer Placeholder 4">
            <a:extLst>
              <a:ext uri="{FF2B5EF4-FFF2-40B4-BE49-F238E27FC236}">
                <a16:creationId xmlns:a16="http://schemas.microsoft.com/office/drawing/2014/main" id="{66162133-E65D-4353-B50A-BBF2D0F0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1240-E433-4C57-A3E6-159EAC3F7BE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39123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248B-9A5A-4570-AAB7-F470B27FB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DCB36-DF24-4151-8B85-6049EFB60D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E212A-E2CF-411E-B3A4-07A83AFB3CE9}"/>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5" name="Footer Placeholder 4">
            <a:extLst>
              <a:ext uri="{FF2B5EF4-FFF2-40B4-BE49-F238E27FC236}">
                <a16:creationId xmlns:a16="http://schemas.microsoft.com/office/drawing/2014/main" id="{C06DC862-A46A-40BB-A06F-0B4868CC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EB258-2B8D-4D82-89A9-77BC55192D27}"/>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6887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C53C6-3A19-43C0-B671-C4319276A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C0755-F0B8-4A39-A529-760BD4837A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0EEE6-2F37-4693-9D7D-0A78DC34A2A1}"/>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5" name="Footer Placeholder 4">
            <a:extLst>
              <a:ext uri="{FF2B5EF4-FFF2-40B4-BE49-F238E27FC236}">
                <a16:creationId xmlns:a16="http://schemas.microsoft.com/office/drawing/2014/main" id="{2A318852-C1E7-4CEE-B3C0-59F2ACA63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DF66F-EEB7-48F5-B5C3-F9F2E44880F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98560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36C7-6E66-42AB-8230-28B7887B4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EE420-5EE5-44F3-B672-57E894FF13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93EA-6FB9-43BD-9550-988F0C532C99}"/>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5" name="Footer Placeholder 4">
            <a:extLst>
              <a:ext uri="{FF2B5EF4-FFF2-40B4-BE49-F238E27FC236}">
                <a16:creationId xmlns:a16="http://schemas.microsoft.com/office/drawing/2014/main" id="{28FA1F45-4679-48EA-8433-A752CC5F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13873-86BE-47B2-B29C-B571293CCDA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0301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68D-3FF1-46E0-A6CF-89497E2CB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FF3AE-E9CD-4018-AC7F-92412AF0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F30A92-F852-4359-A1FB-66DA736085E9}"/>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5" name="Footer Placeholder 4">
            <a:extLst>
              <a:ext uri="{FF2B5EF4-FFF2-40B4-BE49-F238E27FC236}">
                <a16:creationId xmlns:a16="http://schemas.microsoft.com/office/drawing/2014/main" id="{866DC869-7F47-42E4-B69B-AED069124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C6B5-F8B2-473A-8FAD-71CDA00FC40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3299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63EB-7090-493A-94A8-60DC16560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9BDD5-31CB-4291-B1B9-15ACB26CBD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CC92B-3A95-4B91-B122-7701097DE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124EB-80E7-4222-8F7B-ABD6650B2739}"/>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6" name="Footer Placeholder 5">
            <a:extLst>
              <a:ext uri="{FF2B5EF4-FFF2-40B4-BE49-F238E27FC236}">
                <a16:creationId xmlns:a16="http://schemas.microsoft.com/office/drawing/2014/main" id="{FC50B404-DE78-4E13-8E50-E0966D062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3F6B3-5ABD-4FA5-B822-BBCA48A5584F}"/>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49165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E7D-A0BC-4170-BA85-B89691D77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40DB3-7C1F-4DC1-B12D-AE5400FC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F52A06-1FF3-4021-BE7E-51C58DF656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6732D-E1F1-4B97-9B98-D181A8AC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81E0F8-804A-4D8A-B30B-E21DBB2F80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DC4B2-1B59-4AEC-87B9-4B041F48C6A4}"/>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8" name="Footer Placeholder 7">
            <a:extLst>
              <a:ext uri="{FF2B5EF4-FFF2-40B4-BE49-F238E27FC236}">
                <a16:creationId xmlns:a16="http://schemas.microsoft.com/office/drawing/2014/main" id="{CD9225C8-3ECC-4C08-B199-BDEAED534C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DA99-00F6-4B1F-A07C-D8A4F00F6A35}"/>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1357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1C61-FADC-40A7-9E4B-B5AD8FF21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A55F5-6713-490D-9A11-F34B78737340}"/>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4" name="Footer Placeholder 3">
            <a:extLst>
              <a:ext uri="{FF2B5EF4-FFF2-40B4-BE49-F238E27FC236}">
                <a16:creationId xmlns:a16="http://schemas.microsoft.com/office/drawing/2014/main" id="{0370A1AA-AB6D-43F5-8F64-34AC5E676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624BD-9E2D-44DB-9789-30F61FFB6EAA}"/>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69218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D2A88-C09C-4FAD-AD0E-482B0941861B}"/>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3" name="Footer Placeholder 2">
            <a:extLst>
              <a:ext uri="{FF2B5EF4-FFF2-40B4-BE49-F238E27FC236}">
                <a16:creationId xmlns:a16="http://schemas.microsoft.com/office/drawing/2014/main" id="{EAD9CD3C-088D-40F7-9461-AB4BA201D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356BE-DD4F-4B4E-9A6F-38BE6CF9F28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94914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7834-1271-428A-B604-9F1112101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F35D5-864E-48AC-95A2-1A8CBFB08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56133-113E-469B-94C9-423C5B4E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DBDA8C-6106-4EB9-A1A7-9875B3570090}"/>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6" name="Footer Placeholder 5">
            <a:extLst>
              <a:ext uri="{FF2B5EF4-FFF2-40B4-BE49-F238E27FC236}">
                <a16:creationId xmlns:a16="http://schemas.microsoft.com/office/drawing/2014/main" id="{892321B6-8895-41EA-AA54-A7D463601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FBADC-CA41-420A-A8BB-0134EB36673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07799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07B5-4BF0-427B-AF5A-7C6F9F556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F33DF-F266-47A6-AB2F-436CB4F66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B769B-F936-4B1A-9A64-8B1BCD5AC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952DE0-0F07-471F-B53A-BE926446B1E1}"/>
              </a:ext>
            </a:extLst>
          </p:cNvPr>
          <p:cNvSpPr>
            <a:spLocks noGrp="1"/>
          </p:cNvSpPr>
          <p:nvPr>
            <p:ph type="dt" sz="half" idx="10"/>
          </p:nvPr>
        </p:nvSpPr>
        <p:spPr/>
        <p:txBody>
          <a:bodyPr/>
          <a:lstStyle/>
          <a:p>
            <a:fld id="{52C7BB1F-917E-469D-8572-BD9F14D4F6AE}" type="datetimeFigureOut">
              <a:rPr lang="en-US" smtClean="0"/>
              <a:t>11/12/2018</a:t>
            </a:fld>
            <a:endParaRPr lang="en-US"/>
          </a:p>
        </p:txBody>
      </p:sp>
      <p:sp>
        <p:nvSpPr>
          <p:cNvPr id="6" name="Footer Placeholder 5">
            <a:extLst>
              <a:ext uri="{FF2B5EF4-FFF2-40B4-BE49-F238E27FC236}">
                <a16:creationId xmlns:a16="http://schemas.microsoft.com/office/drawing/2014/main" id="{C8D50014-2AB9-410C-9271-6ADBF75AA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7DA0C-87B0-4C78-AAB0-DE865D4B038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74762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C68DA-9555-414B-8688-6803C2A34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5DCE2-13E3-4027-A050-5255BCD5D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A9E5-AA15-42AD-9343-8084666BB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7BB1F-917E-469D-8572-BD9F14D4F6AE}" type="datetimeFigureOut">
              <a:rPr lang="en-US" smtClean="0"/>
              <a:t>11/12/2018</a:t>
            </a:fld>
            <a:endParaRPr lang="en-US"/>
          </a:p>
        </p:txBody>
      </p:sp>
      <p:sp>
        <p:nvSpPr>
          <p:cNvPr id="5" name="Footer Placeholder 4">
            <a:extLst>
              <a:ext uri="{FF2B5EF4-FFF2-40B4-BE49-F238E27FC236}">
                <a16:creationId xmlns:a16="http://schemas.microsoft.com/office/drawing/2014/main" id="{92C529FE-5B7A-4B84-995F-B709BFCDA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60AEE-169D-42EB-8B0A-E60E1C91D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6E799-DEA3-4F85-8792-AB04E9FAE2D9}" type="slidenum">
              <a:rPr lang="en-US" smtClean="0"/>
              <a:t>‹#›</a:t>
            </a:fld>
            <a:endParaRPr lang="en-US"/>
          </a:p>
        </p:txBody>
      </p:sp>
    </p:spTree>
    <p:extLst>
      <p:ext uri="{BB962C8B-B14F-4D97-AF65-F5344CB8AC3E}">
        <p14:creationId xmlns:p14="http://schemas.microsoft.com/office/powerpoint/2010/main" val="1162954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C587-9D29-4879-9EB1-85EAB6291EB7}"/>
              </a:ext>
            </a:extLst>
          </p:cNvPr>
          <p:cNvSpPr>
            <a:spLocks noGrp="1"/>
          </p:cNvSpPr>
          <p:nvPr>
            <p:ph type="ctrTitle"/>
          </p:nvPr>
        </p:nvSpPr>
        <p:spPr/>
        <p:txBody>
          <a:bodyPr/>
          <a:lstStyle/>
          <a:p>
            <a:r>
              <a:rPr lang="en-US" dirty="0" smtClean="0"/>
              <a:t>Python</a:t>
            </a:r>
            <a:endParaRPr lang="en-US" dirty="0"/>
          </a:p>
        </p:txBody>
      </p:sp>
      <p:sp>
        <p:nvSpPr>
          <p:cNvPr id="3" name="Subtitle 2">
            <a:extLst>
              <a:ext uri="{FF2B5EF4-FFF2-40B4-BE49-F238E27FC236}">
                <a16:creationId xmlns:a16="http://schemas.microsoft.com/office/drawing/2014/main" id="{79DB884E-BCDA-4228-BAD1-227A82E05E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304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b="1" dirty="0"/>
              <a:t>A high-level, interpreted language</a:t>
            </a:r>
            <a:r>
              <a:rPr lang="en-US" dirty="0"/>
              <a:t/>
            </a:r>
            <a:br>
              <a:rPr lang="en-US" dirty="0"/>
            </a:br>
            <a:r>
              <a:rPr lang="en-US" dirty="0"/>
              <a:t>Unlike C/C++, you don't have to worry about daunting tasks like memory management, garbage collection and so on.</a:t>
            </a:r>
            <a:br>
              <a:rPr lang="en-US" dirty="0"/>
            </a:br>
            <a:r>
              <a:rPr lang="en-US" dirty="0"/>
              <a:t>Likewise, when you run Python code, it automatically converts your code to the language your computer understands. You don't need to worry about any lower-level operations.</a:t>
            </a:r>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14092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7"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b="1" dirty="0"/>
              <a:t>Large standard libraries to solve common tasks</a:t>
            </a:r>
            <a:r>
              <a:rPr lang="en-US" dirty="0"/>
              <a:t/>
            </a:r>
            <a:br>
              <a:rPr lang="en-US" dirty="0"/>
            </a:br>
            <a:r>
              <a:rPr lang="en-US" dirty="0"/>
              <a:t>Python has a number of standard libraries which makes life of a programmer much easier since you don't have to write all the code yourself. For example: Need to connect MySQL database on a Web server? You can use </a:t>
            </a:r>
            <a:r>
              <a:rPr lang="en-US" dirty="0" err="1"/>
              <a:t>MySQLdb</a:t>
            </a:r>
            <a:r>
              <a:rPr lang="en-US" dirty="0"/>
              <a:t> library </a:t>
            </a:r>
            <a:r>
              <a:rPr lang="en-US" dirty="0" smtClean="0"/>
              <a:t>using import </a:t>
            </a:r>
            <a:r>
              <a:rPr lang="en-US" dirty="0" err="1" smtClean="0"/>
              <a:t>MySQLdb</a:t>
            </a:r>
            <a:r>
              <a:rPr lang="en-US" dirty="0" smtClean="0"/>
              <a:t>. Standard </a:t>
            </a:r>
            <a:r>
              <a:rPr lang="en-US" dirty="0"/>
              <a:t>libraries in Python are well tested and used by hundreds of people. So you can be sure that it won't break your application.</a:t>
            </a:r>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15675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b="1" dirty="0"/>
              <a:t>Object-oriented</a:t>
            </a:r>
            <a:r>
              <a:rPr lang="en-US" dirty="0"/>
              <a:t/>
            </a:r>
            <a:br>
              <a:rPr lang="en-US" dirty="0"/>
            </a:br>
            <a:r>
              <a:rPr lang="en-US" dirty="0"/>
              <a:t>Everything in Python is an object. Object oriented programming (OOP) helps you solve a complex problem intuitively.</a:t>
            </a:r>
            <a:br>
              <a:rPr lang="en-US" dirty="0"/>
            </a:br>
            <a:r>
              <a:rPr lang="en-US" dirty="0"/>
              <a:t>With OOP, you are able to divide these complex problems into smaller sets by creating objects</a:t>
            </a:r>
            <a:r>
              <a:rPr lang="en-US" dirty="0" smtClean="0"/>
              <a:t>.</a:t>
            </a:r>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6848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dirty="0" smtClean="0"/>
              <a:t>Applications </a:t>
            </a:r>
            <a:r>
              <a:rPr lang="en-US" dirty="0"/>
              <a:t>of Python</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20000"/>
          </a:bodyPr>
          <a:lstStyle/>
          <a:p>
            <a:r>
              <a:rPr lang="en-US" b="1" dirty="0"/>
              <a:t>Web </a:t>
            </a:r>
            <a:r>
              <a:rPr lang="en-US" b="1" dirty="0" smtClean="0"/>
              <a:t>Applications</a:t>
            </a:r>
            <a:r>
              <a:rPr lang="en-US" dirty="0"/>
              <a:t> </a:t>
            </a:r>
            <a:r>
              <a:rPr lang="en-US" dirty="0" smtClean="0"/>
              <a:t>                                                                                                              You </a:t>
            </a:r>
            <a:r>
              <a:rPr lang="en-US" dirty="0"/>
              <a:t>can create scalable Web Apps using frameworks and CMS (Content Management System) that are built on Python. Some of the popular platforms for creating Web Apps are: Django, Flask, Pyramid, </a:t>
            </a:r>
            <a:r>
              <a:rPr lang="en-US" dirty="0" err="1"/>
              <a:t>Plone</a:t>
            </a:r>
            <a:r>
              <a:rPr lang="en-US" dirty="0"/>
              <a:t>, Django </a:t>
            </a:r>
            <a:r>
              <a:rPr lang="en-US" dirty="0" smtClean="0"/>
              <a:t>CMS.                                                                                                                            Sites </a:t>
            </a:r>
            <a:r>
              <a:rPr lang="en-US" dirty="0"/>
              <a:t>like Mozilla, </a:t>
            </a:r>
            <a:r>
              <a:rPr lang="en-US" dirty="0" err="1"/>
              <a:t>Reddit</a:t>
            </a:r>
            <a:r>
              <a:rPr lang="en-US" dirty="0"/>
              <a:t>, Instagram and PBS are written in Python.</a:t>
            </a:r>
          </a:p>
          <a:p>
            <a:pPr marL="0" indent="0">
              <a:buNone/>
            </a:pPr>
            <a:endParaRPr lang="en-US" dirty="0"/>
          </a:p>
          <a:p>
            <a:r>
              <a:rPr lang="en-US" b="1" dirty="0"/>
              <a:t>Scientific and Numeric </a:t>
            </a:r>
            <a:r>
              <a:rPr lang="en-US" b="1" dirty="0" smtClean="0"/>
              <a:t>Computing</a:t>
            </a:r>
            <a:r>
              <a:rPr lang="en-US" dirty="0"/>
              <a:t> </a:t>
            </a:r>
            <a:r>
              <a:rPr lang="en-US" dirty="0" smtClean="0"/>
              <a:t>                                                                          There </a:t>
            </a:r>
            <a:r>
              <a:rPr lang="en-US" dirty="0"/>
              <a:t>are numerous libraries available in Python for scientific and numeric computing. There are libraries like: </a:t>
            </a:r>
            <a:r>
              <a:rPr lang="en-US" dirty="0" err="1"/>
              <a:t>SciPy</a:t>
            </a:r>
            <a:r>
              <a:rPr lang="en-US" dirty="0"/>
              <a:t> and </a:t>
            </a:r>
            <a:r>
              <a:rPr lang="en-US" dirty="0" err="1"/>
              <a:t>NumPy</a:t>
            </a:r>
            <a:r>
              <a:rPr lang="en-US" dirty="0"/>
              <a:t> that are used in general purpose computing. And, there are specific libraries like: </a:t>
            </a:r>
            <a:r>
              <a:rPr lang="en-US" dirty="0" err="1"/>
              <a:t>EarthPy</a:t>
            </a:r>
            <a:r>
              <a:rPr lang="en-US" dirty="0"/>
              <a:t> for earth science, </a:t>
            </a:r>
            <a:r>
              <a:rPr lang="en-US" dirty="0" err="1"/>
              <a:t>AstroPy</a:t>
            </a:r>
            <a:r>
              <a:rPr lang="en-US" dirty="0"/>
              <a:t> for Astronomy and so </a:t>
            </a:r>
            <a:r>
              <a:rPr lang="en-US" dirty="0" smtClean="0"/>
              <a:t>on.                                          Also</a:t>
            </a:r>
            <a:r>
              <a:rPr lang="en-US" dirty="0"/>
              <a:t>, the language is heavily used in machine learning, data mining and deep learning.</a:t>
            </a:r>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46080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dirty="0" smtClean="0"/>
              <a:t>Applications </a:t>
            </a:r>
            <a:r>
              <a:rPr lang="en-US" dirty="0"/>
              <a:t>of </a:t>
            </a:r>
            <a:r>
              <a:rPr lang="en-US" dirty="0" smtClean="0"/>
              <a:t>Python.. Cont..</a:t>
            </a: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10000"/>
          </a:bodyPr>
          <a:lstStyle/>
          <a:p>
            <a:r>
              <a:rPr lang="en-US" b="1" dirty="0"/>
              <a:t>Creating software </a:t>
            </a:r>
            <a:r>
              <a:rPr lang="en-US" b="1" dirty="0" smtClean="0"/>
              <a:t>Prototypes</a:t>
            </a:r>
            <a:r>
              <a:rPr lang="en-US" dirty="0"/>
              <a:t> </a:t>
            </a:r>
            <a:r>
              <a:rPr lang="en-US" dirty="0" smtClean="0"/>
              <a:t>                                                                            Python </a:t>
            </a:r>
            <a:r>
              <a:rPr lang="en-US" dirty="0"/>
              <a:t>is slow compared to compiled languages like C++ and Java. It might not be a good choice if resources are limited and efficiency is a </a:t>
            </a:r>
            <a:r>
              <a:rPr lang="en-US" dirty="0" smtClean="0"/>
              <a:t>must.                     However</a:t>
            </a:r>
            <a:r>
              <a:rPr lang="en-US" dirty="0"/>
              <a:t>, Python is a great language for creating prototypes. For example: You can use </a:t>
            </a:r>
            <a:r>
              <a:rPr lang="en-US" dirty="0" err="1"/>
              <a:t>Pygame</a:t>
            </a:r>
            <a:r>
              <a:rPr lang="en-US" dirty="0"/>
              <a:t> (library for creating games) to create your game's prototype first. If you like the prototype, you can use language like C++ to create the actual game.</a:t>
            </a:r>
          </a:p>
          <a:p>
            <a:r>
              <a:rPr lang="en-US" b="1" dirty="0"/>
              <a:t>Good Language to Teach </a:t>
            </a:r>
            <a:r>
              <a:rPr lang="en-US" b="1" dirty="0" smtClean="0"/>
              <a:t>Programming</a:t>
            </a:r>
            <a:r>
              <a:rPr lang="en-US" dirty="0"/>
              <a:t> </a:t>
            </a:r>
            <a:r>
              <a:rPr lang="en-US" dirty="0" smtClean="0"/>
              <a:t>                                                         Python </a:t>
            </a:r>
            <a:r>
              <a:rPr lang="en-US" dirty="0"/>
              <a:t>is used by many companies to teach programming to kids and </a:t>
            </a:r>
            <a:r>
              <a:rPr lang="en-US" dirty="0" smtClean="0"/>
              <a:t>newbies.                                                                                                                     It </a:t>
            </a:r>
            <a:r>
              <a:rPr lang="en-US" dirty="0"/>
              <a:t>is a good language with a lot of features and capabilities. Yet, it's one of the easiest language to learn because of its simple easy-to-use syntax.</a:t>
            </a:r>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117042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E2A3-7D01-461A-90FD-EA61D1B3A456}"/>
              </a:ext>
            </a:extLst>
          </p:cNvPr>
          <p:cNvSpPr>
            <a:spLocks noGrp="1"/>
          </p:cNvSpPr>
          <p:nvPr>
            <p:ph type="title"/>
          </p:nvPr>
        </p:nvSpPr>
        <p:spPr/>
        <p:txBody>
          <a:bodyPr/>
          <a:lstStyle/>
          <a:p>
            <a:r>
              <a:rPr lang="en-US" dirty="0" smtClean="0"/>
              <a:t>The </a:t>
            </a:r>
            <a:r>
              <a:rPr lang="en-US" dirty="0"/>
              <a:t>Definitive Guide</a:t>
            </a:r>
            <a:endParaRPr lang="en-US" dirty="0"/>
          </a:p>
        </p:txBody>
      </p:sp>
      <p:sp>
        <p:nvSpPr>
          <p:cNvPr id="3" name="Content Placeholder 2">
            <a:extLst>
              <a:ext uri="{FF2B5EF4-FFF2-40B4-BE49-F238E27FC236}">
                <a16:creationId xmlns:a16="http://schemas.microsoft.com/office/drawing/2014/main" id="{BDFFEEB9-1153-48FB-A0B4-5DC3AC9ABAC1}"/>
              </a:ext>
            </a:extLst>
          </p:cNvPr>
          <p:cNvSpPr>
            <a:spLocks noGrp="1"/>
          </p:cNvSpPr>
          <p:nvPr>
            <p:ph idx="1"/>
          </p:nvPr>
        </p:nvSpPr>
        <p:spPr/>
        <p:txBody>
          <a:bodyPr>
            <a:normAutofit/>
          </a:bodyPr>
          <a:lstStyle/>
          <a:p>
            <a:endParaRPr lang="en-US" sz="2400" dirty="0"/>
          </a:p>
          <a:p>
            <a:r>
              <a:rPr lang="en-US" dirty="0"/>
              <a:t>Python is a powerful high-level, object-oriented programming language created by Guido van Rossum</a:t>
            </a:r>
            <a:r>
              <a:rPr lang="en-US" dirty="0" smtClean="0"/>
              <a:t>.</a:t>
            </a:r>
          </a:p>
          <a:p>
            <a:endParaRPr lang="en-US" dirty="0"/>
          </a:p>
          <a:p>
            <a:r>
              <a:rPr lang="en-US" dirty="0"/>
              <a:t>It has simple easy-to-use syntax, making it the perfect language for someone trying to learn computer programming for the first time</a:t>
            </a:r>
            <a:r>
              <a:rPr lang="en-US" dirty="0" smtClean="0"/>
              <a:t>.</a:t>
            </a:r>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80809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7F6-14D7-437E-92EE-A598AFCE3A55}"/>
              </a:ext>
            </a:extLst>
          </p:cNvPr>
          <p:cNvSpPr>
            <a:spLocks noGrp="1"/>
          </p:cNvSpPr>
          <p:nvPr>
            <p:ph type="title"/>
          </p:nvPr>
        </p:nvSpPr>
        <p:spPr/>
        <p:txBody>
          <a:bodyPr/>
          <a:lstStyle/>
          <a:p>
            <a:r>
              <a:rPr lang="en-US" b="1" dirty="0"/>
              <a:t>What is Python (Programming)? - The Basics</a:t>
            </a:r>
            <a:br>
              <a:rPr lang="en-US" b="1" dirty="0"/>
            </a:br>
            <a:endParaRPr lang="en-US" dirty="0"/>
          </a:p>
        </p:txBody>
      </p:sp>
      <p:sp>
        <p:nvSpPr>
          <p:cNvPr id="3" name="Content Placeholder 2">
            <a:extLst>
              <a:ext uri="{FF2B5EF4-FFF2-40B4-BE49-F238E27FC236}">
                <a16:creationId xmlns:a16="http://schemas.microsoft.com/office/drawing/2014/main" id="{F3A50B0E-4F71-4E47-B923-FA0D42777013}"/>
              </a:ext>
            </a:extLst>
          </p:cNvPr>
          <p:cNvSpPr>
            <a:spLocks noGrp="1"/>
          </p:cNvSpPr>
          <p:nvPr>
            <p:ph idx="1"/>
          </p:nvPr>
        </p:nvSpPr>
        <p:spPr/>
        <p:txBody>
          <a:bodyPr>
            <a:normAutofit lnSpcReduction="10000"/>
          </a:bodyPr>
          <a:lstStyle/>
          <a:p>
            <a:pPr marL="0" indent="0">
              <a:buNone/>
            </a:pPr>
            <a:r>
              <a:rPr lang="en-US" dirty="0"/>
              <a:t>Before getting started, lets get familiarized with the language first</a:t>
            </a:r>
            <a:r>
              <a:rPr lang="en-US" dirty="0" smtClean="0"/>
              <a:t>.</a:t>
            </a:r>
          </a:p>
          <a:p>
            <a:pPr marL="0" indent="0">
              <a:buNone/>
            </a:pPr>
            <a:endParaRPr lang="en-US" dirty="0"/>
          </a:p>
          <a:p>
            <a:r>
              <a:rPr lang="en-US" dirty="0"/>
              <a:t>Python is a general-purpose language. It has wide range of applications from Web development (like: Django and Bottle), scientific and mathematical computing (Orange, </a:t>
            </a:r>
            <a:r>
              <a:rPr lang="en-US" dirty="0" err="1"/>
              <a:t>SymPy</a:t>
            </a:r>
            <a:r>
              <a:rPr lang="en-US" dirty="0"/>
              <a:t>, </a:t>
            </a:r>
            <a:r>
              <a:rPr lang="en-US" dirty="0" err="1"/>
              <a:t>NumPy</a:t>
            </a:r>
            <a:r>
              <a:rPr lang="en-US" dirty="0"/>
              <a:t>) to desktop graphical user Interfaces (</a:t>
            </a:r>
            <a:r>
              <a:rPr lang="en-US" dirty="0" err="1"/>
              <a:t>Pygame</a:t>
            </a:r>
            <a:r>
              <a:rPr lang="en-US" dirty="0"/>
              <a:t>, Panda3D</a:t>
            </a:r>
            <a:r>
              <a:rPr lang="en-US" dirty="0" smtClean="0"/>
              <a:t>).</a:t>
            </a:r>
          </a:p>
          <a:p>
            <a:endParaRPr lang="en-US" dirty="0"/>
          </a:p>
          <a:p>
            <a:r>
              <a:rPr lang="en-US" dirty="0"/>
              <a:t>The syntax of the language is clean and length of the code is relatively short. It's fun to work in Python because it allows you to think about the problem rather than focusing on the syntax.</a:t>
            </a:r>
          </a:p>
          <a:p>
            <a:pPr lvl="1"/>
            <a:endParaRPr lang="en-US" dirty="0"/>
          </a:p>
          <a:p>
            <a:endParaRPr lang="en-US" dirty="0"/>
          </a:p>
        </p:txBody>
      </p:sp>
    </p:spTree>
    <p:extLst>
      <p:ext uri="{BB962C8B-B14F-4D97-AF65-F5344CB8AC3E}">
        <p14:creationId xmlns:p14="http://schemas.microsoft.com/office/powerpoint/2010/main" val="292525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7F6-14D7-437E-92EE-A598AFCE3A55}"/>
              </a:ext>
            </a:extLst>
          </p:cNvPr>
          <p:cNvSpPr>
            <a:spLocks noGrp="1"/>
          </p:cNvSpPr>
          <p:nvPr>
            <p:ph type="title"/>
          </p:nvPr>
        </p:nvSpPr>
        <p:spPr>
          <a:xfrm>
            <a:off x="838200" y="365125"/>
            <a:ext cx="10515600" cy="549275"/>
          </a:xfrm>
        </p:spPr>
        <p:txBody>
          <a:bodyPr>
            <a:normAutofit fontScale="90000"/>
          </a:bodyPr>
          <a:lstStyle/>
          <a:p>
            <a:r>
              <a:rPr lang="en-US" dirty="0" smtClean="0"/>
              <a:t/>
            </a:r>
            <a:br>
              <a:rPr lang="en-US" dirty="0" smtClean="0"/>
            </a:br>
            <a:r>
              <a:rPr lang="en-US" dirty="0" smtClean="0"/>
              <a:t>History </a:t>
            </a:r>
            <a:r>
              <a:rPr lang="en-US" dirty="0"/>
              <a:t>of Python</a:t>
            </a:r>
            <a:br>
              <a:rPr lang="en-US" dirty="0"/>
            </a:br>
            <a:endParaRPr lang="en-US" dirty="0"/>
          </a:p>
        </p:txBody>
      </p:sp>
      <p:sp>
        <p:nvSpPr>
          <p:cNvPr id="3" name="Content Placeholder 2"/>
          <p:cNvSpPr>
            <a:spLocks noGrp="1"/>
          </p:cNvSpPr>
          <p:nvPr>
            <p:ph idx="1"/>
          </p:nvPr>
        </p:nvSpPr>
        <p:spPr>
          <a:xfrm>
            <a:off x="995856" y="1195414"/>
            <a:ext cx="10515600" cy="4351338"/>
          </a:xfrm>
        </p:spPr>
        <p:txBody>
          <a:bodyPr/>
          <a:lstStyle/>
          <a:p>
            <a:r>
              <a:rPr lang="en-US" dirty="0"/>
              <a:t>Python is a fairly old language created by Guido Van Rossum. The design began in the late 1980s and was first released in February 1991.</a:t>
            </a:r>
            <a:endParaRPr lang="en-US" dirty="0"/>
          </a:p>
        </p:txBody>
      </p:sp>
    </p:spTree>
    <p:extLst>
      <p:ext uri="{BB962C8B-B14F-4D97-AF65-F5344CB8AC3E}">
        <p14:creationId xmlns:p14="http://schemas.microsoft.com/office/powerpoint/2010/main" val="362808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7F6-14D7-437E-92EE-A598AFCE3A55}"/>
              </a:ext>
            </a:extLst>
          </p:cNvPr>
          <p:cNvSpPr>
            <a:spLocks noGrp="1"/>
          </p:cNvSpPr>
          <p:nvPr>
            <p:ph type="title"/>
          </p:nvPr>
        </p:nvSpPr>
        <p:spPr/>
        <p:txBody>
          <a:bodyPr>
            <a:normAutofit fontScale="90000"/>
          </a:bodyPr>
          <a:lstStyle/>
          <a:p>
            <a:r>
              <a:rPr lang="en-US" b="1" dirty="0" smtClean="0"/>
              <a:t/>
            </a:r>
            <a:br>
              <a:rPr lang="en-US" b="1" dirty="0" smtClean="0"/>
            </a:br>
            <a:r>
              <a:rPr lang="en-US" b="1" dirty="0" smtClean="0"/>
              <a:t>Why </a:t>
            </a:r>
            <a:r>
              <a:rPr lang="en-US" b="1" dirty="0"/>
              <a:t>Python was created?</a:t>
            </a:r>
            <a:br>
              <a:rPr lang="en-US" b="1" dirty="0"/>
            </a:br>
            <a:endParaRPr lang="en-US" dirty="0"/>
          </a:p>
        </p:txBody>
      </p:sp>
      <p:sp>
        <p:nvSpPr>
          <p:cNvPr id="11" name="Content Placeholder 10">
            <a:extLst>
              <a:ext uri="{FF2B5EF4-FFF2-40B4-BE49-F238E27FC236}">
                <a16:creationId xmlns:a16="http://schemas.microsoft.com/office/drawing/2014/main" id="{D41FEB37-B976-4C77-98A1-E93EA6D42998}"/>
              </a:ext>
            </a:extLst>
          </p:cNvPr>
          <p:cNvSpPr>
            <a:spLocks noGrp="1"/>
          </p:cNvSpPr>
          <p:nvPr>
            <p:ph idx="1"/>
          </p:nvPr>
        </p:nvSpPr>
        <p:spPr/>
        <p:txBody>
          <a:bodyPr/>
          <a:lstStyle/>
          <a:p>
            <a:endParaRPr lang="en-US" dirty="0"/>
          </a:p>
          <a:p>
            <a:endParaRPr lang="en-US" dirty="0"/>
          </a:p>
          <a:p>
            <a:endParaRPr lang="en-US" sz="1800" dirty="0"/>
          </a:p>
          <a:p>
            <a:endParaRPr lang="en-US" sz="1800" dirty="0"/>
          </a:p>
        </p:txBody>
      </p:sp>
      <p:sp>
        <p:nvSpPr>
          <p:cNvPr id="6" name="Content Placeholder 2"/>
          <p:cNvSpPr txBox="1">
            <a:spLocks/>
          </p:cNvSpPr>
          <p:nvPr/>
        </p:nvSpPr>
        <p:spPr>
          <a:xfrm>
            <a:off x="838200" y="160531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late 1980s, Guido Van Rossum was working on the Amoeba distributed operating system group. He wanted to use an interpreted language like ABC (ABC has simple easy-to-understand syntax) that could access the Amoeba system calls. So, he decided to create a language that was extensible. This led to design of a new language which was later named Python.</a:t>
            </a:r>
            <a:endParaRPr lang="en-US" dirty="0"/>
          </a:p>
        </p:txBody>
      </p:sp>
    </p:spTree>
    <p:extLst>
      <p:ext uri="{BB962C8B-B14F-4D97-AF65-F5344CB8AC3E}">
        <p14:creationId xmlns:p14="http://schemas.microsoft.com/office/powerpoint/2010/main" val="135766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8E88-A4B8-4AD2-8462-D4D53E9FDC91}"/>
              </a:ext>
            </a:extLst>
          </p:cNvPr>
          <p:cNvSpPr>
            <a:spLocks noGrp="1"/>
          </p:cNvSpPr>
          <p:nvPr>
            <p:ph type="title"/>
          </p:nvPr>
        </p:nvSpPr>
        <p:spPr/>
        <p:txBody>
          <a:bodyPr>
            <a:normAutofit fontScale="90000"/>
          </a:bodyPr>
          <a:lstStyle/>
          <a:p>
            <a:r>
              <a:rPr lang="en-US" b="1" dirty="0"/>
              <a:t/>
            </a:r>
            <a:br>
              <a:rPr lang="en-US" b="1" dirty="0"/>
            </a:br>
            <a:r>
              <a:rPr lang="en-US" b="1" dirty="0" smtClean="0"/>
              <a:t>Why </a:t>
            </a:r>
            <a:r>
              <a:rPr lang="en-US" b="1" dirty="0"/>
              <a:t>the name Python?</a:t>
            </a:r>
            <a:br>
              <a:rPr lang="en-US" b="1" dirty="0"/>
            </a:br>
            <a:endParaRPr lang="en-US" dirty="0"/>
          </a:p>
        </p:txBody>
      </p:sp>
      <p:sp>
        <p:nvSpPr>
          <p:cNvPr id="3" name="Content Placeholder 2">
            <a:extLst>
              <a:ext uri="{FF2B5EF4-FFF2-40B4-BE49-F238E27FC236}">
                <a16:creationId xmlns:a16="http://schemas.microsoft.com/office/drawing/2014/main" id="{4E7EA824-A56E-4AEB-A3B9-57B58D7844D1}"/>
              </a:ext>
            </a:extLst>
          </p:cNvPr>
          <p:cNvSpPr>
            <a:spLocks noGrp="1"/>
          </p:cNvSpPr>
          <p:nvPr>
            <p:ph idx="1"/>
          </p:nvPr>
        </p:nvSpPr>
        <p:spPr/>
        <p:txBody>
          <a:bodyPr>
            <a:normAutofit/>
          </a:bodyPr>
          <a:lstStyle/>
          <a:p>
            <a:r>
              <a:rPr lang="en-US" dirty="0"/>
              <a:t>No. It wasn't named after a dangerous snake. Rossum was fan of a comedy series from late seventies. The name "Python" was adopted from the same series "Monty Python's Flying Circus".</a:t>
            </a:r>
            <a:endParaRPr lang="en-US" sz="2400" dirty="0"/>
          </a:p>
          <a:p>
            <a:endParaRPr lang="en-US" dirty="0"/>
          </a:p>
        </p:txBody>
      </p:sp>
    </p:spTree>
    <p:extLst>
      <p:ext uri="{BB962C8B-B14F-4D97-AF65-F5344CB8AC3E}">
        <p14:creationId xmlns:p14="http://schemas.microsoft.com/office/powerpoint/2010/main" val="1600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Release </a:t>
            </a:r>
            <a:r>
              <a:rPr lang="en-US" b="1" dirty="0"/>
              <a:t>Dates of Different Versions</a:t>
            </a:r>
            <a:br>
              <a:rPr lang="en-US" b="1" dirty="0"/>
            </a:br>
            <a:r>
              <a:rPr lang="en-US" b="1" dirty="0"/>
              <a:t/>
            </a:r>
            <a:br>
              <a:rPr lang="en-US" b="1" dirty="0"/>
            </a:b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79217257"/>
              </p:ext>
            </p:extLst>
          </p:nvPr>
        </p:nvGraphicFramePr>
        <p:xfrm>
          <a:off x="838200" y="1825625"/>
          <a:ext cx="10515600" cy="2565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09454236"/>
                    </a:ext>
                  </a:extLst>
                </a:gridCol>
                <a:gridCol w="5257800">
                  <a:extLst>
                    <a:ext uri="{9D8B030D-6E8A-4147-A177-3AD203B41FA5}">
                      <a16:colId xmlns:a16="http://schemas.microsoft.com/office/drawing/2014/main" val="2597097640"/>
                    </a:ext>
                  </a:extLst>
                </a:gridCol>
              </a:tblGrid>
              <a:tr h="370840">
                <a:tc>
                  <a:txBody>
                    <a:bodyPr/>
                    <a:lstStyle/>
                    <a:p>
                      <a:pPr algn="ctr"/>
                      <a:r>
                        <a:rPr lang="en-US" sz="1800" b="0" i="0" kern="1200" dirty="0" smtClean="0">
                          <a:solidFill>
                            <a:schemeClr val="lt1"/>
                          </a:solidFill>
                          <a:effectLst/>
                          <a:latin typeface="+mn-lt"/>
                          <a:ea typeface="+mn-ea"/>
                          <a:cs typeface="+mn-cs"/>
                        </a:rPr>
                        <a:t>Version</a:t>
                      </a:r>
                      <a:endParaRPr lang="en-US" dirty="0"/>
                    </a:p>
                  </a:txBody>
                  <a:tcPr/>
                </a:tc>
                <a:tc>
                  <a:txBody>
                    <a:bodyPr/>
                    <a:lstStyle/>
                    <a:p>
                      <a:pPr algn="ctr"/>
                      <a:r>
                        <a:rPr lang="en-US" sz="1800" b="0" i="0" kern="1200" dirty="0" smtClean="0">
                          <a:solidFill>
                            <a:schemeClr val="lt1"/>
                          </a:solidFill>
                          <a:effectLst/>
                          <a:latin typeface="+mn-lt"/>
                          <a:ea typeface="+mn-ea"/>
                          <a:cs typeface="+mn-cs"/>
                        </a:rPr>
                        <a:t>Release Data</a:t>
                      </a:r>
                      <a:endParaRPr lang="en-US" dirty="0"/>
                    </a:p>
                  </a:txBody>
                  <a:tcPr/>
                </a:tc>
                <a:extLst>
                  <a:ext uri="{0D108BD9-81ED-4DB2-BD59-A6C34878D82A}">
                    <a16:rowId xmlns:a16="http://schemas.microsoft.com/office/drawing/2014/main" val="2045333925"/>
                  </a:ext>
                </a:extLst>
              </a:tr>
              <a:tr h="370840">
                <a:tc>
                  <a:txBody>
                    <a:bodyPr/>
                    <a:lstStyle/>
                    <a:p>
                      <a:r>
                        <a:rPr lang="en-US" sz="1800" b="0" i="0" kern="1200" dirty="0" smtClean="0">
                          <a:solidFill>
                            <a:schemeClr val="dk1"/>
                          </a:solidFill>
                          <a:effectLst/>
                          <a:latin typeface="+mn-lt"/>
                          <a:ea typeface="+mn-ea"/>
                          <a:cs typeface="+mn-cs"/>
                        </a:rPr>
                        <a:t>Python 1.0 (first standard release)</a:t>
                      </a:r>
                      <a:r>
                        <a:rPr lang="en-US" dirty="0" smtClean="0"/>
                        <a:t/>
                      </a:r>
                      <a:br>
                        <a:rPr lang="en-US" dirty="0" smtClean="0"/>
                      </a:br>
                      <a:r>
                        <a:rPr lang="en-US" sz="1800" b="0" i="0" kern="1200" dirty="0" smtClean="0">
                          <a:solidFill>
                            <a:schemeClr val="dk1"/>
                          </a:solidFill>
                          <a:effectLst/>
                          <a:latin typeface="+mn-lt"/>
                          <a:ea typeface="+mn-ea"/>
                          <a:cs typeface="+mn-cs"/>
                        </a:rPr>
                        <a:t>Python 1.6 (Last minor version)</a:t>
                      </a:r>
                      <a:endParaRPr lang="en-US" dirty="0"/>
                    </a:p>
                  </a:txBody>
                  <a:tcPr/>
                </a:tc>
                <a:tc>
                  <a:txBody>
                    <a:bodyPr/>
                    <a:lstStyle/>
                    <a:p>
                      <a:r>
                        <a:rPr lang="en-US" sz="1800" b="0" i="0" kern="1200" dirty="0" smtClean="0">
                          <a:solidFill>
                            <a:schemeClr val="dk1"/>
                          </a:solidFill>
                          <a:effectLst/>
                          <a:latin typeface="+mn-lt"/>
                          <a:ea typeface="+mn-ea"/>
                          <a:cs typeface="+mn-cs"/>
                        </a:rPr>
                        <a:t>January 1994</a:t>
                      </a:r>
                      <a:r>
                        <a:rPr lang="en-US" dirty="0" smtClean="0"/>
                        <a:t/>
                      </a:r>
                      <a:br>
                        <a:rPr lang="en-US" dirty="0" smtClean="0"/>
                      </a:br>
                      <a:r>
                        <a:rPr lang="en-US" sz="1800" b="0" i="0" kern="1200" dirty="0" smtClean="0">
                          <a:solidFill>
                            <a:schemeClr val="dk1"/>
                          </a:solidFill>
                          <a:effectLst/>
                          <a:latin typeface="+mn-lt"/>
                          <a:ea typeface="+mn-ea"/>
                          <a:cs typeface="+mn-cs"/>
                        </a:rPr>
                        <a:t>September 5, 2000</a:t>
                      </a:r>
                      <a:endParaRPr lang="en-US" dirty="0"/>
                    </a:p>
                  </a:txBody>
                  <a:tcPr/>
                </a:tc>
                <a:extLst>
                  <a:ext uri="{0D108BD9-81ED-4DB2-BD59-A6C34878D82A}">
                    <a16:rowId xmlns:a16="http://schemas.microsoft.com/office/drawing/2014/main" val="2292671703"/>
                  </a:ext>
                </a:extLst>
              </a:tr>
              <a:tr h="370840">
                <a:tc>
                  <a:txBody>
                    <a:bodyPr/>
                    <a:lstStyle/>
                    <a:p>
                      <a:r>
                        <a:rPr lang="en-US" sz="1800" b="0" i="0" kern="1200" dirty="0" smtClean="0">
                          <a:solidFill>
                            <a:schemeClr val="dk1"/>
                          </a:solidFill>
                          <a:effectLst/>
                          <a:latin typeface="+mn-lt"/>
                          <a:ea typeface="+mn-ea"/>
                          <a:cs typeface="+mn-cs"/>
                        </a:rPr>
                        <a:t>Python 2.0 (Introduced list comprehensions)</a:t>
                      </a:r>
                      <a:r>
                        <a:rPr lang="en-US" dirty="0" smtClean="0"/>
                        <a:t/>
                      </a:r>
                      <a:br>
                        <a:rPr lang="en-US" dirty="0" smtClean="0"/>
                      </a:br>
                      <a:r>
                        <a:rPr lang="en-US" sz="1800" b="0" i="0" kern="1200" dirty="0" smtClean="0">
                          <a:solidFill>
                            <a:schemeClr val="dk1"/>
                          </a:solidFill>
                          <a:effectLst/>
                          <a:latin typeface="+mn-lt"/>
                          <a:ea typeface="+mn-ea"/>
                          <a:cs typeface="+mn-cs"/>
                        </a:rPr>
                        <a:t>Python 2.7 (Last minor version)</a:t>
                      </a:r>
                      <a:endParaRPr lang="en-US" dirty="0"/>
                    </a:p>
                  </a:txBody>
                  <a:tcPr/>
                </a:tc>
                <a:tc>
                  <a:txBody>
                    <a:bodyPr/>
                    <a:lstStyle/>
                    <a:p>
                      <a:r>
                        <a:rPr lang="en-US" sz="1800" b="0" i="0" kern="1200" dirty="0" smtClean="0">
                          <a:solidFill>
                            <a:schemeClr val="dk1"/>
                          </a:solidFill>
                          <a:effectLst/>
                          <a:latin typeface="+mn-lt"/>
                          <a:ea typeface="+mn-ea"/>
                          <a:cs typeface="+mn-cs"/>
                        </a:rPr>
                        <a:t>October 16, 2000</a:t>
                      </a:r>
                      <a:r>
                        <a:rPr lang="en-US" dirty="0" smtClean="0"/>
                        <a:t/>
                      </a:r>
                      <a:br>
                        <a:rPr lang="en-US" dirty="0" smtClean="0"/>
                      </a:br>
                      <a:r>
                        <a:rPr lang="en-US" sz="1800" b="0" i="0" kern="1200" dirty="0" smtClean="0">
                          <a:solidFill>
                            <a:schemeClr val="dk1"/>
                          </a:solidFill>
                          <a:effectLst/>
                          <a:latin typeface="+mn-lt"/>
                          <a:ea typeface="+mn-ea"/>
                          <a:cs typeface="+mn-cs"/>
                        </a:rPr>
                        <a:t>July 3, 2010</a:t>
                      </a:r>
                      <a:endParaRPr lang="en-US" dirty="0"/>
                    </a:p>
                  </a:txBody>
                  <a:tcPr/>
                </a:tc>
                <a:extLst>
                  <a:ext uri="{0D108BD9-81ED-4DB2-BD59-A6C34878D82A}">
                    <a16:rowId xmlns:a16="http://schemas.microsoft.com/office/drawing/2014/main" val="1738057361"/>
                  </a:ext>
                </a:extLst>
              </a:tr>
              <a:tr h="370840">
                <a:tc>
                  <a:txBody>
                    <a:bodyPr/>
                    <a:lstStyle/>
                    <a:p>
                      <a:r>
                        <a:rPr lang="en-US" sz="1800" b="0" i="0" kern="1200" dirty="0" smtClean="0">
                          <a:solidFill>
                            <a:schemeClr val="dk1"/>
                          </a:solidFill>
                          <a:effectLst/>
                          <a:latin typeface="+mn-lt"/>
                          <a:ea typeface="+mn-ea"/>
                          <a:cs typeface="+mn-cs"/>
                        </a:rPr>
                        <a:t>Python 3.0 (Emphasis on removing duplicative constructs and module)</a:t>
                      </a:r>
                      <a:r>
                        <a:rPr lang="en-US" dirty="0" smtClean="0"/>
                        <a:t/>
                      </a:r>
                      <a:br>
                        <a:rPr lang="en-US" dirty="0" smtClean="0"/>
                      </a:br>
                      <a:r>
                        <a:rPr lang="en-US" sz="1800" b="0" i="0" kern="1200" dirty="0" smtClean="0">
                          <a:solidFill>
                            <a:schemeClr val="dk1"/>
                          </a:solidFill>
                          <a:effectLst/>
                          <a:latin typeface="+mn-lt"/>
                          <a:ea typeface="+mn-ea"/>
                          <a:cs typeface="+mn-cs"/>
                        </a:rPr>
                        <a:t>Python 3.5 (Last updated version)</a:t>
                      </a:r>
                      <a:endParaRPr lang="en-US" dirty="0"/>
                    </a:p>
                  </a:txBody>
                  <a:tcPr/>
                </a:tc>
                <a:tc>
                  <a:txBody>
                    <a:bodyPr/>
                    <a:lstStyle/>
                    <a:p>
                      <a:r>
                        <a:rPr lang="da-DK" dirty="0">
                          <a:effectLst/>
                        </a:rPr>
                        <a:t>December 3, 2008</a:t>
                      </a:r>
                      <a:br>
                        <a:rPr lang="da-DK" dirty="0">
                          <a:effectLst/>
                        </a:rPr>
                      </a:br>
                      <a:r>
                        <a:rPr lang="da-DK" dirty="0">
                          <a:effectLst/>
                        </a:rPr>
                        <a:t>September 13, 2015</a:t>
                      </a:r>
                    </a:p>
                  </a:txBody>
                  <a:tcPr marL="95250" marR="76200" marT="95250" marB="85725" anchor="ctr"/>
                </a:tc>
                <a:extLst>
                  <a:ext uri="{0D108BD9-81ED-4DB2-BD59-A6C34878D82A}">
                    <a16:rowId xmlns:a16="http://schemas.microsoft.com/office/drawing/2014/main" val="2732634995"/>
                  </a:ext>
                </a:extLst>
              </a:tr>
            </a:tbl>
          </a:graphicData>
        </a:graphic>
      </p:graphicFrame>
    </p:spTree>
    <p:extLst>
      <p:ext uri="{BB962C8B-B14F-4D97-AF65-F5344CB8AC3E}">
        <p14:creationId xmlns:p14="http://schemas.microsoft.com/office/powerpoint/2010/main" val="233152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Programming</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20000"/>
          </a:bodyPr>
          <a:lstStyle/>
          <a:p>
            <a:r>
              <a:rPr lang="en-US" b="1" dirty="0"/>
              <a:t>A simple language which is easier to learn</a:t>
            </a:r>
            <a:r>
              <a:rPr lang="en-US" dirty="0"/>
              <a:t/>
            </a:r>
            <a:br>
              <a:rPr lang="en-US" dirty="0"/>
            </a:br>
            <a:endParaRPr lang="en-US" dirty="0" smtClean="0"/>
          </a:p>
          <a:p>
            <a:r>
              <a:rPr lang="en-US" dirty="0" smtClean="0"/>
              <a:t>Python </a:t>
            </a:r>
            <a:r>
              <a:rPr lang="en-US" dirty="0"/>
              <a:t>has a very simple and elegant syntax. It's much easier to read and write Python programs compared to other languages like: C++, Java, C#. Python makes programming fun and allows you to focus on the solution rather than syntax.</a:t>
            </a:r>
            <a:br>
              <a:rPr lang="en-US" dirty="0"/>
            </a:br>
            <a:r>
              <a:rPr lang="en-US" dirty="0"/>
              <a:t>If you are a newbie, it's a great choice to start your journey with Python</a:t>
            </a:r>
            <a:r>
              <a:rPr lang="en-US" dirty="0" smtClean="0"/>
              <a:t>.</a:t>
            </a:r>
          </a:p>
          <a:p>
            <a:endParaRPr lang="en-US" dirty="0"/>
          </a:p>
          <a:p>
            <a:r>
              <a:rPr lang="en-US" b="1" dirty="0"/>
              <a:t>Free and open-source</a:t>
            </a:r>
            <a:r>
              <a:rPr lang="en-US" dirty="0"/>
              <a:t/>
            </a:r>
            <a:br>
              <a:rPr lang="en-US" dirty="0"/>
            </a:br>
            <a:r>
              <a:rPr lang="en-US" dirty="0"/>
              <a:t>You can freely use and distribute Python, even for commercial use. Not only can you use and distribute </a:t>
            </a:r>
            <a:r>
              <a:rPr lang="en-US" dirty="0" err="1"/>
              <a:t>softwares</a:t>
            </a:r>
            <a:r>
              <a:rPr lang="en-US" dirty="0"/>
              <a:t> written in it, you can even make changes to the Python's source code.</a:t>
            </a:r>
            <a:br>
              <a:rPr lang="en-US" dirty="0"/>
            </a:br>
            <a:r>
              <a:rPr lang="en-US" dirty="0"/>
              <a:t>Python has a large community constantly improving it in each iteration.</a:t>
            </a:r>
          </a:p>
          <a:p>
            <a:endParaRPr lang="en-US" dirty="0"/>
          </a:p>
          <a:p>
            <a:endParaRPr lang="en-US" sz="2400" dirty="0"/>
          </a:p>
          <a:p>
            <a:endParaRPr lang="en-US" dirty="0"/>
          </a:p>
        </p:txBody>
      </p:sp>
    </p:spTree>
    <p:extLst>
      <p:ext uri="{BB962C8B-B14F-4D97-AF65-F5344CB8AC3E}">
        <p14:creationId xmlns:p14="http://schemas.microsoft.com/office/powerpoint/2010/main" val="256489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lnSpcReduction="10000"/>
          </a:bodyPr>
          <a:lstStyle/>
          <a:p>
            <a:r>
              <a:rPr lang="en-US" b="1" dirty="0"/>
              <a:t>Portability</a:t>
            </a:r>
            <a:r>
              <a:rPr lang="en-US" dirty="0"/>
              <a:t/>
            </a:r>
            <a:br>
              <a:rPr lang="en-US" dirty="0"/>
            </a:br>
            <a:r>
              <a:rPr lang="en-US" dirty="0"/>
              <a:t>You can move Python programs from one platform to another, and run it without any changes.</a:t>
            </a:r>
            <a:br>
              <a:rPr lang="en-US" dirty="0"/>
            </a:br>
            <a:r>
              <a:rPr lang="en-US" dirty="0"/>
              <a:t>It runs seamlessly on almost all platforms including Windows, Mac OS X and Linux</a:t>
            </a:r>
            <a:r>
              <a:rPr lang="en-US" dirty="0" smtClean="0"/>
              <a:t>.</a:t>
            </a:r>
          </a:p>
          <a:p>
            <a:endParaRPr lang="en-US" dirty="0"/>
          </a:p>
          <a:p>
            <a:r>
              <a:rPr lang="en-US" b="1" dirty="0"/>
              <a:t>Extensible and Embeddable</a:t>
            </a:r>
            <a:r>
              <a:rPr lang="en-US" dirty="0"/>
              <a:t/>
            </a:r>
            <a:br>
              <a:rPr lang="en-US" dirty="0"/>
            </a:br>
            <a:r>
              <a:rPr lang="en-US" dirty="0"/>
              <a:t>Suppose an application requires high performance. You can easily combine pieces of C/C++ or other languages with Python code.</a:t>
            </a:r>
            <a:br>
              <a:rPr lang="en-US" dirty="0"/>
            </a:br>
            <a:r>
              <a:rPr lang="en-US" dirty="0"/>
              <a:t>This will give your application high performance as well as scripting capabilities which other languages may not provide out of the box.</a:t>
            </a:r>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5852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10471</TotalTime>
  <Words>586</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Python</vt:lpstr>
      <vt:lpstr>The Definitive Guide</vt:lpstr>
      <vt:lpstr>What is Python (Programming)? - The Basics </vt:lpstr>
      <vt:lpstr> History of Python </vt:lpstr>
      <vt:lpstr> Why Python was created? </vt:lpstr>
      <vt:lpstr> Why the name Python? </vt:lpstr>
      <vt:lpstr>  Release Dates of Different Versions  </vt:lpstr>
      <vt:lpstr>  Features of Python Programming  </vt:lpstr>
      <vt:lpstr>  Features of Python Programming… Cont.  </vt:lpstr>
      <vt:lpstr>  Features of Python Programming… Cont.  </vt:lpstr>
      <vt:lpstr>  Features of Python Programming… Cont.  </vt:lpstr>
      <vt:lpstr>  Features of Python Programming… Cont.  </vt:lpstr>
      <vt:lpstr>   Applications of Python   </vt:lpstr>
      <vt:lpstr>   Applications of Python..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 support engagement</dc:title>
  <dc:creator>Pallavi Tondapu</dc:creator>
  <cp:lastModifiedBy>Sumit Arora</cp:lastModifiedBy>
  <cp:revision>66</cp:revision>
  <dcterms:created xsi:type="dcterms:W3CDTF">2017-10-05T14:06:01Z</dcterms:created>
  <dcterms:modified xsi:type="dcterms:W3CDTF">2018-11-12T12:33:28Z</dcterms:modified>
</cp:coreProperties>
</file>