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256" r:id="rId2"/>
    <p:sldId id="257" r:id="rId3"/>
    <p:sldId id="259" r:id="rId4"/>
    <p:sldId id="261" r:id="rId5"/>
    <p:sldId id="260" r:id="rId6"/>
    <p:sldId id="258"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147" autoAdjust="0"/>
  </p:normalViewPr>
  <p:slideViewPr>
    <p:cSldViewPr snapToGrid="0">
      <p:cViewPr varScale="1">
        <p:scale>
          <a:sx n="86" d="100"/>
          <a:sy n="86" d="100"/>
        </p:scale>
        <p:origin x="73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19C888-9F7A-44B4-8C16-3F4C9836730B}" type="datetimeFigureOut">
              <a:rPr lang="en-US" smtClean="0"/>
              <a:t>11/14/2018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58A6F2-0B1B-4076-8A7A-CA36EB29E952}" type="slidenum">
              <a:rPr lang="en-US" smtClean="0"/>
              <a:t>‹#›</a:t>
            </a:fld>
            <a:endParaRPr lang="en-US"/>
          </a:p>
        </p:txBody>
      </p:sp>
    </p:spTree>
    <p:extLst>
      <p:ext uri="{BB962C8B-B14F-4D97-AF65-F5344CB8AC3E}">
        <p14:creationId xmlns:p14="http://schemas.microsoft.com/office/powerpoint/2010/main" val="5721466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58A6F2-0B1B-4076-8A7A-CA36EB29E952}" type="slidenum">
              <a:rPr lang="en-US" smtClean="0"/>
              <a:t>31</a:t>
            </a:fld>
            <a:endParaRPr lang="en-US"/>
          </a:p>
        </p:txBody>
      </p:sp>
    </p:spTree>
    <p:extLst>
      <p:ext uri="{BB962C8B-B14F-4D97-AF65-F5344CB8AC3E}">
        <p14:creationId xmlns:p14="http://schemas.microsoft.com/office/powerpoint/2010/main" val="20198875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6824F-AB1D-4623-B80D-776315A54B0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4EBADD3-FF5A-466A-BEF2-CC9B49A4E59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4C0C972-2B6B-4134-9B08-ADFD5FB01BB6}"/>
              </a:ext>
            </a:extLst>
          </p:cNvPr>
          <p:cNvSpPr>
            <a:spLocks noGrp="1"/>
          </p:cNvSpPr>
          <p:nvPr>
            <p:ph type="dt" sz="half" idx="10"/>
          </p:nvPr>
        </p:nvSpPr>
        <p:spPr/>
        <p:txBody>
          <a:bodyPr/>
          <a:lstStyle/>
          <a:p>
            <a:fld id="{52C7BB1F-917E-469D-8572-BD9F14D4F6AE}" type="datetimeFigureOut">
              <a:rPr lang="en-US" smtClean="0"/>
              <a:t>11/14/2018</a:t>
            </a:fld>
            <a:endParaRPr lang="en-US"/>
          </a:p>
        </p:txBody>
      </p:sp>
      <p:sp>
        <p:nvSpPr>
          <p:cNvPr id="5" name="Footer Placeholder 4">
            <a:extLst>
              <a:ext uri="{FF2B5EF4-FFF2-40B4-BE49-F238E27FC236}">
                <a16:creationId xmlns:a16="http://schemas.microsoft.com/office/drawing/2014/main" id="{66162133-E65D-4353-B50A-BBF2D0F014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731240-E433-4C57-A3E6-159EAC3F7BE8}"/>
              </a:ext>
            </a:extLst>
          </p:cNvPr>
          <p:cNvSpPr>
            <a:spLocks noGrp="1"/>
          </p:cNvSpPr>
          <p:nvPr>
            <p:ph type="sldNum" sz="quarter" idx="12"/>
          </p:nvPr>
        </p:nvSpPr>
        <p:spPr/>
        <p:txBody>
          <a:bodyPr/>
          <a:lstStyle/>
          <a:p>
            <a:fld id="{4876E799-DEA3-4F85-8792-AB04E9FAE2D9}" type="slidenum">
              <a:rPr lang="en-US" smtClean="0"/>
              <a:t>‹#›</a:t>
            </a:fld>
            <a:endParaRPr lang="en-US"/>
          </a:p>
        </p:txBody>
      </p:sp>
    </p:spTree>
    <p:extLst>
      <p:ext uri="{BB962C8B-B14F-4D97-AF65-F5344CB8AC3E}">
        <p14:creationId xmlns:p14="http://schemas.microsoft.com/office/powerpoint/2010/main" val="33912340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0248B-9A5A-4570-AAB7-F470B27FB16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C7DCB36-DF24-4151-8B85-6049EFB60D6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BE212A-E2CF-411E-B3A4-07A83AFB3CE9}"/>
              </a:ext>
            </a:extLst>
          </p:cNvPr>
          <p:cNvSpPr>
            <a:spLocks noGrp="1"/>
          </p:cNvSpPr>
          <p:nvPr>
            <p:ph type="dt" sz="half" idx="10"/>
          </p:nvPr>
        </p:nvSpPr>
        <p:spPr/>
        <p:txBody>
          <a:bodyPr/>
          <a:lstStyle/>
          <a:p>
            <a:fld id="{52C7BB1F-917E-469D-8572-BD9F14D4F6AE}" type="datetimeFigureOut">
              <a:rPr lang="en-US" smtClean="0"/>
              <a:t>11/14/2018</a:t>
            </a:fld>
            <a:endParaRPr lang="en-US"/>
          </a:p>
        </p:txBody>
      </p:sp>
      <p:sp>
        <p:nvSpPr>
          <p:cNvPr id="5" name="Footer Placeholder 4">
            <a:extLst>
              <a:ext uri="{FF2B5EF4-FFF2-40B4-BE49-F238E27FC236}">
                <a16:creationId xmlns:a16="http://schemas.microsoft.com/office/drawing/2014/main" id="{C06DC862-A46A-40BB-A06F-0B4868CCE5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6EB258-2B8D-4D82-89A9-77BC55192D27}"/>
              </a:ext>
            </a:extLst>
          </p:cNvPr>
          <p:cNvSpPr>
            <a:spLocks noGrp="1"/>
          </p:cNvSpPr>
          <p:nvPr>
            <p:ph type="sldNum" sz="quarter" idx="12"/>
          </p:nvPr>
        </p:nvSpPr>
        <p:spPr/>
        <p:txBody>
          <a:bodyPr/>
          <a:lstStyle/>
          <a:p>
            <a:fld id="{4876E799-DEA3-4F85-8792-AB04E9FAE2D9}" type="slidenum">
              <a:rPr lang="en-US" smtClean="0"/>
              <a:t>‹#›</a:t>
            </a:fld>
            <a:endParaRPr lang="en-US"/>
          </a:p>
        </p:txBody>
      </p:sp>
    </p:spTree>
    <p:extLst>
      <p:ext uri="{BB962C8B-B14F-4D97-AF65-F5344CB8AC3E}">
        <p14:creationId xmlns:p14="http://schemas.microsoft.com/office/powerpoint/2010/main" val="26887285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7AC53C6-3A19-43C0-B671-C4319276A49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0BC0755-F0B8-4A39-A529-760BD4837A3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20EEE6-2F37-4693-9D7D-0A78DC34A2A1}"/>
              </a:ext>
            </a:extLst>
          </p:cNvPr>
          <p:cNvSpPr>
            <a:spLocks noGrp="1"/>
          </p:cNvSpPr>
          <p:nvPr>
            <p:ph type="dt" sz="half" idx="10"/>
          </p:nvPr>
        </p:nvSpPr>
        <p:spPr/>
        <p:txBody>
          <a:bodyPr/>
          <a:lstStyle/>
          <a:p>
            <a:fld id="{52C7BB1F-917E-469D-8572-BD9F14D4F6AE}" type="datetimeFigureOut">
              <a:rPr lang="en-US" smtClean="0"/>
              <a:t>11/14/2018</a:t>
            </a:fld>
            <a:endParaRPr lang="en-US"/>
          </a:p>
        </p:txBody>
      </p:sp>
      <p:sp>
        <p:nvSpPr>
          <p:cNvPr id="5" name="Footer Placeholder 4">
            <a:extLst>
              <a:ext uri="{FF2B5EF4-FFF2-40B4-BE49-F238E27FC236}">
                <a16:creationId xmlns:a16="http://schemas.microsoft.com/office/drawing/2014/main" id="{2A318852-C1E7-4CEE-B3C0-59F2ACA635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CDF66F-EEB7-48F5-B5C3-F9F2E44880FD}"/>
              </a:ext>
            </a:extLst>
          </p:cNvPr>
          <p:cNvSpPr>
            <a:spLocks noGrp="1"/>
          </p:cNvSpPr>
          <p:nvPr>
            <p:ph type="sldNum" sz="quarter" idx="12"/>
          </p:nvPr>
        </p:nvSpPr>
        <p:spPr/>
        <p:txBody>
          <a:bodyPr/>
          <a:lstStyle/>
          <a:p>
            <a:fld id="{4876E799-DEA3-4F85-8792-AB04E9FAE2D9}" type="slidenum">
              <a:rPr lang="en-US" smtClean="0"/>
              <a:t>‹#›</a:t>
            </a:fld>
            <a:endParaRPr lang="en-US"/>
          </a:p>
        </p:txBody>
      </p:sp>
    </p:spTree>
    <p:extLst>
      <p:ext uri="{BB962C8B-B14F-4D97-AF65-F5344CB8AC3E}">
        <p14:creationId xmlns:p14="http://schemas.microsoft.com/office/powerpoint/2010/main" val="39856070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136C7-6E66-42AB-8230-28B7887B4E9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72EE420-5EE5-44F3-B672-57E894FF13E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3C93EA-6FB9-43BD-9550-988F0C532C99}"/>
              </a:ext>
            </a:extLst>
          </p:cNvPr>
          <p:cNvSpPr>
            <a:spLocks noGrp="1"/>
          </p:cNvSpPr>
          <p:nvPr>
            <p:ph type="dt" sz="half" idx="10"/>
          </p:nvPr>
        </p:nvSpPr>
        <p:spPr/>
        <p:txBody>
          <a:bodyPr/>
          <a:lstStyle/>
          <a:p>
            <a:fld id="{52C7BB1F-917E-469D-8572-BD9F14D4F6AE}" type="datetimeFigureOut">
              <a:rPr lang="en-US" smtClean="0"/>
              <a:t>11/14/2018</a:t>
            </a:fld>
            <a:endParaRPr lang="en-US"/>
          </a:p>
        </p:txBody>
      </p:sp>
      <p:sp>
        <p:nvSpPr>
          <p:cNvPr id="5" name="Footer Placeholder 4">
            <a:extLst>
              <a:ext uri="{FF2B5EF4-FFF2-40B4-BE49-F238E27FC236}">
                <a16:creationId xmlns:a16="http://schemas.microsoft.com/office/drawing/2014/main" id="{28FA1F45-4679-48EA-8433-A752CC5FD3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413873-86BE-47B2-B29C-B571293CCDAC}"/>
              </a:ext>
            </a:extLst>
          </p:cNvPr>
          <p:cNvSpPr>
            <a:spLocks noGrp="1"/>
          </p:cNvSpPr>
          <p:nvPr>
            <p:ph type="sldNum" sz="quarter" idx="12"/>
          </p:nvPr>
        </p:nvSpPr>
        <p:spPr/>
        <p:txBody>
          <a:bodyPr/>
          <a:lstStyle/>
          <a:p>
            <a:fld id="{4876E799-DEA3-4F85-8792-AB04E9FAE2D9}" type="slidenum">
              <a:rPr lang="en-US" smtClean="0"/>
              <a:t>‹#›</a:t>
            </a:fld>
            <a:endParaRPr lang="en-US"/>
          </a:p>
        </p:txBody>
      </p:sp>
    </p:spTree>
    <p:extLst>
      <p:ext uri="{BB962C8B-B14F-4D97-AF65-F5344CB8AC3E}">
        <p14:creationId xmlns:p14="http://schemas.microsoft.com/office/powerpoint/2010/main" val="10301383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BD68D-3FF1-46E0-A6CF-89497E2CB26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8FFF3AE-E9CD-4018-AC7F-92412AF0112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EF30A92-F852-4359-A1FB-66DA736085E9}"/>
              </a:ext>
            </a:extLst>
          </p:cNvPr>
          <p:cNvSpPr>
            <a:spLocks noGrp="1"/>
          </p:cNvSpPr>
          <p:nvPr>
            <p:ph type="dt" sz="half" idx="10"/>
          </p:nvPr>
        </p:nvSpPr>
        <p:spPr/>
        <p:txBody>
          <a:bodyPr/>
          <a:lstStyle/>
          <a:p>
            <a:fld id="{52C7BB1F-917E-469D-8572-BD9F14D4F6AE}" type="datetimeFigureOut">
              <a:rPr lang="en-US" smtClean="0"/>
              <a:t>11/14/2018</a:t>
            </a:fld>
            <a:endParaRPr lang="en-US"/>
          </a:p>
        </p:txBody>
      </p:sp>
      <p:sp>
        <p:nvSpPr>
          <p:cNvPr id="5" name="Footer Placeholder 4">
            <a:extLst>
              <a:ext uri="{FF2B5EF4-FFF2-40B4-BE49-F238E27FC236}">
                <a16:creationId xmlns:a16="http://schemas.microsoft.com/office/drawing/2014/main" id="{866DC869-7F47-42E4-B69B-AED069124C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F7C6B5-F8B2-473A-8FAD-71CDA00FC408}"/>
              </a:ext>
            </a:extLst>
          </p:cNvPr>
          <p:cNvSpPr>
            <a:spLocks noGrp="1"/>
          </p:cNvSpPr>
          <p:nvPr>
            <p:ph type="sldNum" sz="quarter" idx="12"/>
          </p:nvPr>
        </p:nvSpPr>
        <p:spPr/>
        <p:txBody>
          <a:bodyPr/>
          <a:lstStyle/>
          <a:p>
            <a:fld id="{4876E799-DEA3-4F85-8792-AB04E9FAE2D9}" type="slidenum">
              <a:rPr lang="en-US" smtClean="0"/>
              <a:t>‹#›</a:t>
            </a:fld>
            <a:endParaRPr lang="en-US"/>
          </a:p>
        </p:txBody>
      </p:sp>
    </p:spTree>
    <p:extLst>
      <p:ext uri="{BB962C8B-B14F-4D97-AF65-F5344CB8AC3E}">
        <p14:creationId xmlns:p14="http://schemas.microsoft.com/office/powerpoint/2010/main" val="132996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763EB-7090-493A-94A8-60DC16560A0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899BDD5-31CB-4291-B1B9-15ACB26CBD0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22CC92B-3A95-4B91-B122-7701097DED0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5A124EB-80E7-4222-8F7B-ABD6650B2739}"/>
              </a:ext>
            </a:extLst>
          </p:cNvPr>
          <p:cNvSpPr>
            <a:spLocks noGrp="1"/>
          </p:cNvSpPr>
          <p:nvPr>
            <p:ph type="dt" sz="half" idx="10"/>
          </p:nvPr>
        </p:nvSpPr>
        <p:spPr/>
        <p:txBody>
          <a:bodyPr/>
          <a:lstStyle/>
          <a:p>
            <a:fld id="{52C7BB1F-917E-469D-8572-BD9F14D4F6AE}" type="datetimeFigureOut">
              <a:rPr lang="en-US" smtClean="0"/>
              <a:t>11/14/2018</a:t>
            </a:fld>
            <a:endParaRPr lang="en-US"/>
          </a:p>
        </p:txBody>
      </p:sp>
      <p:sp>
        <p:nvSpPr>
          <p:cNvPr id="6" name="Footer Placeholder 5">
            <a:extLst>
              <a:ext uri="{FF2B5EF4-FFF2-40B4-BE49-F238E27FC236}">
                <a16:creationId xmlns:a16="http://schemas.microsoft.com/office/drawing/2014/main" id="{FC50B404-DE78-4E13-8E50-E0966D0620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73F6B3-5ABD-4FA5-B822-BBCA48A5584F}"/>
              </a:ext>
            </a:extLst>
          </p:cNvPr>
          <p:cNvSpPr>
            <a:spLocks noGrp="1"/>
          </p:cNvSpPr>
          <p:nvPr>
            <p:ph type="sldNum" sz="quarter" idx="12"/>
          </p:nvPr>
        </p:nvSpPr>
        <p:spPr/>
        <p:txBody>
          <a:bodyPr/>
          <a:lstStyle/>
          <a:p>
            <a:fld id="{4876E799-DEA3-4F85-8792-AB04E9FAE2D9}" type="slidenum">
              <a:rPr lang="en-US" smtClean="0"/>
              <a:t>‹#›</a:t>
            </a:fld>
            <a:endParaRPr lang="en-US"/>
          </a:p>
        </p:txBody>
      </p:sp>
    </p:spTree>
    <p:extLst>
      <p:ext uri="{BB962C8B-B14F-4D97-AF65-F5344CB8AC3E}">
        <p14:creationId xmlns:p14="http://schemas.microsoft.com/office/powerpoint/2010/main" val="14916546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7AE7D-A0BC-4170-BA85-B89691D7748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B040DB3-7C1F-4DC1-B12D-AE5400FCA8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3F52A06-1FF3-4021-BE7E-51C58DF6561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076732D-E1F1-4B97-9B98-D181A8AC7BC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881E0F8-804A-4D8A-B30B-E21DBB2F804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95DC4B2-1B59-4AEC-87B9-4B041F48C6A4}"/>
              </a:ext>
            </a:extLst>
          </p:cNvPr>
          <p:cNvSpPr>
            <a:spLocks noGrp="1"/>
          </p:cNvSpPr>
          <p:nvPr>
            <p:ph type="dt" sz="half" idx="10"/>
          </p:nvPr>
        </p:nvSpPr>
        <p:spPr/>
        <p:txBody>
          <a:bodyPr/>
          <a:lstStyle/>
          <a:p>
            <a:fld id="{52C7BB1F-917E-469D-8572-BD9F14D4F6AE}" type="datetimeFigureOut">
              <a:rPr lang="en-US" smtClean="0"/>
              <a:t>11/14/2018</a:t>
            </a:fld>
            <a:endParaRPr lang="en-US"/>
          </a:p>
        </p:txBody>
      </p:sp>
      <p:sp>
        <p:nvSpPr>
          <p:cNvPr id="8" name="Footer Placeholder 7">
            <a:extLst>
              <a:ext uri="{FF2B5EF4-FFF2-40B4-BE49-F238E27FC236}">
                <a16:creationId xmlns:a16="http://schemas.microsoft.com/office/drawing/2014/main" id="{CD9225C8-3ECC-4C08-B199-BDEAED534C0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54DA99-00F6-4B1F-A07C-D8A4F00F6A35}"/>
              </a:ext>
            </a:extLst>
          </p:cNvPr>
          <p:cNvSpPr>
            <a:spLocks noGrp="1"/>
          </p:cNvSpPr>
          <p:nvPr>
            <p:ph type="sldNum" sz="quarter" idx="12"/>
          </p:nvPr>
        </p:nvSpPr>
        <p:spPr/>
        <p:txBody>
          <a:bodyPr/>
          <a:lstStyle/>
          <a:p>
            <a:fld id="{4876E799-DEA3-4F85-8792-AB04E9FAE2D9}" type="slidenum">
              <a:rPr lang="en-US" smtClean="0"/>
              <a:t>‹#›</a:t>
            </a:fld>
            <a:endParaRPr lang="en-US"/>
          </a:p>
        </p:txBody>
      </p:sp>
    </p:spTree>
    <p:extLst>
      <p:ext uri="{BB962C8B-B14F-4D97-AF65-F5344CB8AC3E}">
        <p14:creationId xmlns:p14="http://schemas.microsoft.com/office/powerpoint/2010/main" val="21357879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41C61-FADC-40A7-9E4B-B5AD8FF214D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E3A55F5-6713-490D-9A11-F34B78737340}"/>
              </a:ext>
            </a:extLst>
          </p:cNvPr>
          <p:cNvSpPr>
            <a:spLocks noGrp="1"/>
          </p:cNvSpPr>
          <p:nvPr>
            <p:ph type="dt" sz="half" idx="10"/>
          </p:nvPr>
        </p:nvSpPr>
        <p:spPr/>
        <p:txBody>
          <a:bodyPr/>
          <a:lstStyle/>
          <a:p>
            <a:fld id="{52C7BB1F-917E-469D-8572-BD9F14D4F6AE}" type="datetimeFigureOut">
              <a:rPr lang="en-US" smtClean="0"/>
              <a:t>11/14/2018</a:t>
            </a:fld>
            <a:endParaRPr lang="en-US"/>
          </a:p>
        </p:txBody>
      </p:sp>
      <p:sp>
        <p:nvSpPr>
          <p:cNvPr id="4" name="Footer Placeholder 3">
            <a:extLst>
              <a:ext uri="{FF2B5EF4-FFF2-40B4-BE49-F238E27FC236}">
                <a16:creationId xmlns:a16="http://schemas.microsoft.com/office/drawing/2014/main" id="{0370A1AA-AB6D-43F5-8F64-34AC5E676A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CD624BD-9E2D-44DB-9789-30F61FFB6EAA}"/>
              </a:ext>
            </a:extLst>
          </p:cNvPr>
          <p:cNvSpPr>
            <a:spLocks noGrp="1"/>
          </p:cNvSpPr>
          <p:nvPr>
            <p:ph type="sldNum" sz="quarter" idx="12"/>
          </p:nvPr>
        </p:nvSpPr>
        <p:spPr/>
        <p:txBody>
          <a:bodyPr/>
          <a:lstStyle/>
          <a:p>
            <a:fld id="{4876E799-DEA3-4F85-8792-AB04E9FAE2D9}" type="slidenum">
              <a:rPr lang="en-US" smtClean="0"/>
              <a:t>‹#›</a:t>
            </a:fld>
            <a:endParaRPr lang="en-US"/>
          </a:p>
        </p:txBody>
      </p:sp>
    </p:spTree>
    <p:extLst>
      <p:ext uri="{BB962C8B-B14F-4D97-AF65-F5344CB8AC3E}">
        <p14:creationId xmlns:p14="http://schemas.microsoft.com/office/powerpoint/2010/main" val="36921867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9D2A88-C09C-4FAD-AD0E-482B0941861B}"/>
              </a:ext>
            </a:extLst>
          </p:cNvPr>
          <p:cNvSpPr>
            <a:spLocks noGrp="1"/>
          </p:cNvSpPr>
          <p:nvPr>
            <p:ph type="dt" sz="half" idx="10"/>
          </p:nvPr>
        </p:nvSpPr>
        <p:spPr/>
        <p:txBody>
          <a:bodyPr/>
          <a:lstStyle/>
          <a:p>
            <a:fld id="{52C7BB1F-917E-469D-8572-BD9F14D4F6AE}" type="datetimeFigureOut">
              <a:rPr lang="en-US" smtClean="0"/>
              <a:t>11/14/2018</a:t>
            </a:fld>
            <a:endParaRPr lang="en-US"/>
          </a:p>
        </p:txBody>
      </p:sp>
      <p:sp>
        <p:nvSpPr>
          <p:cNvPr id="3" name="Footer Placeholder 2">
            <a:extLst>
              <a:ext uri="{FF2B5EF4-FFF2-40B4-BE49-F238E27FC236}">
                <a16:creationId xmlns:a16="http://schemas.microsoft.com/office/drawing/2014/main" id="{EAD9CD3C-088D-40F7-9461-AB4BA201D8B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7C356BE-DD4F-4B4E-9A6F-38BE6CF9F28D}"/>
              </a:ext>
            </a:extLst>
          </p:cNvPr>
          <p:cNvSpPr>
            <a:spLocks noGrp="1"/>
          </p:cNvSpPr>
          <p:nvPr>
            <p:ph type="sldNum" sz="quarter" idx="12"/>
          </p:nvPr>
        </p:nvSpPr>
        <p:spPr/>
        <p:txBody>
          <a:bodyPr/>
          <a:lstStyle/>
          <a:p>
            <a:fld id="{4876E799-DEA3-4F85-8792-AB04E9FAE2D9}" type="slidenum">
              <a:rPr lang="en-US" smtClean="0"/>
              <a:t>‹#›</a:t>
            </a:fld>
            <a:endParaRPr lang="en-US"/>
          </a:p>
        </p:txBody>
      </p:sp>
    </p:spTree>
    <p:extLst>
      <p:ext uri="{BB962C8B-B14F-4D97-AF65-F5344CB8AC3E}">
        <p14:creationId xmlns:p14="http://schemas.microsoft.com/office/powerpoint/2010/main" val="9491428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77834-1271-428A-B604-9F1112101A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15F35D5-864E-48AC-95A2-1A8CBFB087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8D56133-113E-469B-94C9-423C5B4E97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DDBDA8C-6106-4EB9-A1A7-9875B3570090}"/>
              </a:ext>
            </a:extLst>
          </p:cNvPr>
          <p:cNvSpPr>
            <a:spLocks noGrp="1"/>
          </p:cNvSpPr>
          <p:nvPr>
            <p:ph type="dt" sz="half" idx="10"/>
          </p:nvPr>
        </p:nvSpPr>
        <p:spPr/>
        <p:txBody>
          <a:bodyPr/>
          <a:lstStyle/>
          <a:p>
            <a:fld id="{52C7BB1F-917E-469D-8572-BD9F14D4F6AE}" type="datetimeFigureOut">
              <a:rPr lang="en-US" smtClean="0"/>
              <a:t>11/14/2018</a:t>
            </a:fld>
            <a:endParaRPr lang="en-US"/>
          </a:p>
        </p:txBody>
      </p:sp>
      <p:sp>
        <p:nvSpPr>
          <p:cNvPr id="6" name="Footer Placeholder 5">
            <a:extLst>
              <a:ext uri="{FF2B5EF4-FFF2-40B4-BE49-F238E27FC236}">
                <a16:creationId xmlns:a16="http://schemas.microsoft.com/office/drawing/2014/main" id="{892321B6-8895-41EA-AA54-A7D463601AF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3FBADC-CA41-420A-A8BB-0134EB366738}"/>
              </a:ext>
            </a:extLst>
          </p:cNvPr>
          <p:cNvSpPr>
            <a:spLocks noGrp="1"/>
          </p:cNvSpPr>
          <p:nvPr>
            <p:ph type="sldNum" sz="quarter" idx="12"/>
          </p:nvPr>
        </p:nvSpPr>
        <p:spPr/>
        <p:txBody>
          <a:bodyPr/>
          <a:lstStyle/>
          <a:p>
            <a:fld id="{4876E799-DEA3-4F85-8792-AB04E9FAE2D9}" type="slidenum">
              <a:rPr lang="en-US" smtClean="0"/>
              <a:t>‹#›</a:t>
            </a:fld>
            <a:endParaRPr lang="en-US"/>
          </a:p>
        </p:txBody>
      </p:sp>
    </p:spTree>
    <p:extLst>
      <p:ext uri="{BB962C8B-B14F-4D97-AF65-F5344CB8AC3E}">
        <p14:creationId xmlns:p14="http://schemas.microsoft.com/office/powerpoint/2010/main" val="30779950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007B5-4BF0-427B-AF5A-7C6F9F5564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5EF33DF-F266-47A6-AB2F-436CB4F6674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3CB769B-F936-4B1A-9A64-8B1BCD5ACC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5952DE0-0F07-471F-B53A-BE926446B1E1}"/>
              </a:ext>
            </a:extLst>
          </p:cNvPr>
          <p:cNvSpPr>
            <a:spLocks noGrp="1"/>
          </p:cNvSpPr>
          <p:nvPr>
            <p:ph type="dt" sz="half" idx="10"/>
          </p:nvPr>
        </p:nvSpPr>
        <p:spPr/>
        <p:txBody>
          <a:bodyPr/>
          <a:lstStyle/>
          <a:p>
            <a:fld id="{52C7BB1F-917E-469D-8572-BD9F14D4F6AE}" type="datetimeFigureOut">
              <a:rPr lang="en-US" smtClean="0"/>
              <a:t>11/14/2018</a:t>
            </a:fld>
            <a:endParaRPr lang="en-US"/>
          </a:p>
        </p:txBody>
      </p:sp>
      <p:sp>
        <p:nvSpPr>
          <p:cNvPr id="6" name="Footer Placeholder 5">
            <a:extLst>
              <a:ext uri="{FF2B5EF4-FFF2-40B4-BE49-F238E27FC236}">
                <a16:creationId xmlns:a16="http://schemas.microsoft.com/office/drawing/2014/main" id="{C8D50014-2AB9-410C-9271-6ADBF75AA26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367DA0C-87B0-4C78-AAB0-DE865D4B038C}"/>
              </a:ext>
            </a:extLst>
          </p:cNvPr>
          <p:cNvSpPr>
            <a:spLocks noGrp="1"/>
          </p:cNvSpPr>
          <p:nvPr>
            <p:ph type="sldNum" sz="quarter" idx="12"/>
          </p:nvPr>
        </p:nvSpPr>
        <p:spPr/>
        <p:txBody>
          <a:bodyPr/>
          <a:lstStyle/>
          <a:p>
            <a:fld id="{4876E799-DEA3-4F85-8792-AB04E9FAE2D9}" type="slidenum">
              <a:rPr lang="en-US" smtClean="0"/>
              <a:t>‹#›</a:t>
            </a:fld>
            <a:endParaRPr lang="en-US"/>
          </a:p>
        </p:txBody>
      </p:sp>
    </p:spTree>
    <p:extLst>
      <p:ext uri="{BB962C8B-B14F-4D97-AF65-F5344CB8AC3E}">
        <p14:creationId xmlns:p14="http://schemas.microsoft.com/office/powerpoint/2010/main" val="747625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E4C68DA-9555-414B-8688-6803C2A34B0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6C5DCE2-13E3-4027-A050-5255BCD5D25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B9A9E5-AA15-42AD-9343-8084666BB72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C7BB1F-917E-469D-8572-BD9F14D4F6AE}" type="datetimeFigureOut">
              <a:rPr lang="en-US" smtClean="0"/>
              <a:t>11/14/2018</a:t>
            </a:fld>
            <a:endParaRPr lang="en-US"/>
          </a:p>
        </p:txBody>
      </p:sp>
      <p:sp>
        <p:nvSpPr>
          <p:cNvPr id="5" name="Footer Placeholder 4">
            <a:extLst>
              <a:ext uri="{FF2B5EF4-FFF2-40B4-BE49-F238E27FC236}">
                <a16:creationId xmlns:a16="http://schemas.microsoft.com/office/drawing/2014/main" id="{92C529FE-5B7A-4B84-995F-B709BFCDAC9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4C60AEE-169D-42EB-8B0A-E60E1C91DB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76E799-DEA3-4F85-8792-AB04E9FAE2D9}" type="slidenum">
              <a:rPr lang="en-US" smtClean="0"/>
              <a:t>‹#›</a:t>
            </a:fld>
            <a:endParaRPr lang="en-US"/>
          </a:p>
        </p:txBody>
      </p:sp>
    </p:spTree>
    <p:extLst>
      <p:ext uri="{BB962C8B-B14F-4D97-AF65-F5344CB8AC3E}">
        <p14:creationId xmlns:p14="http://schemas.microsoft.com/office/powerpoint/2010/main" val="11629544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EC587-9D29-4879-9EB1-85EAB6291EB7}"/>
              </a:ext>
            </a:extLst>
          </p:cNvPr>
          <p:cNvSpPr>
            <a:spLocks noGrp="1"/>
          </p:cNvSpPr>
          <p:nvPr>
            <p:ph type="ctrTitle"/>
          </p:nvPr>
        </p:nvSpPr>
        <p:spPr/>
        <p:txBody>
          <a:bodyPr>
            <a:normAutofit fontScale="90000"/>
          </a:bodyPr>
          <a:lstStyle/>
          <a:p>
            <a:r>
              <a:rPr lang="en-US" dirty="0"/>
              <a:t>Python Keywords and Identifier</a:t>
            </a:r>
            <a:br>
              <a:rPr lang="en-US" dirty="0"/>
            </a:br>
            <a:endParaRPr lang="en-US" b="1" dirty="0"/>
          </a:p>
        </p:txBody>
      </p:sp>
    </p:spTree>
    <p:extLst>
      <p:ext uri="{BB962C8B-B14F-4D97-AF65-F5344CB8AC3E}">
        <p14:creationId xmlns:p14="http://schemas.microsoft.com/office/powerpoint/2010/main" val="13304644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0242E2A3-7D01-461A-90FD-EA61D1B3A456}"/>
              </a:ext>
            </a:extLst>
          </p:cNvPr>
          <p:cNvSpPr>
            <a:spLocks noGrp="1"/>
          </p:cNvSpPr>
          <p:nvPr>
            <p:ph type="title"/>
          </p:nvPr>
        </p:nvSpPr>
        <p:spPr>
          <a:xfrm>
            <a:off x="838200" y="365125"/>
            <a:ext cx="10515600" cy="1325563"/>
          </a:xfrm>
        </p:spPr>
        <p:txBody>
          <a:bodyPr>
            <a:normAutofit fontScale="90000"/>
          </a:bodyPr>
          <a:lstStyle/>
          <a:p>
            <a:r>
              <a:rPr lang="en-US" b="1" dirty="0" smtClean="0"/>
              <a:t/>
            </a:r>
            <a:br>
              <a:rPr lang="en-US" b="1" dirty="0" smtClean="0"/>
            </a:br>
            <a:r>
              <a:rPr lang="en-US" b="1" dirty="0" smtClean="0"/>
              <a:t>Python Keywords..    Cont..</a:t>
            </a:r>
            <a:r>
              <a:rPr lang="en-US" b="1" dirty="0"/>
              <a:t/>
            </a:r>
            <a:br>
              <a:rPr lang="en-US" b="1" dirty="0"/>
            </a:br>
            <a:endParaRPr lang="en-US" dirty="0"/>
          </a:p>
        </p:txBody>
      </p:sp>
      <p:sp>
        <p:nvSpPr>
          <p:cNvPr id="7" name="Content Placeholder 2">
            <a:extLst>
              <a:ext uri="{FF2B5EF4-FFF2-40B4-BE49-F238E27FC236}">
                <a16:creationId xmlns:a16="http://schemas.microsoft.com/office/drawing/2014/main" id="{BDFFEEB9-1153-48FB-A0B4-5DC3AC9ABAC1}"/>
              </a:ext>
            </a:extLst>
          </p:cNvPr>
          <p:cNvSpPr>
            <a:spLocks noGrp="1"/>
          </p:cNvSpPr>
          <p:nvPr>
            <p:ph idx="1"/>
          </p:nvPr>
        </p:nvSpPr>
        <p:spPr>
          <a:xfrm>
            <a:off x="838200" y="1825625"/>
            <a:ext cx="10515600" cy="4351338"/>
          </a:xfrm>
        </p:spPr>
        <p:txBody>
          <a:bodyPr>
            <a:normAutofit/>
          </a:bodyPr>
          <a:lstStyle/>
          <a:p>
            <a:r>
              <a:rPr lang="en-US" b="1" dirty="0"/>
              <a:t>and, or , </a:t>
            </a:r>
            <a:r>
              <a:rPr lang="en-US" b="1" dirty="0" smtClean="0"/>
              <a:t>not                                                                                                                                                                                         </a:t>
            </a:r>
            <a:r>
              <a:rPr lang="en-US" dirty="0" err="1"/>
              <a:t>not</a:t>
            </a:r>
            <a:r>
              <a:rPr lang="en-US" dirty="0"/>
              <a:t> operator is used to invert the truth value. The truth table for not is given below:</a:t>
            </a:r>
          </a:p>
          <a:p>
            <a:endParaRPr lang="en-US" dirty="0"/>
          </a:p>
          <a:p>
            <a:endParaRPr lang="en-US" dirty="0" smtClean="0"/>
          </a:p>
          <a:p>
            <a:pPr marL="0" indent="0">
              <a:buNone/>
            </a:pPr>
            <a:r>
              <a:rPr lang="en-US" dirty="0" smtClean="0"/>
              <a:t>                                                                                                                      </a:t>
            </a:r>
          </a:p>
          <a:p>
            <a:endParaRPr lang="en-US" dirty="0"/>
          </a:p>
          <a:p>
            <a:endParaRPr lang="en-US" dirty="0" smtClean="0"/>
          </a:p>
          <a:p>
            <a:endParaRPr lang="en-US" dirty="0"/>
          </a:p>
          <a:p>
            <a:endParaRPr lang="en-US" dirty="0" smtClean="0"/>
          </a:p>
          <a:p>
            <a:endParaRPr lang="en-US" dirty="0" smtClean="0"/>
          </a:p>
          <a:p>
            <a:endParaRPr lang="en-US" dirty="0"/>
          </a:p>
          <a:p>
            <a:endParaRPr lang="en-US" dirty="0" smtClean="0"/>
          </a:p>
          <a:p>
            <a:endParaRPr lang="en-US" dirty="0"/>
          </a:p>
          <a:p>
            <a:endParaRPr lang="en-US" dirty="0" smtClean="0"/>
          </a:p>
          <a:p>
            <a:endParaRPr lang="en-US" dirty="0" smtClean="0"/>
          </a:p>
          <a:p>
            <a:endParaRPr lang="en-US" dirty="0"/>
          </a:p>
          <a:p>
            <a:pPr marL="0" indent="0">
              <a:buNone/>
            </a:pPr>
            <a:endParaRPr lang="en-US" dirty="0"/>
          </a:p>
          <a:p>
            <a:endParaRPr lang="en-US" sz="2400" dirty="0"/>
          </a:p>
        </p:txBody>
      </p:sp>
      <p:graphicFrame>
        <p:nvGraphicFramePr>
          <p:cNvPr id="8" name="Table 7"/>
          <p:cNvGraphicFramePr>
            <a:graphicFrameLocks noGrp="1"/>
          </p:cNvGraphicFramePr>
          <p:nvPr>
            <p:extLst>
              <p:ext uri="{D42A27DB-BD31-4B8C-83A1-F6EECF244321}">
                <p14:modId xmlns:p14="http://schemas.microsoft.com/office/powerpoint/2010/main" val="4264263377"/>
              </p:ext>
            </p:extLst>
          </p:nvPr>
        </p:nvGraphicFramePr>
        <p:xfrm>
          <a:off x="1065442" y="3199448"/>
          <a:ext cx="5418666" cy="1461135"/>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3040181959"/>
                    </a:ext>
                  </a:extLst>
                </a:gridCol>
                <a:gridCol w="2709333">
                  <a:extLst>
                    <a:ext uri="{9D8B030D-6E8A-4147-A177-3AD203B41FA5}">
                      <a16:colId xmlns:a16="http://schemas.microsoft.com/office/drawing/2014/main" val="3695612736"/>
                    </a:ext>
                  </a:extLst>
                </a:gridCol>
              </a:tblGrid>
              <a:tr h="370840">
                <a:tc>
                  <a:txBody>
                    <a:bodyPr/>
                    <a:lstStyle/>
                    <a:p>
                      <a:pPr algn="l"/>
                      <a:r>
                        <a:rPr lang="en-US" b="0">
                          <a:effectLst/>
                        </a:rPr>
                        <a:t>A</a:t>
                      </a:r>
                    </a:p>
                  </a:txBody>
                  <a:tcPr marL="95250" marR="76200" marT="142875" marB="133350"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l"/>
                      <a:r>
                        <a:rPr lang="en-US" b="0">
                          <a:effectLst/>
                        </a:rPr>
                        <a:t>not A</a:t>
                      </a:r>
                    </a:p>
                  </a:txBody>
                  <a:tcPr marL="95250" marR="76200" marT="142875" marB="133350"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3895611989"/>
                  </a:ext>
                </a:extLst>
              </a:tr>
              <a:tr h="370840">
                <a:tc>
                  <a:txBody>
                    <a:bodyPr/>
                    <a:lstStyle/>
                    <a:p>
                      <a:r>
                        <a:rPr lang="en-US">
                          <a:effectLst/>
                        </a:rPr>
                        <a:t>True</a:t>
                      </a:r>
                    </a:p>
                  </a:txBody>
                  <a:tcPr marL="95250" marR="76200" marT="95250" marB="85725"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r>
                        <a:rPr lang="en-US">
                          <a:effectLst/>
                        </a:rPr>
                        <a:t>False</a:t>
                      </a:r>
                    </a:p>
                  </a:txBody>
                  <a:tcPr marL="95250" marR="76200" marT="95250" marB="85725"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3592728587"/>
                  </a:ext>
                </a:extLst>
              </a:tr>
              <a:tr h="370840">
                <a:tc>
                  <a:txBody>
                    <a:bodyPr/>
                    <a:lstStyle/>
                    <a:p>
                      <a:r>
                        <a:rPr lang="en-US">
                          <a:effectLst/>
                        </a:rPr>
                        <a:t>False</a:t>
                      </a:r>
                    </a:p>
                  </a:txBody>
                  <a:tcPr marL="95250" marR="76200" marT="95250" marB="85725"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r>
                        <a:rPr lang="en-US" dirty="0">
                          <a:effectLst/>
                        </a:rPr>
                        <a:t>True</a:t>
                      </a:r>
                    </a:p>
                  </a:txBody>
                  <a:tcPr marL="95250" marR="76200" marT="95250" marB="85725"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4118616103"/>
                  </a:ext>
                </a:extLst>
              </a:tr>
            </a:tbl>
          </a:graphicData>
        </a:graphic>
      </p:graphicFrame>
    </p:spTree>
    <p:extLst>
      <p:ext uri="{BB962C8B-B14F-4D97-AF65-F5344CB8AC3E}">
        <p14:creationId xmlns:p14="http://schemas.microsoft.com/office/powerpoint/2010/main" val="31409200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0242E2A3-7D01-461A-90FD-EA61D1B3A456}"/>
              </a:ext>
            </a:extLst>
          </p:cNvPr>
          <p:cNvSpPr>
            <a:spLocks noGrp="1"/>
          </p:cNvSpPr>
          <p:nvPr>
            <p:ph type="title"/>
          </p:nvPr>
        </p:nvSpPr>
        <p:spPr>
          <a:xfrm>
            <a:off x="838200" y="365125"/>
            <a:ext cx="10515600" cy="1325563"/>
          </a:xfrm>
        </p:spPr>
        <p:txBody>
          <a:bodyPr>
            <a:normAutofit fontScale="90000"/>
          </a:bodyPr>
          <a:lstStyle/>
          <a:p>
            <a:r>
              <a:rPr lang="en-US" b="1" dirty="0" smtClean="0"/>
              <a:t/>
            </a:r>
            <a:br>
              <a:rPr lang="en-US" b="1" dirty="0" smtClean="0"/>
            </a:br>
            <a:r>
              <a:rPr lang="en-US" b="1" dirty="0" smtClean="0"/>
              <a:t>Python Keywords..    Cont..</a:t>
            </a:r>
            <a:r>
              <a:rPr lang="en-US" b="1" dirty="0"/>
              <a:t/>
            </a:r>
            <a:br>
              <a:rPr lang="en-US" b="1" dirty="0"/>
            </a:br>
            <a:endParaRPr lang="en-US" dirty="0"/>
          </a:p>
        </p:txBody>
      </p:sp>
      <p:sp>
        <p:nvSpPr>
          <p:cNvPr id="9" name="Content Placeholder 2">
            <a:extLst>
              <a:ext uri="{FF2B5EF4-FFF2-40B4-BE49-F238E27FC236}">
                <a16:creationId xmlns:a16="http://schemas.microsoft.com/office/drawing/2014/main" id="{BDFFEEB9-1153-48FB-A0B4-5DC3AC9ABAC1}"/>
              </a:ext>
            </a:extLst>
          </p:cNvPr>
          <p:cNvSpPr>
            <a:spLocks noGrp="1"/>
          </p:cNvSpPr>
          <p:nvPr>
            <p:ph idx="1"/>
          </p:nvPr>
        </p:nvSpPr>
        <p:spPr>
          <a:xfrm>
            <a:off x="838200" y="1825625"/>
            <a:ext cx="10515600" cy="4351338"/>
          </a:xfrm>
        </p:spPr>
        <p:txBody>
          <a:bodyPr>
            <a:normAutofit fontScale="55000" lnSpcReduction="20000"/>
          </a:bodyPr>
          <a:lstStyle/>
          <a:p>
            <a:r>
              <a:rPr lang="en-US" b="1" dirty="0" smtClean="0"/>
              <a:t>as                                                                                                                                                                                                                                            </a:t>
            </a:r>
            <a:r>
              <a:rPr lang="en-US" dirty="0" err="1" smtClean="0"/>
              <a:t>as</a:t>
            </a:r>
            <a:r>
              <a:rPr lang="en-US" dirty="0" smtClean="0"/>
              <a:t> </a:t>
            </a:r>
            <a:r>
              <a:rPr lang="en-US" dirty="0"/>
              <a:t>is used to create </a:t>
            </a:r>
            <a:r>
              <a:rPr lang="en-US" dirty="0" smtClean="0"/>
              <a:t>an alias </a:t>
            </a:r>
            <a:r>
              <a:rPr lang="en-US" dirty="0"/>
              <a:t>while importing a module. It means giving a different name (user-defined) to a module while importing it.</a:t>
            </a:r>
          </a:p>
          <a:p>
            <a:endParaRPr lang="en-US" dirty="0" smtClean="0"/>
          </a:p>
          <a:p>
            <a:r>
              <a:rPr lang="en-US" dirty="0" smtClean="0"/>
              <a:t>As </a:t>
            </a:r>
            <a:r>
              <a:rPr lang="en-US" dirty="0"/>
              <a:t>for example, Python has a standard module called math. Suppose we want to calculate what cosine pi is using an alias. We can do it as follows using as</a:t>
            </a:r>
            <a:r>
              <a:rPr lang="en-US" dirty="0" smtClean="0"/>
              <a:t>:</a:t>
            </a:r>
          </a:p>
          <a:p>
            <a:endParaRPr lang="en-US" dirty="0"/>
          </a:p>
          <a:p>
            <a:endParaRPr lang="en-US" dirty="0" smtClean="0"/>
          </a:p>
          <a:p>
            <a:endParaRPr lang="en-US" dirty="0"/>
          </a:p>
          <a:p>
            <a:endParaRPr lang="en-US" dirty="0" smtClean="0"/>
          </a:p>
          <a:p>
            <a:endParaRPr lang="en-US" dirty="0"/>
          </a:p>
          <a:p>
            <a:r>
              <a:rPr lang="en-US" dirty="0" smtClean="0"/>
              <a:t>Here </a:t>
            </a:r>
            <a:r>
              <a:rPr lang="en-US" dirty="0"/>
              <a:t>we imported the math module by giving it the name </a:t>
            </a:r>
            <a:r>
              <a:rPr lang="en-US" dirty="0" err="1"/>
              <a:t>myAlias</a:t>
            </a:r>
            <a:r>
              <a:rPr lang="en-US" dirty="0"/>
              <a:t>. Now we can refer to the math module with this name. Using this name we calculated cos(pi) and got -1.0 as the answer.</a:t>
            </a:r>
            <a:endParaRPr lang="en-US" dirty="0" smtClean="0"/>
          </a:p>
          <a:p>
            <a:endParaRPr lang="en-US" dirty="0"/>
          </a:p>
          <a:p>
            <a:endParaRPr lang="en-US" dirty="0"/>
          </a:p>
          <a:p>
            <a:endParaRPr lang="en-US" dirty="0" smtClean="0"/>
          </a:p>
          <a:p>
            <a:pPr marL="0" indent="0">
              <a:buNone/>
            </a:pPr>
            <a:r>
              <a:rPr lang="en-US" dirty="0" smtClean="0"/>
              <a:t>                                                                                                                      </a:t>
            </a:r>
          </a:p>
          <a:p>
            <a:endParaRPr lang="en-US" dirty="0"/>
          </a:p>
          <a:p>
            <a:endParaRPr lang="en-US" dirty="0" smtClean="0"/>
          </a:p>
          <a:p>
            <a:endParaRPr lang="en-US" dirty="0"/>
          </a:p>
          <a:p>
            <a:endParaRPr lang="en-US" dirty="0" smtClean="0"/>
          </a:p>
          <a:p>
            <a:endParaRPr lang="en-US" dirty="0" smtClean="0"/>
          </a:p>
          <a:p>
            <a:endParaRPr lang="en-US" dirty="0"/>
          </a:p>
          <a:p>
            <a:endParaRPr lang="en-US" dirty="0" smtClean="0"/>
          </a:p>
          <a:p>
            <a:endParaRPr lang="en-US" dirty="0"/>
          </a:p>
          <a:p>
            <a:endParaRPr lang="en-US" dirty="0" smtClean="0"/>
          </a:p>
          <a:p>
            <a:endParaRPr lang="en-US" dirty="0" smtClean="0"/>
          </a:p>
          <a:p>
            <a:endParaRPr lang="en-US" dirty="0"/>
          </a:p>
          <a:p>
            <a:pPr marL="0" indent="0">
              <a:buNone/>
            </a:pPr>
            <a:endParaRPr lang="en-US" dirty="0"/>
          </a:p>
          <a:p>
            <a:endParaRPr lang="en-US" sz="2400" dirty="0"/>
          </a:p>
        </p:txBody>
      </p:sp>
      <p:pic>
        <p:nvPicPr>
          <p:cNvPr id="4" name="Picture 3"/>
          <p:cNvPicPr>
            <a:picLocks noChangeAspect="1"/>
          </p:cNvPicPr>
          <p:nvPr/>
        </p:nvPicPr>
        <p:blipFill>
          <a:blip r:embed="rId2"/>
          <a:stretch>
            <a:fillRect/>
          </a:stretch>
        </p:blipFill>
        <p:spPr>
          <a:xfrm>
            <a:off x="1672590" y="3417570"/>
            <a:ext cx="7886700" cy="800100"/>
          </a:xfrm>
          <a:prstGeom prst="rect">
            <a:avLst/>
          </a:prstGeom>
        </p:spPr>
      </p:pic>
    </p:spTree>
    <p:extLst>
      <p:ext uri="{BB962C8B-B14F-4D97-AF65-F5344CB8AC3E}">
        <p14:creationId xmlns:p14="http://schemas.microsoft.com/office/powerpoint/2010/main" val="15675279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0242E2A3-7D01-461A-90FD-EA61D1B3A456}"/>
              </a:ext>
            </a:extLst>
          </p:cNvPr>
          <p:cNvSpPr>
            <a:spLocks noGrp="1"/>
          </p:cNvSpPr>
          <p:nvPr>
            <p:ph type="title"/>
          </p:nvPr>
        </p:nvSpPr>
        <p:spPr>
          <a:xfrm>
            <a:off x="838200" y="365125"/>
            <a:ext cx="10515600" cy="1325563"/>
          </a:xfrm>
        </p:spPr>
        <p:txBody>
          <a:bodyPr>
            <a:normAutofit fontScale="90000"/>
          </a:bodyPr>
          <a:lstStyle/>
          <a:p>
            <a:r>
              <a:rPr lang="en-US" b="1" dirty="0" smtClean="0"/>
              <a:t/>
            </a:r>
            <a:br>
              <a:rPr lang="en-US" b="1" dirty="0" smtClean="0"/>
            </a:br>
            <a:r>
              <a:rPr lang="en-US" b="1" dirty="0" smtClean="0"/>
              <a:t>Python Keywords..    Cont..</a:t>
            </a:r>
            <a:r>
              <a:rPr lang="en-US" b="1" dirty="0"/>
              <a:t/>
            </a:r>
            <a:br>
              <a:rPr lang="en-US" b="1" dirty="0"/>
            </a:br>
            <a:endParaRPr lang="en-US" dirty="0"/>
          </a:p>
        </p:txBody>
      </p:sp>
      <p:sp>
        <p:nvSpPr>
          <p:cNvPr id="7" name="Content Placeholder 2">
            <a:extLst>
              <a:ext uri="{FF2B5EF4-FFF2-40B4-BE49-F238E27FC236}">
                <a16:creationId xmlns:a16="http://schemas.microsoft.com/office/drawing/2014/main" id="{BDFFEEB9-1153-48FB-A0B4-5DC3AC9ABAC1}"/>
              </a:ext>
            </a:extLst>
          </p:cNvPr>
          <p:cNvSpPr>
            <a:spLocks noGrp="1"/>
          </p:cNvSpPr>
          <p:nvPr>
            <p:ph idx="1"/>
          </p:nvPr>
        </p:nvSpPr>
        <p:spPr>
          <a:xfrm>
            <a:off x="838200" y="1825625"/>
            <a:ext cx="10515600" cy="4351338"/>
          </a:xfrm>
        </p:spPr>
        <p:txBody>
          <a:bodyPr>
            <a:normAutofit fontScale="62500" lnSpcReduction="20000"/>
          </a:bodyPr>
          <a:lstStyle/>
          <a:p>
            <a:r>
              <a:rPr lang="en-US" b="1" dirty="0" smtClean="0"/>
              <a:t>assert                                                                                                                                                                                                                           </a:t>
            </a:r>
            <a:r>
              <a:rPr lang="en-US" dirty="0" err="1" smtClean="0"/>
              <a:t>assert</a:t>
            </a:r>
            <a:r>
              <a:rPr lang="en-US" dirty="0" smtClean="0"/>
              <a:t> </a:t>
            </a:r>
            <a:r>
              <a:rPr lang="en-US" dirty="0"/>
              <a:t>is used for debugging purposes</a:t>
            </a:r>
            <a:r>
              <a:rPr lang="en-US" dirty="0" smtClean="0"/>
              <a:t>.</a:t>
            </a:r>
            <a:endParaRPr lang="en-US" dirty="0"/>
          </a:p>
          <a:p>
            <a:r>
              <a:rPr lang="en-US" dirty="0"/>
              <a:t>While programming, sometimes we wish to know the internal state or check if our assumptions are true. assert helps us do this and find bugs more conveniently. assert is followed by a </a:t>
            </a:r>
            <a:r>
              <a:rPr lang="en-US" dirty="0" smtClean="0"/>
              <a:t>condition. If </a:t>
            </a:r>
            <a:r>
              <a:rPr lang="en-US" dirty="0"/>
              <a:t>the condition is true, nothing happens. But if the condition is false, </a:t>
            </a:r>
            <a:r>
              <a:rPr lang="en-US" dirty="0" err="1"/>
              <a:t>AssertionError</a:t>
            </a:r>
            <a:r>
              <a:rPr lang="en-US" dirty="0"/>
              <a:t> is raised. For example:</a:t>
            </a:r>
          </a:p>
          <a:p>
            <a:endParaRPr lang="en-US" dirty="0" smtClean="0"/>
          </a:p>
          <a:p>
            <a:endParaRPr lang="en-US" dirty="0"/>
          </a:p>
          <a:p>
            <a:endParaRPr lang="en-US" dirty="0" smtClean="0"/>
          </a:p>
          <a:p>
            <a:endParaRPr lang="en-US" dirty="0"/>
          </a:p>
          <a:p>
            <a:r>
              <a:rPr lang="en-US" dirty="0"/>
              <a:t>For our better understanding, we can also provide a message to be printed with the </a:t>
            </a:r>
            <a:r>
              <a:rPr lang="en-US" dirty="0" err="1"/>
              <a:t>AssertionError</a:t>
            </a:r>
            <a:r>
              <a:rPr lang="en-US" dirty="0" smtClean="0"/>
              <a:t>.</a:t>
            </a:r>
          </a:p>
          <a:p>
            <a:endParaRPr lang="en-US" dirty="0"/>
          </a:p>
          <a:p>
            <a:endParaRPr lang="en-US" dirty="0"/>
          </a:p>
          <a:p>
            <a:endParaRPr lang="en-US" dirty="0" smtClean="0"/>
          </a:p>
          <a:p>
            <a:pPr marL="0" indent="0">
              <a:buNone/>
            </a:pPr>
            <a:r>
              <a:rPr lang="en-US" dirty="0" smtClean="0"/>
              <a:t>                                                                                                                      </a:t>
            </a:r>
          </a:p>
          <a:p>
            <a:endParaRPr lang="en-US" dirty="0"/>
          </a:p>
          <a:p>
            <a:endParaRPr lang="en-US" dirty="0" smtClean="0"/>
          </a:p>
          <a:p>
            <a:endParaRPr lang="en-US" dirty="0"/>
          </a:p>
          <a:p>
            <a:endParaRPr lang="en-US" dirty="0" smtClean="0"/>
          </a:p>
          <a:p>
            <a:endParaRPr lang="en-US" dirty="0" smtClean="0"/>
          </a:p>
          <a:p>
            <a:endParaRPr lang="en-US" dirty="0"/>
          </a:p>
          <a:p>
            <a:endParaRPr lang="en-US" dirty="0" smtClean="0"/>
          </a:p>
          <a:p>
            <a:endParaRPr lang="en-US" dirty="0"/>
          </a:p>
          <a:p>
            <a:endParaRPr lang="en-US" dirty="0" smtClean="0"/>
          </a:p>
          <a:p>
            <a:endParaRPr lang="en-US" dirty="0" smtClean="0"/>
          </a:p>
          <a:p>
            <a:endParaRPr lang="en-US" dirty="0"/>
          </a:p>
          <a:p>
            <a:pPr marL="0" indent="0">
              <a:buNone/>
            </a:pPr>
            <a:endParaRPr lang="en-US" dirty="0"/>
          </a:p>
          <a:p>
            <a:endParaRPr lang="en-US" sz="2400" dirty="0"/>
          </a:p>
        </p:txBody>
      </p:sp>
      <p:pic>
        <p:nvPicPr>
          <p:cNvPr id="9" name="Picture 8"/>
          <p:cNvPicPr>
            <a:picLocks noChangeAspect="1"/>
          </p:cNvPicPr>
          <p:nvPr/>
        </p:nvPicPr>
        <p:blipFill>
          <a:blip r:embed="rId2"/>
          <a:stretch>
            <a:fillRect/>
          </a:stretch>
        </p:blipFill>
        <p:spPr>
          <a:xfrm>
            <a:off x="1301115" y="3026092"/>
            <a:ext cx="7829550" cy="1057275"/>
          </a:xfrm>
          <a:prstGeom prst="rect">
            <a:avLst/>
          </a:prstGeom>
        </p:spPr>
      </p:pic>
      <p:pic>
        <p:nvPicPr>
          <p:cNvPr id="10" name="Picture 9"/>
          <p:cNvPicPr>
            <a:picLocks noChangeAspect="1"/>
          </p:cNvPicPr>
          <p:nvPr/>
        </p:nvPicPr>
        <p:blipFill>
          <a:blip r:embed="rId3"/>
          <a:stretch>
            <a:fillRect/>
          </a:stretch>
        </p:blipFill>
        <p:spPr>
          <a:xfrm>
            <a:off x="1301115" y="4658677"/>
            <a:ext cx="7829550" cy="942975"/>
          </a:xfrm>
          <a:prstGeom prst="rect">
            <a:avLst/>
          </a:prstGeom>
        </p:spPr>
      </p:pic>
    </p:spTree>
    <p:extLst>
      <p:ext uri="{BB962C8B-B14F-4D97-AF65-F5344CB8AC3E}">
        <p14:creationId xmlns:p14="http://schemas.microsoft.com/office/powerpoint/2010/main" val="36848707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0242E2A3-7D01-461A-90FD-EA61D1B3A456}"/>
              </a:ext>
            </a:extLst>
          </p:cNvPr>
          <p:cNvSpPr>
            <a:spLocks noGrp="1"/>
          </p:cNvSpPr>
          <p:nvPr>
            <p:ph type="title"/>
          </p:nvPr>
        </p:nvSpPr>
        <p:spPr>
          <a:xfrm>
            <a:off x="838200" y="365125"/>
            <a:ext cx="10515600" cy="1325563"/>
          </a:xfrm>
        </p:spPr>
        <p:txBody>
          <a:bodyPr>
            <a:normAutofit fontScale="90000"/>
          </a:bodyPr>
          <a:lstStyle/>
          <a:p>
            <a:r>
              <a:rPr lang="en-US" b="1" dirty="0" smtClean="0"/>
              <a:t/>
            </a:r>
            <a:br>
              <a:rPr lang="en-US" b="1" dirty="0" smtClean="0"/>
            </a:br>
            <a:r>
              <a:rPr lang="en-US" b="1" dirty="0" smtClean="0"/>
              <a:t>Python Keywords..    Cont..</a:t>
            </a:r>
            <a:r>
              <a:rPr lang="en-US" b="1" dirty="0"/>
              <a:t/>
            </a:r>
            <a:br>
              <a:rPr lang="en-US" b="1" dirty="0"/>
            </a:br>
            <a:endParaRPr lang="en-US" dirty="0"/>
          </a:p>
        </p:txBody>
      </p:sp>
      <p:sp>
        <p:nvSpPr>
          <p:cNvPr id="7" name="Content Placeholder 2">
            <a:extLst>
              <a:ext uri="{FF2B5EF4-FFF2-40B4-BE49-F238E27FC236}">
                <a16:creationId xmlns:a16="http://schemas.microsoft.com/office/drawing/2014/main" id="{BDFFEEB9-1153-48FB-A0B4-5DC3AC9ABAC1}"/>
              </a:ext>
            </a:extLst>
          </p:cNvPr>
          <p:cNvSpPr>
            <a:spLocks noGrp="1"/>
          </p:cNvSpPr>
          <p:nvPr>
            <p:ph idx="1"/>
          </p:nvPr>
        </p:nvSpPr>
        <p:spPr>
          <a:xfrm>
            <a:off x="838200" y="1825625"/>
            <a:ext cx="10515600" cy="4351338"/>
          </a:xfrm>
        </p:spPr>
        <p:txBody>
          <a:bodyPr>
            <a:normAutofit fontScale="92500" lnSpcReduction="20000"/>
          </a:bodyPr>
          <a:lstStyle/>
          <a:p>
            <a:r>
              <a:rPr lang="en-US" b="1" dirty="0" smtClean="0"/>
              <a:t>assert                                                                                                                                                                                                                           </a:t>
            </a:r>
            <a:r>
              <a:rPr lang="en-US" dirty="0"/>
              <a:t>At this point we can note that</a:t>
            </a:r>
            <a:r>
              <a:rPr lang="en-US" dirty="0" smtClean="0"/>
              <a:t>,</a:t>
            </a:r>
          </a:p>
          <a:p>
            <a:pPr marL="0" indent="0">
              <a:buNone/>
            </a:pPr>
            <a:r>
              <a:rPr lang="en-US" dirty="0" smtClean="0"/>
              <a:t>    assert </a:t>
            </a:r>
            <a:r>
              <a:rPr lang="en-US" dirty="0"/>
              <a:t>condition, </a:t>
            </a:r>
            <a:r>
              <a:rPr lang="en-US" dirty="0" smtClean="0"/>
              <a:t>message</a:t>
            </a:r>
          </a:p>
          <a:p>
            <a:pPr marL="0" indent="0">
              <a:buNone/>
            </a:pPr>
            <a:r>
              <a:rPr lang="en-US" dirty="0" smtClean="0"/>
              <a:t>    is </a:t>
            </a:r>
            <a:r>
              <a:rPr lang="en-US" dirty="0"/>
              <a:t>equivalent to</a:t>
            </a:r>
            <a:r>
              <a:rPr lang="en-US" dirty="0" smtClean="0"/>
              <a:t>,</a:t>
            </a:r>
          </a:p>
          <a:p>
            <a:pPr marL="0" indent="0">
              <a:buNone/>
            </a:pPr>
            <a:r>
              <a:rPr lang="en-US" dirty="0" smtClean="0"/>
              <a:t>    </a:t>
            </a:r>
          </a:p>
          <a:p>
            <a:pPr marL="0" indent="0">
              <a:buNone/>
            </a:pPr>
            <a:r>
              <a:rPr lang="en-US" dirty="0"/>
              <a:t> </a:t>
            </a:r>
            <a:r>
              <a:rPr lang="en-US" dirty="0" smtClean="0"/>
              <a:t>   if </a:t>
            </a:r>
            <a:r>
              <a:rPr lang="en-US" dirty="0"/>
              <a:t>not condition:</a:t>
            </a:r>
          </a:p>
          <a:p>
            <a:pPr marL="0" indent="0">
              <a:buNone/>
            </a:pPr>
            <a:r>
              <a:rPr lang="en-US" dirty="0"/>
              <a:t>    </a:t>
            </a:r>
            <a:r>
              <a:rPr lang="en-US" dirty="0" smtClean="0"/>
              <a:t>  raise </a:t>
            </a:r>
            <a:r>
              <a:rPr lang="en-US" dirty="0" err="1"/>
              <a:t>AssertionError</a:t>
            </a:r>
            <a:r>
              <a:rPr lang="en-US" dirty="0"/>
              <a:t>(message)</a:t>
            </a:r>
          </a:p>
          <a:p>
            <a:endParaRPr lang="en-US" dirty="0" smtClean="0"/>
          </a:p>
          <a:p>
            <a:endParaRPr lang="en-US" dirty="0"/>
          </a:p>
          <a:p>
            <a:endParaRPr lang="en-US" dirty="0" smtClean="0"/>
          </a:p>
          <a:p>
            <a:pPr marL="0" indent="0">
              <a:buNone/>
            </a:pPr>
            <a:r>
              <a:rPr lang="en-US" dirty="0" smtClean="0"/>
              <a:t>                                                                                                                      </a:t>
            </a:r>
          </a:p>
          <a:p>
            <a:endParaRPr lang="en-US" dirty="0"/>
          </a:p>
          <a:p>
            <a:endParaRPr lang="en-US" dirty="0" smtClean="0"/>
          </a:p>
          <a:p>
            <a:endParaRPr lang="en-US" dirty="0"/>
          </a:p>
          <a:p>
            <a:endParaRPr lang="en-US" dirty="0" smtClean="0"/>
          </a:p>
          <a:p>
            <a:endParaRPr lang="en-US" dirty="0" smtClean="0"/>
          </a:p>
          <a:p>
            <a:endParaRPr lang="en-US" dirty="0"/>
          </a:p>
          <a:p>
            <a:endParaRPr lang="en-US" dirty="0" smtClean="0"/>
          </a:p>
          <a:p>
            <a:endParaRPr lang="en-US" dirty="0"/>
          </a:p>
          <a:p>
            <a:endParaRPr lang="en-US" dirty="0" smtClean="0"/>
          </a:p>
          <a:p>
            <a:endParaRPr lang="en-US" dirty="0" smtClean="0"/>
          </a:p>
          <a:p>
            <a:endParaRPr lang="en-US" dirty="0"/>
          </a:p>
          <a:p>
            <a:pPr marL="0" indent="0">
              <a:buNone/>
            </a:pPr>
            <a:endParaRPr lang="en-US" dirty="0"/>
          </a:p>
          <a:p>
            <a:endParaRPr lang="en-US" sz="2400" dirty="0"/>
          </a:p>
        </p:txBody>
      </p:sp>
    </p:spTree>
    <p:extLst>
      <p:ext uri="{BB962C8B-B14F-4D97-AF65-F5344CB8AC3E}">
        <p14:creationId xmlns:p14="http://schemas.microsoft.com/office/powerpoint/2010/main" val="34608060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0242E2A3-7D01-461A-90FD-EA61D1B3A456}"/>
              </a:ext>
            </a:extLst>
          </p:cNvPr>
          <p:cNvSpPr>
            <a:spLocks noGrp="1"/>
          </p:cNvSpPr>
          <p:nvPr>
            <p:ph type="title"/>
          </p:nvPr>
        </p:nvSpPr>
        <p:spPr>
          <a:xfrm>
            <a:off x="838200" y="365125"/>
            <a:ext cx="10515600" cy="1325563"/>
          </a:xfrm>
        </p:spPr>
        <p:txBody>
          <a:bodyPr>
            <a:normAutofit fontScale="90000"/>
          </a:bodyPr>
          <a:lstStyle/>
          <a:p>
            <a:r>
              <a:rPr lang="en-US" b="1" dirty="0" smtClean="0"/>
              <a:t/>
            </a:r>
            <a:br>
              <a:rPr lang="en-US" b="1" dirty="0" smtClean="0"/>
            </a:br>
            <a:r>
              <a:rPr lang="en-US" b="1" dirty="0" smtClean="0"/>
              <a:t>Python Keywords..    Cont..</a:t>
            </a:r>
            <a:r>
              <a:rPr lang="en-US" b="1" dirty="0"/>
              <a:t/>
            </a:r>
            <a:br>
              <a:rPr lang="en-US" b="1" dirty="0"/>
            </a:br>
            <a:endParaRPr lang="en-US" dirty="0"/>
          </a:p>
        </p:txBody>
      </p:sp>
      <p:sp>
        <p:nvSpPr>
          <p:cNvPr id="7" name="Content Placeholder 2">
            <a:extLst>
              <a:ext uri="{FF2B5EF4-FFF2-40B4-BE49-F238E27FC236}">
                <a16:creationId xmlns:a16="http://schemas.microsoft.com/office/drawing/2014/main" id="{BDFFEEB9-1153-48FB-A0B4-5DC3AC9ABAC1}"/>
              </a:ext>
            </a:extLst>
          </p:cNvPr>
          <p:cNvSpPr>
            <a:spLocks noGrp="1"/>
          </p:cNvSpPr>
          <p:nvPr>
            <p:ph idx="1"/>
          </p:nvPr>
        </p:nvSpPr>
        <p:spPr>
          <a:xfrm>
            <a:off x="838200" y="1825625"/>
            <a:ext cx="10515600" cy="4351338"/>
          </a:xfrm>
        </p:spPr>
        <p:txBody>
          <a:bodyPr>
            <a:normAutofit fontScale="77500" lnSpcReduction="20000"/>
          </a:bodyPr>
          <a:lstStyle/>
          <a:p>
            <a:r>
              <a:rPr lang="en-US" b="1" dirty="0"/>
              <a:t>break, </a:t>
            </a:r>
            <a:r>
              <a:rPr lang="en-US" b="1" dirty="0" smtClean="0"/>
              <a:t>continue</a:t>
            </a:r>
          </a:p>
          <a:p>
            <a:r>
              <a:rPr lang="en-US" dirty="0" smtClean="0"/>
              <a:t>break </a:t>
            </a:r>
            <a:r>
              <a:rPr lang="en-US" dirty="0"/>
              <a:t>and continue are used inside for and while loops to alter their normal </a:t>
            </a:r>
            <a:r>
              <a:rPr lang="en-US" dirty="0" smtClean="0"/>
              <a:t>behavior. break </a:t>
            </a:r>
            <a:r>
              <a:rPr lang="en-US" dirty="0"/>
              <a:t>will end the smallest loop it is in and control flows to the statement </a:t>
            </a:r>
            <a:r>
              <a:rPr lang="en-US" dirty="0" smtClean="0"/>
              <a:t>immediately </a:t>
            </a:r>
            <a:r>
              <a:rPr lang="en-US" dirty="0"/>
              <a:t>below the loop. continue causes to end the current iteration of the loop, but not the whole </a:t>
            </a:r>
            <a:r>
              <a:rPr lang="en-US" dirty="0" smtClean="0"/>
              <a:t>loop.         This </a:t>
            </a:r>
            <a:r>
              <a:rPr lang="en-US" dirty="0"/>
              <a:t>can be illustrated with the following two </a:t>
            </a:r>
            <a:r>
              <a:rPr lang="en-US" dirty="0" smtClean="0"/>
              <a:t>examples:</a:t>
            </a:r>
          </a:p>
          <a:p>
            <a:r>
              <a:rPr lang="en-US" dirty="0" smtClean="0"/>
              <a:t>Here</a:t>
            </a:r>
            <a:r>
              <a:rPr lang="en-US" dirty="0"/>
              <a:t>, the for loop intends to print numbers from 1 to 10. But the if condition is met when </a:t>
            </a:r>
            <a:r>
              <a:rPr lang="en-US" dirty="0" err="1"/>
              <a:t>i</a:t>
            </a:r>
            <a:r>
              <a:rPr lang="en-US" dirty="0"/>
              <a:t> is equal to 5 and we break from the loop. </a:t>
            </a:r>
            <a:endParaRPr lang="en-US" dirty="0" smtClean="0"/>
          </a:p>
          <a:p>
            <a:pPr marL="0" indent="0">
              <a:buNone/>
            </a:pPr>
            <a:r>
              <a:rPr lang="en-US" dirty="0" smtClean="0"/>
              <a:t>    Thus</a:t>
            </a:r>
            <a:r>
              <a:rPr lang="en-US" dirty="0"/>
              <a:t>, only the range 1 to 4 is printed.</a:t>
            </a:r>
            <a:endParaRPr lang="en-US" dirty="0" smtClean="0"/>
          </a:p>
          <a:p>
            <a:endParaRPr lang="en-US" dirty="0"/>
          </a:p>
          <a:p>
            <a:pPr marL="0" indent="0">
              <a:buNone/>
            </a:pPr>
            <a:r>
              <a:rPr lang="en-US" dirty="0" smtClean="0"/>
              <a:t>    </a:t>
            </a:r>
            <a:r>
              <a:rPr lang="en-US" b="1" dirty="0" smtClean="0"/>
              <a:t>                                                                                                                                                                                                                    </a:t>
            </a:r>
            <a:endParaRPr lang="en-US" dirty="0" smtClean="0"/>
          </a:p>
          <a:p>
            <a:endParaRPr lang="en-US" dirty="0"/>
          </a:p>
          <a:p>
            <a:endParaRPr lang="en-US" dirty="0" smtClean="0"/>
          </a:p>
          <a:p>
            <a:pPr marL="0" indent="0">
              <a:buNone/>
            </a:pPr>
            <a:r>
              <a:rPr lang="en-US" dirty="0" smtClean="0"/>
              <a:t>                                                                                                                      </a:t>
            </a:r>
          </a:p>
          <a:p>
            <a:endParaRPr lang="en-US" dirty="0"/>
          </a:p>
          <a:p>
            <a:endParaRPr lang="en-US" dirty="0" smtClean="0"/>
          </a:p>
          <a:p>
            <a:endParaRPr lang="en-US" dirty="0"/>
          </a:p>
          <a:p>
            <a:endParaRPr lang="en-US" dirty="0" smtClean="0"/>
          </a:p>
          <a:p>
            <a:endParaRPr lang="en-US" dirty="0" smtClean="0"/>
          </a:p>
          <a:p>
            <a:endParaRPr lang="en-US" dirty="0"/>
          </a:p>
          <a:p>
            <a:endParaRPr lang="en-US" dirty="0" smtClean="0"/>
          </a:p>
          <a:p>
            <a:endParaRPr lang="en-US" dirty="0"/>
          </a:p>
          <a:p>
            <a:endParaRPr lang="en-US" dirty="0" smtClean="0"/>
          </a:p>
          <a:p>
            <a:endParaRPr lang="en-US" dirty="0" smtClean="0"/>
          </a:p>
          <a:p>
            <a:endParaRPr lang="en-US" dirty="0"/>
          </a:p>
          <a:p>
            <a:pPr marL="0" indent="0">
              <a:buNone/>
            </a:pPr>
            <a:endParaRPr lang="en-US" dirty="0"/>
          </a:p>
          <a:p>
            <a:endParaRPr lang="en-US" sz="2400" dirty="0"/>
          </a:p>
        </p:txBody>
      </p:sp>
      <p:pic>
        <p:nvPicPr>
          <p:cNvPr id="8" name="Picture 7"/>
          <p:cNvPicPr>
            <a:picLocks noChangeAspect="1"/>
          </p:cNvPicPr>
          <p:nvPr/>
        </p:nvPicPr>
        <p:blipFill>
          <a:blip r:embed="rId2"/>
          <a:stretch>
            <a:fillRect/>
          </a:stretch>
        </p:blipFill>
        <p:spPr>
          <a:xfrm>
            <a:off x="6734651" y="3547111"/>
            <a:ext cx="4619149" cy="2446972"/>
          </a:xfrm>
          <a:prstGeom prst="rect">
            <a:avLst/>
          </a:prstGeom>
        </p:spPr>
      </p:pic>
    </p:spTree>
    <p:extLst>
      <p:ext uri="{BB962C8B-B14F-4D97-AF65-F5344CB8AC3E}">
        <p14:creationId xmlns:p14="http://schemas.microsoft.com/office/powerpoint/2010/main" val="11704243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0242E2A3-7D01-461A-90FD-EA61D1B3A456}"/>
              </a:ext>
            </a:extLst>
          </p:cNvPr>
          <p:cNvSpPr>
            <a:spLocks noGrp="1"/>
          </p:cNvSpPr>
          <p:nvPr>
            <p:ph type="title"/>
          </p:nvPr>
        </p:nvSpPr>
        <p:spPr>
          <a:xfrm>
            <a:off x="838200" y="365125"/>
            <a:ext cx="10515600" cy="1325563"/>
          </a:xfrm>
        </p:spPr>
        <p:txBody>
          <a:bodyPr>
            <a:normAutofit fontScale="90000"/>
          </a:bodyPr>
          <a:lstStyle/>
          <a:p>
            <a:r>
              <a:rPr lang="en-US" b="1" dirty="0" smtClean="0"/>
              <a:t/>
            </a:r>
            <a:br>
              <a:rPr lang="en-US" b="1" dirty="0" smtClean="0"/>
            </a:br>
            <a:r>
              <a:rPr lang="en-US" b="1" dirty="0" smtClean="0"/>
              <a:t>Python Keywords..    Cont..</a:t>
            </a:r>
            <a:r>
              <a:rPr lang="en-US" b="1" dirty="0"/>
              <a:t/>
            </a:r>
            <a:br>
              <a:rPr lang="en-US" b="1" dirty="0"/>
            </a:br>
            <a:endParaRPr lang="en-US" dirty="0"/>
          </a:p>
        </p:txBody>
      </p:sp>
      <p:sp>
        <p:nvSpPr>
          <p:cNvPr id="7" name="Content Placeholder 2">
            <a:extLst>
              <a:ext uri="{FF2B5EF4-FFF2-40B4-BE49-F238E27FC236}">
                <a16:creationId xmlns:a16="http://schemas.microsoft.com/office/drawing/2014/main" id="{BDFFEEB9-1153-48FB-A0B4-5DC3AC9ABAC1}"/>
              </a:ext>
            </a:extLst>
          </p:cNvPr>
          <p:cNvSpPr>
            <a:spLocks noGrp="1"/>
          </p:cNvSpPr>
          <p:nvPr>
            <p:ph idx="1"/>
          </p:nvPr>
        </p:nvSpPr>
        <p:spPr>
          <a:xfrm>
            <a:off x="838200" y="1825625"/>
            <a:ext cx="10515600" cy="4351338"/>
          </a:xfrm>
        </p:spPr>
        <p:txBody>
          <a:bodyPr>
            <a:normAutofit fontScale="92500" lnSpcReduction="10000"/>
          </a:bodyPr>
          <a:lstStyle/>
          <a:p>
            <a:r>
              <a:rPr lang="en-US" b="1" dirty="0"/>
              <a:t>break, </a:t>
            </a:r>
            <a:r>
              <a:rPr lang="en-US" b="1" dirty="0" smtClean="0"/>
              <a:t>continue</a:t>
            </a:r>
          </a:p>
          <a:p>
            <a:r>
              <a:rPr lang="en-US" dirty="0"/>
              <a:t>Here we use continue for the same program. So, when the condition is met, that iteration is skipped. But we do not exit the loop. Hence, all the values except 5 is printed out.</a:t>
            </a:r>
            <a:endParaRPr lang="en-US" dirty="0" smtClean="0"/>
          </a:p>
          <a:p>
            <a:endParaRPr lang="en-US" dirty="0" smtClean="0"/>
          </a:p>
          <a:p>
            <a:endParaRPr lang="en-US" dirty="0"/>
          </a:p>
          <a:p>
            <a:pPr marL="0" indent="0">
              <a:buNone/>
            </a:pPr>
            <a:r>
              <a:rPr lang="en-US" dirty="0" smtClean="0"/>
              <a:t>    </a:t>
            </a:r>
            <a:r>
              <a:rPr lang="en-US" b="1" dirty="0" smtClean="0"/>
              <a:t>                                                                                                                                                                                                                    </a:t>
            </a:r>
            <a:endParaRPr lang="en-US" dirty="0" smtClean="0"/>
          </a:p>
          <a:p>
            <a:endParaRPr lang="en-US" dirty="0"/>
          </a:p>
          <a:p>
            <a:endParaRPr lang="en-US" dirty="0" smtClean="0"/>
          </a:p>
          <a:p>
            <a:pPr marL="0" indent="0">
              <a:buNone/>
            </a:pPr>
            <a:r>
              <a:rPr lang="en-US" dirty="0" smtClean="0"/>
              <a:t>                                                                                                                      </a:t>
            </a:r>
          </a:p>
          <a:p>
            <a:endParaRPr lang="en-US" dirty="0"/>
          </a:p>
          <a:p>
            <a:endParaRPr lang="en-US" dirty="0" smtClean="0"/>
          </a:p>
          <a:p>
            <a:endParaRPr lang="en-US" dirty="0"/>
          </a:p>
          <a:p>
            <a:endParaRPr lang="en-US" dirty="0" smtClean="0"/>
          </a:p>
          <a:p>
            <a:endParaRPr lang="en-US" dirty="0" smtClean="0"/>
          </a:p>
          <a:p>
            <a:endParaRPr lang="en-US" dirty="0"/>
          </a:p>
          <a:p>
            <a:endParaRPr lang="en-US" dirty="0" smtClean="0"/>
          </a:p>
          <a:p>
            <a:endParaRPr lang="en-US" dirty="0"/>
          </a:p>
          <a:p>
            <a:endParaRPr lang="en-US" dirty="0" smtClean="0"/>
          </a:p>
          <a:p>
            <a:endParaRPr lang="en-US" dirty="0" smtClean="0"/>
          </a:p>
          <a:p>
            <a:endParaRPr lang="en-US" dirty="0"/>
          </a:p>
          <a:p>
            <a:pPr marL="0" indent="0">
              <a:buNone/>
            </a:pPr>
            <a:endParaRPr lang="en-US" dirty="0"/>
          </a:p>
          <a:p>
            <a:endParaRPr lang="en-US" sz="2400" dirty="0"/>
          </a:p>
        </p:txBody>
      </p:sp>
      <p:pic>
        <p:nvPicPr>
          <p:cNvPr id="9" name="Picture 8"/>
          <p:cNvPicPr>
            <a:picLocks noChangeAspect="1"/>
          </p:cNvPicPr>
          <p:nvPr/>
        </p:nvPicPr>
        <p:blipFill>
          <a:blip r:embed="rId2"/>
          <a:stretch>
            <a:fillRect/>
          </a:stretch>
        </p:blipFill>
        <p:spPr>
          <a:xfrm>
            <a:off x="5594032" y="2974498"/>
            <a:ext cx="4658678" cy="3620612"/>
          </a:xfrm>
          <a:prstGeom prst="rect">
            <a:avLst/>
          </a:prstGeom>
        </p:spPr>
      </p:pic>
    </p:spTree>
    <p:extLst>
      <p:ext uri="{BB962C8B-B14F-4D97-AF65-F5344CB8AC3E}">
        <p14:creationId xmlns:p14="http://schemas.microsoft.com/office/powerpoint/2010/main" val="20078265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0242E2A3-7D01-461A-90FD-EA61D1B3A456}"/>
              </a:ext>
            </a:extLst>
          </p:cNvPr>
          <p:cNvSpPr>
            <a:spLocks noGrp="1"/>
          </p:cNvSpPr>
          <p:nvPr>
            <p:ph type="title"/>
          </p:nvPr>
        </p:nvSpPr>
        <p:spPr>
          <a:xfrm>
            <a:off x="838200" y="365125"/>
            <a:ext cx="10515600" cy="1325563"/>
          </a:xfrm>
        </p:spPr>
        <p:txBody>
          <a:bodyPr>
            <a:normAutofit fontScale="90000"/>
          </a:bodyPr>
          <a:lstStyle/>
          <a:p>
            <a:r>
              <a:rPr lang="en-US" b="1" dirty="0" smtClean="0"/>
              <a:t/>
            </a:r>
            <a:br>
              <a:rPr lang="en-US" b="1" dirty="0" smtClean="0"/>
            </a:br>
            <a:r>
              <a:rPr lang="en-US" b="1" dirty="0" smtClean="0"/>
              <a:t>Python Keywords..    Cont..</a:t>
            </a:r>
            <a:r>
              <a:rPr lang="en-US" b="1" dirty="0"/>
              <a:t/>
            </a:r>
            <a:br>
              <a:rPr lang="en-US" b="1" dirty="0"/>
            </a:br>
            <a:endParaRPr lang="en-US" dirty="0"/>
          </a:p>
        </p:txBody>
      </p:sp>
      <p:sp>
        <p:nvSpPr>
          <p:cNvPr id="7" name="Content Placeholder 2">
            <a:extLst>
              <a:ext uri="{FF2B5EF4-FFF2-40B4-BE49-F238E27FC236}">
                <a16:creationId xmlns:a16="http://schemas.microsoft.com/office/drawing/2014/main" id="{BDFFEEB9-1153-48FB-A0B4-5DC3AC9ABAC1}"/>
              </a:ext>
            </a:extLst>
          </p:cNvPr>
          <p:cNvSpPr>
            <a:spLocks noGrp="1"/>
          </p:cNvSpPr>
          <p:nvPr>
            <p:ph idx="1"/>
          </p:nvPr>
        </p:nvSpPr>
        <p:spPr>
          <a:xfrm>
            <a:off x="838200" y="1825625"/>
            <a:ext cx="10515600" cy="4351338"/>
          </a:xfrm>
        </p:spPr>
        <p:txBody>
          <a:bodyPr>
            <a:normAutofit fontScale="62500" lnSpcReduction="20000"/>
          </a:bodyPr>
          <a:lstStyle/>
          <a:p>
            <a:r>
              <a:rPr lang="en-US" b="1" dirty="0"/>
              <a:t>class</a:t>
            </a:r>
          </a:p>
          <a:p>
            <a:r>
              <a:rPr lang="en-US" dirty="0"/>
              <a:t>class is used to define a new user-defined class in </a:t>
            </a:r>
            <a:r>
              <a:rPr lang="en-US" dirty="0" smtClean="0"/>
              <a:t>Python.                                                                                             Class </a:t>
            </a:r>
            <a:r>
              <a:rPr lang="en-US" dirty="0"/>
              <a:t>is a collection of related attributes and methods that try to represent a real world situation. This idea of putting data and functions together in a class is central to the concept of object-oriented programming (OOP</a:t>
            </a:r>
            <a:r>
              <a:rPr lang="en-US" dirty="0" smtClean="0"/>
              <a:t>).                                                                                                                                                                         Classes </a:t>
            </a:r>
            <a:r>
              <a:rPr lang="en-US" dirty="0"/>
              <a:t>can be defined anywhere in a program. But it is a good practice to define a single class in a module. Following is a sample usage:</a:t>
            </a:r>
            <a:endParaRPr lang="en-US" dirty="0" smtClean="0"/>
          </a:p>
          <a:p>
            <a:pPr marL="914400" lvl="2" indent="0">
              <a:buNone/>
            </a:pPr>
            <a:r>
              <a:rPr lang="en-US" dirty="0"/>
              <a:t>class </a:t>
            </a:r>
            <a:r>
              <a:rPr lang="en-US" dirty="0" err="1"/>
              <a:t>ExampleClass</a:t>
            </a:r>
            <a:r>
              <a:rPr lang="en-US" dirty="0"/>
              <a:t>:</a:t>
            </a:r>
          </a:p>
          <a:p>
            <a:pPr marL="914400" lvl="2" indent="0">
              <a:buNone/>
            </a:pPr>
            <a:r>
              <a:rPr lang="en-US" dirty="0" err="1" smtClean="0"/>
              <a:t>def</a:t>
            </a:r>
            <a:r>
              <a:rPr lang="en-US" dirty="0" smtClean="0"/>
              <a:t> </a:t>
            </a:r>
            <a:r>
              <a:rPr lang="en-US" dirty="0"/>
              <a:t>function1(parameters</a:t>
            </a:r>
            <a:r>
              <a:rPr lang="en-US" dirty="0" smtClean="0"/>
              <a:t>):</a:t>
            </a:r>
          </a:p>
          <a:p>
            <a:pPr marL="914400" lvl="2" indent="0">
              <a:buNone/>
            </a:pPr>
            <a:r>
              <a:rPr lang="en-US" dirty="0" smtClean="0"/>
              <a:t>  …</a:t>
            </a:r>
          </a:p>
          <a:p>
            <a:pPr marL="914400" lvl="2" indent="0">
              <a:buNone/>
            </a:pPr>
            <a:r>
              <a:rPr lang="en-US" dirty="0" err="1" smtClean="0"/>
              <a:t>def</a:t>
            </a:r>
            <a:r>
              <a:rPr lang="en-US" dirty="0" smtClean="0"/>
              <a:t> </a:t>
            </a:r>
            <a:r>
              <a:rPr lang="en-US" dirty="0"/>
              <a:t>function2(parameters</a:t>
            </a:r>
            <a:r>
              <a:rPr lang="en-US" dirty="0" smtClean="0"/>
              <a:t>):</a:t>
            </a:r>
          </a:p>
          <a:p>
            <a:pPr marL="914400" lvl="2" indent="0">
              <a:buNone/>
            </a:pPr>
            <a:r>
              <a:rPr lang="en-US" dirty="0" smtClean="0"/>
              <a:t> </a:t>
            </a:r>
            <a:r>
              <a:rPr lang="en-US" dirty="0"/>
              <a:t>…</a:t>
            </a:r>
            <a:endParaRPr lang="en-US" dirty="0" smtClean="0"/>
          </a:p>
          <a:p>
            <a:endParaRPr lang="en-US" dirty="0"/>
          </a:p>
          <a:p>
            <a:pPr marL="0" indent="0">
              <a:buNone/>
            </a:pPr>
            <a:r>
              <a:rPr lang="en-US" b="1" dirty="0" smtClean="0"/>
              <a:t>                                                                                                                                                                                </a:t>
            </a:r>
            <a:endParaRPr lang="en-US" dirty="0" smtClean="0"/>
          </a:p>
          <a:p>
            <a:endParaRPr lang="en-US" dirty="0"/>
          </a:p>
          <a:p>
            <a:endParaRPr lang="en-US" dirty="0" smtClean="0"/>
          </a:p>
          <a:p>
            <a:pPr marL="0" indent="0">
              <a:buNone/>
            </a:pPr>
            <a:r>
              <a:rPr lang="en-US" dirty="0" smtClean="0"/>
              <a:t>                                                                                                                      </a:t>
            </a:r>
          </a:p>
          <a:p>
            <a:endParaRPr lang="en-US" dirty="0"/>
          </a:p>
          <a:p>
            <a:endParaRPr lang="en-US" dirty="0" smtClean="0"/>
          </a:p>
          <a:p>
            <a:endParaRPr lang="en-US" dirty="0"/>
          </a:p>
          <a:p>
            <a:endParaRPr lang="en-US" dirty="0" smtClean="0"/>
          </a:p>
          <a:p>
            <a:endParaRPr lang="en-US" dirty="0" smtClean="0"/>
          </a:p>
          <a:p>
            <a:endParaRPr lang="en-US" dirty="0"/>
          </a:p>
          <a:p>
            <a:endParaRPr lang="en-US" dirty="0" smtClean="0"/>
          </a:p>
          <a:p>
            <a:endParaRPr lang="en-US" dirty="0"/>
          </a:p>
          <a:p>
            <a:endParaRPr lang="en-US" dirty="0" smtClean="0"/>
          </a:p>
          <a:p>
            <a:endParaRPr lang="en-US" dirty="0" smtClean="0"/>
          </a:p>
          <a:p>
            <a:endParaRPr lang="en-US" dirty="0"/>
          </a:p>
          <a:p>
            <a:pPr marL="0" indent="0">
              <a:buNone/>
            </a:pPr>
            <a:endParaRPr lang="en-US" dirty="0"/>
          </a:p>
          <a:p>
            <a:endParaRPr lang="en-US" sz="2400" dirty="0"/>
          </a:p>
        </p:txBody>
      </p:sp>
    </p:spTree>
    <p:extLst>
      <p:ext uri="{BB962C8B-B14F-4D97-AF65-F5344CB8AC3E}">
        <p14:creationId xmlns:p14="http://schemas.microsoft.com/office/powerpoint/2010/main" val="19215012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0242E2A3-7D01-461A-90FD-EA61D1B3A456}"/>
              </a:ext>
            </a:extLst>
          </p:cNvPr>
          <p:cNvSpPr>
            <a:spLocks noGrp="1"/>
          </p:cNvSpPr>
          <p:nvPr>
            <p:ph type="title"/>
          </p:nvPr>
        </p:nvSpPr>
        <p:spPr>
          <a:xfrm>
            <a:off x="838200" y="365125"/>
            <a:ext cx="10515600" cy="1325563"/>
          </a:xfrm>
        </p:spPr>
        <p:txBody>
          <a:bodyPr>
            <a:normAutofit fontScale="90000"/>
          </a:bodyPr>
          <a:lstStyle/>
          <a:p>
            <a:r>
              <a:rPr lang="en-US" b="1" dirty="0" smtClean="0"/>
              <a:t/>
            </a:r>
            <a:br>
              <a:rPr lang="en-US" b="1" dirty="0" smtClean="0"/>
            </a:br>
            <a:r>
              <a:rPr lang="en-US" b="1" dirty="0" smtClean="0"/>
              <a:t>Python Keywords..    Cont..</a:t>
            </a:r>
            <a:r>
              <a:rPr lang="en-US" b="1" dirty="0"/>
              <a:t/>
            </a:r>
            <a:br>
              <a:rPr lang="en-US" b="1" dirty="0"/>
            </a:br>
            <a:endParaRPr lang="en-US" dirty="0"/>
          </a:p>
        </p:txBody>
      </p:sp>
      <p:sp>
        <p:nvSpPr>
          <p:cNvPr id="7" name="Content Placeholder 2">
            <a:extLst>
              <a:ext uri="{FF2B5EF4-FFF2-40B4-BE49-F238E27FC236}">
                <a16:creationId xmlns:a16="http://schemas.microsoft.com/office/drawing/2014/main" id="{BDFFEEB9-1153-48FB-A0B4-5DC3AC9ABAC1}"/>
              </a:ext>
            </a:extLst>
          </p:cNvPr>
          <p:cNvSpPr>
            <a:spLocks noGrp="1"/>
          </p:cNvSpPr>
          <p:nvPr>
            <p:ph idx="1"/>
          </p:nvPr>
        </p:nvSpPr>
        <p:spPr>
          <a:xfrm>
            <a:off x="838200" y="1825625"/>
            <a:ext cx="10515600" cy="4351338"/>
          </a:xfrm>
        </p:spPr>
        <p:txBody>
          <a:bodyPr>
            <a:normAutofit fontScale="77500" lnSpcReduction="20000"/>
          </a:bodyPr>
          <a:lstStyle/>
          <a:p>
            <a:r>
              <a:rPr lang="en-US" b="1" dirty="0" err="1" smtClean="0"/>
              <a:t>def</a:t>
            </a:r>
            <a:endParaRPr lang="en-US" b="1" dirty="0"/>
          </a:p>
          <a:p>
            <a:r>
              <a:rPr lang="en-US" dirty="0" err="1"/>
              <a:t>def</a:t>
            </a:r>
            <a:r>
              <a:rPr lang="en-US" dirty="0"/>
              <a:t> is used to define a user-defined function.</a:t>
            </a:r>
          </a:p>
          <a:p>
            <a:r>
              <a:rPr lang="en-US" dirty="0" smtClean="0"/>
              <a:t>Function </a:t>
            </a:r>
            <a:r>
              <a:rPr lang="en-US" dirty="0"/>
              <a:t>is a block of related statements, which together does some specific task. It helps us organize code into manageable chunks and also to do some repetitive task.</a:t>
            </a:r>
          </a:p>
          <a:p>
            <a:r>
              <a:rPr lang="en-US" dirty="0" smtClean="0"/>
              <a:t>The </a:t>
            </a:r>
            <a:r>
              <a:rPr lang="en-US" dirty="0"/>
              <a:t>usage of </a:t>
            </a:r>
            <a:r>
              <a:rPr lang="en-US" dirty="0" err="1"/>
              <a:t>def</a:t>
            </a:r>
            <a:r>
              <a:rPr lang="en-US" dirty="0"/>
              <a:t> is shown below</a:t>
            </a:r>
            <a:r>
              <a:rPr lang="en-US" dirty="0" smtClean="0"/>
              <a:t>: </a:t>
            </a:r>
          </a:p>
          <a:p>
            <a:pPr marL="0" indent="0">
              <a:buNone/>
            </a:pPr>
            <a:r>
              <a:rPr lang="en-US" dirty="0" smtClean="0"/>
              <a:t>                     </a:t>
            </a:r>
            <a:r>
              <a:rPr lang="en-US" dirty="0" err="1" smtClean="0"/>
              <a:t>def</a:t>
            </a:r>
            <a:r>
              <a:rPr lang="en-US" dirty="0" smtClean="0"/>
              <a:t> </a:t>
            </a:r>
            <a:r>
              <a:rPr lang="en-US" dirty="0" err="1"/>
              <a:t>function_name</a:t>
            </a:r>
            <a:r>
              <a:rPr lang="en-US" dirty="0"/>
              <a:t>(parameters):</a:t>
            </a:r>
            <a:endParaRPr lang="en-US" dirty="0" smtClean="0"/>
          </a:p>
          <a:p>
            <a:pPr marL="914400" lvl="2" indent="0">
              <a:buNone/>
            </a:pPr>
            <a:endParaRPr lang="en-US" dirty="0" smtClean="0"/>
          </a:p>
          <a:p>
            <a:endParaRPr lang="en-US" dirty="0"/>
          </a:p>
          <a:p>
            <a:pPr marL="0" indent="0">
              <a:buNone/>
            </a:pPr>
            <a:r>
              <a:rPr lang="en-US" b="1" dirty="0" smtClean="0"/>
              <a:t>                                                                                                                                                                                </a:t>
            </a:r>
            <a:endParaRPr lang="en-US" dirty="0" smtClean="0"/>
          </a:p>
          <a:p>
            <a:endParaRPr lang="en-US" dirty="0"/>
          </a:p>
          <a:p>
            <a:endParaRPr lang="en-US" dirty="0" smtClean="0"/>
          </a:p>
          <a:p>
            <a:pPr marL="0" indent="0">
              <a:buNone/>
            </a:pPr>
            <a:r>
              <a:rPr lang="en-US" dirty="0" smtClean="0"/>
              <a:t>                                                                                                                      </a:t>
            </a:r>
          </a:p>
          <a:p>
            <a:endParaRPr lang="en-US" dirty="0"/>
          </a:p>
          <a:p>
            <a:endParaRPr lang="en-US" dirty="0" smtClean="0"/>
          </a:p>
          <a:p>
            <a:endParaRPr lang="en-US" dirty="0"/>
          </a:p>
          <a:p>
            <a:endParaRPr lang="en-US" dirty="0" smtClean="0"/>
          </a:p>
          <a:p>
            <a:endParaRPr lang="en-US" dirty="0" smtClean="0"/>
          </a:p>
          <a:p>
            <a:endParaRPr lang="en-US" dirty="0"/>
          </a:p>
          <a:p>
            <a:endParaRPr lang="en-US" dirty="0" smtClean="0"/>
          </a:p>
          <a:p>
            <a:endParaRPr lang="en-US" dirty="0"/>
          </a:p>
          <a:p>
            <a:endParaRPr lang="en-US" dirty="0" smtClean="0"/>
          </a:p>
          <a:p>
            <a:endParaRPr lang="en-US" dirty="0" smtClean="0"/>
          </a:p>
          <a:p>
            <a:endParaRPr lang="en-US" dirty="0"/>
          </a:p>
          <a:p>
            <a:pPr marL="0" indent="0">
              <a:buNone/>
            </a:pPr>
            <a:endParaRPr lang="en-US" dirty="0"/>
          </a:p>
          <a:p>
            <a:endParaRPr lang="en-US" sz="2400" dirty="0"/>
          </a:p>
        </p:txBody>
      </p:sp>
    </p:spTree>
    <p:extLst>
      <p:ext uri="{BB962C8B-B14F-4D97-AF65-F5344CB8AC3E}">
        <p14:creationId xmlns:p14="http://schemas.microsoft.com/office/powerpoint/2010/main" val="5500613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0242E2A3-7D01-461A-90FD-EA61D1B3A456}"/>
              </a:ext>
            </a:extLst>
          </p:cNvPr>
          <p:cNvSpPr>
            <a:spLocks noGrp="1"/>
          </p:cNvSpPr>
          <p:nvPr>
            <p:ph type="title"/>
          </p:nvPr>
        </p:nvSpPr>
        <p:spPr>
          <a:xfrm>
            <a:off x="838200" y="365125"/>
            <a:ext cx="10515600" cy="1325563"/>
          </a:xfrm>
        </p:spPr>
        <p:txBody>
          <a:bodyPr>
            <a:normAutofit fontScale="90000"/>
          </a:bodyPr>
          <a:lstStyle/>
          <a:p>
            <a:r>
              <a:rPr lang="en-US" b="1" dirty="0" smtClean="0"/>
              <a:t/>
            </a:r>
            <a:br>
              <a:rPr lang="en-US" b="1" dirty="0" smtClean="0"/>
            </a:br>
            <a:r>
              <a:rPr lang="en-US" b="1" dirty="0" smtClean="0"/>
              <a:t>Python Keywords..    Cont..</a:t>
            </a:r>
            <a:r>
              <a:rPr lang="en-US" b="1" dirty="0"/>
              <a:t/>
            </a:r>
            <a:br>
              <a:rPr lang="en-US" b="1" dirty="0"/>
            </a:br>
            <a:endParaRPr lang="en-US" dirty="0"/>
          </a:p>
        </p:txBody>
      </p:sp>
      <p:sp>
        <p:nvSpPr>
          <p:cNvPr id="7" name="Content Placeholder 2">
            <a:extLst>
              <a:ext uri="{FF2B5EF4-FFF2-40B4-BE49-F238E27FC236}">
                <a16:creationId xmlns:a16="http://schemas.microsoft.com/office/drawing/2014/main" id="{BDFFEEB9-1153-48FB-A0B4-5DC3AC9ABAC1}"/>
              </a:ext>
            </a:extLst>
          </p:cNvPr>
          <p:cNvSpPr>
            <a:spLocks noGrp="1"/>
          </p:cNvSpPr>
          <p:nvPr>
            <p:ph idx="1"/>
          </p:nvPr>
        </p:nvSpPr>
        <p:spPr>
          <a:xfrm>
            <a:off x="838200" y="1825625"/>
            <a:ext cx="10515600" cy="4351338"/>
          </a:xfrm>
        </p:spPr>
        <p:txBody>
          <a:bodyPr>
            <a:normAutofit fontScale="55000" lnSpcReduction="20000"/>
          </a:bodyPr>
          <a:lstStyle/>
          <a:p>
            <a:r>
              <a:rPr lang="en-US" b="1" dirty="0"/>
              <a:t>del</a:t>
            </a:r>
          </a:p>
          <a:p>
            <a:r>
              <a:rPr lang="en-US" dirty="0"/>
              <a:t>del is used to delete the reference to an object. Everything is object in Python. We can delete a variable reference using </a:t>
            </a:r>
            <a:r>
              <a:rPr lang="en-US" dirty="0" smtClean="0"/>
              <a:t>del</a:t>
            </a:r>
          </a:p>
          <a:p>
            <a:endParaRPr lang="en-US" dirty="0" smtClean="0"/>
          </a:p>
          <a:p>
            <a:pPr marL="914400" lvl="2" indent="0">
              <a:buNone/>
            </a:pPr>
            <a:endParaRPr lang="en-US" dirty="0" smtClean="0"/>
          </a:p>
          <a:p>
            <a:endParaRPr lang="en-US" dirty="0"/>
          </a:p>
          <a:p>
            <a:pPr marL="0" indent="0">
              <a:buNone/>
            </a:pPr>
            <a:r>
              <a:rPr lang="en-US" b="1" dirty="0" smtClean="0"/>
              <a:t>                                                                                                                                                                                </a:t>
            </a:r>
            <a:endParaRPr lang="en-US" dirty="0" smtClean="0"/>
          </a:p>
          <a:p>
            <a:endParaRPr lang="en-US" dirty="0"/>
          </a:p>
          <a:p>
            <a:endParaRPr lang="en-US" dirty="0" smtClean="0"/>
          </a:p>
          <a:p>
            <a:r>
              <a:rPr lang="en-US" dirty="0" smtClean="0"/>
              <a:t>Here </a:t>
            </a:r>
            <a:r>
              <a:rPr lang="en-US" dirty="0"/>
              <a:t>we can see that the reference of the variable a was deleted. So, it is no longer defined. But b still exists.</a:t>
            </a:r>
          </a:p>
          <a:p>
            <a:endParaRPr lang="en-US" dirty="0"/>
          </a:p>
          <a:p>
            <a:r>
              <a:rPr lang="en-US" dirty="0"/>
              <a:t>del is also used to delete items from a list or a dictionary:</a:t>
            </a:r>
          </a:p>
          <a:p>
            <a:endParaRPr lang="en-US" dirty="0"/>
          </a:p>
          <a:p>
            <a:endParaRPr lang="en-US" dirty="0" smtClean="0"/>
          </a:p>
          <a:p>
            <a:pPr marL="0" indent="0">
              <a:buNone/>
            </a:pPr>
            <a:r>
              <a:rPr lang="en-US" dirty="0" smtClean="0"/>
              <a:t>                                                                                                                      </a:t>
            </a:r>
          </a:p>
          <a:p>
            <a:endParaRPr lang="en-US" dirty="0"/>
          </a:p>
          <a:p>
            <a:endParaRPr lang="en-US" dirty="0" smtClean="0"/>
          </a:p>
          <a:p>
            <a:endParaRPr lang="en-US" dirty="0"/>
          </a:p>
          <a:p>
            <a:endParaRPr lang="en-US" dirty="0" smtClean="0"/>
          </a:p>
          <a:p>
            <a:endParaRPr lang="en-US" dirty="0" smtClean="0"/>
          </a:p>
          <a:p>
            <a:endParaRPr lang="en-US" dirty="0"/>
          </a:p>
          <a:p>
            <a:endParaRPr lang="en-US" dirty="0" smtClean="0"/>
          </a:p>
          <a:p>
            <a:endParaRPr lang="en-US" dirty="0"/>
          </a:p>
          <a:p>
            <a:endParaRPr lang="en-US" dirty="0" smtClean="0"/>
          </a:p>
          <a:p>
            <a:endParaRPr lang="en-US" dirty="0" smtClean="0"/>
          </a:p>
          <a:p>
            <a:endParaRPr lang="en-US" dirty="0"/>
          </a:p>
          <a:p>
            <a:pPr marL="0" indent="0">
              <a:buNone/>
            </a:pPr>
            <a:endParaRPr lang="en-US" dirty="0"/>
          </a:p>
          <a:p>
            <a:endParaRPr lang="en-US" sz="2400" dirty="0"/>
          </a:p>
        </p:txBody>
      </p:sp>
      <p:pic>
        <p:nvPicPr>
          <p:cNvPr id="8" name="Picture 7"/>
          <p:cNvPicPr>
            <a:picLocks noChangeAspect="1"/>
          </p:cNvPicPr>
          <p:nvPr/>
        </p:nvPicPr>
        <p:blipFill>
          <a:blip r:embed="rId2"/>
          <a:stretch>
            <a:fillRect/>
          </a:stretch>
        </p:blipFill>
        <p:spPr>
          <a:xfrm>
            <a:off x="1228725" y="2627947"/>
            <a:ext cx="8020050" cy="1190625"/>
          </a:xfrm>
          <a:prstGeom prst="rect">
            <a:avLst/>
          </a:prstGeom>
        </p:spPr>
      </p:pic>
      <p:pic>
        <p:nvPicPr>
          <p:cNvPr id="9" name="Picture 8"/>
          <p:cNvPicPr>
            <a:picLocks noChangeAspect="1"/>
          </p:cNvPicPr>
          <p:nvPr/>
        </p:nvPicPr>
        <p:blipFill>
          <a:blip r:embed="rId3"/>
          <a:stretch>
            <a:fillRect/>
          </a:stretch>
        </p:blipFill>
        <p:spPr>
          <a:xfrm>
            <a:off x="1228725" y="4894897"/>
            <a:ext cx="7877175" cy="885825"/>
          </a:xfrm>
          <a:prstGeom prst="rect">
            <a:avLst/>
          </a:prstGeom>
        </p:spPr>
      </p:pic>
    </p:spTree>
    <p:extLst>
      <p:ext uri="{BB962C8B-B14F-4D97-AF65-F5344CB8AC3E}">
        <p14:creationId xmlns:p14="http://schemas.microsoft.com/office/powerpoint/2010/main" val="37011788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0242E2A3-7D01-461A-90FD-EA61D1B3A456}"/>
              </a:ext>
            </a:extLst>
          </p:cNvPr>
          <p:cNvSpPr>
            <a:spLocks noGrp="1"/>
          </p:cNvSpPr>
          <p:nvPr>
            <p:ph type="title"/>
          </p:nvPr>
        </p:nvSpPr>
        <p:spPr>
          <a:xfrm>
            <a:off x="838200" y="365125"/>
            <a:ext cx="10515600" cy="1325563"/>
          </a:xfrm>
        </p:spPr>
        <p:txBody>
          <a:bodyPr>
            <a:normAutofit fontScale="90000"/>
          </a:bodyPr>
          <a:lstStyle/>
          <a:p>
            <a:r>
              <a:rPr lang="en-US" b="1" dirty="0" smtClean="0"/>
              <a:t/>
            </a:r>
            <a:br>
              <a:rPr lang="en-US" b="1" dirty="0" smtClean="0"/>
            </a:br>
            <a:r>
              <a:rPr lang="en-US" b="1" dirty="0" smtClean="0"/>
              <a:t>Python Keywords..    Cont..</a:t>
            </a:r>
            <a:r>
              <a:rPr lang="en-US" b="1" dirty="0"/>
              <a:t/>
            </a:r>
            <a:br>
              <a:rPr lang="en-US" b="1" dirty="0"/>
            </a:br>
            <a:endParaRPr lang="en-US" dirty="0"/>
          </a:p>
        </p:txBody>
      </p:sp>
      <p:sp>
        <p:nvSpPr>
          <p:cNvPr id="7" name="Content Placeholder 2">
            <a:extLst>
              <a:ext uri="{FF2B5EF4-FFF2-40B4-BE49-F238E27FC236}">
                <a16:creationId xmlns:a16="http://schemas.microsoft.com/office/drawing/2014/main" id="{BDFFEEB9-1153-48FB-A0B4-5DC3AC9ABAC1}"/>
              </a:ext>
            </a:extLst>
          </p:cNvPr>
          <p:cNvSpPr>
            <a:spLocks noGrp="1"/>
          </p:cNvSpPr>
          <p:nvPr>
            <p:ph idx="1"/>
          </p:nvPr>
        </p:nvSpPr>
        <p:spPr>
          <a:xfrm>
            <a:off x="838200" y="1825625"/>
            <a:ext cx="10515600" cy="4351338"/>
          </a:xfrm>
        </p:spPr>
        <p:txBody>
          <a:bodyPr>
            <a:normAutofit fontScale="55000" lnSpcReduction="20000"/>
          </a:bodyPr>
          <a:lstStyle/>
          <a:p>
            <a:r>
              <a:rPr lang="en-US" b="1" dirty="0"/>
              <a:t>if, else, elif</a:t>
            </a:r>
          </a:p>
          <a:p>
            <a:r>
              <a:rPr lang="en-US" dirty="0"/>
              <a:t>if, else, elif are used for conditional branching or decision making.</a:t>
            </a:r>
          </a:p>
          <a:p>
            <a:r>
              <a:rPr lang="en-US" dirty="0" smtClean="0"/>
              <a:t>When </a:t>
            </a:r>
            <a:r>
              <a:rPr lang="en-US" dirty="0"/>
              <a:t>we want to test some condition and execute a block only if the condition is true, then we use if and </a:t>
            </a:r>
            <a:r>
              <a:rPr lang="en-US" dirty="0" smtClean="0"/>
              <a:t>elif</a:t>
            </a:r>
            <a:r>
              <a:rPr lang="en-US" dirty="0"/>
              <a:t>. </a:t>
            </a:r>
            <a:r>
              <a:rPr lang="en-US" dirty="0" smtClean="0"/>
              <a:t>elif </a:t>
            </a:r>
            <a:r>
              <a:rPr lang="en-US" dirty="0"/>
              <a:t>is short for else if. else is the block which is executed if the condition is false. This will be clear with the following example:</a:t>
            </a:r>
            <a:endParaRPr lang="en-US" dirty="0" smtClean="0"/>
          </a:p>
          <a:p>
            <a:endParaRPr lang="en-US" dirty="0" smtClean="0"/>
          </a:p>
          <a:p>
            <a:pPr marL="914400" lvl="2" indent="0">
              <a:buNone/>
            </a:pPr>
            <a:endParaRPr lang="en-US" dirty="0" smtClean="0"/>
          </a:p>
          <a:p>
            <a:endParaRPr lang="en-US" dirty="0"/>
          </a:p>
          <a:p>
            <a:pPr marL="0" indent="0">
              <a:buNone/>
            </a:pPr>
            <a:r>
              <a:rPr lang="en-US" b="1" dirty="0" smtClean="0"/>
              <a:t>                                                                                                                                                                                </a:t>
            </a:r>
            <a:endParaRPr lang="en-US" dirty="0" smtClean="0"/>
          </a:p>
          <a:p>
            <a:endParaRPr lang="en-US" dirty="0"/>
          </a:p>
          <a:p>
            <a:endParaRPr lang="en-US" dirty="0"/>
          </a:p>
          <a:p>
            <a:endParaRPr lang="en-US" dirty="0"/>
          </a:p>
          <a:p>
            <a:endParaRPr lang="en-US" dirty="0" smtClean="0"/>
          </a:p>
          <a:p>
            <a:pPr marL="0" indent="0">
              <a:buNone/>
            </a:pPr>
            <a:r>
              <a:rPr lang="en-US" dirty="0" smtClean="0"/>
              <a:t>                                                                                                                      </a:t>
            </a:r>
          </a:p>
          <a:p>
            <a:endParaRPr lang="en-US" dirty="0" smtClean="0"/>
          </a:p>
          <a:p>
            <a:r>
              <a:rPr lang="en-US" dirty="0" smtClean="0"/>
              <a:t>Here</a:t>
            </a:r>
            <a:r>
              <a:rPr lang="en-US" dirty="0"/>
              <a:t>, the function checks the input number and prints the result if it is 1 or 2. Any input other than this will cause the else part of the code to execute.</a:t>
            </a:r>
          </a:p>
          <a:p>
            <a:endParaRPr lang="en-US" dirty="0" smtClean="0"/>
          </a:p>
          <a:p>
            <a:endParaRPr lang="en-US" dirty="0"/>
          </a:p>
          <a:p>
            <a:endParaRPr lang="en-US" dirty="0" smtClean="0"/>
          </a:p>
          <a:p>
            <a:endParaRPr lang="en-US" dirty="0" smtClean="0"/>
          </a:p>
          <a:p>
            <a:endParaRPr lang="en-US" dirty="0"/>
          </a:p>
          <a:p>
            <a:endParaRPr lang="en-US" dirty="0" smtClean="0"/>
          </a:p>
          <a:p>
            <a:endParaRPr lang="en-US" dirty="0"/>
          </a:p>
          <a:p>
            <a:endParaRPr lang="en-US" dirty="0" smtClean="0"/>
          </a:p>
          <a:p>
            <a:endParaRPr lang="en-US" dirty="0" smtClean="0"/>
          </a:p>
          <a:p>
            <a:endParaRPr lang="en-US" dirty="0"/>
          </a:p>
          <a:p>
            <a:pPr marL="0" indent="0">
              <a:buNone/>
            </a:pPr>
            <a:endParaRPr lang="en-US" dirty="0"/>
          </a:p>
          <a:p>
            <a:endParaRPr lang="en-US" sz="2400" dirty="0"/>
          </a:p>
        </p:txBody>
      </p:sp>
      <p:pic>
        <p:nvPicPr>
          <p:cNvPr id="10" name="Picture 9"/>
          <p:cNvPicPr>
            <a:picLocks noChangeAspect="1"/>
          </p:cNvPicPr>
          <p:nvPr/>
        </p:nvPicPr>
        <p:blipFill>
          <a:blip r:embed="rId2"/>
          <a:stretch>
            <a:fillRect/>
          </a:stretch>
        </p:blipFill>
        <p:spPr>
          <a:xfrm>
            <a:off x="2767965" y="2802255"/>
            <a:ext cx="5484496" cy="2581275"/>
          </a:xfrm>
          <a:prstGeom prst="rect">
            <a:avLst/>
          </a:prstGeom>
        </p:spPr>
      </p:pic>
    </p:spTree>
    <p:extLst>
      <p:ext uri="{BB962C8B-B14F-4D97-AF65-F5344CB8AC3E}">
        <p14:creationId xmlns:p14="http://schemas.microsoft.com/office/powerpoint/2010/main" val="41133378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2E2A3-7D01-461A-90FD-EA61D1B3A456}"/>
              </a:ext>
            </a:extLst>
          </p:cNvPr>
          <p:cNvSpPr>
            <a:spLocks noGrp="1"/>
          </p:cNvSpPr>
          <p:nvPr>
            <p:ph type="title"/>
          </p:nvPr>
        </p:nvSpPr>
        <p:spPr/>
        <p:txBody>
          <a:bodyPr>
            <a:normAutofit fontScale="90000"/>
          </a:bodyPr>
          <a:lstStyle/>
          <a:p>
            <a:r>
              <a:rPr lang="en-US" b="1" dirty="0" smtClean="0"/>
              <a:t/>
            </a:r>
            <a:br>
              <a:rPr lang="en-US" b="1" dirty="0" smtClean="0"/>
            </a:br>
            <a:r>
              <a:rPr lang="en-US" b="1" dirty="0" smtClean="0"/>
              <a:t>Python </a:t>
            </a:r>
            <a:r>
              <a:rPr lang="en-US" b="1" dirty="0"/>
              <a:t>Keywords</a:t>
            </a:r>
            <a:br>
              <a:rPr lang="en-US" b="1" dirty="0"/>
            </a:br>
            <a:endParaRPr lang="en-US" dirty="0"/>
          </a:p>
        </p:txBody>
      </p:sp>
      <p:sp>
        <p:nvSpPr>
          <p:cNvPr id="3" name="Content Placeholder 2">
            <a:extLst>
              <a:ext uri="{FF2B5EF4-FFF2-40B4-BE49-F238E27FC236}">
                <a16:creationId xmlns:a16="http://schemas.microsoft.com/office/drawing/2014/main" id="{BDFFEEB9-1153-48FB-A0B4-5DC3AC9ABAC1}"/>
              </a:ext>
            </a:extLst>
          </p:cNvPr>
          <p:cNvSpPr>
            <a:spLocks noGrp="1"/>
          </p:cNvSpPr>
          <p:nvPr>
            <p:ph idx="1"/>
          </p:nvPr>
        </p:nvSpPr>
        <p:spPr/>
        <p:txBody>
          <a:bodyPr>
            <a:normAutofit lnSpcReduction="10000"/>
          </a:bodyPr>
          <a:lstStyle/>
          <a:p>
            <a:endParaRPr lang="en-US" sz="2400" dirty="0"/>
          </a:p>
          <a:p>
            <a:r>
              <a:rPr lang="en-US" dirty="0"/>
              <a:t>Keywords are the reserved words in </a:t>
            </a:r>
            <a:r>
              <a:rPr lang="en-US" dirty="0" smtClean="0"/>
              <a:t>Python.                                                                We </a:t>
            </a:r>
            <a:r>
              <a:rPr lang="en-US" dirty="0"/>
              <a:t>cannot use a keyword as variable name, function name or any other identifier. They are used to define the syntax and structure of the Python </a:t>
            </a:r>
            <a:r>
              <a:rPr lang="en-US" dirty="0" smtClean="0"/>
              <a:t>language.                                                                                                                     In </a:t>
            </a:r>
            <a:r>
              <a:rPr lang="en-US" dirty="0"/>
              <a:t>Python, keywords are case </a:t>
            </a:r>
            <a:r>
              <a:rPr lang="en-US" dirty="0" smtClean="0"/>
              <a:t>sensitive.                                                                    There </a:t>
            </a:r>
            <a:r>
              <a:rPr lang="en-US" dirty="0"/>
              <a:t>are 33 keywords in Python 3.3. This number can vary slightly in course of </a:t>
            </a:r>
            <a:r>
              <a:rPr lang="en-US" dirty="0" smtClean="0"/>
              <a:t>time.                                                                                                   All </a:t>
            </a:r>
            <a:r>
              <a:rPr lang="en-US" dirty="0"/>
              <a:t>the keywords except True, False and None are in lowercase and they must be written as it is. The list of all the keywords are given below.</a:t>
            </a:r>
            <a:endParaRPr lang="en-US" dirty="0" smtClean="0"/>
          </a:p>
          <a:p>
            <a:endParaRPr lang="en-US" dirty="0"/>
          </a:p>
          <a:p>
            <a:pPr marL="0" indent="0">
              <a:buNone/>
            </a:pPr>
            <a:endParaRPr lang="en-US" dirty="0"/>
          </a:p>
          <a:p>
            <a:endParaRPr lang="en-US" sz="2400" dirty="0"/>
          </a:p>
        </p:txBody>
      </p:sp>
    </p:spTree>
    <p:extLst>
      <p:ext uri="{BB962C8B-B14F-4D97-AF65-F5344CB8AC3E}">
        <p14:creationId xmlns:p14="http://schemas.microsoft.com/office/powerpoint/2010/main" val="38080938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242E2A3-7D01-461A-90FD-EA61D1B3A456}"/>
              </a:ext>
            </a:extLst>
          </p:cNvPr>
          <p:cNvSpPr>
            <a:spLocks noGrp="1"/>
          </p:cNvSpPr>
          <p:nvPr>
            <p:ph type="title"/>
          </p:nvPr>
        </p:nvSpPr>
        <p:spPr>
          <a:xfrm>
            <a:off x="838200" y="365125"/>
            <a:ext cx="10515600" cy="1325563"/>
          </a:xfrm>
        </p:spPr>
        <p:txBody>
          <a:bodyPr>
            <a:normAutofit fontScale="90000"/>
          </a:bodyPr>
          <a:lstStyle/>
          <a:p>
            <a:r>
              <a:rPr lang="en-US" b="1" dirty="0" smtClean="0"/>
              <a:t/>
            </a:r>
            <a:br>
              <a:rPr lang="en-US" b="1" dirty="0" smtClean="0"/>
            </a:br>
            <a:r>
              <a:rPr lang="en-US" b="1" dirty="0" smtClean="0"/>
              <a:t>Python Keywords..    Cont..</a:t>
            </a:r>
            <a:r>
              <a:rPr lang="en-US" b="1" dirty="0"/>
              <a:t/>
            </a:r>
            <a:br>
              <a:rPr lang="en-US" b="1" dirty="0"/>
            </a:br>
            <a:endParaRPr lang="en-US" dirty="0"/>
          </a:p>
        </p:txBody>
      </p:sp>
      <p:sp>
        <p:nvSpPr>
          <p:cNvPr id="8" name="Content Placeholder 2">
            <a:extLst>
              <a:ext uri="{FF2B5EF4-FFF2-40B4-BE49-F238E27FC236}">
                <a16:creationId xmlns:a16="http://schemas.microsoft.com/office/drawing/2014/main" id="{BDFFEEB9-1153-48FB-A0B4-5DC3AC9ABAC1}"/>
              </a:ext>
            </a:extLst>
          </p:cNvPr>
          <p:cNvSpPr>
            <a:spLocks noGrp="1"/>
          </p:cNvSpPr>
          <p:nvPr>
            <p:ph idx="1"/>
          </p:nvPr>
        </p:nvSpPr>
        <p:spPr>
          <a:xfrm>
            <a:off x="838200" y="1825625"/>
            <a:ext cx="10515600" cy="4351338"/>
          </a:xfrm>
        </p:spPr>
        <p:txBody>
          <a:bodyPr>
            <a:normAutofit fontScale="40000" lnSpcReduction="20000"/>
          </a:bodyPr>
          <a:lstStyle/>
          <a:p>
            <a:r>
              <a:rPr lang="en-US" b="1" dirty="0"/>
              <a:t>except, raise, try</a:t>
            </a:r>
          </a:p>
          <a:p>
            <a:r>
              <a:rPr lang="en-US" dirty="0"/>
              <a:t>except, raise, try are used with exceptions in Python.</a:t>
            </a:r>
          </a:p>
          <a:p>
            <a:r>
              <a:rPr lang="en-US" dirty="0"/>
              <a:t>Exceptions are basically errors that suggests something went wrong while executing our program. </a:t>
            </a:r>
            <a:r>
              <a:rPr lang="en-US" dirty="0" err="1"/>
              <a:t>IOError</a:t>
            </a:r>
            <a:r>
              <a:rPr lang="en-US" dirty="0"/>
              <a:t>, </a:t>
            </a:r>
            <a:r>
              <a:rPr lang="en-US" dirty="0" err="1"/>
              <a:t>ValueError</a:t>
            </a:r>
            <a:r>
              <a:rPr lang="en-US" dirty="0"/>
              <a:t>, </a:t>
            </a:r>
            <a:r>
              <a:rPr lang="en-US" dirty="0" err="1"/>
              <a:t>ZeroDivisionError</a:t>
            </a:r>
            <a:r>
              <a:rPr lang="en-US" dirty="0"/>
              <a:t>, </a:t>
            </a:r>
            <a:r>
              <a:rPr lang="en-US" dirty="0" err="1"/>
              <a:t>ImportError</a:t>
            </a:r>
            <a:r>
              <a:rPr lang="en-US" dirty="0"/>
              <a:t>, </a:t>
            </a:r>
            <a:r>
              <a:rPr lang="en-US" dirty="0" err="1"/>
              <a:t>NameError</a:t>
            </a:r>
            <a:r>
              <a:rPr lang="en-US" dirty="0"/>
              <a:t>, </a:t>
            </a:r>
            <a:r>
              <a:rPr lang="en-US" dirty="0" err="1"/>
              <a:t>TypeError</a:t>
            </a:r>
            <a:r>
              <a:rPr lang="en-US" dirty="0"/>
              <a:t> etc. are few examples of exception in Python. try...except blocks are used to catch exceptions in Python.</a:t>
            </a:r>
          </a:p>
          <a:p>
            <a:r>
              <a:rPr lang="en-US" dirty="0" smtClean="0"/>
              <a:t>We </a:t>
            </a:r>
            <a:r>
              <a:rPr lang="en-US" dirty="0"/>
              <a:t>can raise an exception explicitly with the raise keyword. Following is an example:</a:t>
            </a:r>
            <a:endParaRPr lang="en-US" dirty="0" smtClean="0"/>
          </a:p>
          <a:p>
            <a:endParaRPr lang="en-US" dirty="0" smtClean="0"/>
          </a:p>
          <a:p>
            <a:pPr marL="914400" lvl="2" indent="0">
              <a:buNone/>
            </a:pPr>
            <a:endParaRPr lang="en-US" dirty="0" smtClean="0"/>
          </a:p>
          <a:p>
            <a:endParaRPr lang="en-US" dirty="0"/>
          </a:p>
          <a:p>
            <a:pPr marL="0" indent="0">
              <a:buNone/>
            </a:pPr>
            <a:r>
              <a:rPr lang="en-US" b="1" dirty="0" smtClean="0"/>
              <a:t>                                                                                                                                                                                </a:t>
            </a:r>
            <a:endParaRPr lang="en-US" dirty="0" smtClean="0"/>
          </a:p>
          <a:p>
            <a:endParaRPr lang="en-US" dirty="0"/>
          </a:p>
          <a:p>
            <a:endParaRPr lang="en-US" dirty="0"/>
          </a:p>
          <a:p>
            <a:endParaRPr lang="en-US" dirty="0"/>
          </a:p>
          <a:p>
            <a:endParaRPr lang="en-US" dirty="0" smtClean="0"/>
          </a:p>
          <a:p>
            <a:pPr marL="0" indent="0">
              <a:buNone/>
            </a:pPr>
            <a:r>
              <a:rPr lang="en-US" dirty="0" smtClean="0"/>
              <a:t>                                                                                                                      </a:t>
            </a:r>
          </a:p>
          <a:p>
            <a:endParaRPr lang="en-US" dirty="0" smtClean="0"/>
          </a:p>
          <a:p>
            <a:r>
              <a:rPr lang="en-US" dirty="0"/>
              <a:t>Here, the function reciprocal() returns the reciprocal of the input </a:t>
            </a:r>
            <a:r>
              <a:rPr lang="en-US" dirty="0" err="1" smtClean="0"/>
              <a:t>number.When</a:t>
            </a:r>
            <a:r>
              <a:rPr lang="en-US" dirty="0" smtClean="0"/>
              <a:t> </a:t>
            </a:r>
            <a:r>
              <a:rPr lang="en-US" dirty="0"/>
              <a:t>we enter 10, we get the normal output of 0.1. But when we input 0, a </a:t>
            </a:r>
            <a:r>
              <a:rPr lang="en-US" dirty="0" err="1"/>
              <a:t>ZeroDivisionError</a:t>
            </a:r>
            <a:r>
              <a:rPr lang="en-US" dirty="0"/>
              <a:t> is raised </a:t>
            </a:r>
            <a:r>
              <a:rPr lang="en-US" dirty="0" smtClean="0"/>
              <a:t>automatically. This </a:t>
            </a:r>
            <a:r>
              <a:rPr lang="en-US" dirty="0"/>
              <a:t>is caught by our try…except block and we return None. We could have also raised the </a:t>
            </a:r>
            <a:r>
              <a:rPr lang="en-US" dirty="0" err="1"/>
              <a:t>ZeroDivisionError</a:t>
            </a:r>
            <a:r>
              <a:rPr lang="en-US" dirty="0"/>
              <a:t> explicitly by checking the input and handled it elsewhere as follows</a:t>
            </a:r>
            <a:r>
              <a:rPr lang="en-US" dirty="0" smtClean="0"/>
              <a:t>:</a:t>
            </a:r>
          </a:p>
          <a:p>
            <a:pPr marL="0" indent="0">
              <a:buNone/>
            </a:pPr>
            <a:r>
              <a:rPr lang="en-US" dirty="0" smtClean="0"/>
              <a:t>		if </a:t>
            </a:r>
            <a:r>
              <a:rPr lang="en-US" dirty="0" err="1"/>
              <a:t>num</a:t>
            </a:r>
            <a:r>
              <a:rPr lang="en-US" dirty="0"/>
              <a:t> == </a:t>
            </a:r>
            <a:r>
              <a:rPr lang="en-US" dirty="0" smtClean="0"/>
              <a:t>0:   raise </a:t>
            </a:r>
            <a:r>
              <a:rPr lang="en-US" dirty="0" err="1"/>
              <a:t>ZeroDivisionError</a:t>
            </a:r>
            <a:r>
              <a:rPr lang="en-US" dirty="0"/>
              <a:t>('cannot divide')</a:t>
            </a:r>
            <a:endParaRPr lang="en-US" dirty="0" smtClean="0"/>
          </a:p>
          <a:p>
            <a:endParaRPr lang="en-US" dirty="0"/>
          </a:p>
          <a:p>
            <a:endParaRPr lang="en-US" dirty="0" smtClean="0"/>
          </a:p>
          <a:p>
            <a:endParaRPr lang="en-US" dirty="0" smtClean="0"/>
          </a:p>
          <a:p>
            <a:endParaRPr lang="en-US" dirty="0"/>
          </a:p>
          <a:p>
            <a:endParaRPr lang="en-US" dirty="0" smtClean="0"/>
          </a:p>
          <a:p>
            <a:endParaRPr lang="en-US" dirty="0"/>
          </a:p>
          <a:p>
            <a:endParaRPr lang="en-US" dirty="0" smtClean="0"/>
          </a:p>
          <a:p>
            <a:endParaRPr lang="en-US" dirty="0" smtClean="0"/>
          </a:p>
          <a:p>
            <a:endParaRPr lang="en-US" dirty="0"/>
          </a:p>
          <a:p>
            <a:pPr marL="0" indent="0">
              <a:buNone/>
            </a:pPr>
            <a:endParaRPr lang="en-US" dirty="0"/>
          </a:p>
          <a:p>
            <a:endParaRPr lang="en-US" sz="2400" dirty="0"/>
          </a:p>
        </p:txBody>
      </p:sp>
      <p:pic>
        <p:nvPicPr>
          <p:cNvPr id="10" name="Picture 9"/>
          <p:cNvPicPr>
            <a:picLocks noChangeAspect="1"/>
          </p:cNvPicPr>
          <p:nvPr/>
        </p:nvPicPr>
        <p:blipFill>
          <a:blip r:embed="rId2"/>
          <a:stretch>
            <a:fillRect/>
          </a:stretch>
        </p:blipFill>
        <p:spPr>
          <a:xfrm>
            <a:off x="3182302" y="2838450"/>
            <a:ext cx="4967288" cy="2419350"/>
          </a:xfrm>
          <a:prstGeom prst="rect">
            <a:avLst/>
          </a:prstGeom>
        </p:spPr>
      </p:pic>
    </p:spTree>
    <p:extLst>
      <p:ext uri="{BB962C8B-B14F-4D97-AF65-F5344CB8AC3E}">
        <p14:creationId xmlns:p14="http://schemas.microsoft.com/office/powerpoint/2010/main" val="25451535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242E2A3-7D01-461A-90FD-EA61D1B3A456}"/>
              </a:ext>
            </a:extLst>
          </p:cNvPr>
          <p:cNvSpPr>
            <a:spLocks noGrp="1"/>
          </p:cNvSpPr>
          <p:nvPr>
            <p:ph type="title"/>
          </p:nvPr>
        </p:nvSpPr>
        <p:spPr>
          <a:xfrm>
            <a:off x="838200" y="365125"/>
            <a:ext cx="10515600" cy="1325563"/>
          </a:xfrm>
        </p:spPr>
        <p:txBody>
          <a:bodyPr>
            <a:normAutofit fontScale="90000"/>
          </a:bodyPr>
          <a:lstStyle/>
          <a:p>
            <a:r>
              <a:rPr lang="en-US" b="1" dirty="0" smtClean="0"/>
              <a:t/>
            </a:r>
            <a:br>
              <a:rPr lang="en-US" b="1" dirty="0" smtClean="0"/>
            </a:br>
            <a:r>
              <a:rPr lang="en-US" b="1" dirty="0" smtClean="0"/>
              <a:t>Python Keywords..    Cont..</a:t>
            </a:r>
            <a:r>
              <a:rPr lang="en-US" b="1" dirty="0"/>
              <a:t/>
            </a:r>
            <a:br>
              <a:rPr lang="en-US" b="1" dirty="0"/>
            </a:br>
            <a:endParaRPr lang="en-US" dirty="0"/>
          </a:p>
        </p:txBody>
      </p:sp>
      <p:sp>
        <p:nvSpPr>
          <p:cNvPr id="6" name="Content Placeholder 2">
            <a:extLst>
              <a:ext uri="{FF2B5EF4-FFF2-40B4-BE49-F238E27FC236}">
                <a16:creationId xmlns:a16="http://schemas.microsoft.com/office/drawing/2014/main" id="{BDFFEEB9-1153-48FB-A0B4-5DC3AC9ABAC1}"/>
              </a:ext>
            </a:extLst>
          </p:cNvPr>
          <p:cNvSpPr>
            <a:spLocks noGrp="1"/>
          </p:cNvSpPr>
          <p:nvPr>
            <p:ph idx="1"/>
          </p:nvPr>
        </p:nvSpPr>
        <p:spPr>
          <a:xfrm>
            <a:off x="838200" y="1825625"/>
            <a:ext cx="10515600" cy="4351338"/>
          </a:xfrm>
        </p:spPr>
        <p:txBody>
          <a:bodyPr>
            <a:normAutofit fontScale="55000" lnSpcReduction="20000"/>
          </a:bodyPr>
          <a:lstStyle/>
          <a:p>
            <a:r>
              <a:rPr lang="en-US" b="1" dirty="0" smtClean="0"/>
              <a:t>finally</a:t>
            </a:r>
            <a:endParaRPr lang="en-US" b="1" dirty="0"/>
          </a:p>
          <a:p>
            <a:r>
              <a:rPr lang="en-US" dirty="0"/>
              <a:t>finally is used with try…except block to close up resources or file streams</a:t>
            </a:r>
            <a:r>
              <a:rPr lang="en-US" dirty="0" smtClean="0"/>
              <a:t>.</a:t>
            </a:r>
            <a:endParaRPr lang="en-US" dirty="0"/>
          </a:p>
          <a:p>
            <a:r>
              <a:rPr lang="en-US" dirty="0"/>
              <a:t>Using finally ensures that the block of code inside it gets executed even if there is an unhandled exception. For example:</a:t>
            </a:r>
            <a:endParaRPr lang="en-US" dirty="0" smtClean="0"/>
          </a:p>
          <a:p>
            <a:endParaRPr lang="en-US" dirty="0" smtClean="0"/>
          </a:p>
          <a:p>
            <a:pPr marL="914400" lvl="2" indent="0">
              <a:buNone/>
            </a:pPr>
            <a:endParaRPr lang="en-US" dirty="0" smtClean="0"/>
          </a:p>
          <a:p>
            <a:endParaRPr lang="en-US" dirty="0"/>
          </a:p>
          <a:p>
            <a:pPr marL="0" indent="0">
              <a:buNone/>
            </a:pPr>
            <a:r>
              <a:rPr lang="en-US" b="1" dirty="0" smtClean="0"/>
              <a:t>                                                                                                                                                                                </a:t>
            </a:r>
            <a:endParaRPr lang="en-US" dirty="0" smtClean="0"/>
          </a:p>
          <a:p>
            <a:endParaRPr lang="en-US" dirty="0"/>
          </a:p>
          <a:p>
            <a:endParaRPr lang="en-US" dirty="0"/>
          </a:p>
          <a:p>
            <a:endParaRPr lang="en-US" dirty="0"/>
          </a:p>
          <a:p>
            <a:endParaRPr lang="en-US" dirty="0" smtClean="0"/>
          </a:p>
          <a:p>
            <a:pPr marL="0" indent="0">
              <a:buNone/>
            </a:pPr>
            <a:r>
              <a:rPr lang="en-US" dirty="0" smtClean="0"/>
              <a:t>                                                                                                                      </a:t>
            </a:r>
          </a:p>
          <a:p>
            <a:endParaRPr lang="en-US" dirty="0" smtClean="0"/>
          </a:p>
          <a:p>
            <a:r>
              <a:rPr lang="en-US" dirty="0"/>
              <a:t>Here if there is an exception in the Try-block, it is handled in the except or else block. But no matter in what order the execution flows, we can rest assured that the Finally-block is executed even if there is an error. This is useful in cleaning up the resources.</a:t>
            </a:r>
            <a:endParaRPr lang="en-US" dirty="0" smtClean="0"/>
          </a:p>
          <a:p>
            <a:endParaRPr lang="en-US" dirty="0"/>
          </a:p>
          <a:p>
            <a:endParaRPr lang="en-US" dirty="0" smtClean="0"/>
          </a:p>
          <a:p>
            <a:endParaRPr lang="en-US" dirty="0" smtClean="0"/>
          </a:p>
          <a:p>
            <a:endParaRPr lang="en-US" dirty="0"/>
          </a:p>
          <a:p>
            <a:endParaRPr lang="en-US" dirty="0" smtClean="0"/>
          </a:p>
          <a:p>
            <a:endParaRPr lang="en-US" dirty="0"/>
          </a:p>
          <a:p>
            <a:endParaRPr lang="en-US" dirty="0" smtClean="0"/>
          </a:p>
          <a:p>
            <a:endParaRPr lang="en-US" dirty="0" smtClean="0"/>
          </a:p>
          <a:p>
            <a:endParaRPr lang="en-US" dirty="0"/>
          </a:p>
          <a:p>
            <a:pPr marL="0" indent="0">
              <a:buNone/>
            </a:pPr>
            <a:endParaRPr lang="en-US" dirty="0"/>
          </a:p>
          <a:p>
            <a:endParaRPr lang="en-US" sz="2400" dirty="0"/>
          </a:p>
        </p:txBody>
      </p:sp>
      <p:sp>
        <p:nvSpPr>
          <p:cNvPr id="9" name="Rectangle 8"/>
          <p:cNvSpPr/>
          <p:nvPr/>
        </p:nvSpPr>
        <p:spPr>
          <a:xfrm>
            <a:off x="3195145" y="2570133"/>
            <a:ext cx="2900855" cy="2862322"/>
          </a:xfrm>
          <a:prstGeom prst="rect">
            <a:avLst/>
          </a:prstGeom>
        </p:spPr>
        <p:txBody>
          <a:bodyPr wrap="square">
            <a:spAutoFit/>
          </a:bodyPr>
          <a:lstStyle/>
          <a:p>
            <a:r>
              <a:rPr lang="en-US" dirty="0"/>
              <a:t>try:</a:t>
            </a:r>
          </a:p>
          <a:p>
            <a:r>
              <a:rPr lang="en-US" dirty="0"/>
              <a:t>    Try-block</a:t>
            </a:r>
          </a:p>
          <a:p>
            <a:r>
              <a:rPr lang="en-US" dirty="0"/>
              <a:t>except exception1:</a:t>
            </a:r>
          </a:p>
          <a:p>
            <a:r>
              <a:rPr lang="en-US" dirty="0"/>
              <a:t>    Exception1-block</a:t>
            </a:r>
          </a:p>
          <a:p>
            <a:r>
              <a:rPr lang="en-US" dirty="0"/>
              <a:t>except exception2:</a:t>
            </a:r>
          </a:p>
          <a:p>
            <a:r>
              <a:rPr lang="en-US" dirty="0"/>
              <a:t>    Exception2-block</a:t>
            </a:r>
          </a:p>
          <a:p>
            <a:r>
              <a:rPr lang="en-US" dirty="0"/>
              <a:t>else:</a:t>
            </a:r>
          </a:p>
          <a:p>
            <a:r>
              <a:rPr lang="en-US" dirty="0"/>
              <a:t>    Else-block</a:t>
            </a:r>
          </a:p>
          <a:p>
            <a:r>
              <a:rPr lang="en-US" dirty="0"/>
              <a:t>finally:</a:t>
            </a:r>
          </a:p>
          <a:p>
            <a:r>
              <a:rPr lang="en-US" dirty="0"/>
              <a:t>    Finally-block</a:t>
            </a:r>
          </a:p>
        </p:txBody>
      </p:sp>
    </p:spTree>
    <p:extLst>
      <p:ext uri="{BB962C8B-B14F-4D97-AF65-F5344CB8AC3E}">
        <p14:creationId xmlns:p14="http://schemas.microsoft.com/office/powerpoint/2010/main" val="14039260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242E2A3-7D01-461A-90FD-EA61D1B3A456}"/>
              </a:ext>
            </a:extLst>
          </p:cNvPr>
          <p:cNvSpPr>
            <a:spLocks noGrp="1"/>
          </p:cNvSpPr>
          <p:nvPr>
            <p:ph type="title"/>
          </p:nvPr>
        </p:nvSpPr>
        <p:spPr>
          <a:xfrm>
            <a:off x="838200" y="365125"/>
            <a:ext cx="10515600" cy="1325563"/>
          </a:xfrm>
        </p:spPr>
        <p:txBody>
          <a:bodyPr>
            <a:normAutofit fontScale="90000"/>
          </a:bodyPr>
          <a:lstStyle/>
          <a:p>
            <a:r>
              <a:rPr lang="en-US" b="1" dirty="0" smtClean="0"/>
              <a:t/>
            </a:r>
            <a:br>
              <a:rPr lang="en-US" b="1" dirty="0" smtClean="0"/>
            </a:br>
            <a:r>
              <a:rPr lang="en-US" b="1" dirty="0" smtClean="0"/>
              <a:t>Python Keywords..    Cont..</a:t>
            </a:r>
            <a:r>
              <a:rPr lang="en-US" b="1" dirty="0"/>
              <a:t/>
            </a:r>
            <a:br>
              <a:rPr lang="en-US" b="1" dirty="0"/>
            </a:br>
            <a:endParaRPr lang="en-US" dirty="0"/>
          </a:p>
        </p:txBody>
      </p:sp>
      <p:sp>
        <p:nvSpPr>
          <p:cNvPr id="6" name="Content Placeholder 2">
            <a:extLst>
              <a:ext uri="{FF2B5EF4-FFF2-40B4-BE49-F238E27FC236}">
                <a16:creationId xmlns:a16="http://schemas.microsoft.com/office/drawing/2014/main" id="{BDFFEEB9-1153-48FB-A0B4-5DC3AC9ABAC1}"/>
              </a:ext>
            </a:extLst>
          </p:cNvPr>
          <p:cNvSpPr>
            <a:spLocks noGrp="1"/>
          </p:cNvSpPr>
          <p:nvPr>
            <p:ph idx="1"/>
          </p:nvPr>
        </p:nvSpPr>
        <p:spPr>
          <a:xfrm>
            <a:off x="838200" y="1825625"/>
            <a:ext cx="10515600" cy="4351338"/>
          </a:xfrm>
        </p:spPr>
        <p:txBody>
          <a:bodyPr>
            <a:normAutofit fontScale="70000" lnSpcReduction="20000"/>
          </a:bodyPr>
          <a:lstStyle/>
          <a:p>
            <a:r>
              <a:rPr lang="en-US" b="1" dirty="0" smtClean="0"/>
              <a:t>for</a:t>
            </a:r>
            <a:endParaRPr lang="en-US" b="1" dirty="0"/>
          </a:p>
          <a:p>
            <a:r>
              <a:rPr lang="en-US" dirty="0"/>
              <a:t>for is used for looping. Generally we use for when we know the number of times we want to loop.</a:t>
            </a:r>
          </a:p>
          <a:p>
            <a:r>
              <a:rPr lang="en-US" dirty="0" smtClean="0"/>
              <a:t>In </a:t>
            </a:r>
            <a:r>
              <a:rPr lang="en-US" dirty="0"/>
              <a:t>Python we can use it with any type of sequence like a list or a string. Here is an example in which for is used to traverse through a list of names:</a:t>
            </a:r>
            <a:endParaRPr lang="en-US" dirty="0" smtClean="0"/>
          </a:p>
          <a:p>
            <a:endParaRPr lang="en-US" dirty="0" smtClean="0"/>
          </a:p>
          <a:p>
            <a:pPr marL="914400" lvl="2" indent="0">
              <a:buNone/>
            </a:pPr>
            <a:endParaRPr lang="en-US" dirty="0" smtClean="0"/>
          </a:p>
          <a:p>
            <a:endParaRPr lang="en-US" dirty="0"/>
          </a:p>
          <a:p>
            <a:pPr marL="0" indent="0">
              <a:buNone/>
            </a:pPr>
            <a:r>
              <a:rPr lang="en-US" b="1" dirty="0" smtClean="0"/>
              <a:t>                                                                                                                                                                                </a:t>
            </a:r>
            <a:endParaRPr lang="en-US" dirty="0" smtClean="0"/>
          </a:p>
          <a:p>
            <a:endParaRPr lang="en-US" dirty="0"/>
          </a:p>
          <a:p>
            <a:endParaRPr lang="en-US" dirty="0"/>
          </a:p>
          <a:p>
            <a:endParaRPr lang="en-US" dirty="0"/>
          </a:p>
          <a:p>
            <a:endParaRPr lang="en-US" dirty="0" smtClean="0"/>
          </a:p>
          <a:p>
            <a:pPr marL="0" indent="0">
              <a:buNone/>
            </a:pPr>
            <a:r>
              <a:rPr lang="en-US" dirty="0" smtClean="0"/>
              <a:t>                                                                                                                      </a:t>
            </a:r>
          </a:p>
          <a:p>
            <a:endParaRPr lang="en-US" dirty="0" smtClean="0"/>
          </a:p>
          <a:p>
            <a:endParaRPr lang="en-US" dirty="0"/>
          </a:p>
          <a:p>
            <a:endParaRPr lang="en-US" dirty="0" smtClean="0"/>
          </a:p>
          <a:p>
            <a:endParaRPr lang="en-US" dirty="0" smtClean="0"/>
          </a:p>
          <a:p>
            <a:endParaRPr lang="en-US" dirty="0"/>
          </a:p>
          <a:p>
            <a:endParaRPr lang="en-US" dirty="0" smtClean="0"/>
          </a:p>
          <a:p>
            <a:endParaRPr lang="en-US" dirty="0"/>
          </a:p>
          <a:p>
            <a:endParaRPr lang="en-US" dirty="0" smtClean="0"/>
          </a:p>
          <a:p>
            <a:endParaRPr lang="en-US" dirty="0" smtClean="0"/>
          </a:p>
          <a:p>
            <a:endParaRPr lang="en-US" dirty="0"/>
          </a:p>
          <a:p>
            <a:pPr marL="0" indent="0">
              <a:buNone/>
            </a:pPr>
            <a:endParaRPr lang="en-US" dirty="0"/>
          </a:p>
          <a:p>
            <a:endParaRPr lang="en-US" sz="2400" dirty="0"/>
          </a:p>
        </p:txBody>
      </p:sp>
      <p:pic>
        <p:nvPicPr>
          <p:cNvPr id="2" name="Picture 1"/>
          <p:cNvPicPr>
            <a:picLocks noChangeAspect="1"/>
          </p:cNvPicPr>
          <p:nvPr/>
        </p:nvPicPr>
        <p:blipFill>
          <a:blip r:embed="rId2"/>
          <a:stretch>
            <a:fillRect/>
          </a:stretch>
        </p:blipFill>
        <p:spPr>
          <a:xfrm>
            <a:off x="2587083" y="3081623"/>
            <a:ext cx="5218771" cy="3375243"/>
          </a:xfrm>
          <a:prstGeom prst="rect">
            <a:avLst/>
          </a:prstGeom>
        </p:spPr>
      </p:pic>
    </p:spTree>
    <p:extLst>
      <p:ext uri="{BB962C8B-B14F-4D97-AF65-F5344CB8AC3E}">
        <p14:creationId xmlns:p14="http://schemas.microsoft.com/office/powerpoint/2010/main" val="34503050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242E2A3-7D01-461A-90FD-EA61D1B3A456}"/>
              </a:ext>
            </a:extLst>
          </p:cNvPr>
          <p:cNvSpPr>
            <a:spLocks noGrp="1"/>
          </p:cNvSpPr>
          <p:nvPr>
            <p:ph type="title"/>
          </p:nvPr>
        </p:nvSpPr>
        <p:spPr>
          <a:xfrm>
            <a:off x="838200" y="365125"/>
            <a:ext cx="10515600" cy="1325563"/>
          </a:xfrm>
        </p:spPr>
        <p:txBody>
          <a:bodyPr>
            <a:normAutofit fontScale="90000"/>
          </a:bodyPr>
          <a:lstStyle/>
          <a:p>
            <a:r>
              <a:rPr lang="en-US" b="1" dirty="0" smtClean="0"/>
              <a:t/>
            </a:r>
            <a:br>
              <a:rPr lang="en-US" b="1" dirty="0" smtClean="0"/>
            </a:br>
            <a:r>
              <a:rPr lang="en-US" b="1" dirty="0" smtClean="0"/>
              <a:t>Python Keywords..    Cont..</a:t>
            </a:r>
            <a:r>
              <a:rPr lang="en-US" b="1" dirty="0"/>
              <a:t/>
            </a:r>
            <a:br>
              <a:rPr lang="en-US" b="1" dirty="0"/>
            </a:br>
            <a:endParaRPr lang="en-US" dirty="0"/>
          </a:p>
        </p:txBody>
      </p:sp>
      <p:sp>
        <p:nvSpPr>
          <p:cNvPr id="6" name="Content Placeholder 2">
            <a:extLst>
              <a:ext uri="{FF2B5EF4-FFF2-40B4-BE49-F238E27FC236}">
                <a16:creationId xmlns:a16="http://schemas.microsoft.com/office/drawing/2014/main" id="{BDFFEEB9-1153-48FB-A0B4-5DC3AC9ABAC1}"/>
              </a:ext>
            </a:extLst>
          </p:cNvPr>
          <p:cNvSpPr>
            <a:spLocks noGrp="1"/>
          </p:cNvSpPr>
          <p:nvPr>
            <p:ph idx="1"/>
          </p:nvPr>
        </p:nvSpPr>
        <p:spPr>
          <a:xfrm>
            <a:off x="838200" y="1825625"/>
            <a:ext cx="10515600" cy="4351338"/>
          </a:xfrm>
        </p:spPr>
        <p:txBody>
          <a:bodyPr>
            <a:normAutofit fontScale="62500" lnSpcReduction="20000"/>
          </a:bodyPr>
          <a:lstStyle/>
          <a:p>
            <a:r>
              <a:rPr lang="en-US" b="1" dirty="0"/>
              <a:t>from, import</a:t>
            </a:r>
          </a:p>
          <a:p>
            <a:r>
              <a:rPr lang="en-US" dirty="0"/>
              <a:t>import keyword is used to import modules into the current namespace. from…import is used to import specific attributes or functions into the current namespace. For example:</a:t>
            </a:r>
            <a:endParaRPr lang="en-US" dirty="0" smtClean="0"/>
          </a:p>
          <a:p>
            <a:pPr marL="0" indent="0">
              <a:buNone/>
            </a:pPr>
            <a:r>
              <a:rPr lang="en-US" dirty="0"/>
              <a:t> </a:t>
            </a:r>
            <a:r>
              <a:rPr lang="en-US" dirty="0" smtClean="0"/>
              <a:t>                    import math</a:t>
            </a:r>
          </a:p>
          <a:p>
            <a:r>
              <a:rPr lang="en-US" dirty="0" smtClean="0"/>
              <a:t>will </a:t>
            </a:r>
            <a:r>
              <a:rPr lang="en-US" dirty="0"/>
              <a:t>import the math module. Now we can use the cos() function inside it as </a:t>
            </a:r>
            <a:r>
              <a:rPr lang="en-US" dirty="0" err="1"/>
              <a:t>math.cos</a:t>
            </a:r>
            <a:r>
              <a:rPr lang="en-US" dirty="0"/>
              <a:t>(). But if we wanted to import just the cos() function, this can done using from </a:t>
            </a:r>
            <a:r>
              <a:rPr lang="en-US" dirty="0" smtClean="0"/>
              <a:t>as from </a:t>
            </a:r>
            <a:r>
              <a:rPr lang="en-US" dirty="0"/>
              <a:t>math import </a:t>
            </a:r>
            <a:r>
              <a:rPr lang="en-US" dirty="0" smtClean="0"/>
              <a:t>cos. now we can use the function simply as cos(), no need to write </a:t>
            </a:r>
            <a:r>
              <a:rPr lang="en-US" dirty="0" err="1" smtClean="0"/>
              <a:t>math.cos</a:t>
            </a:r>
            <a:r>
              <a:rPr lang="en-US" dirty="0" smtClean="0"/>
              <a:t>().</a:t>
            </a:r>
            <a:endParaRPr lang="en-US" dirty="0" smtClean="0"/>
          </a:p>
          <a:p>
            <a:pPr marL="914400" lvl="2" indent="0">
              <a:buNone/>
            </a:pPr>
            <a:endParaRPr lang="en-US" dirty="0" smtClean="0"/>
          </a:p>
          <a:p>
            <a:endParaRPr lang="en-US" dirty="0"/>
          </a:p>
          <a:p>
            <a:pPr marL="0" indent="0">
              <a:buNone/>
            </a:pPr>
            <a:r>
              <a:rPr lang="en-US" b="1" dirty="0" smtClean="0"/>
              <a:t>                                                                                                                                                                                </a:t>
            </a:r>
            <a:endParaRPr lang="en-US" dirty="0" smtClean="0"/>
          </a:p>
          <a:p>
            <a:endParaRPr lang="en-US" dirty="0"/>
          </a:p>
          <a:p>
            <a:endParaRPr lang="en-US" dirty="0"/>
          </a:p>
          <a:p>
            <a:endParaRPr lang="en-US" dirty="0"/>
          </a:p>
          <a:p>
            <a:endParaRPr lang="en-US" dirty="0" smtClean="0"/>
          </a:p>
          <a:p>
            <a:pPr marL="0" indent="0">
              <a:buNone/>
            </a:pPr>
            <a:r>
              <a:rPr lang="en-US" dirty="0" smtClean="0"/>
              <a:t>                                                                                                                      </a:t>
            </a:r>
          </a:p>
          <a:p>
            <a:endParaRPr lang="en-US" dirty="0" smtClean="0"/>
          </a:p>
          <a:p>
            <a:endParaRPr lang="en-US" dirty="0"/>
          </a:p>
          <a:p>
            <a:endParaRPr lang="en-US" dirty="0" smtClean="0"/>
          </a:p>
          <a:p>
            <a:endParaRPr lang="en-US" dirty="0" smtClean="0"/>
          </a:p>
          <a:p>
            <a:endParaRPr lang="en-US" dirty="0"/>
          </a:p>
          <a:p>
            <a:endParaRPr lang="en-US" dirty="0" smtClean="0"/>
          </a:p>
          <a:p>
            <a:endParaRPr lang="en-US" dirty="0"/>
          </a:p>
          <a:p>
            <a:endParaRPr lang="en-US" dirty="0" smtClean="0"/>
          </a:p>
          <a:p>
            <a:endParaRPr lang="en-US" dirty="0" smtClean="0"/>
          </a:p>
          <a:p>
            <a:endParaRPr lang="en-US" dirty="0"/>
          </a:p>
          <a:p>
            <a:pPr marL="0" indent="0">
              <a:buNone/>
            </a:pPr>
            <a:endParaRPr lang="en-US" dirty="0"/>
          </a:p>
          <a:p>
            <a:endParaRPr lang="en-US" sz="2400" dirty="0"/>
          </a:p>
        </p:txBody>
      </p:sp>
    </p:spTree>
    <p:extLst>
      <p:ext uri="{BB962C8B-B14F-4D97-AF65-F5344CB8AC3E}">
        <p14:creationId xmlns:p14="http://schemas.microsoft.com/office/powerpoint/2010/main" val="36300180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242E2A3-7D01-461A-90FD-EA61D1B3A456}"/>
              </a:ext>
            </a:extLst>
          </p:cNvPr>
          <p:cNvSpPr>
            <a:spLocks noGrp="1"/>
          </p:cNvSpPr>
          <p:nvPr>
            <p:ph type="title"/>
          </p:nvPr>
        </p:nvSpPr>
        <p:spPr>
          <a:xfrm>
            <a:off x="838200" y="365125"/>
            <a:ext cx="10515600" cy="1325563"/>
          </a:xfrm>
        </p:spPr>
        <p:txBody>
          <a:bodyPr>
            <a:normAutofit fontScale="90000"/>
          </a:bodyPr>
          <a:lstStyle/>
          <a:p>
            <a:r>
              <a:rPr lang="en-US" b="1" dirty="0" smtClean="0"/>
              <a:t/>
            </a:r>
            <a:br>
              <a:rPr lang="en-US" b="1" dirty="0" smtClean="0"/>
            </a:br>
            <a:r>
              <a:rPr lang="en-US" b="1" dirty="0" smtClean="0"/>
              <a:t>Python Keywords..    Cont..</a:t>
            </a:r>
            <a:r>
              <a:rPr lang="en-US" b="1" dirty="0"/>
              <a:t/>
            </a:r>
            <a:br>
              <a:rPr lang="en-US" b="1" dirty="0"/>
            </a:br>
            <a:endParaRPr lang="en-US" dirty="0"/>
          </a:p>
        </p:txBody>
      </p:sp>
      <p:sp>
        <p:nvSpPr>
          <p:cNvPr id="6" name="Content Placeholder 2">
            <a:extLst>
              <a:ext uri="{FF2B5EF4-FFF2-40B4-BE49-F238E27FC236}">
                <a16:creationId xmlns:a16="http://schemas.microsoft.com/office/drawing/2014/main" id="{BDFFEEB9-1153-48FB-A0B4-5DC3AC9ABAC1}"/>
              </a:ext>
            </a:extLst>
          </p:cNvPr>
          <p:cNvSpPr>
            <a:spLocks noGrp="1"/>
          </p:cNvSpPr>
          <p:nvPr>
            <p:ph idx="1"/>
          </p:nvPr>
        </p:nvSpPr>
        <p:spPr>
          <a:xfrm>
            <a:off x="838200" y="1825625"/>
            <a:ext cx="10515600" cy="4351338"/>
          </a:xfrm>
        </p:spPr>
        <p:txBody>
          <a:bodyPr>
            <a:normAutofit fontScale="62500" lnSpcReduction="20000"/>
          </a:bodyPr>
          <a:lstStyle/>
          <a:p>
            <a:r>
              <a:rPr lang="en-US" b="1" dirty="0" smtClean="0"/>
              <a:t>global</a:t>
            </a:r>
            <a:endParaRPr lang="en-US" b="1" dirty="0"/>
          </a:p>
          <a:p>
            <a:r>
              <a:rPr lang="en-US" dirty="0"/>
              <a:t>global is used to declare that a variable inside the function is global (outside the function).</a:t>
            </a:r>
          </a:p>
          <a:p>
            <a:r>
              <a:rPr lang="en-US" dirty="0" smtClean="0"/>
              <a:t>If </a:t>
            </a:r>
            <a:r>
              <a:rPr lang="en-US" dirty="0"/>
              <a:t>we need to read the value of a global variable, it is not necessary to define it as global. This is understood.</a:t>
            </a:r>
          </a:p>
          <a:p>
            <a:r>
              <a:rPr lang="en-US" dirty="0" smtClean="0"/>
              <a:t>If </a:t>
            </a:r>
            <a:r>
              <a:rPr lang="en-US" dirty="0"/>
              <a:t>we need to modify the value of a global variable inside a function, then we must declare it with global. Otherwise a local variable with that name is created.</a:t>
            </a:r>
          </a:p>
          <a:p>
            <a:r>
              <a:rPr lang="en-US" dirty="0" smtClean="0"/>
              <a:t>Following </a:t>
            </a:r>
            <a:r>
              <a:rPr lang="en-US" dirty="0"/>
              <a:t>example will help us clarify this.</a:t>
            </a:r>
            <a:endParaRPr lang="en-US" dirty="0" smtClean="0"/>
          </a:p>
          <a:p>
            <a:pPr marL="914400" lvl="2" indent="0">
              <a:buNone/>
            </a:pPr>
            <a:endParaRPr lang="en-US" dirty="0" smtClean="0"/>
          </a:p>
          <a:p>
            <a:endParaRPr lang="en-US" dirty="0"/>
          </a:p>
          <a:p>
            <a:pPr marL="0" indent="0">
              <a:buNone/>
            </a:pPr>
            <a:r>
              <a:rPr lang="en-US" b="1" dirty="0" smtClean="0"/>
              <a:t>                                                                                                                                                                                </a:t>
            </a:r>
            <a:endParaRPr lang="en-US" dirty="0" smtClean="0"/>
          </a:p>
          <a:p>
            <a:endParaRPr lang="en-US" dirty="0"/>
          </a:p>
          <a:p>
            <a:endParaRPr lang="en-US" dirty="0"/>
          </a:p>
          <a:p>
            <a:endParaRPr lang="en-US" dirty="0"/>
          </a:p>
          <a:p>
            <a:endParaRPr lang="en-US" dirty="0" smtClean="0"/>
          </a:p>
          <a:p>
            <a:pPr marL="0" indent="0">
              <a:buNone/>
            </a:pPr>
            <a:r>
              <a:rPr lang="en-US" dirty="0" smtClean="0"/>
              <a:t>                                                                                                                      </a:t>
            </a:r>
          </a:p>
          <a:p>
            <a:endParaRPr lang="en-US" dirty="0" smtClean="0"/>
          </a:p>
          <a:p>
            <a:endParaRPr lang="en-US" dirty="0"/>
          </a:p>
          <a:p>
            <a:endParaRPr lang="en-US" dirty="0" smtClean="0"/>
          </a:p>
          <a:p>
            <a:endParaRPr lang="en-US" dirty="0" smtClean="0"/>
          </a:p>
          <a:p>
            <a:endParaRPr lang="en-US" dirty="0"/>
          </a:p>
          <a:p>
            <a:endParaRPr lang="en-US" dirty="0" smtClean="0"/>
          </a:p>
          <a:p>
            <a:endParaRPr lang="en-US" dirty="0"/>
          </a:p>
          <a:p>
            <a:endParaRPr lang="en-US" dirty="0" smtClean="0"/>
          </a:p>
          <a:p>
            <a:endParaRPr lang="en-US" dirty="0" smtClean="0"/>
          </a:p>
          <a:p>
            <a:endParaRPr lang="en-US" dirty="0"/>
          </a:p>
          <a:p>
            <a:pPr marL="0" indent="0">
              <a:buNone/>
            </a:pPr>
            <a:endParaRPr lang="en-US" dirty="0"/>
          </a:p>
          <a:p>
            <a:endParaRPr lang="en-US" sz="2400" dirty="0"/>
          </a:p>
        </p:txBody>
      </p:sp>
      <p:pic>
        <p:nvPicPr>
          <p:cNvPr id="3" name="Picture 2"/>
          <p:cNvPicPr>
            <a:picLocks noChangeAspect="1"/>
          </p:cNvPicPr>
          <p:nvPr/>
        </p:nvPicPr>
        <p:blipFill>
          <a:blip r:embed="rId2"/>
          <a:stretch>
            <a:fillRect/>
          </a:stretch>
        </p:blipFill>
        <p:spPr>
          <a:xfrm>
            <a:off x="5128400" y="3251859"/>
            <a:ext cx="3295650" cy="2925104"/>
          </a:xfrm>
          <a:prstGeom prst="rect">
            <a:avLst/>
          </a:prstGeom>
        </p:spPr>
      </p:pic>
    </p:spTree>
    <p:extLst>
      <p:ext uri="{BB962C8B-B14F-4D97-AF65-F5344CB8AC3E}">
        <p14:creationId xmlns:p14="http://schemas.microsoft.com/office/powerpoint/2010/main" val="20143808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242E2A3-7D01-461A-90FD-EA61D1B3A456}"/>
              </a:ext>
            </a:extLst>
          </p:cNvPr>
          <p:cNvSpPr>
            <a:spLocks noGrp="1"/>
          </p:cNvSpPr>
          <p:nvPr>
            <p:ph type="title"/>
          </p:nvPr>
        </p:nvSpPr>
        <p:spPr>
          <a:xfrm>
            <a:off x="838200" y="365125"/>
            <a:ext cx="10515600" cy="1325563"/>
          </a:xfrm>
        </p:spPr>
        <p:txBody>
          <a:bodyPr>
            <a:normAutofit fontScale="90000"/>
          </a:bodyPr>
          <a:lstStyle/>
          <a:p>
            <a:r>
              <a:rPr lang="en-US" b="1" dirty="0" smtClean="0"/>
              <a:t/>
            </a:r>
            <a:br>
              <a:rPr lang="en-US" b="1" dirty="0" smtClean="0"/>
            </a:br>
            <a:r>
              <a:rPr lang="en-US" b="1" dirty="0" smtClean="0"/>
              <a:t>Python Keywords..    Cont..</a:t>
            </a:r>
            <a:r>
              <a:rPr lang="en-US" b="1" dirty="0"/>
              <a:t/>
            </a:r>
            <a:br>
              <a:rPr lang="en-US" b="1" dirty="0"/>
            </a:br>
            <a:endParaRPr lang="en-US" dirty="0"/>
          </a:p>
        </p:txBody>
      </p:sp>
      <p:sp>
        <p:nvSpPr>
          <p:cNvPr id="6" name="Content Placeholder 2">
            <a:extLst>
              <a:ext uri="{FF2B5EF4-FFF2-40B4-BE49-F238E27FC236}">
                <a16:creationId xmlns:a16="http://schemas.microsoft.com/office/drawing/2014/main" id="{BDFFEEB9-1153-48FB-A0B4-5DC3AC9ABAC1}"/>
              </a:ext>
            </a:extLst>
          </p:cNvPr>
          <p:cNvSpPr>
            <a:spLocks noGrp="1"/>
          </p:cNvSpPr>
          <p:nvPr>
            <p:ph idx="1"/>
          </p:nvPr>
        </p:nvSpPr>
        <p:spPr>
          <a:xfrm>
            <a:off x="838200" y="1825625"/>
            <a:ext cx="10515600" cy="4351338"/>
          </a:xfrm>
        </p:spPr>
        <p:txBody>
          <a:bodyPr>
            <a:normAutofit fontScale="92500" lnSpcReduction="20000"/>
          </a:bodyPr>
          <a:lstStyle/>
          <a:p>
            <a:r>
              <a:rPr lang="en-US" b="1" dirty="0" smtClean="0"/>
              <a:t>in</a:t>
            </a:r>
            <a:endParaRPr lang="en-US" b="1" dirty="0"/>
          </a:p>
          <a:p>
            <a:r>
              <a:rPr lang="en-US" dirty="0"/>
              <a:t>in is used to test if a sequence (list, tuple, string etc.) contains a value. It returns True if the value is present, else it returns False. For example:</a:t>
            </a:r>
            <a:endParaRPr lang="en-US" dirty="0" smtClean="0"/>
          </a:p>
          <a:p>
            <a:pPr marL="914400" lvl="2" indent="0">
              <a:buNone/>
            </a:pPr>
            <a:endParaRPr lang="en-US" dirty="0" smtClean="0"/>
          </a:p>
          <a:p>
            <a:endParaRPr lang="en-US" dirty="0"/>
          </a:p>
          <a:p>
            <a:pPr marL="0" indent="0">
              <a:buNone/>
            </a:pPr>
            <a:r>
              <a:rPr lang="en-US" b="1" dirty="0" smtClean="0"/>
              <a:t>                                                                                                                                                                                </a:t>
            </a:r>
            <a:endParaRPr lang="en-US" dirty="0" smtClean="0"/>
          </a:p>
          <a:p>
            <a:endParaRPr lang="en-US" dirty="0"/>
          </a:p>
          <a:p>
            <a:endParaRPr lang="en-US" dirty="0"/>
          </a:p>
          <a:p>
            <a:endParaRPr lang="en-US" dirty="0"/>
          </a:p>
          <a:p>
            <a:endParaRPr lang="en-US" dirty="0" smtClean="0"/>
          </a:p>
          <a:p>
            <a:pPr marL="0" indent="0">
              <a:buNone/>
            </a:pPr>
            <a:r>
              <a:rPr lang="en-US" dirty="0" smtClean="0"/>
              <a:t>                                                                                                                      </a:t>
            </a:r>
          </a:p>
          <a:p>
            <a:endParaRPr lang="en-US" dirty="0" smtClean="0"/>
          </a:p>
          <a:p>
            <a:endParaRPr lang="en-US" dirty="0"/>
          </a:p>
          <a:p>
            <a:endParaRPr lang="en-US" dirty="0" smtClean="0"/>
          </a:p>
          <a:p>
            <a:endParaRPr lang="en-US" dirty="0" smtClean="0"/>
          </a:p>
          <a:p>
            <a:endParaRPr lang="en-US" dirty="0"/>
          </a:p>
          <a:p>
            <a:endParaRPr lang="en-US" dirty="0" smtClean="0"/>
          </a:p>
          <a:p>
            <a:endParaRPr lang="en-US" dirty="0"/>
          </a:p>
          <a:p>
            <a:endParaRPr lang="en-US" dirty="0" smtClean="0"/>
          </a:p>
          <a:p>
            <a:endParaRPr lang="en-US" dirty="0" smtClean="0"/>
          </a:p>
          <a:p>
            <a:endParaRPr lang="en-US" dirty="0"/>
          </a:p>
          <a:p>
            <a:pPr marL="0" indent="0">
              <a:buNone/>
            </a:pPr>
            <a:endParaRPr lang="en-US" dirty="0"/>
          </a:p>
          <a:p>
            <a:endParaRPr lang="en-US" sz="2400" dirty="0"/>
          </a:p>
        </p:txBody>
      </p:sp>
      <p:pic>
        <p:nvPicPr>
          <p:cNvPr id="4" name="Picture 3"/>
          <p:cNvPicPr>
            <a:picLocks noChangeAspect="1"/>
          </p:cNvPicPr>
          <p:nvPr/>
        </p:nvPicPr>
        <p:blipFill>
          <a:blip r:embed="rId2"/>
          <a:stretch>
            <a:fillRect/>
          </a:stretch>
        </p:blipFill>
        <p:spPr>
          <a:xfrm>
            <a:off x="1371135" y="3274858"/>
            <a:ext cx="8267700" cy="1133475"/>
          </a:xfrm>
          <a:prstGeom prst="rect">
            <a:avLst/>
          </a:prstGeom>
        </p:spPr>
      </p:pic>
    </p:spTree>
    <p:extLst>
      <p:ext uri="{BB962C8B-B14F-4D97-AF65-F5344CB8AC3E}">
        <p14:creationId xmlns:p14="http://schemas.microsoft.com/office/powerpoint/2010/main" val="21550960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242E2A3-7D01-461A-90FD-EA61D1B3A456}"/>
              </a:ext>
            </a:extLst>
          </p:cNvPr>
          <p:cNvSpPr>
            <a:spLocks noGrp="1"/>
          </p:cNvSpPr>
          <p:nvPr>
            <p:ph type="title"/>
          </p:nvPr>
        </p:nvSpPr>
        <p:spPr>
          <a:xfrm>
            <a:off x="838200" y="365125"/>
            <a:ext cx="10515600" cy="1325563"/>
          </a:xfrm>
        </p:spPr>
        <p:txBody>
          <a:bodyPr>
            <a:normAutofit fontScale="90000"/>
          </a:bodyPr>
          <a:lstStyle/>
          <a:p>
            <a:r>
              <a:rPr lang="en-US" b="1" dirty="0" smtClean="0"/>
              <a:t/>
            </a:r>
            <a:br>
              <a:rPr lang="en-US" b="1" dirty="0" smtClean="0"/>
            </a:br>
            <a:r>
              <a:rPr lang="en-US" b="1" dirty="0" smtClean="0"/>
              <a:t>Python Keywords..    Cont..</a:t>
            </a:r>
            <a:r>
              <a:rPr lang="en-US" b="1" dirty="0"/>
              <a:t/>
            </a:r>
            <a:br>
              <a:rPr lang="en-US" b="1" dirty="0"/>
            </a:br>
            <a:endParaRPr lang="en-US" dirty="0"/>
          </a:p>
        </p:txBody>
      </p:sp>
      <p:sp>
        <p:nvSpPr>
          <p:cNvPr id="5" name="Content Placeholder 2">
            <a:extLst>
              <a:ext uri="{FF2B5EF4-FFF2-40B4-BE49-F238E27FC236}">
                <a16:creationId xmlns:a16="http://schemas.microsoft.com/office/drawing/2014/main" id="{BDFFEEB9-1153-48FB-A0B4-5DC3AC9ABAC1}"/>
              </a:ext>
            </a:extLst>
          </p:cNvPr>
          <p:cNvSpPr>
            <a:spLocks noGrp="1"/>
          </p:cNvSpPr>
          <p:nvPr>
            <p:ph idx="1"/>
          </p:nvPr>
        </p:nvSpPr>
        <p:spPr>
          <a:xfrm>
            <a:off x="838200" y="1825625"/>
            <a:ext cx="10515600" cy="4351338"/>
          </a:xfrm>
        </p:spPr>
        <p:txBody>
          <a:bodyPr>
            <a:normAutofit fontScale="70000" lnSpcReduction="20000"/>
          </a:bodyPr>
          <a:lstStyle/>
          <a:p>
            <a:r>
              <a:rPr lang="en-US" b="1" dirty="0"/>
              <a:t>is</a:t>
            </a:r>
          </a:p>
          <a:p>
            <a:r>
              <a:rPr lang="en-US" dirty="0"/>
              <a:t>is </a:t>
            </a:r>
            <a:r>
              <a:rPr lang="en-US" dirty="0" err="1"/>
              <a:t>is</a:t>
            </a:r>
            <a:r>
              <a:rPr lang="en-US" dirty="0"/>
              <a:t> used in Python for testing object identity. While the == operator is used to test if two variables are equal or not, is </a:t>
            </a:r>
            <a:r>
              <a:rPr lang="en-US" dirty="0" err="1"/>
              <a:t>is</a:t>
            </a:r>
            <a:r>
              <a:rPr lang="en-US" dirty="0"/>
              <a:t> used to test if the two variables refer to the same object.</a:t>
            </a:r>
          </a:p>
          <a:p>
            <a:endParaRPr lang="en-US" dirty="0"/>
          </a:p>
          <a:p>
            <a:r>
              <a:rPr lang="en-US" dirty="0"/>
              <a:t>It returns True if the objects are identical and False if not.</a:t>
            </a:r>
            <a:endParaRPr lang="en-US" dirty="0" smtClean="0"/>
          </a:p>
          <a:p>
            <a:pPr marL="914400" lvl="2" indent="0">
              <a:buNone/>
            </a:pPr>
            <a:endParaRPr lang="en-US" dirty="0" smtClean="0"/>
          </a:p>
          <a:p>
            <a:endParaRPr lang="en-US" dirty="0"/>
          </a:p>
          <a:p>
            <a:pPr marL="0" indent="0">
              <a:buNone/>
            </a:pPr>
            <a:r>
              <a:rPr lang="en-US" b="1" dirty="0" smtClean="0"/>
              <a:t>                                                                                                                                                                                </a:t>
            </a:r>
            <a:endParaRPr lang="en-US" dirty="0" smtClean="0"/>
          </a:p>
          <a:p>
            <a:endParaRPr lang="en-US" dirty="0"/>
          </a:p>
          <a:p>
            <a:endParaRPr lang="en-US" dirty="0"/>
          </a:p>
          <a:p>
            <a:endParaRPr lang="en-US" dirty="0"/>
          </a:p>
          <a:p>
            <a:endParaRPr lang="en-US" dirty="0" smtClean="0"/>
          </a:p>
          <a:p>
            <a:pPr marL="0" indent="0">
              <a:buNone/>
            </a:pPr>
            <a:r>
              <a:rPr lang="en-US" dirty="0" smtClean="0"/>
              <a:t>                                                                                                                      </a:t>
            </a:r>
          </a:p>
          <a:p>
            <a:endParaRPr lang="en-US" dirty="0" smtClean="0"/>
          </a:p>
          <a:p>
            <a:endParaRPr lang="en-US" dirty="0"/>
          </a:p>
          <a:p>
            <a:endParaRPr lang="en-US" dirty="0" smtClean="0"/>
          </a:p>
          <a:p>
            <a:endParaRPr lang="en-US" dirty="0" smtClean="0"/>
          </a:p>
          <a:p>
            <a:endParaRPr lang="en-US" dirty="0"/>
          </a:p>
          <a:p>
            <a:endParaRPr lang="en-US" dirty="0" smtClean="0"/>
          </a:p>
          <a:p>
            <a:endParaRPr lang="en-US" dirty="0"/>
          </a:p>
          <a:p>
            <a:endParaRPr lang="en-US" dirty="0" smtClean="0"/>
          </a:p>
          <a:p>
            <a:endParaRPr lang="en-US" dirty="0" smtClean="0"/>
          </a:p>
          <a:p>
            <a:endParaRPr lang="en-US" dirty="0"/>
          </a:p>
          <a:p>
            <a:pPr marL="0" indent="0">
              <a:buNone/>
            </a:pPr>
            <a:endParaRPr lang="en-US" dirty="0"/>
          </a:p>
          <a:p>
            <a:endParaRPr lang="en-US" sz="2400" dirty="0"/>
          </a:p>
        </p:txBody>
      </p:sp>
      <p:pic>
        <p:nvPicPr>
          <p:cNvPr id="7" name="Picture 6"/>
          <p:cNvPicPr>
            <a:picLocks noChangeAspect="1"/>
          </p:cNvPicPr>
          <p:nvPr/>
        </p:nvPicPr>
        <p:blipFill>
          <a:blip r:embed="rId2"/>
          <a:stretch>
            <a:fillRect/>
          </a:stretch>
        </p:blipFill>
        <p:spPr>
          <a:xfrm>
            <a:off x="1291218" y="3639827"/>
            <a:ext cx="8115300" cy="1228725"/>
          </a:xfrm>
          <a:prstGeom prst="rect">
            <a:avLst/>
          </a:prstGeom>
        </p:spPr>
      </p:pic>
    </p:spTree>
    <p:extLst>
      <p:ext uri="{BB962C8B-B14F-4D97-AF65-F5344CB8AC3E}">
        <p14:creationId xmlns:p14="http://schemas.microsoft.com/office/powerpoint/2010/main" val="39544933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242E2A3-7D01-461A-90FD-EA61D1B3A456}"/>
              </a:ext>
            </a:extLst>
          </p:cNvPr>
          <p:cNvSpPr>
            <a:spLocks noGrp="1"/>
          </p:cNvSpPr>
          <p:nvPr>
            <p:ph type="title"/>
          </p:nvPr>
        </p:nvSpPr>
        <p:spPr>
          <a:xfrm>
            <a:off x="838200" y="365125"/>
            <a:ext cx="10515600" cy="1325563"/>
          </a:xfrm>
        </p:spPr>
        <p:txBody>
          <a:bodyPr>
            <a:normAutofit fontScale="90000"/>
          </a:bodyPr>
          <a:lstStyle/>
          <a:p>
            <a:r>
              <a:rPr lang="en-US" b="1" dirty="0" smtClean="0"/>
              <a:t/>
            </a:r>
            <a:br>
              <a:rPr lang="en-US" b="1" dirty="0" smtClean="0"/>
            </a:br>
            <a:r>
              <a:rPr lang="en-US" b="1" dirty="0" smtClean="0"/>
              <a:t>Python Keywords..    Cont..</a:t>
            </a:r>
            <a:r>
              <a:rPr lang="en-US" b="1" dirty="0"/>
              <a:t/>
            </a:r>
            <a:br>
              <a:rPr lang="en-US" b="1" dirty="0"/>
            </a:br>
            <a:endParaRPr lang="en-US" dirty="0"/>
          </a:p>
        </p:txBody>
      </p:sp>
      <p:sp>
        <p:nvSpPr>
          <p:cNvPr id="5" name="Content Placeholder 2">
            <a:extLst>
              <a:ext uri="{FF2B5EF4-FFF2-40B4-BE49-F238E27FC236}">
                <a16:creationId xmlns:a16="http://schemas.microsoft.com/office/drawing/2014/main" id="{BDFFEEB9-1153-48FB-A0B4-5DC3AC9ABAC1}"/>
              </a:ext>
            </a:extLst>
          </p:cNvPr>
          <p:cNvSpPr>
            <a:spLocks noGrp="1"/>
          </p:cNvSpPr>
          <p:nvPr>
            <p:ph idx="1"/>
          </p:nvPr>
        </p:nvSpPr>
        <p:spPr>
          <a:xfrm>
            <a:off x="838200" y="1825625"/>
            <a:ext cx="10515600" cy="4351338"/>
          </a:xfrm>
        </p:spPr>
        <p:txBody>
          <a:bodyPr>
            <a:normAutofit fontScale="92500" lnSpcReduction="20000"/>
          </a:bodyPr>
          <a:lstStyle/>
          <a:p>
            <a:r>
              <a:rPr lang="en-US" b="1" dirty="0"/>
              <a:t>is</a:t>
            </a:r>
          </a:p>
          <a:p>
            <a:r>
              <a:rPr lang="en-US" dirty="0"/>
              <a:t>We know that there is only one instance of True, False and None in Python, so they are identical.</a:t>
            </a:r>
            <a:endParaRPr lang="en-US" dirty="0" smtClean="0"/>
          </a:p>
          <a:p>
            <a:pPr marL="914400" lvl="2" indent="0">
              <a:buNone/>
            </a:pPr>
            <a:endParaRPr lang="en-US" dirty="0" smtClean="0"/>
          </a:p>
          <a:p>
            <a:endParaRPr lang="en-US" dirty="0"/>
          </a:p>
          <a:p>
            <a:pPr marL="0" indent="0">
              <a:buNone/>
            </a:pPr>
            <a:r>
              <a:rPr lang="en-US" b="1" dirty="0" smtClean="0"/>
              <a:t>                                                                                                                                                                                </a:t>
            </a:r>
            <a:endParaRPr lang="en-US" dirty="0" smtClean="0"/>
          </a:p>
          <a:p>
            <a:endParaRPr lang="en-US" dirty="0"/>
          </a:p>
          <a:p>
            <a:endParaRPr lang="en-US" dirty="0"/>
          </a:p>
          <a:p>
            <a:endParaRPr lang="en-US" dirty="0"/>
          </a:p>
          <a:p>
            <a:endParaRPr lang="en-US" dirty="0" smtClean="0"/>
          </a:p>
          <a:p>
            <a:pPr marL="0" indent="0">
              <a:buNone/>
            </a:pPr>
            <a:r>
              <a:rPr lang="en-US" dirty="0" smtClean="0"/>
              <a:t>                                                                                                                      </a:t>
            </a:r>
          </a:p>
          <a:p>
            <a:endParaRPr lang="en-US" dirty="0" smtClean="0"/>
          </a:p>
          <a:p>
            <a:endParaRPr lang="en-US" dirty="0"/>
          </a:p>
          <a:p>
            <a:endParaRPr lang="en-US" dirty="0" smtClean="0"/>
          </a:p>
          <a:p>
            <a:endParaRPr lang="en-US" dirty="0" smtClean="0"/>
          </a:p>
          <a:p>
            <a:endParaRPr lang="en-US" dirty="0"/>
          </a:p>
          <a:p>
            <a:endParaRPr lang="en-US" dirty="0" smtClean="0"/>
          </a:p>
          <a:p>
            <a:endParaRPr lang="en-US" dirty="0"/>
          </a:p>
          <a:p>
            <a:endParaRPr lang="en-US" dirty="0" smtClean="0"/>
          </a:p>
          <a:p>
            <a:endParaRPr lang="en-US" dirty="0" smtClean="0"/>
          </a:p>
          <a:p>
            <a:endParaRPr lang="en-US" dirty="0"/>
          </a:p>
          <a:p>
            <a:pPr marL="0" indent="0">
              <a:buNone/>
            </a:pPr>
            <a:endParaRPr lang="en-US" dirty="0"/>
          </a:p>
          <a:p>
            <a:endParaRPr lang="en-US" sz="2400" dirty="0"/>
          </a:p>
        </p:txBody>
      </p:sp>
      <p:pic>
        <p:nvPicPr>
          <p:cNvPr id="2" name="Picture 1"/>
          <p:cNvPicPr>
            <a:picLocks noChangeAspect="1"/>
          </p:cNvPicPr>
          <p:nvPr/>
        </p:nvPicPr>
        <p:blipFill>
          <a:blip r:embed="rId2"/>
          <a:stretch>
            <a:fillRect/>
          </a:stretch>
        </p:blipFill>
        <p:spPr>
          <a:xfrm>
            <a:off x="1221059" y="3189364"/>
            <a:ext cx="8077200" cy="1438275"/>
          </a:xfrm>
          <a:prstGeom prst="rect">
            <a:avLst/>
          </a:prstGeom>
        </p:spPr>
      </p:pic>
    </p:spTree>
    <p:extLst>
      <p:ext uri="{BB962C8B-B14F-4D97-AF65-F5344CB8AC3E}">
        <p14:creationId xmlns:p14="http://schemas.microsoft.com/office/powerpoint/2010/main" val="13137723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242E2A3-7D01-461A-90FD-EA61D1B3A456}"/>
              </a:ext>
            </a:extLst>
          </p:cNvPr>
          <p:cNvSpPr>
            <a:spLocks noGrp="1"/>
          </p:cNvSpPr>
          <p:nvPr>
            <p:ph type="title"/>
          </p:nvPr>
        </p:nvSpPr>
        <p:spPr>
          <a:xfrm>
            <a:off x="838200" y="365125"/>
            <a:ext cx="10515600" cy="1325563"/>
          </a:xfrm>
        </p:spPr>
        <p:txBody>
          <a:bodyPr>
            <a:normAutofit fontScale="90000"/>
          </a:bodyPr>
          <a:lstStyle/>
          <a:p>
            <a:r>
              <a:rPr lang="en-US" b="1" dirty="0" smtClean="0"/>
              <a:t/>
            </a:r>
            <a:br>
              <a:rPr lang="en-US" b="1" dirty="0" smtClean="0"/>
            </a:br>
            <a:r>
              <a:rPr lang="en-US" b="1" dirty="0" smtClean="0"/>
              <a:t>Python Keywords..    Cont..</a:t>
            </a:r>
            <a:r>
              <a:rPr lang="en-US" b="1" dirty="0"/>
              <a:t/>
            </a:r>
            <a:br>
              <a:rPr lang="en-US" b="1" dirty="0"/>
            </a:br>
            <a:endParaRPr lang="en-US" dirty="0"/>
          </a:p>
        </p:txBody>
      </p:sp>
      <p:sp>
        <p:nvSpPr>
          <p:cNvPr id="5" name="Content Placeholder 2">
            <a:extLst>
              <a:ext uri="{FF2B5EF4-FFF2-40B4-BE49-F238E27FC236}">
                <a16:creationId xmlns:a16="http://schemas.microsoft.com/office/drawing/2014/main" id="{BDFFEEB9-1153-48FB-A0B4-5DC3AC9ABAC1}"/>
              </a:ext>
            </a:extLst>
          </p:cNvPr>
          <p:cNvSpPr>
            <a:spLocks noGrp="1"/>
          </p:cNvSpPr>
          <p:nvPr>
            <p:ph idx="1"/>
          </p:nvPr>
        </p:nvSpPr>
        <p:spPr>
          <a:xfrm>
            <a:off x="838200" y="1825625"/>
            <a:ext cx="10515600" cy="4351338"/>
          </a:xfrm>
        </p:spPr>
        <p:txBody>
          <a:bodyPr>
            <a:normAutofit fontScale="55000" lnSpcReduction="20000"/>
          </a:bodyPr>
          <a:lstStyle/>
          <a:p>
            <a:r>
              <a:rPr lang="en-US" b="1" dirty="0"/>
              <a:t>is</a:t>
            </a:r>
          </a:p>
          <a:p>
            <a:r>
              <a:rPr lang="en-US" dirty="0"/>
              <a:t>An empty list or dictionary is equal to another empty one. But they are not identical objects as they are located separately in memory. This is because list and dictionary are mutable (value can be changed).</a:t>
            </a:r>
            <a:endParaRPr lang="en-US" dirty="0" smtClean="0"/>
          </a:p>
          <a:p>
            <a:pPr marL="914400" lvl="2" indent="0">
              <a:buNone/>
            </a:pPr>
            <a:endParaRPr lang="en-US" dirty="0" smtClean="0"/>
          </a:p>
          <a:p>
            <a:endParaRPr lang="en-US" dirty="0"/>
          </a:p>
          <a:p>
            <a:pPr marL="0" indent="0">
              <a:buNone/>
            </a:pPr>
            <a:r>
              <a:rPr lang="en-US" b="1" dirty="0" smtClean="0"/>
              <a:t>                                                                                                                                                                                </a:t>
            </a:r>
            <a:endParaRPr lang="en-US" dirty="0" smtClean="0"/>
          </a:p>
          <a:p>
            <a:endParaRPr lang="en-US" dirty="0"/>
          </a:p>
          <a:p>
            <a:endParaRPr lang="en-US" dirty="0" smtClean="0"/>
          </a:p>
          <a:p>
            <a:endParaRPr lang="en-US" dirty="0"/>
          </a:p>
          <a:p>
            <a:endParaRPr lang="en-US" dirty="0" smtClean="0"/>
          </a:p>
          <a:p>
            <a:r>
              <a:rPr lang="en-US" dirty="0" smtClean="0"/>
              <a:t>Unlike </a:t>
            </a:r>
            <a:r>
              <a:rPr lang="en-US" dirty="0"/>
              <a:t>list and dictionary, string and tuple are immutable (value cannot be altered once defined). Hence, two equal string or tuple are identical as well. They refer to the same memory location.</a:t>
            </a:r>
            <a:endParaRPr lang="en-US" dirty="0"/>
          </a:p>
          <a:p>
            <a:endParaRPr lang="en-US" dirty="0"/>
          </a:p>
          <a:p>
            <a:endParaRPr lang="en-US" dirty="0" smtClean="0"/>
          </a:p>
          <a:p>
            <a:pPr marL="0" indent="0">
              <a:buNone/>
            </a:pPr>
            <a:r>
              <a:rPr lang="en-US" dirty="0" smtClean="0"/>
              <a:t>                                                                                                                      </a:t>
            </a:r>
          </a:p>
          <a:p>
            <a:endParaRPr lang="en-US" dirty="0" smtClean="0"/>
          </a:p>
          <a:p>
            <a:endParaRPr lang="en-US" dirty="0"/>
          </a:p>
          <a:p>
            <a:endParaRPr lang="en-US" dirty="0" smtClean="0"/>
          </a:p>
          <a:p>
            <a:endParaRPr lang="en-US" dirty="0" smtClean="0"/>
          </a:p>
          <a:p>
            <a:endParaRPr lang="en-US" dirty="0"/>
          </a:p>
          <a:p>
            <a:endParaRPr lang="en-US" dirty="0" smtClean="0"/>
          </a:p>
          <a:p>
            <a:endParaRPr lang="en-US" dirty="0"/>
          </a:p>
          <a:p>
            <a:endParaRPr lang="en-US" dirty="0" smtClean="0"/>
          </a:p>
          <a:p>
            <a:endParaRPr lang="en-US" dirty="0" smtClean="0"/>
          </a:p>
          <a:p>
            <a:endParaRPr lang="en-US" dirty="0"/>
          </a:p>
          <a:p>
            <a:pPr marL="0" indent="0">
              <a:buNone/>
            </a:pPr>
            <a:endParaRPr lang="en-US" dirty="0"/>
          </a:p>
          <a:p>
            <a:endParaRPr lang="en-US" sz="2400" dirty="0"/>
          </a:p>
        </p:txBody>
      </p:sp>
      <p:pic>
        <p:nvPicPr>
          <p:cNvPr id="3" name="Picture 2"/>
          <p:cNvPicPr>
            <a:picLocks noChangeAspect="1"/>
          </p:cNvPicPr>
          <p:nvPr/>
        </p:nvPicPr>
        <p:blipFill>
          <a:blip r:embed="rId2"/>
          <a:stretch>
            <a:fillRect/>
          </a:stretch>
        </p:blipFill>
        <p:spPr>
          <a:xfrm>
            <a:off x="1214787" y="2700337"/>
            <a:ext cx="8134350" cy="1457325"/>
          </a:xfrm>
          <a:prstGeom prst="rect">
            <a:avLst/>
          </a:prstGeom>
        </p:spPr>
      </p:pic>
    </p:spTree>
    <p:extLst>
      <p:ext uri="{BB962C8B-B14F-4D97-AF65-F5344CB8AC3E}">
        <p14:creationId xmlns:p14="http://schemas.microsoft.com/office/powerpoint/2010/main" val="27045842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242E2A3-7D01-461A-90FD-EA61D1B3A456}"/>
              </a:ext>
            </a:extLst>
          </p:cNvPr>
          <p:cNvSpPr>
            <a:spLocks noGrp="1"/>
          </p:cNvSpPr>
          <p:nvPr>
            <p:ph type="title"/>
          </p:nvPr>
        </p:nvSpPr>
        <p:spPr>
          <a:xfrm>
            <a:off x="838200" y="365125"/>
            <a:ext cx="10515600" cy="1325563"/>
          </a:xfrm>
        </p:spPr>
        <p:txBody>
          <a:bodyPr>
            <a:normAutofit fontScale="90000"/>
          </a:bodyPr>
          <a:lstStyle/>
          <a:p>
            <a:r>
              <a:rPr lang="en-US" b="1" dirty="0" smtClean="0"/>
              <a:t/>
            </a:r>
            <a:br>
              <a:rPr lang="en-US" b="1" dirty="0" smtClean="0"/>
            </a:br>
            <a:r>
              <a:rPr lang="en-US" b="1" dirty="0" smtClean="0"/>
              <a:t>Python Keywords..    Cont..</a:t>
            </a:r>
            <a:r>
              <a:rPr lang="en-US" b="1" dirty="0"/>
              <a:t/>
            </a:r>
            <a:br>
              <a:rPr lang="en-US" b="1" dirty="0"/>
            </a:br>
            <a:endParaRPr lang="en-US" dirty="0"/>
          </a:p>
        </p:txBody>
      </p:sp>
      <p:sp>
        <p:nvSpPr>
          <p:cNvPr id="5" name="Content Placeholder 2">
            <a:extLst>
              <a:ext uri="{FF2B5EF4-FFF2-40B4-BE49-F238E27FC236}">
                <a16:creationId xmlns:a16="http://schemas.microsoft.com/office/drawing/2014/main" id="{BDFFEEB9-1153-48FB-A0B4-5DC3AC9ABAC1}"/>
              </a:ext>
            </a:extLst>
          </p:cNvPr>
          <p:cNvSpPr>
            <a:spLocks noGrp="1"/>
          </p:cNvSpPr>
          <p:nvPr>
            <p:ph idx="1"/>
          </p:nvPr>
        </p:nvSpPr>
        <p:spPr>
          <a:xfrm>
            <a:off x="838200" y="1825625"/>
            <a:ext cx="10515600" cy="4351338"/>
          </a:xfrm>
        </p:spPr>
        <p:txBody>
          <a:bodyPr>
            <a:normAutofit fontScale="70000" lnSpcReduction="20000"/>
          </a:bodyPr>
          <a:lstStyle/>
          <a:p>
            <a:r>
              <a:rPr lang="en-US" b="1" dirty="0" smtClean="0"/>
              <a:t>lambda</a:t>
            </a:r>
            <a:endParaRPr lang="en-US" b="1" dirty="0"/>
          </a:p>
          <a:p>
            <a:r>
              <a:rPr lang="en-US" dirty="0"/>
              <a:t>lambda is used to create an anonymous function (function with no name). It is an inline function that does not contain a return statement. It consists of an expression that is evaluated and returned. For example:</a:t>
            </a:r>
            <a:endParaRPr lang="en-US" dirty="0" smtClean="0"/>
          </a:p>
          <a:p>
            <a:pPr marL="914400" lvl="2" indent="0">
              <a:buNone/>
            </a:pPr>
            <a:endParaRPr lang="en-US" dirty="0" smtClean="0"/>
          </a:p>
          <a:p>
            <a:endParaRPr lang="en-US" dirty="0"/>
          </a:p>
          <a:p>
            <a:pPr marL="0" indent="0">
              <a:buNone/>
            </a:pPr>
            <a:r>
              <a:rPr lang="en-US" b="1" dirty="0" smtClean="0"/>
              <a:t>                                                                                                                                                                                </a:t>
            </a:r>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pPr marL="0" indent="0">
              <a:buNone/>
            </a:pPr>
            <a:r>
              <a:rPr lang="en-US" dirty="0" smtClean="0"/>
              <a:t>                                                                                                                      </a:t>
            </a:r>
          </a:p>
          <a:p>
            <a:endParaRPr lang="en-US" dirty="0" smtClean="0"/>
          </a:p>
          <a:p>
            <a:endParaRPr lang="en-US" dirty="0"/>
          </a:p>
          <a:p>
            <a:endParaRPr lang="en-US" dirty="0" smtClean="0"/>
          </a:p>
          <a:p>
            <a:endParaRPr lang="en-US" dirty="0" smtClean="0"/>
          </a:p>
          <a:p>
            <a:endParaRPr lang="en-US" dirty="0"/>
          </a:p>
          <a:p>
            <a:endParaRPr lang="en-US" dirty="0" smtClean="0"/>
          </a:p>
          <a:p>
            <a:endParaRPr lang="en-US" dirty="0"/>
          </a:p>
          <a:p>
            <a:endParaRPr lang="en-US" dirty="0" smtClean="0"/>
          </a:p>
          <a:p>
            <a:endParaRPr lang="en-US" dirty="0" smtClean="0"/>
          </a:p>
          <a:p>
            <a:endParaRPr lang="en-US" dirty="0"/>
          </a:p>
          <a:p>
            <a:pPr marL="0" indent="0">
              <a:buNone/>
            </a:pPr>
            <a:endParaRPr lang="en-US" dirty="0"/>
          </a:p>
          <a:p>
            <a:endParaRPr lang="en-US" sz="2400" dirty="0"/>
          </a:p>
        </p:txBody>
      </p:sp>
      <p:pic>
        <p:nvPicPr>
          <p:cNvPr id="2" name="Picture 1"/>
          <p:cNvPicPr>
            <a:picLocks noChangeAspect="1"/>
          </p:cNvPicPr>
          <p:nvPr/>
        </p:nvPicPr>
        <p:blipFill>
          <a:blip r:embed="rId2"/>
          <a:stretch>
            <a:fillRect/>
          </a:stretch>
        </p:blipFill>
        <p:spPr>
          <a:xfrm>
            <a:off x="2658404" y="2916044"/>
            <a:ext cx="3752850" cy="3094463"/>
          </a:xfrm>
          <a:prstGeom prst="rect">
            <a:avLst/>
          </a:prstGeom>
        </p:spPr>
      </p:pic>
    </p:spTree>
    <p:extLst>
      <p:ext uri="{BB962C8B-B14F-4D97-AF65-F5344CB8AC3E}">
        <p14:creationId xmlns:p14="http://schemas.microsoft.com/office/powerpoint/2010/main" val="456382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0242E2A3-7D01-461A-90FD-EA61D1B3A456}"/>
              </a:ext>
            </a:extLst>
          </p:cNvPr>
          <p:cNvSpPr>
            <a:spLocks noGrp="1"/>
          </p:cNvSpPr>
          <p:nvPr>
            <p:ph type="title"/>
          </p:nvPr>
        </p:nvSpPr>
        <p:spPr>
          <a:xfrm>
            <a:off x="838200" y="365125"/>
            <a:ext cx="10515600" cy="1325563"/>
          </a:xfrm>
        </p:spPr>
        <p:txBody>
          <a:bodyPr>
            <a:normAutofit fontScale="90000"/>
          </a:bodyPr>
          <a:lstStyle/>
          <a:p>
            <a:r>
              <a:rPr lang="en-US" b="1" dirty="0" smtClean="0"/>
              <a:t/>
            </a:r>
            <a:br>
              <a:rPr lang="en-US" b="1" dirty="0" smtClean="0"/>
            </a:br>
            <a:r>
              <a:rPr lang="en-US" b="1" dirty="0" smtClean="0"/>
              <a:t>Python Keywords..    Cont..</a:t>
            </a:r>
            <a:r>
              <a:rPr lang="en-US" b="1" dirty="0"/>
              <a:t/>
            </a:r>
            <a:br>
              <a:rPr lang="en-US" b="1" dirty="0"/>
            </a:br>
            <a:endParaRPr lang="en-US" dirty="0"/>
          </a:p>
        </p:txBody>
      </p:sp>
      <p:graphicFrame>
        <p:nvGraphicFramePr>
          <p:cNvPr id="11" name="Table 10"/>
          <p:cNvGraphicFramePr>
            <a:graphicFrameLocks noGrp="1"/>
          </p:cNvGraphicFramePr>
          <p:nvPr>
            <p:extLst>
              <p:ext uri="{D42A27DB-BD31-4B8C-83A1-F6EECF244321}">
                <p14:modId xmlns:p14="http://schemas.microsoft.com/office/powerpoint/2010/main" val="2352299198"/>
              </p:ext>
            </p:extLst>
          </p:nvPr>
        </p:nvGraphicFramePr>
        <p:xfrm>
          <a:off x="1233214" y="1647170"/>
          <a:ext cx="8128000" cy="4140738"/>
        </p:xfrm>
        <a:graphic>
          <a:graphicData uri="http://schemas.openxmlformats.org/drawingml/2006/table">
            <a:tbl>
              <a:tblPr firstRow="1" bandRow="1">
                <a:tableStyleId>{2D5ABB26-0587-4C30-8999-92F81FD0307C}</a:tableStyleId>
              </a:tblPr>
              <a:tblGrid>
                <a:gridCol w="1625600">
                  <a:extLst>
                    <a:ext uri="{9D8B030D-6E8A-4147-A177-3AD203B41FA5}">
                      <a16:colId xmlns:a16="http://schemas.microsoft.com/office/drawing/2014/main" val="126979755"/>
                    </a:ext>
                  </a:extLst>
                </a:gridCol>
                <a:gridCol w="1625600">
                  <a:extLst>
                    <a:ext uri="{9D8B030D-6E8A-4147-A177-3AD203B41FA5}">
                      <a16:colId xmlns:a16="http://schemas.microsoft.com/office/drawing/2014/main" val="364456596"/>
                    </a:ext>
                  </a:extLst>
                </a:gridCol>
                <a:gridCol w="1625600">
                  <a:extLst>
                    <a:ext uri="{9D8B030D-6E8A-4147-A177-3AD203B41FA5}">
                      <a16:colId xmlns:a16="http://schemas.microsoft.com/office/drawing/2014/main" val="336457321"/>
                    </a:ext>
                  </a:extLst>
                </a:gridCol>
                <a:gridCol w="1625600">
                  <a:extLst>
                    <a:ext uri="{9D8B030D-6E8A-4147-A177-3AD203B41FA5}">
                      <a16:colId xmlns:a16="http://schemas.microsoft.com/office/drawing/2014/main" val="1100576065"/>
                    </a:ext>
                  </a:extLst>
                </a:gridCol>
                <a:gridCol w="1625600">
                  <a:extLst>
                    <a:ext uri="{9D8B030D-6E8A-4147-A177-3AD203B41FA5}">
                      <a16:colId xmlns:a16="http://schemas.microsoft.com/office/drawing/2014/main" val="4174247119"/>
                    </a:ext>
                  </a:extLst>
                </a:gridCol>
              </a:tblGrid>
              <a:tr h="591534">
                <a:tc>
                  <a:txBody>
                    <a:bodyPr/>
                    <a:lstStyle/>
                    <a:p>
                      <a:r>
                        <a:rPr lang="en-US" dirty="0">
                          <a:effectLst/>
                        </a:rPr>
                        <a:t>False</a:t>
                      </a:r>
                    </a:p>
                  </a:txBody>
                  <a:tcPr marL="95250" marR="76200" marT="95250" marB="85725"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r>
                        <a:rPr lang="en-US">
                          <a:effectLst/>
                        </a:rPr>
                        <a:t>class</a:t>
                      </a:r>
                    </a:p>
                  </a:txBody>
                  <a:tcPr marL="95250" marR="76200" marT="95250" marB="85725"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r>
                        <a:rPr lang="en-US">
                          <a:effectLst/>
                        </a:rPr>
                        <a:t>finally</a:t>
                      </a:r>
                    </a:p>
                  </a:txBody>
                  <a:tcPr marL="95250" marR="76200" marT="95250" marB="85725"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r>
                        <a:rPr lang="en-US">
                          <a:effectLst/>
                        </a:rPr>
                        <a:t>is</a:t>
                      </a:r>
                    </a:p>
                  </a:txBody>
                  <a:tcPr marL="95250" marR="76200" marT="95250" marB="85725"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r>
                        <a:rPr lang="en-US">
                          <a:effectLst/>
                        </a:rPr>
                        <a:t>return</a:t>
                      </a:r>
                    </a:p>
                  </a:txBody>
                  <a:tcPr marL="95250" marR="76200" marT="95250" marB="85725"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3529521174"/>
                  </a:ext>
                </a:extLst>
              </a:tr>
              <a:tr h="591534">
                <a:tc>
                  <a:txBody>
                    <a:bodyPr/>
                    <a:lstStyle/>
                    <a:p>
                      <a:r>
                        <a:rPr lang="en-US">
                          <a:effectLst/>
                        </a:rPr>
                        <a:t>None</a:t>
                      </a:r>
                    </a:p>
                  </a:txBody>
                  <a:tcPr marL="95250" marR="76200" marT="95250" marB="85725"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r>
                        <a:rPr lang="en-US" dirty="0">
                          <a:effectLst/>
                        </a:rPr>
                        <a:t>continue</a:t>
                      </a:r>
                    </a:p>
                  </a:txBody>
                  <a:tcPr marL="95250" marR="76200" marT="95250" marB="85725"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r>
                        <a:rPr lang="en-US">
                          <a:effectLst/>
                        </a:rPr>
                        <a:t>for</a:t>
                      </a:r>
                    </a:p>
                  </a:txBody>
                  <a:tcPr marL="95250" marR="76200" marT="95250" marB="85725"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r>
                        <a:rPr lang="en-US">
                          <a:effectLst/>
                        </a:rPr>
                        <a:t>lambda</a:t>
                      </a:r>
                    </a:p>
                  </a:txBody>
                  <a:tcPr marL="95250" marR="76200" marT="95250" marB="85725"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r>
                        <a:rPr lang="en-US">
                          <a:effectLst/>
                        </a:rPr>
                        <a:t>try</a:t>
                      </a:r>
                    </a:p>
                  </a:txBody>
                  <a:tcPr marL="95250" marR="76200" marT="95250" marB="85725"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1229030898"/>
                  </a:ext>
                </a:extLst>
              </a:tr>
              <a:tr h="591534">
                <a:tc>
                  <a:txBody>
                    <a:bodyPr/>
                    <a:lstStyle/>
                    <a:p>
                      <a:r>
                        <a:rPr lang="en-US">
                          <a:effectLst/>
                        </a:rPr>
                        <a:t>True</a:t>
                      </a:r>
                    </a:p>
                  </a:txBody>
                  <a:tcPr marL="95250" marR="76200" marT="95250" marB="85725"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r>
                        <a:rPr lang="en-US">
                          <a:effectLst/>
                        </a:rPr>
                        <a:t>def</a:t>
                      </a:r>
                    </a:p>
                  </a:txBody>
                  <a:tcPr marL="95250" marR="76200" marT="95250" marB="85725"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r>
                        <a:rPr lang="en-US">
                          <a:effectLst/>
                        </a:rPr>
                        <a:t>from</a:t>
                      </a:r>
                    </a:p>
                  </a:txBody>
                  <a:tcPr marL="95250" marR="76200" marT="95250" marB="85725"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r>
                        <a:rPr lang="en-US">
                          <a:effectLst/>
                        </a:rPr>
                        <a:t>nonlocal</a:t>
                      </a:r>
                    </a:p>
                  </a:txBody>
                  <a:tcPr marL="95250" marR="76200" marT="95250" marB="85725"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r>
                        <a:rPr lang="en-US">
                          <a:effectLst/>
                        </a:rPr>
                        <a:t>while</a:t>
                      </a:r>
                    </a:p>
                  </a:txBody>
                  <a:tcPr marL="95250" marR="76200" marT="95250" marB="85725"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1108890009"/>
                  </a:ext>
                </a:extLst>
              </a:tr>
              <a:tr h="591534">
                <a:tc>
                  <a:txBody>
                    <a:bodyPr/>
                    <a:lstStyle/>
                    <a:p>
                      <a:r>
                        <a:rPr lang="en-US">
                          <a:effectLst/>
                        </a:rPr>
                        <a:t>and</a:t>
                      </a:r>
                    </a:p>
                  </a:txBody>
                  <a:tcPr marL="95250" marR="76200" marT="95250" marB="85725"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r>
                        <a:rPr lang="en-US">
                          <a:effectLst/>
                        </a:rPr>
                        <a:t>del</a:t>
                      </a:r>
                    </a:p>
                  </a:txBody>
                  <a:tcPr marL="95250" marR="76200" marT="95250" marB="85725"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r>
                        <a:rPr lang="en-US" dirty="0">
                          <a:effectLst/>
                        </a:rPr>
                        <a:t>global</a:t>
                      </a:r>
                    </a:p>
                  </a:txBody>
                  <a:tcPr marL="95250" marR="76200" marT="95250" marB="85725"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r>
                        <a:rPr lang="en-US">
                          <a:effectLst/>
                        </a:rPr>
                        <a:t>not</a:t>
                      </a:r>
                    </a:p>
                  </a:txBody>
                  <a:tcPr marL="95250" marR="76200" marT="95250" marB="85725"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r>
                        <a:rPr lang="en-US">
                          <a:effectLst/>
                        </a:rPr>
                        <a:t>with</a:t>
                      </a:r>
                    </a:p>
                  </a:txBody>
                  <a:tcPr marL="95250" marR="76200" marT="95250" marB="85725"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1027232746"/>
                  </a:ext>
                </a:extLst>
              </a:tr>
              <a:tr h="591534">
                <a:tc>
                  <a:txBody>
                    <a:bodyPr/>
                    <a:lstStyle/>
                    <a:p>
                      <a:r>
                        <a:rPr lang="en-US">
                          <a:effectLst/>
                        </a:rPr>
                        <a:t>as</a:t>
                      </a:r>
                    </a:p>
                  </a:txBody>
                  <a:tcPr marL="95250" marR="76200" marT="95250" marB="85725"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r>
                        <a:rPr lang="en-US" dirty="0">
                          <a:effectLst/>
                        </a:rPr>
                        <a:t>elif</a:t>
                      </a:r>
                    </a:p>
                  </a:txBody>
                  <a:tcPr marL="95250" marR="76200" marT="95250" marB="85725"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r>
                        <a:rPr lang="en-US">
                          <a:effectLst/>
                        </a:rPr>
                        <a:t>if</a:t>
                      </a:r>
                    </a:p>
                  </a:txBody>
                  <a:tcPr marL="95250" marR="76200" marT="95250" marB="85725"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r>
                        <a:rPr lang="en-US">
                          <a:effectLst/>
                        </a:rPr>
                        <a:t>or</a:t>
                      </a:r>
                    </a:p>
                  </a:txBody>
                  <a:tcPr marL="95250" marR="76200" marT="95250" marB="85725"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r>
                        <a:rPr lang="en-US">
                          <a:effectLst/>
                        </a:rPr>
                        <a:t>yield</a:t>
                      </a:r>
                    </a:p>
                  </a:txBody>
                  <a:tcPr marL="95250" marR="76200" marT="95250" marB="85725"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2377844709"/>
                  </a:ext>
                </a:extLst>
              </a:tr>
              <a:tr h="591534">
                <a:tc>
                  <a:txBody>
                    <a:bodyPr/>
                    <a:lstStyle/>
                    <a:p>
                      <a:r>
                        <a:rPr lang="en-US">
                          <a:effectLst/>
                        </a:rPr>
                        <a:t>assert</a:t>
                      </a:r>
                    </a:p>
                  </a:txBody>
                  <a:tcPr marL="95250" marR="76200" marT="95250" marB="85725"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r>
                        <a:rPr lang="en-US">
                          <a:effectLst/>
                        </a:rPr>
                        <a:t>else</a:t>
                      </a:r>
                    </a:p>
                  </a:txBody>
                  <a:tcPr marL="95250" marR="76200" marT="95250" marB="85725"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r>
                        <a:rPr lang="en-US">
                          <a:effectLst/>
                        </a:rPr>
                        <a:t>import</a:t>
                      </a:r>
                    </a:p>
                  </a:txBody>
                  <a:tcPr marL="95250" marR="76200" marT="95250" marB="85725"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r>
                        <a:rPr lang="en-US">
                          <a:effectLst/>
                        </a:rPr>
                        <a:t>pass</a:t>
                      </a:r>
                    </a:p>
                  </a:txBody>
                  <a:tcPr marL="95250" marR="76200" marT="95250" marB="85725"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r>
                        <a:rPr lang="en-US">
                          <a:effectLst/>
                        </a:rPr>
                        <a:t> </a:t>
                      </a:r>
                    </a:p>
                  </a:txBody>
                  <a:tcPr marL="95250" marR="76200" marT="95250" marB="85725"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1965087747"/>
                  </a:ext>
                </a:extLst>
              </a:tr>
              <a:tr h="591534">
                <a:tc>
                  <a:txBody>
                    <a:bodyPr/>
                    <a:lstStyle/>
                    <a:p>
                      <a:r>
                        <a:rPr lang="en-US">
                          <a:effectLst/>
                        </a:rPr>
                        <a:t>break</a:t>
                      </a:r>
                    </a:p>
                  </a:txBody>
                  <a:tcPr marL="95250" marR="76200" marT="95250" marB="85725"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r>
                        <a:rPr lang="en-US">
                          <a:effectLst/>
                        </a:rPr>
                        <a:t>except</a:t>
                      </a:r>
                    </a:p>
                  </a:txBody>
                  <a:tcPr marL="95250" marR="76200" marT="95250" marB="85725"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r>
                        <a:rPr lang="en-US">
                          <a:effectLst/>
                        </a:rPr>
                        <a:t>in</a:t>
                      </a:r>
                    </a:p>
                  </a:txBody>
                  <a:tcPr marL="95250" marR="76200" marT="95250" marB="85725"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r>
                        <a:rPr lang="en-US">
                          <a:effectLst/>
                        </a:rPr>
                        <a:t>raise</a:t>
                      </a:r>
                    </a:p>
                  </a:txBody>
                  <a:tcPr marL="95250" marR="76200" marT="95250" marB="85725"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r>
                        <a:rPr lang="en-US" dirty="0">
                          <a:effectLst/>
                        </a:rPr>
                        <a:t> </a:t>
                      </a:r>
                    </a:p>
                  </a:txBody>
                  <a:tcPr marL="95250" marR="76200" marT="95250" marB="85725"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1352392667"/>
                  </a:ext>
                </a:extLst>
              </a:tr>
            </a:tbl>
          </a:graphicData>
        </a:graphic>
      </p:graphicFrame>
    </p:spTree>
    <p:extLst>
      <p:ext uri="{BB962C8B-B14F-4D97-AF65-F5344CB8AC3E}">
        <p14:creationId xmlns:p14="http://schemas.microsoft.com/office/powerpoint/2010/main" val="29252511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242E2A3-7D01-461A-90FD-EA61D1B3A456}"/>
              </a:ext>
            </a:extLst>
          </p:cNvPr>
          <p:cNvSpPr>
            <a:spLocks noGrp="1"/>
          </p:cNvSpPr>
          <p:nvPr>
            <p:ph type="title"/>
          </p:nvPr>
        </p:nvSpPr>
        <p:spPr>
          <a:xfrm>
            <a:off x="838200" y="365125"/>
            <a:ext cx="10515600" cy="1325563"/>
          </a:xfrm>
        </p:spPr>
        <p:txBody>
          <a:bodyPr>
            <a:normAutofit fontScale="90000"/>
          </a:bodyPr>
          <a:lstStyle/>
          <a:p>
            <a:r>
              <a:rPr lang="en-US" b="1" dirty="0" smtClean="0"/>
              <a:t/>
            </a:r>
            <a:br>
              <a:rPr lang="en-US" b="1" dirty="0" smtClean="0"/>
            </a:br>
            <a:r>
              <a:rPr lang="en-US" b="1" dirty="0" smtClean="0"/>
              <a:t>Python Keywords..    Cont..</a:t>
            </a:r>
            <a:r>
              <a:rPr lang="en-US" b="1" dirty="0"/>
              <a:t/>
            </a:r>
            <a:br>
              <a:rPr lang="en-US" b="1" dirty="0"/>
            </a:br>
            <a:endParaRPr lang="en-US" dirty="0"/>
          </a:p>
        </p:txBody>
      </p:sp>
      <p:sp>
        <p:nvSpPr>
          <p:cNvPr id="5" name="Content Placeholder 2">
            <a:extLst>
              <a:ext uri="{FF2B5EF4-FFF2-40B4-BE49-F238E27FC236}">
                <a16:creationId xmlns:a16="http://schemas.microsoft.com/office/drawing/2014/main" id="{BDFFEEB9-1153-48FB-A0B4-5DC3AC9ABAC1}"/>
              </a:ext>
            </a:extLst>
          </p:cNvPr>
          <p:cNvSpPr>
            <a:spLocks noGrp="1"/>
          </p:cNvSpPr>
          <p:nvPr>
            <p:ph idx="1"/>
          </p:nvPr>
        </p:nvSpPr>
        <p:spPr>
          <a:xfrm>
            <a:off x="838200" y="1825625"/>
            <a:ext cx="10515600" cy="4351338"/>
          </a:xfrm>
        </p:spPr>
        <p:txBody>
          <a:bodyPr>
            <a:normAutofit fontScale="47500" lnSpcReduction="20000"/>
          </a:bodyPr>
          <a:lstStyle/>
          <a:p>
            <a:r>
              <a:rPr lang="en-US" b="1" dirty="0"/>
              <a:t>nonlocal</a:t>
            </a:r>
          </a:p>
          <a:p>
            <a:r>
              <a:rPr lang="en-US" dirty="0"/>
              <a:t>The use of nonlocal keyword is very much similar to the global keyword. nonlocal is used to declare that a variable inside a nested function (function inside a function) is not local to it, meaning it lies in the outer inclosing function. If we need to modify the value of a non-local variable inside a nested function, then we must declare it with nonlocal. Otherwise a local variable with that name is created inside the nested function. Following example will help us clarify this.</a:t>
            </a:r>
            <a:endParaRPr lang="en-US" dirty="0" smtClean="0"/>
          </a:p>
          <a:p>
            <a:pPr marL="914400" lvl="2" indent="0">
              <a:buNone/>
            </a:pPr>
            <a:endParaRPr lang="en-US" dirty="0" smtClean="0"/>
          </a:p>
          <a:p>
            <a:endParaRPr lang="en-US" dirty="0"/>
          </a:p>
          <a:p>
            <a:pPr marL="0" indent="0">
              <a:buNone/>
            </a:pPr>
            <a:r>
              <a:rPr lang="en-US" b="1" dirty="0" smtClean="0"/>
              <a:t>                                                                                                                                                                                </a:t>
            </a:r>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pPr marL="0" indent="0">
              <a:buNone/>
            </a:pPr>
            <a:r>
              <a:rPr lang="en-US" dirty="0" smtClean="0"/>
              <a:t>                                                                                                                      </a:t>
            </a:r>
          </a:p>
          <a:p>
            <a:endParaRPr lang="en-US" dirty="0" smtClean="0"/>
          </a:p>
          <a:p>
            <a:endParaRPr lang="en-US" dirty="0" smtClean="0"/>
          </a:p>
          <a:p>
            <a:r>
              <a:rPr lang="en-US" dirty="0" smtClean="0"/>
              <a:t>Here</a:t>
            </a:r>
            <a:r>
              <a:rPr lang="en-US" dirty="0"/>
              <a:t>, the </a:t>
            </a:r>
            <a:r>
              <a:rPr lang="en-US" dirty="0" err="1"/>
              <a:t>inner_function</a:t>
            </a:r>
            <a:r>
              <a:rPr lang="en-US" dirty="0"/>
              <a:t>() is nested within the </a:t>
            </a:r>
            <a:r>
              <a:rPr lang="en-US" dirty="0" err="1"/>
              <a:t>outer_function</a:t>
            </a:r>
            <a:r>
              <a:rPr lang="en-US" dirty="0"/>
              <a:t>.</a:t>
            </a:r>
            <a:endParaRPr lang="en-US" dirty="0"/>
          </a:p>
          <a:p>
            <a:endParaRPr lang="en-US" dirty="0" smtClean="0"/>
          </a:p>
          <a:p>
            <a:endParaRPr lang="en-US" dirty="0" smtClean="0"/>
          </a:p>
          <a:p>
            <a:endParaRPr lang="en-US" dirty="0"/>
          </a:p>
          <a:p>
            <a:endParaRPr lang="en-US" dirty="0" smtClean="0"/>
          </a:p>
          <a:p>
            <a:endParaRPr lang="en-US" dirty="0"/>
          </a:p>
          <a:p>
            <a:endParaRPr lang="en-US" dirty="0" smtClean="0"/>
          </a:p>
          <a:p>
            <a:endParaRPr lang="en-US" dirty="0" smtClean="0"/>
          </a:p>
          <a:p>
            <a:endParaRPr lang="en-US" dirty="0"/>
          </a:p>
          <a:p>
            <a:pPr marL="0" indent="0">
              <a:buNone/>
            </a:pPr>
            <a:endParaRPr lang="en-US" dirty="0"/>
          </a:p>
          <a:p>
            <a:endParaRPr lang="en-US" sz="2400" dirty="0"/>
          </a:p>
        </p:txBody>
      </p:sp>
      <p:pic>
        <p:nvPicPr>
          <p:cNvPr id="8" name="Picture 7"/>
          <p:cNvPicPr>
            <a:picLocks noChangeAspect="1"/>
          </p:cNvPicPr>
          <p:nvPr/>
        </p:nvPicPr>
        <p:blipFill>
          <a:blip r:embed="rId2"/>
          <a:stretch>
            <a:fillRect/>
          </a:stretch>
        </p:blipFill>
        <p:spPr>
          <a:xfrm>
            <a:off x="2777000" y="2685353"/>
            <a:ext cx="5731380" cy="3068676"/>
          </a:xfrm>
          <a:prstGeom prst="rect">
            <a:avLst/>
          </a:prstGeom>
        </p:spPr>
      </p:pic>
    </p:spTree>
    <p:extLst>
      <p:ext uri="{BB962C8B-B14F-4D97-AF65-F5344CB8AC3E}">
        <p14:creationId xmlns:p14="http://schemas.microsoft.com/office/powerpoint/2010/main" val="28323880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242E2A3-7D01-461A-90FD-EA61D1B3A456}"/>
              </a:ext>
            </a:extLst>
          </p:cNvPr>
          <p:cNvSpPr>
            <a:spLocks noGrp="1"/>
          </p:cNvSpPr>
          <p:nvPr>
            <p:ph type="title"/>
          </p:nvPr>
        </p:nvSpPr>
        <p:spPr>
          <a:xfrm>
            <a:off x="838200" y="365125"/>
            <a:ext cx="10515600" cy="1325563"/>
          </a:xfrm>
        </p:spPr>
        <p:txBody>
          <a:bodyPr>
            <a:normAutofit fontScale="90000"/>
          </a:bodyPr>
          <a:lstStyle/>
          <a:p>
            <a:r>
              <a:rPr lang="en-US" b="1" dirty="0" smtClean="0"/>
              <a:t/>
            </a:r>
            <a:br>
              <a:rPr lang="en-US" b="1" dirty="0" smtClean="0"/>
            </a:br>
            <a:r>
              <a:rPr lang="en-US" b="1" dirty="0" smtClean="0"/>
              <a:t>Python Keywords..    Cont..</a:t>
            </a:r>
            <a:r>
              <a:rPr lang="en-US" b="1" dirty="0"/>
              <a:t/>
            </a:r>
            <a:br>
              <a:rPr lang="en-US" b="1" dirty="0"/>
            </a:br>
            <a:endParaRPr lang="en-US" dirty="0"/>
          </a:p>
        </p:txBody>
      </p:sp>
      <p:sp>
        <p:nvSpPr>
          <p:cNvPr id="5" name="Content Placeholder 2">
            <a:extLst>
              <a:ext uri="{FF2B5EF4-FFF2-40B4-BE49-F238E27FC236}">
                <a16:creationId xmlns:a16="http://schemas.microsoft.com/office/drawing/2014/main" id="{BDFFEEB9-1153-48FB-A0B4-5DC3AC9ABAC1}"/>
              </a:ext>
            </a:extLst>
          </p:cNvPr>
          <p:cNvSpPr>
            <a:spLocks noGrp="1"/>
          </p:cNvSpPr>
          <p:nvPr>
            <p:ph idx="1"/>
          </p:nvPr>
        </p:nvSpPr>
        <p:spPr>
          <a:xfrm>
            <a:off x="838200" y="1825625"/>
            <a:ext cx="10515600" cy="4351338"/>
          </a:xfrm>
        </p:spPr>
        <p:txBody>
          <a:bodyPr>
            <a:normAutofit fontScale="55000" lnSpcReduction="20000"/>
          </a:bodyPr>
          <a:lstStyle/>
          <a:p>
            <a:r>
              <a:rPr lang="en-US" b="1" dirty="0"/>
              <a:t>nonlocal</a:t>
            </a:r>
          </a:p>
          <a:p>
            <a:r>
              <a:rPr lang="en-US" dirty="0" smtClean="0"/>
              <a:t>The </a:t>
            </a:r>
            <a:r>
              <a:rPr lang="en-US" dirty="0"/>
              <a:t>variable a is in the </a:t>
            </a:r>
            <a:r>
              <a:rPr lang="en-US" dirty="0" err="1"/>
              <a:t>outer_function</a:t>
            </a:r>
            <a:r>
              <a:rPr lang="en-US" dirty="0"/>
              <a:t>(). So, if we want to modify it in the </a:t>
            </a:r>
            <a:r>
              <a:rPr lang="en-US" dirty="0" err="1"/>
              <a:t>inner_function</a:t>
            </a:r>
            <a:r>
              <a:rPr lang="en-US" dirty="0"/>
              <a:t>(), we must declare it as nonlocal. Notice that a is not a global variable.</a:t>
            </a:r>
          </a:p>
          <a:p>
            <a:r>
              <a:rPr lang="en-US" dirty="0" smtClean="0"/>
              <a:t>Hence</a:t>
            </a:r>
            <a:r>
              <a:rPr lang="en-US" dirty="0"/>
              <a:t>, we see from the output that the variable was successfully modified inside the nested </a:t>
            </a:r>
            <a:r>
              <a:rPr lang="en-US" dirty="0" err="1"/>
              <a:t>inner_function</a:t>
            </a:r>
            <a:r>
              <a:rPr lang="en-US" dirty="0"/>
              <a:t>(). The result of not using the nonlocal keyword is as follows:</a:t>
            </a:r>
            <a:endParaRPr lang="en-US" dirty="0" smtClean="0"/>
          </a:p>
          <a:p>
            <a:pPr marL="914400" lvl="2" indent="0">
              <a:buNone/>
            </a:pPr>
            <a:endParaRPr lang="en-US" dirty="0" smtClean="0"/>
          </a:p>
          <a:p>
            <a:endParaRPr lang="en-US" dirty="0"/>
          </a:p>
          <a:p>
            <a:pPr marL="0" indent="0">
              <a:buNone/>
            </a:pPr>
            <a:r>
              <a:rPr lang="en-US" b="1" dirty="0" smtClean="0"/>
              <a:t>                                                                                                                                                                                </a:t>
            </a:r>
            <a:endParaRPr lang="en-US" dirty="0" smtClean="0"/>
          </a:p>
          <a:p>
            <a:endParaRPr lang="en-US" dirty="0"/>
          </a:p>
          <a:p>
            <a:endParaRPr lang="en-US" dirty="0" smtClean="0"/>
          </a:p>
          <a:p>
            <a:endParaRPr lang="en-US" dirty="0"/>
          </a:p>
          <a:p>
            <a:endParaRPr lang="en-US" dirty="0" smtClean="0"/>
          </a:p>
          <a:p>
            <a:endParaRPr lang="en-US" dirty="0"/>
          </a:p>
          <a:p>
            <a:r>
              <a:rPr lang="en-US" dirty="0"/>
              <a:t>Here, we do not declare that the variable a inside the nested function is nonlocal. Hence, a new local variable with the same name is created, but the non-local a is not modified as seen in our output.</a:t>
            </a:r>
            <a:endParaRPr lang="en-US" dirty="0" smtClean="0"/>
          </a:p>
          <a:p>
            <a:pPr marL="0" indent="0">
              <a:buNone/>
            </a:pPr>
            <a:r>
              <a:rPr lang="en-US" dirty="0" smtClean="0"/>
              <a:t>                                                                                                                      </a:t>
            </a:r>
          </a:p>
          <a:p>
            <a:endParaRPr lang="en-US" dirty="0" smtClean="0"/>
          </a:p>
          <a:p>
            <a:endParaRPr lang="en-US" dirty="0"/>
          </a:p>
          <a:p>
            <a:endParaRPr lang="en-US" dirty="0" smtClean="0"/>
          </a:p>
          <a:p>
            <a:endParaRPr lang="en-US" dirty="0" smtClean="0"/>
          </a:p>
          <a:p>
            <a:endParaRPr lang="en-US" dirty="0"/>
          </a:p>
          <a:p>
            <a:endParaRPr lang="en-US" dirty="0" smtClean="0"/>
          </a:p>
          <a:p>
            <a:endParaRPr lang="en-US" dirty="0"/>
          </a:p>
          <a:p>
            <a:endParaRPr lang="en-US" dirty="0" smtClean="0"/>
          </a:p>
          <a:p>
            <a:endParaRPr lang="en-US" dirty="0" smtClean="0"/>
          </a:p>
          <a:p>
            <a:endParaRPr lang="en-US" dirty="0"/>
          </a:p>
          <a:p>
            <a:pPr marL="0" indent="0">
              <a:buNone/>
            </a:pPr>
            <a:endParaRPr lang="en-US" dirty="0"/>
          </a:p>
          <a:p>
            <a:endParaRPr lang="en-US" sz="2400" dirty="0"/>
          </a:p>
        </p:txBody>
      </p:sp>
      <p:pic>
        <p:nvPicPr>
          <p:cNvPr id="2" name="Picture 1"/>
          <p:cNvPicPr>
            <a:picLocks noChangeAspect="1"/>
          </p:cNvPicPr>
          <p:nvPr/>
        </p:nvPicPr>
        <p:blipFill>
          <a:blip r:embed="rId3"/>
          <a:stretch>
            <a:fillRect/>
          </a:stretch>
        </p:blipFill>
        <p:spPr>
          <a:xfrm>
            <a:off x="4569908" y="2981210"/>
            <a:ext cx="3676650" cy="2215259"/>
          </a:xfrm>
          <a:prstGeom prst="rect">
            <a:avLst/>
          </a:prstGeom>
        </p:spPr>
      </p:pic>
    </p:spTree>
    <p:extLst>
      <p:ext uri="{BB962C8B-B14F-4D97-AF65-F5344CB8AC3E}">
        <p14:creationId xmlns:p14="http://schemas.microsoft.com/office/powerpoint/2010/main" val="40036511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242E2A3-7D01-461A-90FD-EA61D1B3A456}"/>
              </a:ext>
            </a:extLst>
          </p:cNvPr>
          <p:cNvSpPr>
            <a:spLocks noGrp="1"/>
          </p:cNvSpPr>
          <p:nvPr>
            <p:ph type="title"/>
          </p:nvPr>
        </p:nvSpPr>
        <p:spPr>
          <a:xfrm>
            <a:off x="838200" y="365125"/>
            <a:ext cx="10515600" cy="1325563"/>
          </a:xfrm>
        </p:spPr>
        <p:txBody>
          <a:bodyPr>
            <a:normAutofit fontScale="90000"/>
          </a:bodyPr>
          <a:lstStyle/>
          <a:p>
            <a:r>
              <a:rPr lang="en-US" b="1" dirty="0" smtClean="0"/>
              <a:t/>
            </a:r>
            <a:br>
              <a:rPr lang="en-US" b="1" dirty="0" smtClean="0"/>
            </a:br>
            <a:r>
              <a:rPr lang="en-US" b="1" dirty="0" smtClean="0"/>
              <a:t>Python Keywords..    Cont..</a:t>
            </a:r>
            <a:r>
              <a:rPr lang="en-US" b="1" dirty="0"/>
              <a:t/>
            </a:r>
            <a:br>
              <a:rPr lang="en-US" b="1" dirty="0"/>
            </a:br>
            <a:endParaRPr lang="en-US" dirty="0"/>
          </a:p>
        </p:txBody>
      </p:sp>
      <p:sp>
        <p:nvSpPr>
          <p:cNvPr id="5" name="Content Placeholder 2">
            <a:extLst>
              <a:ext uri="{FF2B5EF4-FFF2-40B4-BE49-F238E27FC236}">
                <a16:creationId xmlns:a16="http://schemas.microsoft.com/office/drawing/2014/main" id="{BDFFEEB9-1153-48FB-A0B4-5DC3AC9ABAC1}"/>
              </a:ext>
            </a:extLst>
          </p:cNvPr>
          <p:cNvSpPr>
            <a:spLocks noGrp="1"/>
          </p:cNvSpPr>
          <p:nvPr>
            <p:ph idx="1"/>
          </p:nvPr>
        </p:nvSpPr>
        <p:spPr>
          <a:xfrm>
            <a:off x="838200" y="1825625"/>
            <a:ext cx="10515600" cy="4351338"/>
          </a:xfrm>
        </p:spPr>
        <p:txBody>
          <a:bodyPr>
            <a:normAutofit fontScale="55000" lnSpcReduction="20000"/>
          </a:bodyPr>
          <a:lstStyle/>
          <a:p>
            <a:r>
              <a:rPr lang="en-US" b="1" dirty="0"/>
              <a:t>nonlocal</a:t>
            </a:r>
          </a:p>
          <a:p>
            <a:r>
              <a:rPr lang="en-US" dirty="0" smtClean="0"/>
              <a:t>The </a:t>
            </a:r>
            <a:r>
              <a:rPr lang="en-US" dirty="0"/>
              <a:t>variable a is in the </a:t>
            </a:r>
            <a:r>
              <a:rPr lang="en-US" dirty="0" err="1"/>
              <a:t>outer_function</a:t>
            </a:r>
            <a:r>
              <a:rPr lang="en-US" dirty="0"/>
              <a:t>(). So, if we want to modify it in the </a:t>
            </a:r>
            <a:r>
              <a:rPr lang="en-US" dirty="0" err="1"/>
              <a:t>inner_function</a:t>
            </a:r>
            <a:r>
              <a:rPr lang="en-US" dirty="0"/>
              <a:t>(), we must declare it as nonlocal. Notice that a is not a global variable.</a:t>
            </a:r>
          </a:p>
          <a:p>
            <a:r>
              <a:rPr lang="en-US" dirty="0" smtClean="0"/>
              <a:t>Hence</a:t>
            </a:r>
            <a:r>
              <a:rPr lang="en-US" dirty="0"/>
              <a:t>, we see from the output that the variable was successfully modified inside the nested </a:t>
            </a:r>
            <a:r>
              <a:rPr lang="en-US" dirty="0" err="1"/>
              <a:t>inner_function</a:t>
            </a:r>
            <a:r>
              <a:rPr lang="en-US" dirty="0"/>
              <a:t>(). The result of not using the nonlocal keyword is as follows:</a:t>
            </a:r>
            <a:endParaRPr lang="en-US" dirty="0" smtClean="0"/>
          </a:p>
          <a:p>
            <a:pPr marL="914400" lvl="2" indent="0">
              <a:buNone/>
            </a:pPr>
            <a:endParaRPr lang="en-US" dirty="0" smtClean="0"/>
          </a:p>
          <a:p>
            <a:endParaRPr lang="en-US" dirty="0"/>
          </a:p>
          <a:p>
            <a:pPr marL="0" indent="0">
              <a:buNone/>
            </a:pPr>
            <a:r>
              <a:rPr lang="en-US" b="1" dirty="0" smtClean="0"/>
              <a:t>                                                                                                                                                                                </a:t>
            </a:r>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pPr marL="0" indent="0">
              <a:buNone/>
            </a:pPr>
            <a:r>
              <a:rPr lang="en-US" dirty="0" smtClean="0"/>
              <a:t>                                                                                                                      </a:t>
            </a:r>
          </a:p>
          <a:p>
            <a:r>
              <a:rPr lang="en-US" dirty="0"/>
              <a:t>Here, the </a:t>
            </a:r>
            <a:r>
              <a:rPr lang="en-US" dirty="0" err="1"/>
              <a:t>inner_function</a:t>
            </a:r>
            <a:r>
              <a:rPr lang="en-US" dirty="0"/>
              <a:t>() is nested within the </a:t>
            </a:r>
            <a:r>
              <a:rPr lang="en-US" dirty="0" err="1"/>
              <a:t>outer_function</a:t>
            </a:r>
            <a:r>
              <a:rPr lang="en-US" dirty="0"/>
              <a:t>.</a:t>
            </a:r>
            <a:endParaRPr lang="en-US" dirty="0" smtClean="0"/>
          </a:p>
          <a:p>
            <a:endParaRPr lang="en-US" dirty="0"/>
          </a:p>
          <a:p>
            <a:endParaRPr lang="en-US" dirty="0" smtClean="0"/>
          </a:p>
          <a:p>
            <a:endParaRPr lang="en-US" dirty="0" smtClean="0"/>
          </a:p>
          <a:p>
            <a:endParaRPr lang="en-US" dirty="0"/>
          </a:p>
          <a:p>
            <a:endParaRPr lang="en-US" dirty="0" smtClean="0"/>
          </a:p>
          <a:p>
            <a:endParaRPr lang="en-US" dirty="0"/>
          </a:p>
          <a:p>
            <a:endParaRPr lang="en-US" dirty="0" smtClean="0"/>
          </a:p>
          <a:p>
            <a:endParaRPr lang="en-US" dirty="0" smtClean="0"/>
          </a:p>
          <a:p>
            <a:endParaRPr lang="en-US" dirty="0"/>
          </a:p>
          <a:p>
            <a:pPr marL="0" indent="0">
              <a:buNone/>
            </a:pPr>
            <a:endParaRPr lang="en-US" dirty="0"/>
          </a:p>
          <a:p>
            <a:endParaRPr lang="en-US" sz="2400" dirty="0"/>
          </a:p>
        </p:txBody>
      </p:sp>
      <p:pic>
        <p:nvPicPr>
          <p:cNvPr id="2" name="Picture 1"/>
          <p:cNvPicPr>
            <a:picLocks noChangeAspect="1"/>
          </p:cNvPicPr>
          <p:nvPr/>
        </p:nvPicPr>
        <p:blipFill>
          <a:blip r:embed="rId2"/>
          <a:stretch>
            <a:fillRect/>
          </a:stretch>
        </p:blipFill>
        <p:spPr>
          <a:xfrm>
            <a:off x="3934288" y="3000162"/>
            <a:ext cx="4206102" cy="2653506"/>
          </a:xfrm>
          <a:prstGeom prst="rect">
            <a:avLst/>
          </a:prstGeom>
        </p:spPr>
      </p:pic>
    </p:spTree>
    <p:extLst>
      <p:ext uri="{BB962C8B-B14F-4D97-AF65-F5344CB8AC3E}">
        <p14:creationId xmlns:p14="http://schemas.microsoft.com/office/powerpoint/2010/main" val="28379271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242E2A3-7D01-461A-90FD-EA61D1B3A456}"/>
              </a:ext>
            </a:extLst>
          </p:cNvPr>
          <p:cNvSpPr>
            <a:spLocks noGrp="1"/>
          </p:cNvSpPr>
          <p:nvPr>
            <p:ph type="title"/>
          </p:nvPr>
        </p:nvSpPr>
        <p:spPr>
          <a:xfrm>
            <a:off x="838200" y="365125"/>
            <a:ext cx="10515600" cy="1325563"/>
          </a:xfrm>
        </p:spPr>
        <p:txBody>
          <a:bodyPr>
            <a:normAutofit fontScale="90000"/>
          </a:bodyPr>
          <a:lstStyle/>
          <a:p>
            <a:r>
              <a:rPr lang="en-US" b="1" dirty="0" smtClean="0"/>
              <a:t/>
            </a:r>
            <a:br>
              <a:rPr lang="en-US" b="1" dirty="0" smtClean="0"/>
            </a:br>
            <a:r>
              <a:rPr lang="en-US" b="1" dirty="0" smtClean="0"/>
              <a:t>Python Keywords..    Cont..</a:t>
            </a:r>
            <a:r>
              <a:rPr lang="en-US" b="1" dirty="0"/>
              <a:t/>
            </a:r>
            <a:br>
              <a:rPr lang="en-US" b="1" dirty="0"/>
            </a:br>
            <a:endParaRPr lang="en-US" dirty="0"/>
          </a:p>
        </p:txBody>
      </p:sp>
      <p:sp>
        <p:nvSpPr>
          <p:cNvPr id="5" name="Content Placeholder 2">
            <a:extLst>
              <a:ext uri="{FF2B5EF4-FFF2-40B4-BE49-F238E27FC236}">
                <a16:creationId xmlns:a16="http://schemas.microsoft.com/office/drawing/2014/main" id="{BDFFEEB9-1153-48FB-A0B4-5DC3AC9ABAC1}"/>
              </a:ext>
            </a:extLst>
          </p:cNvPr>
          <p:cNvSpPr>
            <a:spLocks noGrp="1"/>
          </p:cNvSpPr>
          <p:nvPr>
            <p:ph idx="1"/>
          </p:nvPr>
        </p:nvSpPr>
        <p:spPr>
          <a:xfrm>
            <a:off x="838200" y="1825625"/>
            <a:ext cx="10515600" cy="4351338"/>
          </a:xfrm>
        </p:spPr>
        <p:txBody>
          <a:bodyPr>
            <a:normAutofit fontScale="77500" lnSpcReduction="20000"/>
          </a:bodyPr>
          <a:lstStyle/>
          <a:p>
            <a:r>
              <a:rPr lang="en-US" b="1" dirty="0"/>
              <a:t>pass</a:t>
            </a:r>
          </a:p>
          <a:p>
            <a:r>
              <a:rPr lang="en-US" dirty="0"/>
              <a:t>pass is a null statement in Python. Nothing happens when it is executed. It is used as a placeholder.</a:t>
            </a:r>
          </a:p>
          <a:p>
            <a:r>
              <a:rPr lang="en-US" dirty="0" smtClean="0"/>
              <a:t>Suppose </a:t>
            </a:r>
            <a:r>
              <a:rPr lang="en-US" dirty="0"/>
              <a:t>we have a function that is not implemented yet, but we want to implement it in the future. Simply writing,</a:t>
            </a:r>
            <a:endParaRPr lang="en-US" dirty="0" smtClean="0"/>
          </a:p>
          <a:p>
            <a:pPr marL="0" indent="0">
              <a:buNone/>
            </a:pPr>
            <a:r>
              <a:rPr lang="en-US" dirty="0"/>
              <a:t>	</a:t>
            </a:r>
            <a:r>
              <a:rPr lang="en-US" dirty="0" smtClean="0"/>
              <a:t>	</a:t>
            </a:r>
            <a:r>
              <a:rPr lang="en-US" dirty="0" err="1" smtClean="0"/>
              <a:t>def</a:t>
            </a:r>
            <a:r>
              <a:rPr lang="en-US" dirty="0" smtClean="0"/>
              <a:t> </a:t>
            </a:r>
            <a:r>
              <a:rPr lang="en-US" dirty="0"/>
              <a:t>function(</a:t>
            </a:r>
            <a:r>
              <a:rPr lang="en-US" dirty="0" err="1"/>
              <a:t>args</a:t>
            </a:r>
            <a:r>
              <a:rPr lang="en-US" dirty="0" smtClean="0"/>
              <a:t>):</a:t>
            </a:r>
            <a:endParaRPr lang="en-US" dirty="0"/>
          </a:p>
          <a:p>
            <a:r>
              <a:rPr lang="en-US" dirty="0" smtClean="0"/>
              <a:t>in </a:t>
            </a:r>
            <a:r>
              <a:rPr lang="en-US" dirty="0"/>
              <a:t>the middle of a program will give us </a:t>
            </a:r>
            <a:r>
              <a:rPr lang="en-US" dirty="0" err="1"/>
              <a:t>IndentationError</a:t>
            </a:r>
            <a:r>
              <a:rPr lang="en-US" dirty="0"/>
              <a:t>. Instead of this, we construct a blank body with the pass statement.</a:t>
            </a:r>
            <a:endParaRPr lang="en-US" dirty="0"/>
          </a:p>
          <a:p>
            <a:pPr marL="0" indent="0">
              <a:buNone/>
            </a:pPr>
            <a:r>
              <a:rPr lang="en-US" dirty="0" smtClean="0"/>
              <a:t>		</a:t>
            </a:r>
            <a:r>
              <a:rPr lang="en-US" dirty="0" err="1" smtClean="0"/>
              <a:t>def</a:t>
            </a:r>
            <a:r>
              <a:rPr lang="en-US" dirty="0" smtClean="0"/>
              <a:t> </a:t>
            </a:r>
            <a:r>
              <a:rPr lang="en-US" dirty="0"/>
              <a:t>function(</a:t>
            </a:r>
            <a:r>
              <a:rPr lang="en-US" dirty="0" err="1"/>
              <a:t>args</a:t>
            </a:r>
            <a:r>
              <a:rPr lang="en-US" dirty="0"/>
              <a:t>):</a:t>
            </a:r>
          </a:p>
          <a:p>
            <a:pPr marL="0" indent="0">
              <a:buNone/>
            </a:pPr>
            <a:r>
              <a:rPr lang="en-US" dirty="0" smtClean="0"/>
              <a:t>   		pass</a:t>
            </a:r>
            <a:endParaRPr lang="en-US" dirty="0" smtClean="0"/>
          </a:p>
          <a:p>
            <a:r>
              <a:rPr lang="en-US" dirty="0"/>
              <a:t>We can do the same thing in an empty class as well.</a:t>
            </a:r>
          </a:p>
          <a:p>
            <a:pPr marL="0" indent="0">
              <a:buNone/>
            </a:pPr>
            <a:r>
              <a:rPr lang="en-US" dirty="0" smtClean="0"/>
              <a:t>		class </a:t>
            </a:r>
            <a:r>
              <a:rPr lang="en-US" dirty="0"/>
              <a:t>example</a:t>
            </a:r>
            <a:r>
              <a:rPr lang="en-US" dirty="0" smtClean="0"/>
              <a:t>:</a:t>
            </a:r>
          </a:p>
          <a:p>
            <a:pPr marL="0" indent="0">
              <a:buNone/>
            </a:pPr>
            <a:r>
              <a:rPr lang="en-US" dirty="0" smtClean="0"/>
              <a:t>  		pass</a:t>
            </a:r>
            <a:endParaRPr lang="en-US" dirty="0" smtClean="0"/>
          </a:p>
          <a:p>
            <a:endParaRPr lang="en-US" dirty="0"/>
          </a:p>
          <a:p>
            <a:endParaRPr lang="en-US" dirty="0"/>
          </a:p>
          <a:p>
            <a:endParaRPr lang="en-US" dirty="0" smtClean="0"/>
          </a:p>
          <a:p>
            <a:endParaRPr lang="en-US" dirty="0" smtClean="0"/>
          </a:p>
          <a:p>
            <a:endParaRPr lang="en-US" dirty="0"/>
          </a:p>
          <a:p>
            <a:endParaRPr lang="en-US" dirty="0" smtClean="0"/>
          </a:p>
          <a:p>
            <a:endParaRPr lang="en-US" dirty="0"/>
          </a:p>
          <a:p>
            <a:endParaRPr lang="en-US" dirty="0" smtClean="0"/>
          </a:p>
          <a:p>
            <a:endParaRPr lang="en-US" dirty="0" smtClean="0"/>
          </a:p>
          <a:p>
            <a:endParaRPr lang="en-US" dirty="0"/>
          </a:p>
          <a:p>
            <a:pPr marL="0" indent="0">
              <a:buNone/>
            </a:pPr>
            <a:endParaRPr lang="en-US" dirty="0"/>
          </a:p>
          <a:p>
            <a:endParaRPr lang="en-US" sz="2400" dirty="0"/>
          </a:p>
        </p:txBody>
      </p:sp>
    </p:spTree>
    <p:extLst>
      <p:ext uri="{BB962C8B-B14F-4D97-AF65-F5344CB8AC3E}">
        <p14:creationId xmlns:p14="http://schemas.microsoft.com/office/powerpoint/2010/main" val="42285624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242E2A3-7D01-461A-90FD-EA61D1B3A456}"/>
              </a:ext>
            </a:extLst>
          </p:cNvPr>
          <p:cNvSpPr>
            <a:spLocks noGrp="1"/>
          </p:cNvSpPr>
          <p:nvPr>
            <p:ph type="title"/>
          </p:nvPr>
        </p:nvSpPr>
        <p:spPr>
          <a:xfrm>
            <a:off x="838200" y="365125"/>
            <a:ext cx="10515600" cy="1325563"/>
          </a:xfrm>
        </p:spPr>
        <p:txBody>
          <a:bodyPr>
            <a:normAutofit fontScale="90000"/>
          </a:bodyPr>
          <a:lstStyle/>
          <a:p>
            <a:r>
              <a:rPr lang="en-US" b="1" dirty="0" smtClean="0"/>
              <a:t/>
            </a:r>
            <a:br>
              <a:rPr lang="en-US" b="1" dirty="0" smtClean="0"/>
            </a:br>
            <a:r>
              <a:rPr lang="en-US" b="1" dirty="0" smtClean="0"/>
              <a:t>Python Keywords..    Cont..</a:t>
            </a:r>
            <a:r>
              <a:rPr lang="en-US" b="1" dirty="0"/>
              <a:t/>
            </a:r>
            <a:br>
              <a:rPr lang="en-US" b="1" dirty="0"/>
            </a:br>
            <a:endParaRPr lang="en-US" dirty="0"/>
          </a:p>
        </p:txBody>
      </p:sp>
      <p:sp>
        <p:nvSpPr>
          <p:cNvPr id="5" name="Content Placeholder 2">
            <a:extLst>
              <a:ext uri="{FF2B5EF4-FFF2-40B4-BE49-F238E27FC236}">
                <a16:creationId xmlns:a16="http://schemas.microsoft.com/office/drawing/2014/main" id="{BDFFEEB9-1153-48FB-A0B4-5DC3AC9ABAC1}"/>
              </a:ext>
            </a:extLst>
          </p:cNvPr>
          <p:cNvSpPr>
            <a:spLocks noGrp="1"/>
          </p:cNvSpPr>
          <p:nvPr>
            <p:ph idx="1"/>
          </p:nvPr>
        </p:nvSpPr>
        <p:spPr>
          <a:xfrm>
            <a:off x="838200" y="1825625"/>
            <a:ext cx="10515600" cy="4351338"/>
          </a:xfrm>
        </p:spPr>
        <p:txBody>
          <a:bodyPr>
            <a:normAutofit/>
          </a:bodyPr>
          <a:lstStyle/>
          <a:p>
            <a:r>
              <a:rPr lang="en-US" b="1" dirty="0"/>
              <a:t>return</a:t>
            </a:r>
          </a:p>
          <a:p>
            <a:r>
              <a:rPr lang="en-US" dirty="0"/>
              <a:t>return statement is used inside a function to exit it and return a value.</a:t>
            </a:r>
          </a:p>
          <a:p>
            <a:r>
              <a:rPr lang="en-US" dirty="0" smtClean="0"/>
              <a:t>If </a:t>
            </a:r>
            <a:r>
              <a:rPr lang="en-US" dirty="0"/>
              <a:t>we do not return a value explicitly, None is returned automatically. This is verified with the following example.</a:t>
            </a:r>
            <a:endParaRPr lang="en-US" dirty="0" smtClean="0"/>
          </a:p>
          <a:p>
            <a:endParaRPr lang="en-US" dirty="0"/>
          </a:p>
          <a:p>
            <a:endParaRPr lang="en-US" dirty="0"/>
          </a:p>
          <a:p>
            <a:endParaRPr lang="en-US" dirty="0" smtClean="0"/>
          </a:p>
          <a:p>
            <a:endParaRPr lang="en-US" dirty="0" smtClean="0"/>
          </a:p>
          <a:p>
            <a:endParaRPr lang="en-US" dirty="0"/>
          </a:p>
          <a:p>
            <a:endParaRPr lang="en-US" dirty="0" smtClean="0"/>
          </a:p>
          <a:p>
            <a:endParaRPr lang="en-US" dirty="0"/>
          </a:p>
          <a:p>
            <a:endParaRPr lang="en-US" dirty="0" smtClean="0"/>
          </a:p>
          <a:p>
            <a:endParaRPr lang="en-US" dirty="0" smtClean="0"/>
          </a:p>
          <a:p>
            <a:endParaRPr lang="en-US" dirty="0"/>
          </a:p>
          <a:p>
            <a:pPr marL="0" indent="0">
              <a:buNone/>
            </a:pPr>
            <a:endParaRPr lang="en-US" dirty="0"/>
          </a:p>
          <a:p>
            <a:endParaRPr lang="en-US" sz="2400" dirty="0"/>
          </a:p>
        </p:txBody>
      </p:sp>
      <p:pic>
        <p:nvPicPr>
          <p:cNvPr id="2" name="Picture 1"/>
          <p:cNvPicPr>
            <a:picLocks noChangeAspect="1"/>
          </p:cNvPicPr>
          <p:nvPr/>
        </p:nvPicPr>
        <p:blipFill>
          <a:blip r:embed="rId2"/>
          <a:stretch>
            <a:fillRect/>
          </a:stretch>
        </p:blipFill>
        <p:spPr>
          <a:xfrm>
            <a:off x="3202375" y="3721100"/>
            <a:ext cx="3267075" cy="2590800"/>
          </a:xfrm>
          <a:prstGeom prst="rect">
            <a:avLst/>
          </a:prstGeom>
        </p:spPr>
      </p:pic>
    </p:spTree>
    <p:extLst>
      <p:ext uri="{BB962C8B-B14F-4D97-AF65-F5344CB8AC3E}">
        <p14:creationId xmlns:p14="http://schemas.microsoft.com/office/powerpoint/2010/main" val="30173906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242E2A3-7D01-461A-90FD-EA61D1B3A456}"/>
              </a:ext>
            </a:extLst>
          </p:cNvPr>
          <p:cNvSpPr>
            <a:spLocks noGrp="1"/>
          </p:cNvSpPr>
          <p:nvPr>
            <p:ph type="title"/>
          </p:nvPr>
        </p:nvSpPr>
        <p:spPr>
          <a:xfrm>
            <a:off x="838200" y="365125"/>
            <a:ext cx="10515600" cy="1325563"/>
          </a:xfrm>
        </p:spPr>
        <p:txBody>
          <a:bodyPr>
            <a:normAutofit fontScale="90000"/>
          </a:bodyPr>
          <a:lstStyle/>
          <a:p>
            <a:r>
              <a:rPr lang="en-US" b="1" dirty="0" smtClean="0"/>
              <a:t/>
            </a:r>
            <a:br>
              <a:rPr lang="en-US" b="1" dirty="0" smtClean="0"/>
            </a:br>
            <a:r>
              <a:rPr lang="en-US" b="1" dirty="0" smtClean="0"/>
              <a:t>Python Keywords..    Cont..</a:t>
            </a:r>
            <a:r>
              <a:rPr lang="en-US" b="1" dirty="0"/>
              <a:t/>
            </a:r>
            <a:br>
              <a:rPr lang="en-US" b="1" dirty="0"/>
            </a:br>
            <a:endParaRPr lang="en-US" dirty="0"/>
          </a:p>
        </p:txBody>
      </p:sp>
      <p:sp>
        <p:nvSpPr>
          <p:cNvPr id="5" name="Content Placeholder 2">
            <a:extLst>
              <a:ext uri="{FF2B5EF4-FFF2-40B4-BE49-F238E27FC236}">
                <a16:creationId xmlns:a16="http://schemas.microsoft.com/office/drawing/2014/main" id="{BDFFEEB9-1153-48FB-A0B4-5DC3AC9ABAC1}"/>
              </a:ext>
            </a:extLst>
          </p:cNvPr>
          <p:cNvSpPr>
            <a:spLocks noGrp="1"/>
          </p:cNvSpPr>
          <p:nvPr>
            <p:ph idx="1"/>
          </p:nvPr>
        </p:nvSpPr>
        <p:spPr>
          <a:xfrm>
            <a:off x="838200" y="1825625"/>
            <a:ext cx="10515600" cy="4351338"/>
          </a:xfrm>
        </p:spPr>
        <p:txBody>
          <a:bodyPr>
            <a:normAutofit/>
          </a:bodyPr>
          <a:lstStyle/>
          <a:p>
            <a:r>
              <a:rPr lang="en-US" b="1" dirty="0"/>
              <a:t>return</a:t>
            </a:r>
          </a:p>
          <a:p>
            <a:r>
              <a:rPr lang="en-US" dirty="0"/>
              <a:t>return statement is used inside a function to exit it and return a value.</a:t>
            </a:r>
          </a:p>
          <a:p>
            <a:r>
              <a:rPr lang="en-US" dirty="0" smtClean="0"/>
              <a:t>If </a:t>
            </a:r>
            <a:r>
              <a:rPr lang="en-US" dirty="0"/>
              <a:t>we do not return a value explicitly, None is returned automatically. This is verified with the following example.</a:t>
            </a:r>
            <a:endParaRPr lang="en-US" dirty="0" smtClean="0"/>
          </a:p>
          <a:p>
            <a:endParaRPr lang="en-US" dirty="0"/>
          </a:p>
          <a:p>
            <a:endParaRPr lang="en-US" dirty="0"/>
          </a:p>
          <a:p>
            <a:endParaRPr lang="en-US" dirty="0" smtClean="0"/>
          </a:p>
          <a:p>
            <a:endParaRPr lang="en-US" dirty="0" smtClean="0"/>
          </a:p>
          <a:p>
            <a:endParaRPr lang="en-US" dirty="0"/>
          </a:p>
          <a:p>
            <a:endParaRPr lang="en-US" dirty="0" smtClean="0"/>
          </a:p>
          <a:p>
            <a:endParaRPr lang="en-US" dirty="0"/>
          </a:p>
          <a:p>
            <a:endParaRPr lang="en-US" dirty="0" smtClean="0"/>
          </a:p>
          <a:p>
            <a:endParaRPr lang="en-US" dirty="0" smtClean="0"/>
          </a:p>
          <a:p>
            <a:endParaRPr lang="en-US" dirty="0"/>
          </a:p>
          <a:p>
            <a:pPr marL="0" indent="0">
              <a:buNone/>
            </a:pPr>
            <a:endParaRPr lang="en-US" dirty="0"/>
          </a:p>
          <a:p>
            <a:endParaRPr lang="en-US" sz="2400" dirty="0"/>
          </a:p>
        </p:txBody>
      </p:sp>
      <p:pic>
        <p:nvPicPr>
          <p:cNvPr id="2" name="Picture 1"/>
          <p:cNvPicPr>
            <a:picLocks noChangeAspect="1"/>
          </p:cNvPicPr>
          <p:nvPr/>
        </p:nvPicPr>
        <p:blipFill>
          <a:blip r:embed="rId2"/>
          <a:stretch>
            <a:fillRect/>
          </a:stretch>
        </p:blipFill>
        <p:spPr>
          <a:xfrm>
            <a:off x="3202375" y="3721100"/>
            <a:ext cx="3267075" cy="2590800"/>
          </a:xfrm>
          <a:prstGeom prst="rect">
            <a:avLst/>
          </a:prstGeom>
        </p:spPr>
      </p:pic>
    </p:spTree>
    <p:extLst>
      <p:ext uri="{BB962C8B-B14F-4D97-AF65-F5344CB8AC3E}">
        <p14:creationId xmlns:p14="http://schemas.microsoft.com/office/powerpoint/2010/main" val="27418372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242E2A3-7D01-461A-90FD-EA61D1B3A456}"/>
              </a:ext>
            </a:extLst>
          </p:cNvPr>
          <p:cNvSpPr>
            <a:spLocks noGrp="1"/>
          </p:cNvSpPr>
          <p:nvPr>
            <p:ph type="title"/>
          </p:nvPr>
        </p:nvSpPr>
        <p:spPr>
          <a:xfrm>
            <a:off x="838200" y="365125"/>
            <a:ext cx="10515600" cy="1325563"/>
          </a:xfrm>
        </p:spPr>
        <p:txBody>
          <a:bodyPr>
            <a:normAutofit fontScale="90000"/>
          </a:bodyPr>
          <a:lstStyle/>
          <a:p>
            <a:r>
              <a:rPr lang="en-US" b="1" dirty="0" smtClean="0"/>
              <a:t/>
            </a:r>
            <a:br>
              <a:rPr lang="en-US" b="1" dirty="0" smtClean="0"/>
            </a:br>
            <a:r>
              <a:rPr lang="en-US" b="1" dirty="0" smtClean="0"/>
              <a:t>Python Keywords..    Cont..</a:t>
            </a:r>
            <a:r>
              <a:rPr lang="en-US" b="1" dirty="0"/>
              <a:t/>
            </a:r>
            <a:br>
              <a:rPr lang="en-US" b="1" dirty="0"/>
            </a:br>
            <a:endParaRPr lang="en-US" dirty="0"/>
          </a:p>
        </p:txBody>
      </p:sp>
      <p:sp>
        <p:nvSpPr>
          <p:cNvPr id="5" name="Content Placeholder 2">
            <a:extLst>
              <a:ext uri="{FF2B5EF4-FFF2-40B4-BE49-F238E27FC236}">
                <a16:creationId xmlns:a16="http://schemas.microsoft.com/office/drawing/2014/main" id="{BDFFEEB9-1153-48FB-A0B4-5DC3AC9ABAC1}"/>
              </a:ext>
            </a:extLst>
          </p:cNvPr>
          <p:cNvSpPr>
            <a:spLocks noGrp="1"/>
          </p:cNvSpPr>
          <p:nvPr>
            <p:ph idx="1"/>
          </p:nvPr>
        </p:nvSpPr>
        <p:spPr>
          <a:xfrm>
            <a:off x="838200" y="1825625"/>
            <a:ext cx="10515600" cy="4351338"/>
          </a:xfrm>
        </p:spPr>
        <p:txBody>
          <a:bodyPr>
            <a:normAutofit/>
          </a:bodyPr>
          <a:lstStyle/>
          <a:p>
            <a:r>
              <a:rPr lang="en-US" b="1" dirty="0"/>
              <a:t>while</a:t>
            </a:r>
          </a:p>
          <a:p>
            <a:r>
              <a:rPr lang="en-US" dirty="0"/>
              <a:t>while is used for looping in Python.</a:t>
            </a:r>
          </a:p>
          <a:p>
            <a:r>
              <a:rPr lang="en-US" dirty="0" smtClean="0"/>
              <a:t>The </a:t>
            </a:r>
            <a:r>
              <a:rPr lang="en-US" dirty="0"/>
              <a:t>statements inside a while loop continue to execute until the condition for the while loop evaluates to False or a break statement is encountered. Following program illustrates this.</a:t>
            </a:r>
            <a:endParaRPr lang="en-US" dirty="0" smtClean="0"/>
          </a:p>
          <a:p>
            <a:endParaRPr lang="en-US" dirty="0"/>
          </a:p>
          <a:p>
            <a:endParaRPr lang="en-US" dirty="0"/>
          </a:p>
          <a:p>
            <a:endParaRPr lang="en-US" dirty="0" smtClean="0"/>
          </a:p>
          <a:p>
            <a:endParaRPr lang="en-US" dirty="0" smtClean="0"/>
          </a:p>
          <a:p>
            <a:endParaRPr lang="en-US" dirty="0"/>
          </a:p>
          <a:p>
            <a:endParaRPr lang="en-US" dirty="0" smtClean="0"/>
          </a:p>
          <a:p>
            <a:endParaRPr lang="en-US" dirty="0"/>
          </a:p>
          <a:p>
            <a:endParaRPr lang="en-US" dirty="0" smtClean="0"/>
          </a:p>
          <a:p>
            <a:endParaRPr lang="en-US" dirty="0" smtClean="0"/>
          </a:p>
          <a:p>
            <a:endParaRPr lang="en-US" dirty="0"/>
          </a:p>
          <a:p>
            <a:pPr marL="0" indent="0">
              <a:buNone/>
            </a:pPr>
            <a:endParaRPr lang="en-US" dirty="0"/>
          </a:p>
          <a:p>
            <a:endParaRPr lang="en-US" sz="2400" dirty="0"/>
          </a:p>
        </p:txBody>
      </p:sp>
      <p:pic>
        <p:nvPicPr>
          <p:cNvPr id="3" name="Picture 2"/>
          <p:cNvPicPr>
            <a:picLocks noChangeAspect="1"/>
          </p:cNvPicPr>
          <p:nvPr/>
        </p:nvPicPr>
        <p:blipFill>
          <a:blip r:embed="rId2"/>
          <a:stretch>
            <a:fillRect/>
          </a:stretch>
        </p:blipFill>
        <p:spPr>
          <a:xfrm>
            <a:off x="8373869" y="3667590"/>
            <a:ext cx="2647950" cy="3067747"/>
          </a:xfrm>
          <a:prstGeom prst="rect">
            <a:avLst/>
          </a:prstGeom>
        </p:spPr>
      </p:pic>
    </p:spTree>
    <p:extLst>
      <p:ext uri="{BB962C8B-B14F-4D97-AF65-F5344CB8AC3E}">
        <p14:creationId xmlns:p14="http://schemas.microsoft.com/office/powerpoint/2010/main" val="32147050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242E2A3-7D01-461A-90FD-EA61D1B3A456}"/>
              </a:ext>
            </a:extLst>
          </p:cNvPr>
          <p:cNvSpPr>
            <a:spLocks noGrp="1"/>
          </p:cNvSpPr>
          <p:nvPr>
            <p:ph type="title"/>
          </p:nvPr>
        </p:nvSpPr>
        <p:spPr>
          <a:xfrm>
            <a:off x="838200" y="365125"/>
            <a:ext cx="10515600" cy="1325563"/>
          </a:xfrm>
        </p:spPr>
        <p:txBody>
          <a:bodyPr>
            <a:normAutofit fontScale="90000"/>
          </a:bodyPr>
          <a:lstStyle/>
          <a:p>
            <a:r>
              <a:rPr lang="en-US" b="1" dirty="0" smtClean="0"/>
              <a:t/>
            </a:r>
            <a:br>
              <a:rPr lang="en-US" b="1" dirty="0" smtClean="0"/>
            </a:br>
            <a:r>
              <a:rPr lang="en-US" b="1" dirty="0" smtClean="0"/>
              <a:t>Python Keywords..    Cont..</a:t>
            </a:r>
            <a:r>
              <a:rPr lang="en-US" b="1" dirty="0"/>
              <a:t/>
            </a:r>
            <a:br>
              <a:rPr lang="en-US" b="1" dirty="0"/>
            </a:br>
            <a:endParaRPr lang="en-US" dirty="0"/>
          </a:p>
        </p:txBody>
      </p:sp>
      <p:sp>
        <p:nvSpPr>
          <p:cNvPr id="5" name="Content Placeholder 2">
            <a:extLst>
              <a:ext uri="{FF2B5EF4-FFF2-40B4-BE49-F238E27FC236}">
                <a16:creationId xmlns:a16="http://schemas.microsoft.com/office/drawing/2014/main" id="{BDFFEEB9-1153-48FB-A0B4-5DC3AC9ABAC1}"/>
              </a:ext>
            </a:extLst>
          </p:cNvPr>
          <p:cNvSpPr>
            <a:spLocks noGrp="1"/>
          </p:cNvSpPr>
          <p:nvPr>
            <p:ph idx="1"/>
          </p:nvPr>
        </p:nvSpPr>
        <p:spPr>
          <a:xfrm>
            <a:off x="838200" y="1825625"/>
            <a:ext cx="10515600" cy="4351338"/>
          </a:xfrm>
        </p:spPr>
        <p:txBody>
          <a:bodyPr>
            <a:normAutofit/>
          </a:bodyPr>
          <a:lstStyle/>
          <a:p>
            <a:r>
              <a:rPr lang="en-US" b="1" dirty="0"/>
              <a:t>with</a:t>
            </a:r>
          </a:p>
          <a:p>
            <a:r>
              <a:rPr lang="en-US" dirty="0"/>
              <a:t>with statement is used to wrap the execution of a block of code within methods defined by the context manager.</a:t>
            </a:r>
          </a:p>
          <a:p>
            <a:r>
              <a:rPr lang="en-US" dirty="0" smtClean="0"/>
              <a:t>Context </a:t>
            </a:r>
            <a:r>
              <a:rPr lang="en-US" dirty="0"/>
              <a:t>manager is a class that implements __enter__ and __exit__ methods. Use of with statement ensures that the __exit__ method is called at the end of the nested block. This concept is similar to the use of try…finally block. Here, is an example.</a:t>
            </a:r>
            <a:endParaRPr lang="en-US" dirty="0" smtClean="0"/>
          </a:p>
          <a:p>
            <a:endParaRPr lang="en-US" dirty="0"/>
          </a:p>
          <a:p>
            <a:endParaRPr lang="en-US" dirty="0"/>
          </a:p>
          <a:p>
            <a:endParaRPr lang="en-US" dirty="0" smtClean="0"/>
          </a:p>
          <a:p>
            <a:endParaRPr lang="en-US" dirty="0" smtClean="0"/>
          </a:p>
          <a:p>
            <a:endParaRPr lang="en-US" dirty="0"/>
          </a:p>
          <a:p>
            <a:endParaRPr lang="en-US" dirty="0" smtClean="0"/>
          </a:p>
          <a:p>
            <a:endParaRPr lang="en-US" dirty="0"/>
          </a:p>
          <a:p>
            <a:endParaRPr lang="en-US" dirty="0" smtClean="0"/>
          </a:p>
          <a:p>
            <a:endParaRPr lang="en-US" dirty="0" smtClean="0"/>
          </a:p>
          <a:p>
            <a:endParaRPr lang="en-US" dirty="0"/>
          </a:p>
          <a:p>
            <a:pPr marL="0" indent="0">
              <a:buNone/>
            </a:pPr>
            <a:endParaRPr lang="en-US" dirty="0"/>
          </a:p>
          <a:p>
            <a:endParaRPr lang="en-US" sz="2400" dirty="0"/>
          </a:p>
        </p:txBody>
      </p:sp>
      <p:pic>
        <p:nvPicPr>
          <p:cNvPr id="2" name="Picture 1"/>
          <p:cNvPicPr>
            <a:picLocks noChangeAspect="1"/>
          </p:cNvPicPr>
          <p:nvPr/>
        </p:nvPicPr>
        <p:blipFill>
          <a:blip r:embed="rId2"/>
          <a:stretch>
            <a:fillRect/>
          </a:stretch>
        </p:blipFill>
        <p:spPr>
          <a:xfrm>
            <a:off x="1171227" y="4833938"/>
            <a:ext cx="3248025" cy="1343025"/>
          </a:xfrm>
          <a:prstGeom prst="rect">
            <a:avLst/>
          </a:prstGeom>
        </p:spPr>
      </p:pic>
      <p:pic>
        <p:nvPicPr>
          <p:cNvPr id="6" name="Picture 5"/>
          <p:cNvPicPr>
            <a:picLocks noChangeAspect="1"/>
          </p:cNvPicPr>
          <p:nvPr/>
        </p:nvPicPr>
        <p:blipFill>
          <a:blip r:embed="rId3"/>
          <a:stretch>
            <a:fillRect/>
          </a:stretch>
        </p:blipFill>
        <p:spPr>
          <a:xfrm>
            <a:off x="4752280" y="4833938"/>
            <a:ext cx="6086706" cy="876300"/>
          </a:xfrm>
          <a:prstGeom prst="rect">
            <a:avLst/>
          </a:prstGeom>
        </p:spPr>
      </p:pic>
    </p:spTree>
    <p:extLst>
      <p:ext uri="{BB962C8B-B14F-4D97-AF65-F5344CB8AC3E}">
        <p14:creationId xmlns:p14="http://schemas.microsoft.com/office/powerpoint/2010/main" val="11808780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242E2A3-7D01-461A-90FD-EA61D1B3A456}"/>
              </a:ext>
            </a:extLst>
          </p:cNvPr>
          <p:cNvSpPr>
            <a:spLocks noGrp="1"/>
          </p:cNvSpPr>
          <p:nvPr>
            <p:ph type="title"/>
          </p:nvPr>
        </p:nvSpPr>
        <p:spPr>
          <a:xfrm>
            <a:off x="838200" y="365125"/>
            <a:ext cx="10515600" cy="1325563"/>
          </a:xfrm>
        </p:spPr>
        <p:txBody>
          <a:bodyPr>
            <a:normAutofit fontScale="90000"/>
          </a:bodyPr>
          <a:lstStyle/>
          <a:p>
            <a:r>
              <a:rPr lang="en-US" b="1" dirty="0" smtClean="0"/>
              <a:t/>
            </a:r>
            <a:br>
              <a:rPr lang="en-US" b="1" dirty="0" smtClean="0"/>
            </a:br>
            <a:r>
              <a:rPr lang="en-US" b="1" dirty="0" smtClean="0"/>
              <a:t>Python Keywords..    Cont..</a:t>
            </a:r>
            <a:r>
              <a:rPr lang="en-US" b="1" dirty="0"/>
              <a:t/>
            </a:r>
            <a:br>
              <a:rPr lang="en-US" b="1" dirty="0"/>
            </a:br>
            <a:endParaRPr lang="en-US" dirty="0"/>
          </a:p>
        </p:txBody>
      </p:sp>
      <p:sp>
        <p:nvSpPr>
          <p:cNvPr id="5" name="Content Placeholder 2">
            <a:extLst>
              <a:ext uri="{FF2B5EF4-FFF2-40B4-BE49-F238E27FC236}">
                <a16:creationId xmlns:a16="http://schemas.microsoft.com/office/drawing/2014/main" id="{BDFFEEB9-1153-48FB-A0B4-5DC3AC9ABAC1}"/>
              </a:ext>
            </a:extLst>
          </p:cNvPr>
          <p:cNvSpPr>
            <a:spLocks noGrp="1"/>
          </p:cNvSpPr>
          <p:nvPr>
            <p:ph idx="1"/>
          </p:nvPr>
        </p:nvSpPr>
        <p:spPr>
          <a:xfrm>
            <a:off x="838200" y="1825625"/>
            <a:ext cx="10515600" cy="2586076"/>
          </a:xfrm>
        </p:spPr>
        <p:txBody>
          <a:bodyPr>
            <a:normAutofit fontScale="62500" lnSpcReduction="20000"/>
          </a:bodyPr>
          <a:lstStyle/>
          <a:p>
            <a:r>
              <a:rPr lang="en-US" b="1" dirty="0"/>
              <a:t>yield</a:t>
            </a:r>
          </a:p>
          <a:p>
            <a:r>
              <a:rPr lang="en-US" dirty="0"/>
              <a:t>yield is used inside a function like a return statement. But yield returns a generator.</a:t>
            </a:r>
          </a:p>
          <a:p>
            <a:r>
              <a:rPr lang="en-US" dirty="0" smtClean="0"/>
              <a:t>Generator </a:t>
            </a:r>
            <a:r>
              <a:rPr lang="en-US" dirty="0"/>
              <a:t>is an iterator that generates one item at a time. A large list of value will take up a lot of memory. Generators are useful in this situation as it generates only one value at a time instead of storing all the values in memory. For example</a:t>
            </a:r>
            <a:r>
              <a:rPr lang="en-US" dirty="0" smtClean="0"/>
              <a:t>,</a:t>
            </a:r>
          </a:p>
          <a:p>
            <a:r>
              <a:rPr lang="en-US" dirty="0"/>
              <a:t>Generator is an iterator that generates one item at a time. A large list of value will take up a lot of memory. Generators are useful in this situation as it generates only one value at a time instead of storing all the values in memory. For example</a:t>
            </a:r>
            <a:r>
              <a:rPr lang="en-US" dirty="0" smtClean="0"/>
              <a:t>,</a:t>
            </a:r>
          </a:p>
          <a:p>
            <a:r>
              <a:rPr lang="en-US" dirty="0"/>
              <a:t>will create a generator g which generates powers of 2 up to the number two raised to the power 99. We can generate the numbers using the next() function as shown below</a:t>
            </a:r>
            <a:r>
              <a:rPr lang="en-US" dirty="0" smtClean="0"/>
              <a:t>.</a:t>
            </a:r>
          </a:p>
          <a:p>
            <a:endParaRPr lang="en-US" dirty="0"/>
          </a:p>
          <a:p>
            <a:endParaRPr lang="en-US" dirty="0" smtClean="0"/>
          </a:p>
          <a:p>
            <a:endParaRPr lang="en-US" dirty="0"/>
          </a:p>
          <a:p>
            <a:endParaRPr lang="en-US" dirty="0" smtClean="0"/>
          </a:p>
          <a:p>
            <a:endParaRPr lang="en-US" dirty="0"/>
          </a:p>
          <a:p>
            <a:endParaRPr lang="en-US" dirty="0" smtClean="0"/>
          </a:p>
          <a:p>
            <a:endParaRPr lang="en-US" dirty="0" smtClean="0"/>
          </a:p>
          <a:p>
            <a:endParaRPr lang="en-US" dirty="0"/>
          </a:p>
          <a:p>
            <a:endParaRPr lang="en-US" dirty="0" smtClean="0"/>
          </a:p>
          <a:p>
            <a:endParaRPr lang="en-US" dirty="0"/>
          </a:p>
          <a:p>
            <a:endParaRPr lang="en-US" dirty="0" smtClean="0"/>
          </a:p>
          <a:p>
            <a:pPr marL="0" indent="0">
              <a:buNone/>
            </a:pPr>
            <a:endParaRPr lang="en-US" dirty="0" smtClean="0"/>
          </a:p>
          <a:p>
            <a:endParaRPr lang="en-US" dirty="0" smtClean="0"/>
          </a:p>
          <a:p>
            <a:endParaRPr lang="en-US" dirty="0"/>
          </a:p>
          <a:p>
            <a:endParaRPr lang="en-US" dirty="0"/>
          </a:p>
          <a:p>
            <a:endParaRPr lang="en-US" dirty="0" smtClean="0"/>
          </a:p>
          <a:p>
            <a:endParaRPr lang="en-US" dirty="0" smtClean="0"/>
          </a:p>
          <a:p>
            <a:endParaRPr lang="en-US" dirty="0"/>
          </a:p>
          <a:p>
            <a:endParaRPr lang="en-US" dirty="0" smtClean="0"/>
          </a:p>
          <a:p>
            <a:endParaRPr lang="en-US" dirty="0"/>
          </a:p>
          <a:p>
            <a:endParaRPr lang="en-US" dirty="0" smtClean="0"/>
          </a:p>
          <a:p>
            <a:endParaRPr lang="en-US" dirty="0" smtClean="0"/>
          </a:p>
          <a:p>
            <a:endParaRPr lang="en-US" dirty="0"/>
          </a:p>
          <a:p>
            <a:pPr marL="0" indent="0">
              <a:buNone/>
            </a:pPr>
            <a:endParaRPr lang="en-US" dirty="0"/>
          </a:p>
          <a:p>
            <a:endParaRPr lang="en-US" sz="2400" dirty="0"/>
          </a:p>
        </p:txBody>
      </p:sp>
      <p:pic>
        <p:nvPicPr>
          <p:cNvPr id="7" name="Picture 6"/>
          <p:cNvPicPr>
            <a:picLocks noChangeAspect="1"/>
          </p:cNvPicPr>
          <p:nvPr/>
        </p:nvPicPr>
        <p:blipFill>
          <a:blip r:embed="rId2"/>
          <a:stretch>
            <a:fillRect/>
          </a:stretch>
        </p:blipFill>
        <p:spPr>
          <a:xfrm>
            <a:off x="7202874" y="4121769"/>
            <a:ext cx="3870287" cy="2602416"/>
          </a:xfrm>
          <a:prstGeom prst="rect">
            <a:avLst/>
          </a:prstGeom>
        </p:spPr>
      </p:pic>
    </p:spTree>
    <p:extLst>
      <p:ext uri="{BB962C8B-B14F-4D97-AF65-F5344CB8AC3E}">
        <p14:creationId xmlns:p14="http://schemas.microsoft.com/office/powerpoint/2010/main" val="21439759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242E2A3-7D01-461A-90FD-EA61D1B3A456}"/>
              </a:ext>
            </a:extLst>
          </p:cNvPr>
          <p:cNvSpPr>
            <a:spLocks noGrp="1"/>
          </p:cNvSpPr>
          <p:nvPr>
            <p:ph type="title"/>
          </p:nvPr>
        </p:nvSpPr>
        <p:spPr>
          <a:xfrm>
            <a:off x="838200" y="365125"/>
            <a:ext cx="10515600" cy="1325563"/>
          </a:xfrm>
        </p:spPr>
        <p:txBody>
          <a:bodyPr>
            <a:normAutofit fontScale="90000"/>
          </a:bodyPr>
          <a:lstStyle/>
          <a:p>
            <a:r>
              <a:rPr lang="en-US" b="1" dirty="0" smtClean="0"/>
              <a:t/>
            </a:r>
            <a:br>
              <a:rPr lang="en-US" b="1" dirty="0" smtClean="0"/>
            </a:br>
            <a:r>
              <a:rPr lang="en-US" b="1" dirty="0" smtClean="0"/>
              <a:t>Python Keywords..    Cont..</a:t>
            </a:r>
            <a:r>
              <a:rPr lang="en-US" b="1" dirty="0"/>
              <a:t/>
            </a:r>
            <a:br>
              <a:rPr lang="en-US" b="1" dirty="0"/>
            </a:br>
            <a:endParaRPr lang="en-US" dirty="0"/>
          </a:p>
        </p:txBody>
      </p:sp>
      <p:sp>
        <p:nvSpPr>
          <p:cNvPr id="5" name="Content Placeholder 2">
            <a:extLst>
              <a:ext uri="{FF2B5EF4-FFF2-40B4-BE49-F238E27FC236}">
                <a16:creationId xmlns:a16="http://schemas.microsoft.com/office/drawing/2014/main" id="{BDFFEEB9-1153-48FB-A0B4-5DC3AC9ABAC1}"/>
              </a:ext>
            </a:extLst>
          </p:cNvPr>
          <p:cNvSpPr>
            <a:spLocks noGrp="1"/>
          </p:cNvSpPr>
          <p:nvPr>
            <p:ph idx="1"/>
          </p:nvPr>
        </p:nvSpPr>
        <p:spPr>
          <a:xfrm>
            <a:off x="838200" y="1825625"/>
            <a:ext cx="10515600" cy="4820502"/>
          </a:xfrm>
        </p:spPr>
        <p:txBody>
          <a:bodyPr>
            <a:normAutofit lnSpcReduction="10000"/>
          </a:bodyPr>
          <a:lstStyle/>
          <a:p>
            <a:r>
              <a:rPr lang="en-US" b="1" dirty="0"/>
              <a:t>yield</a:t>
            </a:r>
          </a:p>
          <a:p>
            <a:r>
              <a:rPr lang="en-US" dirty="0"/>
              <a:t>And so on… This type of generator is returned by the yield statement from a function. Here is an example.</a:t>
            </a:r>
            <a:endParaRPr lang="en-US" dirty="0" smtClean="0"/>
          </a:p>
          <a:p>
            <a:endParaRPr lang="en-US" dirty="0"/>
          </a:p>
          <a:p>
            <a:endParaRPr lang="en-US" dirty="0" smtClean="0"/>
          </a:p>
          <a:p>
            <a:endParaRPr lang="en-US" dirty="0"/>
          </a:p>
          <a:p>
            <a:endParaRPr lang="en-US" dirty="0" smtClean="0"/>
          </a:p>
          <a:p>
            <a:endParaRPr lang="en-US" dirty="0"/>
          </a:p>
          <a:p>
            <a:r>
              <a:rPr lang="en-US" dirty="0"/>
              <a:t>Here, the function generator() returns a generator that generates square of numbers from 0 to 5. This is printed in the for loop.</a:t>
            </a:r>
            <a:endParaRPr lang="en-US" dirty="0" smtClean="0"/>
          </a:p>
          <a:p>
            <a:endParaRPr lang="en-US" dirty="0" smtClean="0"/>
          </a:p>
          <a:p>
            <a:endParaRPr lang="en-US" dirty="0"/>
          </a:p>
          <a:p>
            <a:endParaRPr lang="en-US" dirty="0" smtClean="0"/>
          </a:p>
          <a:p>
            <a:endParaRPr lang="en-US" dirty="0"/>
          </a:p>
          <a:p>
            <a:endParaRPr lang="en-US" dirty="0" smtClean="0"/>
          </a:p>
          <a:p>
            <a:pPr marL="0" indent="0">
              <a:buNone/>
            </a:pPr>
            <a:endParaRPr lang="en-US" dirty="0" smtClean="0"/>
          </a:p>
          <a:p>
            <a:endParaRPr lang="en-US" dirty="0" smtClean="0"/>
          </a:p>
          <a:p>
            <a:endParaRPr lang="en-US" dirty="0"/>
          </a:p>
          <a:p>
            <a:endParaRPr lang="en-US" dirty="0"/>
          </a:p>
          <a:p>
            <a:endParaRPr lang="en-US" dirty="0" smtClean="0"/>
          </a:p>
          <a:p>
            <a:endParaRPr lang="en-US" dirty="0" smtClean="0"/>
          </a:p>
          <a:p>
            <a:endParaRPr lang="en-US" dirty="0"/>
          </a:p>
          <a:p>
            <a:endParaRPr lang="en-US" dirty="0" smtClean="0"/>
          </a:p>
          <a:p>
            <a:endParaRPr lang="en-US" dirty="0"/>
          </a:p>
          <a:p>
            <a:endParaRPr lang="en-US" dirty="0" smtClean="0"/>
          </a:p>
          <a:p>
            <a:endParaRPr lang="en-US" dirty="0" smtClean="0"/>
          </a:p>
          <a:p>
            <a:endParaRPr lang="en-US" dirty="0"/>
          </a:p>
          <a:p>
            <a:pPr marL="0" indent="0">
              <a:buNone/>
            </a:pPr>
            <a:endParaRPr lang="en-US" dirty="0"/>
          </a:p>
          <a:p>
            <a:endParaRPr lang="en-US" sz="2400" dirty="0"/>
          </a:p>
        </p:txBody>
      </p:sp>
      <p:pic>
        <p:nvPicPr>
          <p:cNvPr id="2" name="Picture 1"/>
          <p:cNvPicPr>
            <a:picLocks noChangeAspect="1"/>
          </p:cNvPicPr>
          <p:nvPr/>
        </p:nvPicPr>
        <p:blipFill>
          <a:blip r:embed="rId2"/>
          <a:stretch>
            <a:fillRect/>
          </a:stretch>
        </p:blipFill>
        <p:spPr>
          <a:xfrm>
            <a:off x="6522765" y="2764302"/>
            <a:ext cx="3803263" cy="2510226"/>
          </a:xfrm>
          <a:prstGeom prst="rect">
            <a:avLst/>
          </a:prstGeom>
        </p:spPr>
      </p:pic>
    </p:spTree>
    <p:extLst>
      <p:ext uri="{BB962C8B-B14F-4D97-AF65-F5344CB8AC3E}">
        <p14:creationId xmlns:p14="http://schemas.microsoft.com/office/powerpoint/2010/main" val="8637080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0242E2A3-7D01-461A-90FD-EA61D1B3A456}"/>
              </a:ext>
            </a:extLst>
          </p:cNvPr>
          <p:cNvSpPr>
            <a:spLocks noGrp="1"/>
          </p:cNvSpPr>
          <p:nvPr>
            <p:ph type="title"/>
          </p:nvPr>
        </p:nvSpPr>
        <p:spPr>
          <a:xfrm>
            <a:off x="838200" y="365125"/>
            <a:ext cx="10515600" cy="1325563"/>
          </a:xfrm>
        </p:spPr>
        <p:txBody>
          <a:bodyPr>
            <a:normAutofit fontScale="90000"/>
          </a:bodyPr>
          <a:lstStyle/>
          <a:p>
            <a:r>
              <a:rPr lang="en-US" b="1" dirty="0" smtClean="0"/>
              <a:t/>
            </a:r>
            <a:br>
              <a:rPr lang="en-US" b="1" dirty="0" smtClean="0"/>
            </a:br>
            <a:r>
              <a:rPr lang="en-US" b="1" dirty="0" smtClean="0"/>
              <a:t>Python Keywords..    Cont..</a:t>
            </a:r>
            <a:r>
              <a:rPr lang="en-US" b="1" dirty="0"/>
              <a:t/>
            </a:r>
            <a:br>
              <a:rPr lang="en-US" b="1" dirty="0"/>
            </a:br>
            <a:endParaRPr lang="en-US" dirty="0"/>
          </a:p>
        </p:txBody>
      </p:sp>
      <p:sp>
        <p:nvSpPr>
          <p:cNvPr id="12" name="Content Placeholder 2">
            <a:extLst>
              <a:ext uri="{FF2B5EF4-FFF2-40B4-BE49-F238E27FC236}">
                <a16:creationId xmlns:a16="http://schemas.microsoft.com/office/drawing/2014/main" id="{BDFFEEB9-1153-48FB-A0B4-5DC3AC9ABAC1}"/>
              </a:ext>
            </a:extLst>
          </p:cNvPr>
          <p:cNvSpPr>
            <a:spLocks noGrp="1"/>
          </p:cNvSpPr>
          <p:nvPr>
            <p:ph idx="1"/>
          </p:nvPr>
        </p:nvSpPr>
        <p:spPr>
          <a:xfrm>
            <a:off x="838200" y="1825625"/>
            <a:ext cx="10515600" cy="4351338"/>
          </a:xfrm>
        </p:spPr>
        <p:txBody>
          <a:bodyPr>
            <a:normAutofit fontScale="92500" lnSpcReduction="10000"/>
          </a:bodyPr>
          <a:lstStyle/>
          <a:p>
            <a:r>
              <a:rPr lang="en-US" b="1" dirty="0" smtClean="0"/>
              <a:t>True</a:t>
            </a:r>
            <a:r>
              <a:rPr lang="en-US" b="1" dirty="0"/>
              <a:t>, </a:t>
            </a:r>
            <a:r>
              <a:rPr lang="en-US" b="1" dirty="0" smtClean="0"/>
              <a:t>False                                                                                                                                   </a:t>
            </a:r>
            <a:r>
              <a:rPr lang="en-US" dirty="0" smtClean="0"/>
              <a:t>True </a:t>
            </a:r>
            <a:r>
              <a:rPr lang="en-US" dirty="0"/>
              <a:t>and False are truth values in Python. They are the results of comparison operations or logical (Boolean) operations in Python. For </a:t>
            </a:r>
            <a:r>
              <a:rPr lang="en-US" dirty="0" smtClean="0"/>
              <a:t>example:                                                                                                           </a:t>
            </a:r>
          </a:p>
          <a:p>
            <a:endParaRPr lang="en-US" dirty="0"/>
          </a:p>
          <a:p>
            <a:pPr marL="0" indent="0">
              <a:buNone/>
            </a:pPr>
            <a:endParaRPr lang="en-US" dirty="0"/>
          </a:p>
          <a:p>
            <a:pPr marL="0" indent="0">
              <a:buNone/>
            </a:pPr>
            <a:endParaRPr lang="en-US" dirty="0" smtClean="0"/>
          </a:p>
          <a:p>
            <a:pPr marL="0" indent="0">
              <a:buNone/>
            </a:pPr>
            <a:r>
              <a:rPr lang="en-US" dirty="0" smtClean="0"/>
              <a:t>Here </a:t>
            </a:r>
            <a:r>
              <a:rPr lang="en-US" dirty="0"/>
              <a:t>we can see that the first three statements are true so the interpreter returns True and returns False for the remaining three statements. True and False in python is same as 1 and 0. This can be justified with the following example:</a:t>
            </a:r>
          </a:p>
          <a:p>
            <a:endParaRPr lang="en-US" sz="2400" dirty="0"/>
          </a:p>
        </p:txBody>
      </p:sp>
      <p:pic>
        <p:nvPicPr>
          <p:cNvPr id="14" name="Picture 13"/>
          <p:cNvPicPr>
            <a:picLocks noChangeAspect="1"/>
          </p:cNvPicPr>
          <p:nvPr/>
        </p:nvPicPr>
        <p:blipFill>
          <a:blip r:embed="rId2"/>
          <a:stretch>
            <a:fillRect/>
          </a:stretch>
        </p:blipFill>
        <p:spPr>
          <a:xfrm>
            <a:off x="2546623" y="2887197"/>
            <a:ext cx="7932191" cy="1558679"/>
          </a:xfrm>
          <a:prstGeom prst="rect">
            <a:avLst/>
          </a:prstGeom>
        </p:spPr>
      </p:pic>
      <p:pic>
        <p:nvPicPr>
          <p:cNvPr id="15" name="Picture 14"/>
          <p:cNvPicPr>
            <a:picLocks noChangeAspect="1"/>
          </p:cNvPicPr>
          <p:nvPr/>
        </p:nvPicPr>
        <p:blipFill>
          <a:blip r:embed="rId3"/>
          <a:stretch>
            <a:fillRect/>
          </a:stretch>
        </p:blipFill>
        <p:spPr>
          <a:xfrm>
            <a:off x="2546623" y="5507448"/>
            <a:ext cx="7932191" cy="942975"/>
          </a:xfrm>
          <a:prstGeom prst="rect">
            <a:avLst/>
          </a:prstGeom>
        </p:spPr>
      </p:pic>
    </p:spTree>
    <p:extLst>
      <p:ext uri="{BB962C8B-B14F-4D97-AF65-F5344CB8AC3E}">
        <p14:creationId xmlns:p14="http://schemas.microsoft.com/office/powerpoint/2010/main" val="362808336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Python </a:t>
            </a:r>
            <a:r>
              <a:rPr lang="en-US" b="1" dirty="0"/>
              <a:t>Identifiers</a:t>
            </a:r>
            <a:br>
              <a:rPr lang="en-US" b="1" dirty="0"/>
            </a:br>
            <a:endParaRPr lang="en-US" dirty="0"/>
          </a:p>
        </p:txBody>
      </p:sp>
      <p:sp>
        <p:nvSpPr>
          <p:cNvPr id="3" name="Content Placeholder 2"/>
          <p:cNvSpPr>
            <a:spLocks noGrp="1"/>
          </p:cNvSpPr>
          <p:nvPr>
            <p:ph idx="1"/>
          </p:nvPr>
        </p:nvSpPr>
        <p:spPr>
          <a:xfrm>
            <a:off x="838200" y="1825625"/>
            <a:ext cx="10515600" cy="4642082"/>
          </a:xfrm>
        </p:spPr>
        <p:txBody>
          <a:bodyPr/>
          <a:lstStyle/>
          <a:p>
            <a:r>
              <a:rPr lang="en-US" sz="2000" dirty="0"/>
              <a:t>Identifier is the name given to entities like class, functions, variables etc. in Python. It helps differentiating one entity from another</a:t>
            </a:r>
            <a:r>
              <a:rPr lang="en-US" sz="2000" dirty="0" smtClean="0"/>
              <a:t>.</a:t>
            </a:r>
          </a:p>
          <a:p>
            <a:r>
              <a:rPr lang="en-US" sz="2000" dirty="0"/>
              <a:t>Rules for writing identifiers</a:t>
            </a:r>
          </a:p>
          <a:p>
            <a:r>
              <a:rPr lang="en-US" sz="2000" dirty="0"/>
              <a:t>Identifiers can be a combination of letters in lowercase (a to z) or uppercase (A to Z) or digits (0 to 9) or an underscore (_). Names like </a:t>
            </a:r>
            <a:r>
              <a:rPr lang="en-US" sz="2000" dirty="0" err="1"/>
              <a:t>myClass</a:t>
            </a:r>
            <a:r>
              <a:rPr lang="en-US" sz="2000" dirty="0"/>
              <a:t>, var_1 and </a:t>
            </a:r>
            <a:r>
              <a:rPr lang="en-US" sz="2000" dirty="0" err="1"/>
              <a:t>print_this_to_screen</a:t>
            </a:r>
            <a:r>
              <a:rPr lang="en-US" sz="2000" dirty="0"/>
              <a:t>, all are valid example.</a:t>
            </a:r>
          </a:p>
          <a:p>
            <a:r>
              <a:rPr lang="en-US" sz="2000" dirty="0"/>
              <a:t>An identifier cannot start with a digit. 1variable is invalid, but variable1 is perfectly fine.</a:t>
            </a:r>
          </a:p>
          <a:p>
            <a:r>
              <a:rPr lang="en-US" sz="2000" dirty="0"/>
              <a:t>Keywords cannot be used as identifiers</a:t>
            </a:r>
            <a:r>
              <a:rPr lang="en-US" sz="2000" dirty="0" smtClean="0"/>
              <a:t>.</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pic>
        <p:nvPicPr>
          <p:cNvPr id="4" name="Picture 3"/>
          <p:cNvPicPr>
            <a:picLocks noChangeAspect="1"/>
          </p:cNvPicPr>
          <p:nvPr/>
        </p:nvPicPr>
        <p:blipFill>
          <a:blip r:embed="rId2"/>
          <a:stretch>
            <a:fillRect/>
          </a:stretch>
        </p:blipFill>
        <p:spPr>
          <a:xfrm>
            <a:off x="1711712" y="4665256"/>
            <a:ext cx="8077200" cy="1276350"/>
          </a:xfrm>
          <a:prstGeom prst="rect">
            <a:avLst/>
          </a:prstGeom>
        </p:spPr>
      </p:pic>
    </p:spTree>
    <p:extLst>
      <p:ext uri="{BB962C8B-B14F-4D97-AF65-F5344CB8AC3E}">
        <p14:creationId xmlns:p14="http://schemas.microsoft.com/office/powerpoint/2010/main" val="35754179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Python </a:t>
            </a:r>
            <a:r>
              <a:rPr lang="en-US" b="1" dirty="0"/>
              <a:t>Identifiers</a:t>
            </a:r>
            <a:br>
              <a:rPr lang="en-US" b="1" dirty="0"/>
            </a:br>
            <a:endParaRPr lang="en-US" dirty="0"/>
          </a:p>
        </p:txBody>
      </p:sp>
      <p:sp>
        <p:nvSpPr>
          <p:cNvPr id="3" name="Content Placeholder 2"/>
          <p:cNvSpPr>
            <a:spLocks noGrp="1"/>
          </p:cNvSpPr>
          <p:nvPr>
            <p:ph idx="1"/>
          </p:nvPr>
        </p:nvSpPr>
        <p:spPr>
          <a:xfrm>
            <a:off x="838200" y="1825625"/>
            <a:ext cx="10515600" cy="4642082"/>
          </a:xfrm>
        </p:spPr>
        <p:txBody>
          <a:bodyPr/>
          <a:lstStyle/>
          <a:p>
            <a:r>
              <a:rPr lang="en-US" sz="2000" dirty="0"/>
              <a:t>We cannot use special symbols like !, @, #, $, % etc. in our identifier.</a:t>
            </a:r>
            <a:endParaRPr lang="en-US" sz="2000"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a:t>Identifier can be of any length.</a:t>
            </a:r>
          </a:p>
          <a:p>
            <a:endParaRPr lang="en-US" dirty="0"/>
          </a:p>
          <a:p>
            <a:endParaRPr lang="en-US" dirty="0"/>
          </a:p>
        </p:txBody>
      </p:sp>
      <p:pic>
        <p:nvPicPr>
          <p:cNvPr id="5" name="Picture 4"/>
          <p:cNvPicPr>
            <a:picLocks noChangeAspect="1"/>
          </p:cNvPicPr>
          <p:nvPr/>
        </p:nvPicPr>
        <p:blipFill>
          <a:blip r:embed="rId2"/>
          <a:stretch>
            <a:fillRect/>
          </a:stretch>
        </p:blipFill>
        <p:spPr>
          <a:xfrm>
            <a:off x="2028825" y="2862262"/>
            <a:ext cx="8134350" cy="1133475"/>
          </a:xfrm>
          <a:prstGeom prst="rect">
            <a:avLst/>
          </a:prstGeom>
        </p:spPr>
      </p:pic>
    </p:spTree>
    <p:extLst>
      <p:ext uri="{BB962C8B-B14F-4D97-AF65-F5344CB8AC3E}">
        <p14:creationId xmlns:p14="http://schemas.microsoft.com/office/powerpoint/2010/main" val="286768491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Python </a:t>
            </a:r>
            <a:r>
              <a:rPr lang="en-US" b="1" dirty="0"/>
              <a:t>Identifiers</a:t>
            </a:r>
            <a:br>
              <a:rPr lang="en-US" b="1" dirty="0"/>
            </a:br>
            <a:endParaRPr lang="en-US" dirty="0"/>
          </a:p>
        </p:txBody>
      </p:sp>
      <p:sp>
        <p:nvSpPr>
          <p:cNvPr id="3" name="Content Placeholder 2"/>
          <p:cNvSpPr>
            <a:spLocks noGrp="1"/>
          </p:cNvSpPr>
          <p:nvPr>
            <p:ph idx="1"/>
          </p:nvPr>
        </p:nvSpPr>
        <p:spPr>
          <a:xfrm>
            <a:off x="838200" y="1825625"/>
            <a:ext cx="10515600" cy="4642082"/>
          </a:xfrm>
        </p:spPr>
        <p:txBody>
          <a:bodyPr>
            <a:normAutofit fontScale="85000" lnSpcReduction="10000"/>
          </a:bodyPr>
          <a:lstStyle/>
          <a:p>
            <a:r>
              <a:rPr lang="en-US" dirty="0"/>
              <a:t>Things to care about</a:t>
            </a:r>
          </a:p>
          <a:p>
            <a:r>
              <a:rPr lang="en-US" dirty="0"/>
              <a:t>Python is a case-sensitive language. This means, Variable and variable are not the same. Always name identifiers that make sense.</a:t>
            </a:r>
          </a:p>
          <a:p>
            <a:endParaRPr lang="en-US" dirty="0"/>
          </a:p>
          <a:p>
            <a:r>
              <a:rPr lang="en-US" dirty="0"/>
              <a:t>While, c = 10 is valid. Writing count = 10 would make more sense and it would be easier to figure out what it does even when you look at your code after a long gap.</a:t>
            </a:r>
          </a:p>
          <a:p>
            <a:endParaRPr lang="en-US" dirty="0"/>
          </a:p>
          <a:p>
            <a:r>
              <a:rPr lang="en-US" dirty="0"/>
              <a:t>Multiple words can be separated using an underscore, </a:t>
            </a:r>
            <a:r>
              <a:rPr lang="en-US" dirty="0" err="1"/>
              <a:t>this_is_a_long_variable</a:t>
            </a:r>
            <a:r>
              <a:rPr lang="en-US" dirty="0"/>
              <a:t>.</a:t>
            </a:r>
          </a:p>
          <a:p>
            <a:endParaRPr lang="en-US" dirty="0"/>
          </a:p>
          <a:p>
            <a:r>
              <a:rPr lang="en-US" dirty="0"/>
              <a:t>We can also use camel-case style of writing, i.e., capitalize every first letter of the word except the initial word without any spaces. For example: </a:t>
            </a:r>
            <a:r>
              <a:rPr lang="en-US"/>
              <a:t>camelCaseExample</a:t>
            </a:r>
            <a:endParaRPr lang="en-US" dirty="0"/>
          </a:p>
          <a:p>
            <a:endParaRPr lang="en-US" dirty="0"/>
          </a:p>
        </p:txBody>
      </p:sp>
    </p:spTree>
    <p:extLst>
      <p:ext uri="{BB962C8B-B14F-4D97-AF65-F5344CB8AC3E}">
        <p14:creationId xmlns:p14="http://schemas.microsoft.com/office/powerpoint/2010/main" val="6813747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242E2A3-7D01-461A-90FD-EA61D1B3A456}"/>
              </a:ext>
            </a:extLst>
          </p:cNvPr>
          <p:cNvSpPr>
            <a:spLocks noGrp="1"/>
          </p:cNvSpPr>
          <p:nvPr>
            <p:ph type="title"/>
          </p:nvPr>
        </p:nvSpPr>
        <p:spPr>
          <a:xfrm>
            <a:off x="838200" y="365125"/>
            <a:ext cx="10515600" cy="1325563"/>
          </a:xfrm>
        </p:spPr>
        <p:txBody>
          <a:bodyPr>
            <a:normAutofit fontScale="90000"/>
          </a:bodyPr>
          <a:lstStyle/>
          <a:p>
            <a:r>
              <a:rPr lang="en-US" b="1" dirty="0" smtClean="0"/>
              <a:t/>
            </a:r>
            <a:br>
              <a:rPr lang="en-US" b="1" dirty="0" smtClean="0"/>
            </a:br>
            <a:r>
              <a:rPr lang="en-US" b="1" dirty="0" smtClean="0"/>
              <a:t>Python Keywords..    Cont..</a:t>
            </a:r>
            <a:r>
              <a:rPr lang="en-US" b="1" dirty="0"/>
              <a:t/>
            </a:r>
            <a:br>
              <a:rPr lang="en-US" b="1" dirty="0"/>
            </a:br>
            <a:endParaRPr lang="en-US" dirty="0"/>
          </a:p>
        </p:txBody>
      </p:sp>
      <p:sp>
        <p:nvSpPr>
          <p:cNvPr id="8" name="Content Placeholder 2">
            <a:extLst>
              <a:ext uri="{FF2B5EF4-FFF2-40B4-BE49-F238E27FC236}">
                <a16:creationId xmlns:a16="http://schemas.microsoft.com/office/drawing/2014/main" id="{BDFFEEB9-1153-48FB-A0B4-5DC3AC9ABAC1}"/>
              </a:ext>
            </a:extLst>
          </p:cNvPr>
          <p:cNvSpPr>
            <a:spLocks noGrp="1"/>
          </p:cNvSpPr>
          <p:nvPr>
            <p:ph idx="1"/>
          </p:nvPr>
        </p:nvSpPr>
        <p:spPr>
          <a:xfrm>
            <a:off x="838200" y="1825625"/>
            <a:ext cx="10515600" cy="4351338"/>
          </a:xfrm>
        </p:spPr>
        <p:txBody>
          <a:bodyPr>
            <a:normAutofit/>
          </a:bodyPr>
          <a:lstStyle/>
          <a:p>
            <a:r>
              <a:rPr lang="en-US" b="1" dirty="0" smtClean="0"/>
              <a:t>None                                                                                                                       </a:t>
            </a:r>
            <a:r>
              <a:rPr lang="en-US" dirty="0" err="1" smtClean="0"/>
              <a:t>None</a:t>
            </a:r>
            <a:r>
              <a:rPr lang="en-US" dirty="0" smtClean="0"/>
              <a:t> </a:t>
            </a:r>
            <a:r>
              <a:rPr lang="en-US" dirty="0"/>
              <a:t>is a special constant in Python that represents the absence of a value or a null </a:t>
            </a:r>
            <a:r>
              <a:rPr lang="en-US" dirty="0" smtClean="0"/>
              <a:t>value.                                                                                      It </a:t>
            </a:r>
            <a:r>
              <a:rPr lang="en-US" dirty="0"/>
              <a:t>is an object of its own datatype, the </a:t>
            </a:r>
            <a:r>
              <a:rPr lang="en-US" dirty="0" err="1"/>
              <a:t>NoneType</a:t>
            </a:r>
            <a:r>
              <a:rPr lang="en-US" dirty="0"/>
              <a:t>. We cannot create multiple None objects but can assign it to variables. These variables will be equal to one </a:t>
            </a:r>
            <a:r>
              <a:rPr lang="en-US" dirty="0" smtClean="0"/>
              <a:t>another.                                                                      We </a:t>
            </a:r>
            <a:r>
              <a:rPr lang="en-US" dirty="0"/>
              <a:t>must take special care that None does not imply False, 0 or any empty list, dictionary, string etc. For example:</a:t>
            </a:r>
            <a:endParaRPr lang="en-US" dirty="0" smtClean="0"/>
          </a:p>
          <a:p>
            <a:endParaRPr lang="en-US" dirty="0" smtClean="0"/>
          </a:p>
          <a:p>
            <a:endParaRPr lang="en-US" dirty="0"/>
          </a:p>
          <a:p>
            <a:pPr marL="0" indent="0">
              <a:buNone/>
            </a:pPr>
            <a:endParaRPr lang="en-US" dirty="0"/>
          </a:p>
          <a:p>
            <a:endParaRPr lang="en-US" sz="2400" dirty="0"/>
          </a:p>
        </p:txBody>
      </p:sp>
      <p:pic>
        <p:nvPicPr>
          <p:cNvPr id="5" name="Picture 4"/>
          <p:cNvPicPr>
            <a:picLocks noChangeAspect="1"/>
          </p:cNvPicPr>
          <p:nvPr/>
        </p:nvPicPr>
        <p:blipFill>
          <a:blip r:embed="rId2"/>
          <a:stretch>
            <a:fillRect/>
          </a:stretch>
        </p:blipFill>
        <p:spPr>
          <a:xfrm>
            <a:off x="1196208" y="4940300"/>
            <a:ext cx="7886700" cy="1371600"/>
          </a:xfrm>
          <a:prstGeom prst="rect">
            <a:avLst/>
          </a:prstGeom>
        </p:spPr>
      </p:pic>
    </p:spTree>
    <p:extLst>
      <p:ext uri="{BB962C8B-B14F-4D97-AF65-F5344CB8AC3E}">
        <p14:creationId xmlns:p14="http://schemas.microsoft.com/office/powerpoint/2010/main" val="13576651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0242E2A3-7D01-461A-90FD-EA61D1B3A456}"/>
              </a:ext>
            </a:extLst>
          </p:cNvPr>
          <p:cNvSpPr>
            <a:spLocks noGrp="1"/>
          </p:cNvSpPr>
          <p:nvPr>
            <p:ph type="title"/>
          </p:nvPr>
        </p:nvSpPr>
        <p:spPr>
          <a:xfrm>
            <a:off x="838200" y="365125"/>
            <a:ext cx="10515600" cy="1325563"/>
          </a:xfrm>
        </p:spPr>
        <p:txBody>
          <a:bodyPr>
            <a:normAutofit fontScale="90000"/>
          </a:bodyPr>
          <a:lstStyle/>
          <a:p>
            <a:r>
              <a:rPr lang="en-US" b="1" dirty="0" smtClean="0"/>
              <a:t/>
            </a:r>
            <a:br>
              <a:rPr lang="en-US" b="1" dirty="0" smtClean="0"/>
            </a:br>
            <a:r>
              <a:rPr lang="en-US" b="1" dirty="0" smtClean="0"/>
              <a:t>Python Keywords..    Cont..</a:t>
            </a:r>
            <a:r>
              <a:rPr lang="en-US" b="1" dirty="0"/>
              <a:t/>
            </a:r>
            <a:br>
              <a:rPr lang="en-US" b="1" dirty="0"/>
            </a:br>
            <a:endParaRPr lang="en-US" dirty="0"/>
          </a:p>
        </p:txBody>
      </p:sp>
      <p:sp>
        <p:nvSpPr>
          <p:cNvPr id="7" name="Content Placeholder 2">
            <a:extLst>
              <a:ext uri="{FF2B5EF4-FFF2-40B4-BE49-F238E27FC236}">
                <a16:creationId xmlns:a16="http://schemas.microsoft.com/office/drawing/2014/main" id="{BDFFEEB9-1153-48FB-A0B4-5DC3AC9ABAC1}"/>
              </a:ext>
            </a:extLst>
          </p:cNvPr>
          <p:cNvSpPr>
            <a:spLocks noGrp="1"/>
          </p:cNvSpPr>
          <p:nvPr>
            <p:ph idx="1"/>
          </p:nvPr>
        </p:nvSpPr>
        <p:spPr>
          <a:xfrm>
            <a:off x="838200" y="1825625"/>
            <a:ext cx="10515600" cy="4351338"/>
          </a:xfrm>
        </p:spPr>
        <p:txBody>
          <a:bodyPr>
            <a:normAutofit/>
          </a:bodyPr>
          <a:lstStyle/>
          <a:p>
            <a:r>
              <a:rPr lang="en-US" b="1" dirty="0"/>
              <a:t>None </a:t>
            </a:r>
            <a:r>
              <a:rPr lang="en-US" b="1" dirty="0" smtClean="0"/>
              <a:t>                                                                                                                           </a:t>
            </a:r>
            <a:r>
              <a:rPr lang="en-US" dirty="0" smtClean="0"/>
              <a:t>Void </a:t>
            </a:r>
            <a:r>
              <a:rPr lang="en-US" dirty="0"/>
              <a:t>functions that do not return anything will return a None object automatically. None is also returned by functions in which the program flow does not encounter a return statement. For example:</a:t>
            </a:r>
            <a:endParaRPr lang="en-US" dirty="0" smtClean="0"/>
          </a:p>
          <a:p>
            <a:endParaRPr lang="en-US" dirty="0" smtClean="0"/>
          </a:p>
          <a:p>
            <a:endParaRPr lang="en-US" dirty="0"/>
          </a:p>
          <a:p>
            <a:pPr marL="0" indent="0">
              <a:buNone/>
            </a:pPr>
            <a:endParaRPr lang="en-US" dirty="0"/>
          </a:p>
          <a:p>
            <a:endParaRPr lang="en-US" sz="2400" dirty="0"/>
          </a:p>
        </p:txBody>
      </p:sp>
      <p:pic>
        <p:nvPicPr>
          <p:cNvPr id="9" name="Picture 8"/>
          <p:cNvPicPr>
            <a:picLocks noChangeAspect="1"/>
          </p:cNvPicPr>
          <p:nvPr/>
        </p:nvPicPr>
        <p:blipFill>
          <a:blip r:embed="rId2"/>
          <a:stretch>
            <a:fillRect/>
          </a:stretch>
        </p:blipFill>
        <p:spPr>
          <a:xfrm>
            <a:off x="1496903" y="3473341"/>
            <a:ext cx="4893388" cy="2559597"/>
          </a:xfrm>
          <a:prstGeom prst="rect">
            <a:avLst/>
          </a:prstGeom>
        </p:spPr>
      </p:pic>
    </p:spTree>
    <p:extLst>
      <p:ext uri="{BB962C8B-B14F-4D97-AF65-F5344CB8AC3E}">
        <p14:creationId xmlns:p14="http://schemas.microsoft.com/office/powerpoint/2010/main" val="160052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242E2A3-7D01-461A-90FD-EA61D1B3A456}"/>
              </a:ext>
            </a:extLst>
          </p:cNvPr>
          <p:cNvSpPr>
            <a:spLocks noGrp="1"/>
          </p:cNvSpPr>
          <p:nvPr>
            <p:ph type="title"/>
          </p:nvPr>
        </p:nvSpPr>
        <p:spPr>
          <a:xfrm>
            <a:off x="838200" y="365125"/>
            <a:ext cx="10515600" cy="1325563"/>
          </a:xfrm>
        </p:spPr>
        <p:txBody>
          <a:bodyPr>
            <a:normAutofit fontScale="90000"/>
          </a:bodyPr>
          <a:lstStyle/>
          <a:p>
            <a:r>
              <a:rPr lang="en-US" b="1" dirty="0" smtClean="0"/>
              <a:t/>
            </a:r>
            <a:br>
              <a:rPr lang="en-US" b="1" dirty="0" smtClean="0"/>
            </a:br>
            <a:r>
              <a:rPr lang="en-US" b="1" dirty="0" smtClean="0"/>
              <a:t>Python Keywords..    Cont..</a:t>
            </a:r>
            <a:r>
              <a:rPr lang="en-US" b="1" dirty="0"/>
              <a:t/>
            </a:r>
            <a:br>
              <a:rPr lang="en-US" b="1" dirty="0"/>
            </a:br>
            <a:endParaRPr lang="en-US" dirty="0"/>
          </a:p>
        </p:txBody>
      </p:sp>
      <p:sp>
        <p:nvSpPr>
          <p:cNvPr id="8" name="Content Placeholder 2">
            <a:extLst>
              <a:ext uri="{FF2B5EF4-FFF2-40B4-BE49-F238E27FC236}">
                <a16:creationId xmlns:a16="http://schemas.microsoft.com/office/drawing/2014/main" id="{BDFFEEB9-1153-48FB-A0B4-5DC3AC9ABAC1}"/>
              </a:ext>
            </a:extLst>
          </p:cNvPr>
          <p:cNvSpPr>
            <a:spLocks noGrp="1"/>
          </p:cNvSpPr>
          <p:nvPr>
            <p:ph idx="1"/>
          </p:nvPr>
        </p:nvSpPr>
        <p:spPr>
          <a:xfrm>
            <a:off x="838200" y="1825625"/>
            <a:ext cx="10515600" cy="4351338"/>
          </a:xfrm>
        </p:spPr>
        <p:txBody>
          <a:bodyPr>
            <a:normAutofit fontScale="62500" lnSpcReduction="20000"/>
          </a:bodyPr>
          <a:lstStyle/>
          <a:p>
            <a:r>
              <a:rPr lang="en-US" b="1" dirty="0"/>
              <a:t>None </a:t>
            </a:r>
            <a:r>
              <a:rPr lang="en-US" b="1" dirty="0" smtClean="0"/>
              <a:t>                                                                                                                                                                                         </a:t>
            </a:r>
            <a:r>
              <a:rPr lang="en-US" dirty="0" smtClean="0"/>
              <a:t>This </a:t>
            </a:r>
            <a:r>
              <a:rPr lang="en-US" dirty="0"/>
              <a:t>program has a function that does not return a value, although it does some operations inside. So when we print x, we get None which is returned automatically (implicitly). Similarly, here is another </a:t>
            </a:r>
            <a:r>
              <a:rPr lang="en-US" dirty="0" smtClean="0"/>
              <a:t>example:                                                                                                                       </a:t>
            </a:r>
          </a:p>
          <a:p>
            <a:endParaRPr lang="en-US" dirty="0"/>
          </a:p>
          <a:p>
            <a:endParaRPr lang="en-US" dirty="0" smtClean="0"/>
          </a:p>
          <a:p>
            <a:endParaRPr lang="en-US" dirty="0"/>
          </a:p>
          <a:p>
            <a:endParaRPr lang="en-US" dirty="0" smtClean="0"/>
          </a:p>
          <a:p>
            <a:endParaRPr lang="en-US" dirty="0" smtClean="0"/>
          </a:p>
          <a:p>
            <a:endParaRPr lang="en-US" dirty="0"/>
          </a:p>
          <a:p>
            <a:endParaRPr lang="en-US" dirty="0" smtClean="0"/>
          </a:p>
          <a:p>
            <a:endParaRPr lang="en-US" dirty="0"/>
          </a:p>
          <a:p>
            <a:r>
              <a:rPr lang="en-US" dirty="0" smtClean="0"/>
              <a:t>Although </a:t>
            </a:r>
            <a:r>
              <a:rPr lang="en-US" dirty="0"/>
              <a:t>this function has a return statement, it is not reached in </a:t>
            </a:r>
            <a:r>
              <a:rPr lang="en-US" dirty="0" smtClean="0"/>
              <a:t> every </a:t>
            </a:r>
            <a:r>
              <a:rPr lang="en-US" dirty="0"/>
              <a:t>case. The function will return True only when the input is </a:t>
            </a:r>
            <a:r>
              <a:rPr lang="en-US" dirty="0" err="1" smtClean="0"/>
              <a:t>even.If</a:t>
            </a:r>
            <a:r>
              <a:rPr lang="en-US" dirty="0" smtClean="0"/>
              <a:t> </a:t>
            </a:r>
            <a:r>
              <a:rPr lang="en-US" dirty="0"/>
              <a:t>we give the function an odd number, None is returned implicitly.</a:t>
            </a:r>
            <a:endParaRPr lang="en-US" dirty="0" smtClean="0"/>
          </a:p>
          <a:p>
            <a:endParaRPr lang="en-US" dirty="0" smtClean="0"/>
          </a:p>
          <a:p>
            <a:endParaRPr lang="en-US" dirty="0"/>
          </a:p>
          <a:p>
            <a:pPr marL="0" indent="0">
              <a:buNone/>
            </a:pPr>
            <a:endParaRPr lang="en-US" dirty="0"/>
          </a:p>
          <a:p>
            <a:endParaRPr lang="en-US" sz="2400" dirty="0"/>
          </a:p>
        </p:txBody>
      </p:sp>
      <p:pic>
        <p:nvPicPr>
          <p:cNvPr id="4" name="Picture 3"/>
          <p:cNvPicPr>
            <a:picLocks noChangeAspect="1"/>
          </p:cNvPicPr>
          <p:nvPr/>
        </p:nvPicPr>
        <p:blipFill>
          <a:blip r:embed="rId2"/>
          <a:stretch>
            <a:fillRect/>
          </a:stretch>
        </p:blipFill>
        <p:spPr>
          <a:xfrm>
            <a:off x="3774803" y="2509536"/>
            <a:ext cx="4293432" cy="2338058"/>
          </a:xfrm>
          <a:prstGeom prst="rect">
            <a:avLst/>
          </a:prstGeom>
        </p:spPr>
      </p:pic>
    </p:spTree>
    <p:extLst>
      <p:ext uri="{BB962C8B-B14F-4D97-AF65-F5344CB8AC3E}">
        <p14:creationId xmlns:p14="http://schemas.microsoft.com/office/powerpoint/2010/main" val="23315263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0242E2A3-7D01-461A-90FD-EA61D1B3A456}"/>
              </a:ext>
            </a:extLst>
          </p:cNvPr>
          <p:cNvSpPr>
            <a:spLocks noGrp="1"/>
          </p:cNvSpPr>
          <p:nvPr>
            <p:ph type="title"/>
          </p:nvPr>
        </p:nvSpPr>
        <p:spPr>
          <a:xfrm>
            <a:off x="838200" y="365125"/>
            <a:ext cx="10515600" cy="1325563"/>
          </a:xfrm>
        </p:spPr>
        <p:txBody>
          <a:bodyPr>
            <a:normAutofit fontScale="90000"/>
          </a:bodyPr>
          <a:lstStyle/>
          <a:p>
            <a:r>
              <a:rPr lang="en-US" b="1" dirty="0" smtClean="0"/>
              <a:t/>
            </a:r>
            <a:br>
              <a:rPr lang="en-US" b="1" dirty="0" smtClean="0"/>
            </a:br>
            <a:r>
              <a:rPr lang="en-US" b="1" dirty="0" smtClean="0"/>
              <a:t>Python Keywords..    Cont..</a:t>
            </a:r>
            <a:r>
              <a:rPr lang="en-US" b="1" dirty="0"/>
              <a:t/>
            </a:r>
            <a:br>
              <a:rPr lang="en-US" b="1" dirty="0"/>
            </a:br>
            <a:endParaRPr lang="en-US" dirty="0"/>
          </a:p>
        </p:txBody>
      </p:sp>
      <p:sp>
        <p:nvSpPr>
          <p:cNvPr id="7" name="Content Placeholder 2">
            <a:extLst>
              <a:ext uri="{FF2B5EF4-FFF2-40B4-BE49-F238E27FC236}">
                <a16:creationId xmlns:a16="http://schemas.microsoft.com/office/drawing/2014/main" id="{BDFFEEB9-1153-48FB-A0B4-5DC3AC9ABAC1}"/>
              </a:ext>
            </a:extLst>
          </p:cNvPr>
          <p:cNvSpPr>
            <a:spLocks noGrp="1"/>
          </p:cNvSpPr>
          <p:nvPr>
            <p:ph idx="1"/>
          </p:nvPr>
        </p:nvSpPr>
        <p:spPr>
          <a:xfrm>
            <a:off x="838200" y="1825625"/>
            <a:ext cx="10515600" cy="4351338"/>
          </a:xfrm>
        </p:spPr>
        <p:txBody>
          <a:bodyPr>
            <a:normAutofit/>
          </a:bodyPr>
          <a:lstStyle/>
          <a:p>
            <a:r>
              <a:rPr lang="en-US" b="1" dirty="0"/>
              <a:t>and, or , </a:t>
            </a:r>
            <a:r>
              <a:rPr lang="en-US" b="1" dirty="0" smtClean="0"/>
              <a:t>not                                                                                                                                                                                         </a:t>
            </a:r>
            <a:r>
              <a:rPr lang="en-US" dirty="0"/>
              <a:t>and, or, not are the logical operators in Python. and will result into True only if both the operands are True. The truth table for and is given </a:t>
            </a:r>
            <a:r>
              <a:rPr lang="en-US" dirty="0" smtClean="0"/>
              <a:t>below:                                                                                                                            Truth table for and</a:t>
            </a:r>
          </a:p>
          <a:p>
            <a:pPr marL="0" indent="0">
              <a:buNone/>
            </a:pPr>
            <a:r>
              <a:rPr lang="en-US" dirty="0" smtClean="0"/>
              <a:t>                                                                                                                      </a:t>
            </a:r>
          </a:p>
          <a:p>
            <a:endParaRPr lang="en-US" dirty="0"/>
          </a:p>
          <a:p>
            <a:endParaRPr lang="en-US" dirty="0" smtClean="0"/>
          </a:p>
          <a:p>
            <a:endParaRPr lang="en-US" dirty="0"/>
          </a:p>
          <a:p>
            <a:endParaRPr lang="en-US" dirty="0" smtClean="0"/>
          </a:p>
          <a:p>
            <a:endParaRPr lang="en-US" dirty="0" smtClean="0"/>
          </a:p>
          <a:p>
            <a:endParaRPr lang="en-US" dirty="0"/>
          </a:p>
          <a:p>
            <a:endParaRPr lang="en-US" dirty="0" smtClean="0"/>
          </a:p>
          <a:p>
            <a:endParaRPr lang="en-US" dirty="0"/>
          </a:p>
          <a:p>
            <a:endParaRPr lang="en-US" dirty="0" smtClean="0"/>
          </a:p>
          <a:p>
            <a:endParaRPr lang="en-US" dirty="0" smtClean="0"/>
          </a:p>
          <a:p>
            <a:endParaRPr lang="en-US" dirty="0"/>
          </a:p>
          <a:p>
            <a:pPr marL="0" indent="0">
              <a:buNone/>
            </a:pPr>
            <a:endParaRPr lang="en-US" dirty="0"/>
          </a:p>
          <a:p>
            <a:endParaRPr lang="en-US" sz="2400" dirty="0"/>
          </a:p>
        </p:txBody>
      </p:sp>
      <p:graphicFrame>
        <p:nvGraphicFramePr>
          <p:cNvPr id="11" name="Table 10"/>
          <p:cNvGraphicFramePr>
            <a:graphicFrameLocks noGrp="1"/>
          </p:cNvGraphicFramePr>
          <p:nvPr>
            <p:extLst>
              <p:ext uri="{D42A27DB-BD31-4B8C-83A1-F6EECF244321}">
                <p14:modId xmlns:p14="http://schemas.microsoft.com/office/powerpoint/2010/main" val="3231677271"/>
              </p:ext>
            </p:extLst>
          </p:nvPr>
        </p:nvGraphicFramePr>
        <p:xfrm>
          <a:off x="1099732" y="3805238"/>
          <a:ext cx="8127999" cy="2371725"/>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3040181959"/>
                    </a:ext>
                  </a:extLst>
                </a:gridCol>
                <a:gridCol w="2709333">
                  <a:extLst>
                    <a:ext uri="{9D8B030D-6E8A-4147-A177-3AD203B41FA5}">
                      <a16:colId xmlns:a16="http://schemas.microsoft.com/office/drawing/2014/main" val="3695612736"/>
                    </a:ext>
                  </a:extLst>
                </a:gridCol>
                <a:gridCol w="2709333">
                  <a:extLst>
                    <a:ext uri="{9D8B030D-6E8A-4147-A177-3AD203B41FA5}">
                      <a16:colId xmlns:a16="http://schemas.microsoft.com/office/drawing/2014/main" val="2115189818"/>
                    </a:ext>
                  </a:extLst>
                </a:gridCol>
              </a:tblGrid>
              <a:tr h="370840">
                <a:tc>
                  <a:txBody>
                    <a:bodyPr/>
                    <a:lstStyle/>
                    <a:p>
                      <a:pPr algn="l"/>
                      <a:r>
                        <a:rPr lang="en-US" b="0" dirty="0">
                          <a:effectLst/>
                        </a:rPr>
                        <a:t>A</a:t>
                      </a:r>
                    </a:p>
                  </a:txBody>
                  <a:tcPr marL="95250" marR="76200" marT="142875" marB="133350"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l"/>
                      <a:r>
                        <a:rPr lang="en-US" b="0">
                          <a:effectLst/>
                        </a:rPr>
                        <a:t>B</a:t>
                      </a:r>
                    </a:p>
                  </a:txBody>
                  <a:tcPr marL="95250" marR="76200" marT="142875" marB="133350"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l"/>
                      <a:r>
                        <a:rPr lang="en-US" b="0">
                          <a:effectLst/>
                        </a:rPr>
                        <a:t>A and B</a:t>
                      </a:r>
                    </a:p>
                  </a:txBody>
                  <a:tcPr marL="95250" marR="76200" marT="142875" marB="133350"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3895611989"/>
                  </a:ext>
                </a:extLst>
              </a:tr>
              <a:tr h="370840">
                <a:tc>
                  <a:txBody>
                    <a:bodyPr/>
                    <a:lstStyle/>
                    <a:p>
                      <a:r>
                        <a:rPr lang="en-US">
                          <a:effectLst/>
                        </a:rPr>
                        <a:t>True</a:t>
                      </a:r>
                    </a:p>
                  </a:txBody>
                  <a:tcPr marL="95250" marR="76200" marT="95250" marB="85725"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r>
                        <a:rPr lang="en-US">
                          <a:effectLst/>
                        </a:rPr>
                        <a:t>True</a:t>
                      </a:r>
                    </a:p>
                  </a:txBody>
                  <a:tcPr marL="95250" marR="76200" marT="95250" marB="85725"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r>
                        <a:rPr lang="en-US">
                          <a:effectLst/>
                        </a:rPr>
                        <a:t>True</a:t>
                      </a:r>
                    </a:p>
                  </a:txBody>
                  <a:tcPr marL="95250" marR="76200" marT="95250" marB="85725"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3592728587"/>
                  </a:ext>
                </a:extLst>
              </a:tr>
              <a:tr h="370840">
                <a:tc>
                  <a:txBody>
                    <a:bodyPr/>
                    <a:lstStyle/>
                    <a:p>
                      <a:r>
                        <a:rPr lang="en-US" dirty="0">
                          <a:effectLst/>
                        </a:rPr>
                        <a:t>True</a:t>
                      </a:r>
                    </a:p>
                  </a:txBody>
                  <a:tcPr marL="95250" marR="76200" marT="95250" marB="85725"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r>
                        <a:rPr lang="en-US">
                          <a:effectLst/>
                        </a:rPr>
                        <a:t>False</a:t>
                      </a:r>
                    </a:p>
                  </a:txBody>
                  <a:tcPr marL="95250" marR="76200" marT="95250" marB="85725"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r>
                        <a:rPr lang="en-US">
                          <a:effectLst/>
                        </a:rPr>
                        <a:t>False</a:t>
                      </a:r>
                    </a:p>
                  </a:txBody>
                  <a:tcPr marL="95250" marR="76200" marT="95250" marB="85725"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4118616103"/>
                  </a:ext>
                </a:extLst>
              </a:tr>
              <a:tr h="370840">
                <a:tc>
                  <a:txBody>
                    <a:bodyPr/>
                    <a:lstStyle/>
                    <a:p>
                      <a:r>
                        <a:rPr lang="en-US">
                          <a:effectLst/>
                        </a:rPr>
                        <a:t>False</a:t>
                      </a:r>
                    </a:p>
                  </a:txBody>
                  <a:tcPr marL="95250" marR="76200" marT="95250" marB="85725"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r>
                        <a:rPr lang="en-US">
                          <a:effectLst/>
                        </a:rPr>
                        <a:t>True</a:t>
                      </a:r>
                    </a:p>
                  </a:txBody>
                  <a:tcPr marL="95250" marR="76200" marT="95250" marB="85725"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r>
                        <a:rPr lang="en-US">
                          <a:effectLst/>
                        </a:rPr>
                        <a:t>False</a:t>
                      </a:r>
                    </a:p>
                  </a:txBody>
                  <a:tcPr marL="95250" marR="76200" marT="95250" marB="85725"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3466537948"/>
                  </a:ext>
                </a:extLst>
              </a:tr>
              <a:tr h="370840">
                <a:tc>
                  <a:txBody>
                    <a:bodyPr/>
                    <a:lstStyle/>
                    <a:p>
                      <a:r>
                        <a:rPr lang="en-US">
                          <a:effectLst/>
                        </a:rPr>
                        <a:t>False</a:t>
                      </a:r>
                    </a:p>
                  </a:txBody>
                  <a:tcPr marL="95250" marR="76200" marT="95250" marB="85725"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r>
                        <a:rPr lang="en-US">
                          <a:effectLst/>
                        </a:rPr>
                        <a:t>False</a:t>
                      </a:r>
                    </a:p>
                  </a:txBody>
                  <a:tcPr marL="95250" marR="76200" marT="95250" marB="85725"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r>
                        <a:rPr lang="en-US" dirty="0">
                          <a:effectLst/>
                        </a:rPr>
                        <a:t>False</a:t>
                      </a:r>
                    </a:p>
                  </a:txBody>
                  <a:tcPr marL="95250" marR="76200" marT="95250" marB="85725"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2216354388"/>
                  </a:ext>
                </a:extLst>
              </a:tr>
            </a:tbl>
          </a:graphicData>
        </a:graphic>
      </p:graphicFrame>
    </p:spTree>
    <p:extLst>
      <p:ext uri="{BB962C8B-B14F-4D97-AF65-F5344CB8AC3E}">
        <p14:creationId xmlns:p14="http://schemas.microsoft.com/office/powerpoint/2010/main" val="25648991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0242E2A3-7D01-461A-90FD-EA61D1B3A456}"/>
              </a:ext>
            </a:extLst>
          </p:cNvPr>
          <p:cNvSpPr>
            <a:spLocks noGrp="1"/>
          </p:cNvSpPr>
          <p:nvPr>
            <p:ph type="title"/>
          </p:nvPr>
        </p:nvSpPr>
        <p:spPr>
          <a:xfrm>
            <a:off x="838200" y="365125"/>
            <a:ext cx="10515600" cy="1325563"/>
          </a:xfrm>
        </p:spPr>
        <p:txBody>
          <a:bodyPr>
            <a:normAutofit fontScale="90000"/>
          </a:bodyPr>
          <a:lstStyle/>
          <a:p>
            <a:r>
              <a:rPr lang="en-US" b="1" dirty="0" smtClean="0"/>
              <a:t/>
            </a:r>
            <a:br>
              <a:rPr lang="en-US" b="1" dirty="0" smtClean="0"/>
            </a:br>
            <a:r>
              <a:rPr lang="en-US" b="1" dirty="0" smtClean="0"/>
              <a:t>Python Keywords..    Cont..</a:t>
            </a:r>
            <a:r>
              <a:rPr lang="en-US" b="1" dirty="0"/>
              <a:t/>
            </a:r>
            <a:br>
              <a:rPr lang="en-US" b="1" dirty="0"/>
            </a:br>
            <a:endParaRPr lang="en-US" dirty="0"/>
          </a:p>
        </p:txBody>
      </p:sp>
      <p:sp>
        <p:nvSpPr>
          <p:cNvPr id="7" name="Content Placeholder 2">
            <a:extLst>
              <a:ext uri="{FF2B5EF4-FFF2-40B4-BE49-F238E27FC236}">
                <a16:creationId xmlns:a16="http://schemas.microsoft.com/office/drawing/2014/main" id="{BDFFEEB9-1153-48FB-A0B4-5DC3AC9ABAC1}"/>
              </a:ext>
            </a:extLst>
          </p:cNvPr>
          <p:cNvSpPr>
            <a:spLocks noGrp="1"/>
          </p:cNvSpPr>
          <p:nvPr>
            <p:ph idx="1"/>
          </p:nvPr>
        </p:nvSpPr>
        <p:spPr>
          <a:xfrm>
            <a:off x="838200" y="1825625"/>
            <a:ext cx="10515600" cy="4351338"/>
          </a:xfrm>
        </p:spPr>
        <p:txBody>
          <a:bodyPr>
            <a:normAutofit/>
          </a:bodyPr>
          <a:lstStyle/>
          <a:p>
            <a:r>
              <a:rPr lang="en-US" b="1" dirty="0"/>
              <a:t>and, or , </a:t>
            </a:r>
            <a:r>
              <a:rPr lang="en-US" b="1" dirty="0" smtClean="0"/>
              <a:t>not                                                                                                                                                                                         </a:t>
            </a:r>
            <a:r>
              <a:rPr lang="en-US" dirty="0"/>
              <a:t>or will result into True if any of the operands is True. The truth table for or is given below:</a:t>
            </a:r>
            <a:endParaRPr lang="en-US" dirty="0" smtClean="0"/>
          </a:p>
          <a:p>
            <a:pPr marL="0" indent="0">
              <a:buNone/>
            </a:pPr>
            <a:r>
              <a:rPr lang="en-US" dirty="0" smtClean="0"/>
              <a:t>                                                                                                                      </a:t>
            </a:r>
          </a:p>
          <a:p>
            <a:endParaRPr lang="en-US" dirty="0"/>
          </a:p>
          <a:p>
            <a:endParaRPr lang="en-US" dirty="0" smtClean="0"/>
          </a:p>
          <a:p>
            <a:endParaRPr lang="en-US" dirty="0"/>
          </a:p>
          <a:p>
            <a:endParaRPr lang="en-US" dirty="0" smtClean="0"/>
          </a:p>
          <a:p>
            <a:endParaRPr lang="en-US" dirty="0" smtClean="0"/>
          </a:p>
          <a:p>
            <a:endParaRPr lang="en-US" dirty="0"/>
          </a:p>
          <a:p>
            <a:endParaRPr lang="en-US" dirty="0" smtClean="0"/>
          </a:p>
          <a:p>
            <a:endParaRPr lang="en-US" dirty="0"/>
          </a:p>
          <a:p>
            <a:endParaRPr lang="en-US" dirty="0" smtClean="0"/>
          </a:p>
          <a:p>
            <a:endParaRPr lang="en-US" dirty="0" smtClean="0"/>
          </a:p>
          <a:p>
            <a:endParaRPr lang="en-US" dirty="0"/>
          </a:p>
          <a:p>
            <a:pPr marL="0" indent="0">
              <a:buNone/>
            </a:pPr>
            <a:endParaRPr lang="en-US" dirty="0"/>
          </a:p>
          <a:p>
            <a:endParaRPr lang="en-US" sz="2400" dirty="0"/>
          </a:p>
        </p:txBody>
      </p:sp>
      <p:graphicFrame>
        <p:nvGraphicFramePr>
          <p:cNvPr id="8" name="Table 7"/>
          <p:cNvGraphicFramePr>
            <a:graphicFrameLocks noGrp="1"/>
          </p:cNvGraphicFramePr>
          <p:nvPr>
            <p:extLst>
              <p:ext uri="{D42A27DB-BD31-4B8C-83A1-F6EECF244321}">
                <p14:modId xmlns:p14="http://schemas.microsoft.com/office/powerpoint/2010/main" val="1049680471"/>
              </p:ext>
            </p:extLst>
          </p:nvPr>
        </p:nvGraphicFramePr>
        <p:xfrm>
          <a:off x="1065442" y="3199448"/>
          <a:ext cx="8127999" cy="2371725"/>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3040181959"/>
                    </a:ext>
                  </a:extLst>
                </a:gridCol>
                <a:gridCol w="2709333">
                  <a:extLst>
                    <a:ext uri="{9D8B030D-6E8A-4147-A177-3AD203B41FA5}">
                      <a16:colId xmlns:a16="http://schemas.microsoft.com/office/drawing/2014/main" val="3695612736"/>
                    </a:ext>
                  </a:extLst>
                </a:gridCol>
                <a:gridCol w="2709333">
                  <a:extLst>
                    <a:ext uri="{9D8B030D-6E8A-4147-A177-3AD203B41FA5}">
                      <a16:colId xmlns:a16="http://schemas.microsoft.com/office/drawing/2014/main" val="2115189818"/>
                    </a:ext>
                  </a:extLst>
                </a:gridCol>
              </a:tblGrid>
              <a:tr h="370840">
                <a:tc>
                  <a:txBody>
                    <a:bodyPr/>
                    <a:lstStyle/>
                    <a:p>
                      <a:pPr algn="l"/>
                      <a:r>
                        <a:rPr lang="en-US" b="0">
                          <a:effectLst/>
                        </a:rPr>
                        <a:t>A</a:t>
                      </a:r>
                    </a:p>
                  </a:txBody>
                  <a:tcPr marL="95250" marR="76200" marT="142875" marB="133350"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l"/>
                      <a:r>
                        <a:rPr lang="en-US" b="0">
                          <a:effectLst/>
                        </a:rPr>
                        <a:t>B</a:t>
                      </a:r>
                    </a:p>
                  </a:txBody>
                  <a:tcPr marL="95250" marR="76200" marT="142875" marB="133350"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l"/>
                      <a:r>
                        <a:rPr lang="en-US" b="0">
                          <a:effectLst/>
                        </a:rPr>
                        <a:t>A or B</a:t>
                      </a:r>
                    </a:p>
                  </a:txBody>
                  <a:tcPr marL="95250" marR="76200" marT="142875" marB="133350"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3895611989"/>
                  </a:ext>
                </a:extLst>
              </a:tr>
              <a:tr h="370840">
                <a:tc>
                  <a:txBody>
                    <a:bodyPr/>
                    <a:lstStyle/>
                    <a:p>
                      <a:r>
                        <a:rPr lang="en-US">
                          <a:effectLst/>
                        </a:rPr>
                        <a:t>True</a:t>
                      </a:r>
                    </a:p>
                  </a:txBody>
                  <a:tcPr marL="95250" marR="76200" marT="95250" marB="85725"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r>
                        <a:rPr lang="en-US">
                          <a:effectLst/>
                        </a:rPr>
                        <a:t>True</a:t>
                      </a:r>
                    </a:p>
                  </a:txBody>
                  <a:tcPr marL="95250" marR="76200" marT="95250" marB="85725"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r>
                        <a:rPr lang="en-US">
                          <a:effectLst/>
                        </a:rPr>
                        <a:t>True</a:t>
                      </a:r>
                    </a:p>
                  </a:txBody>
                  <a:tcPr marL="95250" marR="76200" marT="95250" marB="85725"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3592728587"/>
                  </a:ext>
                </a:extLst>
              </a:tr>
              <a:tr h="370840">
                <a:tc>
                  <a:txBody>
                    <a:bodyPr/>
                    <a:lstStyle/>
                    <a:p>
                      <a:r>
                        <a:rPr lang="en-US">
                          <a:effectLst/>
                        </a:rPr>
                        <a:t>True</a:t>
                      </a:r>
                    </a:p>
                  </a:txBody>
                  <a:tcPr marL="95250" marR="76200" marT="95250" marB="85725"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r>
                        <a:rPr lang="en-US">
                          <a:effectLst/>
                        </a:rPr>
                        <a:t>False</a:t>
                      </a:r>
                    </a:p>
                  </a:txBody>
                  <a:tcPr marL="95250" marR="76200" marT="95250" marB="85725"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r>
                        <a:rPr lang="en-US">
                          <a:effectLst/>
                        </a:rPr>
                        <a:t>True</a:t>
                      </a:r>
                    </a:p>
                  </a:txBody>
                  <a:tcPr marL="95250" marR="76200" marT="95250" marB="85725"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4118616103"/>
                  </a:ext>
                </a:extLst>
              </a:tr>
              <a:tr h="370840">
                <a:tc>
                  <a:txBody>
                    <a:bodyPr/>
                    <a:lstStyle/>
                    <a:p>
                      <a:r>
                        <a:rPr lang="en-US">
                          <a:effectLst/>
                        </a:rPr>
                        <a:t>False</a:t>
                      </a:r>
                    </a:p>
                  </a:txBody>
                  <a:tcPr marL="95250" marR="76200" marT="95250" marB="85725"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r>
                        <a:rPr lang="en-US">
                          <a:effectLst/>
                        </a:rPr>
                        <a:t>True</a:t>
                      </a:r>
                    </a:p>
                  </a:txBody>
                  <a:tcPr marL="95250" marR="76200" marT="95250" marB="85725"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r>
                        <a:rPr lang="en-US">
                          <a:effectLst/>
                        </a:rPr>
                        <a:t>True</a:t>
                      </a:r>
                    </a:p>
                  </a:txBody>
                  <a:tcPr marL="95250" marR="76200" marT="95250" marB="85725"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3466537948"/>
                  </a:ext>
                </a:extLst>
              </a:tr>
              <a:tr h="370840">
                <a:tc>
                  <a:txBody>
                    <a:bodyPr/>
                    <a:lstStyle/>
                    <a:p>
                      <a:r>
                        <a:rPr lang="en-US">
                          <a:effectLst/>
                        </a:rPr>
                        <a:t>False</a:t>
                      </a:r>
                    </a:p>
                  </a:txBody>
                  <a:tcPr marL="95250" marR="76200" marT="95250" marB="85725"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r>
                        <a:rPr lang="en-US">
                          <a:effectLst/>
                        </a:rPr>
                        <a:t>False</a:t>
                      </a:r>
                    </a:p>
                  </a:txBody>
                  <a:tcPr marL="95250" marR="76200" marT="95250" marB="85725"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r>
                        <a:rPr lang="en-US" dirty="0">
                          <a:effectLst/>
                        </a:rPr>
                        <a:t>False</a:t>
                      </a:r>
                    </a:p>
                  </a:txBody>
                  <a:tcPr marL="95250" marR="76200" marT="95250" marB="85725"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2216354388"/>
                  </a:ext>
                </a:extLst>
              </a:tr>
            </a:tbl>
          </a:graphicData>
        </a:graphic>
      </p:graphicFrame>
    </p:spTree>
    <p:extLst>
      <p:ext uri="{BB962C8B-B14F-4D97-AF65-F5344CB8AC3E}">
        <p14:creationId xmlns:p14="http://schemas.microsoft.com/office/powerpoint/2010/main" val="585213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10929</TotalTime>
  <Words>2994</Words>
  <Application>Microsoft Office PowerPoint</Application>
  <PresentationFormat>Widescreen</PresentationFormat>
  <Paragraphs>834</Paragraphs>
  <Slides>42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42</vt:i4>
      </vt:variant>
    </vt:vector>
  </HeadingPairs>
  <TitlesOfParts>
    <vt:vector size="46" baseType="lpstr">
      <vt:lpstr>Arial</vt:lpstr>
      <vt:lpstr>Calibri</vt:lpstr>
      <vt:lpstr>Calibri Light</vt:lpstr>
      <vt:lpstr>Office Theme</vt:lpstr>
      <vt:lpstr>Python Keywords and Identifier </vt:lpstr>
      <vt:lpstr> Python Keywords </vt:lpstr>
      <vt:lpstr> Python Keywords..    Cont.. </vt:lpstr>
      <vt:lpstr> Python Keywords..    Cont.. </vt:lpstr>
      <vt:lpstr> Python Keywords..    Cont.. </vt:lpstr>
      <vt:lpstr> Python Keywords..    Cont.. </vt:lpstr>
      <vt:lpstr> Python Keywords..    Cont.. </vt:lpstr>
      <vt:lpstr> Python Keywords..    Cont.. </vt:lpstr>
      <vt:lpstr> Python Keywords..    Cont.. </vt:lpstr>
      <vt:lpstr> Python Keywords..    Cont.. </vt:lpstr>
      <vt:lpstr> Python Keywords..    Cont.. </vt:lpstr>
      <vt:lpstr> Python Keywords..    Cont.. </vt:lpstr>
      <vt:lpstr> Python Keywords..    Cont.. </vt:lpstr>
      <vt:lpstr> Python Keywords..    Cont.. </vt:lpstr>
      <vt:lpstr> Python Keywords..    Cont.. </vt:lpstr>
      <vt:lpstr> Python Keywords..    Cont.. </vt:lpstr>
      <vt:lpstr> Python Keywords..    Cont.. </vt:lpstr>
      <vt:lpstr> Python Keywords..    Cont.. </vt:lpstr>
      <vt:lpstr> Python Keywords..    Cont.. </vt:lpstr>
      <vt:lpstr> Python Keywords..    Cont.. </vt:lpstr>
      <vt:lpstr> Python Keywords..    Cont.. </vt:lpstr>
      <vt:lpstr> Python Keywords..    Cont.. </vt:lpstr>
      <vt:lpstr> Python Keywords..    Cont.. </vt:lpstr>
      <vt:lpstr> Python Keywords..    Cont.. </vt:lpstr>
      <vt:lpstr> Python Keywords..    Cont.. </vt:lpstr>
      <vt:lpstr> Python Keywords..    Cont.. </vt:lpstr>
      <vt:lpstr> Python Keywords..    Cont.. </vt:lpstr>
      <vt:lpstr> Python Keywords..    Cont.. </vt:lpstr>
      <vt:lpstr> Python Keywords..    Cont.. </vt:lpstr>
      <vt:lpstr> Python Keywords..    Cont.. </vt:lpstr>
      <vt:lpstr> Python Keywords..    Cont.. </vt:lpstr>
      <vt:lpstr> Python Keywords..    Cont.. </vt:lpstr>
      <vt:lpstr> Python Keywords..    Cont.. </vt:lpstr>
      <vt:lpstr> Python Keywords..    Cont.. </vt:lpstr>
      <vt:lpstr> Python Keywords..    Cont.. </vt:lpstr>
      <vt:lpstr> Python Keywords..    Cont.. </vt:lpstr>
      <vt:lpstr> Python Keywords..    Cont.. </vt:lpstr>
      <vt:lpstr> Python Keywords..    Cont.. </vt:lpstr>
      <vt:lpstr> Python Keywords..    Cont.. </vt:lpstr>
      <vt:lpstr> Python Identifiers </vt:lpstr>
      <vt:lpstr> Python Identifiers </vt:lpstr>
      <vt:lpstr> Python Identifiers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OMS support engagement</dc:title>
  <dc:creator>Pallavi Tondapu</dc:creator>
  <cp:lastModifiedBy>Sumit Arora</cp:lastModifiedBy>
  <cp:revision>278</cp:revision>
  <dcterms:created xsi:type="dcterms:W3CDTF">2017-10-05T14:06:01Z</dcterms:created>
  <dcterms:modified xsi:type="dcterms:W3CDTF">2018-11-14T12:47:23Z</dcterms:modified>
</cp:coreProperties>
</file>