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69" r:id="rId5"/>
    <p:sldId id="259" r:id="rId6"/>
    <p:sldId id="260" r:id="rId7"/>
    <p:sldId id="261" r:id="rId8"/>
    <p:sldId id="262" r:id="rId9"/>
    <p:sldId id="263" r:id="rId10"/>
    <p:sldId id="264" r:id="rId11"/>
    <p:sldId id="271" r:id="rId12"/>
    <p:sldId id="272" r:id="rId13"/>
    <p:sldId id="270" r:id="rId14"/>
  </p:sldIdLst>
  <p:sldSz cx="12192000" cy="6858000"/>
  <p:notesSz cx="6858000" cy="9144000"/>
  <p:embeddedFontLst>
    <p:embeddedFont>
      <p:font typeface="Century Gothic" panose="020B0502020202020204" pitchFamily="34" charset="0"/>
      <p:regular r:id="rId16"/>
      <p:bold r:id="rId17"/>
      <p:italic r:id="rId18"/>
      <p:boldItalic r:id="rId19"/>
    </p:embeddedFont>
    <p:embeddedFont>
      <p:font typeface="Lato" panose="020F0502020204030203" pitchFamily="34"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2" name="Title 1">
            <a:extLst>
              <a:ext uri="{FF2B5EF4-FFF2-40B4-BE49-F238E27FC236}">
                <a16:creationId xmlns:a16="http://schemas.microsoft.com/office/drawing/2014/main" id="{C76EA5FC-E738-47F5-8E48-2EAF1F56EC36}"/>
              </a:ext>
            </a:extLst>
          </p:cNvPr>
          <p:cNvSpPr>
            <a:spLocks noGrp="1"/>
          </p:cNvSpPr>
          <p:nvPr>
            <p:ph type="title"/>
          </p:nvPr>
        </p:nvSpPr>
        <p:spPr>
          <a:xfrm>
            <a:off x="572452" y="4145280"/>
            <a:ext cx="6244908" cy="2113279"/>
          </a:xfrm>
        </p:spPr>
        <p:txBody>
          <a:bodyPr>
            <a:normAutofit/>
          </a:bodyPr>
          <a:lstStyle/>
          <a:p>
            <a:r>
              <a:rPr lang="en-IN" sz="3600" dirty="0"/>
              <a:t>Name – sumit </a:t>
            </a:r>
            <a:r>
              <a:rPr lang="en-IN" sz="3600" dirty="0" err="1"/>
              <a:t>singh</a:t>
            </a:r>
            <a:r>
              <a:rPr lang="en-IN" sz="3600" dirty="0"/>
              <a:t> pal</a:t>
            </a:r>
            <a:br>
              <a:rPr lang="en-IN" sz="3600" dirty="0"/>
            </a:br>
            <a:r>
              <a:rPr lang="en-IN" sz="3600" dirty="0"/>
              <a:t>college – </a:t>
            </a:r>
            <a:r>
              <a:rPr lang="en-IN" sz="3600" dirty="0" err="1"/>
              <a:t>jain</a:t>
            </a:r>
            <a:r>
              <a:rPr lang="en-IN" sz="3600" dirty="0"/>
              <a:t> university </a:t>
            </a:r>
            <a:br>
              <a:rPr lang="en-IN" sz="3600" dirty="0"/>
            </a:br>
            <a:endParaRPr lang="en-IN" sz="3600" dirty="0"/>
          </a:p>
        </p:txBody>
      </p:sp>
      <p:sp>
        <p:nvSpPr>
          <p:cNvPr id="139" name="Google Shape;139;p1"/>
          <p:cNvSpPr txBox="1">
            <a:spLocks noGrp="1"/>
          </p:cNvSpPr>
          <p:nvPr>
            <p:ph type="body" idx="1"/>
          </p:nvPr>
        </p:nvSpPr>
        <p:spPr>
          <a:xfrm>
            <a:off x="1041400" y="2448560"/>
            <a:ext cx="10109200" cy="1493520"/>
          </a:xfrm>
          <a:prstGeom prst="rect">
            <a:avLst/>
          </a:prstGeom>
          <a:noFill/>
          <a:ln>
            <a:noFill/>
          </a:ln>
        </p:spPr>
        <p:txBody>
          <a:bodyPr spcFirstLastPara="1" wrap="square" lIns="91425" tIns="45700" rIns="91425" bIns="45700" anchor="t" anchorCtr="0">
            <a:normAutofit/>
          </a:bodyPr>
          <a:lstStyle/>
          <a:p>
            <a:pPr marL="0" indent="0">
              <a:spcBef>
                <a:spcPts val="0"/>
              </a:spcBef>
              <a:buNone/>
            </a:pPr>
            <a:r>
              <a:rPr lang="en-IN" sz="3600" u="sng" dirty="0">
                <a:solidFill>
                  <a:schemeClr val="bg1"/>
                </a:solidFill>
              </a:rPr>
              <a:t>FLIGHT TICKET PRICE PREDICTION APPLICATION</a:t>
            </a:r>
          </a:p>
          <a:p>
            <a:pPr marL="0" lvl="0" indent="0" rtl="0">
              <a:spcBef>
                <a:spcPts val="0"/>
              </a:spcBef>
              <a:spcAft>
                <a:spcPts val="0"/>
              </a:spcAft>
              <a:buSzPts val="1680"/>
              <a:buNone/>
            </a:pPr>
            <a:endParaRPr sz="3600" u="sng" dirty="0">
              <a:solidFill>
                <a:schemeClr val="bg1"/>
              </a:solidFill>
              <a:sym typeface="Times New Roman"/>
            </a:endParaRPr>
          </a:p>
        </p:txBody>
      </p:sp>
      <p:sp>
        <p:nvSpPr>
          <p:cNvPr id="3" name="Text Placeholder 2">
            <a:extLst>
              <a:ext uri="{FF2B5EF4-FFF2-40B4-BE49-F238E27FC236}">
                <a16:creationId xmlns:a16="http://schemas.microsoft.com/office/drawing/2014/main" id="{78D94200-3682-4751-94E3-6370C0E0052A}"/>
              </a:ext>
            </a:extLst>
          </p:cNvPr>
          <p:cNvSpPr>
            <a:spLocks noGrp="1"/>
          </p:cNvSpPr>
          <p:nvPr>
            <p:ph type="body" idx="2"/>
          </p:nvPr>
        </p:nvSpPr>
        <p:spPr>
          <a:xfrm>
            <a:off x="762000" y="223520"/>
            <a:ext cx="10180320" cy="1737360"/>
          </a:xfrm>
        </p:spPr>
        <p:txBody>
          <a:bodyPr>
            <a:normAutofit lnSpcReduction="10000"/>
          </a:bodyPr>
          <a:lstStyle/>
          <a:p>
            <a:r>
              <a:rPr lang="en-IN" sz="3600" b="1" u="sng" dirty="0">
                <a:solidFill>
                  <a:schemeClr val="bg1"/>
                </a:solidFill>
              </a:rPr>
              <a:t>Ineuron internship</a:t>
            </a:r>
          </a:p>
          <a:p>
            <a:endParaRPr lang="en-IN" sz="3600" b="1" u="sng" dirty="0">
              <a:solidFill>
                <a:schemeClr val="bg1"/>
              </a:solidFill>
            </a:endParaRPr>
          </a:p>
          <a:p>
            <a:r>
              <a:rPr lang="en-IN" sz="3600" b="1" u="sng" dirty="0">
                <a:solidFill>
                  <a:schemeClr val="bg1"/>
                </a:solidFill>
              </a:rPr>
              <a:t>DETAILED PROJECT REPORT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body" idx="1"/>
          </p:nvPr>
        </p:nvSpPr>
        <p:spPr>
          <a:xfrm>
            <a:off x="684212" y="81280"/>
            <a:ext cx="10898188" cy="695058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sz="2800" dirty="0">
              <a:solidFill>
                <a:schemeClr val="lt1"/>
              </a:solidFill>
            </a:endParaRPr>
          </a:p>
          <a:p>
            <a:pPr marL="0" lvl="0" indent="0" algn="l" rtl="0">
              <a:spcBef>
                <a:spcPts val="1040"/>
              </a:spcBef>
              <a:spcAft>
                <a:spcPts val="0"/>
              </a:spcAft>
              <a:buSzPts val="1760"/>
              <a:buNone/>
            </a:pPr>
            <a:r>
              <a:rPr lang="en-US" sz="2800" dirty="0">
                <a:solidFill>
                  <a:schemeClr val="lt1"/>
                </a:solidFill>
                <a:latin typeface="Times New Roman"/>
                <a:ea typeface="Times New Roman"/>
                <a:cs typeface="Times New Roman"/>
                <a:sym typeface="Times New Roman"/>
              </a:rPr>
              <a:t>Prediction:</a:t>
            </a:r>
            <a:endParaRPr sz="2800" dirty="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sz="2400" dirty="0">
                <a:solidFill>
                  <a:schemeClr val="lt1"/>
                </a:solidFill>
                <a:latin typeface="Times New Roman"/>
                <a:ea typeface="Times New Roman"/>
                <a:cs typeface="Times New Roman"/>
                <a:sym typeface="Times New Roman"/>
              </a:rPr>
              <a:t>The testing files are shared in the batches and we perform the same Validation operations ,data transformation and data insertion on them.</a:t>
            </a:r>
            <a:endParaRPr sz="2400" dirty="0"/>
          </a:p>
          <a:p>
            <a:pPr marL="742950" lvl="2" indent="-285750" algn="l" rtl="0">
              <a:spcBef>
                <a:spcPts val="960"/>
              </a:spcBef>
              <a:spcAft>
                <a:spcPts val="0"/>
              </a:spcAft>
              <a:buSzPts val="1440"/>
              <a:buFont typeface="Noto Sans Symbols"/>
              <a:buChar char="⮚"/>
            </a:pPr>
            <a:r>
              <a:rPr lang="en-US" sz="2400" dirty="0">
                <a:solidFill>
                  <a:schemeClr val="lt1"/>
                </a:solidFill>
                <a:latin typeface="Times New Roman"/>
                <a:ea typeface="Times New Roman"/>
                <a:cs typeface="Times New Roman"/>
                <a:sym typeface="Times New Roman"/>
              </a:rPr>
              <a:t>The accumulated data from </a:t>
            </a:r>
            <a:r>
              <a:rPr lang="en-US" sz="2400" dirty="0" err="1">
                <a:solidFill>
                  <a:schemeClr val="lt1"/>
                </a:solidFill>
                <a:latin typeface="Times New Roman"/>
                <a:ea typeface="Times New Roman"/>
                <a:cs typeface="Times New Roman"/>
                <a:sym typeface="Times New Roman"/>
              </a:rPr>
              <a:t>db</a:t>
            </a:r>
            <a:r>
              <a:rPr lang="en-US" sz="2400" dirty="0">
                <a:solidFill>
                  <a:schemeClr val="lt1"/>
                </a:solidFill>
                <a:latin typeface="Times New Roman"/>
                <a:ea typeface="Times New Roman"/>
                <a:cs typeface="Times New Roman"/>
                <a:sym typeface="Times New Roman"/>
              </a:rPr>
              <a:t> is exported in csv format for  prediction</a:t>
            </a:r>
            <a:endParaRPr sz="2000" dirty="0"/>
          </a:p>
          <a:p>
            <a:pPr marL="742950" lvl="2" indent="-285750" algn="l" rtl="0">
              <a:spcBef>
                <a:spcPts val="960"/>
              </a:spcBef>
              <a:spcAft>
                <a:spcPts val="0"/>
              </a:spcAft>
              <a:buSzPts val="1440"/>
              <a:buFont typeface="Noto Sans Symbols"/>
              <a:buChar char="⮚"/>
            </a:pPr>
            <a:r>
              <a:rPr lang="en-US" sz="2400" dirty="0">
                <a:solidFill>
                  <a:schemeClr val="lt1"/>
                </a:solidFill>
                <a:latin typeface="Times New Roman"/>
                <a:ea typeface="Times New Roman"/>
                <a:cs typeface="Times New Roman"/>
                <a:sym typeface="Times New Roman"/>
              </a:rPr>
              <a:t>We perform data pre-processing techniques on it.</a:t>
            </a:r>
            <a:endParaRPr sz="2400" dirty="0">
              <a:solidFill>
                <a:schemeClr val="lt1"/>
              </a:solidFill>
              <a:latin typeface="Times New Roman"/>
              <a:ea typeface="Times New Roman"/>
              <a:cs typeface="Times New Roman"/>
              <a:sym typeface="Times New Roman"/>
            </a:endParaRPr>
          </a:p>
          <a:p>
            <a:pPr marL="742950" lvl="2" indent="-285750" algn="l" rtl="0">
              <a:spcBef>
                <a:spcPts val="960"/>
              </a:spcBef>
              <a:spcAft>
                <a:spcPts val="0"/>
              </a:spcAft>
              <a:buSzPts val="1440"/>
              <a:buFont typeface="Noto Sans Symbols"/>
              <a:buChar char="⮚"/>
            </a:pPr>
            <a:r>
              <a:rPr lang="en-US" sz="2400" dirty="0" err="1">
                <a:solidFill>
                  <a:schemeClr val="lt1"/>
                </a:solidFill>
                <a:latin typeface="Times New Roman"/>
                <a:ea typeface="Times New Roman"/>
                <a:cs typeface="Times New Roman"/>
                <a:sym typeface="Times New Roman"/>
              </a:rPr>
              <a:t>KMeans</a:t>
            </a:r>
            <a:r>
              <a:rPr lang="en-US" sz="2400" dirty="0">
                <a:solidFill>
                  <a:schemeClr val="lt1"/>
                </a:solidFill>
                <a:latin typeface="Times New Roman"/>
                <a:ea typeface="Times New Roman"/>
                <a:cs typeface="Times New Roman"/>
                <a:sym typeface="Times New Roman"/>
              </a:rPr>
              <a:t> model created during training is loaded and clusters for the preprocessed data is predicted</a:t>
            </a:r>
            <a:endParaRPr sz="2000" dirty="0"/>
          </a:p>
          <a:p>
            <a:pPr marL="742950" lvl="2" indent="-285750" algn="l" rtl="0">
              <a:spcBef>
                <a:spcPts val="960"/>
              </a:spcBef>
              <a:spcAft>
                <a:spcPts val="0"/>
              </a:spcAft>
              <a:buSzPts val="1440"/>
              <a:buFont typeface="Noto Sans Symbols"/>
              <a:buChar char="⮚"/>
            </a:pPr>
            <a:r>
              <a:rPr lang="en-US" sz="2400" dirty="0">
                <a:solidFill>
                  <a:schemeClr val="lt1"/>
                </a:solidFill>
                <a:latin typeface="Times New Roman"/>
                <a:ea typeface="Times New Roman"/>
                <a:cs typeface="Times New Roman"/>
                <a:sym typeface="Times New Roman"/>
              </a:rPr>
              <a:t>Based on the cluster number respective model is loaded and is used to predict the data for that cluster.</a:t>
            </a:r>
            <a:endParaRPr sz="2000" dirty="0"/>
          </a:p>
          <a:p>
            <a:pPr marL="742950" lvl="2" indent="-285750" algn="l" rtl="0">
              <a:spcBef>
                <a:spcPts val="960"/>
              </a:spcBef>
              <a:spcAft>
                <a:spcPts val="0"/>
              </a:spcAft>
              <a:buSzPts val="1440"/>
              <a:buFont typeface="Noto Sans Symbols"/>
              <a:buChar char="⮚"/>
            </a:pPr>
            <a:r>
              <a:rPr lang="en-US" sz="2400" dirty="0">
                <a:solidFill>
                  <a:schemeClr val="lt1"/>
                </a:solidFill>
                <a:latin typeface="Times New Roman"/>
                <a:ea typeface="Times New Roman"/>
                <a:cs typeface="Times New Roman"/>
                <a:sym typeface="Times New Roman"/>
              </a:rPr>
              <a:t>Once the prediction is done for all the clusters. The predictions  are saved in csv format and shared.</a:t>
            </a:r>
            <a:endParaRPr sz="2000" dirty="0"/>
          </a:p>
          <a:p>
            <a:pPr marL="285750" lvl="0" indent="-184150" algn="l" rtl="0">
              <a:spcBef>
                <a:spcPts val="1000"/>
              </a:spcBef>
              <a:spcAft>
                <a:spcPts val="0"/>
              </a:spcAft>
              <a:buSzPts val="1600"/>
              <a:buNone/>
            </a:pPr>
            <a:endParaRPr sz="2800" dirty="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27484-49B2-4CAA-8B8D-259D8460505D}"/>
              </a:ext>
            </a:extLst>
          </p:cNvPr>
          <p:cNvSpPr>
            <a:spLocks noGrp="1"/>
          </p:cNvSpPr>
          <p:nvPr>
            <p:ph type="title"/>
          </p:nvPr>
        </p:nvSpPr>
        <p:spPr>
          <a:xfrm>
            <a:off x="552132" y="177431"/>
            <a:ext cx="8534400" cy="1507067"/>
          </a:xfrm>
        </p:spPr>
        <p:txBody>
          <a:bodyPr>
            <a:normAutofit fontScale="90000"/>
          </a:bodyPr>
          <a:lstStyle/>
          <a:p>
            <a:r>
              <a:rPr lang="en-IN" sz="4900" b="1" dirty="0">
                <a:solidFill>
                  <a:schemeClr val="bg1"/>
                </a:solidFill>
                <a:effectLst/>
                <a:latin typeface="Arial" panose="020B0604020202020204" pitchFamily="34" charset="0"/>
                <a:ea typeface="Arial" panose="020B0604020202020204" pitchFamily="34" charset="0"/>
              </a:rPr>
              <a:t>Tools Used </a:t>
            </a:r>
            <a:br>
              <a:rPr lang="en-IN" sz="3200" dirty="0">
                <a:solidFill>
                  <a:schemeClr val="bg1"/>
                </a:solidFill>
                <a:effectLst/>
                <a:latin typeface="Arial" panose="020B0604020202020204" pitchFamily="34" charset="0"/>
                <a:ea typeface="Arial" panose="020B0604020202020204" pitchFamily="34" charset="0"/>
              </a:rPr>
            </a:br>
            <a:endParaRPr lang="en-IN" sz="5400" dirty="0">
              <a:solidFill>
                <a:schemeClr val="bg1"/>
              </a:solidFill>
            </a:endParaRPr>
          </a:p>
        </p:txBody>
      </p:sp>
      <p:sp>
        <p:nvSpPr>
          <p:cNvPr id="3" name="Text Placeholder 2">
            <a:extLst>
              <a:ext uri="{FF2B5EF4-FFF2-40B4-BE49-F238E27FC236}">
                <a16:creationId xmlns:a16="http://schemas.microsoft.com/office/drawing/2014/main" id="{7709C003-DA7E-4657-B5D7-DBF8D71AF7C9}"/>
              </a:ext>
            </a:extLst>
          </p:cNvPr>
          <p:cNvSpPr>
            <a:spLocks noGrp="1"/>
          </p:cNvSpPr>
          <p:nvPr>
            <p:ph type="body" idx="1"/>
          </p:nvPr>
        </p:nvSpPr>
        <p:spPr/>
        <p:txBody>
          <a:bodyPr/>
          <a:lstStyle/>
          <a:p>
            <a:pPr marL="137160" indent="0">
              <a:buNone/>
            </a:pPr>
            <a:r>
              <a:rPr lang="en-IN" dirty="0"/>
              <a:t>,</a:t>
            </a:r>
          </a:p>
        </p:txBody>
      </p:sp>
      <p:pic>
        <p:nvPicPr>
          <p:cNvPr id="4" name="image4.png">
            <a:extLst>
              <a:ext uri="{FF2B5EF4-FFF2-40B4-BE49-F238E27FC236}">
                <a16:creationId xmlns:a16="http://schemas.microsoft.com/office/drawing/2014/main" id="{9A6D40B4-C149-41A2-8EE3-64DCB8BA6E12}"/>
              </a:ext>
            </a:extLst>
          </p:cNvPr>
          <p:cNvPicPr/>
          <p:nvPr/>
        </p:nvPicPr>
        <p:blipFill>
          <a:blip r:embed="rId2"/>
          <a:srcRect/>
          <a:stretch>
            <a:fillRect/>
          </a:stretch>
        </p:blipFill>
        <p:spPr>
          <a:xfrm>
            <a:off x="684213" y="1750377"/>
            <a:ext cx="1899920" cy="844975"/>
          </a:xfrm>
          <a:prstGeom prst="rect">
            <a:avLst/>
          </a:prstGeom>
          <a:ln/>
        </p:spPr>
      </p:pic>
      <p:pic>
        <p:nvPicPr>
          <p:cNvPr id="5" name="image8.png">
            <a:extLst>
              <a:ext uri="{FF2B5EF4-FFF2-40B4-BE49-F238E27FC236}">
                <a16:creationId xmlns:a16="http://schemas.microsoft.com/office/drawing/2014/main" id="{DEE11CDB-6082-407B-A702-6CC5A60B8479}"/>
              </a:ext>
            </a:extLst>
          </p:cNvPr>
          <p:cNvPicPr/>
          <p:nvPr/>
        </p:nvPicPr>
        <p:blipFill>
          <a:blip r:embed="rId3"/>
          <a:srcRect/>
          <a:stretch>
            <a:fillRect/>
          </a:stretch>
        </p:blipFill>
        <p:spPr>
          <a:xfrm>
            <a:off x="7975602" y="1595383"/>
            <a:ext cx="2539998" cy="752475"/>
          </a:xfrm>
          <a:prstGeom prst="rect">
            <a:avLst/>
          </a:prstGeom>
          <a:ln/>
        </p:spPr>
      </p:pic>
      <p:pic>
        <p:nvPicPr>
          <p:cNvPr id="6" name="image11.png">
            <a:extLst>
              <a:ext uri="{FF2B5EF4-FFF2-40B4-BE49-F238E27FC236}">
                <a16:creationId xmlns:a16="http://schemas.microsoft.com/office/drawing/2014/main" id="{F9E6707E-CF6C-43BD-B55D-DFD0C7B97952}"/>
              </a:ext>
            </a:extLst>
          </p:cNvPr>
          <p:cNvPicPr/>
          <p:nvPr/>
        </p:nvPicPr>
        <p:blipFill>
          <a:blip r:embed="rId4"/>
          <a:srcRect/>
          <a:stretch>
            <a:fillRect/>
          </a:stretch>
        </p:blipFill>
        <p:spPr>
          <a:xfrm>
            <a:off x="5032692" y="4442777"/>
            <a:ext cx="1083945" cy="1083945"/>
          </a:xfrm>
          <a:prstGeom prst="rect">
            <a:avLst/>
          </a:prstGeom>
          <a:ln/>
        </p:spPr>
      </p:pic>
      <p:pic>
        <p:nvPicPr>
          <p:cNvPr id="7" name="image7.png">
            <a:extLst>
              <a:ext uri="{FF2B5EF4-FFF2-40B4-BE49-F238E27FC236}">
                <a16:creationId xmlns:a16="http://schemas.microsoft.com/office/drawing/2014/main" id="{E307F344-14EC-4AE8-80D2-FDE9A74A3555}"/>
              </a:ext>
            </a:extLst>
          </p:cNvPr>
          <p:cNvPicPr/>
          <p:nvPr/>
        </p:nvPicPr>
        <p:blipFill>
          <a:blip r:embed="rId5"/>
          <a:srcRect/>
          <a:stretch>
            <a:fillRect/>
          </a:stretch>
        </p:blipFill>
        <p:spPr>
          <a:xfrm>
            <a:off x="8822690" y="3097846"/>
            <a:ext cx="1786890" cy="551815"/>
          </a:xfrm>
          <a:prstGeom prst="rect">
            <a:avLst/>
          </a:prstGeom>
          <a:ln/>
        </p:spPr>
      </p:pic>
      <p:pic>
        <p:nvPicPr>
          <p:cNvPr id="8" name="image5.png">
            <a:extLst>
              <a:ext uri="{FF2B5EF4-FFF2-40B4-BE49-F238E27FC236}">
                <a16:creationId xmlns:a16="http://schemas.microsoft.com/office/drawing/2014/main" id="{FA8E2CA4-661A-4B8D-ABE7-7003DF4BB1AC}"/>
              </a:ext>
            </a:extLst>
          </p:cNvPr>
          <p:cNvPicPr/>
          <p:nvPr/>
        </p:nvPicPr>
        <p:blipFill>
          <a:blip r:embed="rId6"/>
          <a:srcRect/>
          <a:stretch>
            <a:fillRect/>
          </a:stretch>
        </p:blipFill>
        <p:spPr>
          <a:xfrm>
            <a:off x="7559041" y="4704081"/>
            <a:ext cx="2457132" cy="822642"/>
          </a:xfrm>
          <a:prstGeom prst="rect">
            <a:avLst/>
          </a:prstGeom>
          <a:ln/>
        </p:spPr>
      </p:pic>
      <p:pic>
        <p:nvPicPr>
          <p:cNvPr id="9" name="image9.png">
            <a:extLst>
              <a:ext uri="{FF2B5EF4-FFF2-40B4-BE49-F238E27FC236}">
                <a16:creationId xmlns:a16="http://schemas.microsoft.com/office/drawing/2014/main" id="{C125EE89-A8C8-4CBA-9FB0-CDE2E7D6EA71}"/>
              </a:ext>
            </a:extLst>
          </p:cNvPr>
          <p:cNvPicPr/>
          <p:nvPr/>
        </p:nvPicPr>
        <p:blipFill>
          <a:blip r:embed="rId7"/>
          <a:srcRect/>
          <a:stretch>
            <a:fillRect/>
          </a:stretch>
        </p:blipFill>
        <p:spPr>
          <a:xfrm>
            <a:off x="5549898" y="2851230"/>
            <a:ext cx="1975803" cy="1047352"/>
          </a:xfrm>
          <a:prstGeom prst="rect">
            <a:avLst/>
          </a:prstGeom>
          <a:ln/>
        </p:spPr>
      </p:pic>
      <p:pic>
        <p:nvPicPr>
          <p:cNvPr id="10" name="image2.png">
            <a:extLst>
              <a:ext uri="{FF2B5EF4-FFF2-40B4-BE49-F238E27FC236}">
                <a16:creationId xmlns:a16="http://schemas.microsoft.com/office/drawing/2014/main" id="{5978BB73-01C5-45BD-B8D5-A3F5BE70DEED}"/>
              </a:ext>
            </a:extLst>
          </p:cNvPr>
          <p:cNvPicPr/>
          <p:nvPr/>
        </p:nvPicPr>
        <p:blipFill>
          <a:blip r:embed="rId8"/>
          <a:srcRect/>
          <a:stretch>
            <a:fillRect/>
          </a:stretch>
        </p:blipFill>
        <p:spPr>
          <a:xfrm>
            <a:off x="1215707" y="4301067"/>
            <a:ext cx="2249805" cy="1059180"/>
          </a:xfrm>
          <a:prstGeom prst="rect">
            <a:avLst/>
          </a:prstGeom>
          <a:ln/>
        </p:spPr>
      </p:pic>
      <p:pic>
        <p:nvPicPr>
          <p:cNvPr id="11" name="image10.png">
            <a:extLst>
              <a:ext uri="{FF2B5EF4-FFF2-40B4-BE49-F238E27FC236}">
                <a16:creationId xmlns:a16="http://schemas.microsoft.com/office/drawing/2014/main" id="{3C9E7946-C8F5-4CF6-AADD-1B83ED4ECBAD}"/>
              </a:ext>
            </a:extLst>
          </p:cNvPr>
          <p:cNvPicPr/>
          <p:nvPr/>
        </p:nvPicPr>
        <p:blipFill>
          <a:blip r:embed="rId9"/>
          <a:srcRect/>
          <a:stretch>
            <a:fillRect/>
          </a:stretch>
        </p:blipFill>
        <p:spPr>
          <a:xfrm>
            <a:off x="3619816" y="1236611"/>
            <a:ext cx="3058797" cy="1011554"/>
          </a:xfrm>
          <a:prstGeom prst="rect">
            <a:avLst/>
          </a:prstGeom>
          <a:ln/>
        </p:spPr>
      </p:pic>
      <p:pic>
        <p:nvPicPr>
          <p:cNvPr id="12" name="image3.png">
            <a:extLst>
              <a:ext uri="{FF2B5EF4-FFF2-40B4-BE49-F238E27FC236}">
                <a16:creationId xmlns:a16="http://schemas.microsoft.com/office/drawing/2014/main" id="{1B633967-96E1-4348-B3C3-340FD70CE7B3}"/>
              </a:ext>
            </a:extLst>
          </p:cNvPr>
          <p:cNvPicPr/>
          <p:nvPr/>
        </p:nvPicPr>
        <p:blipFill>
          <a:blip r:embed="rId10"/>
          <a:srcRect/>
          <a:stretch>
            <a:fillRect/>
          </a:stretch>
        </p:blipFill>
        <p:spPr>
          <a:xfrm>
            <a:off x="1756092" y="2887027"/>
            <a:ext cx="2434590" cy="1011555"/>
          </a:xfrm>
          <a:prstGeom prst="rect">
            <a:avLst/>
          </a:prstGeom>
          <a:ln/>
        </p:spPr>
      </p:pic>
    </p:spTree>
    <p:extLst>
      <p:ext uri="{BB962C8B-B14F-4D97-AF65-F5344CB8AC3E}">
        <p14:creationId xmlns:p14="http://schemas.microsoft.com/office/powerpoint/2010/main" val="41512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AFF766-CD53-4741-8F79-6A414B15D1FF}"/>
              </a:ext>
            </a:extLst>
          </p:cNvPr>
          <p:cNvSpPr>
            <a:spLocks noGrp="1"/>
          </p:cNvSpPr>
          <p:nvPr>
            <p:ph type="ctrTitle"/>
          </p:nvPr>
        </p:nvSpPr>
        <p:spPr>
          <a:xfrm>
            <a:off x="684212" y="426720"/>
            <a:ext cx="3552508" cy="1005840"/>
          </a:xfrm>
        </p:spPr>
        <p:txBody>
          <a:bodyPr/>
          <a:lstStyle/>
          <a:p>
            <a:r>
              <a:rPr lang="en-IN" dirty="0"/>
              <a:t>Tools used</a:t>
            </a:r>
          </a:p>
        </p:txBody>
      </p:sp>
      <p:sp>
        <p:nvSpPr>
          <p:cNvPr id="3" name="Text Placeholder 2">
            <a:extLst>
              <a:ext uri="{FF2B5EF4-FFF2-40B4-BE49-F238E27FC236}">
                <a16:creationId xmlns:a16="http://schemas.microsoft.com/office/drawing/2014/main" id="{4F67EADF-31B4-42C5-B9E7-A7E423CBB66B}"/>
              </a:ext>
            </a:extLst>
          </p:cNvPr>
          <p:cNvSpPr>
            <a:spLocks noGrp="1"/>
          </p:cNvSpPr>
          <p:nvPr>
            <p:ph type="subTitle" idx="1"/>
          </p:nvPr>
        </p:nvSpPr>
        <p:spPr>
          <a:xfrm>
            <a:off x="684212" y="1432560"/>
            <a:ext cx="10420668" cy="4876799"/>
          </a:xfrm>
        </p:spPr>
        <p:txBody>
          <a:bodyPr>
            <a:normAutofit/>
          </a:bodyPr>
          <a:lstStyle/>
          <a:p>
            <a:pPr marL="246380">
              <a:lnSpc>
                <a:spcPct val="115000"/>
              </a:lnSpc>
              <a:spcBef>
                <a:spcPts val="4345"/>
              </a:spcBef>
              <a:spcAft>
                <a:spcPts val="0"/>
              </a:spcAft>
              <a:buFont typeface="Arial" panose="020B0604020202020204" pitchFamily="34" charset="0"/>
              <a:buChar char="•"/>
            </a:pPr>
            <a:r>
              <a:rPr lang="en-IN" sz="2400" dirty="0">
                <a:solidFill>
                  <a:schemeClr val="bg1"/>
                </a:solidFill>
                <a:effectLst/>
                <a:latin typeface="Arial" panose="020B0604020202020204" pitchFamily="34" charset="0"/>
                <a:ea typeface="Arial" panose="020B0604020202020204" pitchFamily="34" charset="0"/>
              </a:rPr>
              <a:t>PyCharm is used as IDE.  </a:t>
            </a:r>
          </a:p>
          <a:p>
            <a:pPr marL="246380">
              <a:lnSpc>
                <a:spcPct val="115000"/>
              </a:lnSpc>
              <a:buFont typeface="Arial" panose="020B0604020202020204" pitchFamily="34" charset="0"/>
              <a:buChar char="•"/>
            </a:pPr>
            <a:r>
              <a:rPr lang="en-IN" sz="2400" dirty="0">
                <a:solidFill>
                  <a:schemeClr val="bg1"/>
                </a:solidFill>
                <a:effectLst/>
                <a:latin typeface="Arial" panose="020B0604020202020204" pitchFamily="34" charset="0"/>
                <a:ea typeface="Arial" panose="020B0604020202020204" pitchFamily="34" charset="0"/>
              </a:rPr>
              <a:t>For visualization of the plots, Matplotlib, Seaborn are used. </a:t>
            </a:r>
          </a:p>
          <a:p>
            <a:pPr marL="246380">
              <a:lnSpc>
                <a:spcPct val="115000"/>
              </a:lnSpc>
              <a:buFont typeface="Arial" panose="020B0604020202020204" pitchFamily="34" charset="0"/>
              <a:buChar char="•"/>
            </a:pPr>
            <a:r>
              <a:rPr lang="en-IN" sz="2400" dirty="0">
                <a:solidFill>
                  <a:schemeClr val="bg1"/>
                </a:solidFill>
                <a:effectLst/>
                <a:latin typeface="Arial" panose="020B0604020202020204" pitchFamily="34" charset="0"/>
                <a:ea typeface="Arial" panose="020B0604020202020204" pitchFamily="34" charset="0"/>
              </a:rPr>
              <a:t> Azure is used for deployment of the model.  </a:t>
            </a:r>
          </a:p>
          <a:p>
            <a:pPr marL="246380" marR="766445">
              <a:lnSpc>
                <a:spcPct val="95000"/>
              </a:lnSpc>
              <a:spcAft>
                <a:spcPts val="0"/>
              </a:spcAft>
              <a:buFont typeface="Arial" panose="020B0604020202020204" pitchFamily="34" charset="0"/>
              <a:buChar char="•"/>
            </a:pPr>
            <a:r>
              <a:rPr lang="en-IN" sz="2400" dirty="0">
                <a:solidFill>
                  <a:schemeClr val="bg1"/>
                </a:solidFill>
                <a:effectLst/>
                <a:latin typeface="Arial" panose="020B0604020202020204" pitchFamily="34" charset="0"/>
                <a:ea typeface="Arial" panose="020B0604020202020204" pitchFamily="34" charset="0"/>
              </a:rPr>
              <a:t> Cassandra is used to retrieve, insert, delete, and update the database.   Front end development is done using HTML/CSS, Flask is used for backend development and for API development. </a:t>
            </a:r>
          </a:p>
          <a:p>
            <a:pPr marL="246380">
              <a:lnSpc>
                <a:spcPct val="115000"/>
              </a:lnSpc>
              <a:spcBef>
                <a:spcPts val="30"/>
              </a:spcBef>
              <a:spcAft>
                <a:spcPts val="0"/>
              </a:spcAft>
              <a:buFont typeface="Arial" panose="020B0604020202020204" pitchFamily="34" charset="0"/>
              <a:buChar char="•"/>
            </a:pPr>
            <a:r>
              <a:rPr lang="en-IN" sz="2400" dirty="0">
                <a:solidFill>
                  <a:schemeClr val="bg1"/>
                </a:solidFill>
                <a:effectLst/>
                <a:latin typeface="Arial" panose="020B0604020202020204" pitchFamily="34" charset="0"/>
                <a:ea typeface="Arial" panose="020B0604020202020204" pitchFamily="34" charset="0"/>
              </a:rPr>
              <a:t> GitHub is used as version control system. </a:t>
            </a:r>
          </a:p>
          <a:p>
            <a:pPr>
              <a:buFont typeface="Arial" panose="020B0604020202020204" pitchFamily="34" charset="0"/>
              <a:buChar char="•"/>
            </a:pPr>
            <a:endParaRPr lang="en-IN" sz="2800" dirty="0">
              <a:solidFill>
                <a:schemeClr val="bg1"/>
              </a:solidFill>
            </a:endParaRPr>
          </a:p>
        </p:txBody>
      </p:sp>
    </p:spTree>
    <p:extLst>
      <p:ext uri="{BB962C8B-B14F-4D97-AF65-F5344CB8AC3E}">
        <p14:creationId xmlns:p14="http://schemas.microsoft.com/office/powerpoint/2010/main" val="1519518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BF94263-64B4-4569-AE0C-CAE1380F97A4}"/>
              </a:ext>
            </a:extLst>
          </p:cNvPr>
          <p:cNvSpPr>
            <a:spLocks noGrp="1"/>
          </p:cNvSpPr>
          <p:nvPr>
            <p:ph type="body" idx="1"/>
          </p:nvPr>
        </p:nvSpPr>
        <p:spPr>
          <a:xfrm>
            <a:off x="304800" y="1757681"/>
            <a:ext cx="10657840" cy="3962400"/>
          </a:xfrm>
        </p:spPr>
        <p:txBody>
          <a:bodyPr>
            <a:normAutofit/>
          </a:bodyPr>
          <a:lstStyle/>
          <a:p>
            <a:pPr marL="6985" marR="1105535" indent="0">
              <a:lnSpc>
                <a:spcPct val="95000"/>
              </a:lnSpc>
              <a:spcBef>
                <a:spcPts val="3445"/>
              </a:spcBef>
              <a:spcAft>
                <a:spcPts val="0"/>
              </a:spcAft>
              <a:buNone/>
            </a:pPr>
            <a:r>
              <a:rPr lang="en-IN" sz="2800" dirty="0">
                <a:solidFill>
                  <a:schemeClr val="bg1"/>
                </a:solidFill>
                <a:effectLst/>
                <a:latin typeface="Arial" panose="020B0604020202020204" pitchFamily="34" charset="0"/>
                <a:ea typeface="Arial" panose="020B0604020202020204" pitchFamily="34" charset="0"/>
              </a:rPr>
              <a:t>The Flight Fare prediction model will predict the fare of flight in prior so that  costumer can get the idea of how much money they are going to spend on  traveling. </a:t>
            </a:r>
          </a:p>
          <a:p>
            <a:endParaRPr lang="en-IN" sz="3200" dirty="0">
              <a:solidFill>
                <a:schemeClr val="bg1"/>
              </a:solidFill>
            </a:endParaRPr>
          </a:p>
        </p:txBody>
      </p:sp>
      <p:sp>
        <p:nvSpPr>
          <p:cNvPr id="5" name="Title 4">
            <a:extLst>
              <a:ext uri="{FF2B5EF4-FFF2-40B4-BE49-F238E27FC236}">
                <a16:creationId xmlns:a16="http://schemas.microsoft.com/office/drawing/2014/main" id="{1082453B-933F-4FAE-9A87-33C2ABD76618}"/>
              </a:ext>
            </a:extLst>
          </p:cNvPr>
          <p:cNvSpPr>
            <a:spLocks noGrp="1"/>
          </p:cNvSpPr>
          <p:nvPr>
            <p:ph type="title"/>
          </p:nvPr>
        </p:nvSpPr>
        <p:spPr>
          <a:xfrm>
            <a:off x="684212" y="1554480"/>
            <a:ext cx="8534400" cy="1507067"/>
          </a:xfrm>
        </p:spPr>
        <p:txBody>
          <a:bodyPr/>
          <a:lstStyle/>
          <a:p>
            <a:pPr algn="ctr"/>
            <a:r>
              <a:rPr lang="en-IN" sz="4400" b="1" dirty="0">
                <a:solidFill>
                  <a:schemeClr val="bg1"/>
                </a:solidFill>
                <a:effectLst/>
                <a:latin typeface="Arial" panose="020B0604020202020204" pitchFamily="34" charset="0"/>
                <a:ea typeface="Arial" panose="020B0604020202020204" pitchFamily="34" charset="0"/>
              </a:rPr>
              <a:t>Conclusion</a:t>
            </a:r>
            <a:r>
              <a:rPr lang="en-IN" sz="3600" b="1" dirty="0">
                <a:solidFill>
                  <a:srgbClr val="2A6099"/>
                </a:solidFill>
                <a:effectLst/>
                <a:latin typeface="Arial" panose="020B0604020202020204" pitchFamily="34" charset="0"/>
                <a:ea typeface="Arial" panose="020B0604020202020204" pitchFamily="34" charset="0"/>
              </a:rPr>
              <a:t> </a:t>
            </a:r>
            <a:br>
              <a:rPr lang="en-IN" sz="3600" dirty="0">
                <a:effectLst/>
                <a:latin typeface="Arial" panose="020B0604020202020204" pitchFamily="34" charset="0"/>
                <a:ea typeface="Arial" panose="020B0604020202020204" pitchFamily="34" charset="0"/>
              </a:rPr>
            </a:br>
            <a:endParaRPr lang="en-IN" dirty="0"/>
          </a:p>
        </p:txBody>
      </p:sp>
    </p:spTree>
    <p:extLst>
      <p:ext uri="{BB962C8B-B14F-4D97-AF65-F5344CB8AC3E}">
        <p14:creationId xmlns:p14="http://schemas.microsoft.com/office/powerpoint/2010/main" val="3064646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0" y="0"/>
            <a:ext cx="12192000" cy="6857999"/>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lang="en-US" sz="2200" dirty="0">
              <a:solidFill>
                <a:schemeClr val="lt1"/>
              </a:solidFill>
              <a:latin typeface="Times New Roman"/>
              <a:ea typeface="Times New Roman"/>
              <a:cs typeface="Times New Roman"/>
              <a:sym typeface="Times New Roman"/>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marL="421234" marR="518401" indent="0" algn="just" rtl="0">
              <a:spcBef>
                <a:spcPts val="716"/>
              </a:spcBef>
              <a:spcAft>
                <a:spcPts val="0"/>
              </a:spcAft>
              <a:buNone/>
            </a:pPr>
            <a:r>
              <a:rPr lang="en-US" sz="1800" b="0" i="0" u="none" strike="noStrike" dirty="0">
                <a:solidFill>
                  <a:schemeClr val="bg1"/>
                </a:solidFill>
                <a:effectLst/>
                <a:latin typeface="Arial" panose="020B0604020202020204" pitchFamily="34" charset="0"/>
              </a:rPr>
              <a:t>For purchasing an airplane ticket, the traditional purchase approach is to buy a ticket far in advance of the flight’s departure date to avoid the risk that the price may increase quickly before the date of departure. However, this is not always the case; if airline corporations wish to increase sales, they can lower prices. Airlines employ a variety of factors to decide flight ticket rates, including whether the trip is around the holidays, the quantity of available seats on the plane, and even the month. Some of the variables can be seen, while others are hidden. In this context, customers are attempting to discover the best day to purchase a ticket, while airline firms, on the other hand, are attempting to maximize overall revenue. </a:t>
            </a:r>
            <a:endParaRPr lang="en-US" sz="2000" b="0" dirty="0">
              <a:solidFill>
                <a:schemeClr val="bg1"/>
              </a:solidFill>
              <a:effectLst/>
            </a:endParaRPr>
          </a:p>
          <a:p>
            <a:pPr marL="102413" indent="0" rtl="0">
              <a:spcBef>
                <a:spcPts val="745"/>
              </a:spcBef>
              <a:spcAft>
                <a:spcPts val="0"/>
              </a:spcAft>
              <a:buNone/>
            </a:pPr>
            <a:r>
              <a:rPr lang="en-US" b="1" i="0" u="sng" strike="noStrike" dirty="0">
                <a:solidFill>
                  <a:schemeClr val="bg1"/>
                </a:solidFill>
                <a:effectLst/>
                <a:latin typeface="Arial" panose="020B0604020202020204" pitchFamily="34" charset="0"/>
              </a:rPr>
              <a:t>The main objective here is </a:t>
            </a:r>
            <a:r>
              <a:rPr lang="en-US" sz="1800" b="0" i="0" u="none" strike="noStrike" dirty="0">
                <a:solidFill>
                  <a:schemeClr val="bg1"/>
                </a:solidFill>
                <a:effectLst/>
                <a:latin typeface="Arial" panose="020B0604020202020204" pitchFamily="34" charset="0"/>
              </a:rPr>
              <a:t>- </a:t>
            </a:r>
            <a:endParaRPr lang="en-US" sz="2000" b="0" dirty="0">
              <a:solidFill>
                <a:schemeClr val="bg1"/>
              </a:solidFill>
              <a:effectLst/>
            </a:endParaRPr>
          </a:p>
          <a:p>
            <a:pPr marL="422453" marR="546291" indent="0" rtl="0">
              <a:spcBef>
                <a:spcPts val="1269"/>
              </a:spcBef>
              <a:spcAft>
                <a:spcPts val="0"/>
              </a:spcAft>
              <a:buNone/>
            </a:pPr>
            <a:r>
              <a:rPr lang="en-US" sz="1800" b="0" i="0" u="none" strike="noStrike" dirty="0">
                <a:solidFill>
                  <a:schemeClr val="bg1"/>
                </a:solidFill>
                <a:effectLst/>
                <a:latin typeface="Arial" panose="020B0604020202020204" pitchFamily="34" charset="0"/>
              </a:rPr>
              <a:t>1. Airline companies have the freedom to change the flight ticket prices at any moment.  Travelers can save money if they choose to buy a ticket when its price is the lowest.  </a:t>
            </a:r>
            <a:endParaRPr lang="en-US" sz="2000" b="0" dirty="0">
              <a:solidFill>
                <a:schemeClr val="bg1"/>
              </a:solidFill>
              <a:effectLst/>
            </a:endParaRPr>
          </a:p>
          <a:p>
            <a:pPr marL="425348" marR="860260" indent="0" rtl="0">
              <a:spcBef>
                <a:spcPts val="745"/>
              </a:spcBef>
              <a:spcAft>
                <a:spcPts val="0"/>
              </a:spcAft>
              <a:buNone/>
            </a:pPr>
            <a:r>
              <a:rPr lang="en-US" sz="1800" b="0" i="0" u="none" strike="noStrike" dirty="0">
                <a:solidFill>
                  <a:schemeClr val="bg1"/>
                </a:solidFill>
                <a:effectLst/>
                <a:latin typeface="Arial" panose="020B0604020202020204" pitchFamily="34" charset="0"/>
              </a:rPr>
              <a:t>2. The problem is how to determine when is the best time to buy flight ticket for the  desired destination and period.  </a:t>
            </a:r>
            <a:endParaRPr lang="en-US" sz="2000" b="0" dirty="0">
              <a:solidFill>
                <a:schemeClr val="bg1"/>
              </a:solidFill>
              <a:effectLst/>
            </a:endParaRPr>
          </a:p>
          <a:p>
            <a:pPr marL="423685" marR="545567" indent="0" rtl="0">
              <a:spcBef>
                <a:spcPts val="745"/>
              </a:spcBef>
              <a:spcAft>
                <a:spcPts val="0"/>
              </a:spcAft>
              <a:buNone/>
            </a:pPr>
            <a:r>
              <a:rPr lang="en-US" sz="1800" b="0" i="0" u="none" strike="noStrike" dirty="0">
                <a:solidFill>
                  <a:schemeClr val="bg1"/>
                </a:solidFill>
                <a:effectLst/>
                <a:latin typeface="Arial" panose="020B0604020202020204" pitchFamily="34" charset="0"/>
              </a:rPr>
              <a:t>3. Airline companies use many different variables to determine the flight ticket prices:  indicator whether the travel is during the holidays, the number of free seats in the plane  etc. Some of the variables are observed, but some of them are hidden </a:t>
            </a:r>
            <a:endParaRPr lang="en-US" sz="2000" b="0" dirty="0">
              <a:solidFill>
                <a:schemeClr val="bg1"/>
              </a:solidFill>
              <a:effectLst/>
            </a:endParaRPr>
          </a:p>
          <a:p>
            <a:pPr marL="137160" indent="0">
              <a:buNone/>
            </a:pPr>
            <a:r>
              <a:rPr lang="en-US" sz="1800" b="0" i="0" u="none" strike="noStrike" dirty="0">
                <a:solidFill>
                  <a:schemeClr val="bg1"/>
                </a:solidFill>
                <a:effectLst/>
                <a:latin typeface="Arial" panose="020B0604020202020204" pitchFamily="34" charset="0"/>
              </a:rPr>
              <a:t>      4. In other word, when given the historical price and the current price of a flight for a  specific departure date, algorithms need to determine whether it is suitable</a:t>
            </a:r>
          </a:p>
          <a:p>
            <a:pPr marL="137160" indent="0">
              <a:buNone/>
            </a:pPr>
            <a:endParaRPr lang="en-US" sz="1800" b="0" i="0" u="none" strike="noStrike" dirty="0">
              <a:solidFill>
                <a:schemeClr val="bg1"/>
              </a:solidFill>
              <a:effectLst/>
              <a:latin typeface="Arial" panose="020B0604020202020204" pitchFamily="34" charset="0"/>
            </a:endParaRPr>
          </a:p>
          <a:p>
            <a:pPr marL="137160" indent="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type="body" idx="1"/>
          </p:nvPr>
        </p:nvSpPr>
        <p:spPr>
          <a:xfrm>
            <a:off x="304800" y="685800"/>
            <a:ext cx="11795760" cy="5715000"/>
          </a:xfrm>
          <a:prstGeom prst="rect">
            <a:avLst/>
          </a:prstGeom>
          <a:noFill/>
          <a:ln>
            <a:noFill/>
          </a:ln>
        </p:spPr>
        <p:txBody>
          <a:bodyPr spcFirstLastPara="1" wrap="square" lIns="91425" tIns="45700" rIns="91425" bIns="45700" anchor="ctr" anchorCtr="0">
            <a:normAutofit/>
          </a:bodyPr>
          <a:lstStyle/>
          <a:p>
            <a:pPr marL="137160" indent="0" algn="ctr">
              <a:buNone/>
            </a:pPr>
            <a:r>
              <a:rPr lang="en-US" sz="2800" b="1" i="0" dirty="0">
                <a:solidFill>
                  <a:schemeClr val="bg1"/>
                </a:solidFill>
                <a:effectLst/>
                <a:latin typeface="-apple-system"/>
              </a:rPr>
              <a:t>Problem Statement:</a:t>
            </a:r>
          </a:p>
          <a:p>
            <a:pPr marL="137160" indent="0" algn="ctr">
              <a:buNone/>
            </a:pPr>
            <a:r>
              <a:rPr lang="en-US" sz="2800" b="0" i="0" dirty="0">
                <a:solidFill>
                  <a:schemeClr val="bg1"/>
                </a:solidFill>
                <a:effectLst/>
                <a:latin typeface="-apple-system"/>
              </a:rPr>
              <a:t>Travelling through flights has become an integral part of today’s lifestyle as more and more people are opting for faster travelling options. The flight ticket prices increase or decrease every now and then depending on various factors like timing of the flights, destination, and duration of flights various occasions such as vacations or festive season. Therefore, having some basic idea of the flight fares before planning the trip will surely help many people save money and time.</a:t>
            </a:r>
          </a:p>
          <a:p>
            <a:pPr marL="285750" lvl="0" indent="-184150" algn="ctr" rtl="0">
              <a:spcBef>
                <a:spcPts val="1000"/>
              </a:spcBef>
              <a:spcAft>
                <a:spcPts val="0"/>
              </a:spcAft>
              <a:buSzPts val="1600"/>
              <a:buFont typeface="Noto Sans Symbols"/>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DD320-C460-404C-BF88-14BC31B0BC8F}"/>
              </a:ext>
            </a:extLst>
          </p:cNvPr>
          <p:cNvSpPr>
            <a:spLocks noGrp="1"/>
          </p:cNvSpPr>
          <p:nvPr>
            <p:ph type="title"/>
          </p:nvPr>
        </p:nvSpPr>
        <p:spPr>
          <a:xfrm>
            <a:off x="2462212" y="77892"/>
            <a:ext cx="5919788" cy="978748"/>
          </a:xfrm>
        </p:spPr>
        <p:txBody>
          <a:bodyPr/>
          <a:lstStyle/>
          <a:p>
            <a:r>
              <a:rPr lang="en-IN" dirty="0"/>
              <a:t>Data Sharing Agreement</a:t>
            </a:r>
          </a:p>
        </p:txBody>
      </p:sp>
      <p:sp>
        <p:nvSpPr>
          <p:cNvPr id="3" name="Text Placeholder 2">
            <a:extLst>
              <a:ext uri="{FF2B5EF4-FFF2-40B4-BE49-F238E27FC236}">
                <a16:creationId xmlns:a16="http://schemas.microsoft.com/office/drawing/2014/main" id="{6AC857C3-D332-448B-9E30-8636336D9ECB}"/>
              </a:ext>
            </a:extLst>
          </p:cNvPr>
          <p:cNvSpPr>
            <a:spLocks noGrp="1"/>
          </p:cNvSpPr>
          <p:nvPr>
            <p:ph type="body" idx="1"/>
          </p:nvPr>
        </p:nvSpPr>
        <p:spPr>
          <a:xfrm>
            <a:off x="873760" y="965200"/>
            <a:ext cx="11142028" cy="5814908"/>
          </a:xfrm>
        </p:spPr>
        <p:txBody>
          <a:bodyPr>
            <a:normAutofit/>
          </a:bodyPr>
          <a:lstStyle/>
          <a:p>
            <a:pPr algn="l">
              <a:buFont typeface="Arial" panose="020B0604020202020204" pitchFamily="34" charset="0"/>
              <a:buChar char="•"/>
            </a:pPr>
            <a:r>
              <a:rPr lang="en-US" b="0" i="0" dirty="0">
                <a:solidFill>
                  <a:schemeClr val="bg1"/>
                </a:solidFill>
                <a:effectLst/>
                <a:latin typeface="-apple-system"/>
              </a:rPr>
              <a:t>Size of test set: 2671 records</a:t>
            </a:r>
          </a:p>
          <a:p>
            <a:pPr algn="l">
              <a:buFont typeface="Arial" panose="020B0604020202020204" pitchFamily="34" charset="0"/>
              <a:buChar char="•"/>
            </a:pPr>
            <a:r>
              <a:rPr lang="en-US" b="0" i="0" dirty="0">
                <a:solidFill>
                  <a:schemeClr val="bg1"/>
                </a:solidFill>
                <a:effectLst/>
                <a:latin typeface="-apple-system"/>
              </a:rPr>
              <a:t>FEATURES: Airline: The name of the airline.</a:t>
            </a:r>
          </a:p>
          <a:p>
            <a:pPr algn="l">
              <a:buFont typeface="Arial" panose="020B0604020202020204" pitchFamily="34" charset="0"/>
              <a:buChar char="•"/>
            </a:pPr>
            <a:r>
              <a:rPr lang="en-US" b="0" i="0" dirty="0" err="1">
                <a:solidFill>
                  <a:schemeClr val="bg1"/>
                </a:solidFill>
                <a:effectLst/>
                <a:latin typeface="-apple-system"/>
              </a:rPr>
              <a:t>Date_of_Journey</a:t>
            </a:r>
            <a:r>
              <a:rPr lang="en-US" b="0" i="0" dirty="0">
                <a:solidFill>
                  <a:schemeClr val="bg1"/>
                </a:solidFill>
                <a:effectLst/>
                <a:latin typeface="-apple-system"/>
              </a:rPr>
              <a:t>: The date of the journey</a:t>
            </a:r>
          </a:p>
          <a:p>
            <a:pPr algn="l">
              <a:buFont typeface="Arial" panose="020B0604020202020204" pitchFamily="34" charset="0"/>
              <a:buChar char="•"/>
            </a:pPr>
            <a:r>
              <a:rPr lang="en-US" b="0" i="0" dirty="0">
                <a:solidFill>
                  <a:schemeClr val="bg1"/>
                </a:solidFill>
                <a:effectLst/>
                <a:latin typeface="-apple-system"/>
              </a:rPr>
              <a:t>Source: The source from which the service begins.</a:t>
            </a:r>
          </a:p>
          <a:p>
            <a:pPr algn="l">
              <a:buFont typeface="Arial" panose="020B0604020202020204" pitchFamily="34" charset="0"/>
              <a:buChar char="•"/>
            </a:pPr>
            <a:r>
              <a:rPr lang="en-US" b="0" i="0" dirty="0">
                <a:solidFill>
                  <a:schemeClr val="bg1"/>
                </a:solidFill>
                <a:effectLst/>
                <a:latin typeface="-apple-system"/>
              </a:rPr>
              <a:t>Destination: The destination where the service ends.</a:t>
            </a:r>
          </a:p>
          <a:p>
            <a:pPr algn="l">
              <a:buFont typeface="Arial" panose="020B0604020202020204" pitchFamily="34" charset="0"/>
              <a:buChar char="•"/>
            </a:pPr>
            <a:r>
              <a:rPr lang="en-US" b="0" i="0" dirty="0">
                <a:solidFill>
                  <a:schemeClr val="bg1"/>
                </a:solidFill>
                <a:effectLst/>
                <a:latin typeface="-apple-system"/>
              </a:rPr>
              <a:t>Route: The route taken by the flight to reach the destination.</a:t>
            </a:r>
          </a:p>
          <a:p>
            <a:pPr algn="l">
              <a:buFont typeface="Arial" panose="020B0604020202020204" pitchFamily="34" charset="0"/>
              <a:buChar char="•"/>
            </a:pPr>
            <a:r>
              <a:rPr lang="en-US" b="0" i="0" dirty="0" err="1">
                <a:solidFill>
                  <a:schemeClr val="bg1"/>
                </a:solidFill>
                <a:effectLst/>
                <a:latin typeface="-apple-system"/>
              </a:rPr>
              <a:t>Dep_Time</a:t>
            </a:r>
            <a:r>
              <a:rPr lang="en-US" b="0" i="0" dirty="0">
                <a:solidFill>
                  <a:schemeClr val="bg1"/>
                </a:solidFill>
                <a:effectLst/>
                <a:latin typeface="-apple-system"/>
              </a:rPr>
              <a:t>: The time when the journey starts from the source.</a:t>
            </a:r>
          </a:p>
          <a:p>
            <a:pPr algn="l">
              <a:buFont typeface="Arial" panose="020B0604020202020204" pitchFamily="34" charset="0"/>
              <a:buChar char="•"/>
            </a:pPr>
            <a:r>
              <a:rPr lang="en-US" b="0" i="0" dirty="0" err="1">
                <a:solidFill>
                  <a:schemeClr val="bg1"/>
                </a:solidFill>
                <a:effectLst/>
                <a:latin typeface="-apple-system"/>
              </a:rPr>
              <a:t>Arrival_Time</a:t>
            </a:r>
            <a:r>
              <a:rPr lang="en-US" b="0" i="0" dirty="0">
                <a:solidFill>
                  <a:schemeClr val="bg1"/>
                </a:solidFill>
                <a:effectLst/>
                <a:latin typeface="-apple-system"/>
              </a:rPr>
              <a:t>: Time of arrival at the destination.</a:t>
            </a:r>
          </a:p>
          <a:p>
            <a:pPr algn="l">
              <a:buFont typeface="Arial" panose="020B0604020202020204" pitchFamily="34" charset="0"/>
              <a:buChar char="•"/>
            </a:pPr>
            <a:r>
              <a:rPr lang="en-US" b="0" i="0" dirty="0">
                <a:solidFill>
                  <a:schemeClr val="bg1"/>
                </a:solidFill>
                <a:effectLst/>
                <a:latin typeface="-apple-system"/>
              </a:rPr>
              <a:t>Duration: Total duration of the flight.</a:t>
            </a:r>
          </a:p>
          <a:p>
            <a:pPr algn="l">
              <a:buFont typeface="Arial" panose="020B0604020202020204" pitchFamily="34" charset="0"/>
              <a:buChar char="•"/>
            </a:pPr>
            <a:r>
              <a:rPr lang="en-US" b="0" i="0" dirty="0" err="1">
                <a:solidFill>
                  <a:schemeClr val="bg1"/>
                </a:solidFill>
                <a:effectLst/>
                <a:latin typeface="-apple-system"/>
              </a:rPr>
              <a:t>Total_Stops</a:t>
            </a:r>
            <a:r>
              <a:rPr lang="en-US" b="0" i="0" dirty="0">
                <a:solidFill>
                  <a:schemeClr val="bg1"/>
                </a:solidFill>
                <a:effectLst/>
                <a:latin typeface="-apple-system"/>
              </a:rPr>
              <a:t>: Total stops between the source and destination.</a:t>
            </a:r>
          </a:p>
          <a:p>
            <a:pPr algn="l">
              <a:buFont typeface="Arial" panose="020B0604020202020204" pitchFamily="34" charset="0"/>
              <a:buChar char="•"/>
            </a:pPr>
            <a:r>
              <a:rPr lang="en-US" b="0" i="0" dirty="0" err="1">
                <a:solidFill>
                  <a:schemeClr val="bg1"/>
                </a:solidFill>
                <a:effectLst/>
                <a:latin typeface="-apple-system"/>
              </a:rPr>
              <a:t>Additional_Info</a:t>
            </a:r>
            <a:r>
              <a:rPr lang="en-US" b="0" i="0" dirty="0">
                <a:solidFill>
                  <a:schemeClr val="bg1"/>
                </a:solidFill>
                <a:effectLst/>
                <a:latin typeface="-apple-system"/>
              </a:rPr>
              <a:t>: Additional information about the flight</a:t>
            </a:r>
          </a:p>
          <a:p>
            <a:pPr algn="l">
              <a:buFont typeface="Arial" panose="020B0604020202020204" pitchFamily="34" charset="0"/>
              <a:buChar char="•"/>
            </a:pPr>
            <a:r>
              <a:rPr lang="en-US" b="0" i="0" dirty="0">
                <a:solidFill>
                  <a:schemeClr val="bg1"/>
                </a:solidFill>
                <a:effectLst/>
                <a:latin typeface="-apple-system"/>
              </a:rPr>
              <a:t>Price: The price of the ticket.</a:t>
            </a:r>
          </a:p>
          <a:p>
            <a:endParaRPr lang="en-IN" dirty="0">
              <a:solidFill>
                <a:schemeClr val="bg1"/>
              </a:solidFill>
            </a:endParaRPr>
          </a:p>
        </p:txBody>
      </p:sp>
    </p:spTree>
    <p:extLst>
      <p:ext uri="{BB962C8B-B14F-4D97-AF65-F5344CB8AC3E}">
        <p14:creationId xmlns:p14="http://schemas.microsoft.com/office/powerpoint/2010/main" val="2194095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Architecture</a:t>
            </a:r>
            <a:endParaRPr/>
          </a:p>
          <a:p>
            <a:pPr marL="285750" lvl="0" indent="-184150" algn="l" rtl="0">
              <a:spcBef>
                <a:spcPts val="1000"/>
              </a:spcBef>
              <a:spcAft>
                <a:spcPts val="0"/>
              </a:spcAft>
              <a:buSzPts val="1600"/>
              <a:buNone/>
            </a:pPr>
            <a:endParaRPr/>
          </a:p>
          <a:p>
            <a:pPr marL="285750" lvl="0" indent="-184150" algn="l" rtl="0">
              <a:spcBef>
                <a:spcPts val="1000"/>
              </a:spcBef>
              <a:spcAft>
                <a:spcPts val="0"/>
              </a:spcAft>
              <a:buSzPts val="1600"/>
              <a:buNone/>
            </a:pPr>
            <a:endParaRPr/>
          </a:p>
        </p:txBody>
      </p:sp>
      <p:pic>
        <p:nvPicPr>
          <p:cNvPr id="155" name="Google Shape;155;p4"/>
          <p:cNvPicPr preferRelativeResize="0"/>
          <p:nvPr/>
        </p:nvPicPr>
        <p:blipFill rotWithShape="1">
          <a:blip r:embed="rId3">
            <a:alphaModFix/>
          </a:blip>
          <a:srcRect/>
          <a:stretch/>
        </p:blipFill>
        <p:spPr>
          <a:xfrm>
            <a:off x="684213" y="1687132"/>
            <a:ext cx="10610560" cy="47780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body" idx="1"/>
          </p:nvPr>
        </p:nvSpPr>
        <p:spPr>
          <a:xfrm>
            <a:off x="0" y="-345440"/>
            <a:ext cx="12191999" cy="7269290"/>
          </a:xfrm>
          <a:prstGeom prst="rect">
            <a:avLst/>
          </a:prstGeom>
          <a:noFill/>
          <a:ln>
            <a:noFill/>
          </a:ln>
        </p:spPr>
        <p:txBody>
          <a:bodyPr spcFirstLastPara="1" wrap="square" lIns="91425" tIns="45700" rIns="91425" bIns="45700" anchor="ctr" anchorCtr="0">
            <a:normAutofit/>
          </a:bodyPr>
          <a:lstStyle/>
          <a:p>
            <a:pPr marL="137160" indent="0" algn="ctr">
              <a:buNone/>
            </a:pPr>
            <a:r>
              <a:rPr lang="en-US" sz="3600" b="1" i="0" dirty="0">
                <a:solidFill>
                  <a:schemeClr val="bg1"/>
                </a:solidFill>
                <a:effectLst/>
                <a:latin typeface="-apple-system"/>
              </a:rPr>
              <a:t>data collection</a:t>
            </a:r>
          </a:p>
          <a:p>
            <a:pPr marL="137160" indent="0" algn="l">
              <a:buNone/>
            </a:pPr>
            <a:endParaRPr lang="en-US" sz="3600" b="1" i="0" dirty="0">
              <a:solidFill>
                <a:srgbClr val="C9D1D9"/>
              </a:solidFill>
              <a:effectLst/>
              <a:latin typeface="-apple-system"/>
            </a:endParaRPr>
          </a:p>
          <a:p>
            <a:pPr algn="l">
              <a:buFont typeface="Arial" panose="020B0604020202020204" pitchFamily="34" charset="0"/>
              <a:buChar char="•"/>
            </a:pPr>
            <a:r>
              <a:rPr lang="en-US" sz="2800" b="0" i="0" dirty="0">
                <a:solidFill>
                  <a:schemeClr val="bg1"/>
                </a:solidFill>
                <a:effectLst/>
                <a:latin typeface="-apple-system"/>
              </a:rPr>
              <a:t>collected data buy using data scraping tool </a:t>
            </a:r>
            <a:r>
              <a:rPr lang="en-US" sz="2800" b="0" i="0" dirty="0" err="1">
                <a:solidFill>
                  <a:schemeClr val="bg1"/>
                </a:solidFill>
                <a:effectLst/>
                <a:latin typeface="-apple-system"/>
              </a:rPr>
              <a:t>octoprase</a:t>
            </a:r>
            <a:r>
              <a:rPr lang="en-US" sz="2800" b="0" i="0" dirty="0">
                <a:solidFill>
                  <a:schemeClr val="bg1"/>
                </a:solidFill>
                <a:effectLst/>
                <a:latin typeface="-apple-system"/>
              </a:rPr>
              <a:t> and used </a:t>
            </a:r>
            <a:r>
              <a:rPr lang="en-US" sz="2800" b="0" i="0" dirty="0" err="1">
                <a:solidFill>
                  <a:schemeClr val="bg1"/>
                </a:solidFill>
                <a:effectLst/>
                <a:latin typeface="-apple-system"/>
              </a:rPr>
              <a:t>insta</a:t>
            </a:r>
            <a:r>
              <a:rPr lang="en-US" sz="2800" b="0" i="0" dirty="0">
                <a:solidFill>
                  <a:schemeClr val="bg1"/>
                </a:solidFill>
                <a:effectLst/>
                <a:latin typeface="-apple-system"/>
              </a:rPr>
              <a:t> data scraping google extender</a:t>
            </a:r>
          </a:p>
          <a:p>
            <a:pPr algn="l">
              <a:buFont typeface="Arial" panose="020B0604020202020204" pitchFamily="34" charset="0"/>
              <a:buChar char="•"/>
            </a:pPr>
            <a:r>
              <a:rPr lang="en-US" sz="2800" b="0" i="0" dirty="0">
                <a:solidFill>
                  <a:schemeClr val="bg1"/>
                </a:solidFill>
                <a:effectLst/>
                <a:latin typeface="-apple-system"/>
              </a:rPr>
              <a:t>websites like make my trip and </a:t>
            </a:r>
            <a:r>
              <a:rPr lang="en-US" sz="2800" b="0" i="0" dirty="0" err="1">
                <a:solidFill>
                  <a:schemeClr val="bg1"/>
                </a:solidFill>
                <a:effectLst/>
                <a:latin typeface="-apple-system"/>
              </a:rPr>
              <a:t>ixigo</a:t>
            </a:r>
            <a:r>
              <a:rPr lang="en-US" sz="2800" b="0" i="0" dirty="0">
                <a:solidFill>
                  <a:schemeClr val="bg1"/>
                </a:solidFill>
                <a:effectLst/>
                <a:latin typeface="-apple-system"/>
              </a:rPr>
              <a:t> were used to collect data</a:t>
            </a:r>
          </a:p>
          <a:p>
            <a:pPr indent="-457200">
              <a:spcBef>
                <a:spcPts val="0"/>
              </a:spcBef>
              <a:buSzPts val="1760"/>
              <a:buFont typeface="Courier New" panose="02070309020205020404" pitchFamily="49" charset="0"/>
              <a:buChar char="o"/>
            </a:pPr>
            <a:r>
              <a:rPr lang="en-US" sz="2400" b="0" i="0" dirty="0">
                <a:solidFill>
                  <a:schemeClr val="bg1"/>
                </a:solidFill>
                <a:effectLst/>
                <a:latin typeface="Lato" panose="020B0604020202020204" pitchFamily="34" charset="0"/>
              </a:rPr>
              <a:t>A multitude of consumer travel sites supply fare information for multiple routes, times, and airlines.</a:t>
            </a:r>
          </a:p>
          <a:p>
            <a:pPr indent="-457200">
              <a:spcBef>
                <a:spcPts val="0"/>
              </a:spcBef>
              <a:buSzPts val="1760"/>
              <a:buFont typeface="Courier New" panose="02070309020205020404" pitchFamily="49" charset="0"/>
              <a:buChar char="o"/>
            </a:pPr>
            <a:r>
              <a:rPr lang="en-US" sz="2400" dirty="0">
                <a:solidFill>
                  <a:schemeClr val="bg1"/>
                </a:solidFill>
                <a:latin typeface="Lato" panose="020B0604020202020204" pitchFamily="34" charset="0"/>
                <a:ea typeface="Times New Roman"/>
                <a:cs typeface="Times New Roman"/>
                <a:sym typeface="Times New Roman"/>
              </a:rPr>
              <a:t>Used Kaggle for some data set </a:t>
            </a:r>
            <a:endParaRPr sz="2400" dirty="0">
              <a:solidFill>
                <a:schemeClr val="bg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body" idx="1"/>
          </p:nvPr>
        </p:nvSpPr>
        <p:spPr>
          <a:xfrm>
            <a:off x="684212" y="685800"/>
            <a:ext cx="10176828" cy="5367270"/>
          </a:xfrm>
          <a:prstGeom prst="rect">
            <a:avLst/>
          </a:prstGeom>
          <a:noFill/>
          <a:ln>
            <a:noFill/>
          </a:ln>
        </p:spPr>
        <p:txBody>
          <a:bodyPr spcFirstLastPara="1" wrap="square" lIns="91425" tIns="45700" rIns="91425" bIns="45700" anchor="ctr" anchorCtr="0">
            <a:normAutofit/>
          </a:bodyPr>
          <a:lstStyle/>
          <a:p>
            <a:pPr marL="571500" indent="-571500">
              <a:lnSpc>
                <a:spcPct val="115000"/>
              </a:lnSpc>
              <a:spcBef>
                <a:spcPts val="1665"/>
              </a:spcBef>
              <a:buFont typeface="Arial" panose="020B0604020202020204" pitchFamily="34" charset="0"/>
              <a:buChar char="•"/>
            </a:pPr>
            <a:r>
              <a:rPr lang="en-IN" sz="3600" b="1" dirty="0">
                <a:solidFill>
                  <a:schemeClr val="bg1"/>
                </a:solidFill>
                <a:effectLst/>
                <a:latin typeface="Arial" panose="020B0604020202020204" pitchFamily="34" charset="0"/>
                <a:ea typeface="Arial" panose="020B0604020202020204" pitchFamily="34" charset="0"/>
              </a:rPr>
              <a:t>Error Handling </a:t>
            </a:r>
            <a:endParaRPr lang="en-IN" sz="3600" dirty="0">
              <a:solidFill>
                <a:schemeClr val="bg1"/>
              </a:solidFill>
              <a:effectLst/>
              <a:latin typeface="Arial" panose="020B0604020202020204" pitchFamily="34" charset="0"/>
              <a:ea typeface="Arial" panose="020B0604020202020204" pitchFamily="34" charset="0"/>
            </a:endParaRPr>
          </a:p>
          <a:p>
            <a:pPr>
              <a:buFont typeface="Arial" panose="020B0604020202020204" pitchFamily="34" charset="0"/>
              <a:buChar char="•"/>
            </a:pPr>
            <a:r>
              <a:rPr lang="en-IN" sz="2800" dirty="0">
                <a:solidFill>
                  <a:schemeClr val="bg1"/>
                </a:solidFill>
                <a:effectLst/>
                <a:latin typeface="Arial" panose="020B0604020202020204" pitchFamily="34" charset="0"/>
                <a:ea typeface="Arial" panose="020B0604020202020204" pitchFamily="34" charset="0"/>
              </a:rPr>
              <a:t>We have designed this project in such a way that, at any step if error occur then  our application should not terminate rather it should catch that error and display  that error with proper explanation as to what went wrong during process flow. </a:t>
            </a:r>
            <a:endParaRPr sz="3200" dirty="0">
              <a:solidFill>
                <a:schemeClr val="bg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body" idx="1"/>
          </p:nvPr>
        </p:nvSpPr>
        <p:spPr>
          <a:xfrm>
            <a:off x="0" y="0"/>
            <a:ext cx="12191999" cy="6858000"/>
          </a:xfrm>
          <a:prstGeom prst="rect">
            <a:avLst/>
          </a:prstGeom>
          <a:noFill/>
          <a:ln>
            <a:noFill/>
          </a:ln>
        </p:spPr>
        <p:txBody>
          <a:bodyPr spcFirstLastPara="1" wrap="square" lIns="91425" tIns="45700" rIns="91425" bIns="45700" anchor="ctr" anchorCtr="0">
            <a:normAutofit/>
          </a:bodyPr>
          <a:lstStyle/>
          <a:p>
            <a:pPr marL="11430" marR="778510" indent="0">
              <a:lnSpc>
                <a:spcPct val="95000"/>
              </a:lnSpc>
              <a:spcBef>
                <a:spcPts val="1725"/>
              </a:spcBef>
              <a:spcAft>
                <a:spcPts val="0"/>
              </a:spcAft>
              <a:buNone/>
            </a:pPr>
            <a:r>
              <a:rPr lang="en-US" sz="3200" dirty="0">
                <a:solidFill>
                  <a:schemeClr val="bg1"/>
                </a:solidFill>
                <a:latin typeface="Times New Roman"/>
                <a:ea typeface="Times New Roman"/>
                <a:cs typeface="Times New Roman"/>
                <a:sym typeface="Times New Roman"/>
              </a:rPr>
              <a:t>Model Training:</a:t>
            </a:r>
          </a:p>
          <a:p>
            <a:pPr marL="297180" marR="778510" indent="-285750">
              <a:lnSpc>
                <a:spcPct val="95000"/>
              </a:lnSpc>
              <a:spcBef>
                <a:spcPts val="1725"/>
              </a:spcBef>
              <a:spcAft>
                <a:spcPts val="0"/>
              </a:spcAft>
              <a:buFont typeface="Arial" panose="020B0604020202020204" pitchFamily="34" charset="0"/>
              <a:buChar char="•"/>
            </a:pPr>
            <a:r>
              <a:rPr lang="en-IN" sz="1800" dirty="0">
                <a:solidFill>
                  <a:schemeClr val="bg1"/>
                </a:solidFill>
                <a:effectLst/>
                <a:latin typeface="Arial" panose="020B0604020202020204" pitchFamily="34" charset="0"/>
                <a:ea typeface="Arial" panose="020B0604020202020204" pitchFamily="34" charset="0"/>
              </a:rPr>
              <a:t>Solution of Flight fare prediction is used to predict the flight fare in advance, so it  should be as accurate as possible so that it should give as much as possible  accurate price prediction.  </a:t>
            </a:r>
          </a:p>
          <a:p>
            <a:pPr marL="294640" marR="814705" indent="-285750">
              <a:lnSpc>
                <a:spcPct val="95000"/>
              </a:lnSpc>
              <a:spcBef>
                <a:spcPts val="1760"/>
              </a:spcBef>
              <a:spcAft>
                <a:spcPts val="0"/>
              </a:spcAft>
              <a:buFont typeface="Arial" panose="020B0604020202020204" pitchFamily="34" charset="0"/>
              <a:buChar char="•"/>
            </a:pPr>
            <a:r>
              <a:rPr lang="en-IN" sz="1800" dirty="0">
                <a:solidFill>
                  <a:schemeClr val="bg1"/>
                </a:solidFill>
                <a:effectLst/>
                <a:latin typeface="Arial" panose="020B0604020202020204" pitchFamily="34" charset="0"/>
                <a:ea typeface="Arial" panose="020B0604020202020204" pitchFamily="34" charset="0"/>
              </a:rPr>
              <a:t>That’s why before building this model we followed complete process of Machine  Learning . Here are summary of complete process: </a:t>
            </a:r>
          </a:p>
          <a:p>
            <a:pPr marL="533400" marR="1350645" indent="-285750">
              <a:lnSpc>
                <a:spcPct val="95000"/>
              </a:lnSpc>
              <a:spcBef>
                <a:spcPts val="1765"/>
              </a:spcBef>
              <a:spcAft>
                <a:spcPts val="0"/>
              </a:spcAft>
              <a:buFont typeface="Arial" panose="020B0604020202020204" pitchFamily="34" charset="0"/>
              <a:buChar char="•"/>
            </a:pPr>
            <a:r>
              <a:rPr lang="en-IN" sz="1800" dirty="0">
                <a:solidFill>
                  <a:schemeClr val="bg1"/>
                </a:solidFill>
                <a:effectLst/>
                <a:latin typeface="Arial" panose="020B0604020202020204" pitchFamily="34" charset="0"/>
                <a:ea typeface="Arial" panose="020B0604020202020204" pitchFamily="34" charset="0"/>
              </a:rPr>
              <a:t>1. First we cleaned our dataset properly by removing all null value and  duplicate value present in dataset. </a:t>
            </a:r>
          </a:p>
          <a:p>
            <a:pPr marL="526415" marR="1009015" indent="-285750">
              <a:lnSpc>
                <a:spcPct val="95000"/>
              </a:lnSpc>
              <a:spcBef>
                <a:spcPts val="1405"/>
              </a:spcBef>
              <a:spcAft>
                <a:spcPts val="0"/>
              </a:spcAft>
              <a:buFont typeface="Arial" panose="020B0604020202020204" pitchFamily="34" charset="0"/>
              <a:buChar char="•"/>
            </a:pPr>
            <a:r>
              <a:rPr lang="en-IN" sz="1800" dirty="0">
                <a:solidFill>
                  <a:schemeClr val="bg1"/>
                </a:solidFill>
                <a:effectLst/>
                <a:latin typeface="Arial" panose="020B0604020202020204" pitchFamily="34" charset="0"/>
                <a:ea typeface="Arial" panose="020B0604020202020204" pitchFamily="34" charset="0"/>
              </a:rPr>
              <a:t>2. Then we performed feature extraction, in which I extracted journey date,  month and departure and arrival hour , minutes in new separate column. </a:t>
            </a:r>
          </a:p>
          <a:p>
            <a:pPr marL="527050" marR="881380" indent="-285750">
              <a:lnSpc>
                <a:spcPct val="95000"/>
              </a:lnSpc>
              <a:spcBef>
                <a:spcPts val="1755"/>
              </a:spcBef>
              <a:spcAft>
                <a:spcPts val="0"/>
              </a:spcAft>
              <a:buFont typeface="Arial" panose="020B0604020202020204" pitchFamily="34" charset="0"/>
              <a:buChar char="•"/>
            </a:pPr>
            <a:r>
              <a:rPr lang="en-IN" sz="1800" dirty="0">
                <a:solidFill>
                  <a:schemeClr val="bg1"/>
                </a:solidFill>
                <a:effectLst/>
                <a:latin typeface="Arial" panose="020B0604020202020204" pitchFamily="34" charset="0"/>
                <a:ea typeface="Arial" panose="020B0604020202020204" pitchFamily="34" charset="0"/>
              </a:rPr>
              <a:t>3. After that I performed feature engineering step in which I created one new  feature “</a:t>
            </a:r>
            <a:r>
              <a:rPr lang="en-IN" sz="1800" dirty="0" err="1">
                <a:solidFill>
                  <a:schemeClr val="bg1"/>
                </a:solidFill>
                <a:effectLst/>
                <a:latin typeface="Arial" panose="020B0604020202020204" pitchFamily="34" charset="0"/>
                <a:ea typeface="Arial" panose="020B0604020202020204" pitchFamily="34" charset="0"/>
              </a:rPr>
              <a:t>Total_Duration</a:t>
            </a:r>
            <a:r>
              <a:rPr lang="en-IN" sz="1800" dirty="0">
                <a:solidFill>
                  <a:schemeClr val="bg1"/>
                </a:solidFill>
                <a:effectLst/>
                <a:latin typeface="Arial" panose="020B0604020202020204" pitchFamily="34" charset="0"/>
                <a:ea typeface="Arial" panose="020B0604020202020204" pitchFamily="34" charset="0"/>
              </a:rPr>
              <a:t>”. In this feature what I have done is , I converted  total time in minutes. </a:t>
            </a:r>
          </a:p>
          <a:p>
            <a:pPr marL="522605" marR="1033780" indent="-285750">
              <a:lnSpc>
                <a:spcPct val="95000"/>
              </a:lnSpc>
              <a:spcBef>
                <a:spcPts val="1760"/>
              </a:spcBef>
              <a:spcAft>
                <a:spcPts val="0"/>
              </a:spcAft>
              <a:buFont typeface="Arial" panose="020B0604020202020204" pitchFamily="34" charset="0"/>
              <a:buChar char="•"/>
            </a:pPr>
            <a:r>
              <a:rPr lang="en-IN" sz="1800" dirty="0">
                <a:solidFill>
                  <a:schemeClr val="bg1"/>
                </a:solidFill>
                <a:effectLst/>
                <a:latin typeface="Arial" panose="020B0604020202020204" pitchFamily="34" charset="0"/>
                <a:ea typeface="Arial" panose="020B0604020202020204" pitchFamily="34" charset="0"/>
              </a:rPr>
              <a:t>4. Then I performed feature selection step in which I dropped some feature  like(Route, </a:t>
            </a:r>
            <a:r>
              <a:rPr lang="en-IN" sz="1800" dirty="0" err="1">
                <a:solidFill>
                  <a:schemeClr val="bg1"/>
                </a:solidFill>
                <a:effectLst/>
                <a:latin typeface="Arial" panose="020B0604020202020204" pitchFamily="34" charset="0"/>
                <a:ea typeface="Arial" panose="020B0604020202020204" pitchFamily="34" charset="0"/>
              </a:rPr>
              <a:t>Date_of_journey</a:t>
            </a:r>
            <a:r>
              <a:rPr lang="en-IN" sz="1800" dirty="0">
                <a:solidFill>
                  <a:schemeClr val="bg1"/>
                </a:solidFill>
                <a:effectLst/>
                <a:latin typeface="Arial" panose="020B0604020202020204" pitchFamily="34" charset="0"/>
                <a:ea typeface="Arial" panose="020B0604020202020204" pitchFamily="34" charset="0"/>
              </a:rPr>
              <a:t>, </a:t>
            </a:r>
            <a:r>
              <a:rPr lang="en-IN" sz="1800" dirty="0" err="1">
                <a:solidFill>
                  <a:schemeClr val="bg1"/>
                </a:solidFill>
                <a:effectLst/>
                <a:latin typeface="Arial" panose="020B0604020202020204" pitchFamily="34" charset="0"/>
                <a:ea typeface="Arial" panose="020B0604020202020204" pitchFamily="34" charset="0"/>
              </a:rPr>
              <a:t>Departure_time</a:t>
            </a:r>
            <a:r>
              <a:rPr lang="en-IN" sz="1800" dirty="0">
                <a:solidFill>
                  <a:schemeClr val="bg1"/>
                </a:solidFill>
                <a:effectLst/>
                <a:latin typeface="Arial" panose="020B0604020202020204" pitchFamily="34" charset="0"/>
                <a:ea typeface="Arial" panose="020B0604020202020204" pitchFamily="34" charset="0"/>
              </a:rPr>
              <a:t>, </a:t>
            </a:r>
            <a:r>
              <a:rPr lang="en-IN" sz="1800" dirty="0" err="1">
                <a:solidFill>
                  <a:schemeClr val="bg1"/>
                </a:solidFill>
                <a:effectLst/>
                <a:latin typeface="Arial" panose="020B0604020202020204" pitchFamily="34" charset="0"/>
                <a:ea typeface="Arial" panose="020B0604020202020204" pitchFamily="34" charset="0"/>
              </a:rPr>
              <a:t>arrival_time</a:t>
            </a:r>
            <a:r>
              <a:rPr lang="en-IN" sz="1800" dirty="0">
                <a:solidFill>
                  <a:schemeClr val="bg1"/>
                </a:solidFill>
                <a:effectLst/>
                <a:latin typeface="Arial" panose="020B0604020202020204" pitchFamily="34" charset="0"/>
                <a:ea typeface="Arial" panose="020B0604020202020204" pitchFamily="34" charset="0"/>
              </a:rPr>
              <a:t> and  </a:t>
            </a:r>
            <a:r>
              <a:rPr lang="en-IN" sz="1800" dirty="0" err="1">
                <a:solidFill>
                  <a:schemeClr val="bg1"/>
                </a:solidFill>
                <a:effectLst/>
                <a:latin typeface="Arial" panose="020B0604020202020204" pitchFamily="34" charset="0"/>
                <a:ea typeface="Arial" panose="020B0604020202020204" pitchFamily="34" charset="0"/>
              </a:rPr>
              <a:t>Additional_Info</a:t>
            </a:r>
            <a:r>
              <a:rPr lang="en-IN" sz="1800" dirty="0">
                <a:solidFill>
                  <a:schemeClr val="bg1"/>
                </a:solidFill>
                <a:effectLst/>
                <a:latin typeface="Arial" panose="020B0604020202020204" pitchFamily="34" charset="0"/>
                <a:ea typeface="Arial" panose="020B0604020202020204" pitchFamily="34" charset="0"/>
              </a:rPr>
              <a:t>). </a:t>
            </a:r>
          </a:p>
          <a:p>
            <a:pPr marL="242570">
              <a:lnSpc>
                <a:spcPct val="115000"/>
              </a:lnSpc>
              <a:spcBef>
                <a:spcPts val="1760"/>
              </a:spcBef>
              <a:spcAft>
                <a:spcPts val="0"/>
              </a:spcAft>
              <a:buFont typeface="Arial" panose="020B0604020202020204" pitchFamily="34" charset="0"/>
              <a:buChar char="•"/>
            </a:pPr>
            <a:r>
              <a:rPr lang="en-IN" sz="1800" dirty="0">
                <a:solidFill>
                  <a:schemeClr val="bg1"/>
                </a:solidFill>
                <a:effectLst/>
                <a:latin typeface="Arial" panose="020B0604020202020204" pitchFamily="34" charset="0"/>
                <a:ea typeface="Arial" panose="020B0604020202020204" pitchFamily="34" charset="0"/>
              </a:rPr>
              <a:t>5. Then I handled categorical variable by performing One-Hot encoding. </a:t>
            </a:r>
          </a:p>
          <a:p>
            <a:pPr marL="526415" marR="744855" indent="-285750">
              <a:lnSpc>
                <a:spcPct val="95000"/>
              </a:lnSpc>
              <a:spcBef>
                <a:spcPts val="1695"/>
              </a:spcBef>
              <a:spcAft>
                <a:spcPts val="0"/>
              </a:spcAft>
              <a:buFont typeface="Arial" panose="020B0604020202020204" pitchFamily="34" charset="0"/>
              <a:buChar char="•"/>
            </a:pPr>
            <a:r>
              <a:rPr lang="en-IN" sz="1800" dirty="0">
                <a:solidFill>
                  <a:schemeClr val="bg1"/>
                </a:solidFill>
                <a:effectLst/>
                <a:latin typeface="Arial" panose="020B0604020202020204" pitchFamily="34" charset="0"/>
                <a:ea typeface="Arial" panose="020B0604020202020204" pitchFamily="34" charset="0"/>
              </a:rPr>
              <a:t>6. Then I split the hole data set train-test split. After that I performed scaling on </a:t>
            </a:r>
            <a:r>
              <a:rPr lang="en-IN" sz="1800" dirty="0" err="1">
                <a:solidFill>
                  <a:schemeClr val="bg1"/>
                </a:solidFill>
                <a:effectLst/>
                <a:latin typeface="Arial" panose="020B0604020202020204" pitchFamily="34" charset="0"/>
                <a:ea typeface="Arial" panose="020B0604020202020204" pitchFamily="34" charset="0"/>
              </a:rPr>
              <a:t>X_train</a:t>
            </a:r>
            <a:r>
              <a:rPr lang="en-IN" sz="1800" dirty="0">
                <a:solidFill>
                  <a:schemeClr val="bg1"/>
                </a:solidFill>
                <a:effectLst/>
                <a:latin typeface="Arial" panose="020B0604020202020204" pitchFamily="34" charset="0"/>
                <a:ea typeface="Arial" panose="020B0604020202020204" pitchFamily="34" charset="0"/>
              </a:rPr>
              <a:t> and </a:t>
            </a:r>
            <a:r>
              <a:rPr lang="en-IN" sz="1800" dirty="0" err="1">
                <a:solidFill>
                  <a:schemeClr val="bg1"/>
                </a:solidFill>
                <a:effectLst/>
                <a:latin typeface="Arial" panose="020B0604020202020204" pitchFamily="34" charset="0"/>
                <a:ea typeface="Arial" panose="020B0604020202020204" pitchFamily="34" charset="0"/>
              </a:rPr>
              <a:t>X_test</a:t>
            </a:r>
            <a:r>
              <a:rPr lang="en-IN" sz="1800" dirty="0">
                <a:solidFill>
                  <a:schemeClr val="bg1"/>
                </a:solidFill>
                <a:effectLst/>
                <a:latin typeface="Arial" panose="020B0604020202020204" pitchFamily="34" charset="0"/>
                <a:ea typeface="Arial" panose="020B0604020202020204" pitchFamily="34" charset="0"/>
              </a:rPr>
              <a:t>. </a:t>
            </a:r>
          </a:p>
          <a:p>
            <a:pPr marL="342900" indent="-342900">
              <a:spcBef>
                <a:spcPts val="0"/>
              </a:spcBef>
              <a:buSzPts val="1760"/>
              <a:buFont typeface="Arial" panose="020B0604020202020204" pitchFamily="34" charset="0"/>
              <a:buChar char="•"/>
            </a:pPr>
            <a:endParaRPr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type="body" idx="1"/>
          </p:nvPr>
        </p:nvSpPr>
        <p:spPr>
          <a:xfrm>
            <a:off x="0" y="0"/>
            <a:ext cx="12192000" cy="6786880"/>
          </a:xfrm>
          <a:prstGeom prst="rect">
            <a:avLst/>
          </a:prstGeom>
          <a:noFill/>
          <a:ln>
            <a:noFill/>
          </a:ln>
        </p:spPr>
        <p:txBody>
          <a:bodyPr spcFirstLastPara="1" wrap="square" lIns="91425" tIns="45700" rIns="91425" bIns="45700" anchor="ctr" anchorCtr="0">
            <a:normAutofit/>
          </a:bodyPr>
          <a:lstStyle/>
          <a:p>
            <a:pPr marL="742950" lvl="1" indent="-285750" algn="l" rtl="0">
              <a:spcBef>
                <a:spcPts val="960"/>
              </a:spcBef>
              <a:spcAft>
                <a:spcPts val="0"/>
              </a:spcAft>
              <a:buSzPts val="1440"/>
              <a:buFont typeface="Arial" panose="020B0604020202020204" pitchFamily="34" charset="0"/>
              <a:buChar char="•"/>
            </a:pPr>
            <a:r>
              <a:rPr lang="en-US" sz="3000" dirty="0">
                <a:solidFill>
                  <a:schemeClr val="bg1"/>
                </a:solidFill>
                <a:latin typeface="Times New Roman"/>
                <a:ea typeface="Times New Roman"/>
                <a:cs typeface="Times New Roman"/>
                <a:sym typeface="Times New Roman"/>
              </a:rPr>
              <a:t>Model Selection – </a:t>
            </a:r>
          </a:p>
          <a:p>
            <a:pPr marL="529590" marR="905510" indent="-285750">
              <a:lnSpc>
                <a:spcPct val="95000"/>
              </a:lnSpc>
              <a:spcBef>
                <a:spcPts val="3415"/>
              </a:spcBef>
              <a:spcAft>
                <a:spcPts val="0"/>
              </a:spcAft>
              <a:buFont typeface="Arial" panose="020B0604020202020204" pitchFamily="34" charset="0"/>
              <a:buChar char="•"/>
            </a:pPr>
            <a:r>
              <a:rPr lang="en-IN" sz="2400" dirty="0">
                <a:solidFill>
                  <a:schemeClr val="bg1"/>
                </a:solidFill>
                <a:effectLst/>
                <a:latin typeface="Arial" panose="020B0604020202020204" pitchFamily="34" charset="0"/>
                <a:ea typeface="Arial" panose="020B0604020202020204" pitchFamily="34" charset="0"/>
              </a:rPr>
              <a:t>7. After performing above step I was ready for model training. In this step, I  trained my dataset on different Regression Learning algorithm(Linear,  Random-Forest, K-NN, </a:t>
            </a:r>
            <a:r>
              <a:rPr lang="en-IN" sz="2400" dirty="0" err="1">
                <a:solidFill>
                  <a:schemeClr val="bg1"/>
                </a:solidFill>
                <a:effectLst/>
                <a:latin typeface="Arial" panose="020B0604020202020204" pitchFamily="34" charset="0"/>
                <a:ea typeface="Arial" panose="020B0604020202020204" pitchFamily="34" charset="0"/>
              </a:rPr>
              <a:t>DecisionTreeRegression</a:t>
            </a:r>
            <a:r>
              <a:rPr lang="en-IN" sz="2400" dirty="0">
                <a:solidFill>
                  <a:schemeClr val="bg1"/>
                </a:solidFill>
                <a:effectLst/>
                <a:latin typeface="Arial" panose="020B0604020202020204" pitchFamily="34" charset="0"/>
                <a:ea typeface="Arial" panose="020B0604020202020204" pitchFamily="34" charset="0"/>
              </a:rPr>
              <a:t>, SVR, Ridge, Lasso and  Elastic net). After training the dataset on different algorithms I got highest  accuracy of 80% on </a:t>
            </a:r>
            <a:r>
              <a:rPr lang="en-IN" sz="2400" dirty="0" err="1">
                <a:solidFill>
                  <a:schemeClr val="bg1"/>
                </a:solidFill>
                <a:effectLst/>
                <a:latin typeface="Arial" panose="020B0604020202020204" pitchFamily="34" charset="0"/>
                <a:ea typeface="Arial" panose="020B0604020202020204" pitchFamily="34" charset="0"/>
              </a:rPr>
              <a:t>RandomForrestRegression</a:t>
            </a:r>
            <a:r>
              <a:rPr lang="en-IN" sz="2400" dirty="0">
                <a:solidFill>
                  <a:schemeClr val="bg1"/>
                </a:solidFill>
                <a:effectLst/>
                <a:latin typeface="Arial" panose="020B0604020202020204" pitchFamily="34" charset="0"/>
                <a:ea typeface="Arial" panose="020B0604020202020204" pitchFamily="34" charset="0"/>
              </a:rPr>
              <a:t>. </a:t>
            </a:r>
          </a:p>
          <a:p>
            <a:pPr marL="525780" marR="807085" indent="-285750">
              <a:lnSpc>
                <a:spcPct val="95000"/>
              </a:lnSpc>
              <a:spcBef>
                <a:spcPts val="1760"/>
              </a:spcBef>
              <a:spcAft>
                <a:spcPts val="0"/>
              </a:spcAft>
              <a:buFont typeface="Arial" panose="020B0604020202020204" pitchFamily="34" charset="0"/>
              <a:buChar char="•"/>
            </a:pPr>
            <a:r>
              <a:rPr lang="en-IN" sz="2400" dirty="0">
                <a:solidFill>
                  <a:schemeClr val="bg1"/>
                </a:solidFill>
                <a:effectLst/>
                <a:latin typeface="Arial" panose="020B0604020202020204" pitchFamily="34" charset="0"/>
                <a:ea typeface="Arial" panose="020B0604020202020204" pitchFamily="34" charset="0"/>
              </a:rPr>
              <a:t>8. After that I applied hyper-parameter tuning on all model which I have  described above. Here also I got highest accuracy of 85% on test dataset by  same </a:t>
            </a:r>
            <a:r>
              <a:rPr lang="en-IN" sz="2400" dirty="0" err="1">
                <a:solidFill>
                  <a:schemeClr val="bg1"/>
                </a:solidFill>
                <a:effectLst/>
                <a:latin typeface="Arial" panose="020B0604020202020204" pitchFamily="34" charset="0"/>
                <a:ea typeface="Arial" panose="020B0604020202020204" pitchFamily="34" charset="0"/>
              </a:rPr>
              <a:t>RandomForrestRegression</a:t>
            </a:r>
            <a:r>
              <a:rPr lang="en-IN" sz="2400" dirty="0">
                <a:solidFill>
                  <a:schemeClr val="bg1"/>
                </a:solidFill>
                <a:effectLst/>
                <a:latin typeface="Arial" panose="020B0604020202020204" pitchFamily="34" charset="0"/>
                <a:ea typeface="Arial" panose="020B0604020202020204" pitchFamily="34" charset="0"/>
              </a:rPr>
              <a:t>. </a:t>
            </a:r>
          </a:p>
          <a:p>
            <a:pPr marL="285750" indent="-285750">
              <a:lnSpc>
                <a:spcPct val="115000"/>
              </a:lnSpc>
              <a:spcBef>
                <a:spcPts val="1760"/>
              </a:spcBef>
              <a:spcAft>
                <a:spcPts val="0"/>
              </a:spcAft>
              <a:buFont typeface="Arial" panose="020B0604020202020204" pitchFamily="34" charset="0"/>
              <a:buChar char="•"/>
            </a:pPr>
            <a:r>
              <a:rPr lang="en-IN" sz="2400" dirty="0">
                <a:solidFill>
                  <a:schemeClr val="bg1"/>
                </a:solidFill>
                <a:effectLst/>
                <a:latin typeface="Arial" panose="020B0604020202020204" pitchFamily="34" charset="0"/>
                <a:ea typeface="Arial" panose="020B0604020202020204" pitchFamily="34" charset="0"/>
              </a:rPr>
              <a:t>9. After that I saved my model in pickle file format for model deployment. </a:t>
            </a:r>
          </a:p>
          <a:p>
            <a:pPr marL="742950" lvl="1" indent="-285750" algn="l" rtl="0">
              <a:spcBef>
                <a:spcPts val="960"/>
              </a:spcBef>
              <a:spcAft>
                <a:spcPts val="0"/>
              </a:spcAft>
              <a:buSzPts val="1440"/>
              <a:buFont typeface="Arial" panose="020B0604020202020204" pitchFamily="34" charset="0"/>
              <a:buChar char="•"/>
            </a:pPr>
            <a:endParaRPr sz="2400" dirty="0">
              <a:solidFill>
                <a:schemeClr val="bg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1175</Words>
  <Application>Microsoft Office PowerPoint</Application>
  <PresentationFormat>Widescreen</PresentationFormat>
  <Paragraphs>69</Paragraphs>
  <Slides>13</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Century Gothic</vt:lpstr>
      <vt:lpstr>Lato</vt:lpstr>
      <vt:lpstr>-apple-system</vt:lpstr>
      <vt:lpstr>Noto Sans Symbols</vt:lpstr>
      <vt:lpstr>Courier New</vt:lpstr>
      <vt:lpstr>Arial</vt:lpstr>
      <vt:lpstr>Times New Roman</vt:lpstr>
      <vt:lpstr>Slice</vt:lpstr>
      <vt:lpstr>Name – sumit singh pal college – jain university  </vt:lpstr>
      <vt:lpstr>PowerPoint Presentation</vt:lpstr>
      <vt:lpstr>PowerPoint Presentation</vt:lpstr>
      <vt:lpstr>Data Sharing Agreement</vt:lpstr>
      <vt:lpstr>PowerPoint Presentation</vt:lpstr>
      <vt:lpstr>PowerPoint Presentation</vt:lpstr>
      <vt:lpstr>PowerPoint Presentation</vt:lpstr>
      <vt:lpstr>PowerPoint Presentation</vt:lpstr>
      <vt:lpstr>PowerPoint Presentation</vt:lpstr>
      <vt:lpstr>PowerPoint Presentation</vt:lpstr>
      <vt:lpstr>Tools Used  </vt:lpstr>
      <vt:lpstr>Tools used</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sumitsinghpal2001@gmail.com</cp:lastModifiedBy>
  <cp:revision>5</cp:revision>
  <dcterms:created xsi:type="dcterms:W3CDTF">2021-06-19T13:01:53Z</dcterms:created>
  <dcterms:modified xsi:type="dcterms:W3CDTF">2021-11-21T12:19:43Z</dcterms:modified>
</cp:coreProperties>
</file>