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89" r:id="rId6"/>
    <p:sldId id="285" r:id="rId7"/>
    <p:sldId id="288" r:id="rId8"/>
    <p:sldId id="267" r:id="rId9"/>
    <p:sldId id="286" r:id="rId10"/>
    <p:sldId id="287" r:id="rId11"/>
    <p:sldId id="260" r:id="rId12"/>
    <p:sldId id="290" r:id="rId13"/>
    <p:sldId id="261" r:id="rId14"/>
    <p:sldId id="291" r:id="rId15"/>
    <p:sldId id="264" r:id="rId16"/>
    <p:sldId id="265" r:id="rId17"/>
    <p:sldId id="277" r:id="rId18"/>
    <p:sldId id="278" r:id="rId19"/>
    <p:sldId id="268" r:id="rId20"/>
    <p:sldId id="269" r:id="rId21"/>
    <p:sldId id="270" r:id="rId22"/>
    <p:sldId id="271" r:id="rId23"/>
    <p:sldId id="292" r:id="rId24"/>
    <p:sldId id="279" r:id="rId25"/>
    <p:sldId id="281" r:id="rId26"/>
    <p:sldId id="282" r:id="rId27"/>
    <p:sldId id="283" r:id="rId28"/>
    <p:sldId id="284" r:id="rId29"/>
    <p:sldId id="293"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D6D766-33B9-4AE4-9B78-0360C6283729}" type="datetimeFigureOut">
              <a:rPr lang="en-IN" smtClean="0"/>
              <a:t>05-12-2022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C92AE68-DF4C-43FC-84BA-8B35BD4528D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66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6D766-33B9-4AE4-9B78-0360C6283729}"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2AE68-DF4C-43FC-84BA-8B35BD4528D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97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6D766-33B9-4AE4-9B78-0360C6283729}"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2AE68-DF4C-43FC-84BA-8B35BD4528D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761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6D766-33B9-4AE4-9B78-0360C6283729}"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2AE68-DF4C-43FC-84BA-8B35BD4528D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984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D6D766-33B9-4AE4-9B78-0360C6283729}"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92AE68-DF4C-43FC-84BA-8B35BD4528D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765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D6D766-33B9-4AE4-9B78-0360C6283729}"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2AE68-DF4C-43FC-84BA-8B35BD4528D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774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6D766-33B9-4AE4-9B78-0360C6283729}"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92AE68-DF4C-43FC-84BA-8B35BD4528D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24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D6D766-33B9-4AE4-9B78-0360C6283729}"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92AE68-DF4C-43FC-84BA-8B35BD4528D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3623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6D766-33B9-4AE4-9B78-0360C6283729}"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92AE68-DF4C-43FC-84BA-8B35BD4528D5}" type="slidenum">
              <a:rPr lang="en-IN" smtClean="0"/>
              <a:t>‹#›</a:t>
            </a:fld>
            <a:endParaRPr lang="en-IN"/>
          </a:p>
        </p:txBody>
      </p:sp>
    </p:spTree>
    <p:extLst>
      <p:ext uri="{BB962C8B-B14F-4D97-AF65-F5344CB8AC3E}">
        <p14:creationId xmlns:p14="http://schemas.microsoft.com/office/powerpoint/2010/main" val="419645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D6D766-33B9-4AE4-9B78-0360C6283729}"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92AE68-DF4C-43FC-84BA-8B35BD4528D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061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4D6D766-33B9-4AE4-9B78-0360C6283729}" type="datetimeFigureOut">
              <a:rPr lang="en-IN" smtClean="0"/>
              <a:t>05-12-2022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C92AE68-DF4C-43FC-84BA-8B35BD4528D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68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4D6D766-33B9-4AE4-9B78-0360C6283729}" type="datetimeFigureOut">
              <a:rPr lang="en-IN" smtClean="0"/>
              <a:t>05-12-2022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92AE68-DF4C-43FC-84BA-8B35BD4528D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3175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docs.oracle.com/javase/7/docs/api/java/io/PrintWriter.html#checkError()" TargetMode="External"/><Relationship Id="rId2" Type="http://schemas.openxmlformats.org/officeDocument/2006/relationships/hyperlink" Target="https://docs.oracle.com/javase/7/docs/api/java/io/PrintStream.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apparchitecture/definition/Web-services" TargetMode="External"/><Relationship Id="rId2" Type="http://schemas.openxmlformats.org/officeDocument/2006/relationships/hyperlink" Target="https://www.techtarget.com/searchsoftwarequality/definition/application" TargetMode="External"/><Relationship Id="rId1" Type="http://schemas.openxmlformats.org/officeDocument/2006/relationships/slideLayout" Target="../slideLayouts/slideLayout2.xml"/><Relationship Id="rId4" Type="http://schemas.openxmlformats.org/officeDocument/2006/relationships/hyperlink" Target="https://www.techtarget.com/searchcio/definition/e-commerc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whatis/definition/HTML5" TargetMode="External"/><Relationship Id="rId7" Type="http://schemas.openxmlformats.org/officeDocument/2006/relationships/hyperlink" Target="https://www.techtarget.com/whatis/definition/Ruby" TargetMode="External"/><Relationship Id="rId2" Type="http://schemas.openxmlformats.org/officeDocument/2006/relationships/hyperlink" Target="https://www.theserverside.com/definition/JavaScript" TargetMode="External"/><Relationship Id="rId1" Type="http://schemas.openxmlformats.org/officeDocument/2006/relationships/slideLayout" Target="../slideLayouts/slideLayout2.xml"/><Relationship Id="rId6" Type="http://schemas.openxmlformats.org/officeDocument/2006/relationships/hyperlink" Target="https://www.techtarget.com/whatis/definition/Python" TargetMode="External"/><Relationship Id="rId5" Type="http://schemas.openxmlformats.org/officeDocument/2006/relationships/hyperlink" Target="https://www.techtarget.com/whatis/definition/script" TargetMode="External"/><Relationship Id="rId4" Type="http://schemas.openxmlformats.org/officeDocument/2006/relationships/hyperlink" Target="https://www.techtarget.com/whatis/definition/front-en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C96C-1B60-7A6E-5525-55DD4B32ADC2}"/>
              </a:ext>
            </a:extLst>
          </p:cNvPr>
          <p:cNvSpPr>
            <a:spLocks noGrp="1"/>
          </p:cNvSpPr>
          <p:nvPr>
            <p:ph type="ctrTitle"/>
          </p:nvPr>
        </p:nvSpPr>
        <p:spPr/>
        <p:txBody>
          <a:bodyPr/>
          <a:lstStyle/>
          <a:p>
            <a:r>
              <a:rPr lang="en-IN" dirty="0"/>
              <a:t>SERVLETS</a:t>
            </a:r>
            <a:br>
              <a:rPr lang="en-IN" dirty="0"/>
            </a:br>
            <a:endParaRPr lang="en-IN" dirty="0"/>
          </a:p>
        </p:txBody>
      </p:sp>
      <p:sp>
        <p:nvSpPr>
          <p:cNvPr id="3" name="Subtitle 2">
            <a:extLst>
              <a:ext uri="{FF2B5EF4-FFF2-40B4-BE49-F238E27FC236}">
                <a16:creationId xmlns:a16="http://schemas.microsoft.com/office/drawing/2014/main" id="{58EEF917-6687-876D-646F-4B12F2E84D1C}"/>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3559722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8C42-5195-25DF-4D49-5C5D2FB36829}"/>
              </a:ext>
            </a:extLst>
          </p:cNvPr>
          <p:cNvSpPr>
            <a:spLocks noGrp="1"/>
          </p:cNvSpPr>
          <p:nvPr>
            <p:ph type="title"/>
          </p:nvPr>
        </p:nvSpPr>
        <p:spPr>
          <a:xfrm>
            <a:off x="1451579" y="804520"/>
            <a:ext cx="9603275" cy="1042036"/>
          </a:xfrm>
        </p:spPr>
        <p:txBody>
          <a:bodyPr/>
          <a:lstStyle/>
          <a:p>
            <a:r>
              <a:rPr lang="en-IN" dirty="0"/>
              <a:t>SERVLET</a:t>
            </a:r>
          </a:p>
        </p:txBody>
      </p:sp>
      <p:sp>
        <p:nvSpPr>
          <p:cNvPr id="3" name="Content Placeholder 2">
            <a:extLst>
              <a:ext uri="{FF2B5EF4-FFF2-40B4-BE49-F238E27FC236}">
                <a16:creationId xmlns:a16="http://schemas.microsoft.com/office/drawing/2014/main" id="{AF16B43C-6998-3A79-C6D8-5928DA047CEE}"/>
              </a:ext>
            </a:extLst>
          </p:cNvPr>
          <p:cNvSpPr>
            <a:spLocks noGrp="1"/>
          </p:cNvSpPr>
          <p:nvPr>
            <p:ph idx="1"/>
          </p:nvPr>
        </p:nvSpPr>
        <p:spPr>
          <a:xfrm>
            <a:off x="1451579" y="2015732"/>
            <a:ext cx="9603275" cy="3950062"/>
          </a:xfrm>
        </p:spPr>
        <p:txBody>
          <a:bodyPr>
            <a:normAutofit fontScale="92500" lnSpcReduction="10000"/>
          </a:bodyPr>
          <a:lstStyle/>
          <a:p>
            <a:r>
              <a:rPr lang="en-IN" dirty="0"/>
              <a:t>Servlet is an interface in </a:t>
            </a:r>
            <a:r>
              <a:rPr lang="en-IN" dirty="0" err="1"/>
              <a:t>javax.servlet</a:t>
            </a:r>
            <a:r>
              <a:rPr lang="en-IN" dirty="0"/>
              <a:t> package.</a:t>
            </a:r>
          </a:p>
          <a:p>
            <a:r>
              <a:rPr lang="en-IN" dirty="0"/>
              <a:t>It has 5 abstract methods.</a:t>
            </a:r>
          </a:p>
          <a:p>
            <a:pPr>
              <a:buFont typeface="Wingdings" panose="05000000000000000000" pitchFamily="2" charset="2"/>
              <a:buChar char="Ø"/>
            </a:pPr>
            <a:r>
              <a:rPr lang="en-IN" dirty="0" err="1"/>
              <a:t>init</a:t>
            </a:r>
            <a:r>
              <a:rPr lang="en-IN" dirty="0"/>
              <a:t>()</a:t>
            </a:r>
          </a:p>
          <a:p>
            <a:pPr>
              <a:buFont typeface="Wingdings" panose="05000000000000000000" pitchFamily="2" charset="2"/>
              <a:buChar char="Ø"/>
            </a:pPr>
            <a:r>
              <a:rPr lang="en-IN" dirty="0"/>
              <a:t>service()</a:t>
            </a:r>
          </a:p>
          <a:p>
            <a:pPr>
              <a:buFont typeface="Wingdings" panose="05000000000000000000" pitchFamily="2" charset="2"/>
              <a:buChar char="Ø"/>
            </a:pPr>
            <a:r>
              <a:rPr lang="en-IN" dirty="0"/>
              <a:t>destroy()</a:t>
            </a:r>
          </a:p>
          <a:p>
            <a:pPr>
              <a:buFont typeface="Wingdings" panose="05000000000000000000" pitchFamily="2" charset="2"/>
              <a:buChar char="Ø"/>
            </a:pPr>
            <a:r>
              <a:rPr lang="en-IN" dirty="0" err="1"/>
              <a:t>getServletinfo</a:t>
            </a:r>
            <a:r>
              <a:rPr lang="en-IN" dirty="0"/>
              <a:t>()</a:t>
            </a:r>
          </a:p>
          <a:p>
            <a:pPr>
              <a:buFont typeface="Wingdings" panose="05000000000000000000" pitchFamily="2" charset="2"/>
              <a:buChar char="Ø"/>
            </a:pPr>
            <a:r>
              <a:rPr lang="en-IN" dirty="0" err="1"/>
              <a:t>getServletConfig</a:t>
            </a:r>
            <a:r>
              <a:rPr lang="en-IN" dirty="0"/>
              <a:t>()</a:t>
            </a:r>
          </a:p>
          <a:p>
            <a:r>
              <a:rPr lang="en-IN" sz="2000" dirty="0">
                <a:solidFill>
                  <a:srgbClr val="000000"/>
                </a:solidFill>
                <a:effectLst/>
                <a:ea typeface="Times New Roman" panose="02020603050405020304" pitchFamily="18" charset="0"/>
              </a:rPr>
              <a:t>You </a:t>
            </a:r>
            <a:r>
              <a:rPr lang="en-IN" sz="2000" dirty="0">
                <a:solidFill>
                  <a:srgbClr val="000000"/>
                </a:solidFill>
                <a:ea typeface="Times New Roman" panose="02020603050405020304" pitchFamily="18" charset="0"/>
              </a:rPr>
              <a:t>can</a:t>
            </a:r>
            <a:r>
              <a:rPr lang="en-IN" sz="2000" dirty="0">
                <a:solidFill>
                  <a:srgbClr val="000000"/>
                </a:solidFill>
                <a:effectLst/>
                <a:ea typeface="Times New Roman" panose="02020603050405020304" pitchFamily="18" charset="0"/>
              </a:rPr>
              <a:t> create a servlet by implementing the Servlet interface and providing the implementation for all these methods.</a:t>
            </a:r>
            <a:endParaRPr lang="en-IN" sz="2000" dirty="0">
              <a:effectLst/>
              <a:ea typeface="Times New Roman" panose="02020603050405020304" pitchFamily="18" charset="0"/>
            </a:endParaRPr>
          </a:p>
          <a:p>
            <a:pPr marL="0" indent="0">
              <a:buNone/>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07964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672C-7507-CF79-25C4-36FF6367DE31}"/>
              </a:ext>
            </a:extLst>
          </p:cNvPr>
          <p:cNvSpPr>
            <a:spLocks noGrp="1"/>
          </p:cNvSpPr>
          <p:nvPr>
            <p:ph type="title"/>
          </p:nvPr>
        </p:nvSpPr>
        <p:spPr/>
        <p:txBody>
          <a:bodyPr/>
          <a:lstStyle/>
          <a:p>
            <a:r>
              <a:rPr lang="en-IN" dirty="0"/>
              <a:t>GENERIC SERVLET</a:t>
            </a:r>
          </a:p>
        </p:txBody>
      </p:sp>
      <p:sp>
        <p:nvSpPr>
          <p:cNvPr id="3" name="Content Placeholder 2">
            <a:extLst>
              <a:ext uri="{FF2B5EF4-FFF2-40B4-BE49-F238E27FC236}">
                <a16:creationId xmlns:a16="http://schemas.microsoft.com/office/drawing/2014/main" id="{DCE61ADE-0920-820C-9234-248006DC18FA}"/>
              </a:ext>
            </a:extLst>
          </p:cNvPr>
          <p:cNvSpPr>
            <a:spLocks noGrp="1"/>
          </p:cNvSpPr>
          <p:nvPr>
            <p:ph idx="1"/>
          </p:nvPr>
        </p:nvSpPr>
        <p:spPr/>
        <p:txBody>
          <a:bodyPr/>
          <a:lstStyle/>
          <a:p>
            <a:pPr algn="just">
              <a:lnSpc>
                <a:spcPts val="1875"/>
              </a:lnSpc>
              <a:spcBef>
                <a:spcPts val="300"/>
              </a:spcBef>
              <a:spcAft>
                <a:spcPts val="800"/>
              </a:spcAft>
            </a:pPr>
            <a:r>
              <a:rPr lang="en-IN" sz="1800" b="1" dirty="0">
                <a:solidFill>
                  <a:srgbClr val="000000"/>
                </a:solidFill>
                <a:effectLst/>
                <a:ea typeface="Times New Roman" panose="02020603050405020304" pitchFamily="18" charset="0"/>
                <a:cs typeface="Calibri" panose="020F0502020204030204" pitchFamily="34" charset="0"/>
              </a:rPr>
              <a:t>It is a abstract class in </a:t>
            </a:r>
            <a:r>
              <a:rPr lang="en-IN" sz="1800" b="1" dirty="0" err="1">
                <a:solidFill>
                  <a:srgbClr val="000000"/>
                </a:solidFill>
                <a:effectLst/>
                <a:ea typeface="Times New Roman" panose="02020603050405020304" pitchFamily="18" charset="0"/>
                <a:cs typeface="Calibri" panose="020F0502020204030204" pitchFamily="34" charset="0"/>
              </a:rPr>
              <a:t>javax.servlet</a:t>
            </a:r>
            <a:r>
              <a:rPr lang="en-IN" sz="1800" b="1" dirty="0">
                <a:solidFill>
                  <a:srgbClr val="000000"/>
                </a:solidFill>
                <a:effectLst/>
                <a:ea typeface="Times New Roman" panose="02020603050405020304" pitchFamily="18" charset="0"/>
                <a:cs typeface="Calibri" panose="020F0502020204030204" pitchFamily="34" charset="0"/>
              </a:rPr>
              <a:t> package .</a:t>
            </a:r>
            <a:endParaRPr lang="en-IN" sz="1800" dirty="0">
              <a:effectLst/>
              <a:ea typeface="Calibri" panose="020F0502020204030204" pitchFamily="34" charset="0"/>
              <a:cs typeface="Times New Roman" panose="02020603050405020304" pitchFamily="18" charset="0"/>
            </a:endParaRPr>
          </a:p>
          <a:p>
            <a:pPr algn="just"/>
            <a:r>
              <a:rPr lang="en-IN" sz="1800" dirty="0">
                <a:solidFill>
                  <a:srgbClr val="000000"/>
                </a:solidFill>
                <a:effectLst/>
                <a:ea typeface="Times New Roman" panose="02020603050405020304" pitchFamily="18" charset="0"/>
              </a:rPr>
              <a:t>Generic servlet implements </a:t>
            </a:r>
            <a:r>
              <a:rPr lang="en-IN" sz="1800" b="1" dirty="0">
                <a:solidFill>
                  <a:srgbClr val="000000"/>
                </a:solidFill>
                <a:effectLst/>
                <a:ea typeface="Times New Roman" panose="02020603050405020304" pitchFamily="18" charset="0"/>
              </a:rPr>
              <a:t>Servlet</a:t>
            </a:r>
            <a:r>
              <a:rPr lang="en-IN" sz="1800" dirty="0">
                <a:solidFill>
                  <a:srgbClr val="000000"/>
                </a:solidFill>
                <a:effectLst/>
                <a:ea typeface="Times New Roman" panose="02020603050405020304" pitchFamily="18" charset="0"/>
              </a:rPr>
              <a:t>, </a:t>
            </a:r>
            <a:r>
              <a:rPr lang="en-IN" sz="1800" b="1" dirty="0" err="1">
                <a:solidFill>
                  <a:srgbClr val="000000"/>
                </a:solidFill>
                <a:effectLst/>
                <a:ea typeface="Times New Roman" panose="02020603050405020304" pitchFamily="18" charset="0"/>
              </a:rPr>
              <a:t>ServletConfig</a:t>
            </a:r>
            <a:r>
              <a:rPr lang="en-IN" sz="1800" dirty="0">
                <a:solidFill>
                  <a:srgbClr val="000000"/>
                </a:solidFill>
                <a:effectLst/>
                <a:ea typeface="Times New Roman" panose="02020603050405020304" pitchFamily="18" charset="0"/>
              </a:rPr>
              <a:t> and </a:t>
            </a:r>
            <a:r>
              <a:rPr lang="en-IN" sz="1800" b="1" dirty="0">
                <a:solidFill>
                  <a:srgbClr val="000000"/>
                </a:solidFill>
                <a:effectLst/>
                <a:ea typeface="Times New Roman" panose="02020603050405020304" pitchFamily="18" charset="0"/>
              </a:rPr>
              <a:t>Serializable</a:t>
            </a:r>
            <a:r>
              <a:rPr lang="en-IN" sz="1800" dirty="0">
                <a:solidFill>
                  <a:srgbClr val="000000"/>
                </a:solidFill>
                <a:effectLst/>
                <a:ea typeface="Times New Roman" panose="02020603050405020304" pitchFamily="18" charset="0"/>
              </a:rPr>
              <a:t> interfaces. It provides the implementation of all the methods of these interfaces except the service method.</a:t>
            </a:r>
            <a:endParaRPr lang="en-IN" sz="1800" dirty="0">
              <a:effectLst/>
              <a:ea typeface="Times New Roman" panose="02020603050405020304" pitchFamily="18" charset="0"/>
            </a:endParaRPr>
          </a:p>
          <a:p>
            <a:pPr algn="just"/>
            <a:r>
              <a:rPr lang="en-IN" sz="1800" dirty="0" err="1">
                <a:solidFill>
                  <a:srgbClr val="000000"/>
                </a:solidFill>
                <a:effectLst/>
                <a:ea typeface="Times New Roman" panose="02020603050405020304" pitchFamily="18" charset="0"/>
              </a:rPr>
              <a:t>GenericServlet</a:t>
            </a:r>
            <a:r>
              <a:rPr lang="en-IN" sz="1800" dirty="0">
                <a:solidFill>
                  <a:srgbClr val="000000"/>
                </a:solidFill>
                <a:effectLst/>
                <a:ea typeface="Times New Roman" panose="02020603050405020304" pitchFamily="18" charset="0"/>
              </a:rPr>
              <a:t> class can handle any type of request so it is protocol-independent.</a:t>
            </a:r>
            <a:endParaRPr lang="en-IN" sz="1800" dirty="0">
              <a:effectLst/>
              <a:ea typeface="Times New Roman" panose="02020603050405020304" pitchFamily="18" charset="0"/>
            </a:endParaRPr>
          </a:p>
          <a:p>
            <a:pPr algn="just"/>
            <a:r>
              <a:rPr lang="en-IN" sz="1800" dirty="0">
                <a:solidFill>
                  <a:srgbClr val="000000"/>
                </a:solidFill>
                <a:effectLst/>
                <a:ea typeface="Times New Roman" panose="02020603050405020304" pitchFamily="18" charset="0"/>
              </a:rPr>
              <a:t>You </a:t>
            </a:r>
            <a:r>
              <a:rPr lang="en-IN" sz="1800" dirty="0">
                <a:solidFill>
                  <a:srgbClr val="000000"/>
                </a:solidFill>
                <a:ea typeface="Times New Roman" panose="02020603050405020304" pitchFamily="18" charset="0"/>
              </a:rPr>
              <a:t>can</a:t>
            </a:r>
            <a:r>
              <a:rPr lang="en-IN" sz="1800" dirty="0">
                <a:solidFill>
                  <a:srgbClr val="000000"/>
                </a:solidFill>
                <a:effectLst/>
                <a:ea typeface="Times New Roman" panose="02020603050405020304" pitchFamily="18" charset="0"/>
              </a:rPr>
              <a:t> create a servlet by inheriting the </a:t>
            </a:r>
            <a:r>
              <a:rPr lang="en-IN" sz="1800" dirty="0" err="1">
                <a:solidFill>
                  <a:srgbClr val="000000"/>
                </a:solidFill>
                <a:effectLst/>
                <a:ea typeface="Times New Roman" panose="02020603050405020304" pitchFamily="18" charset="0"/>
              </a:rPr>
              <a:t>GenericServlet</a:t>
            </a:r>
            <a:r>
              <a:rPr lang="en-IN" sz="1800" dirty="0">
                <a:solidFill>
                  <a:srgbClr val="000000"/>
                </a:solidFill>
                <a:effectLst/>
                <a:ea typeface="Times New Roman" panose="02020603050405020304" pitchFamily="18" charset="0"/>
              </a:rPr>
              <a:t> class and providing the implementation of the service method.</a:t>
            </a:r>
            <a:endParaRPr lang="en-IN" sz="1800" dirty="0">
              <a:effectLst/>
              <a:ea typeface="Times New Roman" panose="02020603050405020304" pitchFamily="18" charset="0"/>
            </a:endParaRPr>
          </a:p>
          <a:p>
            <a:endParaRPr lang="en-IN" sz="1800" dirty="0"/>
          </a:p>
        </p:txBody>
      </p:sp>
    </p:spTree>
    <p:extLst>
      <p:ext uri="{BB962C8B-B14F-4D97-AF65-F5344CB8AC3E}">
        <p14:creationId xmlns:p14="http://schemas.microsoft.com/office/powerpoint/2010/main" val="313307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1846-8BAF-4B4F-211D-28C29FBE0F51}"/>
              </a:ext>
            </a:extLst>
          </p:cNvPr>
          <p:cNvSpPr>
            <a:spLocks noGrp="1"/>
          </p:cNvSpPr>
          <p:nvPr>
            <p:ph type="title"/>
          </p:nvPr>
        </p:nvSpPr>
        <p:spPr/>
        <p:txBody>
          <a:bodyPr/>
          <a:lstStyle/>
          <a:p>
            <a:r>
              <a:rPr lang="en-US" dirty="0"/>
              <a:t>Disadvantages of generic </a:t>
            </a:r>
            <a:r>
              <a:rPr lang="en-US" dirty="0" err="1"/>
              <a:t>servelet</a:t>
            </a:r>
            <a:endParaRPr lang="en-IN" dirty="0"/>
          </a:p>
        </p:txBody>
      </p:sp>
      <p:sp>
        <p:nvSpPr>
          <p:cNvPr id="3" name="Content Placeholder 2">
            <a:extLst>
              <a:ext uri="{FF2B5EF4-FFF2-40B4-BE49-F238E27FC236}">
                <a16:creationId xmlns:a16="http://schemas.microsoft.com/office/drawing/2014/main" id="{E9F92740-A971-1328-0D55-B0E58B8FA98E}"/>
              </a:ext>
            </a:extLst>
          </p:cNvPr>
          <p:cNvSpPr>
            <a:spLocks noGrp="1"/>
          </p:cNvSpPr>
          <p:nvPr>
            <p:ph idx="1"/>
          </p:nvPr>
        </p:nvSpPr>
        <p:spPr>
          <a:xfrm>
            <a:off x="1451579" y="2015732"/>
            <a:ext cx="9603275" cy="3763631"/>
          </a:xfrm>
        </p:spPr>
        <p:txBody>
          <a:bodyPr>
            <a:normAutofit fontScale="92500"/>
          </a:bodyPr>
          <a:lstStyle/>
          <a:p>
            <a:pPr algn="l"/>
            <a:r>
              <a:rPr lang="en-US" sz="2000" b="0" i="0" dirty="0">
                <a:solidFill>
                  <a:srgbClr val="222426"/>
                </a:solidFill>
                <a:effectLst/>
              </a:rPr>
              <a:t>Working with Generic Servlet is not that easy because we don’t have convenient methods such as </a:t>
            </a:r>
            <a:r>
              <a:rPr lang="en-US" sz="2000" b="0" i="0" dirty="0" err="1">
                <a:solidFill>
                  <a:srgbClr val="222426"/>
                </a:solidFill>
                <a:effectLst/>
              </a:rPr>
              <a:t>doGet</a:t>
            </a:r>
            <a:r>
              <a:rPr lang="en-US" sz="2000" b="0" i="0" dirty="0">
                <a:solidFill>
                  <a:srgbClr val="222426"/>
                </a:solidFill>
                <a:effectLst/>
              </a:rPr>
              <a:t>(), </a:t>
            </a:r>
            <a:r>
              <a:rPr lang="en-US" sz="2000" b="0" i="0" dirty="0" err="1">
                <a:solidFill>
                  <a:srgbClr val="222426"/>
                </a:solidFill>
                <a:effectLst/>
              </a:rPr>
              <a:t>doPost</a:t>
            </a:r>
            <a:r>
              <a:rPr lang="en-US" sz="2000" b="0" i="0" dirty="0">
                <a:solidFill>
                  <a:srgbClr val="222426"/>
                </a:solidFill>
                <a:effectLst/>
              </a:rPr>
              <a:t>(), </a:t>
            </a:r>
            <a:r>
              <a:rPr lang="en-US" sz="2000" b="0" i="0" dirty="0" err="1">
                <a:solidFill>
                  <a:srgbClr val="222426"/>
                </a:solidFill>
                <a:effectLst/>
              </a:rPr>
              <a:t>doHead</a:t>
            </a:r>
            <a:r>
              <a:rPr lang="en-US" sz="2000" b="0" i="0" dirty="0">
                <a:solidFill>
                  <a:srgbClr val="222426"/>
                </a:solidFill>
                <a:effectLst/>
              </a:rPr>
              <a:t>() </a:t>
            </a:r>
            <a:r>
              <a:rPr lang="en-US" sz="2000" b="0" i="0" dirty="0" err="1">
                <a:solidFill>
                  <a:srgbClr val="222426"/>
                </a:solidFill>
                <a:effectLst/>
              </a:rPr>
              <a:t>etc</a:t>
            </a:r>
            <a:r>
              <a:rPr lang="en-US" sz="2000" b="0" i="0" dirty="0">
                <a:solidFill>
                  <a:srgbClr val="222426"/>
                </a:solidFill>
                <a:effectLst/>
              </a:rPr>
              <a:t> in Generic Servlet that we can use in Http Servlet.</a:t>
            </a:r>
          </a:p>
          <a:p>
            <a:pPr algn="l"/>
            <a:r>
              <a:rPr lang="en-US" sz="2000" b="0" i="0" dirty="0">
                <a:solidFill>
                  <a:srgbClr val="222426"/>
                </a:solidFill>
                <a:effectLst/>
              </a:rPr>
              <a:t>In Http Servlet we need to override particular convenient method for particular request, for example if you need to get information then override </a:t>
            </a:r>
            <a:r>
              <a:rPr lang="en-US" sz="2000" b="0" i="0" dirty="0" err="1">
                <a:solidFill>
                  <a:srgbClr val="222426"/>
                </a:solidFill>
                <a:effectLst/>
              </a:rPr>
              <a:t>doGet</a:t>
            </a:r>
            <a:r>
              <a:rPr lang="en-US" sz="2000" b="0" i="0" dirty="0">
                <a:solidFill>
                  <a:srgbClr val="222426"/>
                </a:solidFill>
                <a:effectLst/>
              </a:rPr>
              <a:t>(), if we want to send information to server override </a:t>
            </a:r>
            <a:r>
              <a:rPr lang="en-US" sz="2000" b="0" i="0" dirty="0" err="1">
                <a:solidFill>
                  <a:srgbClr val="222426"/>
                </a:solidFill>
                <a:effectLst/>
              </a:rPr>
              <a:t>doPost</a:t>
            </a:r>
            <a:r>
              <a:rPr lang="en-US" sz="2000" b="0" i="0" dirty="0">
                <a:solidFill>
                  <a:srgbClr val="222426"/>
                </a:solidFill>
                <a:effectLst/>
              </a:rPr>
              <a:t>(). However in Generic Servlet we only override service() method for each type of request which is not </a:t>
            </a:r>
            <a:r>
              <a:rPr lang="en-US" sz="2000" b="0" i="0" dirty="0" err="1">
                <a:solidFill>
                  <a:srgbClr val="222426"/>
                </a:solidFill>
                <a:effectLst/>
              </a:rPr>
              <a:t>convinient</a:t>
            </a:r>
            <a:r>
              <a:rPr lang="en-US" sz="2000" b="0" i="0" dirty="0">
                <a:solidFill>
                  <a:srgbClr val="222426"/>
                </a:solidFill>
                <a:effectLst/>
              </a:rPr>
              <a:t>.</a:t>
            </a:r>
          </a:p>
          <a:p>
            <a:pPr algn="l"/>
            <a:r>
              <a:rPr lang="en-US" sz="2000" b="0" i="0" dirty="0">
                <a:solidFill>
                  <a:srgbClr val="222426"/>
                </a:solidFill>
                <a:effectLst/>
              </a:rPr>
              <a:t>Therefore it is recommended to use the </a:t>
            </a:r>
            <a:r>
              <a:rPr lang="en-US" sz="2000" b="0" i="0" dirty="0" err="1">
                <a:solidFill>
                  <a:srgbClr val="222426"/>
                </a:solidFill>
                <a:effectLst/>
              </a:rPr>
              <a:t>HttpServlet</a:t>
            </a:r>
            <a:r>
              <a:rPr lang="en-US" sz="2000" b="0" i="0" dirty="0">
                <a:solidFill>
                  <a:srgbClr val="222426"/>
                </a:solidFill>
                <a:effectLst/>
              </a:rPr>
              <a:t> instead of the </a:t>
            </a:r>
            <a:r>
              <a:rPr lang="en-US" sz="2000" b="0" i="0" dirty="0" err="1">
                <a:solidFill>
                  <a:srgbClr val="222426"/>
                </a:solidFill>
                <a:effectLst/>
              </a:rPr>
              <a:t>GenericServlet</a:t>
            </a:r>
            <a:r>
              <a:rPr lang="en-US" sz="2000" b="0" i="0" dirty="0">
                <a:solidFill>
                  <a:srgbClr val="222426"/>
                </a:solidFill>
                <a:effectLst/>
              </a:rPr>
              <a:t>.</a:t>
            </a:r>
          </a:p>
          <a:p>
            <a:pPr algn="l"/>
            <a:r>
              <a:rPr lang="en-US" sz="2000" b="0" i="0" dirty="0">
                <a:solidFill>
                  <a:srgbClr val="222426"/>
                </a:solidFill>
                <a:effectLst/>
              </a:rPr>
              <a:t> </a:t>
            </a:r>
            <a:r>
              <a:rPr lang="en-US" sz="2000" b="0" i="0" dirty="0" err="1">
                <a:solidFill>
                  <a:srgbClr val="222426"/>
                </a:solidFill>
                <a:effectLst/>
              </a:rPr>
              <a:t>HttpServlet</a:t>
            </a:r>
            <a:r>
              <a:rPr lang="en-US" sz="2000" b="0" i="0" dirty="0">
                <a:solidFill>
                  <a:srgbClr val="222426"/>
                </a:solidFill>
                <a:effectLst/>
              </a:rPr>
              <a:t> is easier to work with, and has more methods to work with than </a:t>
            </a:r>
            <a:r>
              <a:rPr lang="en-US" sz="2000" b="0" i="0" dirty="0" err="1">
                <a:solidFill>
                  <a:srgbClr val="222426"/>
                </a:solidFill>
                <a:effectLst/>
              </a:rPr>
              <a:t>GenericServlet</a:t>
            </a:r>
            <a:r>
              <a:rPr lang="en-US" sz="2000" b="0" i="0" dirty="0">
                <a:solidFill>
                  <a:srgbClr val="222426"/>
                </a:solidFill>
                <a:effectLst/>
              </a:rPr>
              <a:t>.</a:t>
            </a:r>
          </a:p>
          <a:p>
            <a:endParaRPr lang="en-IN" dirty="0"/>
          </a:p>
        </p:txBody>
      </p:sp>
    </p:spTree>
    <p:extLst>
      <p:ext uri="{BB962C8B-B14F-4D97-AF65-F5344CB8AC3E}">
        <p14:creationId xmlns:p14="http://schemas.microsoft.com/office/powerpoint/2010/main" val="1179843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DAB6-424D-ACE8-2B52-70E39EF9ECF0}"/>
              </a:ext>
            </a:extLst>
          </p:cNvPr>
          <p:cNvSpPr>
            <a:spLocks noGrp="1"/>
          </p:cNvSpPr>
          <p:nvPr>
            <p:ph type="title"/>
          </p:nvPr>
        </p:nvSpPr>
        <p:spPr/>
        <p:txBody>
          <a:bodyPr/>
          <a:lstStyle/>
          <a:p>
            <a:r>
              <a:rPr lang="en-IN" dirty="0"/>
              <a:t>HTTP SERVLET</a:t>
            </a:r>
          </a:p>
        </p:txBody>
      </p:sp>
      <p:sp>
        <p:nvSpPr>
          <p:cNvPr id="3" name="Content Placeholder 2">
            <a:extLst>
              <a:ext uri="{FF2B5EF4-FFF2-40B4-BE49-F238E27FC236}">
                <a16:creationId xmlns:a16="http://schemas.microsoft.com/office/drawing/2014/main" id="{1F200DC1-F8BE-DE7B-3CC6-A3EA64101580}"/>
              </a:ext>
            </a:extLst>
          </p:cNvPr>
          <p:cNvSpPr>
            <a:spLocks noGrp="1"/>
          </p:cNvSpPr>
          <p:nvPr>
            <p:ph idx="1"/>
          </p:nvPr>
        </p:nvSpPr>
        <p:spPr/>
        <p:txBody>
          <a:bodyPr/>
          <a:lstStyle/>
          <a:p>
            <a:r>
              <a:rPr lang="en-US" b="1" i="0" dirty="0">
                <a:solidFill>
                  <a:srgbClr val="333333"/>
                </a:solidFill>
                <a:effectLst/>
                <a:latin typeface="Gill Sans MT" panose="020B0502020104020203" pitchFamily="34" charset="0"/>
              </a:rPr>
              <a:t>It is a abstract class in </a:t>
            </a:r>
            <a:r>
              <a:rPr lang="en-US" b="1" i="0" dirty="0" err="1">
                <a:solidFill>
                  <a:srgbClr val="333333"/>
                </a:solidFill>
                <a:effectLst/>
                <a:latin typeface="Gill Sans MT" panose="020B0502020104020203" pitchFamily="34" charset="0"/>
              </a:rPr>
              <a:t>javax.servlet.http</a:t>
            </a:r>
            <a:r>
              <a:rPr lang="en-US" b="1" i="0" dirty="0">
                <a:solidFill>
                  <a:srgbClr val="333333"/>
                </a:solidFill>
                <a:effectLst/>
                <a:latin typeface="Gill Sans MT" panose="020B0502020104020203" pitchFamily="34" charset="0"/>
              </a:rPr>
              <a:t> package.</a:t>
            </a:r>
          </a:p>
          <a:p>
            <a:r>
              <a:rPr lang="en-US" b="0" i="0" dirty="0">
                <a:solidFill>
                  <a:srgbClr val="333333"/>
                </a:solidFill>
                <a:effectLst/>
                <a:latin typeface="Gill Sans MT" panose="020B0502020104020203" pitchFamily="34" charset="0"/>
              </a:rPr>
              <a:t>The </a:t>
            </a:r>
            <a:r>
              <a:rPr lang="en-US" b="0" i="0" dirty="0" err="1">
                <a:solidFill>
                  <a:srgbClr val="333333"/>
                </a:solidFill>
                <a:effectLst/>
                <a:latin typeface="Gill Sans MT" panose="020B0502020104020203" pitchFamily="34" charset="0"/>
              </a:rPr>
              <a:t>HttpServlet</a:t>
            </a:r>
            <a:r>
              <a:rPr lang="en-US" b="0" i="0" dirty="0">
                <a:solidFill>
                  <a:srgbClr val="333333"/>
                </a:solidFill>
                <a:effectLst/>
                <a:latin typeface="Gill Sans MT" panose="020B0502020104020203" pitchFamily="34" charset="0"/>
              </a:rPr>
              <a:t> class extends the </a:t>
            </a:r>
            <a:r>
              <a:rPr lang="en-US" b="0" i="0" dirty="0" err="1">
                <a:solidFill>
                  <a:srgbClr val="333333"/>
                </a:solidFill>
                <a:effectLst/>
                <a:latin typeface="Gill Sans MT" panose="020B0502020104020203" pitchFamily="34" charset="0"/>
              </a:rPr>
              <a:t>GenericServlet</a:t>
            </a:r>
            <a:r>
              <a:rPr lang="en-US" b="0" i="0" dirty="0">
                <a:solidFill>
                  <a:srgbClr val="333333"/>
                </a:solidFill>
                <a:effectLst/>
                <a:latin typeface="Gill Sans MT" panose="020B0502020104020203" pitchFamily="34" charset="0"/>
              </a:rPr>
              <a:t> class and implements Serializable interface. It provides http specific methods such as </a:t>
            </a:r>
            <a:r>
              <a:rPr lang="en-US" b="0" i="0" dirty="0" err="1">
                <a:solidFill>
                  <a:srgbClr val="333333"/>
                </a:solidFill>
                <a:effectLst/>
                <a:latin typeface="Gill Sans MT" panose="020B0502020104020203" pitchFamily="34" charset="0"/>
              </a:rPr>
              <a:t>doGet</a:t>
            </a:r>
            <a:r>
              <a:rPr lang="en-US" b="0" i="0" dirty="0">
                <a:solidFill>
                  <a:srgbClr val="333333"/>
                </a:solidFill>
                <a:effectLst/>
                <a:latin typeface="Gill Sans MT" panose="020B0502020104020203" pitchFamily="34" charset="0"/>
              </a:rPr>
              <a:t>, </a:t>
            </a:r>
            <a:r>
              <a:rPr lang="en-US" b="0" i="0" dirty="0" err="1">
                <a:solidFill>
                  <a:srgbClr val="333333"/>
                </a:solidFill>
                <a:effectLst/>
                <a:latin typeface="Gill Sans MT" panose="020B0502020104020203" pitchFamily="34" charset="0"/>
              </a:rPr>
              <a:t>doPost</a:t>
            </a:r>
            <a:r>
              <a:rPr lang="en-US" b="0" i="0" dirty="0">
                <a:solidFill>
                  <a:srgbClr val="333333"/>
                </a:solidFill>
                <a:effectLst/>
                <a:latin typeface="Gill Sans MT" panose="020B0502020104020203" pitchFamily="34" charset="0"/>
              </a:rPr>
              <a:t>, </a:t>
            </a:r>
            <a:r>
              <a:rPr lang="en-US" b="0" i="0" dirty="0" err="1">
                <a:solidFill>
                  <a:srgbClr val="333333"/>
                </a:solidFill>
                <a:effectLst/>
                <a:latin typeface="Gill Sans MT" panose="020B0502020104020203" pitchFamily="34" charset="0"/>
              </a:rPr>
              <a:t>doHead</a:t>
            </a:r>
            <a:r>
              <a:rPr lang="en-US" b="0" i="0" dirty="0">
                <a:solidFill>
                  <a:srgbClr val="333333"/>
                </a:solidFill>
                <a:effectLst/>
                <a:latin typeface="Gill Sans MT" panose="020B0502020104020203" pitchFamily="34" charset="0"/>
              </a:rPr>
              <a:t>, </a:t>
            </a:r>
            <a:r>
              <a:rPr lang="en-US" b="0" i="0" dirty="0" err="1">
                <a:solidFill>
                  <a:srgbClr val="333333"/>
                </a:solidFill>
                <a:effectLst/>
                <a:latin typeface="Gill Sans MT" panose="020B0502020104020203" pitchFamily="34" charset="0"/>
              </a:rPr>
              <a:t>doTrace</a:t>
            </a:r>
            <a:r>
              <a:rPr lang="en-US" b="0" i="0" dirty="0">
                <a:solidFill>
                  <a:srgbClr val="333333"/>
                </a:solidFill>
                <a:effectLst/>
                <a:latin typeface="Gill Sans MT" panose="020B0502020104020203" pitchFamily="34" charset="0"/>
              </a:rPr>
              <a:t> etc.</a:t>
            </a:r>
          </a:p>
          <a:p>
            <a:r>
              <a:rPr lang="en-US" dirty="0">
                <a:solidFill>
                  <a:srgbClr val="333333"/>
                </a:solidFill>
                <a:latin typeface="Gill Sans MT" panose="020B0502020104020203" pitchFamily="34" charset="0"/>
              </a:rPr>
              <a:t>It is an abstract class with no abstract methods.</a:t>
            </a:r>
            <a:endParaRPr lang="en-IN" dirty="0">
              <a:latin typeface="Gill Sans MT" panose="020B0502020104020203" pitchFamily="34" charset="0"/>
            </a:endParaRPr>
          </a:p>
        </p:txBody>
      </p:sp>
    </p:spTree>
    <p:extLst>
      <p:ext uri="{BB962C8B-B14F-4D97-AF65-F5344CB8AC3E}">
        <p14:creationId xmlns:p14="http://schemas.microsoft.com/office/powerpoint/2010/main" val="319465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8592-A42B-87A3-9240-BBAC978BB396}"/>
              </a:ext>
            </a:extLst>
          </p:cNvPr>
          <p:cNvSpPr>
            <a:spLocks noGrp="1"/>
          </p:cNvSpPr>
          <p:nvPr>
            <p:ph type="title"/>
          </p:nvPr>
        </p:nvSpPr>
        <p:spPr/>
        <p:txBody>
          <a:bodyPr/>
          <a:lstStyle/>
          <a:p>
            <a:r>
              <a:rPr lang="en-US" dirty="0"/>
              <a:t>Important methods</a:t>
            </a:r>
            <a:endParaRPr lang="en-IN" dirty="0"/>
          </a:p>
        </p:txBody>
      </p:sp>
      <p:sp>
        <p:nvSpPr>
          <p:cNvPr id="3" name="Content Placeholder 2">
            <a:extLst>
              <a:ext uri="{FF2B5EF4-FFF2-40B4-BE49-F238E27FC236}">
                <a16:creationId xmlns:a16="http://schemas.microsoft.com/office/drawing/2014/main" id="{4C5D4C7D-B830-C9DD-64E4-DE9939D6074B}"/>
              </a:ext>
            </a:extLst>
          </p:cNvPr>
          <p:cNvSpPr>
            <a:spLocks noGrp="1"/>
          </p:cNvSpPr>
          <p:nvPr>
            <p:ph idx="1"/>
          </p:nvPr>
        </p:nvSpPr>
        <p:spPr/>
        <p:txBody>
          <a:bodyPr/>
          <a:lstStyle/>
          <a:p>
            <a:pPr algn="l"/>
            <a:r>
              <a:rPr lang="en-US" b="1" i="0" dirty="0">
                <a:solidFill>
                  <a:srgbClr val="202124"/>
                </a:solidFill>
                <a:effectLst/>
              </a:rPr>
              <a:t>A subclass of </a:t>
            </a:r>
            <a:r>
              <a:rPr lang="en-US" b="1" i="0" dirty="0" err="1">
                <a:solidFill>
                  <a:srgbClr val="202124"/>
                </a:solidFill>
                <a:effectLst/>
              </a:rPr>
              <a:t>HttpServlet</a:t>
            </a:r>
            <a:r>
              <a:rPr lang="en-US" b="1" i="0" dirty="0">
                <a:solidFill>
                  <a:srgbClr val="202124"/>
                </a:solidFill>
                <a:effectLst/>
              </a:rPr>
              <a:t> must override at least one method, usually one of these:</a:t>
            </a:r>
            <a:endParaRPr lang="en-US" b="0" i="0" dirty="0">
              <a:solidFill>
                <a:srgbClr val="202124"/>
              </a:solidFill>
              <a:effectLst/>
            </a:endParaRPr>
          </a:p>
          <a:p>
            <a:pPr algn="l">
              <a:buFont typeface="Arial" panose="020B0604020202020204" pitchFamily="34" charset="0"/>
              <a:buChar char="•"/>
            </a:pPr>
            <a:r>
              <a:rPr lang="en-US" b="0" i="0" dirty="0" err="1">
                <a:solidFill>
                  <a:srgbClr val="202124"/>
                </a:solidFill>
                <a:effectLst/>
              </a:rPr>
              <a:t>doGet</a:t>
            </a:r>
            <a:r>
              <a:rPr lang="en-US" b="0" i="0" dirty="0">
                <a:solidFill>
                  <a:srgbClr val="202124"/>
                </a:solidFill>
                <a:effectLst/>
              </a:rPr>
              <a:t> , if the servlet supports HTTP GET requests.</a:t>
            </a:r>
          </a:p>
          <a:p>
            <a:pPr algn="l">
              <a:buFont typeface="Arial" panose="020B0604020202020204" pitchFamily="34" charset="0"/>
              <a:buChar char="•"/>
            </a:pPr>
            <a:r>
              <a:rPr lang="en-US" b="0" i="0" dirty="0" err="1">
                <a:solidFill>
                  <a:srgbClr val="202124"/>
                </a:solidFill>
                <a:effectLst/>
              </a:rPr>
              <a:t>doPost</a:t>
            </a:r>
            <a:r>
              <a:rPr lang="en-US" b="0" i="0" dirty="0">
                <a:solidFill>
                  <a:srgbClr val="202124"/>
                </a:solidFill>
                <a:effectLst/>
              </a:rPr>
              <a:t> , for HTTP POST requests.</a:t>
            </a:r>
          </a:p>
          <a:p>
            <a:pPr algn="l">
              <a:buFont typeface="Arial" panose="020B0604020202020204" pitchFamily="34" charset="0"/>
              <a:buChar char="•"/>
            </a:pPr>
            <a:r>
              <a:rPr lang="en-US" b="0" i="0" dirty="0" err="1">
                <a:solidFill>
                  <a:srgbClr val="202124"/>
                </a:solidFill>
                <a:effectLst/>
              </a:rPr>
              <a:t>doPut</a:t>
            </a:r>
            <a:r>
              <a:rPr lang="en-US" b="0" i="0" dirty="0">
                <a:solidFill>
                  <a:srgbClr val="202124"/>
                </a:solidFill>
                <a:effectLst/>
              </a:rPr>
              <a:t> , for HTTP PUT requests.</a:t>
            </a:r>
          </a:p>
          <a:p>
            <a:pPr algn="l">
              <a:buFont typeface="Arial" panose="020B0604020202020204" pitchFamily="34" charset="0"/>
              <a:buChar char="•"/>
            </a:pPr>
            <a:r>
              <a:rPr lang="en-US" b="0" i="0" dirty="0" err="1">
                <a:solidFill>
                  <a:srgbClr val="202124"/>
                </a:solidFill>
                <a:effectLst/>
              </a:rPr>
              <a:t>doDelete</a:t>
            </a:r>
            <a:r>
              <a:rPr lang="en-US" b="0" i="0" dirty="0">
                <a:solidFill>
                  <a:srgbClr val="202124"/>
                </a:solidFill>
                <a:effectLst/>
              </a:rPr>
              <a:t> , for HTTP DELETE requests.</a:t>
            </a:r>
          </a:p>
          <a:p>
            <a:pPr algn="l">
              <a:buFont typeface="Arial" panose="020B0604020202020204" pitchFamily="34" charset="0"/>
              <a:buChar char="•"/>
            </a:pPr>
            <a:r>
              <a:rPr lang="en-US" b="0" i="0" dirty="0" err="1">
                <a:solidFill>
                  <a:srgbClr val="202124"/>
                </a:solidFill>
                <a:effectLst/>
              </a:rPr>
              <a:t>init</a:t>
            </a:r>
            <a:r>
              <a:rPr lang="en-US" b="0" i="0" dirty="0">
                <a:solidFill>
                  <a:srgbClr val="202124"/>
                </a:solidFill>
                <a:effectLst/>
              </a:rPr>
              <a:t> and destroy , to manage resources that are held for the life of the servlet.</a:t>
            </a:r>
          </a:p>
          <a:p>
            <a:endParaRPr lang="en-IN" dirty="0"/>
          </a:p>
        </p:txBody>
      </p:sp>
    </p:spTree>
    <p:extLst>
      <p:ext uri="{BB962C8B-B14F-4D97-AF65-F5344CB8AC3E}">
        <p14:creationId xmlns:p14="http://schemas.microsoft.com/office/powerpoint/2010/main" val="290366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28B0-EB47-064C-5910-48AC08B8D45F}"/>
              </a:ext>
            </a:extLst>
          </p:cNvPr>
          <p:cNvSpPr>
            <a:spLocks noGrp="1"/>
          </p:cNvSpPr>
          <p:nvPr>
            <p:ph type="title"/>
          </p:nvPr>
        </p:nvSpPr>
        <p:spPr/>
        <p:txBody>
          <a:bodyPr/>
          <a:lstStyle/>
          <a:p>
            <a:r>
              <a:rPr lang="en-IN" dirty="0"/>
              <a:t>Difference between </a:t>
            </a:r>
            <a:r>
              <a:rPr lang="en-IN" dirty="0" err="1"/>
              <a:t>doget</a:t>
            </a:r>
            <a:r>
              <a:rPr lang="en-IN" dirty="0"/>
              <a:t> and </a:t>
            </a:r>
            <a:r>
              <a:rPr lang="en-IN" dirty="0" err="1"/>
              <a:t>dopost</a:t>
            </a:r>
            <a:endParaRPr lang="en-IN" dirty="0"/>
          </a:p>
        </p:txBody>
      </p:sp>
      <p:graphicFrame>
        <p:nvGraphicFramePr>
          <p:cNvPr id="5" name="Content Placeholder 4">
            <a:extLst>
              <a:ext uri="{FF2B5EF4-FFF2-40B4-BE49-F238E27FC236}">
                <a16:creationId xmlns:a16="http://schemas.microsoft.com/office/drawing/2014/main" id="{D4229FC6-B9FC-60FC-7EED-9B858D7FB7A6}"/>
              </a:ext>
            </a:extLst>
          </p:cNvPr>
          <p:cNvGraphicFramePr>
            <a:graphicFrameLocks noGrp="1"/>
          </p:cNvGraphicFramePr>
          <p:nvPr>
            <p:ph sz="half" idx="1"/>
            <p:extLst>
              <p:ext uri="{D42A27DB-BD31-4B8C-83A1-F6EECF244321}">
                <p14:modId xmlns:p14="http://schemas.microsoft.com/office/powerpoint/2010/main" val="2540306735"/>
              </p:ext>
            </p:extLst>
          </p:nvPr>
        </p:nvGraphicFramePr>
        <p:xfrm>
          <a:off x="1447800" y="1781908"/>
          <a:ext cx="4645025" cy="3751470"/>
        </p:xfrm>
        <a:graphic>
          <a:graphicData uri="http://schemas.openxmlformats.org/drawingml/2006/table">
            <a:tbl>
              <a:tblPr firstRow="1" firstCol="1" bandRow="1">
                <a:tableStyleId>{5C22544A-7EE6-4342-B048-85BDC9FD1C3A}</a:tableStyleId>
              </a:tblPr>
              <a:tblGrid>
                <a:gridCol w="4645025">
                  <a:extLst>
                    <a:ext uri="{9D8B030D-6E8A-4147-A177-3AD203B41FA5}">
                      <a16:colId xmlns:a16="http://schemas.microsoft.com/office/drawing/2014/main" val="1869886371"/>
                    </a:ext>
                  </a:extLst>
                </a:gridCol>
              </a:tblGrid>
              <a:tr h="471354">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4190646457"/>
                  </a:ext>
                </a:extLst>
              </a:tr>
              <a:tr h="468588">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519154678"/>
                  </a:ext>
                </a:extLst>
              </a:tr>
              <a:tr h="468588">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695109772"/>
                  </a:ext>
                </a:extLst>
              </a:tr>
              <a:tr h="468588">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1686965960"/>
                  </a:ext>
                </a:extLst>
              </a:tr>
              <a:tr h="468588">
                <a:tc>
                  <a:txBody>
                    <a:bodyPr/>
                    <a:lstStyle/>
                    <a:p>
                      <a:pPr>
                        <a:lnSpc>
                          <a:spcPct val="107000"/>
                        </a:lnSpc>
                        <a:spcAft>
                          <a:spcPts val="800"/>
                        </a:spcAft>
                      </a:pPr>
                      <a:r>
                        <a:rPr lang="en-IN" sz="900" dirty="0" err="1">
                          <a:effectLst/>
                        </a:rPr>
                        <a:t>doget</a:t>
                      </a:r>
                      <a:r>
                        <a:rPr lang="en-IN" sz="900" dirty="0">
                          <a:effectLst/>
                        </a:rPr>
                        <a:t>() is request information.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723228677"/>
                  </a:ext>
                </a:extLst>
              </a:tr>
              <a:tr h="468588">
                <a:tc>
                  <a:txBody>
                    <a:bodyPr/>
                    <a:lstStyle/>
                    <a:p>
                      <a:pPr>
                        <a:lnSpc>
                          <a:spcPct val="107000"/>
                        </a:lnSpc>
                        <a:spcAft>
                          <a:spcPts val="800"/>
                        </a:spcAft>
                      </a:pPr>
                      <a:r>
                        <a:rPr lang="en-IN" sz="900" dirty="0">
                          <a:effectLst/>
                        </a:rPr>
                        <a:t>In </a:t>
                      </a:r>
                      <a:r>
                        <a:rPr lang="en-IN" sz="900" dirty="0" err="1">
                          <a:effectLst/>
                        </a:rPr>
                        <a:t>doget</a:t>
                      </a:r>
                      <a:r>
                        <a:rPr lang="en-IN" sz="900" dirty="0">
                          <a:effectLst/>
                        </a:rPr>
                        <a:t>() parameters are appended to URL and sent with header information.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1885539821"/>
                  </a:ext>
                </a:extLst>
              </a:tr>
              <a:tr h="468588">
                <a:tc>
                  <a:txBody>
                    <a:bodyPr/>
                    <a:lstStyle/>
                    <a:p>
                      <a:pPr>
                        <a:lnSpc>
                          <a:spcPct val="107000"/>
                        </a:lnSpc>
                        <a:spcAft>
                          <a:spcPts val="800"/>
                        </a:spcAft>
                      </a:pPr>
                      <a:r>
                        <a:rPr lang="en-IN" sz="900">
                          <a:effectLst/>
                        </a:rPr>
                        <a:t>doget() is Faster.</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4249510339"/>
                  </a:ext>
                </a:extLst>
              </a:tr>
              <a:tr h="468588">
                <a:tc>
                  <a:txBody>
                    <a:bodyPr/>
                    <a:lstStyle/>
                    <a:p>
                      <a:pPr>
                        <a:lnSpc>
                          <a:spcPct val="107000"/>
                        </a:lnSpc>
                        <a:spcAft>
                          <a:spcPts val="800"/>
                        </a:spcAft>
                      </a:pPr>
                      <a:r>
                        <a:rPr lang="en-IN" sz="900" dirty="0">
                          <a:effectLst/>
                        </a:rPr>
                        <a:t>In </a:t>
                      </a:r>
                      <a:r>
                        <a:rPr lang="en-IN" sz="900" dirty="0" err="1">
                          <a:effectLst/>
                        </a:rPr>
                        <a:t>doget</a:t>
                      </a:r>
                      <a:r>
                        <a:rPr lang="en-IN" sz="900" dirty="0">
                          <a:effectLst/>
                        </a:rPr>
                        <a:t>() only 1024 characters limit.</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3185871123"/>
                  </a:ext>
                </a:extLst>
              </a:tr>
            </a:tbl>
          </a:graphicData>
        </a:graphic>
      </p:graphicFrame>
      <p:graphicFrame>
        <p:nvGraphicFramePr>
          <p:cNvPr id="6" name="Content Placeholder 5">
            <a:extLst>
              <a:ext uri="{FF2B5EF4-FFF2-40B4-BE49-F238E27FC236}">
                <a16:creationId xmlns:a16="http://schemas.microsoft.com/office/drawing/2014/main" id="{FD7C96CE-6F5C-701C-9B90-43DAE7C6A84C}"/>
              </a:ext>
            </a:extLst>
          </p:cNvPr>
          <p:cNvGraphicFramePr>
            <a:graphicFrameLocks noGrp="1"/>
          </p:cNvGraphicFramePr>
          <p:nvPr>
            <p:ph sz="half" idx="2"/>
            <p:extLst>
              <p:ext uri="{D42A27DB-BD31-4B8C-83A1-F6EECF244321}">
                <p14:modId xmlns:p14="http://schemas.microsoft.com/office/powerpoint/2010/main" val="3548594680"/>
              </p:ext>
            </p:extLst>
          </p:nvPr>
        </p:nvGraphicFramePr>
        <p:xfrm>
          <a:off x="6413500" y="1779325"/>
          <a:ext cx="4645025" cy="3751470"/>
        </p:xfrm>
        <a:graphic>
          <a:graphicData uri="http://schemas.openxmlformats.org/drawingml/2006/table">
            <a:tbl>
              <a:tblPr firstRow="1" firstCol="1" bandRow="1">
                <a:tableStyleId>{5C22544A-7EE6-4342-B048-85BDC9FD1C3A}</a:tableStyleId>
              </a:tblPr>
              <a:tblGrid>
                <a:gridCol w="4645025">
                  <a:extLst>
                    <a:ext uri="{9D8B030D-6E8A-4147-A177-3AD203B41FA5}">
                      <a16:colId xmlns:a16="http://schemas.microsoft.com/office/drawing/2014/main" val="2906312050"/>
                    </a:ext>
                  </a:extLst>
                </a:gridCol>
              </a:tblGrid>
              <a:tr h="438870">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432076343"/>
                  </a:ext>
                </a:extLst>
              </a:tr>
              <a:tr h="438870">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1445902617"/>
                  </a:ext>
                </a:extLst>
              </a:tr>
              <a:tr h="438870">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3202028978"/>
                  </a:ext>
                </a:extLst>
              </a:tr>
              <a:tr h="438870">
                <a:tc>
                  <a:txBody>
                    <a:bodyPr/>
                    <a:lstStyle/>
                    <a:p>
                      <a:pPr>
                        <a:lnSpc>
                          <a:spcPct val="107000"/>
                        </a:lnSpc>
                        <a:spcAft>
                          <a:spcPts val="800"/>
                        </a:spcAft>
                      </a:pP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4294816024"/>
                  </a:ext>
                </a:extLst>
              </a:tr>
              <a:tr h="438870">
                <a:tc>
                  <a:txBody>
                    <a:bodyPr/>
                    <a:lstStyle/>
                    <a:p>
                      <a:pPr>
                        <a:lnSpc>
                          <a:spcPct val="107000"/>
                        </a:lnSpc>
                        <a:spcAft>
                          <a:spcPts val="800"/>
                        </a:spcAft>
                      </a:pPr>
                      <a:r>
                        <a:rPr lang="en-IN" sz="900" dirty="0" err="1">
                          <a:effectLst/>
                        </a:rPr>
                        <a:t>dopost</a:t>
                      </a:r>
                      <a:r>
                        <a:rPr lang="en-IN" sz="900" dirty="0">
                          <a:effectLst/>
                        </a:rPr>
                        <a:t>() is provide information.</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349571407"/>
                  </a:ext>
                </a:extLst>
              </a:tr>
              <a:tr h="679380">
                <a:tc>
                  <a:txBody>
                    <a:bodyPr/>
                    <a:lstStyle/>
                    <a:p>
                      <a:pPr>
                        <a:lnSpc>
                          <a:spcPct val="107000"/>
                        </a:lnSpc>
                        <a:spcAft>
                          <a:spcPts val="800"/>
                        </a:spcAft>
                      </a:pPr>
                      <a:r>
                        <a:rPr lang="en-IN" sz="900" dirty="0">
                          <a:effectLst/>
                        </a:rPr>
                        <a:t>In </a:t>
                      </a:r>
                      <a:r>
                        <a:rPr lang="en-IN" sz="900" dirty="0" err="1">
                          <a:effectLst/>
                        </a:rPr>
                        <a:t>dopost</a:t>
                      </a:r>
                      <a:r>
                        <a:rPr lang="en-IN" sz="900" dirty="0">
                          <a:effectLst/>
                        </a:rPr>
                        <a:t>(), on the other hand, will send the information through socket back to the webservers and it won’t show in the URL bar.</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2275308341"/>
                  </a:ext>
                </a:extLst>
              </a:tr>
              <a:tr h="438870">
                <a:tc>
                  <a:txBody>
                    <a:bodyPr/>
                    <a:lstStyle/>
                    <a:p>
                      <a:pPr>
                        <a:lnSpc>
                          <a:spcPct val="107000"/>
                        </a:lnSpc>
                        <a:spcAft>
                          <a:spcPts val="800"/>
                        </a:spcAft>
                      </a:pPr>
                      <a:r>
                        <a:rPr lang="en-IN" sz="900">
                          <a:effectLst/>
                        </a:rPr>
                        <a:t>dopost() Slower.</a:t>
                      </a:r>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2231067121"/>
                  </a:ext>
                </a:extLst>
              </a:tr>
              <a:tr h="438870">
                <a:tc>
                  <a:txBody>
                    <a:bodyPr/>
                    <a:lstStyle/>
                    <a:p>
                      <a:pPr>
                        <a:lnSpc>
                          <a:spcPct val="107000"/>
                        </a:lnSpc>
                        <a:spcAft>
                          <a:spcPts val="800"/>
                        </a:spcAft>
                      </a:pPr>
                      <a:r>
                        <a:rPr lang="en-IN" sz="900" dirty="0">
                          <a:effectLst/>
                        </a:rPr>
                        <a:t>In </a:t>
                      </a:r>
                      <a:r>
                        <a:rPr lang="en-IN" sz="900" dirty="0" err="1">
                          <a:effectLst/>
                        </a:rPr>
                        <a:t>dopost</a:t>
                      </a:r>
                      <a:r>
                        <a:rPr lang="en-IN" sz="900" dirty="0">
                          <a:effectLst/>
                        </a:rPr>
                        <a:t>() </a:t>
                      </a:r>
                      <a:r>
                        <a:rPr lang="en-IN" sz="900" dirty="0" err="1">
                          <a:effectLst/>
                        </a:rPr>
                        <a:t>doest</a:t>
                      </a:r>
                      <a:r>
                        <a:rPr lang="en-IN" sz="900" dirty="0">
                          <a:effectLst/>
                        </a:rPr>
                        <a:t> not have limit.</a:t>
                      </a:r>
                      <a:endParaRPr lang="en-IN" sz="700" dirty="0">
                        <a:effectLst/>
                        <a:latin typeface="Calibri" panose="020F0502020204030204" pitchFamily="34" charset="0"/>
                        <a:ea typeface="Calibri" panose="020F0502020204030204" pitchFamily="34" charset="0"/>
                        <a:cs typeface="Times New Roman" panose="02020603050405020304" pitchFamily="18" charset="0"/>
                      </a:endParaRPr>
                    </a:p>
                  </a:txBody>
                  <a:tcPr marL="64069" marR="64069" marT="64069" marB="64069" anchor="ctr"/>
                </a:tc>
                <a:extLst>
                  <a:ext uri="{0D108BD9-81ED-4DB2-BD59-A6C34878D82A}">
                    <a16:rowId xmlns:a16="http://schemas.microsoft.com/office/drawing/2014/main" val="3702689481"/>
                  </a:ext>
                </a:extLst>
              </a:tr>
            </a:tbl>
          </a:graphicData>
        </a:graphic>
      </p:graphicFrame>
    </p:spTree>
    <p:extLst>
      <p:ext uri="{BB962C8B-B14F-4D97-AF65-F5344CB8AC3E}">
        <p14:creationId xmlns:p14="http://schemas.microsoft.com/office/powerpoint/2010/main" val="238272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2D31-F3D8-F610-DDAA-60B4BC383805}"/>
              </a:ext>
            </a:extLst>
          </p:cNvPr>
          <p:cNvSpPr>
            <a:spLocks noGrp="1"/>
          </p:cNvSpPr>
          <p:nvPr>
            <p:ph type="title"/>
          </p:nvPr>
        </p:nvSpPr>
        <p:spPr/>
        <p:txBody>
          <a:bodyPr/>
          <a:lstStyle/>
          <a:p>
            <a:r>
              <a:rPr lang="en-IN" dirty="0"/>
              <a:t>Deployment descriptor</a:t>
            </a:r>
          </a:p>
        </p:txBody>
      </p:sp>
      <p:sp>
        <p:nvSpPr>
          <p:cNvPr id="3" name="Content Placeholder 2">
            <a:extLst>
              <a:ext uri="{FF2B5EF4-FFF2-40B4-BE49-F238E27FC236}">
                <a16:creationId xmlns:a16="http://schemas.microsoft.com/office/drawing/2014/main" id="{C113BAF3-2411-ACE7-7485-D7309F1D73D0}"/>
              </a:ext>
            </a:extLst>
          </p:cNvPr>
          <p:cNvSpPr>
            <a:spLocks noGrp="1"/>
          </p:cNvSpPr>
          <p:nvPr>
            <p:ph idx="1"/>
          </p:nvPr>
        </p:nvSpPr>
        <p:spPr/>
        <p:txBody>
          <a:bodyPr>
            <a:normAutofit/>
          </a:bodyPr>
          <a:lstStyle/>
          <a:p>
            <a:pPr>
              <a:lnSpc>
                <a:spcPct val="107000"/>
              </a:lnSpc>
              <a:spcBef>
                <a:spcPts val="600"/>
              </a:spcBef>
              <a:spcAft>
                <a:spcPts val="800"/>
              </a:spcAft>
            </a:pPr>
            <a:r>
              <a:rPr lang="en-IN" sz="1800" dirty="0">
                <a:solidFill>
                  <a:srgbClr val="000000"/>
                </a:solidFill>
                <a:effectLst/>
                <a:ea typeface="Times New Roman" panose="02020603050405020304" pitchFamily="18" charset="0"/>
                <a:cs typeface="Calibri" panose="020F0502020204030204" pitchFamily="34" charset="0"/>
              </a:rPr>
              <a:t>The deployment descriptor is the file used by the servlet container to define which servlets match up with which URLs. It also defines which servlet or resource provides the landing page for the root of the service.</a:t>
            </a:r>
          </a:p>
          <a:p>
            <a:pPr>
              <a:lnSpc>
                <a:spcPct val="107000"/>
              </a:lnSpc>
              <a:spcBef>
                <a:spcPts val="600"/>
              </a:spcBef>
              <a:spcAft>
                <a:spcPts val="800"/>
              </a:spcAft>
            </a:pPr>
            <a:r>
              <a:rPr lang="en-IN" sz="1800" dirty="0">
                <a:solidFill>
                  <a:srgbClr val="000000"/>
                </a:solidFill>
                <a:ea typeface="Calibri" panose="020F0502020204030204" pitchFamily="34" charset="0"/>
                <a:cs typeface="Calibri" panose="020F0502020204030204" pitchFamily="34" charset="0"/>
              </a:rPr>
              <a:t>Web.xml is Deployment Descriptor.</a:t>
            </a:r>
          </a:p>
          <a:p>
            <a:pPr>
              <a:lnSpc>
                <a:spcPct val="107000"/>
              </a:lnSpc>
              <a:spcBef>
                <a:spcPts val="600"/>
              </a:spcBef>
              <a:spcAft>
                <a:spcPts val="800"/>
              </a:spcAft>
            </a:pPr>
            <a:r>
              <a:rPr lang="en-IN" sz="1800" dirty="0">
                <a:solidFill>
                  <a:srgbClr val="000000"/>
                </a:solidFill>
                <a:effectLst/>
                <a:ea typeface="Calibri" panose="020F0502020204030204" pitchFamily="34" charset="0"/>
                <a:cs typeface="Calibri" panose="020F0502020204030204" pitchFamily="34" charset="0"/>
              </a:rPr>
              <a:t>It consist</a:t>
            </a:r>
            <a:r>
              <a:rPr lang="en-IN" sz="1800" dirty="0">
                <a:solidFill>
                  <a:srgbClr val="000000"/>
                </a:solidFill>
                <a:ea typeface="Calibri" panose="020F0502020204030204" pitchFamily="34" charset="0"/>
                <a:cs typeface="Calibri" panose="020F0502020204030204" pitchFamily="34" charset="0"/>
              </a:rPr>
              <a:t>s of several tags like &lt;servlet&gt; , &lt;servlet-mapping&gt; , &lt;welcome-file-list&gt; …</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9159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3C95-5480-5A64-7AD9-2C31C898507E}"/>
              </a:ext>
            </a:extLst>
          </p:cNvPr>
          <p:cNvSpPr>
            <a:spLocks noGrp="1"/>
          </p:cNvSpPr>
          <p:nvPr>
            <p:ph type="title"/>
          </p:nvPr>
        </p:nvSpPr>
        <p:spPr/>
        <p:txBody>
          <a:bodyPr/>
          <a:lstStyle/>
          <a:p>
            <a:r>
              <a:rPr lang="en-US" dirty="0"/>
              <a:t>M</a:t>
            </a:r>
            <a:r>
              <a:rPr lang="en-IN" dirty="0" err="1"/>
              <a:t>apping</a:t>
            </a:r>
            <a:r>
              <a:rPr lang="en-IN" dirty="0"/>
              <a:t> </a:t>
            </a:r>
            <a:r>
              <a:rPr lang="en-IN" dirty="0" err="1"/>
              <a:t>url</a:t>
            </a:r>
            <a:r>
              <a:rPr lang="en-IN" dirty="0"/>
              <a:t> with servlet using web.xml</a:t>
            </a:r>
          </a:p>
        </p:txBody>
      </p:sp>
      <p:sp>
        <p:nvSpPr>
          <p:cNvPr id="3" name="Content Placeholder 2">
            <a:extLst>
              <a:ext uri="{FF2B5EF4-FFF2-40B4-BE49-F238E27FC236}">
                <a16:creationId xmlns:a16="http://schemas.microsoft.com/office/drawing/2014/main" id="{7CF96AAD-4E09-291F-5210-58F846A52975}"/>
              </a:ext>
            </a:extLst>
          </p:cNvPr>
          <p:cNvSpPr>
            <a:spLocks noGrp="1"/>
          </p:cNvSpPr>
          <p:nvPr>
            <p:ph sz="half" idx="1"/>
          </p:nvPr>
        </p:nvSpPr>
        <p:spPr/>
        <p:txBody>
          <a:bodyPr>
            <a:normAutofit fontScale="85000" lnSpcReduction="10000"/>
          </a:bodyPr>
          <a:lstStyle/>
          <a:p>
            <a:pPr marL="457200" algn="just">
              <a:lnSpc>
                <a:spcPts val="1875"/>
              </a:lnSpc>
              <a:spcAft>
                <a:spcPts val="800"/>
              </a:spcAft>
            </a:pP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&lt;web-app&gt;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&lt;servlet-name&gt;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servlet1</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&lt;/servlet-name&gt;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&lt;servlet-class&gt;</a:t>
            </a:r>
            <a:r>
              <a:rPr lang="en-IN" sz="1800" dirty="0" err="1">
                <a:effectLst/>
                <a:latin typeface="Segoe UI" panose="020B0502040204020203" pitchFamily="34" charset="0"/>
                <a:ea typeface="Times New Roman" panose="02020603050405020304" pitchFamily="18" charset="0"/>
                <a:cs typeface="Times New Roman" panose="02020603050405020304" pitchFamily="18" charset="0"/>
              </a:rPr>
              <a:t>com.javatpoint.FirstServlet</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&lt;/servlet-class&gt;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&lt;load-on-</a:t>
            </a:r>
            <a:r>
              <a:rPr lang="en-IN" sz="1800" b="1" dirty="0" err="1">
                <a:effectLst/>
                <a:latin typeface="Segoe UI" panose="020B0502040204020203" pitchFamily="34" charset="0"/>
                <a:ea typeface="Times New Roman" panose="02020603050405020304" pitchFamily="18" charset="0"/>
                <a:cs typeface="Times New Roman" panose="02020603050405020304" pitchFamily="18" charset="0"/>
              </a:rPr>
              <a:t>startup</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0</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&lt;/load-on-</a:t>
            </a:r>
            <a:r>
              <a:rPr lang="en-IN" sz="1800" b="1" dirty="0" err="1">
                <a:effectLst/>
                <a:latin typeface="Segoe UI" panose="020B0502040204020203" pitchFamily="34" charset="0"/>
                <a:ea typeface="Times New Roman" panose="02020603050405020304" pitchFamily="18" charset="0"/>
                <a:cs typeface="Times New Roman" panose="02020603050405020304" pitchFamily="18" charset="0"/>
              </a:rPr>
              <a:t>startup</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86F61A07-2E96-E4FA-6523-837F457087AA}"/>
              </a:ext>
            </a:extLst>
          </p:cNvPr>
          <p:cNvSpPr>
            <a:spLocks noGrp="1"/>
          </p:cNvSpPr>
          <p:nvPr>
            <p:ph sz="half" idx="2"/>
          </p:nvPr>
        </p:nvSpPr>
        <p:spPr/>
        <p:txBody>
          <a:bodyPr>
            <a:normAutofit fontScale="85000" lnSpcReduction="10000"/>
          </a:bodyPr>
          <a:lstStyle/>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&lt;servlet-name&gt;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servlet2</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&lt;/servlet-name&gt;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&lt;servlet-class&gt;</a:t>
            </a:r>
            <a:r>
              <a:rPr lang="en-IN" sz="1800" dirty="0" err="1">
                <a:effectLst/>
                <a:latin typeface="Segoe UI" panose="020B0502040204020203" pitchFamily="34" charset="0"/>
                <a:ea typeface="Times New Roman" panose="02020603050405020304" pitchFamily="18" charset="0"/>
                <a:cs typeface="Times New Roman" panose="02020603050405020304" pitchFamily="18" charset="0"/>
              </a:rPr>
              <a:t>com.javatpoint.SecondServlet</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&lt;/servlet-class&gt;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&lt;load-on-</a:t>
            </a:r>
            <a:r>
              <a:rPr lang="en-IN" sz="1800" b="1" dirty="0" err="1">
                <a:effectLst/>
                <a:latin typeface="Segoe UI" panose="020B0502040204020203" pitchFamily="34" charset="0"/>
                <a:ea typeface="Times New Roman" panose="02020603050405020304" pitchFamily="18" charset="0"/>
                <a:cs typeface="Times New Roman" panose="02020603050405020304" pitchFamily="18" charset="0"/>
              </a:rPr>
              <a:t>startup</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1</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&lt;/load-on-</a:t>
            </a:r>
            <a:r>
              <a:rPr lang="en-IN" sz="1800" b="1" dirty="0" err="1">
                <a:effectLst/>
                <a:latin typeface="Segoe UI" panose="020B0502040204020203" pitchFamily="34" charset="0"/>
                <a:ea typeface="Times New Roman" panose="02020603050405020304" pitchFamily="18" charset="0"/>
                <a:cs typeface="Times New Roman" panose="02020603050405020304" pitchFamily="18" charset="0"/>
              </a:rPr>
              <a:t>startup</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800"/>
              </a:spcAft>
            </a:pP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&lt;/servlet&gt;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ts val="1875"/>
              </a:lnSpc>
              <a:spcAft>
                <a:spcPts val="600"/>
              </a:spcAft>
            </a:pPr>
            <a:r>
              <a:rPr lang="en-IN" sz="1800" b="1" dirty="0">
                <a:effectLst/>
                <a:latin typeface="Segoe UI" panose="020B0502040204020203" pitchFamily="34" charset="0"/>
                <a:ea typeface="Times New Roman" panose="02020603050405020304" pitchFamily="18" charset="0"/>
                <a:cs typeface="Times New Roman" panose="02020603050405020304" pitchFamily="18" charset="0"/>
              </a:rPr>
              <a:t>&lt;/web-app&gt;</a:t>
            </a:r>
            <a:r>
              <a:rPr lang="en-IN" sz="180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6813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59BD-1273-BE9A-BC08-54BC7B9341D7}"/>
              </a:ext>
            </a:extLst>
          </p:cNvPr>
          <p:cNvSpPr>
            <a:spLocks noGrp="1"/>
          </p:cNvSpPr>
          <p:nvPr>
            <p:ph type="title"/>
          </p:nvPr>
        </p:nvSpPr>
        <p:spPr/>
        <p:txBody>
          <a:bodyPr/>
          <a:lstStyle/>
          <a:p>
            <a:r>
              <a:rPr lang="en-IN" dirty="0"/>
              <a:t>Print writer</a:t>
            </a:r>
          </a:p>
        </p:txBody>
      </p:sp>
      <p:sp>
        <p:nvSpPr>
          <p:cNvPr id="3" name="Content Placeholder 2">
            <a:extLst>
              <a:ext uri="{FF2B5EF4-FFF2-40B4-BE49-F238E27FC236}">
                <a16:creationId xmlns:a16="http://schemas.microsoft.com/office/drawing/2014/main" id="{4A1BD1D8-B477-D91A-5C6C-3FC74A203709}"/>
              </a:ext>
            </a:extLst>
          </p:cNvPr>
          <p:cNvSpPr>
            <a:spLocks noGrp="1"/>
          </p:cNvSpPr>
          <p:nvPr>
            <p:ph idx="1"/>
          </p:nvPr>
        </p:nvSpPr>
        <p:spPr/>
        <p:txBody>
          <a:bodyPr/>
          <a:lstStyle/>
          <a:p>
            <a:pPr>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Prints formatted representations of objects to a text-output stream. This class implements all of the print methods found in </a:t>
            </a:r>
            <a:r>
              <a:rPr lang="en-IN" sz="1800" u="none" strike="noStrike"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tooltip="class in java.io"/>
              </a:rPr>
              <a:t>PrintStream</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It does not contain methods for writing raw bytes, for which a program should use unencoded byte streams.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Unlike the </a:t>
            </a:r>
            <a:r>
              <a:rPr lang="en-IN" sz="1800" u="none" strike="noStrike"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tooltip="class in java.io"/>
              </a:rPr>
              <a:t>PrintStream</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 if automatic flushing is enabled it will be done only when one of the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println</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printf</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or format methods is invoked, rather than whenever a newline character happens to be output. These methods use the platform's own notion of line separator rather than the newline character.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Methods in this class never throw I/O exceptions, although some of its constructors may. The client may inquire as to whether any errors have occurred by invoking </a:t>
            </a:r>
            <a:r>
              <a:rPr lang="en-IN" sz="1800" u="none" strike="noStrike"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checkError</a:t>
            </a:r>
            <a:r>
              <a:rPr lang="en-IN" sz="18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100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2463-E43F-D913-94A2-34D76B797F86}"/>
              </a:ext>
            </a:extLst>
          </p:cNvPr>
          <p:cNvSpPr>
            <a:spLocks noGrp="1"/>
          </p:cNvSpPr>
          <p:nvPr>
            <p:ph type="title"/>
          </p:nvPr>
        </p:nvSpPr>
        <p:spPr/>
        <p:txBody>
          <a:bodyPr/>
          <a:lstStyle/>
          <a:p>
            <a:r>
              <a:rPr lang="en-IN" dirty="0"/>
              <a:t>Request dispatcher</a:t>
            </a:r>
          </a:p>
        </p:txBody>
      </p:sp>
      <p:sp>
        <p:nvSpPr>
          <p:cNvPr id="3" name="Content Placeholder 2">
            <a:extLst>
              <a:ext uri="{FF2B5EF4-FFF2-40B4-BE49-F238E27FC236}">
                <a16:creationId xmlns:a16="http://schemas.microsoft.com/office/drawing/2014/main" id="{C1F39559-335B-3876-99C9-23625204B2CC}"/>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rPr>
              <a:t>The </a:t>
            </a:r>
            <a:r>
              <a:rPr lang="en-IN" sz="1800" dirty="0" err="1">
                <a:solidFill>
                  <a:srgbClr val="000000"/>
                </a:solidFill>
                <a:effectLst/>
                <a:latin typeface="Calibri" panose="020F0502020204030204" pitchFamily="34" charset="0"/>
                <a:ea typeface="Times New Roman" panose="02020603050405020304" pitchFamily="18" charset="0"/>
              </a:rPr>
              <a:t>RequestDispatcher</a:t>
            </a:r>
            <a:r>
              <a:rPr lang="en-IN" sz="1800" dirty="0">
                <a:solidFill>
                  <a:srgbClr val="000000"/>
                </a:solidFill>
                <a:effectLst/>
                <a:latin typeface="Calibri" panose="020F0502020204030204" pitchFamily="34" charset="0"/>
                <a:ea typeface="Times New Roman" panose="02020603050405020304" pitchFamily="18" charset="0"/>
              </a:rPr>
              <a:t> interface provides the facility of dispatching the request to another resource it may be html, servlet or </a:t>
            </a:r>
            <a:r>
              <a:rPr lang="en-IN" sz="1800" dirty="0" err="1">
                <a:solidFill>
                  <a:srgbClr val="000000"/>
                </a:solidFill>
                <a:effectLst/>
                <a:latin typeface="Calibri" panose="020F0502020204030204" pitchFamily="34" charset="0"/>
                <a:ea typeface="Times New Roman" panose="02020603050405020304" pitchFamily="18" charset="0"/>
              </a:rPr>
              <a:t>jsp</a:t>
            </a:r>
            <a:r>
              <a:rPr lang="en-IN" sz="1800" dirty="0">
                <a:solidFill>
                  <a:srgbClr val="000000"/>
                </a:solidFill>
                <a:effectLst/>
                <a:latin typeface="Calibri" panose="020F0502020204030204" pitchFamily="34" charset="0"/>
                <a:ea typeface="Times New Roman" panose="02020603050405020304" pitchFamily="18" charset="0"/>
              </a:rPr>
              <a:t>. This interface can also be used to include the content of another resource also. It is one of the way of servlet collaboration.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The </a:t>
            </a:r>
            <a:r>
              <a:rPr lang="en-IN" sz="1800" dirty="0" err="1">
                <a:solidFill>
                  <a:srgbClr val="000000"/>
                </a:solidFill>
                <a:effectLst/>
                <a:latin typeface="Calibri" panose="020F0502020204030204" pitchFamily="34" charset="0"/>
                <a:ea typeface="Times New Roman" panose="02020603050405020304" pitchFamily="18" charset="0"/>
              </a:rPr>
              <a:t>RequestDispatcher</a:t>
            </a:r>
            <a:r>
              <a:rPr lang="en-IN" sz="1800" dirty="0">
                <a:solidFill>
                  <a:srgbClr val="000000"/>
                </a:solidFill>
                <a:effectLst/>
                <a:latin typeface="Calibri" panose="020F0502020204030204" pitchFamily="34" charset="0"/>
                <a:ea typeface="Times New Roman" panose="02020603050405020304" pitchFamily="18" charset="0"/>
              </a:rPr>
              <a:t> interface provides two methods. They are: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void forward(</a:t>
            </a:r>
            <a:r>
              <a:rPr lang="en-IN"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ServletRequest</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request,ServletResponse</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response)throws </a:t>
            </a:r>
            <a:r>
              <a:rPr lang="en-IN"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ServletException,java.io.IOException:</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Forwards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request from a servlet to another resource (servlet, JSP file, or HTML file) on the server.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public void include(</a:t>
            </a:r>
            <a:r>
              <a:rPr lang="en-IN"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ServletRequest</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request,ServletResponse</a:t>
            </a: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response)throws </a:t>
            </a:r>
            <a:r>
              <a:rPr lang="en-IN" sz="18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ServletException,java.io.IOException:</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Includes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content of a resource (servlet, JSP page, or HTML file) in the response.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989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A2C7-451C-37CB-EFA1-E3C70B484A07}"/>
              </a:ext>
            </a:extLst>
          </p:cNvPr>
          <p:cNvSpPr>
            <a:spLocks noGrp="1"/>
          </p:cNvSpPr>
          <p:nvPr>
            <p:ph type="title"/>
          </p:nvPr>
        </p:nvSpPr>
        <p:spPr/>
        <p:txBody>
          <a:bodyPr/>
          <a:lstStyle/>
          <a:p>
            <a:r>
              <a:rPr lang="en-IN" dirty="0"/>
              <a:t>SERVLET</a:t>
            </a:r>
          </a:p>
        </p:txBody>
      </p:sp>
      <p:sp>
        <p:nvSpPr>
          <p:cNvPr id="3" name="Content Placeholder 2">
            <a:extLst>
              <a:ext uri="{FF2B5EF4-FFF2-40B4-BE49-F238E27FC236}">
                <a16:creationId xmlns:a16="http://schemas.microsoft.com/office/drawing/2014/main" id="{92E0C6A5-38D4-DF10-827E-BC65545FB42B}"/>
              </a:ext>
            </a:extLst>
          </p:cNvPr>
          <p:cNvSpPr>
            <a:spLocks noGrp="1"/>
          </p:cNvSpPr>
          <p:nvPr>
            <p:ph idx="1"/>
          </p:nvPr>
        </p:nvSpPr>
        <p:spPr/>
        <p:txBody>
          <a:bodyPr>
            <a:normAutofit/>
          </a:bodyPr>
          <a:lstStyle/>
          <a:p>
            <a:pPr algn="just"/>
            <a:r>
              <a:rPr lang="en-IN" sz="1800" b="1" dirty="0">
                <a:solidFill>
                  <a:srgbClr val="000000"/>
                </a:solidFill>
                <a:effectLst/>
                <a:ea typeface="Times New Roman" panose="02020603050405020304" pitchFamily="18" charset="0"/>
              </a:rPr>
              <a:t>Servlet</a:t>
            </a:r>
            <a:r>
              <a:rPr lang="en-IN" sz="1800" dirty="0">
                <a:solidFill>
                  <a:srgbClr val="000000"/>
                </a:solidFill>
                <a:effectLst/>
                <a:ea typeface="Times New Roman" panose="02020603050405020304" pitchFamily="18" charset="0"/>
              </a:rPr>
              <a:t> technology is used to create a web application (resides at server side and generates a dynamic web page).</a:t>
            </a:r>
            <a:endParaRPr lang="en-IN" sz="1800" dirty="0">
              <a:effectLst/>
              <a:ea typeface="Times New Roman" panose="02020603050405020304" pitchFamily="18" charset="0"/>
            </a:endParaRPr>
          </a:p>
          <a:p>
            <a:pPr algn="just"/>
            <a:r>
              <a:rPr lang="en-IN" sz="1800" b="1" dirty="0">
                <a:solidFill>
                  <a:srgbClr val="000000"/>
                </a:solidFill>
                <a:effectLst/>
                <a:ea typeface="Times New Roman" panose="02020603050405020304" pitchFamily="18" charset="0"/>
              </a:rPr>
              <a:t>Servlet</a:t>
            </a:r>
            <a:r>
              <a:rPr lang="en-IN" sz="1800" dirty="0">
                <a:solidFill>
                  <a:srgbClr val="000000"/>
                </a:solidFill>
                <a:effectLst/>
                <a:ea typeface="Times New Roman" panose="02020603050405020304" pitchFamily="18" charset="0"/>
              </a:rPr>
              <a:t> technology is robust and scalable because of java language.</a:t>
            </a:r>
            <a:endParaRPr lang="en-IN" sz="1800" dirty="0">
              <a:effectLst/>
              <a:ea typeface="Times New Roman" panose="02020603050405020304" pitchFamily="18" charset="0"/>
            </a:endParaRPr>
          </a:p>
          <a:p>
            <a:pPr algn="just">
              <a:lnSpc>
                <a:spcPts val="1875"/>
              </a:lnSpc>
              <a:spcBef>
                <a:spcPts val="300"/>
              </a:spcBef>
              <a:spcAft>
                <a:spcPts val="800"/>
              </a:spcAft>
              <a:buSzPts val="1000"/>
              <a:tabLst>
                <a:tab pos="457200" algn="l"/>
              </a:tabLst>
            </a:pPr>
            <a:r>
              <a:rPr lang="en-IN" sz="1800" dirty="0">
                <a:solidFill>
                  <a:srgbClr val="000000"/>
                </a:solidFill>
                <a:effectLst/>
                <a:ea typeface="Times New Roman" panose="02020603050405020304" pitchFamily="18" charset="0"/>
                <a:cs typeface="Calibri" panose="020F0502020204030204" pitchFamily="34" charset="0"/>
              </a:rPr>
              <a:t>Servlet is a technology which is used to create a web application.</a:t>
            </a:r>
            <a:endParaRPr lang="en-IN" sz="1800" dirty="0">
              <a:effectLst/>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IN" sz="1800" dirty="0">
                <a:solidFill>
                  <a:srgbClr val="000000"/>
                </a:solidFill>
                <a:effectLst/>
                <a:ea typeface="Times New Roman" panose="02020603050405020304" pitchFamily="18" charset="0"/>
                <a:cs typeface="Calibri" panose="020F0502020204030204" pitchFamily="34" charset="0"/>
              </a:rPr>
              <a:t>Servlet is an API that provides many interfaces and classes including documentation.</a:t>
            </a:r>
            <a:endParaRPr lang="en-IN" sz="1800" dirty="0">
              <a:effectLst/>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IN" sz="1800" dirty="0">
                <a:solidFill>
                  <a:srgbClr val="000000"/>
                </a:solidFill>
                <a:effectLst/>
                <a:ea typeface="Times New Roman" panose="02020603050405020304" pitchFamily="18" charset="0"/>
                <a:cs typeface="Calibri" panose="020F0502020204030204" pitchFamily="34" charset="0"/>
              </a:rPr>
              <a:t>Servlet is an interface that must be implemented for creating any Servlet.</a:t>
            </a:r>
            <a:endParaRPr lang="en-IN" sz="1800" dirty="0">
              <a:effectLst/>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IN" sz="1800" dirty="0">
                <a:solidFill>
                  <a:srgbClr val="000000"/>
                </a:solidFill>
                <a:effectLst/>
                <a:ea typeface="Times New Roman" panose="02020603050405020304" pitchFamily="18" charset="0"/>
                <a:cs typeface="Calibri" panose="020F0502020204030204" pitchFamily="34" charset="0"/>
              </a:rPr>
              <a:t>Servlet is a class that extends the capabilities of the servers and responds to the incoming requests. It can respond to any requests.</a:t>
            </a:r>
            <a:endParaRPr lang="en-IN" sz="1800" dirty="0">
              <a:effectLst/>
              <a:ea typeface="Calibri" panose="020F0502020204030204" pitchFamily="34" charset="0"/>
              <a:cs typeface="Times New Roman" panose="02020603050405020304" pitchFamily="18" charset="0"/>
            </a:endParaRPr>
          </a:p>
          <a:p>
            <a:pPr algn="just">
              <a:lnSpc>
                <a:spcPts val="1875"/>
              </a:lnSpc>
              <a:spcBef>
                <a:spcPts val="300"/>
              </a:spcBef>
              <a:spcAft>
                <a:spcPts val="800"/>
              </a:spcAft>
              <a:buSzPts val="1000"/>
              <a:tabLst>
                <a:tab pos="457200" algn="l"/>
              </a:tabLst>
            </a:pPr>
            <a:r>
              <a:rPr lang="en-IN" sz="1800" dirty="0">
                <a:solidFill>
                  <a:srgbClr val="000000"/>
                </a:solidFill>
                <a:effectLst/>
                <a:ea typeface="Times New Roman" panose="02020603050405020304" pitchFamily="18" charset="0"/>
                <a:cs typeface="Calibri" panose="020F0502020204030204" pitchFamily="34" charset="0"/>
              </a:rPr>
              <a:t>Servlet is a web component that is deployed on the server to create a dynamic web page.</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071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4F8B-77B9-3566-1278-30C269CE812E}"/>
              </a:ext>
            </a:extLst>
          </p:cNvPr>
          <p:cNvSpPr>
            <a:spLocks noGrp="1"/>
          </p:cNvSpPr>
          <p:nvPr>
            <p:ph type="title"/>
          </p:nvPr>
        </p:nvSpPr>
        <p:spPr/>
        <p:txBody>
          <a:bodyPr/>
          <a:lstStyle/>
          <a:p>
            <a:r>
              <a:rPr lang="en-IN" dirty="0"/>
              <a:t>Request dispatcher</a:t>
            </a:r>
          </a:p>
        </p:txBody>
      </p:sp>
      <p:pic>
        <p:nvPicPr>
          <p:cNvPr id="4" name="Content Placeholder 3" descr="RequestDispatcher interface">
            <a:extLst>
              <a:ext uri="{FF2B5EF4-FFF2-40B4-BE49-F238E27FC236}">
                <a16:creationId xmlns:a16="http://schemas.microsoft.com/office/drawing/2014/main" id="{BDACCC57-CAA2-6928-9E22-AABDB0751B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2989" y="2016125"/>
            <a:ext cx="6340347" cy="3449638"/>
          </a:xfrm>
          <a:prstGeom prst="rect">
            <a:avLst/>
          </a:prstGeom>
          <a:noFill/>
          <a:ln>
            <a:noFill/>
          </a:ln>
        </p:spPr>
      </p:pic>
    </p:spTree>
    <p:extLst>
      <p:ext uri="{BB962C8B-B14F-4D97-AF65-F5344CB8AC3E}">
        <p14:creationId xmlns:p14="http://schemas.microsoft.com/office/powerpoint/2010/main" val="75154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AA91-8E62-D519-8AF5-98CCC9B2ECD2}"/>
              </a:ext>
            </a:extLst>
          </p:cNvPr>
          <p:cNvSpPr>
            <a:spLocks noGrp="1"/>
          </p:cNvSpPr>
          <p:nvPr>
            <p:ph type="title"/>
          </p:nvPr>
        </p:nvSpPr>
        <p:spPr/>
        <p:txBody>
          <a:bodyPr/>
          <a:lstStyle/>
          <a:p>
            <a:r>
              <a:rPr lang="en-IN" dirty="0"/>
              <a:t>Servlet context</a:t>
            </a:r>
          </a:p>
        </p:txBody>
      </p:sp>
      <p:sp>
        <p:nvSpPr>
          <p:cNvPr id="3" name="Content Placeholder 2">
            <a:extLst>
              <a:ext uri="{FF2B5EF4-FFF2-40B4-BE49-F238E27FC236}">
                <a16:creationId xmlns:a16="http://schemas.microsoft.com/office/drawing/2014/main" id="{DDF48139-9258-8137-08DC-787568799CFF}"/>
              </a:ext>
            </a:extLst>
          </p:cNvPr>
          <p:cNvSpPr>
            <a:spLocks noGrp="1"/>
          </p:cNvSpPr>
          <p:nvPr>
            <p:ph idx="1"/>
          </p:nvPr>
        </p:nvSpPr>
        <p:spPr/>
        <p:txBody>
          <a:bodyPr/>
          <a:lstStyle/>
          <a:p>
            <a:pPr algn="just"/>
            <a:r>
              <a:rPr lang="en-IN" sz="1800" dirty="0">
                <a:solidFill>
                  <a:srgbClr val="000000"/>
                </a:solidFill>
                <a:effectLst/>
                <a:latin typeface="Calibri" panose="020F0502020204030204" pitchFamily="34" charset="0"/>
                <a:ea typeface="Times New Roman" panose="02020603050405020304" pitchFamily="18" charset="0"/>
              </a:rPr>
              <a:t>An object of </a:t>
            </a:r>
            <a:r>
              <a:rPr lang="en-IN" sz="1800" dirty="0" err="1">
                <a:solidFill>
                  <a:srgbClr val="000000"/>
                </a:solidFill>
                <a:effectLst/>
                <a:latin typeface="Calibri" panose="020F0502020204030204" pitchFamily="34" charset="0"/>
                <a:ea typeface="Times New Roman" panose="02020603050405020304" pitchFamily="18" charset="0"/>
              </a:rPr>
              <a:t>ServletContext</a:t>
            </a:r>
            <a:r>
              <a:rPr lang="en-IN" sz="1800" dirty="0">
                <a:solidFill>
                  <a:srgbClr val="000000"/>
                </a:solidFill>
                <a:effectLst/>
                <a:latin typeface="Calibri" panose="020F0502020204030204" pitchFamily="34" charset="0"/>
                <a:ea typeface="Times New Roman" panose="02020603050405020304" pitchFamily="18" charset="0"/>
              </a:rPr>
              <a:t> is created by the web container at time of deploying the project. This object can be used to get configuration information from web.xml file. There is only one </a:t>
            </a:r>
            <a:r>
              <a:rPr lang="en-IN" sz="1800" dirty="0" err="1">
                <a:solidFill>
                  <a:srgbClr val="000000"/>
                </a:solidFill>
                <a:effectLst/>
                <a:latin typeface="Calibri" panose="020F0502020204030204" pitchFamily="34" charset="0"/>
                <a:ea typeface="Times New Roman" panose="02020603050405020304" pitchFamily="18" charset="0"/>
              </a:rPr>
              <a:t>ServletContext</a:t>
            </a:r>
            <a:r>
              <a:rPr lang="en-IN" sz="1800" dirty="0">
                <a:solidFill>
                  <a:srgbClr val="000000"/>
                </a:solidFill>
                <a:effectLst/>
                <a:latin typeface="Calibri" panose="020F0502020204030204" pitchFamily="34" charset="0"/>
                <a:ea typeface="Times New Roman" panose="02020603050405020304" pitchFamily="18" charset="0"/>
              </a:rPr>
              <a:t> object per web application.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If any information is shared to many servlet, it is better to provide it from the web.xml file using the </a:t>
            </a:r>
            <a:r>
              <a:rPr lang="en-IN" sz="1800" b="1" dirty="0">
                <a:solidFill>
                  <a:srgbClr val="000000"/>
                </a:solidFill>
                <a:effectLst/>
                <a:latin typeface="Calibri" panose="020F0502020204030204" pitchFamily="34" charset="0"/>
                <a:ea typeface="Times New Roman" panose="02020603050405020304" pitchFamily="18" charset="0"/>
              </a:rPr>
              <a:t>&lt;context-param&gt;</a:t>
            </a:r>
            <a:r>
              <a:rPr lang="en-IN" sz="1800" dirty="0">
                <a:solidFill>
                  <a:srgbClr val="000000"/>
                </a:solidFill>
                <a:effectLst/>
                <a:latin typeface="Calibri" panose="020F0502020204030204" pitchFamily="34" charset="0"/>
                <a:ea typeface="Times New Roman" panose="02020603050405020304" pitchFamily="18" charset="0"/>
              </a:rPr>
              <a:t> element.</a:t>
            </a:r>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Calibri" panose="020F0502020204030204" pitchFamily="34" charset="0"/>
                <a:ea typeface="Times New Roman" panose="02020603050405020304" pitchFamily="18" charset="0"/>
              </a:rPr>
              <a:t>Advantage of </a:t>
            </a:r>
            <a:r>
              <a:rPr lang="en-IN" sz="1800" b="1" dirty="0" err="1">
                <a:solidFill>
                  <a:srgbClr val="000000"/>
                </a:solidFill>
                <a:effectLst/>
                <a:latin typeface="Calibri" panose="020F0502020204030204" pitchFamily="34" charset="0"/>
                <a:ea typeface="Times New Roman" panose="02020603050405020304" pitchFamily="18" charset="0"/>
              </a:rPr>
              <a:t>ServletContext</a:t>
            </a:r>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Calibri" panose="020F0502020204030204" pitchFamily="34" charset="0"/>
                <a:ea typeface="Times New Roman" panose="02020603050405020304" pitchFamily="18" charset="0"/>
              </a:rPr>
              <a:t>Easy to maintain</a:t>
            </a:r>
            <a:r>
              <a:rPr lang="en-IN" sz="1800" dirty="0">
                <a:solidFill>
                  <a:srgbClr val="000000"/>
                </a:solidFill>
                <a:effectLst/>
                <a:latin typeface="Calibri" panose="020F0502020204030204" pitchFamily="34" charset="0"/>
                <a:ea typeface="Times New Roman" panose="02020603050405020304" pitchFamily="18" charset="0"/>
              </a:rPr>
              <a:t> if any information is shared to all the servlet, it is better to make it available for all the servlet. We provide this information from the web.xml file, so if the information is changed, we don't need to modify the servlet. Thus it removes maintenance problem.</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5435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FBC5-A20B-6CD8-8A11-5468C5457254}"/>
              </a:ext>
            </a:extLst>
          </p:cNvPr>
          <p:cNvSpPr>
            <a:spLocks noGrp="1"/>
          </p:cNvSpPr>
          <p:nvPr>
            <p:ph type="title"/>
          </p:nvPr>
        </p:nvSpPr>
        <p:spPr/>
        <p:txBody>
          <a:bodyPr/>
          <a:lstStyle/>
          <a:p>
            <a:r>
              <a:rPr lang="en-IN" dirty="0"/>
              <a:t>Servlet config</a:t>
            </a:r>
          </a:p>
        </p:txBody>
      </p:sp>
      <p:sp>
        <p:nvSpPr>
          <p:cNvPr id="3" name="Content Placeholder 2">
            <a:extLst>
              <a:ext uri="{FF2B5EF4-FFF2-40B4-BE49-F238E27FC236}">
                <a16:creationId xmlns:a16="http://schemas.microsoft.com/office/drawing/2014/main" id="{5D5D151F-CA0B-6690-7061-11B36A18186F}"/>
              </a:ext>
            </a:extLst>
          </p:cNvPr>
          <p:cNvSpPr>
            <a:spLocks noGrp="1"/>
          </p:cNvSpPr>
          <p:nvPr>
            <p:ph idx="1"/>
          </p:nvPr>
        </p:nvSpPr>
        <p:spPr/>
        <p:txBody>
          <a:bodyPr/>
          <a:lstStyle/>
          <a:p>
            <a:pPr algn="just"/>
            <a:r>
              <a:rPr lang="en-IN" sz="1800" dirty="0">
                <a:solidFill>
                  <a:srgbClr val="000000"/>
                </a:solidFill>
                <a:effectLst/>
                <a:latin typeface="Calibri" panose="020F0502020204030204" pitchFamily="34" charset="0"/>
                <a:ea typeface="Times New Roman" panose="02020603050405020304" pitchFamily="18" charset="0"/>
              </a:rPr>
              <a:t>An object of </a:t>
            </a:r>
            <a:r>
              <a:rPr lang="en-IN" sz="1800" dirty="0" err="1">
                <a:solidFill>
                  <a:srgbClr val="000000"/>
                </a:solidFill>
                <a:effectLst/>
                <a:latin typeface="Calibri" panose="020F0502020204030204" pitchFamily="34" charset="0"/>
                <a:ea typeface="Times New Roman" panose="02020603050405020304" pitchFamily="18" charset="0"/>
              </a:rPr>
              <a:t>ServletConfig</a:t>
            </a:r>
            <a:r>
              <a:rPr lang="en-IN" sz="1800" dirty="0">
                <a:solidFill>
                  <a:srgbClr val="000000"/>
                </a:solidFill>
                <a:effectLst/>
                <a:latin typeface="Calibri" panose="020F0502020204030204" pitchFamily="34" charset="0"/>
                <a:ea typeface="Times New Roman" panose="02020603050405020304" pitchFamily="18" charset="0"/>
              </a:rPr>
              <a:t> is created by the web container for each servlet. This object can be used to get configuration information from web.xml file.</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If the configuration information is modified from the web.xml file, we don't need to change the servlet. So it is easier to manage the web application if any specific content is modified from time to time.</a:t>
            </a:r>
            <a:endParaRPr lang="en-IN" sz="1800" dirty="0">
              <a:effectLst/>
              <a:latin typeface="Times New Roman" panose="02020603050405020304" pitchFamily="18" charset="0"/>
              <a:ea typeface="Times New Roman" panose="02020603050405020304" pitchFamily="18" charset="0"/>
            </a:endParaRPr>
          </a:p>
          <a:p>
            <a:pPr algn="just"/>
            <a:r>
              <a:rPr lang="en-IN" sz="1800" b="1" dirty="0">
                <a:solidFill>
                  <a:srgbClr val="000000"/>
                </a:solidFill>
                <a:effectLst/>
                <a:latin typeface="Calibri" panose="020F0502020204030204" pitchFamily="34" charset="0"/>
                <a:ea typeface="Times New Roman" panose="02020603050405020304" pitchFamily="18" charset="0"/>
              </a:rPr>
              <a:t>Advantage of </a:t>
            </a:r>
            <a:r>
              <a:rPr lang="en-IN" sz="1800" b="1" dirty="0" err="1">
                <a:solidFill>
                  <a:srgbClr val="000000"/>
                </a:solidFill>
                <a:effectLst/>
                <a:latin typeface="Calibri" panose="020F0502020204030204" pitchFamily="34" charset="0"/>
                <a:ea typeface="Times New Roman" panose="02020603050405020304" pitchFamily="18" charset="0"/>
              </a:rPr>
              <a:t>ServletConfig</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Calibri" panose="020F0502020204030204" pitchFamily="34" charset="0"/>
                <a:ea typeface="Times New Roman" panose="02020603050405020304" pitchFamily="18" charset="0"/>
              </a:rPr>
              <a:t>The core advantage of </a:t>
            </a:r>
            <a:r>
              <a:rPr lang="en-IN" sz="1800" dirty="0" err="1">
                <a:solidFill>
                  <a:srgbClr val="000000"/>
                </a:solidFill>
                <a:effectLst/>
                <a:latin typeface="Calibri" panose="020F0502020204030204" pitchFamily="34" charset="0"/>
                <a:ea typeface="Times New Roman" panose="02020603050405020304" pitchFamily="18" charset="0"/>
              </a:rPr>
              <a:t>ServletConfig</a:t>
            </a:r>
            <a:r>
              <a:rPr lang="en-IN" sz="1800" dirty="0">
                <a:solidFill>
                  <a:srgbClr val="000000"/>
                </a:solidFill>
                <a:effectLst/>
                <a:latin typeface="Calibri" panose="020F0502020204030204" pitchFamily="34" charset="0"/>
                <a:ea typeface="Times New Roman" panose="02020603050405020304" pitchFamily="18" charset="0"/>
              </a:rPr>
              <a:t> is that you don't need to edit the servlet file if information is modified from the web.xml file.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8807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89DCD1-7161-C7CC-64D5-4896CE29023B}"/>
              </a:ext>
            </a:extLst>
          </p:cNvPr>
          <p:cNvSpPr txBox="1"/>
          <p:nvPr/>
        </p:nvSpPr>
        <p:spPr>
          <a:xfrm>
            <a:off x="754602" y="239697"/>
            <a:ext cx="8993080" cy="369332"/>
          </a:xfrm>
          <a:prstGeom prst="rect">
            <a:avLst/>
          </a:prstGeom>
          <a:noFill/>
        </p:spPr>
        <p:txBody>
          <a:bodyPr wrap="square" rtlCol="0">
            <a:spAutoFit/>
          </a:bodyPr>
          <a:lstStyle/>
          <a:p>
            <a:r>
              <a:rPr lang="en-US" dirty="0"/>
              <a:t>DIFFERENCE BETWEEN SERVLET CONFIG AND SERVLET CONTEXT</a:t>
            </a:r>
            <a:endParaRPr lang="en-IN" dirty="0"/>
          </a:p>
        </p:txBody>
      </p:sp>
      <p:pic>
        <p:nvPicPr>
          <p:cNvPr id="5" name="table">
            <a:extLst>
              <a:ext uri="{FF2B5EF4-FFF2-40B4-BE49-F238E27FC236}">
                <a16:creationId xmlns:a16="http://schemas.microsoft.com/office/drawing/2014/main" id="{1E6C40EF-5BF5-0E4A-7D85-D082231F3143}"/>
              </a:ext>
            </a:extLst>
          </p:cNvPr>
          <p:cNvPicPr>
            <a:picLocks noChangeAspect="1"/>
          </p:cNvPicPr>
          <p:nvPr/>
        </p:nvPicPr>
        <p:blipFill>
          <a:blip r:embed="rId2"/>
          <a:stretch>
            <a:fillRect/>
          </a:stretch>
        </p:blipFill>
        <p:spPr>
          <a:xfrm>
            <a:off x="816746" y="825623"/>
            <a:ext cx="10573304" cy="4660777"/>
          </a:xfrm>
          <a:prstGeom prst="rect">
            <a:avLst/>
          </a:prstGeom>
        </p:spPr>
      </p:pic>
    </p:spTree>
    <p:extLst>
      <p:ext uri="{BB962C8B-B14F-4D97-AF65-F5344CB8AC3E}">
        <p14:creationId xmlns:p14="http://schemas.microsoft.com/office/powerpoint/2010/main" val="417044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1B96-072E-5EEE-7D7A-57D67C5A5707}"/>
              </a:ext>
            </a:extLst>
          </p:cNvPr>
          <p:cNvSpPr>
            <a:spLocks noGrp="1"/>
          </p:cNvSpPr>
          <p:nvPr>
            <p:ph type="title"/>
          </p:nvPr>
        </p:nvSpPr>
        <p:spPr/>
        <p:txBody>
          <a:bodyPr/>
          <a:lstStyle/>
          <a:p>
            <a:r>
              <a:rPr lang="en-IN" dirty="0"/>
              <a:t>Session tracking</a:t>
            </a:r>
          </a:p>
        </p:txBody>
      </p:sp>
      <p:sp>
        <p:nvSpPr>
          <p:cNvPr id="3" name="Content Placeholder 2">
            <a:extLst>
              <a:ext uri="{FF2B5EF4-FFF2-40B4-BE49-F238E27FC236}">
                <a16:creationId xmlns:a16="http://schemas.microsoft.com/office/drawing/2014/main" id="{4F34AF3D-FA55-8C32-20A2-6479E57E946D}"/>
              </a:ext>
            </a:extLst>
          </p:cNvPr>
          <p:cNvSpPr>
            <a:spLocks noGrp="1"/>
          </p:cNvSpPr>
          <p:nvPr>
            <p:ph idx="1"/>
          </p:nvPr>
        </p:nvSpPr>
        <p:spPr/>
        <p:txBody>
          <a:bodyPr/>
          <a:lstStyle/>
          <a:p>
            <a:pPr>
              <a:lnSpc>
                <a:spcPct val="107000"/>
              </a:lnSpc>
              <a:spcAft>
                <a:spcPts val="800"/>
              </a:spcAft>
            </a:pPr>
            <a:r>
              <a:rPr lang="en-IN"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Some of the</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techniques used in Session tracking: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Cookies.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HttpSession</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607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75CC-8508-6E82-E1F7-49E51EF8E71B}"/>
              </a:ext>
            </a:extLst>
          </p:cNvPr>
          <p:cNvSpPr>
            <a:spLocks noGrp="1"/>
          </p:cNvSpPr>
          <p:nvPr>
            <p:ph type="title"/>
          </p:nvPr>
        </p:nvSpPr>
        <p:spPr/>
        <p:txBody>
          <a:bodyPr/>
          <a:lstStyle/>
          <a:p>
            <a:r>
              <a:rPr lang="en-IN" dirty="0"/>
              <a:t>Cookie in servlet</a:t>
            </a:r>
          </a:p>
        </p:txBody>
      </p:sp>
      <p:sp>
        <p:nvSpPr>
          <p:cNvPr id="3" name="Content Placeholder 2">
            <a:extLst>
              <a:ext uri="{FF2B5EF4-FFF2-40B4-BE49-F238E27FC236}">
                <a16:creationId xmlns:a16="http://schemas.microsoft.com/office/drawing/2014/main" id="{8F926432-5677-AD1F-D56F-F75DD282D3CE}"/>
              </a:ext>
            </a:extLst>
          </p:cNvPr>
          <p:cNvSpPr>
            <a:spLocks noGrp="1"/>
          </p:cNvSpPr>
          <p:nvPr>
            <p:ph idx="1"/>
          </p:nvPr>
        </p:nvSpPr>
        <p:spPr/>
        <p:txBody>
          <a:bodyPr/>
          <a:lstStyle/>
          <a:p>
            <a:pPr algn="just">
              <a:lnSpc>
                <a:spcPct val="107000"/>
              </a:lnSpc>
              <a:spcAft>
                <a:spcPts val="800"/>
              </a:spcAft>
            </a:pPr>
            <a:r>
              <a:rPr lang="en-IN" sz="1800" dirty="0">
                <a:solidFill>
                  <a:srgbClr val="000000"/>
                </a:solidFill>
                <a:effectLst/>
                <a:ea typeface="Times New Roman" panose="02020603050405020304" pitchFamily="18" charset="0"/>
                <a:cs typeface="Calibri" panose="020F0502020204030204" pitchFamily="34" charset="0"/>
              </a:rPr>
              <a:t>A </a:t>
            </a:r>
            <a:r>
              <a:rPr lang="en-IN" sz="1800" b="1" dirty="0">
                <a:solidFill>
                  <a:srgbClr val="000000"/>
                </a:solidFill>
                <a:effectLst/>
                <a:ea typeface="Times New Roman" panose="02020603050405020304" pitchFamily="18" charset="0"/>
                <a:cs typeface="Calibri" panose="020F0502020204030204" pitchFamily="34" charset="0"/>
              </a:rPr>
              <a:t>cookie</a:t>
            </a:r>
            <a:r>
              <a:rPr lang="en-IN" sz="1800" dirty="0">
                <a:solidFill>
                  <a:srgbClr val="000000"/>
                </a:solidFill>
                <a:effectLst/>
                <a:ea typeface="Times New Roman" panose="02020603050405020304" pitchFamily="18" charset="0"/>
                <a:cs typeface="Calibri" panose="020F0502020204030204" pitchFamily="34" charset="0"/>
              </a:rPr>
              <a:t> is a small piece of information that is persisted between the multiple client requests.</a:t>
            </a:r>
            <a:endParaRPr lang="en-IN" sz="18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ea typeface="Times New Roman" panose="02020603050405020304" pitchFamily="18" charset="0"/>
                <a:cs typeface="Calibri" panose="020F0502020204030204" pitchFamily="34" charset="0"/>
              </a:rPr>
              <a:t>A cookie has a name, a single value, and optional attributes such as a comment, path and domain qualifiers, a maximum age, and a version number.</a:t>
            </a:r>
            <a:endParaRPr lang="en-IN" sz="18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ea typeface="Times New Roman" panose="02020603050405020304" pitchFamily="18" charset="0"/>
                <a:cs typeface="Calibri" panose="020F0502020204030204" pitchFamily="34" charset="0"/>
              </a:rPr>
              <a:t>How Cookie works</a:t>
            </a:r>
            <a:endParaRPr lang="en-IN" sz="18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ea typeface="Times New Roman" panose="02020603050405020304" pitchFamily="18" charset="0"/>
                <a:cs typeface="Calibri" panose="020F0502020204030204" pitchFamily="34" charset="0"/>
              </a:rPr>
              <a:t>By default, each request is considered as a new request. In cookies technique, we add cookie with response from the servlet. So cookie is stored in the cache of the browser. After that if request is sent by the user, cookie is added with request by default. Thus, we recognize the user as the old user</a:t>
            </a:r>
            <a:r>
              <a:rPr lang="en-IN" sz="1800" dirty="0">
                <a:solidFill>
                  <a:srgbClr val="333333"/>
                </a:solidFill>
                <a:effectLst/>
                <a:ea typeface="Times New Roman" panose="02020603050405020304" pitchFamily="18" charset="0"/>
                <a:cs typeface="Times New Roman" panose="02020603050405020304" pitchFamily="18" charset="0"/>
              </a:rPr>
              <a:t>.</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6013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2096-4BE7-881A-458C-382D4BC1CAD5}"/>
              </a:ext>
            </a:extLst>
          </p:cNvPr>
          <p:cNvSpPr>
            <a:spLocks noGrp="1"/>
          </p:cNvSpPr>
          <p:nvPr>
            <p:ph type="title"/>
          </p:nvPr>
        </p:nvSpPr>
        <p:spPr/>
        <p:txBody>
          <a:bodyPr/>
          <a:lstStyle/>
          <a:p>
            <a:r>
              <a:rPr lang="en-IN" dirty="0"/>
              <a:t>drawbacks</a:t>
            </a:r>
          </a:p>
        </p:txBody>
      </p:sp>
      <p:sp>
        <p:nvSpPr>
          <p:cNvPr id="3" name="Content Placeholder 2">
            <a:extLst>
              <a:ext uri="{FF2B5EF4-FFF2-40B4-BE49-F238E27FC236}">
                <a16:creationId xmlns:a16="http://schemas.microsoft.com/office/drawing/2014/main" id="{54886522-E92D-6596-537F-BC42637C6B1A}"/>
              </a:ext>
            </a:extLst>
          </p:cNvPr>
          <p:cNvSpPr>
            <a:spLocks noGrp="1"/>
          </p:cNvSpPr>
          <p:nvPr>
            <p:ph idx="1"/>
          </p:nvPr>
        </p:nvSpPr>
        <p:spPr/>
        <p:txBody>
          <a:bodyPr/>
          <a:lstStyle/>
          <a:p>
            <a:pPr marL="342900" lvl="0" indent="-342900" algn="just">
              <a:lnSpc>
                <a:spcPts val="1875"/>
              </a:lnSpc>
              <a:spcBef>
                <a:spcPts val="300"/>
              </a:spcBef>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will not work if cookie is disabled from the browser.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tabLst>
                <a:tab pos="45720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Only textual information can be set in Cookie object.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8394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474A-1900-F985-B171-6F8C65386C13}"/>
              </a:ext>
            </a:extLst>
          </p:cNvPr>
          <p:cNvSpPr>
            <a:spLocks noGrp="1"/>
          </p:cNvSpPr>
          <p:nvPr>
            <p:ph type="title"/>
          </p:nvPr>
        </p:nvSpPr>
        <p:spPr/>
        <p:txBody>
          <a:bodyPr/>
          <a:lstStyle/>
          <a:p>
            <a:r>
              <a:rPr lang="en-IN" dirty="0"/>
              <a:t>http session in servlet</a:t>
            </a:r>
          </a:p>
        </p:txBody>
      </p:sp>
      <p:sp>
        <p:nvSpPr>
          <p:cNvPr id="3" name="Content Placeholder 2">
            <a:extLst>
              <a:ext uri="{FF2B5EF4-FFF2-40B4-BE49-F238E27FC236}">
                <a16:creationId xmlns:a16="http://schemas.microsoft.com/office/drawing/2014/main" id="{CC9720CF-82DF-50F7-1BEA-C2CE7F7784E1}"/>
              </a:ext>
            </a:extLst>
          </p:cNvPr>
          <p:cNvSpPr>
            <a:spLocks noGrp="1"/>
          </p:cNvSpPr>
          <p:nvPr>
            <p:ph idx="1"/>
          </p:nvPr>
        </p:nvSpPr>
        <p:spPr/>
        <p:txBody>
          <a:bodyPr/>
          <a:lstStyle/>
          <a:p>
            <a:r>
              <a:rPr lang="en-US" dirty="0"/>
              <a:t>Http session is an interface in </a:t>
            </a:r>
            <a:r>
              <a:rPr lang="en-US" dirty="0" err="1"/>
              <a:t>javax.servlet</a:t>
            </a:r>
            <a:r>
              <a:rPr lang="en-US" dirty="0"/>
              <a:t> package.</a:t>
            </a:r>
          </a:p>
          <a:p>
            <a:r>
              <a:rPr lang="en-IN" dirty="0" err="1"/>
              <a:t>request.getSession</a:t>
            </a:r>
            <a:r>
              <a:rPr lang="en-IN" dirty="0"/>
              <a:t>() will return you </a:t>
            </a:r>
            <a:r>
              <a:rPr lang="en-IN" dirty="0" err="1"/>
              <a:t>httpsession</a:t>
            </a:r>
            <a:r>
              <a:rPr lang="en-IN" dirty="0"/>
              <a:t> object.</a:t>
            </a:r>
          </a:p>
          <a:p>
            <a:r>
              <a:rPr lang="en-IN" dirty="0"/>
              <a:t>By using </a:t>
            </a:r>
            <a:r>
              <a:rPr lang="en-IN" dirty="0" err="1"/>
              <a:t>setAttribute</a:t>
            </a:r>
            <a:r>
              <a:rPr lang="en-IN" dirty="0"/>
              <a:t>() of </a:t>
            </a:r>
            <a:r>
              <a:rPr lang="en-IN" dirty="0" err="1"/>
              <a:t>httpsession</a:t>
            </a:r>
            <a:r>
              <a:rPr lang="en-IN" dirty="0"/>
              <a:t> you can set one session in key-value pair.</a:t>
            </a:r>
          </a:p>
          <a:p>
            <a:r>
              <a:rPr lang="en-IN" dirty="0" err="1"/>
              <a:t>getAttribute</a:t>
            </a:r>
            <a:r>
              <a:rPr lang="en-IN" dirty="0"/>
              <a:t> of </a:t>
            </a:r>
            <a:r>
              <a:rPr lang="en-IN" dirty="0" err="1"/>
              <a:t>httpsession</a:t>
            </a:r>
            <a:r>
              <a:rPr lang="en-IN" dirty="0"/>
              <a:t> gives you back the session by passing key as parameter.</a:t>
            </a:r>
          </a:p>
          <a:p>
            <a:r>
              <a:rPr lang="en-IN" dirty="0"/>
              <a:t>It belongs on server side. Disabling cookies doesn’t affect session.</a:t>
            </a:r>
          </a:p>
        </p:txBody>
      </p:sp>
    </p:spTree>
    <p:extLst>
      <p:ext uri="{BB962C8B-B14F-4D97-AF65-F5344CB8AC3E}">
        <p14:creationId xmlns:p14="http://schemas.microsoft.com/office/powerpoint/2010/main" val="4219962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B00C-8243-0466-6CE2-82757B01D5D1}"/>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73BB7052-8548-6272-6C14-1F7F2C158313}"/>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Gill Sans MT" panose="020B0502020104020203" pitchFamily="34" charset="0"/>
              </a:rPr>
              <a:t>Any kind of object can be stored into a session, be it a text, object etc.</a:t>
            </a:r>
          </a:p>
          <a:p>
            <a:pPr algn="l" fontAlgn="base">
              <a:buFont typeface="Arial" panose="020B0604020202020204" pitchFamily="34" charset="0"/>
              <a:buChar char="•"/>
            </a:pPr>
            <a:r>
              <a:rPr lang="en-US" b="0" i="0" dirty="0">
                <a:solidFill>
                  <a:srgbClr val="273239"/>
                </a:solidFill>
                <a:effectLst/>
                <a:latin typeface="Gill Sans MT" panose="020B0502020104020203" pitchFamily="34" charset="0"/>
              </a:rPr>
              <a:t>Usage of sessions is not dependent on the client’s browser.</a:t>
            </a:r>
          </a:p>
          <a:p>
            <a:pPr algn="l" fontAlgn="base">
              <a:buFont typeface="Arial" panose="020B0604020202020204" pitchFamily="34" charset="0"/>
              <a:buChar char="•"/>
            </a:pPr>
            <a:r>
              <a:rPr lang="en-US" b="0" i="0" dirty="0">
                <a:solidFill>
                  <a:srgbClr val="273239"/>
                </a:solidFill>
                <a:effectLst/>
                <a:latin typeface="Gill Sans MT" panose="020B0502020104020203" pitchFamily="34" charset="0"/>
              </a:rPr>
              <a:t>Sessions are secure and transparent</a:t>
            </a:r>
          </a:p>
          <a:p>
            <a:endParaRPr lang="en-IN" dirty="0">
              <a:latin typeface="Gill Sans MT" panose="020B0502020104020203" pitchFamily="34" charset="0"/>
            </a:endParaRPr>
          </a:p>
        </p:txBody>
      </p:sp>
    </p:spTree>
    <p:extLst>
      <p:ext uri="{BB962C8B-B14F-4D97-AF65-F5344CB8AC3E}">
        <p14:creationId xmlns:p14="http://schemas.microsoft.com/office/powerpoint/2010/main" val="317302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F114-2E22-B990-7EDA-BEDC976EB670}"/>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38B2AAF5-BC0F-91A7-AC72-E36B2C70F27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Gill Sans MT" panose="020B0502020104020203" pitchFamily="34" charset="0"/>
              </a:rPr>
              <a:t>Performance overhead due to session object being stored on server</a:t>
            </a:r>
          </a:p>
          <a:p>
            <a:pPr algn="l" fontAlgn="base">
              <a:buFont typeface="Arial" panose="020B0604020202020204" pitchFamily="34" charset="0"/>
              <a:buChar char="•"/>
            </a:pPr>
            <a:r>
              <a:rPr lang="en-US" b="0" i="0" dirty="0">
                <a:solidFill>
                  <a:srgbClr val="273239"/>
                </a:solidFill>
                <a:effectLst/>
                <a:latin typeface="Gill Sans MT" panose="020B0502020104020203" pitchFamily="34" charset="0"/>
              </a:rPr>
              <a:t>Overhead due to serialization and de-serialization of data</a:t>
            </a:r>
          </a:p>
          <a:p>
            <a:endParaRPr lang="en-IN" dirty="0"/>
          </a:p>
        </p:txBody>
      </p:sp>
    </p:spTree>
    <p:extLst>
      <p:ext uri="{BB962C8B-B14F-4D97-AF65-F5344CB8AC3E}">
        <p14:creationId xmlns:p14="http://schemas.microsoft.com/office/powerpoint/2010/main" val="199090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84FA-0740-A3E5-5E83-2CA7621AF30C}"/>
              </a:ext>
            </a:extLst>
          </p:cNvPr>
          <p:cNvSpPr>
            <a:spLocks noGrp="1"/>
          </p:cNvSpPr>
          <p:nvPr>
            <p:ph type="title"/>
          </p:nvPr>
        </p:nvSpPr>
        <p:spPr/>
        <p:txBody>
          <a:bodyPr/>
          <a:lstStyle/>
          <a:p>
            <a:r>
              <a:rPr lang="en-IN" dirty="0"/>
              <a:t>WEB APPLICATION</a:t>
            </a:r>
          </a:p>
        </p:txBody>
      </p:sp>
      <p:sp>
        <p:nvSpPr>
          <p:cNvPr id="3" name="Content Placeholder 2">
            <a:extLst>
              <a:ext uri="{FF2B5EF4-FFF2-40B4-BE49-F238E27FC236}">
                <a16:creationId xmlns:a16="http://schemas.microsoft.com/office/drawing/2014/main" id="{7DB7757E-05E0-E89B-45F7-F4722D92A84E}"/>
              </a:ext>
            </a:extLst>
          </p:cNvPr>
          <p:cNvSpPr>
            <a:spLocks noGrp="1"/>
          </p:cNvSpPr>
          <p:nvPr>
            <p:ph idx="1"/>
          </p:nvPr>
        </p:nvSpPr>
        <p:spPr/>
        <p:txBody>
          <a:bodyPr/>
          <a:lstStyle/>
          <a:p>
            <a:pPr>
              <a:lnSpc>
                <a:spcPts val="2005"/>
              </a:lnSpc>
              <a:spcBef>
                <a:spcPts val="1800"/>
              </a:spcBef>
              <a:spcAft>
                <a:spcPts val="1800"/>
              </a:spcAft>
            </a:pPr>
            <a:r>
              <a:rPr lang="en-IN" sz="1800" dirty="0">
                <a:effectLst/>
                <a:ea typeface="Times New Roman" panose="02020603050405020304" pitchFamily="18" charset="0"/>
                <a:cs typeface="Calibri" panose="020F0502020204030204" pitchFamily="34" charset="0"/>
              </a:rPr>
              <a:t>Web application (Web app) is an </a:t>
            </a:r>
            <a:r>
              <a:rPr lang="en-IN" sz="1800" u="sng" dirty="0">
                <a:effectLst/>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application program</a:t>
            </a:r>
            <a:r>
              <a:rPr lang="en-IN" sz="1800" dirty="0">
                <a:effectLst/>
                <a:ea typeface="Times New Roman" panose="02020603050405020304" pitchFamily="18" charset="0"/>
                <a:cs typeface="Calibri" panose="020F0502020204030204" pitchFamily="34" charset="0"/>
              </a:rPr>
              <a:t> that is stored on a remote server and delivered over the Internet through a browser interface. </a:t>
            </a:r>
            <a:r>
              <a:rPr lang="en-IN" sz="1800" u="sng" dirty="0">
                <a:effectLst/>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Web services</a:t>
            </a:r>
            <a:r>
              <a:rPr lang="en-IN" sz="1800" dirty="0">
                <a:effectLst/>
                <a:ea typeface="Times New Roman" panose="02020603050405020304" pitchFamily="18" charset="0"/>
                <a:cs typeface="Calibri" panose="020F0502020204030204" pitchFamily="34" charset="0"/>
              </a:rPr>
              <a:t> are Web apps by definition and many, although not all, websites contain Web apps. According to </a:t>
            </a:r>
            <a:r>
              <a:rPr lang="en-IN" sz="1800" dirty="0" err="1">
                <a:effectLst/>
                <a:ea typeface="Times New Roman" panose="02020603050405020304" pitchFamily="18" charset="0"/>
                <a:cs typeface="Calibri" panose="020F0502020204030204" pitchFamily="34" charset="0"/>
              </a:rPr>
              <a:t>Web.AppStorm</a:t>
            </a:r>
            <a:r>
              <a:rPr lang="en-IN" sz="1800" dirty="0">
                <a:effectLst/>
                <a:ea typeface="Times New Roman" panose="02020603050405020304" pitchFamily="18" charset="0"/>
                <a:cs typeface="Calibri" panose="020F0502020204030204" pitchFamily="34" charset="0"/>
              </a:rPr>
              <a:t> editor </a:t>
            </a:r>
            <a:r>
              <a:rPr lang="en-IN" sz="1800" dirty="0" err="1">
                <a:effectLst/>
                <a:ea typeface="Times New Roman" panose="02020603050405020304" pitchFamily="18" charset="0"/>
                <a:cs typeface="Calibri" panose="020F0502020204030204" pitchFamily="34" charset="0"/>
              </a:rPr>
              <a:t>Jarel</a:t>
            </a:r>
            <a:r>
              <a:rPr lang="en-IN" sz="1800" dirty="0">
                <a:effectLst/>
                <a:ea typeface="Times New Roman" panose="02020603050405020304" pitchFamily="18" charset="0"/>
                <a:cs typeface="Calibri" panose="020F0502020204030204" pitchFamily="34" charset="0"/>
              </a:rPr>
              <a:t> Remick, any website component that performs some function for the user requests qualifies as a Web app.</a:t>
            </a:r>
            <a:endParaRPr lang="en-IN" sz="1800" dirty="0">
              <a:effectLst/>
              <a:ea typeface="Calibri" panose="020F0502020204030204" pitchFamily="34" charset="0"/>
              <a:cs typeface="Times New Roman" panose="02020603050405020304" pitchFamily="18" charset="0"/>
            </a:endParaRPr>
          </a:p>
          <a:p>
            <a:pPr>
              <a:lnSpc>
                <a:spcPts val="2005"/>
              </a:lnSpc>
              <a:spcBef>
                <a:spcPts val="1800"/>
              </a:spcBef>
              <a:spcAft>
                <a:spcPts val="1800"/>
              </a:spcAft>
            </a:pPr>
            <a:r>
              <a:rPr lang="en-IN" sz="1800" dirty="0">
                <a:effectLst/>
                <a:ea typeface="Times New Roman" panose="02020603050405020304" pitchFamily="18" charset="0"/>
                <a:cs typeface="Calibri" panose="020F0502020204030204" pitchFamily="34" charset="0"/>
              </a:rPr>
              <a:t>Web applications can be designed for a wide variety of uses and can be used by anyone; from an organization to an individual for numerous reasons. Commonly used Web applications can include webmail, online calculators, or </a:t>
            </a:r>
            <a:r>
              <a:rPr lang="en-IN" sz="1800" u="sng" dirty="0">
                <a:effectLst/>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e-commerce</a:t>
            </a:r>
            <a:r>
              <a:rPr lang="en-IN" sz="1800" dirty="0">
                <a:effectLst/>
                <a:ea typeface="Times New Roman" panose="02020603050405020304" pitchFamily="18" charset="0"/>
                <a:cs typeface="Calibri" panose="020F0502020204030204" pitchFamily="34" charset="0"/>
              </a:rPr>
              <a:t> shops. Some Web apps can be only accessed by a specific browser; however, most are available no matter the browser.</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96621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29A4-2945-9EA4-8A58-3F2370225ED6}"/>
              </a:ext>
            </a:extLst>
          </p:cNvPr>
          <p:cNvSpPr>
            <a:spLocks noGrp="1"/>
          </p:cNvSpPr>
          <p:nvPr>
            <p:ph type="title"/>
          </p:nvPr>
        </p:nvSpPr>
        <p:spPr/>
        <p:txBody>
          <a:bodyPr/>
          <a:lstStyle/>
          <a:p>
            <a:r>
              <a:rPr lang="en-US" dirty="0"/>
              <a:t>Java server pages(</a:t>
            </a:r>
            <a:r>
              <a:rPr lang="en-US" dirty="0" err="1"/>
              <a:t>jsp</a:t>
            </a:r>
            <a:r>
              <a:rPr lang="en-US" dirty="0"/>
              <a:t>) :-</a:t>
            </a:r>
            <a:endParaRPr lang="en-IN" dirty="0"/>
          </a:p>
        </p:txBody>
      </p:sp>
      <p:sp>
        <p:nvSpPr>
          <p:cNvPr id="3" name="Content Placeholder 2">
            <a:extLst>
              <a:ext uri="{FF2B5EF4-FFF2-40B4-BE49-F238E27FC236}">
                <a16:creationId xmlns:a16="http://schemas.microsoft.com/office/drawing/2014/main" id="{E2CE1611-1A0B-104E-9A49-7C3973ACE321}"/>
              </a:ext>
            </a:extLst>
          </p:cNvPr>
          <p:cNvSpPr>
            <a:spLocks noGrp="1"/>
          </p:cNvSpPr>
          <p:nvPr>
            <p:ph idx="1"/>
          </p:nvPr>
        </p:nvSpPr>
        <p:spPr>
          <a:xfrm>
            <a:off x="1451579" y="2015732"/>
            <a:ext cx="9603275" cy="4111530"/>
          </a:xfrm>
        </p:spPr>
        <p:txBody>
          <a:bodyPr>
            <a:normAutofit lnSpcReduction="10000"/>
          </a:bodyPr>
          <a:lstStyle/>
          <a:p>
            <a:pPr algn="l" fontAlgn="base">
              <a:buFont typeface="Arial" panose="020B0604020202020204" pitchFamily="34" charset="0"/>
              <a:buChar char="•"/>
            </a:pPr>
            <a:r>
              <a:rPr lang="en-US" dirty="0" err="1">
                <a:solidFill>
                  <a:srgbClr val="273239"/>
                </a:solidFill>
                <a:latin typeface="urw-din"/>
              </a:rPr>
              <a:t>jsp</a:t>
            </a:r>
            <a:r>
              <a:rPr lang="en-US" b="0" i="0" dirty="0">
                <a:solidFill>
                  <a:srgbClr val="273239"/>
                </a:solidFill>
                <a:effectLst/>
                <a:latin typeface="urw-din"/>
              </a:rPr>
              <a:t> stands for </a:t>
            </a:r>
            <a:r>
              <a:rPr lang="en-US" b="1" i="0" dirty="0">
                <a:solidFill>
                  <a:srgbClr val="273239"/>
                </a:solidFill>
                <a:effectLst/>
                <a:latin typeface="urw-din"/>
              </a:rPr>
              <a:t>Java Server Pages</a:t>
            </a:r>
            <a:r>
              <a:rPr lang="en-US" b="0" i="0" dirty="0">
                <a:solidFill>
                  <a:srgbClr val="273239"/>
                </a:solidFill>
                <a:effectLst/>
                <a:latin typeface="urw-din"/>
              </a:rPr>
              <a:t>.</a:t>
            </a:r>
          </a:p>
          <a:p>
            <a:pPr algn="l" fontAlgn="base">
              <a:buFont typeface="Arial" panose="020B0604020202020204" pitchFamily="34" charset="0"/>
              <a:buChar char="•"/>
            </a:pPr>
            <a:r>
              <a:rPr lang="en-US" b="0" i="0" dirty="0">
                <a:solidFill>
                  <a:srgbClr val="273239"/>
                </a:solidFill>
                <a:effectLst/>
                <a:latin typeface="urw-din"/>
              </a:rPr>
              <a:t>It is a server side technology.</a:t>
            </a:r>
          </a:p>
          <a:p>
            <a:pPr algn="l" fontAlgn="base">
              <a:buFont typeface="Arial" panose="020B0604020202020204" pitchFamily="34" charset="0"/>
              <a:buChar char="•"/>
            </a:pPr>
            <a:r>
              <a:rPr lang="en-US" b="0" i="0" dirty="0">
                <a:solidFill>
                  <a:srgbClr val="273239"/>
                </a:solidFill>
                <a:effectLst/>
                <a:latin typeface="urw-din"/>
              </a:rPr>
              <a:t>It is used for creating web application.</a:t>
            </a:r>
          </a:p>
          <a:p>
            <a:pPr algn="l" fontAlgn="base">
              <a:buFont typeface="Arial" panose="020B0604020202020204" pitchFamily="34" charset="0"/>
              <a:buChar char="•"/>
            </a:pPr>
            <a:r>
              <a:rPr lang="en-US" b="0" i="0" dirty="0">
                <a:solidFill>
                  <a:srgbClr val="273239"/>
                </a:solidFill>
                <a:effectLst/>
                <a:latin typeface="urw-din"/>
              </a:rPr>
              <a:t>It is used to create dynamic web content.     </a:t>
            </a:r>
          </a:p>
          <a:p>
            <a:pPr algn="l" fontAlgn="base">
              <a:buFont typeface="Arial" panose="020B0604020202020204" pitchFamily="34" charset="0"/>
              <a:buChar char="•"/>
            </a:pPr>
            <a:r>
              <a:rPr lang="en-US" b="0" i="0" dirty="0">
                <a:solidFill>
                  <a:srgbClr val="273239"/>
                </a:solidFill>
                <a:effectLst/>
                <a:latin typeface="urw-din"/>
              </a:rPr>
              <a:t>In this JSP tags are used to insert JAVA code into HTML pages.</a:t>
            </a:r>
          </a:p>
          <a:p>
            <a:pPr algn="l" fontAlgn="base">
              <a:buFont typeface="Arial" panose="020B0604020202020204" pitchFamily="34" charset="0"/>
              <a:buChar char="•"/>
            </a:pPr>
            <a:r>
              <a:rPr lang="en-US" b="0" i="0" dirty="0">
                <a:solidFill>
                  <a:srgbClr val="273239"/>
                </a:solidFill>
                <a:effectLst/>
                <a:latin typeface="urw-din"/>
              </a:rPr>
              <a:t>It is an advanced version of Servlet Technology.</a:t>
            </a:r>
          </a:p>
          <a:p>
            <a:pPr algn="l" fontAlgn="base">
              <a:buFont typeface="Arial" panose="020B0604020202020204" pitchFamily="34" charset="0"/>
              <a:buChar char="•"/>
            </a:pPr>
            <a:r>
              <a:rPr lang="en-US" b="0" i="0" dirty="0">
                <a:solidFill>
                  <a:srgbClr val="273239"/>
                </a:solidFill>
                <a:effectLst/>
                <a:latin typeface="urw-din"/>
              </a:rPr>
              <a:t>It is a Web based technology helps us to create dynamic and platform independent web pages.</a:t>
            </a:r>
          </a:p>
          <a:p>
            <a:pPr algn="l" fontAlgn="base">
              <a:buFont typeface="Arial" panose="020B0604020202020204" pitchFamily="34" charset="0"/>
              <a:buChar char="•"/>
            </a:pPr>
            <a:r>
              <a:rPr lang="en-US" b="0" i="0" dirty="0">
                <a:solidFill>
                  <a:srgbClr val="273239"/>
                </a:solidFill>
                <a:effectLst/>
                <a:latin typeface="urw-din"/>
              </a:rPr>
              <a:t>In this, Java code can be inserted in HTML/ XML pages or both.</a:t>
            </a:r>
          </a:p>
          <a:p>
            <a:endParaRPr lang="en-IN" dirty="0"/>
          </a:p>
        </p:txBody>
      </p:sp>
    </p:spTree>
    <p:extLst>
      <p:ext uri="{BB962C8B-B14F-4D97-AF65-F5344CB8AC3E}">
        <p14:creationId xmlns:p14="http://schemas.microsoft.com/office/powerpoint/2010/main" val="400245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F602-15E0-709D-59FD-A699CAFFEB1D}"/>
              </a:ext>
            </a:extLst>
          </p:cNvPr>
          <p:cNvSpPr>
            <a:spLocks noGrp="1"/>
          </p:cNvSpPr>
          <p:nvPr>
            <p:ph type="title"/>
          </p:nvPr>
        </p:nvSpPr>
        <p:spPr/>
        <p:txBody>
          <a:bodyPr/>
          <a:lstStyle/>
          <a:p>
            <a:r>
              <a:rPr lang="en-IN" dirty="0"/>
              <a:t>HOW DOES WEB APPLICATION WORKS</a:t>
            </a:r>
          </a:p>
        </p:txBody>
      </p:sp>
      <p:sp>
        <p:nvSpPr>
          <p:cNvPr id="3" name="Content Placeholder 2">
            <a:extLst>
              <a:ext uri="{FF2B5EF4-FFF2-40B4-BE49-F238E27FC236}">
                <a16:creationId xmlns:a16="http://schemas.microsoft.com/office/drawing/2014/main" id="{52268D0E-0FB5-1204-6788-32CE88DA4D69}"/>
              </a:ext>
            </a:extLst>
          </p:cNvPr>
          <p:cNvSpPr>
            <a:spLocks noGrp="1"/>
          </p:cNvSpPr>
          <p:nvPr>
            <p:ph idx="1"/>
          </p:nvPr>
        </p:nvSpPr>
        <p:spPr/>
        <p:txBody>
          <a:bodyPr>
            <a:normAutofit fontScale="55000" lnSpcReduction="20000"/>
          </a:bodyPr>
          <a:lstStyle/>
          <a:p>
            <a:pPr>
              <a:lnSpc>
                <a:spcPts val="2005"/>
              </a:lnSpc>
              <a:spcBef>
                <a:spcPts val="375"/>
              </a:spcBef>
              <a:spcAft>
                <a:spcPts val="1800"/>
              </a:spcAft>
            </a:pP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Web applications do not need to be downloaded since they are accessed through a network. Users can access a Web application through a web browser such as Google Chrome, Mozilla Firefox or Safari.</a:t>
            </a:r>
          </a:p>
          <a:p>
            <a:pPr>
              <a:lnSpc>
                <a:spcPts val="2005"/>
              </a:lnSpc>
              <a:spcBef>
                <a:spcPts val="375"/>
              </a:spcBef>
              <a:spcAft>
                <a:spcPts val="1800"/>
              </a:spcAft>
            </a:pP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For a web app to operate, it needs a Web server and a database. Web servers manage the requests that come from a client. A database can be used to store any needed information.</a:t>
            </a:r>
          </a:p>
          <a:p>
            <a:pPr>
              <a:lnSpc>
                <a:spcPts val="2005"/>
              </a:lnSpc>
              <a:spcBef>
                <a:spcPts val="1800"/>
              </a:spcBef>
              <a:spcAft>
                <a:spcPts val="1800"/>
              </a:spcAft>
            </a:pP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Web applications typically have short development cycles and can be made with small development teams. Most Web apps are written in </a:t>
            </a:r>
            <a:r>
              <a:rPr lang="en-IN" sz="2900" u="sng" dirty="0">
                <a:effectLst/>
                <a:latin typeface="Baskerville Old Face" panose="02020602080505020303" pitchFamily="18" charset="0"/>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JavaScript</a:t>
            </a: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 </a:t>
            </a:r>
            <a:r>
              <a:rPr lang="en-IN" sz="2900" u="sng" dirty="0">
                <a:effectLst/>
                <a:latin typeface="Baskerville Old Face" panose="02020602080505020303" pitchFamily="18"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HTML5</a:t>
            </a: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 or Cascading Style Sheets (CSS). Client-side programming typically utilizes these languages, which help build an applications </a:t>
            </a:r>
            <a:r>
              <a:rPr lang="en-IN" sz="2900" u="sng" dirty="0">
                <a:effectLst/>
                <a:latin typeface="Baskerville Old Face" panose="02020602080505020303" pitchFamily="18"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front-end</a:t>
            </a: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 Server-side programming is done to create the </a:t>
            </a:r>
            <a:r>
              <a:rPr lang="en-IN" sz="2900" u="sng" dirty="0">
                <a:effectLst/>
                <a:latin typeface="Baskerville Old Face" panose="02020602080505020303" pitchFamily="18" charset="0"/>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scripts</a:t>
            </a: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 a Web app will use. Languages such as </a:t>
            </a:r>
            <a:r>
              <a:rPr lang="en-IN" sz="2900" u="sng" dirty="0">
                <a:effectLst/>
                <a:latin typeface="Baskerville Old Face" panose="02020602080505020303" pitchFamily="18" charset="0"/>
                <a:ea typeface="Times New Roman" panose="02020603050405020304" pitchFamily="18" charset="0"/>
                <a:cs typeface="Calibri" panose="020F0502020204030204" pitchFamily="34" charset="0"/>
                <a:hlinkClick r:id="rId6">
                  <a:extLst>
                    <a:ext uri="{A12FA001-AC4F-418D-AE19-62706E023703}">
                      <ahyp:hlinkClr xmlns:ahyp="http://schemas.microsoft.com/office/drawing/2018/hyperlinkcolor" val="tx"/>
                    </a:ext>
                  </a:extLst>
                </a:hlinkClick>
              </a:rPr>
              <a:t>Python</a:t>
            </a: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 Java, and </a:t>
            </a:r>
            <a:r>
              <a:rPr lang="en-IN" sz="2900" u="sng" dirty="0">
                <a:effectLst/>
                <a:latin typeface="Baskerville Old Face" panose="02020602080505020303" pitchFamily="18"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Ruby</a:t>
            </a:r>
            <a:r>
              <a:rPr lang="en-IN" sz="2900" dirty="0">
                <a:effectLst/>
                <a:latin typeface="Baskerville Old Face" panose="02020602080505020303" pitchFamily="18" charset="0"/>
                <a:ea typeface="Times New Roman" panose="02020603050405020304" pitchFamily="18" charset="0"/>
                <a:cs typeface="Calibri" panose="020F0502020204030204" pitchFamily="34" charset="0"/>
              </a:rPr>
              <a:t> are commonly used in server-side programming.</a:t>
            </a:r>
            <a:endParaRPr lang="en-IN" sz="29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981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ble">
            <a:extLst>
              <a:ext uri="{FF2B5EF4-FFF2-40B4-BE49-F238E27FC236}">
                <a16:creationId xmlns:a16="http://schemas.microsoft.com/office/drawing/2014/main" id="{63690465-64B9-04BD-66C3-9F41A0967CD6}"/>
              </a:ext>
            </a:extLst>
          </p:cNvPr>
          <p:cNvPicPr>
            <a:picLocks noChangeAspect="1"/>
          </p:cNvPicPr>
          <p:nvPr/>
        </p:nvPicPr>
        <p:blipFill>
          <a:blip r:embed="rId2"/>
          <a:stretch>
            <a:fillRect/>
          </a:stretch>
        </p:blipFill>
        <p:spPr>
          <a:xfrm>
            <a:off x="923278" y="665825"/>
            <a:ext cx="10147176" cy="5113538"/>
          </a:xfrm>
          <a:prstGeom prst="rect">
            <a:avLst/>
          </a:prstGeom>
        </p:spPr>
      </p:pic>
    </p:spTree>
    <p:extLst>
      <p:ext uri="{BB962C8B-B14F-4D97-AF65-F5344CB8AC3E}">
        <p14:creationId xmlns:p14="http://schemas.microsoft.com/office/powerpoint/2010/main" val="181194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705880-10B4-2EC5-78A0-B3C1B9091B2E}"/>
              </a:ext>
            </a:extLst>
          </p:cNvPr>
          <p:cNvSpPr/>
          <p:nvPr/>
        </p:nvSpPr>
        <p:spPr>
          <a:xfrm>
            <a:off x="1979720" y="1944210"/>
            <a:ext cx="1500327" cy="1118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5" name="Rectangle 4">
            <a:extLst>
              <a:ext uri="{FF2B5EF4-FFF2-40B4-BE49-F238E27FC236}">
                <a16:creationId xmlns:a16="http://schemas.microsoft.com/office/drawing/2014/main" id="{3EC06683-114B-FB54-7DBB-E2CD23878676}"/>
              </a:ext>
            </a:extLst>
          </p:cNvPr>
          <p:cNvSpPr/>
          <p:nvPr/>
        </p:nvSpPr>
        <p:spPr>
          <a:xfrm>
            <a:off x="6462944" y="1029810"/>
            <a:ext cx="4545367" cy="38351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4138AA8-90DB-00CE-1236-267D10399A1D}"/>
              </a:ext>
            </a:extLst>
          </p:cNvPr>
          <p:cNvSpPr/>
          <p:nvPr/>
        </p:nvSpPr>
        <p:spPr>
          <a:xfrm>
            <a:off x="7084381" y="1571348"/>
            <a:ext cx="3275860" cy="28230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03F7EC6-726C-CF8B-D7F0-B5BEA681CD63}"/>
              </a:ext>
            </a:extLst>
          </p:cNvPr>
          <p:cNvSpPr txBox="1"/>
          <p:nvPr/>
        </p:nvSpPr>
        <p:spPr>
          <a:xfrm>
            <a:off x="7572652" y="612559"/>
            <a:ext cx="2166152" cy="369332"/>
          </a:xfrm>
          <a:prstGeom prst="rect">
            <a:avLst/>
          </a:prstGeom>
          <a:noFill/>
        </p:spPr>
        <p:txBody>
          <a:bodyPr wrap="square" rtlCol="0">
            <a:spAutoFit/>
          </a:bodyPr>
          <a:lstStyle/>
          <a:p>
            <a:r>
              <a:rPr lang="en-IN" dirty="0"/>
              <a:t>WEB SERVER</a:t>
            </a:r>
          </a:p>
        </p:txBody>
      </p:sp>
      <p:sp>
        <p:nvSpPr>
          <p:cNvPr id="8" name="TextBox 7">
            <a:extLst>
              <a:ext uri="{FF2B5EF4-FFF2-40B4-BE49-F238E27FC236}">
                <a16:creationId xmlns:a16="http://schemas.microsoft.com/office/drawing/2014/main" id="{5A6D8979-D12E-1B59-2AFA-5347B52B01CA}"/>
              </a:ext>
            </a:extLst>
          </p:cNvPr>
          <p:cNvSpPr txBox="1"/>
          <p:nvPr/>
        </p:nvSpPr>
        <p:spPr>
          <a:xfrm>
            <a:off x="7572652" y="1178057"/>
            <a:ext cx="2334827" cy="369332"/>
          </a:xfrm>
          <a:prstGeom prst="rect">
            <a:avLst/>
          </a:prstGeom>
          <a:noFill/>
        </p:spPr>
        <p:txBody>
          <a:bodyPr wrap="square" rtlCol="0">
            <a:spAutoFit/>
          </a:bodyPr>
          <a:lstStyle/>
          <a:p>
            <a:r>
              <a:rPr lang="en-IN" dirty="0"/>
              <a:t>WEB CONTAINER</a:t>
            </a:r>
          </a:p>
        </p:txBody>
      </p:sp>
      <p:sp>
        <p:nvSpPr>
          <p:cNvPr id="9" name="Rectangle 8">
            <a:extLst>
              <a:ext uri="{FF2B5EF4-FFF2-40B4-BE49-F238E27FC236}">
                <a16:creationId xmlns:a16="http://schemas.microsoft.com/office/drawing/2014/main" id="{C5F1140D-0F66-C1A5-EDFF-24D7EA5AD959}"/>
              </a:ext>
            </a:extLst>
          </p:cNvPr>
          <p:cNvSpPr/>
          <p:nvPr/>
        </p:nvSpPr>
        <p:spPr>
          <a:xfrm>
            <a:off x="7816788" y="2330388"/>
            <a:ext cx="1837678" cy="1233996"/>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SERVLET</a:t>
            </a:r>
          </a:p>
        </p:txBody>
      </p:sp>
      <p:sp>
        <p:nvSpPr>
          <p:cNvPr id="15" name="Arrow: Right 14">
            <a:extLst>
              <a:ext uri="{FF2B5EF4-FFF2-40B4-BE49-F238E27FC236}">
                <a16:creationId xmlns:a16="http://schemas.microsoft.com/office/drawing/2014/main" id="{E7475CF5-22BB-8EEF-2A6E-6D30596B903B}"/>
              </a:ext>
            </a:extLst>
          </p:cNvPr>
          <p:cNvSpPr/>
          <p:nvPr/>
        </p:nvSpPr>
        <p:spPr>
          <a:xfrm>
            <a:off x="3480047" y="2095130"/>
            <a:ext cx="2956264" cy="97654"/>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477B2F23-69D1-3988-CE98-834B5AED7519}"/>
              </a:ext>
            </a:extLst>
          </p:cNvPr>
          <p:cNvSpPr/>
          <p:nvPr/>
        </p:nvSpPr>
        <p:spPr>
          <a:xfrm rot="10800000">
            <a:off x="3506680" y="2805344"/>
            <a:ext cx="2929631" cy="9765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TextBox 20">
            <a:extLst>
              <a:ext uri="{FF2B5EF4-FFF2-40B4-BE49-F238E27FC236}">
                <a16:creationId xmlns:a16="http://schemas.microsoft.com/office/drawing/2014/main" id="{D9BC8BC8-9481-F30A-6D7D-ED89142EF4B4}"/>
              </a:ext>
            </a:extLst>
          </p:cNvPr>
          <p:cNvSpPr txBox="1"/>
          <p:nvPr/>
        </p:nvSpPr>
        <p:spPr>
          <a:xfrm>
            <a:off x="4021584" y="1766656"/>
            <a:ext cx="1793290" cy="369332"/>
          </a:xfrm>
          <a:prstGeom prst="rect">
            <a:avLst/>
          </a:prstGeom>
          <a:noFill/>
        </p:spPr>
        <p:txBody>
          <a:bodyPr wrap="square" rtlCol="0">
            <a:spAutoFit/>
          </a:bodyPr>
          <a:lstStyle/>
          <a:p>
            <a:r>
              <a:rPr lang="en-IN" dirty="0"/>
              <a:t>REQUEST</a:t>
            </a:r>
          </a:p>
        </p:txBody>
      </p:sp>
      <p:sp>
        <p:nvSpPr>
          <p:cNvPr id="22" name="TextBox 21">
            <a:extLst>
              <a:ext uri="{FF2B5EF4-FFF2-40B4-BE49-F238E27FC236}">
                <a16:creationId xmlns:a16="http://schemas.microsoft.com/office/drawing/2014/main" id="{A2FB9398-BF49-4074-23D3-26037EF0B64B}"/>
              </a:ext>
            </a:extLst>
          </p:cNvPr>
          <p:cNvSpPr txBox="1"/>
          <p:nvPr/>
        </p:nvSpPr>
        <p:spPr>
          <a:xfrm>
            <a:off x="4181383" y="2974019"/>
            <a:ext cx="1766656" cy="369332"/>
          </a:xfrm>
          <a:prstGeom prst="rect">
            <a:avLst/>
          </a:prstGeom>
          <a:noFill/>
        </p:spPr>
        <p:txBody>
          <a:bodyPr wrap="square" rtlCol="0">
            <a:spAutoFit/>
          </a:bodyPr>
          <a:lstStyle/>
          <a:p>
            <a:r>
              <a:rPr lang="en-IN" dirty="0"/>
              <a:t>RESPONSE</a:t>
            </a:r>
          </a:p>
        </p:txBody>
      </p:sp>
      <p:sp>
        <p:nvSpPr>
          <p:cNvPr id="23" name="TextBox 22">
            <a:extLst>
              <a:ext uri="{FF2B5EF4-FFF2-40B4-BE49-F238E27FC236}">
                <a16:creationId xmlns:a16="http://schemas.microsoft.com/office/drawing/2014/main" id="{A0366096-21D8-0D27-39DB-EE03F7A9284B}"/>
              </a:ext>
            </a:extLst>
          </p:cNvPr>
          <p:cNvSpPr txBox="1"/>
          <p:nvPr/>
        </p:nvSpPr>
        <p:spPr>
          <a:xfrm>
            <a:off x="807868" y="257452"/>
            <a:ext cx="3373515" cy="369332"/>
          </a:xfrm>
          <a:prstGeom prst="rect">
            <a:avLst/>
          </a:prstGeom>
          <a:noFill/>
        </p:spPr>
        <p:txBody>
          <a:bodyPr wrap="square" rtlCol="0">
            <a:spAutoFit/>
          </a:bodyPr>
          <a:lstStyle/>
          <a:p>
            <a:r>
              <a:rPr lang="en-IN" dirty="0"/>
              <a:t>WORK FLOW OF SERVLET</a:t>
            </a:r>
          </a:p>
        </p:txBody>
      </p:sp>
    </p:spTree>
    <p:extLst>
      <p:ext uri="{BB962C8B-B14F-4D97-AF65-F5344CB8AC3E}">
        <p14:creationId xmlns:p14="http://schemas.microsoft.com/office/powerpoint/2010/main" val="113539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F0C5A-BB5C-31C0-3783-F44E9645EEF7}"/>
              </a:ext>
            </a:extLst>
          </p:cNvPr>
          <p:cNvSpPr>
            <a:spLocks noGrp="1"/>
          </p:cNvSpPr>
          <p:nvPr>
            <p:ph type="title"/>
          </p:nvPr>
        </p:nvSpPr>
        <p:spPr/>
        <p:txBody>
          <a:bodyPr/>
          <a:lstStyle/>
          <a:p>
            <a:r>
              <a:rPr lang="en-US" dirty="0"/>
              <a:t>Web container</a:t>
            </a:r>
            <a:endParaRPr lang="en-IN" dirty="0"/>
          </a:p>
        </p:txBody>
      </p:sp>
      <p:sp>
        <p:nvSpPr>
          <p:cNvPr id="3" name="Content Placeholder 2">
            <a:extLst>
              <a:ext uri="{FF2B5EF4-FFF2-40B4-BE49-F238E27FC236}">
                <a16:creationId xmlns:a16="http://schemas.microsoft.com/office/drawing/2014/main" id="{471C0252-3BF1-3F99-2205-04553B889C09}"/>
              </a:ext>
            </a:extLst>
          </p:cNvPr>
          <p:cNvSpPr>
            <a:spLocks noGrp="1"/>
          </p:cNvSpPr>
          <p:nvPr>
            <p:ph idx="1"/>
          </p:nvPr>
        </p:nvSpPr>
        <p:spPr/>
        <p:txBody>
          <a:bodyPr/>
          <a:lstStyle/>
          <a:p>
            <a:r>
              <a:rPr lang="en-IN" dirty="0"/>
              <a:t>A web container is the component of a web server that interacts with the java servlet.</a:t>
            </a:r>
          </a:p>
          <a:p>
            <a:r>
              <a:rPr lang="en-IN" dirty="0"/>
              <a:t>A web container manages the life cycle of servlets and it maps a URL to a particular servlet while ensuring that the requester has relevant  access rights.</a:t>
            </a:r>
          </a:p>
          <a:p>
            <a:r>
              <a:rPr lang="en-IN" dirty="0"/>
              <a:t>Java servlet do not have main method, so a container is required to load them. </a:t>
            </a:r>
            <a:r>
              <a:rPr lang="en-IN" i="1" u="sng" dirty="0"/>
              <a:t>The servlet gets deployed on the web container</a:t>
            </a:r>
            <a:r>
              <a:rPr lang="en-IN" dirty="0"/>
              <a:t>.</a:t>
            </a:r>
          </a:p>
          <a:p>
            <a:endParaRPr lang="en-IN" dirty="0"/>
          </a:p>
        </p:txBody>
      </p:sp>
    </p:spTree>
    <p:extLst>
      <p:ext uri="{BB962C8B-B14F-4D97-AF65-F5344CB8AC3E}">
        <p14:creationId xmlns:p14="http://schemas.microsoft.com/office/powerpoint/2010/main" val="120692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3B59E-1251-B297-634E-FB32722EC6B6}"/>
              </a:ext>
            </a:extLst>
          </p:cNvPr>
          <p:cNvSpPr>
            <a:spLocks noGrp="1"/>
          </p:cNvSpPr>
          <p:nvPr>
            <p:ph type="title"/>
          </p:nvPr>
        </p:nvSpPr>
        <p:spPr/>
        <p:txBody>
          <a:bodyPr/>
          <a:lstStyle/>
          <a:p>
            <a:r>
              <a:rPr lang="en-IN" dirty="0"/>
              <a:t>Servlet life cycle</a:t>
            </a:r>
          </a:p>
        </p:txBody>
      </p:sp>
      <p:sp>
        <p:nvSpPr>
          <p:cNvPr id="3" name="Content Placeholder 2">
            <a:extLst>
              <a:ext uri="{FF2B5EF4-FFF2-40B4-BE49-F238E27FC236}">
                <a16:creationId xmlns:a16="http://schemas.microsoft.com/office/drawing/2014/main" id="{ABF720B7-391D-C0C8-1CCF-B1ABDCC993C6}"/>
              </a:ext>
            </a:extLst>
          </p:cNvPr>
          <p:cNvSpPr>
            <a:spLocks noGrp="1"/>
          </p:cNvSpPr>
          <p:nvPr>
            <p:ph idx="1"/>
          </p:nvPr>
        </p:nvSpPr>
        <p:spPr/>
        <p:txBody>
          <a:bodyPr/>
          <a:lstStyle/>
          <a:p>
            <a:pPr algn="just"/>
            <a:r>
              <a:rPr lang="en-IN" sz="1800" dirty="0">
                <a:solidFill>
                  <a:srgbClr val="000000"/>
                </a:solidFill>
                <a:effectLst/>
                <a:ea typeface="Times New Roman" panose="02020603050405020304" pitchFamily="18" charset="0"/>
              </a:rPr>
              <a:t>The web container maintains the life cycle of a servlet instance. Let's see the life cycle of the servlet:</a:t>
            </a:r>
            <a:endParaRPr lang="en-IN" sz="1800" dirty="0">
              <a:effectLst/>
              <a:ea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ea typeface="Calibri" panose="020F0502020204030204" pitchFamily="34" charset="0"/>
                <a:cs typeface="Calibri" panose="020F0502020204030204" pitchFamily="34" charset="0"/>
              </a:rPr>
              <a:t>Servlet class is loaded.</a:t>
            </a:r>
            <a:endParaRPr lang="en-IN" sz="1800" dirty="0">
              <a:effectLst/>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ea typeface="Calibri" panose="020F0502020204030204" pitchFamily="34" charset="0"/>
                <a:cs typeface="Calibri" panose="020F0502020204030204" pitchFamily="34" charset="0"/>
              </a:rPr>
              <a:t>Servlet instance is created.</a:t>
            </a:r>
            <a:endParaRPr lang="en-IN" sz="1800" dirty="0">
              <a:effectLst/>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800" dirty="0" err="1">
                <a:solidFill>
                  <a:srgbClr val="000000"/>
                </a:solidFill>
                <a:effectLst/>
                <a:ea typeface="Calibri" panose="020F0502020204030204" pitchFamily="34" charset="0"/>
                <a:cs typeface="Calibri" panose="020F0502020204030204" pitchFamily="34" charset="0"/>
              </a:rPr>
              <a:t>init</a:t>
            </a:r>
            <a:r>
              <a:rPr lang="en-IN" sz="1800" dirty="0">
                <a:solidFill>
                  <a:srgbClr val="000000"/>
                </a:solidFill>
                <a:effectLst/>
                <a:ea typeface="Calibri" panose="020F0502020204030204" pitchFamily="34" charset="0"/>
                <a:cs typeface="Calibri" panose="020F0502020204030204" pitchFamily="34" charset="0"/>
              </a:rPr>
              <a:t> method is invoked.</a:t>
            </a:r>
            <a:endParaRPr lang="en-IN" sz="1800" dirty="0">
              <a:effectLst/>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ea typeface="Calibri" panose="020F0502020204030204" pitchFamily="34" charset="0"/>
                <a:cs typeface="Calibri" panose="020F0502020204030204" pitchFamily="34" charset="0"/>
              </a:rPr>
              <a:t>service method is invoked.</a:t>
            </a:r>
            <a:endParaRPr lang="en-IN" sz="1800" dirty="0">
              <a:effectLst/>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800" dirty="0">
                <a:solidFill>
                  <a:srgbClr val="000000"/>
                </a:solidFill>
                <a:effectLst/>
                <a:ea typeface="Calibri" panose="020F0502020204030204" pitchFamily="34" charset="0"/>
                <a:cs typeface="Calibri" panose="020F0502020204030204" pitchFamily="34" charset="0"/>
              </a:rPr>
              <a:t>destroy method is invoked.</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504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D10C0A-54AB-7768-99BF-436109072514}"/>
              </a:ext>
            </a:extLst>
          </p:cNvPr>
          <p:cNvSpPr/>
          <p:nvPr/>
        </p:nvSpPr>
        <p:spPr>
          <a:xfrm>
            <a:off x="4083728" y="1154097"/>
            <a:ext cx="3258105" cy="435006"/>
          </a:xfrm>
          <a:prstGeom prst="rect">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SERVLET</a:t>
            </a:r>
          </a:p>
        </p:txBody>
      </p:sp>
      <p:sp>
        <p:nvSpPr>
          <p:cNvPr id="5" name="Rectangle 4">
            <a:extLst>
              <a:ext uri="{FF2B5EF4-FFF2-40B4-BE49-F238E27FC236}">
                <a16:creationId xmlns:a16="http://schemas.microsoft.com/office/drawing/2014/main" id="{82A230AF-27B3-72B0-A8EC-2557C725871D}"/>
              </a:ext>
            </a:extLst>
          </p:cNvPr>
          <p:cNvSpPr/>
          <p:nvPr/>
        </p:nvSpPr>
        <p:spPr>
          <a:xfrm>
            <a:off x="4083728" y="2627790"/>
            <a:ext cx="3258105" cy="506027"/>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GENERIC SERVLET</a:t>
            </a:r>
          </a:p>
        </p:txBody>
      </p:sp>
      <p:sp>
        <p:nvSpPr>
          <p:cNvPr id="6" name="Rectangle 5">
            <a:extLst>
              <a:ext uri="{FF2B5EF4-FFF2-40B4-BE49-F238E27FC236}">
                <a16:creationId xmlns:a16="http://schemas.microsoft.com/office/drawing/2014/main" id="{876FFE73-1E4A-12BB-1270-9FDCF39FD673}"/>
              </a:ext>
            </a:extLst>
          </p:cNvPr>
          <p:cNvSpPr/>
          <p:nvPr/>
        </p:nvSpPr>
        <p:spPr>
          <a:xfrm>
            <a:off x="4083728" y="4172504"/>
            <a:ext cx="3258105" cy="506027"/>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 SERVLET</a:t>
            </a:r>
          </a:p>
        </p:txBody>
      </p:sp>
      <p:cxnSp>
        <p:nvCxnSpPr>
          <p:cNvPr id="8" name="Straight Arrow Connector 7">
            <a:extLst>
              <a:ext uri="{FF2B5EF4-FFF2-40B4-BE49-F238E27FC236}">
                <a16:creationId xmlns:a16="http://schemas.microsoft.com/office/drawing/2014/main" id="{18E7861E-02DF-2854-8FAC-D3D5CB2D2D03}"/>
              </a:ext>
            </a:extLst>
          </p:cNvPr>
          <p:cNvCxnSpPr>
            <a:stCxn id="5" idx="0"/>
            <a:endCxn id="4" idx="2"/>
          </p:cNvCxnSpPr>
          <p:nvPr/>
        </p:nvCxnSpPr>
        <p:spPr>
          <a:xfrm flipV="1">
            <a:off x="5712781" y="1589103"/>
            <a:ext cx="0" cy="1038687"/>
          </a:xfrm>
          <a:prstGeom prst="straightConnector1">
            <a:avLst/>
          </a:prstGeom>
          <a:ln w="2857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5426D3F3-E295-D2C9-E92C-BDDCE28356C8}"/>
              </a:ext>
            </a:extLst>
          </p:cNvPr>
          <p:cNvCxnSpPr>
            <a:stCxn id="6" idx="0"/>
            <a:endCxn id="5" idx="2"/>
          </p:cNvCxnSpPr>
          <p:nvPr/>
        </p:nvCxnSpPr>
        <p:spPr>
          <a:xfrm flipV="1">
            <a:off x="5712781" y="3133817"/>
            <a:ext cx="0" cy="103868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9AC99112-1FE8-6C37-4FFB-8EDE280D65B6}"/>
              </a:ext>
            </a:extLst>
          </p:cNvPr>
          <p:cNvSpPr txBox="1"/>
          <p:nvPr/>
        </p:nvSpPr>
        <p:spPr>
          <a:xfrm>
            <a:off x="7581530" y="1154097"/>
            <a:ext cx="1526959" cy="369332"/>
          </a:xfrm>
          <a:prstGeom prst="rect">
            <a:avLst/>
          </a:prstGeom>
          <a:noFill/>
        </p:spPr>
        <p:txBody>
          <a:bodyPr wrap="square" rtlCol="0">
            <a:spAutoFit/>
          </a:bodyPr>
          <a:lstStyle/>
          <a:p>
            <a:r>
              <a:rPr lang="en-IN" dirty="0"/>
              <a:t>INTERFACE</a:t>
            </a:r>
          </a:p>
        </p:txBody>
      </p:sp>
      <p:sp>
        <p:nvSpPr>
          <p:cNvPr id="21" name="TextBox 20">
            <a:extLst>
              <a:ext uri="{FF2B5EF4-FFF2-40B4-BE49-F238E27FC236}">
                <a16:creationId xmlns:a16="http://schemas.microsoft.com/office/drawing/2014/main" id="{D3E1CBC2-6500-E6DD-BE04-A0593B6F1B90}"/>
              </a:ext>
            </a:extLst>
          </p:cNvPr>
          <p:cNvSpPr txBox="1"/>
          <p:nvPr/>
        </p:nvSpPr>
        <p:spPr>
          <a:xfrm>
            <a:off x="7652551" y="2734322"/>
            <a:ext cx="2334828" cy="369332"/>
          </a:xfrm>
          <a:prstGeom prst="rect">
            <a:avLst/>
          </a:prstGeom>
          <a:noFill/>
        </p:spPr>
        <p:txBody>
          <a:bodyPr wrap="square" rtlCol="0">
            <a:spAutoFit/>
          </a:bodyPr>
          <a:lstStyle/>
          <a:p>
            <a:r>
              <a:rPr lang="en-IN" dirty="0"/>
              <a:t>ABSTRACT CLASS</a:t>
            </a:r>
          </a:p>
        </p:txBody>
      </p:sp>
      <p:sp>
        <p:nvSpPr>
          <p:cNvPr id="22" name="TextBox 21">
            <a:extLst>
              <a:ext uri="{FF2B5EF4-FFF2-40B4-BE49-F238E27FC236}">
                <a16:creationId xmlns:a16="http://schemas.microsoft.com/office/drawing/2014/main" id="{40BE872A-089D-054A-D36D-C465C26DC6D7}"/>
              </a:ext>
            </a:extLst>
          </p:cNvPr>
          <p:cNvSpPr txBox="1"/>
          <p:nvPr/>
        </p:nvSpPr>
        <p:spPr>
          <a:xfrm>
            <a:off x="7785717" y="4234649"/>
            <a:ext cx="2432481" cy="369332"/>
          </a:xfrm>
          <a:prstGeom prst="rect">
            <a:avLst/>
          </a:prstGeom>
          <a:noFill/>
        </p:spPr>
        <p:txBody>
          <a:bodyPr wrap="square" rtlCol="0">
            <a:spAutoFit/>
          </a:bodyPr>
          <a:lstStyle/>
          <a:p>
            <a:r>
              <a:rPr lang="en-IN" dirty="0"/>
              <a:t>ABSTRACT CLASS</a:t>
            </a:r>
          </a:p>
        </p:txBody>
      </p:sp>
    </p:spTree>
    <p:extLst>
      <p:ext uri="{BB962C8B-B14F-4D97-AF65-F5344CB8AC3E}">
        <p14:creationId xmlns:p14="http://schemas.microsoft.com/office/powerpoint/2010/main" val="11349101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1540</TotalTime>
  <Words>2043</Words>
  <Application>Microsoft Office PowerPoint</Application>
  <PresentationFormat>Widescreen</PresentationFormat>
  <Paragraphs>152</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Baskerville Old Face</vt:lpstr>
      <vt:lpstr>Calibri</vt:lpstr>
      <vt:lpstr>Gill Sans MT</vt:lpstr>
      <vt:lpstr>Segoe UI</vt:lpstr>
      <vt:lpstr>Symbol</vt:lpstr>
      <vt:lpstr>Times New Roman</vt:lpstr>
      <vt:lpstr>urw-din</vt:lpstr>
      <vt:lpstr>Wingdings</vt:lpstr>
      <vt:lpstr>Gallery</vt:lpstr>
      <vt:lpstr>SERVLETS </vt:lpstr>
      <vt:lpstr>SERVLET</vt:lpstr>
      <vt:lpstr>WEB APPLICATION</vt:lpstr>
      <vt:lpstr>HOW DOES WEB APPLICATION WORKS</vt:lpstr>
      <vt:lpstr>PowerPoint Presentation</vt:lpstr>
      <vt:lpstr>PowerPoint Presentation</vt:lpstr>
      <vt:lpstr>Web container</vt:lpstr>
      <vt:lpstr>Servlet life cycle</vt:lpstr>
      <vt:lpstr>PowerPoint Presentation</vt:lpstr>
      <vt:lpstr>SERVLET</vt:lpstr>
      <vt:lpstr>GENERIC SERVLET</vt:lpstr>
      <vt:lpstr>Disadvantages of generic servelet</vt:lpstr>
      <vt:lpstr>HTTP SERVLET</vt:lpstr>
      <vt:lpstr>Important methods</vt:lpstr>
      <vt:lpstr>Difference between doget and dopost</vt:lpstr>
      <vt:lpstr>Deployment descriptor</vt:lpstr>
      <vt:lpstr>Mapping url with servlet using web.xml</vt:lpstr>
      <vt:lpstr>Print writer</vt:lpstr>
      <vt:lpstr>Request dispatcher</vt:lpstr>
      <vt:lpstr>Request dispatcher</vt:lpstr>
      <vt:lpstr>Servlet context</vt:lpstr>
      <vt:lpstr>Servlet config</vt:lpstr>
      <vt:lpstr>PowerPoint Presentation</vt:lpstr>
      <vt:lpstr>Session tracking</vt:lpstr>
      <vt:lpstr>Cookie in servlet</vt:lpstr>
      <vt:lpstr>drawbacks</vt:lpstr>
      <vt:lpstr>http session in servlet</vt:lpstr>
      <vt:lpstr>advantages</vt:lpstr>
      <vt:lpstr>disadvantages</vt:lpstr>
      <vt:lpstr>Java server pages(jsp)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bhaskar</dc:creator>
  <cp:lastModifiedBy>sri vatsa</cp:lastModifiedBy>
  <cp:revision>29</cp:revision>
  <dcterms:created xsi:type="dcterms:W3CDTF">2022-06-05T17:22:24Z</dcterms:created>
  <dcterms:modified xsi:type="dcterms:W3CDTF">2022-12-05T12:02:50Z</dcterms:modified>
</cp:coreProperties>
</file>