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C7D2CE-7D56-46CE-9E61-050A118D7EA6}" type="datetimeFigureOut">
              <a:rPr lang="en-IN" smtClean="0"/>
              <a:t>18-07-2022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9B983DA-8C27-40E8-893C-3F799C450A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21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7D2CE-7D56-46CE-9E61-050A118D7EA6}"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983DA-8C27-40E8-893C-3F799C450A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192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7D2CE-7D56-46CE-9E61-050A118D7EA6}"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983DA-8C27-40E8-893C-3F799C450A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935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7D2CE-7D56-46CE-9E61-050A118D7EA6}"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983DA-8C27-40E8-893C-3F799C450A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86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7D2CE-7D56-46CE-9E61-050A118D7EA6}"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983DA-8C27-40E8-893C-3F799C450A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79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C7D2CE-7D56-46CE-9E61-050A118D7EA6}"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983DA-8C27-40E8-893C-3F799C450A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960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7D2CE-7D56-46CE-9E61-050A118D7EA6}" type="datetimeFigureOut">
              <a:rPr lang="en-IN" smtClean="0"/>
              <a:t>18-07-2022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B983DA-8C27-40E8-893C-3F799C450A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69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7D2CE-7D56-46CE-9E61-050A118D7EA6}" type="datetimeFigureOut">
              <a:rPr lang="en-IN" smtClean="0"/>
              <a:t>18-07-2022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B983DA-8C27-40E8-893C-3F799C450A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66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7D2CE-7D56-46CE-9E61-050A118D7EA6}" type="datetimeFigureOut">
              <a:rPr lang="en-IN" smtClean="0"/>
              <a:t>18-07-2022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B983DA-8C27-40E8-893C-3F799C450A56}" type="slidenum">
              <a:rPr lang="en-IN" smtClean="0"/>
              <a:t>‹#›</a:t>
            </a:fld>
            <a:endParaRPr lang="en-IN"/>
          </a:p>
        </p:txBody>
      </p:sp>
    </p:spTree>
    <p:extLst>
      <p:ext uri="{BB962C8B-B14F-4D97-AF65-F5344CB8AC3E}">
        <p14:creationId xmlns:p14="http://schemas.microsoft.com/office/powerpoint/2010/main" val="170710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7D2CE-7D56-46CE-9E61-050A118D7EA6}"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983DA-8C27-40E8-893C-3F799C450A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83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3C7D2CE-7D56-46CE-9E61-050A118D7EA6}" type="datetimeFigureOut">
              <a:rPr lang="en-IN" smtClean="0"/>
              <a:t>18-07-2022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9B983DA-8C27-40E8-893C-3F799C450A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440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C7D2CE-7D56-46CE-9E61-050A118D7EA6}" type="datetimeFigureOut">
              <a:rPr lang="en-IN" smtClean="0"/>
              <a:t>18-07-2022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B983DA-8C27-40E8-893C-3F799C450A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067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E4E9-6418-1B5C-03A7-BA51EF130D96}"/>
              </a:ext>
            </a:extLst>
          </p:cNvPr>
          <p:cNvSpPr>
            <a:spLocks noGrp="1"/>
          </p:cNvSpPr>
          <p:nvPr>
            <p:ph type="ctrTitle"/>
          </p:nvPr>
        </p:nvSpPr>
        <p:spPr/>
        <p:txBody>
          <a:bodyPr/>
          <a:lstStyle/>
          <a:p>
            <a:r>
              <a:rPr lang="en-IN" dirty="0"/>
              <a:t>SPRING MVC</a:t>
            </a:r>
          </a:p>
        </p:txBody>
      </p:sp>
      <p:sp>
        <p:nvSpPr>
          <p:cNvPr id="3" name="Subtitle 2">
            <a:extLst>
              <a:ext uri="{FF2B5EF4-FFF2-40B4-BE49-F238E27FC236}">
                <a16:creationId xmlns:a16="http://schemas.microsoft.com/office/drawing/2014/main" id="{5F117B6D-BA12-4BA9-0FFD-712EBDEECD13}"/>
              </a:ext>
            </a:extLst>
          </p:cNvPr>
          <p:cNvSpPr>
            <a:spLocks noGrp="1"/>
          </p:cNvSpPr>
          <p:nvPr>
            <p:ph type="subTitle" idx="1"/>
          </p:nvPr>
        </p:nvSpPr>
        <p:spPr/>
        <p:txBody>
          <a:bodyPr/>
          <a:lstStyle/>
          <a:p>
            <a:r>
              <a:rPr lang="en-IN" dirty="0"/>
              <a:t>MODEL-VIEW-CONTROLLER</a:t>
            </a:r>
          </a:p>
        </p:txBody>
      </p:sp>
    </p:spTree>
    <p:extLst>
      <p:ext uri="{BB962C8B-B14F-4D97-AF65-F5344CB8AC3E}">
        <p14:creationId xmlns:p14="http://schemas.microsoft.com/office/powerpoint/2010/main" val="229801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BCD4-1D48-526E-62E6-D2A0AFBE83E3}"/>
              </a:ext>
            </a:extLst>
          </p:cNvPr>
          <p:cNvSpPr>
            <a:spLocks noGrp="1"/>
          </p:cNvSpPr>
          <p:nvPr>
            <p:ph type="title" idx="4294967295"/>
          </p:nvPr>
        </p:nvSpPr>
        <p:spPr>
          <a:xfrm>
            <a:off x="963011" y="147916"/>
            <a:ext cx="5712997" cy="526788"/>
          </a:xfrm>
        </p:spPr>
        <p:txBody>
          <a:bodyPr>
            <a:normAutofit fontScale="90000"/>
          </a:bodyPr>
          <a:lstStyle/>
          <a:p>
            <a:r>
              <a:rPr lang="en-IN" dirty="0"/>
              <a:t>WORK FLOW OF SPRING MVC</a:t>
            </a:r>
          </a:p>
        </p:txBody>
      </p:sp>
      <p:pic>
        <p:nvPicPr>
          <p:cNvPr id="4" name="Picture 3">
            <a:extLst>
              <a:ext uri="{FF2B5EF4-FFF2-40B4-BE49-F238E27FC236}">
                <a16:creationId xmlns:a16="http://schemas.microsoft.com/office/drawing/2014/main" id="{E5351CC9-6F81-C382-D1BB-FD7A90FC2D1C}"/>
              </a:ext>
            </a:extLst>
          </p:cNvPr>
          <p:cNvPicPr>
            <a:picLocks noChangeAspect="1"/>
          </p:cNvPicPr>
          <p:nvPr/>
        </p:nvPicPr>
        <p:blipFill rotWithShape="1">
          <a:blip r:embed="rId2"/>
          <a:srcRect b="-8696"/>
          <a:stretch/>
        </p:blipFill>
        <p:spPr>
          <a:xfrm>
            <a:off x="2005400" y="933895"/>
            <a:ext cx="8918802" cy="4797602"/>
          </a:xfrm>
          <a:prstGeom prst="rect">
            <a:avLst/>
          </a:prstGeom>
        </p:spPr>
      </p:pic>
      <p:sp>
        <p:nvSpPr>
          <p:cNvPr id="6" name="Rectangle 5">
            <a:extLst>
              <a:ext uri="{FF2B5EF4-FFF2-40B4-BE49-F238E27FC236}">
                <a16:creationId xmlns:a16="http://schemas.microsoft.com/office/drawing/2014/main" id="{61756B3A-23C1-02A0-B290-8F68B0241E00}"/>
              </a:ext>
            </a:extLst>
          </p:cNvPr>
          <p:cNvSpPr/>
          <p:nvPr/>
        </p:nvSpPr>
        <p:spPr>
          <a:xfrm>
            <a:off x="5202315" y="4820575"/>
            <a:ext cx="2396970" cy="39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WORK FLOW</a:t>
            </a:r>
          </a:p>
        </p:txBody>
      </p:sp>
    </p:spTree>
    <p:extLst>
      <p:ext uri="{BB962C8B-B14F-4D97-AF65-F5344CB8AC3E}">
        <p14:creationId xmlns:p14="http://schemas.microsoft.com/office/powerpoint/2010/main" val="175573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07D1-F102-AB59-1EEE-71C9C403E06D}"/>
              </a:ext>
            </a:extLst>
          </p:cNvPr>
          <p:cNvSpPr>
            <a:spLocks noGrp="1"/>
          </p:cNvSpPr>
          <p:nvPr>
            <p:ph type="title"/>
          </p:nvPr>
        </p:nvSpPr>
        <p:spPr/>
        <p:txBody>
          <a:bodyPr/>
          <a:lstStyle/>
          <a:p>
            <a:r>
              <a:rPr lang="en-IN" dirty="0"/>
              <a:t>MODEL IN SPRING MVC</a:t>
            </a:r>
          </a:p>
        </p:txBody>
      </p:sp>
      <p:sp>
        <p:nvSpPr>
          <p:cNvPr id="3" name="Content Placeholder 2">
            <a:extLst>
              <a:ext uri="{FF2B5EF4-FFF2-40B4-BE49-F238E27FC236}">
                <a16:creationId xmlns:a16="http://schemas.microsoft.com/office/drawing/2014/main" id="{726540F6-7152-FAE2-C8AB-6B17530452E9}"/>
              </a:ext>
            </a:extLst>
          </p:cNvPr>
          <p:cNvSpPr>
            <a:spLocks noGrp="1"/>
          </p:cNvSpPr>
          <p:nvPr>
            <p:ph idx="1"/>
          </p:nvPr>
        </p:nvSpPr>
        <p:spPr/>
        <p:txBody>
          <a:bodyPr/>
          <a:lstStyle/>
          <a:p>
            <a:r>
              <a:rPr lang="en-IN" dirty="0"/>
              <a:t>In spring </a:t>
            </a:r>
            <a:r>
              <a:rPr lang="en-IN" dirty="0" err="1"/>
              <a:t>mvc</a:t>
            </a:r>
            <a:r>
              <a:rPr lang="en-IN" dirty="0"/>
              <a:t>, the model works as a container that contains the data of the application. Here, the data can be in any form such as objects, strings, information from the </a:t>
            </a:r>
            <a:r>
              <a:rPr lang="en-IN" dirty="0" err="1"/>
              <a:t>databse,etc</a:t>
            </a:r>
            <a:r>
              <a:rPr lang="en-IN" dirty="0"/>
              <a:t>.</a:t>
            </a:r>
          </a:p>
          <a:p>
            <a:r>
              <a:rPr lang="en-IN" dirty="0"/>
              <a:t>It is required to place the Model interface in the controller part of the application. The information provided by the user can be passed to Model interface and view page can easily accesses the data from the model part.</a:t>
            </a:r>
          </a:p>
        </p:txBody>
      </p:sp>
    </p:spTree>
    <p:extLst>
      <p:ext uri="{BB962C8B-B14F-4D97-AF65-F5344CB8AC3E}">
        <p14:creationId xmlns:p14="http://schemas.microsoft.com/office/powerpoint/2010/main" val="388669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6BBD-BC8E-1E41-FC1B-4C64ABD1F2D3}"/>
              </a:ext>
            </a:extLst>
          </p:cNvPr>
          <p:cNvSpPr>
            <a:spLocks noGrp="1"/>
          </p:cNvSpPr>
          <p:nvPr>
            <p:ph type="title"/>
          </p:nvPr>
        </p:nvSpPr>
        <p:spPr/>
        <p:txBody>
          <a:bodyPr/>
          <a:lstStyle/>
          <a:p>
            <a:r>
              <a:rPr lang="en-IN"/>
              <a:t>Model and view </a:t>
            </a:r>
          </a:p>
        </p:txBody>
      </p:sp>
      <p:sp>
        <p:nvSpPr>
          <p:cNvPr id="3" name="Content Placeholder 2">
            <a:extLst>
              <a:ext uri="{FF2B5EF4-FFF2-40B4-BE49-F238E27FC236}">
                <a16:creationId xmlns:a16="http://schemas.microsoft.com/office/drawing/2014/main" id="{9758B1A6-6577-D54D-66E6-9A86717D6642}"/>
              </a:ext>
            </a:extLst>
          </p:cNvPr>
          <p:cNvSpPr>
            <a:spLocks noGrp="1"/>
          </p:cNvSpPr>
          <p:nvPr>
            <p:ph idx="1"/>
          </p:nvPr>
        </p:nvSpPr>
        <p:spPr/>
        <p:txBody>
          <a:bodyPr/>
          <a:lstStyle/>
          <a:p>
            <a:r>
              <a:rPr lang="en-US" b="0" i="0" dirty="0" err="1">
                <a:solidFill>
                  <a:srgbClr val="202124"/>
                </a:solidFill>
                <a:effectLst/>
              </a:rPr>
              <a:t>ModelAndView</a:t>
            </a:r>
            <a:r>
              <a:rPr lang="en-US" b="0" i="0" dirty="0">
                <a:solidFill>
                  <a:srgbClr val="202124"/>
                </a:solidFill>
                <a:effectLst/>
              </a:rPr>
              <a:t> is </a:t>
            </a:r>
            <a:r>
              <a:rPr lang="en-US" b="1" i="0" dirty="0">
                <a:solidFill>
                  <a:srgbClr val="202124"/>
                </a:solidFill>
                <a:effectLst/>
              </a:rPr>
              <a:t>a holder for both Model and View in the web MVC framework</a:t>
            </a:r>
            <a:r>
              <a:rPr lang="en-US" b="0" i="0" dirty="0">
                <a:solidFill>
                  <a:srgbClr val="202124"/>
                </a:solidFill>
                <a:effectLst/>
              </a:rPr>
              <a:t>. These two classes are distinct; </a:t>
            </a:r>
            <a:r>
              <a:rPr lang="en-US" b="0" i="0" dirty="0" err="1">
                <a:solidFill>
                  <a:srgbClr val="202124"/>
                </a:solidFill>
                <a:effectLst/>
              </a:rPr>
              <a:t>ModelAndView</a:t>
            </a:r>
            <a:r>
              <a:rPr lang="en-US" b="0" i="0" dirty="0">
                <a:solidFill>
                  <a:srgbClr val="202124"/>
                </a:solidFill>
                <a:effectLst/>
              </a:rPr>
              <a:t> merely holds both to make it possible for a controller to return both model and view in a single return value. The view is resolved by a </a:t>
            </a:r>
            <a:r>
              <a:rPr lang="en-US" b="0" i="0" dirty="0" err="1">
                <a:solidFill>
                  <a:srgbClr val="202124"/>
                </a:solidFill>
                <a:effectLst/>
              </a:rPr>
              <a:t>ViewResolver</a:t>
            </a:r>
            <a:r>
              <a:rPr lang="en-US" b="0" i="0" dirty="0">
                <a:solidFill>
                  <a:srgbClr val="202124"/>
                </a:solidFill>
                <a:effectLst/>
              </a:rPr>
              <a:t> object; the model is data stored in a Map .</a:t>
            </a:r>
            <a:endParaRPr lang="en-IN" dirty="0"/>
          </a:p>
        </p:txBody>
      </p:sp>
    </p:spTree>
    <p:extLst>
      <p:ext uri="{BB962C8B-B14F-4D97-AF65-F5344CB8AC3E}">
        <p14:creationId xmlns:p14="http://schemas.microsoft.com/office/powerpoint/2010/main" val="424277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BF354B-B1C2-26CD-2003-AAB65DA91B82}"/>
              </a:ext>
            </a:extLst>
          </p:cNvPr>
          <p:cNvGraphicFramePr>
            <a:graphicFrameLocks noGrp="1"/>
          </p:cNvGraphicFramePr>
          <p:nvPr>
            <p:extLst>
              <p:ext uri="{D42A27DB-BD31-4B8C-83A1-F6EECF244321}">
                <p14:modId xmlns:p14="http://schemas.microsoft.com/office/powerpoint/2010/main" val="933714163"/>
              </p:ext>
            </p:extLst>
          </p:nvPr>
        </p:nvGraphicFramePr>
        <p:xfrm>
          <a:off x="1307592" y="603504"/>
          <a:ext cx="9299448" cy="5112833"/>
        </p:xfrm>
        <a:graphic>
          <a:graphicData uri="http://schemas.openxmlformats.org/drawingml/2006/table">
            <a:tbl>
              <a:tblPr>
                <a:tableStyleId>{08FB837D-C827-4EFA-A057-4D05807E0F7C}</a:tableStyleId>
              </a:tblPr>
              <a:tblGrid>
                <a:gridCol w="4649724">
                  <a:extLst>
                    <a:ext uri="{9D8B030D-6E8A-4147-A177-3AD203B41FA5}">
                      <a16:colId xmlns:a16="http://schemas.microsoft.com/office/drawing/2014/main" val="2598195198"/>
                    </a:ext>
                  </a:extLst>
                </a:gridCol>
                <a:gridCol w="4649724">
                  <a:extLst>
                    <a:ext uri="{9D8B030D-6E8A-4147-A177-3AD203B41FA5}">
                      <a16:colId xmlns:a16="http://schemas.microsoft.com/office/drawing/2014/main" val="3677623438"/>
                    </a:ext>
                  </a:extLst>
                </a:gridCol>
              </a:tblGrid>
              <a:tr h="295366">
                <a:tc>
                  <a:txBody>
                    <a:bodyPr/>
                    <a:lstStyle/>
                    <a:p>
                      <a:pPr rtl="0" fontAlgn="t">
                        <a:spcBef>
                          <a:spcPts val="0"/>
                        </a:spcBef>
                        <a:spcAft>
                          <a:spcPts val="0"/>
                        </a:spcAft>
                      </a:pPr>
                      <a:r>
                        <a:rPr lang="en-IN" sz="1000" b="1" u="none" strike="noStrike" dirty="0">
                          <a:solidFill>
                            <a:srgbClr val="FFFFFF"/>
                          </a:solidFill>
                          <a:effectLst/>
                        </a:rPr>
                        <a:t>Annotation</a:t>
                      </a:r>
                      <a:endParaRPr lang="en-IN" sz="1000" dirty="0">
                        <a:effectLst/>
                      </a:endParaRPr>
                    </a:p>
                  </a:txBody>
                  <a:tcPr marL="42694" marR="42694" marT="21347" marB="21347"/>
                </a:tc>
                <a:tc>
                  <a:txBody>
                    <a:bodyPr/>
                    <a:lstStyle/>
                    <a:p>
                      <a:pPr rtl="0" fontAlgn="t">
                        <a:spcBef>
                          <a:spcPts val="0"/>
                        </a:spcBef>
                        <a:spcAft>
                          <a:spcPts val="0"/>
                        </a:spcAft>
                      </a:pPr>
                      <a:r>
                        <a:rPr lang="en-IN" sz="1000" b="1" u="none" strike="noStrike" dirty="0">
                          <a:solidFill>
                            <a:srgbClr val="FFFFFF"/>
                          </a:solidFill>
                          <a:effectLst/>
                        </a:rPr>
                        <a:t>Description</a:t>
                      </a:r>
                      <a:endParaRPr lang="en-IN" sz="1000" dirty="0">
                        <a:effectLst/>
                      </a:endParaRPr>
                    </a:p>
                  </a:txBody>
                  <a:tcPr marL="42694" marR="42694" marT="21347" marB="21347"/>
                </a:tc>
                <a:extLst>
                  <a:ext uri="{0D108BD9-81ED-4DB2-BD59-A6C34878D82A}">
                    <a16:rowId xmlns:a16="http://schemas.microsoft.com/office/drawing/2014/main" val="475744627"/>
                  </a:ext>
                </a:extLst>
              </a:tr>
              <a:tr h="726107">
                <a:tc>
                  <a:txBody>
                    <a:bodyPr/>
                    <a:lstStyle/>
                    <a:p>
                      <a:pPr rtl="0" fontAlgn="t">
                        <a:spcBef>
                          <a:spcPts val="0"/>
                        </a:spcBef>
                        <a:spcAft>
                          <a:spcPts val="0"/>
                        </a:spcAft>
                      </a:pPr>
                      <a:r>
                        <a:rPr lang="en-IN" sz="1600" b="0" u="none" strike="noStrike" dirty="0">
                          <a:solidFill>
                            <a:srgbClr val="2C2C2C"/>
                          </a:solidFill>
                          <a:effectLst/>
                        </a:rPr>
                        <a:t>@Controller</a:t>
                      </a:r>
                      <a:endParaRPr lang="en-IN" sz="1600" dirty="0">
                        <a:effectLst/>
                      </a:endParaRPr>
                    </a:p>
                  </a:txBody>
                  <a:tcPr marL="42694" marR="42694" marT="21347" marB="21347"/>
                </a:tc>
                <a:tc>
                  <a:txBody>
                    <a:bodyPr/>
                    <a:lstStyle/>
                    <a:p>
                      <a:pPr rtl="0" fontAlgn="t">
                        <a:spcBef>
                          <a:spcPts val="0"/>
                        </a:spcBef>
                        <a:spcAft>
                          <a:spcPts val="0"/>
                        </a:spcAft>
                      </a:pPr>
                      <a:r>
                        <a:rPr lang="en-US" sz="1600" b="0" u="none" strike="noStrike">
                          <a:solidFill>
                            <a:srgbClr val="2C2C2C"/>
                          </a:solidFill>
                          <a:effectLst/>
                        </a:rPr>
                        <a:t>The @Controller annotation </a:t>
                      </a:r>
                      <a:r>
                        <a:rPr lang="en-US" sz="1600" b="1" u="none" strike="noStrike">
                          <a:solidFill>
                            <a:srgbClr val="2C2C2C"/>
                          </a:solidFill>
                          <a:effectLst/>
                        </a:rPr>
                        <a:t>indicates that a particular class serves the role of a controller</a:t>
                      </a:r>
                      <a:endParaRPr lang="en-US" sz="1600">
                        <a:effectLst/>
                      </a:endParaRPr>
                    </a:p>
                  </a:txBody>
                  <a:tcPr marL="42694" marR="42694" marT="21347" marB="21347"/>
                </a:tc>
                <a:extLst>
                  <a:ext uri="{0D108BD9-81ED-4DB2-BD59-A6C34878D82A}">
                    <a16:rowId xmlns:a16="http://schemas.microsoft.com/office/drawing/2014/main" val="1922148225"/>
                  </a:ext>
                </a:extLst>
              </a:tr>
              <a:tr h="2055252">
                <a:tc>
                  <a:txBody>
                    <a:bodyPr/>
                    <a:lstStyle/>
                    <a:p>
                      <a:pPr rtl="0" fontAlgn="t">
                        <a:spcBef>
                          <a:spcPts val="0"/>
                        </a:spcBef>
                        <a:spcAft>
                          <a:spcPts val="0"/>
                        </a:spcAft>
                      </a:pPr>
                      <a:r>
                        <a:rPr lang="en-IN" sz="1600" b="0" u="none" strike="noStrike" dirty="0">
                          <a:solidFill>
                            <a:srgbClr val="2C2C2C"/>
                          </a:solidFill>
                          <a:effectLst/>
                        </a:rPr>
                        <a:t>@RequestMapping</a:t>
                      </a:r>
                      <a:endParaRPr lang="en-IN" sz="1600" dirty="0">
                        <a:effectLst/>
                      </a:endParaRPr>
                    </a:p>
                  </a:txBody>
                  <a:tcPr marL="42694" marR="42694" marT="21347" marB="21347"/>
                </a:tc>
                <a:tc>
                  <a:txBody>
                    <a:bodyPr/>
                    <a:lstStyle/>
                    <a:p>
                      <a:pPr rtl="0" fontAlgn="t">
                        <a:spcBef>
                          <a:spcPts val="0"/>
                        </a:spcBef>
                        <a:spcAft>
                          <a:spcPts val="0"/>
                        </a:spcAft>
                      </a:pPr>
                      <a:r>
                        <a:rPr lang="en-US" sz="1600" b="0" u="none" strike="noStrike" dirty="0">
                          <a:solidFill>
                            <a:srgbClr val="2C2C2C"/>
                          </a:solidFill>
                          <a:effectLst/>
                        </a:rPr>
                        <a:t>One of the most important annotations in spring is the</a:t>
                      </a:r>
                      <a:r>
                        <a:rPr lang="en-US" sz="1600" b="1" u="none" strike="noStrike" dirty="0">
                          <a:solidFill>
                            <a:srgbClr val="2C2C2C"/>
                          </a:solidFill>
                          <a:effectLst/>
                        </a:rPr>
                        <a:t> @RequestMapping</a:t>
                      </a:r>
                      <a:r>
                        <a:rPr lang="en-US" sz="1600" b="0" u="none" strike="noStrike" dirty="0">
                          <a:solidFill>
                            <a:srgbClr val="2C2C2C"/>
                          </a:solidFill>
                          <a:effectLst/>
                        </a:rPr>
                        <a:t> </a:t>
                      </a:r>
                      <a:r>
                        <a:rPr lang="en-US" sz="1600" b="1" u="none" strike="noStrike" dirty="0">
                          <a:solidFill>
                            <a:srgbClr val="2C2C2C"/>
                          </a:solidFill>
                          <a:effectLst/>
                        </a:rPr>
                        <a:t>Annotation </a:t>
                      </a:r>
                      <a:r>
                        <a:rPr lang="en-US" sz="1600" b="0" u="none" strike="noStrike" dirty="0">
                          <a:solidFill>
                            <a:srgbClr val="2C2C2C"/>
                          </a:solidFill>
                          <a:effectLst/>
                        </a:rPr>
                        <a:t>which is used to map HTTP requests to handler methods of MVC and REST controllers. In Spring MVC applications, the </a:t>
                      </a:r>
                      <a:r>
                        <a:rPr lang="en-US" sz="1600" b="0" u="none" strike="noStrike" dirty="0" err="1">
                          <a:solidFill>
                            <a:srgbClr val="2C2C2C"/>
                          </a:solidFill>
                          <a:effectLst/>
                        </a:rPr>
                        <a:t>DispatcherServlet</a:t>
                      </a:r>
                      <a:r>
                        <a:rPr lang="en-US" sz="1600" b="0" u="none" strike="noStrike" dirty="0">
                          <a:solidFill>
                            <a:srgbClr val="2C2C2C"/>
                          </a:solidFill>
                          <a:effectLst/>
                        </a:rPr>
                        <a:t> (Front Controller) is responsible for routing incoming HTTP requests to handler methods of controllers. </a:t>
                      </a:r>
                      <a:endParaRPr lang="en-US" sz="1600" dirty="0">
                        <a:effectLst/>
                      </a:endParaRPr>
                    </a:p>
                  </a:txBody>
                  <a:tcPr marL="42694" marR="42694" marT="21347" marB="21347"/>
                </a:tc>
                <a:extLst>
                  <a:ext uri="{0D108BD9-81ED-4DB2-BD59-A6C34878D82A}">
                    <a16:rowId xmlns:a16="http://schemas.microsoft.com/office/drawing/2014/main" val="3450162149"/>
                  </a:ext>
                </a:extLst>
              </a:tr>
              <a:tr h="947631">
                <a:tc>
                  <a:txBody>
                    <a:bodyPr/>
                    <a:lstStyle/>
                    <a:p>
                      <a:pPr rtl="0" fontAlgn="t">
                        <a:spcBef>
                          <a:spcPts val="0"/>
                        </a:spcBef>
                        <a:spcAft>
                          <a:spcPts val="0"/>
                        </a:spcAft>
                      </a:pPr>
                      <a:r>
                        <a:rPr lang="en-IN" sz="1600" b="0" u="none" strike="noStrike" dirty="0">
                          <a:solidFill>
                            <a:srgbClr val="2C2C2C"/>
                          </a:solidFill>
                          <a:effectLst/>
                        </a:rPr>
                        <a:t>@ModelAttribute</a:t>
                      </a:r>
                      <a:endParaRPr lang="en-IN" sz="1600" dirty="0">
                        <a:effectLst/>
                      </a:endParaRPr>
                    </a:p>
                  </a:txBody>
                  <a:tcPr marL="42694" marR="42694" marT="21347" marB="21347"/>
                </a:tc>
                <a:tc>
                  <a:txBody>
                    <a:bodyPr/>
                    <a:lstStyle/>
                    <a:p>
                      <a:pPr rtl="0" fontAlgn="t">
                        <a:spcBef>
                          <a:spcPts val="0"/>
                        </a:spcBef>
                        <a:spcAft>
                          <a:spcPts val="0"/>
                        </a:spcAft>
                      </a:pPr>
                      <a:r>
                        <a:rPr lang="en-US" sz="1600" b="0" u="none" strike="noStrike" dirty="0">
                          <a:solidFill>
                            <a:srgbClr val="2C2C2C"/>
                          </a:solidFill>
                          <a:effectLst/>
                        </a:rPr>
                        <a:t>The @ModelAttribute annotation </a:t>
                      </a:r>
                      <a:r>
                        <a:rPr lang="en-US" sz="1600" b="1" u="none" strike="noStrike" dirty="0">
                          <a:solidFill>
                            <a:srgbClr val="2C2C2C"/>
                          </a:solidFill>
                          <a:effectLst/>
                        </a:rPr>
                        <a:t>binds a method parameter or method return value to a named model attribute and then exposes it to a web view</a:t>
                      </a:r>
                      <a:r>
                        <a:rPr lang="en-US" sz="1600" b="0" u="none" strike="noStrike" dirty="0">
                          <a:solidFill>
                            <a:srgbClr val="2C2C2C"/>
                          </a:solidFill>
                          <a:effectLst/>
                        </a:rPr>
                        <a:t>.</a:t>
                      </a:r>
                      <a:endParaRPr lang="en-US" sz="1600" dirty="0">
                        <a:effectLst/>
                      </a:endParaRPr>
                    </a:p>
                  </a:txBody>
                  <a:tcPr marL="42694" marR="42694" marT="21347" marB="21347"/>
                </a:tc>
                <a:extLst>
                  <a:ext uri="{0D108BD9-81ED-4DB2-BD59-A6C34878D82A}">
                    <a16:rowId xmlns:a16="http://schemas.microsoft.com/office/drawing/2014/main" val="1052189810"/>
                  </a:ext>
                </a:extLst>
              </a:tr>
              <a:tr h="947631">
                <a:tc>
                  <a:txBody>
                    <a:bodyPr/>
                    <a:lstStyle/>
                    <a:p>
                      <a:pPr rtl="0" fontAlgn="t">
                        <a:spcBef>
                          <a:spcPts val="0"/>
                        </a:spcBef>
                        <a:spcAft>
                          <a:spcPts val="0"/>
                        </a:spcAft>
                      </a:pPr>
                      <a:r>
                        <a:rPr lang="en-IN" sz="1600" b="0" u="none" strike="noStrike">
                          <a:solidFill>
                            <a:srgbClr val="2C2C2C"/>
                          </a:solidFill>
                          <a:effectLst/>
                        </a:rPr>
                        <a:t>@PathVariable</a:t>
                      </a:r>
                      <a:endParaRPr lang="en-IN" sz="1600">
                        <a:effectLst/>
                      </a:endParaRPr>
                    </a:p>
                    <a:p>
                      <a:pPr fontAlgn="t"/>
                      <a:br>
                        <a:rPr lang="en-IN" sz="1600">
                          <a:effectLst/>
                        </a:rPr>
                      </a:br>
                      <a:endParaRPr lang="en-IN" sz="1600">
                        <a:effectLst/>
                      </a:endParaRPr>
                    </a:p>
                  </a:txBody>
                  <a:tcPr marL="42694" marR="42694" marT="21347" marB="21347"/>
                </a:tc>
                <a:tc>
                  <a:txBody>
                    <a:bodyPr/>
                    <a:lstStyle/>
                    <a:p>
                      <a:pPr rtl="0" fontAlgn="t">
                        <a:spcBef>
                          <a:spcPts val="0"/>
                        </a:spcBef>
                        <a:spcAft>
                          <a:spcPts val="0"/>
                        </a:spcAft>
                      </a:pPr>
                      <a:r>
                        <a:rPr lang="en-US" sz="1600" b="0" u="none" strike="noStrike" dirty="0">
                          <a:solidFill>
                            <a:srgbClr val="2C2C2C"/>
                          </a:solidFill>
                          <a:effectLst/>
                        </a:rPr>
                        <a:t> @PathVariable annotation is </a:t>
                      </a:r>
                      <a:r>
                        <a:rPr lang="en-US" sz="1600" b="1" u="none" strike="noStrike" dirty="0">
                          <a:solidFill>
                            <a:srgbClr val="2C2C2C"/>
                          </a:solidFill>
                          <a:effectLst/>
                        </a:rPr>
                        <a:t>used to extract the value from the URI</a:t>
                      </a:r>
                      <a:r>
                        <a:rPr lang="en-US" sz="1600" b="0" u="none" strike="noStrike" dirty="0">
                          <a:solidFill>
                            <a:srgbClr val="2C2C2C"/>
                          </a:solidFill>
                          <a:effectLst/>
                        </a:rPr>
                        <a:t>. It is most suitable for the RESTful web service where the URL contains some value.</a:t>
                      </a:r>
                      <a:endParaRPr lang="en-US" sz="1600" dirty="0">
                        <a:effectLst/>
                      </a:endParaRPr>
                    </a:p>
                  </a:txBody>
                  <a:tcPr marL="42694" marR="42694" marT="21347" marB="21347"/>
                </a:tc>
                <a:extLst>
                  <a:ext uri="{0D108BD9-81ED-4DB2-BD59-A6C34878D82A}">
                    <a16:rowId xmlns:a16="http://schemas.microsoft.com/office/drawing/2014/main" val="2297240696"/>
                  </a:ext>
                </a:extLst>
              </a:tr>
            </a:tbl>
          </a:graphicData>
        </a:graphic>
      </p:graphicFrame>
      <p:sp>
        <p:nvSpPr>
          <p:cNvPr id="5" name="Rectangle 1">
            <a:extLst>
              <a:ext uri="{FF2B5EF4-FFF2-40B4-BE49-F238E27FC236}">
                <a16:creationId xmlns:a16="http://schemas.microsoft.com/office/drawing/2014/main" id="{BD7C9371-93D5-DEB9-1C98-3BD31949FDAC}"/>
              </a:ext>
            </a:extLst>
          </p:cNvPr>
          <p:cNvSpPr>
            <a:spLocks noChangeArrowheads="1"/>
          </p:cNvSpPr>
          <p:nvPr/>
        </p:nvSpPr>
        <p:spPr bwMode="auto">
          <a:xfrm>
            <a:off x="-594863" y="2016125"/>
            <a:ext cx="218291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7360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C90DD46-3F75-B4CF-B688-C1F4B89A7C42}"/>
              </a:ext>
            </a:extLst>
          </p:cNvPr>
          <p:cNvGraphicFramePr>
            <a:graphicFrameLocks noGrp="1"/>
          </p:cNvGraphicFramePr>
          <p:nvPr>
            <p:extLst>
              <p:ext uri="{D42A27DB-BD31-4B8C-83A1-F6EECF244321}">
                <p14:modId xmlns:p14="http://schemas.microsoft.com/office/powerpoint/2010/main" val="2528687263"/>
              </p:ext>
            </p:extLst>
          </p:nvPr>
        </p:nvGraphicFramePr>
        <p:xfrm>
          <a:off x="1109709" y="550417"/>
          <a:ext cx="10262586" cy="4915346"/>
        </p:xfrm>
        <a:graphic>
          <a:graphicData uri="http://schemas.openxmlformats.org/drawingml/2006/table">
            <a:tbl>
              <a:tblPr>
                <a:tableStyleId>{08FB837D-C827-4EFA-A057-4D05807E0F7C}</a:tableStyleId>
              </a:tblPr>
              <a:tblGrid>
                <a:gridCol w="5131293">
                  <a:extLst>
                    <a:ext uri="{9D8B030D-6E8A-4147-A177-3AD203B41FA5}">
                      <a16:colId xmlns:a16="http://schemas.microsoft.com/office/drawing/2014/main" val="2716806229"/>
                    </a:ext>
                  </a:extLst>
                </a:gridCol>
                <a:gridCol w="5131293">
                  <a:extLst>
                    <a:ext uri="{9D8B030D-6E8A-4147-A177-3AD203B41FA5}">
                      <a16:colId xmlns:a16="http://schemas.microsoft.com/office/drawing/2014/main" val="1331110297"/>
                    </a:ext>
                  </a:extLst>
                </a:gridCol>
              </a:tblGrid>
              <a:tr h="390510">
                <a:tc>
                  <a:txBody>
                    <a:bodyPr/>
                    <a:lstStyle/>
                    <a:p>
                      <a:pPr rtl="0" fontAlgn="t">
                        <a:spcBef>
                          <a:spcPts val="0"/>
                        </a:spcBef>
                        <a:spcAft>
                          <a:spcPts val="0"/>
                        </a:spcAft>
                      </a:pPr>
                      <a:r>
                        <a:rPr lang="en-IN" sz="1400" b="1" u="none" strike="noStrike" dirty="0">
                          <a:solidFill>
                            <a:srgbClr val="FFFFFF"/>
                          </a:solidFill>
                          <a:effectLst/>
                        </a:rPr>
                        <a:t>Annotation</a:t>
                      </a:r>
                      <a:endParaRPr lang="en-IN" sz="1400" dirty="0">
                        <a:effectLst/>
                      </a:endParaRPr>
                    </a:p>
                  </a:txBody>
                  <a:tcPr marL="59579" marR="59579" marT="29790" marB="29790"/>
                </a:tc>
                <a:tc>
                  <a:txBody>
                    <a:bodyPr/>
                    <a:lstStyle/>
                    <a:p>
                      <a:pPr rtl="0" fontAlgn="t">
                        <a:spcBef>
                          <a:spcPts val="0"/>
                        </a:spcBef>
                        <a:spcAft>
                          <a:spcPts val="0"/>
                        </a:spcAft>
                      </a:pPr>
                      <a:r>
                        <a:rPr lang="en-IN" sz="1400" b="1" u="none" strike="noStrike">
                          <a:solidFill>
                            <a:srgbClr val="FFFFFF"/>
                          </a:solidFill>
                          <a:effectLst/>
                        </a:rPr>
                        <a:t>Description</a:t>
                      </a:r>
                      <a:endParaRPr lang="en-IN" sz="1400">
                        <a:effectLst/>
                      </a:endParaRPr>
                    </a:p>
                  </a:txBody>
                  <a:tcPr marL="59579" marR="59579" marT="29790" marB="29790"/>
                </a:tc>
                <a:extLst>
                  <a:ext uri="{0D108BD9-81ED-4DB2-BD59-A6C34878D82A}">
                    <a16:rowId xmlns:a16="http://schemas.microsoft.com/office/drawing/2014/main" val="346465605"/>
                  </a:ext>
                </a:extLst>
              </a:tr>
              <a:tr h="2224216">
                <a:tc>
                  <a:txBody>
                    <a:bodyPr/>
                    <a:lstStyle/>
                    <a:p>
                      <a:pPr rtl="0" fontAlgn="t">
                        <a:spcBef>
                          <a:spcPts val="0"/>
                        </a:spcBef>
                        <a:spcAft>
                          <a:spcPts val="0"/>
                        </a:spcAft>
                      </a:pPr>
                      <a:r>
                        <a:rPr lang="en-IN" sz="1800" b="0" u="none" strike="noStrike" dirty="0">
                          <a:solidFill>
                            <a:srgbClr val="2C2C2C"/>
                          </a:solidFill>
                          <a:effectLst/>
                        </a:rPr>
                        <a:t>@Configuration</a:t>
                      </a:r>
                      <a:endParaRPr lang="en-IN" sz="1800" dirty="0">
                        <a:effectLst/>
                      </a:endParaRPr>
                    </a:p>
                  </a:txBody>
                  <a:tcPr marL="59579" marR="59579" marT="29790" marB="29790"/>
                </a:tc>
                <a:tc>
                  <a:txBody>
                    <a:bodyPr/>
                    <a:lstStyle/>
                    <a:p>
                      <a:pPr rtl="0" fontAlgn="t">
                        <a:spcBef>
                          <a:spcPts val="0"/>
                        </a:spcBef>
                        <a:spcAft>
                          <a:spcPts val="0"/>
                        </a:spcAft>
                      </a:pPr>
                      <a:r>
                        <a:rPr lang="en-US" sz="1800" b="0" u="none" strike="noStrike">
                          <a:solidFill>
                            <a:srgbClr val="2C2C2C"/>
                          </a:solidFill>
                          <a:effectLst/>
                        </a:rPr>
                        <a:t> @Configuration annotation which </a:t>
                      </a:r>
                      <a:r>
                        <a:rPr lang="en-US" sz="1800" b="1" u="none" strike="noStrike">
                          <a:solidFill>
                            <a:srgbClr val="2C2C2C"/>
                          </a:solidFill>
                          <a:effectLst/>
                        </a:rPr>
                        <a:t>indicates that the class has @Bean definition methods</a:t>
                      </a:r>
                      <a:r>
                        <a:rPr lang="en-US" sz="1800" b="0" u="none" strike="noStrike">
                          <a:solidFill>
                            <a:srgbClr val="2C2C2C"/>
                          </a:solidFill>
                          <a:effectLst/>
                        </a:rPr>
                        <a:t>. So Spring container can process the class and generate Spring Beans to be used in the application. This annotation is part of the spring core framework.</a:t>
                      </a:r>
                      <a:endParaRPr lang="en-US" sz="1800">
                        <a:effectLst/>
                      </a:endParaRPr>
                    </a:p>
                  </a:txBody>
                  <a:tcPr marL="59579" marR="59579" marT="29790" marB="29790"/>
                </a:tc>
                <a:extLst>
                  <a:ext uri="{0D108BD9-81ED-4DB2-BD59-A6C34878D82A}">
                    <a16:rowId xmlns:a16="http://schemas.microsoft.com/office/drawing/2014/main" val="4168338233"/>
                  </a:ext>
                </a:extLst>
              </a:tr>
              <a:tr h="2300620">
                <a:tc>
                  <a:txBody>
                    <a:bodyPr/>
                    <a:lstStyle/>
                    <a:p>
                      <a:pPr rtl="0" fontAlgn="t">
                        <a:spcBef>
                          <a:spcPts val="0"/>
                        </a:spcBef>
                        <a:spcAft>
                          <a:spcPts val="0"/>
                        </a:spcAft>
                      </a:pPr>
                      <a:r>
                        <a:rPr lang="en-IN" sz="1800" b="0" u="none" strike="noStrike" dirty="0">
                          <a:solidFill>
                            <a:srgbClr val="2C2C2C"/>
                          </a:solidFill>
                          <a:effectLst/>
                        </a:rPr>
                        <a:t>@ComponentScan</a:t>
                      </a:r>
                      <a:endParaRPr lang="en-IN" sz="1800" dirty="0">
                        <a:effectLst/>
                      </a:endParaRPr>
                    </a:p>
                  </a:txBody>
                  <a:tcPr marL="59579" marR="59579" marT="29790" marB="29790"/>
                </a:tc>
                <a:tc>
                  <a:txBody>
                    <a:bodyPr/>
                    <a:lstStyle/>
                    <a:p>
                      <a:pPr rtl="0" fontAlgn="t">
                        <a:spcBef>
                          <a:spcPts val="0"/>
                        </a:spcBef>
                        <a:spcAft>
                          <a:spcPts val="0"/>
                        </a:spcAft>
                      </a:pPr>
                      <a:r>
                        <a:rPr lang="en-US" sz="1800" b="1" u="none" strike="noStrike" dirty="0">
                          <a:solidFill>
                            <a:srgbClr val="2C2C2C"/>
                          </a:solidFill>
                          <a:effectLst/>
                        </a:rPr>
                        <a:t> @ComponentScan annotation along with the @Configuration annotation to specify the packages that we want to be scanned</a:t>
                      </a:r>
                      <a:r>
                        <a:rPr lang="en-US" sz="1800" b="0" u="none" strike="noStrike" dirty="0">
                          <a:solidFill>
                            <a:srgbClr val="2C2C2C"/>
                          </a:solidFill>
                          <a:effectLst/>
                        </a:rPr>
                        <a:t>. @ComponentScan without arguments tells Spring to scan the current package and all of its sub-packages.</a:t>
                      </a:r>
                      <a:endParaRPr lang="en-US" sz="1800" dirty="0">
                        <a:effectLst/>
                      </a:endParaRPr>
                    </a:p>
                  </a:txBody>
                  <a:tcPr marL="59579" marR="59579" marT="29790" marB="29790"/>
                </a:tc>
                <a:extLst>
                  <a:ext uri="{0D108BD9-81ED-4DB2-BD59-A6C34878D82A}">
                    <a16:rowId xmlns:a16="http://schemas.microsoft.com/office/drawing/2014/main" val="3151267759"/>
                  </a:ext>
                </a:extLst>
              </a:tr>
            </a:tbl>
          </a:graphicData>
        </a:graphic>
      </p:graphicFrame>
    </p:spTree>
    <p:extLst>
      <p:ext uri="{BB962C8B-B14F-4D97-AF65-F5344CB8AC3E}">
        <p14:creationId xmlns:p14="http://schemas.microsoft.com/office/powerpoint/2010/main" val="1454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2439-C267-74BB-B175-0183F9BCBCFD}"/>
              </a:ext>
            </a:extLst>
          </p:cNvPr>
          <p:cNvSpPr>
            <a:spLocks noGrp="1"/>
          </p:cNvSpPr>
          <p:nvPr>
            <p:ph type="title"/>
          </p:nvPr>
        </p:nvSpPr>
        <p:spPr>
          <a:xfrm>
            <a:off x="1451579" y="804519"/>
            <a:ext cx="9603275" cy="979893"/>
          </a:xfrm>
        </p:spPr>
        <p:txBody>
          <a:bodyPr/>
          <a:lstStyle/>
          <a:p>
            <a:r>
              <a:rPr lang="en-IN" dirty="0"/>
              <a:t>Introduction to mvc</a:t>
            </a:r>
          </a:p>
        </p:txBody>
      </p:sp>
      <p:sp>
        <p:nvSpPr>
          <p:cNvPr id="3" name="Content Placeholder 2">
            <a:extLst>
              <a:ext uri="{FF2B5EF4-FFF2-40B4-BE49-F238E27FC236}">
                <a16:creationId xmlns:a16="http://schemas.microsoft.com/office/drawing/2014/main" id="{4DA98D48-7969-BED5-28EC-2CBBD62E3E50}"/>
              </a:ext>
            </a:extLst>
          </p:cNvPr>
          <p:cNvSpPr>
            <a:spLocks noGrp="1"/>
          </p:cNvSpPr>
          <p:nvPr>
            <p:ph idx="1"/>
          </p:nvPr>
        </p:nvSpPr>
        <p:spPr>
          <a:xfrm>
            <a:off x="1451579" y="1935332"/>
            <a:ext cx="9603275" cy="3870664"/>
          </a:xfrm>
        </p:spPr>
        <p:txBody>
          <a:bodyPr>
            <a:normAutofit fontScale="70000" lnSpcReduction="20000"/>
          </a:bodyPr>
          <a:lstStyle/>
          <a:p>
            <a:pPr algn="l"/>
            <a:r>
              <a:rPr lang="en-US" b="0" i="0" dirty="0">
                <a:solidFill>
                  <a:srgbClr val="212529"/>
                </a:solidFill>
                <a:effectLst/>
                <a:latin typeface="Calibri" panose="020F0502020204030204" pitchFamily="34" charset="0"/>
                <a:cs typeface="Calibri" panose="020F0502020204030204" pitchFamily="34" charset="0"/>
              </a:rPr>
              <a:t>MVC is abbreviated as </a:t>
            </a:r>
            <a:r>
              <a:rPr lang="en-US" b="1" i="0" dirty="0">
                <a:solidFill>
                  <a:srgbClr val="212529"/>
                </a:solidFill>
                <a:effectLst/>
                <a:latin typeface="Calibri" panose="020F0502020204030204" pitchFamily="34" charset="0"/>
                <a:cs typeface="Calibri" panose="020F0502020204030204" pitchFamily="34" charset="0"/>
              </a:rPr>
              <a:t>Model View Controller</a:t>
            </a:r>
            <a:r>
              <a:rPr lang="en-US" b="0" i="0" dirty="0">
                <a:solidFill>
                  <a:srgbClr val="212529"/>
                </a:solidFill>
                <a:effectLst/>
                <a:latin typeface="Calibri" panose="020F0502020204030204" pitchFamily="34" charset="0"/>
                <a:cs typeface="Calibri" panose="020F0502020204030204" pitchFamily="34" charset="0"/>
              </a:rPr>
              <a:t> is a design pattern created for developing applications specifically web applications. As the name suggests, it has three major parts. The traditional software design pattern works in an "Input - Process - Output" pattern whereas MVC works as "Controller -Model - View" approach. With the emergence of the MVC model, creation of application takes different aspects individually into consideration. These aspects of the application are:</a:t>
            </a:r>
          </a:p>
          <a:p>
            <a:pPr algn="l">
              <a:buFont typeface="Arial" panose="020B0604020202020204" pitchFamily="34" charset="0"/>
              <a:buChar char="•"/>
            </a:pPr>
            <a:r>
              <a:rPr lang="en-US" b="0" i="0" dirty="0">
                <a:solidFill>
                  <a:srgbClr val="212529"/>
                </a:solidFill>
                <a:effectLst/>
                <a:latin typeface="Calibri" panose="020F0502020204030204" pitchFamily="34" charset="0"/>
                <a:cs typeface="Calibri" panose="020F0502020204030204" pitchFamily="34" charset="0"/>
              </a:rPr>
              <a:t>UI Logic</a:t>
            </a:r>
          </a:p>
          <a:p>
            <a:pPr algn="l">
              <a:buFont typeface="Arial" panose="020B0604020202020204" pitchFamily="34" charset="0"/>
              <a:buChar char="•"/>
            </a:pPr>
            <a:r>
              <a:rPr lang="en-US" b="0" i="0" dirty="0">
                <a:solidFill>
                  <a:srgbClr val="212529"/>
                </a:solidFill>
                <a:effectLst/>
                <a:latin typeface="Calibri" panose="020F0502020204030204" pitchFamily="34" charset="0"/>
                <a:cs typeface="Calibri" panose="020F0502020204030204" pitchFamily="34" charset="0"/>
              </a:rPr>
              <a:t>Input logic</a:t>
            </a:r>
          </a:p>
          <a:p>
            <a:pPr algn="l">
              <a:buFont typeface="Arial" panose="020B0604020202020204" pitchFamily="34" charset="0"/>
              <a:buChar char="•"/>
            </a:pPr>
            <a:r>
              <a:rPr lang="en-US" b="0" i="0" dirty="0">
                <a:solidFill>
                  <a:srgbClr val="212529"/>
                </a:solidFill>
                <a:effectLst/>
                <a:latin typeface="Calibri" panose="020F0502020204030204" pitchFamily="34" charset="0"/>
                <a:cs typeface="Calibri" panose="020F0502020204030204" pitchFamily="34" charset="0"/>
              </a:rPr>
              <a:t>Business Logic</a:t>
            </a:r>
          </a:p>
          <a:p>
            <a:pPr algn="l"/>
            <a:r>
              <a:rPr lang="en-US" b="0" i="0" dirty="0">
                <a:solidFill>
                  <a:srgbClr val="212529"/>
                </a:solidFill>
                <a:effectLst/>
                <a:latin typeface="Calibri" panose="020F0502020204030204" pitchFamily="34" charset="0"/>
                <a:cs typeface="Calibri" panose="020F0502020204030204" pitchFamily="34" charset="0"/>
              </a:rPr>
              <a:t>But there is a loose coupling between these aspects or elements. According to this model, each element needs to exist in an application but not tightly connected or interlinked. The UI logic deals with the view or front end of the application. The Input logic deals with the controller. Lastly, business logic deals with the model of an application. This loosely coupled element helps developers handle development complication when building any application. It helps users' enables in focus on one specific element of the implementation at a time. Take a scenario where you are working with business; you can specifically deal with that and focus on the business logic building without depending on the view logic.</a:t>
            </a:r>
          </a:p>
          <a:p>
            <a:endParaRPr lang="en-IN" dirty="0"/>
          </a:p>
        </p:txBody>
      </p:sp>
    </p:spTree>
    <p:extLst>
      <p:ext uri="{BB962C8B-B14F-4D97-AF65-F5344CB8AC3E}">
        <p14:creationId xmlns:p14="http://schemas.microsoft.com/office/powerpoint/2010/main" val="36659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9A8-077A-B15E-FE26-FB38D8B97D9E}"/>
              </a:ext>
            </a:extLst>
          </p:cNvPr>
          <p:cNvSpPr>
            <a:spLocks noGrp="1"/>
          </p:cNvSpPr>
          <p:nvPr>
            <p:ph type="title"/>
          </p:nvPr>
        </p:nvSpPr>
        <p:spPr/>
        <p:txBody>
          <a:bodyPr/>
          <a:lstStyle/>
          <a:p>
            <a:r>
              <a:rPr lang="en-IN" dirty="0"/>
              <a:t>Main components of mvc</a:t>
            </a:r>
          </a:p>
        </p:txBody>
      </p:sp>
      <p:sp>
        <p:nvSpPr>
          <p:cNvPr id="3" name="Content Placeholder 2">
            <a:extLst>
              <a:ext uri="{FF2B5EF4-FFF2-40B4-BE49-F238E27FC236}">
                <a16:creationId xmlns:a16="http://schemas.microsoft.com/office/drawing/2014/main" id="{8F2F72CE-9CB6-F141-74A6-847DB60203A5}"/>
              </a:ext>
            </a:extLst>
          </p:cNvPr>
          <p:cNvSpPr>
            <a:spLocks noGrp="1"/>
          </p:cNvSpPr>
          <p:nvPr>
            <p:ph idx="1"/>
          </p:nvPr>
        </p:nvSpPr>
        <p:spPr>
          <a:xfrm>
            <a:off x="1451579" y="2015732"/>
            <a:ext cx="9603275" cy="3213216"/>
          </a:xfrm>
        </p:spPr>
        <p:txBody>
          <a:bodyPr>
            <a:normAutofit/>
          </a:bodyPr>
          <a:lstStyle/>
          <a:p>
            <a:r>
              <a:rPr lang="en-IN" sz="1600" b="1" dirty="0">
                <a:latin typeface="Calibri" panose="020F0502020204030204" pitchFamily="34" charset="0"/>
                <a:cs typeface="Calibri" panose="020F0502020204030204" pitchFamily="34" charset="0"/>
              </a:rPr>
              <a:t>MODEL</a:t>
            </a:r>
            <a:r>
              <a:rPr lang="en-IN" sz="1600" dirty="0">
                <a:latin typeface="Calibri" panose="020F0502020204030204" pitchFamily="34" charset="0"/>
                <a:cs typeface="Calibri" panose="020F0502020204030204" pitchFamily="34" charset="0"/>
              </a:rPr>
              <a:t> : </a:t>
            </a:r>
            <a:r>
              <a:rPr lang="en-US" sz="1600" b="0" i="0" dirty="0">
                <a:solidFill>
                  <a:srgbClr val="212529"/>
                </a:solidFill>
                <a:effectLst/>
                <a:latin typeface="Calibri" panose="020F0502020204030204" pitchFamily="34" charset="0"/>
                <a:cs typeface="Calibri" panose="020F0502020204030204" pitchFamily="34" charset="0"/>
              </a:rPr>
              <a:t>The Model encloses the clean application related data. But the model does not deal with any logic about how to present the data.</a:t>
            </a:r>
          </a:p>
          <a:p>
            <a:r>
              <a:rPr lang="en-US" sz="1600" b="1" dirty="0">
                <a:solidFill>
                  <a:srgbClr val="212529"/>
                </a:solidFill>
                <a:latin typeface="Calibri" panose="020F0502020204030204" pitchFamily="34" charset="0"/>
                <a:cs typeface="Calibri" panose="020F0502020204030204" pitchFamily="34" charset="0"/>
              </a:rPr>
              <a:t>VIEW</a:t>
            </a:r>
            <a:r>
              <a:rPr lang="en-US" sz="1600" dirty="0">
                <a:solidFill>
                  <a:srgbClr val="212529"/>
                </a:solidFill>
                <a:latin typeface="Calibri" panose="020F0502020204030204" pitchFamily="34" charset="0"/>
                <a:cs typeface="Calibri" panose="020F0502020204030204" pitchFamily="34" charset="0"/>
              </a:rPr>
              <a:t> : </a:t>
            </a:r>
            <a:r>
              <a:rPr lang="en-US" sz="1600" b="0" i="0" dirty="0">
                <a:solidFill>
                  <a:srgbClr val="212529"/>
                </a:solidFill>
                <a:effectLst/>
                <a:latin typeface="Calibri" panose="020F0502020204030204" pitchFamily="34" charset="0"/>
                <a:cs typeface="Calibri" panose="020F0502020204030204" pitchFamily="34" charset="0"/>
              </a:rPr>
              <a:t>The View element is used for presenting the data of the model to the user. This element deals with how to link up with the model's data but doesn't provide any logic regarding what this data all about or how users can use these data.</a:t>
            </a:r>
            <a:r>
              <a:rPr lang="en-US" sz="1600" dirty="0">
                <a:solidFill>
                  <a:srgbClr val="212529"/>
                </a:solidFill>
                <a:latin typeface="Calibri" panose="020F0502020204030204" pitchFamily="34" charset="0"/>
                <a:cs typeface="Calibri" panose="020F0502020204030204" pitchFamily="34" charset="0"/>
              </a:rPr>
              <a:t> </a:t>
            </a:r>
          </a:p>
          <a:p>
            <a:r>
              <a:rPr lang="en-US" sz="1600" b="1" dirty="0">
                <a:solidFill>
                  <a:srgbClr val="212529"/>
                </a:solidFill>
                <a:latin typeface="Calibri" panose="020F0502020204030204" pitchFamily="34" charset="0"/>
                <a:cs typeface="Calibri" panose="020F0502020204030204" pitchFamily="34" charset="0"/>
              </a:rPr>
              <a:t> CONTROLLER</a:t>
            </a:r>
            <a:r>
              <a:rPr lang="en-US" sz="1600" dirty="0">
                <a:solidFill>
                  <a:srgbClr val="212529"/>
                </a:solidFill>
                <a:latin typeface="Calibri" panose="020F0502020204030204" pitchFamily="34" charset="0"/>
                <a:cs typeface="Calibri" panose="020F0502020204030204" pitchFamily="34" charset="0"/>
              </a:rPr>
              <a:t> : </a:t>
            </a:r>
            <a:r>
              <a:rPr lang="en-US" sz="1600" b="0" i="0" dirty="0">
                <a:solidFill>
                  <a:srgbClr val="212529"/>
                </a:solidFill>
                <a:effectLst/>
                <a:latin typeface="Calibri" panose="020F0502020204030204" pitchFamily="34" charset="0"/>
                <a:cs typeface="Calibri" panose="020F0502020204030204" pitchFamily="34" charset="0"/>
              </a:rPr>
              <a:t>The Controller is in between the model and the view element. It listens to all the incident and actions triggered in the view and performs an appropriate response back to the events.</a:t>
            </a:r>
          </a:p>
          <a:p>
            <a:pPr marL="0" indent="0">
              <a:buNone/>
            </a:pPr>
            <a:br>
              <a:rPr lang="en-US" sz="1400" dirty="0"/>
            </a:b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18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7105F79-B1A0-CB37-9ABB-9BDA92FB0C80}"/>
              </a:ext>
            </a:extLst>
          </p:cNvPr>
          <p:cNvSpPr/>
          <p:nvPr/>
        </p:nvSpPr>
        <p:spPr>
          <a:xfrm>
            <a:off x="1331650" y="1526959"/>
            <a:ext cx="1926455" cy="13405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MODEL</a:t>
            </a:r>
          </a:p>
        </p:txBody>
      </p:sp>
      <p:sp>
        <p:nvSpPr>
          <p:cNvPr id="6" name="Oval 5">
            <a:extLst>
              <a:ext uri="{FF2B5EF4-FFF2-40B4-BE49-F238E27FC236}">
                <a16:creationId xmlns:a16="http://schemas.microsoft.com/office/drawing/2014/main" id="{F98BF402-4A56-DB23-93FB-5C8E492082C3}"/>
              </a:ext>
            </a:extLst>
          </p:cNvPr>
          <p:cNvSpPr/>
          <p:nvPr/>
        </p:nvSpPr>
        <p:spPr>
          <a:xfrm>
            <a:off x="4696287" y="1526959"/>
            <a:ext cx="2441360" cy="13405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CONTROLLER</a:t>
            </a:r>
          </a:p>
        </p:txBody>
      </p:sp>
      <p:sp>
        <p:nvSpPr>
          <p:cNvPr id="7" name="Oval 6">
            <a:extLst>
              <a:ext uri="{FF2B5EF4-FFF2-40B4-BE49-F238E27FC236}">
                <a16:creationId xmlns:a16="http://schemas.microsoft.com/office/drawing/2014/main" id="{58E82F13-CFC1-5F50-4681-3ACC5BEF00FC}"/>
              </a:ext>
            </a:extLst>
          </p:cNvPr>
          <p:cNvSpPr/>
          <p:nvPr/>
        </p:nvSpPr>
        <p:spPr>
          <a:xfrm>
            <a:off x="8424909" y="1677880"/>
            <a:ext cx="2024109" cy="11896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VIEW</a:t>
            </a:r>
          </a:p>
        </p:txBody>
      </p:sp>
      <p:cxnSp>
        <p:nvCxnSpPr>
          <p:cNvPr id="9" name="Straight Arrow Connector 8">
            <a:extLst>
              <a:ext uri="{FF2B5EF4-FFF2-40B4-BE49-F238E27FC236}">
                <a16:creationId xmlns:a16="http://schemas.microsoft.com/office/drawing/2014/main" id="{403F5C76-B751-C036-EF6B-7B2A7295DEC4}"/>
              </a:ext>
            </a:extLst>
          </p:cNvPr>
          <p:cNvCxnSpPr/>
          <p:nvPr/>
        </p:nvCxnSpPr>
        <p:spPr>
          <a:xfrm>
            <a:off x="3258105" y="1988598"/>
            <a:ext cx="15003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8668948-676C-1DEC-6D2E-489458FF9E2F}"/>
              </a:ext>
            </a:extLst>
          </p:cNvPr>
          <p:cNvCxnSpPr/>
          <p:nvPr/>
        </p:nvCxnSpPr>
        <p:spPr>
          <a:xfrm>
            <a:off x="7137647" y="1988598"/>
            <a:ext cx="14204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30192A4-3583-50DE-4D98-AFAAFBA370DC}"/>
              </a:ext>
            </a:extLst>
          </p:cNvPr>
          <p:cNvCxnSpPr/>
          <p:nvPr/>
        </p:nvCxnSpPr>
        <p:spPr>
          <a:xfrm flipH="1">
            <a:off x="3258105" y="2494625"/>
            <a:ext cx="15003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Cylinder 18">
            <a:extLst>
              <a:ext uri="{FF2B5EF4-FFF2-40B4-BE49-F238E27FC236}">
                <a16:creationId xmlns:a16="http://schemas.microsoft.com/office/drawing/2014/main" id="{BA4EB9C8-199A-B17C-8359-CD2BD4AE0B0B}"/>
              </a:ext>
            </a:extLst>
          </p:cNvPr>
          <p:cNvSpPr/>
          <p:nvPr/>
        </p:nvSpPr>
        <p:spPr>
          <a:xfrm>
            <a:off x="1260628" y="3710866"/>
            <a:ext cx="1855433" cy="1340528"/>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DATABASE</a:t>
            </a:r>
          </a:p>
        </p:txBody>
      </p:sp>
      <p:cxnSp>
        <p:nvCxnSpPr>
          <p:cNvPr id="21" name="Straight Arrow Connector 20">
            <a:extLst>
              <a:ext uri="{FF2B5EF4-FFF2-40B4-BE49-F238E27FC236}">
                <a16:creationId xmlns:a16="http://schemas.microsoft.com/office/drawing/2014/main" id="{F48F46D6-7624-3C1C-72B4-70A8862EA95B}"/>
              </a:ext>
            </a:extLst>
          </p:cNvPr>
          <p:cNvCxnSpPr/>
          <p:nvPr/>
        </p:nvCxnSpPr>
        <p:spPr>
          <a:xfrm>
            <a:off x="2636668" y="2867487"/>
            <a:ext cx="0" cy="84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ABD010A9-7F53-A655-481C-C1494884055C}"/>
              </a:ext>
            </a:extLst>
          </p:cNvPr>
          <p:cNvCxnSpPr/>
          <p:nvPr/>
        </p:nvCxnSpPr>
        <p:spPr>
          <a:xfrm flipV="1">
            <a:off x="1793290" y="2867487"/>
            <a:ext cx="0" cy="781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9BF860B1-D513-B263-BC2E-073E70B12088}"/>
              </a:ext>
            </a:extLst>
          </p:cNvPr>
          <p:cNvSpPr txBox="1"/>
          <p:nvPr/>
        </p:nvSpPr>
        <p:spPr>
          <a:xfrm>
            <a:off x="5007006" y="843379"/>
            <a:ext cx="1819922" cy="369332"/>
          </a:xfrm>
          <a:prstGeom prst="rect">
            <a:avLst/>
          </a:prstGeom>
          <a:noFill/>
        </p:spPr>
        <p:txBody>
          <a:bodyPr wrap="square" rtlCol="0">
            <a:spAutoFit/>
          </a:bodyPr>
          <a:lstStyle/>
          <a:p>
            <a:r>
              <a:rPr lang="en-IN" dirty="0"/>
              <a:t>HTTP REQUEST</a:t>
            </a:r>
          </a:p>
        </p:txBody>
      </p:sp>
      <p:sp>
        <p:nvSpPr>
          <p:cNvPr id="26" name="Arrow: Down 25">
            <a:extLst>
              <a:ext uri="{FF2B5EF4-FFF2-40B4-BE49-F238E27FC236}">
                <a16:creationId xmlns:a16="http://schemas.microsoft.com/office/drawing/2014/main" id="{D5048296-4D27-0EA6-E352-7EA2DFB9D060}"/>
              </a:ext>
            </a:extLst>
          </p:cNvPr>
          <p:cNvSpPr/>
          <p:nvPr/>
        </p:nvSpPr>
        <p:spPr>
          <a:xfrm>
            <a:off x="5814874" y="1145219"/>
            <a:ext cx="4571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6AB00FA-BED8-D0DA-6D2D-AEC2D1C9C997}"/>
              </a:ext>
            </a:extLst>
          </p:cNvPr>
          <p:cNvSpPr txBox="1"/>
          <p:nvPr/>
        </p:nvSpPr>
        <p:spPr>
          <a:xfrm>
            <a:off x="8527002" y="843379"/>
            <a:ext cx="1819922" cy="369332"/>
          </a:xfrm>
          <a:prstGeom prst="rect">
            <a:avLst/>
          </a:prstGeom>
          <a:noFill/>
        </p:spPr>
        <p:txBody>
          <a:bodyPr wrap="square" rtlCol="0">
            <a:spAutoFit/>
          </a:bodyPr>
          <a:lstStyle/>
          <a:p>
            <a:r>
              <a:rPr lang="en-IN" dirty="0"/>
              <a:t>PRESENTATION</a:t>
            </a:r>
          </a:p>
        </p:txBody>
      </p:sp>
      <p:sp>
        <p:nvSpPr>
          <p:cNvPr id="30" name="Arrow: Down 29">
            <a:extLst>
              <a:ext uri="{FF2B5EF4-FFF2-40B4-BE49-F238E27FC236}">
                <a16:creationId xmlns:a16="http://schemas.microsoft.com/office/drawing/2014/main" id="{F9ECED11-FE9E-1866-B4C8-69EC68B4ADE6}"/>
              </a:ext>
            </a:extLst>
          </p:cNvPr>
          <p:cNvSpPr/>
          <p:nvPr/>
        </p:nvSpPr>
        <p:spPr>
          <a:xfrm>
            <a:off x="9436963" y="1145219"/>
            <a:ext cx="45719" cy="532661"/>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D5627A1-8085-8308-E006-A3379CDA29CD}"/>
              </a:ext>
            </a:extLst>
          </p:cNvPr>
          <p:cNvSpPr txBox="1"/>
          <p:nvPr/>
        </p:nvSpPr>
        <p:spPr>
          <a:xfrm>
            <a:off x="3116060" y="3178206"/>
            <a:ext cx="1926453" cy="646331"/>
          </a:xfrm>
          <a:prstGeom prst="rect">
            <a:avLst/>
          </a:prstGeom>
          <a:noFill/>
        </p:spPr>
        <p:txBody>
          <a:bodyPr wrap="square" rtlCol="0">
            <a:spAutoFit/>
          </a:bodyPr>
          <a:lstStyle/>
          <a:p>
            <a:r>
              <a:rPr lang="en-IN" dirty="0"/>
              <a:t>INTERACTION WITH DATABASE</a:t>
            </a:r>
          </a:p>
        </p:txBody>
      </p:sp>
      <p:sp>
        <p:nvSpPr>
          <p:cNvPr id="34" name="TextBox 33">
            <a:extLst>
              <a:ext uri="{FF2B5EF4-FFF2-40B4-BE49-F238E27FC236}">
                <a16:creationId xmlns:a16="http://schemas.microsoft.com/office/drawing/2014/main" id="{C76AB8AF-4C00-27EF-1C65-BAD2B0856C4B}"/>
              </a:ext>
            </a:extLst>
          </p:cNvPr>
          <p:cNvSpPr txBox="1"/>
          <p:nvPr/>
        </p:nvSpPr>
        <p:spPr>
          <a:xfrm>
            <a:off x="5992427" y="1145219"/>
            <a:ext cx="122957" cy="369332"/>
          </a:xfrm>
          <a:prstGeom prst="rect">
            <a:avLst/>
          </a:prstGeom>
          <a:noFill/>
        </p:spPr>
        <p:txBody>
          <a:bodyPr wrap="square" rtlCol="0">
            <a:spAutoFit/>
          </a:bodyPr>
          <a:lstStyle/>
          <a:p>
            <a:r>
              <a:rPr lang="en-IN" dirty="0"/>
              <a:t>1</a:t>
            </a:r>
          </a:p>
        </p:txBody>
      </p:sp>
      <p:sp>
        <p:nvSpPr>
          <p:cNvPr id="35" name="TextBox 34">
            <a:extLst>
              <a:ext uri="{FF2B5EF4-FFF2-40B4-BE49-F238E27FC236}">
                <a16:creationId xmlns:a16="http://schemas.microsoft.com/office/drawing/2014/main" id="{4B511D00-0504-AE1A-5392-052C5CE02C99}"/>
              </a:ext>
            </a:extLst>
          </p:cNvPr>
          <p:cNvSpPr txBox="1"/>
          <p:nvPr/>
        </p:nvSpPr>
        <p:spPr>
          <a:xfrm>
            <a:off x="3209278" y="2131499"/>
            <a:ext cx="372862" cy="369332"/>
          </a:xfrm>
          <a:prstGeom prst="rect">
            <a:avLst/>
          </a:prstGeom>
          <a:noFill/>
        </p:spPr>
        <p:txBody>
          <a:bodyPr wrap="square" rtlCol="0">
            <a:spAutoFit/>
          </a:bodyPr>
          <a:lstStyle/>
          <a:p>
            <a:r>
              <a:rPr lang="en-IN" dirty="0"/>
              <a:t>2</a:t>
            </a:r>
          </a:p>
        </p:txBody>
      </p:sp>
      <p:sp>
        <p:nvSpPr>
          <p:cNvPr id="36" name="TextBox 35">
            <a:extLst>
              <a:ext uri="{FF2B5EF4-FFF2-40B4-BE49-F238E27FC236}">
                <a16:creationId xmlns:a16="http://schemas.microsoft.com/office/drawing/2014/main" id="{AA308FAC-BFAA-A02A-607A-7AA90B23E025}"/>
              </a:ext>
            </a:extLst>
          </p:cNvPr>
          <p:cNvSpPr txBox="1"/>
          <p:nvPr/>
        </p:nvSpPr>
        <p:spPr>
          <a:xfrm>
            <a:off x="2743200" y="3429000"/>
            <a:ext cx="195309" cy="369332"/>
          </a:xfrm>
          <a:prstGeom prst="rect">
            <a:avLst/>
          </a:prstGeom>
          <a:noFill/>
        </p:spPr>
        <p:txBody>
          <a:bodyPr wrap="square" rtlCol="0">
            <a:spAutoFit/>
          </a:bodyPr>
          <a:lstStyle/>
          <a:p>
            <a:r>
              <a:rPr lang="en-IN" dirty="0"/>
              <a:t>3</a:t>
            </a:r>
          </a:p>
        </p:txBody>
      </p:sp>
      <p:sp>
        <p:nvSpPr>
          <p:cNvPr id="37" name="TextBox 36">
            <a:extLst>
              <a:ext uri="{FF2B5EF4-FFF2-40B4-BE49-F238E27FC236}">
                <a16:creationId xmlns:a16="http://schemas.microsoft.com/office/drawing/2014/main" id="{F6E7EABB-BD1A-AB1E-B0BC-372FE783C9C3}"/>
              </a:ext>
            </a:extLst>
          </p:cNvPr>
          <p:cNvSpPr txBox="1"/>
          <p:nvPr/>
        </p:nvSpPr>
        <p:spPr>
          <a:xfrm>
            <a:off x="1504764" y="2682821"/>
            <a:ext cx="275209" cy="369332"/>
          </a:xfrm>
          <a:prstGeom prst="rect">
            <a:avLst/>
          </a:prstGeom>
          <a:noFill/>
        </p:spPr>
        <p:txBody>
          <a:bodyPr wrap="square" rtlCol="0">
            <a:spAutoFit/>
          </a:bodyPr>
          <a:lstStyle/>
          <a:p>
            <a:r>
              <a:rPr lang="en-IN" dirty="0"/>
              <a:t>4</a:t>
            </a:r>
          </a:p>
        </p:txBody>
      </p:sp>
      <p:sp>
        <p:nvSpPr>
          <p:cNvPr id="38" name="TextBox 37">
            <a:extLst>
              <a:ext uri="{FF2B5EF4-FFF2-40B4-BE49-F238E27FC236}">
                <a16:creationId xmlns:a16="http://schemas.microsoft.com/office/drawing/2014/main" id="{B9E00451-DEFB-C893-A7EF-953377DB892C}"/>
              </a:ext>
            </a:extLst>
          </p:cNvPr>
          <p:cNvSpPr txBox="1"/>
          <p:nvPr/>
        </p:nvSpPr>
        <p:spPr>
          <a:xfrm>
            <a:off x="4518735" y="1661032"/>
            <a:ext cx="248574" cy="369332"/>
          </a:xfrm>
          <a:prstGeom prst="rect">
            <a:avLst/>
          </a:prstGeom>
          <a:noFill/>
        </p:spPr>
        <p:txBody>
          <a:bodyPr wrap="square" rtlCol="0">
            <a:spAutoFit/>
          </a:bodyPr>
          <a:lstStyle/>
          <a:p>
            <a:r>
              <a:rPr lang="en-IN" dirty="0"/>
              <a:t>5</a:t>
            </a:r>
          </a:p>
        </p:txBody>
      </p:sp>
      <p:sp>
        <p:nvSpPr>
          <p:cNvPr id="39" name="TextBox 38">
            <a:extLst>
              <a:ext uri="{FF2B5EF4-FFF2-40B4-BE49-F238E27FC236}">
                <a16:creationId xmlns:a16="http://schemas.microsoft.com/office/drawing/2014/main" id="{5DB8F24C-8B1B-9E4F-1A85-AD154AF1240D}"/>
              </a:ext>
            </a:extLst>
          </p:cNvPr>
          <p:cNvSpPr txBox="1"/>
          <p:nvPr/>
        </p:nvSpPr>
        <p:spPr>
          <a:xfrm>
            <a:off x="8345010" y="1677880"/>
            <a:ext cx="181992" cy="369332"/>
          </a:xfrm>
          <a:prstGeom prst="rect">
            <a:avLst/>
          </a:prstGeom>
          <a:noFill/>
        </p:spPr>
        <p:txBody>
          <a:bodyPr wrap="square" rtlCol="0">
            <a:spAutoFit/>
          </a:bodyPr>
          <a:lstStyle/>
          <a:p>
            <a:r>
              <a:rPr lang="en-IN" dirty="0"/>
              <a:t>6</a:t>
            </a:r>
          </a:p>
        </p:txBody>
      </p:sp>
      <p:sp>
        <p:nvSpPr>
          <p:cNvPr id="42" name="TextBox 41">
            <a:extLst>
              <a:ext uri="{FF2B5EF4-FFF2-40B4-BE49-F238E27FC236}">
                <a16:creationId xmlns:a16="http://schemas.microsoft.com/office/drawing/2014/main" id="{05EDE2B8-E26B-22B9-9D31-CE3EBE588950}"/>
              </a:ext>
            </a:extLst>
          </p:cNvPr>
          <p:cNvSpPr txBox="1"/>
          <p:nvPr/>
        </p:nvSpPr>
        <p:spPr>
          <a:xfrm>
            <a:off x="7155402" y="2508851"/>
            <a:ext cx="1340525" cy="376827"/>
          </a:xfrm>
          <a:prstGeom prst="rect">
            <a:avLst/>
          </a:prstGeom>
          <a:noFill/>
        </p:spPr>
        <p:txBody>
          <a:bodyPr wrap="square" rtlCol="0">
            <a:spAutoFit/>
          </a:bodyPr>
          <a:lstStyle/>
          <a:p>
            <a:r>
              <a:rPr lang="en-IN" dirty="0"/>
              <a:t>RESPONSE</a:t>
            </a:r>
          </a:p>
        </p:txBody>
      </p:sp>
      <p:sp>
        <p:nvSpPr>
          <p:cNvPr id="43" name="Arrow: Down 42">
            <a:extLst>
              <a:ext uri="{FF2B5EF4-FFF2-40B4-BE49-F238E27FC236}">
                <a16:creationId xmlns:a16="http://schemas.microsoft.com/office/drawing/2014/main" id="{BE2545D7-40E9-1479-7D86-F3982C60ADBE}"/>
              </a:ext>
            </a:extLst>
          </p:cNvPr>
          <p:cNvSpPr/>
          <p:nvPr/>
        </p:nvSpPr>
        <p:spPr>
          <a:xfrm>
            <a:off x="7847860" y="1988598"/>
            <a:ext cx="45719" cy="506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Connector: Curved 52">
            <a:extLst>
              <a:ext uri="{FF2B5EF4-FFF2-40B4-BE49-F238E27FC236}">
                <a16:creationId xmlns:a16="http://schemas.microsoft.com/office/drawing/2014/main" id="{0ABE3BB0-DFCF-E437-BD28-D772C46393DB}"/>
              </a:ext>
            </a:extLst>
          </p:cNvPr>
          <p:cNvCxnSpPr>
            <a:cxnSpLocks/>
            <a:stCxn id="6" idx="4"/>
            <a:endCxn id="7" idx="4"/>
          </p:cNvCxnSpPr>
          <p:nvPr/>
        </p:nvCxnSpPr>
        <p:spPr>
          <a:xfrm rot="16200000" flipH="1">
            <a:off x="7676965" y="1107488"/>
            <a:ext cx="12700" cy="3519997"/>
          </a:xfrm>
          <a:prstGeom prst="curvedConnector3">
            <a:avLst>
              <a:gd name="adj1" fmla="val 15780583"/>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019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61-4D3E-9C50-B85A-E6294A4CE904}"/>
              </a:ext>
            </a:extLst>
          </p:cNvPr>
          <p:cNvSpPr>
            <a:spLocks noGrp="1"/>
          </p:cNvSpPr>
          <p:nvPr>
            <p:ph type="title"/>
          </p:nvPr>
        </p:nvSpPr>
        <p:spPr/>
        <p:txBody>
          <a:bodyPr/>
          <a:lstStyle/>
          <a:p>
            <a:r>
              <a:rPr lang="en-US" dirty="0"/>
              <a:t>Spring mvc</a:t>
            </a:r>
            <a:endParaRPr lang="en-IN" dirty="0"/>
          </a:p>
        </p:txBody>
      </p:sp>
      <p:sp>
        <p:nvSpPr>
          <p:cNvPr id="3" name="Content Placeholder 2">
            <a:extLst>
              <a:ext uri="{FF2B5EF4-FFF2-40B4-BE49-F238E27FC236}">
                <a16:creationId xmlns:a16="http://schemas.microsoft.com/office/drawing/2014/main" id="{0B8760AB-6E2B-A3A2-B139-54A3CDED4B80}"/>
              </a:ext>
            </a:extLst>
          </p:cNvPr>
          <p:cNvSpPr>
            <a:spLocks noGrp="1"/>
          </p:cNvSpPr>
          <p:nvPr>
            <p:ph idx="1"/>
          </p:nvPr>
        </p:nvSpPr>
        <p:spPr/>
        <p:txBody>
          <a:bodyPr/>
          <a:lstStyle/>
          <a:p>
            <a:pPr algn="just"/>
            <a:r>
              <a:rPr lang="en-US" b="0" i="0" dirty="0">
                <a:solidFill>
                  <a:srgbClr val="333333"/>
                </a:solidFill>
                <a:effectLst/>
                <a:latin typeface="inter-regular"/>
              </a:rPr>
              <a:t>A Spring MVC is a Java framework which is used to build web applications. It follows the Model-View-Controller design pattern. It implements all the basic features of a core spring framework like Inversion of Control, Dependency Injection.</a:t>
            </a:r>
          </a:p>
          <a:p>
            <a:pPr algn="just"/>
            <a:r>
              <a:rPr lang="en-US" b="0" i="0" dirty="0">
                <a:solidFill>
                  <a:srgbClr val="333333"/>
                </a:solidFill>
                <a:effectLst/>
                <a:latin typeface="inter-regular"/>
              </a:rPr>
              <a:t>A Spring MVC provides an elegant solution to use MVC in spring framework by the help of </a:t>
            </a:r>
            <a:r>
              <a:rPr lang="en-US" b="1" i="0" dirty="0" err="1">
                <a:solidFill>
                  <a:srgbClr val="333333"/>
                </a:solidFill>
                <a:effectLst/>
                <a:latin typeface="inter-bold"/>
              </a:rPr>
              <a:t>DispatcherServlet</a:t>
            </a:r>
            <a:r>
              <a:rPr lang="en-US" b="0" i="0" dirty="0">
                <a:solidFill>
                  <a:srgbClr val="333333"/>
                </a:solidFill>
                <a:effectLst/>
                <a:latin typeface="inter-regular"/>
              </a:rPr>
              <a:t>. Here, </a:t>
            </a:r>
            <a:r>
              <a:rPr lang="en-US" b="1" i="0" dirty="0" err="1">
                <a:solidFill>
                  <a:srgbClr val="333333"/>
                </a:solidFill>
                <a:effectLst/>
                <a:latin typeface="inter-bold"/>
              </a:rPr>
              <a:t>DispatcherServlet</a:t>
            </a:r>
            <a:r>
              <a:rPr lang="en-US" b="0" i="0" dirty="0">
                <a:solidFill>
                  <a:srgbClr val="333333"/>
                </a:solidFill>
                <a:effectLst/>
                <a:latin typeface="inter-regular"/>
              </a:rPr>
              <a:t> is a class that receives the incoming request and maps it to the right resource such as controllers, models, and views.</a:t>
            </a:r>
          </a:p>
          <a:p>
            <a:pPr marL="0" indent="0">
              <a:buNone/>
            </a:pPr>
            <a:endParaRPr lang="en-IN" dirty="0"/>
          </a:p>
        </p:txBody>
      </p:sp>
    </p:spTree>
    <p:extLst>
      <p:ext uri="{BB962C8B-B14F-4D97-AF65-F5344CB8AC3E}">
        <p14:creationId xmlns:p14="http://schemas.microsoft.com/office/powerpoint/2010/main" val="360364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863F-E76B-3B23-21E0-B554222066BA}"/>
              </a:ext>
            </a:extLst>
          </p:cNvPr>
          <p:cNvSpPr>
            <a:spLocks noGrp="1"/>
          </p:cNvSpPr>
          <p:nvPr>
            <p:ph type="title"/>
          </p:nvPr>
        </p:nvSpPr>
        <p:spPr/>
        <p:txBody>
          <a:bodyPr/>
          <a:lstStyle/>
          <a:p>
            <a:r>
              <a:rPr lang="en-US" dirty="0"/>
              <a:t>Front controller</a:t>
            </a:r>
            <a:r>
              <a:rPr lang="en-US" dirty="0">
                <a:solidFill>
                  <a:schemeClr val="accent3">
                    <a:lumMod val="50000"/>
                  </a:schemeClr>
                </a:solidFill>
              </a:rPr>
              <a:t>(dispatcher servlet)</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081370F9-1CAE-DD92-BCFB-93C8C15D34B8}"/>
              </a:ext>
            </a:extLst>
          </p:cNvPr>
          <p:cNvSpPr>
            <a:spLocks noGrp="1"/>
          </p:cNvSpPr>
          <p:nvPr>
            <p:ph idx="1"/>
          </p:nvPr>
        </p:nvSpPr>
        <p:spPr/>
        <p:txBody>
          <a:bodyPr/>
          <a:lstStyle/>
          <a:p>
            <a:r>
              <a:rPr lang="en-US" b="0" i="0" dirty="0">
                <a:solidFill>
                  <a:srgbClr val="000000"/>
                </a:solidFill>
                <a:effectLst/>
                <a:latin typeface="inter-regular"/>
              </a:rPr>
              <a:t> In Spring Web MVC, the Dispatcher Servlet class works as the front controller. It is responsible to manage the flow of the Spring MVC application.</a:t>
            </a:r>
          </a:p>
          <a:p>
            <a:r>
              <a:rPr lang="en-US" dirty="0">
                <a:solidFill>
                  <a:srgbClr val="000000"/>
                </a:solidFill>
                <a:latin typeface="inter-regular"/>
              </a:rPr>
              <a:t>Every request from the clint is sent to front controller and the front controller will decide which controller should be called for that request.</a:t>
            </a:r>
          </a:p>
          <a:p>
            <a:r>
              <a:rPr lang="en-US" dirty="0">
                <a:solidFill>
                  <a:srgbClr val="000000"/>
                </a:solidFill>
                <a:latin typeface="inter-regular"/>
              </a:rPr>
              <a:t>We no need to create front controller spring mvc will provide us.</a:t>
            </a:r>
          </a:p>
          <a:p>
            <a:r>
              <a:rPr lang="en-US" dirty="0">
                <a:solidFill>
                  <a:srgbClr val="000000"/>
                </a:solidFill>
                <a:latin typeface="inter-regular"/>
              </a:rPr>
              <a:t>All the requests from web.xml are sent to front controller. </a:t>
            </a:r>
            <a:endParaRPr lang="en-IN" dirty="0"/>
          </a:p>
        </p:txBody>
      </p:sp>
    </p:spTree>
    <p:extLst>
      <p:ext uri="{BB962C8B-B14F-4D97-AF65-F5344CB8AC3E}">
        <p14:creationId xmlns:p14="http://schemas.microsoft.com/office/powerpoint/2010/main" val="239528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15FA-4D6C-151F-EC5C-4EFDC8811366}"/>
              </a:ext>
            </a:extLst>
          </p:cNvPr>
          <p:cNvSpPr>
            <a:spLocks noGrp="1"/>
          </p:cNvSpPr>
          <p:nvPr>
            <p:ph type="title"/>
          </p:nvPr>
        </p:nvSpPr>
        <p:spPr/>
        <p:txBody>
          <a:bodyPr/>
          <a:lstStyle/>
          <a:p>
            <a:r>
              <a:rPr lang="en-IN" dirty="0"/>
              <a:t>Handler mapping</a:t>
            </a:r>
          </a:p>
        </p:txBody>
      </p:sp>
      <p:sp>
        <p:nvSpPr>
          <p:cNvPr id="3" name="Content Placeholder 2">
            <a:extLst>
              <a:ext uri="{FF2B5EF4-FFF2-40B4-BE49-F238E27FC236}">
                <a16:creationId xmlns:a16="http://schemas.microsoft.com/office/drawing/2014/main" id="{EA530138-7CC5-8552-B9A8-0DD788008A7E}"/>
              </a:ext>
            </a:extLst>
          </p:cNvPr>
          <p:cNvSpPr>
            <a:spLocks noGrp="1"/>
          </p:cNvSpPr>
          <p:nvPr>
            <p:ph idx="1"/>
          </p:nvPr>
        </p:nvSpPr>
        <p:spPr>
          <a:xfrm>
            <a:off x="1451579" y="2015732"/>
            <a:ext cx="9603275" cy="3905674"/>
          </a:xfrm>
        </p:spPr>
        <p:txBody>
          <a:bodyPr/>
          <a:lstStyle/>
          <a:p>
            <a:r>
              <a:rPr lang="en-US" b="0" i="0" dirty="0">
                <a:solidFill>
                  <a:srgbClr val="232629"/>
                </a:solidFill>
                <a:effectLst/>
                <a:latin typeface="-apple-system"/>
              </a:rPr>
              <a:t>Handler Mapping works as helper for Dispatcher servlet. It helps to identify appropriate controller bean to Dispatcher servlet. </a:t>
            </a:r>
          </a:p>
          <a:p>
            <a:r>
              <a:rPr lang="en-US" b="0" i="0" dirty="0">
                <a:solidFill>
                  <a:srgbClr val="232629"/>
                </a:solidFill>
                <a:effectLst/>
                <a:latin typeface="-apple-system"/>
              </a:rPr>
              <a:t>It identified controller bean with URL.  It matches the name in URL with controller bean. </a:t>
            </a:r>
          </a:p>
          <a:p>
            <a:r>
              <a:rPr lang="en-US" b="0" i="0" dirty="0">
                <a:solidFill>
                  <a:srgbClr val="232629"/>
                </a:solidFill>
                <a:effectLst/>
                <a:latin typeface="-apple-system"/>
              </a:rPr>
              <a:t>If it matches it will return back it to dispatcher servlet. finally the servlet executes the business method of controller and returns ModelAndView object back to dispatcher servlet.</a:t>
            </a:r>
          </a:p>
          <a:p>
            <a:r>
              <a:rPr lang="en-US" b="0" i="0" dirty="0">
                <a:solidFill>
                  <a:srgbClr val="232629"/>
                </a:solidFill>
                <a:effectLst/>
                <a:latin typeface="-apple-system"/>
              </a:rPr>
              <a:t>By default the dispatcher servlet uses the </a:t>
            </a:r>
            <a:r>
              <a:rPr lang="en-IN" b="0" i="0" dirty="0">
                <a:solidFill>
                  <a:srgbClr val="232629"/>
                </a:solidFill>
                <a:effectLst/>
                <a:latin typeface="ui-monospace"/>
              </a:rPr>
              <a:t>BeanNameUrlHandlerMapping to map th</a:t>
            </a:r>
            <a:r>
              <a:rPr lang="en-IN" dirty="0">
                <a:solidFill>
                  <a:srgbClr val="232629"/>
                </a:solidFill>
                <a:latin typeface="ui-monospace"/>
              </a:rPr>
              <a:t>e incoming request.</a:t>
            </a:r>
            <a:endParaRPr lang="en-US" b="0" i="0" dirty="0">
              <a:solidFill>
                <a:srgbClr val="232629"/>
              </a:solidFill>
              <a:effectLst/>
              <a:latin typeface="-apple-system"/>
            </a:endParaRP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643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C3C5-B603-6549-89A8-69192E59EE09}"/>
              </a:ext>
            </a:extLst>
          </p:cNvPr>
          <p:cNvSpPr>
            <a:spLocks noGrp="1"/>
          </p:cNvSpPr>
          <p:nvPr>
            <p:ph type="title"/>
          </p:nvPr>
        </p:nvSpPr>
        <p:spPr/>
        <p:txBody>
          <a:bodyPr/>
          <a:lstStyle/>
          <a:p>
            <a:r>
              <a:rPr lang="en-IN" dirty="0"/>
              <a:t>Controller</a:t>
            </a:r>
          </a:p>
        </p:txBody>
      </p:sp>
      <p:sp>
        <p:nvSpPr>
          <p:cNvPr id="3" name="Content Placeholder 2">
            <a:extLst>
              <a:ext uri="{FF2B5EF4-FFF2-40B4-BE49-F238E27FC236}">
                <a16:creationId xmlns:a16="http://schemas.microsoft.com/office/drawing/2014/main" id="{123CEA8A-709F-C9D2-49D0-211E59B8650C}"/>
              </a:ext>
            </a:extLst>
          </p:cNvPr>
          <p:cNvSpPr>
            <a:spLocks noGrp="1"/>
          </p:cNvSpPr>
          <p:nvPr>
            <p:ph idx="1"/>
          </p:nvPr>
        </p:nvSpPr>
        <p:spPr/>
        <p:txBody>
          <a:bodyPr/>
          <a:lstStyle/>
          <a:p>
            <a:r>
              <a:rPr lang="en-IN" dirty="0"/>
              <a:t>Any class specified with @Controller annotation serves the role of controller.</a:t>
            </a:r>
          </a:p>
          <a:p>
            <a:r>
              <a:rPr lang="en-IN" dirty="0"/>
              <a:t>Controller acts as an interface between view and model.</a:t>
            </a:r>
          </a:p>
          <a:p>
            <a:r>
              <a:rPr lang="en-IN" dirty="0"/>
              <a:t>Dispatcher servlet sends the request to the controller and controller returns the model and view.</a:t>
            </a:r>
          </a:p>
          <a:p>
            <a:endParaRPr lang="en-IN" dirty="0"/>
          </a:p>
        </p:txBody>
      </p:sp>
    </p:spTree>
    <p:extLst>
      <p:ext uri="{BB962C8B-B14F-4D97-AF65-F5344CB8AC3E}">
        <p14:creationId xmlns:p14="http://schemas.microsoft.com/office/powerpoint/2010/main" val="114355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7104-A06D-EE2E-7918-323011D3B899}"/>
              </a:ext>
            </a:extLst>
          </p:cNvPr>
          <p:cNvSpPr>
            <a:spLocks noGrp="1"/>
          </p:cNvSpPr>
          <p:nvPr>
            <p:ph type="title"/>
          </p:nvPr>
        </p:nvSpPr>
        <p:spPr/>
        <p:txBody>
          <a:bodyPr/>
          <a:lstStyle/>
          <a:p>
            <a:r>
              <a:rPr lang="en-IN" dirty="0"/>
              <a:t>View resolver</a:t>
            </a:r>
          </a:p>
        </p:txBody>
      </p:sp>
      <p:sp>
        <p:nvSpPr>
          <p:cNvPr id="3" name="Content Placeholder 2">
            <a:extLst>
              <a:ext uri="{FF2B5EF4-FFF2-40B4-BE49-F238E27FC236}">
                <a16:creationId xmlns:a16="http://schemas.microsoft.com/office/drawing/2014/main" id="{904F5E67-F0B6-2F78-5C70-15111FEC27B5}"/>
              </a:ext>
            </a:extLst>
          </p:cNvPr>
          <p:cNvSpPr>
            <a:spLocks noGrp="1"/>
          </p:cNvSpPr>
          <p:nvPr>
            <p:ph idx="1"/>
          </p:nvPr>
        </p:nvSpPr>
        <p:spPr/>
        <p:txBody>
          <a:bodyPr/>
          <a:lstStyle/>
          <a:p>
            <a:r>
              <a:rPr lang="en-IN" dirty="0"/>
              <a:t>After getting the model and view from controller the dispatcher servlet takes the help of view resolver for which view we have to send as response to the request.</a:t>
            </a:r>
          </a:p>
          <a:p>
            <a:endParaRPr lang="en-IN" dirty="0"/>
          </a:p>
        </p:txBody>
      </p:sp>
    </p:spTree>
    <p:extLst>
      <p:ext uri="{BB962C8B-B14F-4D97-AF65-F5344CB8AC3E}">
        <p14:creationId xmlns:p14="http://schemas.microsoft.com/office/powerpoint/2010/main" val="35059455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844</TotalTime>
  <Words>1068</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Gill Sans MT</vt:lpstr>
      <vt:lpstr>inter-bold</vt:lpstr>
      <vt:lpstr>inter-regular</vt:lpstr>
      <vt:lpstr>ui-monospace</vt:lpstr>
      <vt:lpstr>Gallery</vt:lpstr>
      <vt:lpstr>SPRING MVC</vt:lpstr>
      <vt:lpstr>Introduction to mvc</vt:lpstr>
      <vt:lpstr>Main components of mvc</vt:lpstr>
      <vt:lpstr>PowerPoint Presentation</vt:lpstr>
      <vt:lpstr>Spring mvc</vt:lpstr>
      <vt:lpstr>Front controller(dispatcher servlet)</vt:lpstr>
      <vt:lpstr>Handler mapping</vt:lpstr>
      <vt:lpstr>Controller</vt:lpstr>
      <vt:lpstr>View resolver</vt:lpstr>
      <vt:lpstr>WORK FLOW OF SPRING MVC</vt:lpstr>
      <vt:lpstr>MODEL IN SPRING MVC</vt:lpstr>
      <vt:lpstr>Model and view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bhaskar</dc:creator>
  <cp:lastModifiedBy>uday bhaskar</cp:lastModifiedBy>
  <cp:revision>6</cp:revision>
  <dcterms:created xsi:type="dcterms:W3CDTF">2022-06-30T09:50:06Z</dcterms:created>
  <dcterms:modified xsi:type="dcterms:W3CDTF">2022-07-18T05:41:07Z</dcterms:modified>
</cp:coreProperties>
</file>