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660CB-22B0-4949-A38A-F142CC6A9380}"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DB5E6-8714-44CF-A43D-E0465BFBC270}" type="slidenum">
              <a:rPr lang="en-IN" smtClean="0"/>
              <a:t>‹#›</a:t>
            </a:fld>
            <a:endParaRPr lang="en-IN"/>
          </a:p>
        </p:txBody>
      </p:sp>
    </p:spTree>
    <p:extLst>
      <p:ext uri="{BB962C8B-B14F-4D97-AF65-F5344CB8AC3E}">
        <p14:creationId xmlns:p14="http://schemas.microsoft.com/office/powerpoint/2010/main" val="131743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382889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119434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359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307248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8241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410994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2794413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253867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99152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5061A-0B2D-40D4-9213-5C80A5E7E9A0}"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405716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5061A-0B2D-40D4-9213-5C80A5E7E9A0}"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51694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85061A-0B2D-40D4-9213-5C80A5E7E9A0}" type="datetimeFigureOut">
              <a:rPr lang="en-IN" smtClean="0"/>
              <a:t>03-07-2025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310562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85061A-0B2D-40D4-9213-5C80A5E7E9A0}"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167681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5061A-0B2D-40D4-9213-5C80A5E7E9A0}" type="datetimeFigureOut">
              <a:rPr lang="en-IN" smtClean="0"/>
              <a:t>03-07-2025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88839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5061A-0B2D-40D4-9213-5C80A5E7E9A0}"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269068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5061A-0B2D-40D4-9213-5C80A5E7E9A0}"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605D7C-29DD-4C64-B78A-B8E66642EBBE}" type="slidenum">
              <a:rPr lang="en-IN" smtClean="0"/>
              <a:t>‹#›</a:t>
            </a:fld>
            <a:endParaRPr lang="en-IN"/>
          </a:p>
        </p:txBody>
      </p:sp>
    </p:spTree>
    <p:extLst>
      <p:ext uri="{BB962C8B-B14F-4D97-AF65-F5344CB8AC3E}">
        <p14:creationId xmlns:p14="http://schemas.microsoft.com/office/powerpoint/2010/main" val="84073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85061A-0B2D-40D4-9213-5C80A5E7E9A0}" type="datetimeFigureOut">
              <a:rPr lang="en-IN" smtClean="0"/>
              <a:t>03-07-2025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605D7C-29DD-4C64-B78A-B8E66642EBBE}" type="slidenum">
              <a:rPr lang="en-IN" smtClean="0"/>
              <a:t>‹#›</a:t>
            </a:fld>
            <a:endParaRPr lang="en-IN"/>
          </a:p>
        </p:txBody>
      </p:sp>
    </p:spTree>
    <p:extLst>
      <p:ext uri="{BB962C8B-B14F-4D97-AF65-F5344CB8AC3E}">
        <p14:creationId xmlns:p14="http://schemas.microsoft.com/office/powerpoint/2010/main" val="2351840924"/>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4082D2-FA5D-4C13-8F04-6601C1EDA116}"/>
              </a:ext>
            </a:extLst>
          </p:cNvPr>
          <p:cNvSpPr txBox="1"/>
          <p:nvPr/>
        </p:nvSpPr>
        <p:spPr>
          <a:xfrm>
            <a:off x="555812" y="348443"/>
            <a:ext cx="10345269" cy="400110"/>
          </a:xfrm>
          <a:prstGeom prst="rect">
            <a:avLst/>
          </a:prstGeom>
          <a:noFill/>
        </p:spPr>
        <p:txBody>
          <a:bodyPr wrap="square" rtlCol="0">
            <a:spAutoFit/>
          </a:bodyPr>
          <a:lstStyle/>
          <a:p>
            <a:pPr algn="ctr"/>
            <a:r>
              <a:rPr lang="en-US" sz="2000" i="1" dirty="0">
                <a:latin typeface="Arial Black" panose="020B0A04020102020204" pitchFamily="34" charset="0"/>
              </a:rPr>
              <a:t>Machine Failure Prediction Using Sensor Data</a:t>
            </a:r>
          </a:p>
        </p:txBody>
      </p:sp>
      <p:sp>
        <p:nvSpPr>
          <p:cNvPr id="5" name="TextBox 4">
            <a:extLst>
              <a:ext uri="{FF2B5EF4-FFF2-40B4-BE49-F238E27FC236}">
                <a16:creationId xmlns:a16="http://schemas.microsoft.com/office/drawing/2014/main" id="{EEBDA5D0-A6C5-4B6A-82EB-E404033F8322}"/>
              </a:ext>
            </a:extLst>
          </p:cNvPr>
          <p:cNvSpPr txBox="1"/>
          <p:nvPr/>
        </p:nvSpPr>
        <p:spPr>
          <a:xfrm>
            <a:off x="5047129" y="632764"/>
            <a:ext cx="1362636" cy="307777"/>
          </a:xfrm>
          <a:prstGeom prst="rect">
            <a:avLst/>
          </a:prstGeom>
          <a:noFill/>
        </p:spPr>
        <p:txBody>
          <a:bodyPr wrap="square" rtlCol="0" anchor="t">
            <a:spAutoFit/>
          </a:bodyPr>
          <a:lstStyle/>
          <a:p>
            <a:pPr algn="ctr"/>
            <a:r>
              <a:rPr lang="en-IN" sz="1400" dirty="0">
                <a:latin typeface="Bahnschrift" panose="020B0502040204020203" pitchFamily="34" charset="0"/>
              </a:rPr>
              <a:t>Sumit Dey </a:t>
            </a:r>
          </a:p>
        </p:txBody>
      </p:sp>
      <p:sp>
        <p:nvSpPr>
          <p:cNvPr id="6" name="TextBox 5">
            <a:extLst>
              <a:ext uri="{FF2B5EF4-FFF2-40B4-BE49-F238E27FC236}">
                <a16:creationId xmlns:a16="http://schemas.microsoft.com/office/drawing/2014/main" id="{7AF2626C-3B42-4508-8744-D4898793FE08}"/>
              </a:ext>
            </a:extLst>
          </p:cNvPr>
          <p:cNvSpPr txBox="1"/>
          <p:nvPr/>
        </p:nvSpPr>
        <p:spPr>
          <a:xfrm>
            <a:off x="950259" y="792815"/>
            <a:ext cx="9593916" cy="5539978"/>
          </a:xfrm>
          <a:prstGeom prst="rect">
            <a:avLst/>
          </a:prstGeom>
          <a:noFill/>
        </p:spPr>
        <p:txBody>
          <a:bodyPr wrap="square" rtlCol="0">
            <a:spAutoFit/>
          </a:bodyPr>
          <a:lstStyle/>
          <a:p>
            <a:pPr>
              <a:lnSpc>
                <a:spcPct val="300000"/>
              </a:lnSpc>
            </a:pPr>
            <a:r>
              <a:rPr lang="en-US" sz="2000" b="1" dirty="0"/>
              <a:t>About Dataset :- </a:t>
            </a:r>
          </a:p>
          <a:p>
            <a:r>
              <a:rPr lang="en-US" dirty="0"/>
              <a:t>Dataset Overview This dataset contains sensor data collected from various machines, with the aim of predicting machine failures in advance. It includes a variety of sensor readings as well as recorded machine failures.</a:t>
            </a:r>
          </a:p>
          <a:p>
            <a:pPr>
              <a:lnSpc>
                <a:spcPct val="300000"/>
              </a:lnSpc>
            </a:pPr>
            <a:r>
              <a:rPr lang="en-US" sz="2000" b="1" dirty="0"/>
              <a:t>Columns Description :- </a:t>
            </a:r>
          </a:p>
          <a:p>
            <a:r>
              <a:rPr lang="en-US" dirty="0">
                <a:effectLst>
                  <a:outerShdw blurRad="38100" dist="38100" dir="2700000" algn="tl">
                    <a:srgbClr val="000000">
                      <a:alpha val="43137"/>
                    </a:srgbClr>
                  </a:outerShdw>
                </a:effectLst>
              </a:rPr>
              <a:t>Footfall:  </a:t>
            </a:r>
            <a:r>
              <a:rPr lang="en-US" dirty="0"/>
              <a:t>The number of people or objects passing by the machine. </a:t>
            </a:r>
          </a:p>
          <a:p>
            <a:r>
              <a:rPr lang="en-US" dirty="0">
                <a:effectLst>
                  <a:outerShdw blurRad="38100" dist="38100" dir="2700000" algn="tl">
                    <a:srgbClr val="000000">
                      <a:alpha val="43137"/>
                    </a:srgbClr>
                  </a:outerShdw>
                </a:effectLst>
              </a:rPr>
              <a:t>Temp Mode:  </a:t>
            </a:r>
            <a:r>
              <a:rPr lang="en-US" dirty="0"/>
              <a:t>The temperature mode or setting of the machine. </a:t>
            </a:r>
          </a:p>
          <a:p>
            <a:r>
              <a:rPr lang="en-US" dirty="0">
                <a:effectLst>
                  <a:outerShdw blurRad="38100" dist="38100" dir="2700000" algn="tl">
                    <a:srgbClr val="000000">
                      <a:alpha val="43137"/>
                    </a:srgbClr>
                  </a:outerShdw>
                </a:effectLst>
              </a:rPr>
              <a:t>AQ:  </a:t>
            </a:r>
            <a:r>
              <a:rPr lang="en-US" dirty="0"/>
              <a:t>Air quality index near the machine. </a:t>
            </a:r>
          </a:p>
          <a:p>
            <a:r>
              <a:rPr lang="en-US" dirty="0">
                <a:effectLst>
                  <a:outerShdw blurRad="38100" dist="38100" dir="2700000" algn="tl">
                    <a:srgbClr val="000000">
                      <a:alpha val="43137"/>
                    </a:srgbClr>
                  </a:outerShdw>
                </a:effectLst>
              </a:rPr>
              <a:t>USS:  </a:t>
            </a:r>
            <a:r>
              <a:rPr lang="en-US" dirty="0"/>
              <a:t>Ultrasonic sensor data, indicating proximity measurements. </a:t>
            </a:r>
          </a:p>
          <a:p>
            <a:r>
              <a:rPr lang="en-US" dirty="0">
                <a:effectLst>
                  <a:outerShdw blurRad="38100" dist="38100" dir="2700000" algn="tl">
                    <a:srgbClr val="000000">
                      <a:alpha val="43137"/>
                    </a:srgbClr>
                  </a:outerShdw>
                </a:effectLst>
              </a:rPr>
              <a:t>CS:  </a:t>
            </a:r>
            <a:r>
              <a:rPr lang="en-US" dirty="0"/>
              <a:t>Current sensor readings indicate the machine's electrical current usage. </a:t>
            </a:r>
          </a:p>
          <a:p>
            <a:r>
              <a:rPr lang="en-US" dirty="0">
                <a:effectLst>
                  <a:outerShdw blurRad="38100" dist="38100" dir="2700000" algn="tl">
                    <a:srgbClr val="000000">
                      <a:alpha val="43137"/>
                    </a:srgbClr>
                  </a:outerShdw>
                </a:effectLst>
              </a:rPr>
              <a:t>VOC: </a:t>
            </a:r>
            <a:r>
              <a:rPr lang="en-US" dirty="0"/>
              <a:t>Volatile organic compounds level detected near the machine. </a:t>
            </a:r>
          </a:p>
          <a:p>
            <a:r>
              <a:rPr lang="en-US" dirty="0">
                <a:effectLst>
                  <a:outerShdw blurRad="38100" dist="38100" dir="2700000" algn="tl">
                    <a:srgbClr val="000000">
                      <a:alpha val="43137"/>
                    </a:srgbClr>
                  </a:outerShdw>
                </a:effectLst>
              </a:rPr>
              <a:t>RP:  </a:t>
            </a:r>
            <a:r>
              <a:rPr lang="en-US" dirty="0"/>
              <a:t>The machine parts' rotational position or RPM (revolutions per minute). </a:t>
            </a:r>
          </a:p>
          <a:p>
            <a:r>
              <a:rPr lang="en-US" dirty="0">
                <a:effectLst>
                  <a:outerShdw blurRad="38100" dist="38100" dir="2700000" algn="tl">
                    <a:srgbClr val="000000">
                      <a:alpha val="43137"/>
                    </a:srgbClr>
                  </a:outerShdw>
                </a:effectLst>
              </a:rPr>
              <a:t>IP:  </a:t>
            </a:r>
            <a:r>
              <a:rPr lang="en-US" dirty="0"/>
              <a:t>Input pressure to the machine. </a:t>
            </a:r>
          </a:p>
          <a:p>
            <a:r>
              <a:rPr lang="en-US" dirty="0">
                <a:effectLst>
                  <a:outerShdw blurRad="38100" dist="38100" dir="2700000" algn="tl">
                    <a:srgbClr val="000000">
                      <a:alpha val="43137"/>
                    </a:srgbClr>
                  </a:outerShdw>
                </a:effectLst>
              </a:rPr>
              <a:t>Temperature:  </a:t>
            </a:r>
            <a:r>
              <a:rPr lang="en-US" dirty="0"/>
              <a:t>The operating temperature of the machine. </a:t>
            </a:r>
          </a:p>
          <a:p>
            <a:r>
              <a:rPr lang="en-US" dirty="0">
                <a:effectLst>
                  <a:outerShdw blurRad="38100" dist="38100" dir="2700000" algn="tl">
                    <a:srgbClr val="000000">
                      <a:alpha val="43137"/>
                    </a:srgbClr>
                  </a:outerShdw>
                </a:effectLst>
              </a:rPr>
              <a:t>Fail:  </a:t>
            </a:r>
            <a:r>
              <a:rPr lang="en-US" dirty="0"/>
              <a:t>Binary indicator of machine failure (1 for failure, 0 for no failure). </a:t>
            </a:r>
            <a:endParaRPr lang="en-IN" dirty="0"/>
          </a:p>
        </p:txBody>
      </p:sp>
    </p:spTree>
    <p:extLst>
      <p:ext uri="{BB962C8B-B14F-4D97-AF65-F5344CB8AC3E}">
        <p14:creationId xmlns:p14="http://schemas.microsoft.com/office/powerpoint/2010/main" val="63511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40AF6A-A454-4E5A-BCBE-8A69ECE8B9B2}"/>
              </a:ext>
            </a:extLst>
          </p:cNvPr>
          <p:cNvSpPr txBox="1"/>
          <p:nvPr/>
        </p:nvSpPr>
        <p:spPr>
          <a:xfrm>
            <a:off x="591671" y="669509"/>
            <a:ext cx="2827804" cy="400110"/>
          </a:xfrm>
          <a:prstGeom prst="rect">
            <a:avLst/>
          </a:prstGeom>
          <a:noFill/>
        </p:spPr>
        <p:txBody>
          <a:bodyPr wrap="square" rtlCol="0">
            <a:spAutoFit/>
          </a:bodyPr>
          <a:lstStyle/>
          <a:p>
            <a:r>
              <a:rPr lang="en-IN" sz="2000" b="1" dirty="0"/>
              <a:t>Business Objective :-</a:t>
            </a:r>
          </a:p>
        </p:txBody>
      </p:sp>
      <p:sp>
        <p:nvSpPr>
          <p:cNvPr id="9" name="TextBox 8">
            <a:extLst>
              <a:ext uri="{FF2B5EF4-FFF2-40B4-BE49-F238E27FC236}">
                <a16:creationId xmlns:a16="http://schemas.microsoft.com/office/drawing/2014/main" id="{C8E10577-B62B-4B44-B0C0-DC46F20E57B1}"/>
              </a:ext>
            </a:extLst>
          </p:cNvPr>
          <p:cNvSpPr txBox="1"/>
          <p:nvPr/>
        </p:nvSpPr>
        <p:spPr>
          <a:xfrm>
            <a:off x="681317" y="1360721"/>
            <a:ext cx="7879977" cy="369332"/>
          </a:xfrm>
          <a:prstGeom prst="rect">
            <a:avLst/>
          </a:prstGeom>
          <a:noFill/>
        </p:spPr>
        <p:txBody>
          <a:bodyPr wrap="square" rtlCol="0">
            <a:spAutoFit/>
          </a:bodyPr>
          <a:lstStyle/>
          <a:p>
            <a:r>
              <a:rPr lang="en-US" b="1" dirty="0"/>
              <a:t>- </a:t>
            </a:r>
            <a:r>
              <a:rPr lang="en-US" dirty="0"/>
              <a:t> Predict machine failures in advance using sensor data from my project dataset. </a:t>
            </a:r>
            <a:endParaRPr lang="en-IN" dirty="0"/>
          </a:p>
        </p:txBody>
      </p:sp>
      <p:sp>
        <p:nvSpPr>
          <p:cNvPr id="10" name="TextBox 9">
            <a:extLst>
              <a:ext uri="{FF2B5EF4-FFF2-40B4-BE49-F238E27FC236}">
                <a16:creationId xmlns:a16="http://schemas.microsoft.com/office/drawing/2014/main" id="{3FBDD583-79EB-4572-83DE-1074BC0DDF57}"/>
              </a:ext>
            </a:extLst>
          </p:cNvPr>
          <p:cNvSpPr txBox="1"/>
          <p:nvPr/>
        </p:nvSpPr>
        <p:spPr>
          <a:xfrm>
            <a:off x="681317" y="2008464"/>
            <a:ext cx="8681758" cy="646331"/>
          </a:xfrm>
          <a:prstGeom prst="rect">
            <a:avLst/>
          </a:prstGeom>
          <a:noFill/>
        </p:spPr>
        <p:txBody>
          <a:bodyPr wrap="square" rtlCol="0">
            <a:spAutoFit/>
          </a:bodyPr>
          <a:lstStyle/>
          <a:p>
            <a:r>
              <a:rPr lang="en-US" b="1" dirty="0"/>
              <a:t>-</a:t>
            </a:r>
            <a:r>
              <a:rPr lang="en-US" dirty="0"/>
              <a:t>  Help reduce unexpected breakdowns, cut downtime, and save maintenance costs.</a:t>
            </a:r>
            <a:endParaRPr lang="en-IN" dirty="0"/>
          </a:p>
        </p:txBody>
      </p:sp>
      <p:sp>
        <p:nvSpPr>
          <p:cNvPr id="11" name="TextBox 10">
            <a:extLst>
              <a:ext uri="{FF2B5EF4-FFF2-40B4-BE49-F238E27FC236}">
                <a16:creationId xmlns:a16="http://schemas.microsoft.com/office/drawing/2014/main" id="{1E4A0A1B-2811-498A-8557-90A179B9C3FF}"/>
              </a:ext>
            </a:extLst>
          </p:cNvPr>
          <p:cNvSpPr txBox="1"/>
          <p:nvPr/>
        </p:nvSpPr>
        <p:spPr>
          <a:xfrm>
            <a:off x="681317" y="2692438"/>
            <a:ext cx="9377082" cy="369332"/>
          </a:xfrm>
          <a:prstGeom prst="rect">
            <a:avLst/>
          </a:prstGeom>
          <a:noFill/>
        </p:spPr>
        <p:txBody>
          <a:bodyPr wrap="square" rtlCol="0">
            <a:spAutoFit/>
          </a:bodyPr>
          <a:lstStyle/>
          <a:p>
            <a:r>
              <a:rPr lang="en-US" b="1" dirty="0"/>
              <a:t>-</a:t>
            </a:r>
            <a:r>
              <a:rPr lang="en-US" dirty="0"/>
              <a:t>  Focus on key factors like VOC and air quality that strongly impact failures.</a:t>
            </a:r>
            <a:endParaRPr lang="en-IN" dirty="0"/>
          </a:p>
        </p:txBody>
      </p:sp>
      <p:sp>
        <p:nvSpPr>
          <p:cNvPr id="12" name="TextBox 11">
            <a:extLst>
              <a:ext uri="{FF2B5EF4-FFF2-40B4-BE49-F238E27FC236}">
                <a16:creationId xmlns:a16="http://schemas.microsoft.com/office/drawing/2014/main" id="{7ED69BBD-DFE1-496F-B040-16020E95AEA8}"/>
              </a:ext>
            </a:extLst>
          </p:cNvPr>
          <p:cNvSpPr txBox="1"/>
          <p:nvPr/>
        </p:nvSpPr>
        <p:spPr>
          <a:xfrm>
            <a:off x="681317" y="3107091"/>
            <a:ext cx="8830236" cy="369332"/>
          </a:xfrm>
          <a:prstGeom prst="rect">
            <a:avLst/>
          </a:prstGeom>
          <a:noFill/>
        </p:spPr>
        <p:txBody>
          <a:bodyPr wrap="square" rtlCol="0">
            <a:spAutoFit/>
          </a:bodyPr>
          <a:lstStyle/>
          <a:p>
            <a:r>
              <a:rPr lang="en-US" b="1" dirty="0"/>
              <a:t>-</a:t>
            </a:r>
            <a:r>
              <a:rPr lang="en-US" dirty="0"/>
              <a:t>  Make it easier to schedule timely maintenance and keep machines running longer.</a:t>
            </a:r>
            <a:endParaRPr lang="en-IN" dirty="0"/>
          </a:p>
        </p:txBody>
      </p:sp>
      <p:sp>
        <p:nvSpPr>
          <p:cNvPr id="13" name="TextBox 12">
            <a:extLst>
              <a:ext uri="{FF2B5EF4-FFF2-40B4-BE49-F238E27FC236}">
                <a16:creationId xmlns:a16="http://schemas.microsoft.com/office/drawing/2014/main" id="{ED93C327-D9BF-4517-9B49-41D83B8F3D0D}"/>
              </a:ext>
            </a:extLst>
          </p:cNvPr>
          <p:cNvSpPr txBox="1"/>
          <p:nvPr/>
        </p:nvSpPr>
        <p:spPr>
          <a:xfrm>
            <a:off x="681317" y="3804368"/>
            <a:ext cx="8681758" cy="646331"/>
          </a:xfrm>
          <a:prstGeom prst="rect">
            <a:avLst/>
          </a:prstGeom>
          <a:noFill/>
        </p:spPr>
        <p:txBody>
          <a:bodyPr wrap="square" rtlCol="0">
            <a:spAutoFit/>
          </a:bodyPr>
          <a:lstStyle/>
          <a:p>
            <a:r>
              <a:rPr lang="en-US" b="1" dirty="0"/>
              <a:t>-</a:t>
            </a:r>
            <a:r>
              <a:rPr lang="en-US" dirty="0"/>
              <a:t>  Aim to build a simple, effective tool that highlights which machines are at higher risk.</a:t>
            </a:r>
            <a:endParaRPr lang="en-IN" dirty="0"/>
          </a:p>
        </p:txBody>
      </p:sp>
      <p:sp>
        <p:nvSpPr>
          <p:cNvPr id="14" name="TextBox 13">
            <a:extLst>
              <a:ext uri="{FF2B5EF4-FFF2-40B4-BE49-F238E27FC236}">
                <a16:creationId xmlns:a16="http://schemas.microsoft.com/office/drawing/2014/main" id="{19F13E1C-F66E-4633-9247-57C754B929EF}"/>
              </a:ext>
            </a:extLst>
          </p:cNvPr>
          <p:cNvSpPr txBox="1"/>
          <p:nvPr/>
        </p:nvSpPr>
        <p:spPr>
          <a:xfrm>
            <a:off x="681317" y="4485210"/>
            <a:ext cx="8901954" cy="646331"/>
          </a:xfrm>
          <a:prstGeom prst="rect">
            <a:avLst/>
          </a:prstGeom>
          <a:noFill/>
        </p:spPr>
        <p:txBody>
          <a:bodyPr wrap="square" rtlCol="0">
            <a:spAutoFit/>
          </a:bodyPr>
          <a:lstStyle/>
          <a:p>
            <a:r>
              <a:rPr lang="en-US" b="1" dirty="0"/>
              <a:t>-</a:t>
            </a:r>
            <a:r>
              <a:rPr lang="en-US" dirty="0"/>
              <a:t>  Use this model to learn how different sensor readings relate to failures, so I can apply  these insights in future projects.</a:t>
            </a:r>
            <a:endParaRPr lang="en-IN" dirty="0"/>
          </a:p>
        </p:txBody>
      </p:sp>
    </p:spTree>
    <p:extLst>
      <p:ext uri="{BB962C8B-B14F-4D97-AF65-F5344CB8AC3E}">
        <p14:creationId xmlns:p14="http://schemas.microsoft.com/office/powerpoint/2010/main" val="24231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6B7A64-7CF9-4CE3-A5BF-D67DB94CDDAB}"/>
              </a:ext>
            </a:extLst>
          </p:cNvPr>
          <p:cNvSpPr txBox="1"/>
          <p:nvPr/>
        </p:nvSpPr>
        <p:spPr>
          <a:xfrm>
            <a:off x="609601" y="609599"/>
            <a:ext cx="2850777" cy="400110"/>
          </a:xfrm>
          <a:prstGeom prst="rect">
            <a:avLst/>
          </a:prstGeom>
          <a:noFill/>
        </p:spPr>
        <p:txBody>
          <a:bodyPr wrap="square" rtlCol="0">
            <a:spAutoFit/>
          </a:bodyPr>
          <a:lstStyle/>
          <a:p>
            <a:r>
              <a:rPr lang="en-IN" sz="2000" b="1" dirty="0"/>
              <a:t>Dataset &amp; Features :-</a:t>
            </a:r>
          </a:p>
        </p:txBody>
      </p:sp>
      <p:sp>
        <p:nvSpPr>
          <p:cNvPr id="5" name="TextBox 4">
            <a:extLst>
              <a:ext uri="{FF2B5EF4-FFF2-40B4-BE49-F238E27FC236}">
                <a16:creationId xmlns:a16="http://schemas.microsoft.com/office/drawing/2014/main" id="{F5A7BB7B-A4F9-494C-9D8C-24C21702B863}"/>
              </a:ext>
            </a:extLst>
          </p:cNvPr>
          <p:cNvSpPr txBox="1"/>
          <p:nvPr/>
        </p:nvSpPr>
        <p:spPr>
          <a:xfrm>
            <a:off x="609601" y="1240901"/>
            <a:ext cx="10560424" cy="1200329"/>
          </a:xfrm>
          <a:prstGeom prst="rect">
            <a:avLst/>
          </a:prstGeom>
          <a:noFill/>
        </p:spPr>
        <p:txBody>
          <a:bodyPr wrap="square" rtlCol="0">
            <a:spAutoFit/>
          </a:bodyPr>
          <a:lstStyle/>
          <a:p>
            <a:r>
              <a:rPr lang="en-US" b="1" dirty="0"/>
              <a:t>-</a:t>
            </a:r>
            <a:r>
              <a:rPr lang="en-US" dirty="0"/>
              <a:t>  Collected data from 944 machine observations with 9 sensor readings.</a:t>
            </a:r>
          </a:p>
          <a:p>
            <a:r>
              <a:rPr lang="en-US" b="1" dirty="0"/>
              <a:t>-</a:t>
            </a:r>
            <a:r>
              <a:rPr lang="en-US" dirty="0"/>
              <a:t>  Key metrics include footfall near the machine, air quality, current usage (CS), VOC levels, RPM, input pressure, and temperature.</a:t>
            </a:r>
          </a:p>
          <a:p>
            <a:r>
              <a:rPr lang="en-US" b="1" dirty="0"/>
              <a:t>-</a:t>
            </a:r>
            <a:r>
              <a:rPr lang="en-US" dirty="0"/>
              <a:t>  Target variable fail indicates whether the machine failed.</a:t>
            </a:r>
            <a:endParaRPr lang="en-IN" dirty="0"/>
          </a:p>
        </p:txBody>
      </p:sp>
      <p:pic>
        <p:nvPicPr>
          <p:cNvPr id="13" name="Picture 12">
            <a:extLst>
              <a:ext uri="{FF2B5EF4-FFF2-40B4-BE49-F238E27FC236}">
                <a16:creationId xmlns:a16="http://schemas.microsoft.com/office/drawing/2014/main" id="{1B6BAA11-2491-4E29-B214-F2BA94F8B3AF}"/>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3000" contrast="-4000"/>
                    </a14:imgEffect>
                  </a14:imgLayer>
                </a14:imgProps>
              </a:ext>
            </a:extLst>
          </a:blip>
          <a:stretch>
            <a:fillRect/>
          </a:stretch>
        </p:blipFill>
        <p:spPr>
          <a:xfrm>
            <a:off x="5527863" y="2515468"/>
            <a:ext cx="3989446" cy="3797645"/>
          </a:xfrm>
          <a:prstGeom prst="rect">
            <a:avLst/>
          </a:prstGeom>
          <a:effectLst>
            <a:glow>
              <a:schemeClr val="accent1">
                <a:alpha val="56000"/>
              </a:schemeClr>
            </a:glow>
            <a:outerShdw dist="50800" dir="3240000" sx="1000" sy="1000" algn="ctr" rotWithShape="0">
              <a:srgbClr val="000000"/>
            </a:outerShdw>
            <a:reflection endPos="0" dir="5400000" sy="-100000" algn="bl" rotWithShape="0"/>
            <a:softEdge rad="76200"/>
          </a:effectLst>
        </p:spPr>
      </p:pic>
      <p:sp>
        <p:nvSpPr>
          <p:cNvPr id="14" name="TextBox 13">
            <a:extLst>
              <a:ext uri="{FF2B5EF4-FFF2-40B4-BE49-F238E27FC236}">
                <a16:creationId xmlns:a16="http://schemas.microsoft.com/office/drawing/2014/main" id="{60C5F329-4781-4E84-8B68-8D646A7377EE}"/>
              </a:ext>
            </a:extLst>
          </p:cNvPr>
          <p:cNvSpPr txBox="1"/>
          <p:nvPr/>
        </p:nvSpPr>
        <p:spPr>
          <a:xfrm>
            <a:off x="609603" y="3814127"/>
            <a:ext cx="4705348" cy="1477328"/>
          </a:xfrm>
          <a:prstGeom prst="rect">
            <a:avLst/>
          </a:prstGeom>
          <a:noFill/>
        </p:spPr>
        <p:txBody>
          <a:bodyPr wrap="square" rtlCol="0">
            <a:spAutoFit/>
          </a:bodyPr>
          <a:lstStyle/>
          <a:p>
            <a:r>
              <a:rPr lang="en-US" dirty="0"/>
              <a:t>📊 </a:t>
            </a:r>
            <a:r>
              <a:rPr lang="en-US" dirty="0">
                <a:effectLst>
                  <a:outerShdw blurRad="38100" dist="38100" dir="2700000" algn="tl">
                    <a:srgbClr val="000000">
                      <a:alpha val="43137"/>
                    </a:srgbClr>
                  </a:outerShdw>
                </a:effectLst>
              </a:rPr>
              <a:t>Pie chart idea </a:t>
            </a:r>
            <a:r>
              <a:rPr lang="en-US" b="1" dirty="0"/>
              <a:t>:</a:t>
            </a:r>
          </a:p>
          <a:p>
            <a:endParaRPr lang="en-US" dirty="0"/>
          </a:p>
          <a:p>
            <a:r>
              <a:rPr lang="en-US" dirty="0"/>
              <a:t> About 42% of records indicate machine failures, giving us a balanced dataset and shaping how we assess model risk.</a:t>
            </a:r>
          </a:p>
        </p:txBody>
      </p:sp>
    </p:spTree>
    <p:extLst>
      <p:ext uri="{BB962C8B-B14F-4D97-AF65-F5344CB8AC3E}">
        <p14:creationId xmlns:p14="http://schemas.microsoft.com/office/powerpoint/2010/main" val="174239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E857C-31F3-4276-AB4F-BEC81F45FA12}"/>
              </a:ext>
            </a:extLst>
          </p:cNvPr>
          <p:cNvSpPr txBox="1"/>
          <p:nvPr/>
        </p:nvSpPr>
        <p:spPr>
          <a:xfrm>
            <a:off x="618564" y="248180"/>
            <a:ext cx="4229661" cy="400110"/>
          </a:xfrm>
          <a:prstGeom prst="rect">
            <a:avLst/>
          </a:prstGeom>
          <a:noFill/>
        </p:spPr>
        <p:txBody>
          <a:bodyPr wrap="square" rtlCol="0">
            <a:spAutoFit/>
          </a:bodyPr>
          <a:lstStyle/>
          <a:p>
            <a:r>
              <a:rPr lang="en-IN" sz="2000" b="1" dirty="0"/>
              <a:t>Data Cleaning &amp; Exploration :-</a:t>
            </a:r>
          </a:p>
        </p:txBody>
      </p:sp>
      <p:sp>
        <p:nvSpPr>
          <p:cNvPr id="5" name="TextBox 4">
            <a:extLst>
              <a:ext uri="{FF2B5EF4-FFF2-40B4-BE49-F238E27FC236}">
                <a16:creationId xmlns:a16="http://schemas.microsoft.com/office/drawing/2014/main" id="{B9663CCF-E6E8-4225-A75A-FC0C2E5BC847}"/>
              </a:ext>
            </a:extLst>
          </p:cNvPr>
          <p:cNvSpPr txBox="1"/>
          <p:nvPr/>
        </p:nvSpPr>
        <p:spPr>
          <a:xfrm>
            <a:off x="618564" y="717177"/>
            <a:ext cx="8887386" cy="923330"/>
          </a:xfrm>
          <a:prstGeom prst="rect">
            <a:avLst/>
          </a:prstGeom>
          <a:noFill/>
        </p:spPr>
        <p:txBody>
          <a:bodyPr wrap="square" rtlCol="0">
            <a:spAutoFit/>
          </a:bodyPr>
          <a:lstStyle/>
          <a:p>
            <a:r>
              <a:rPr lang="en-US" b="1" dirty="0"/>
              <a:t>- </a:t>
            </a:r>
            <a:r>
              <a:rPr lang="en-US" dirty="0"/>
              <a:t>No missing data; ensured integrity with type checks and summary stats.</a:t>
            </a:r>
          </a:p>
          <a:p>
            <a:r>
              <a:rPr lang="en-US" b="1" dirty="0"/>
              <a:t>- </a:t>
            </a:r>
            <a:r>
              <a:rPr lang="en-US" dirty="0"/>
              <a:t>Identified outliers in CS, VOC, and Temperature through boxplots.</a:t>
            </a:r>
          </a:p>
          <a:p>
            <a:r>
              <a:rPr lang="en-US" b="1" dirty="0"/>
              <a:t>- </a:t>
            </a:r>
            <a:r>
              <a:rPr lang="en-US" dirty="0"/>
              <a:t>Correlation matrix revealed CS, VOC, and Temperature most linked with failures.</a:t>
            </a:r>
            <a:endParaRPr lang="en-IN" dirty="0"/>
          </a:p>
        </p:txBody>
      </p:sp>
      <p:pic>
        <p:nvPicPr>
          <p:cNvPr id="7" name="Picture 6">
            <a:extLst>
              <a:ext uri="{FF2B5EF4-FFF2-40B4-BE49-F238E27FC236}">
                <a16:creationId xmlns:a16="http://schemas.microsoft.com/office/drawing/2014/main" id="{B1C1AA85-76D3-43E4-B1AD-CDA11076280C}"/>
              </a:ext>
            </a:extLst>
          </p:cNvPr>
          <p:cNvPicPr>
            <a:picLocks noChangeAspect="1"/>
          </p:cNvPicPr>
          <p:nvPr/>
        </p:nvPicPr>
        <p:blipFill>
          <a:blip r:embed="rId2"/>
          <a:stretch>
            <a:fillRect/>
          </a:stretch>
        </p:blipFill>
        <p:spPr>
          <a:xfrm>
            <a:off x="764803" y="1757019"/>
            <a:ext cx="4426321" cy="3723240"/>
          </a:xfrm>
          <a:prstGeom prst="rect">
            <a:avLst/>
          </a:prstGeom>
          <a:effectLst>
            <a:softEdge rad="63500"/>
          </a:effectLst>
        </p:spPr>
      </p:pic>
      <p:sp>
        <p:nvSpPr>
          <p:cNvPr id="9" name="TextBox 8">
            <a:extLst>
              <a:ext uri="{FF2B5EF4-FFF2-40B4-BE49-F238E27FC236}">
                <a16:creationId xmlns:a16="http://schemas.microsoft.com/office/drawing/2014/main" id="{E7E09F80-2AB7-48A5-A50D-88E3FDCA750F}"/>
              </a:ext>
            </a:extLst>
          </p:cNvPr>
          <p:cNvSpPr txBox="1"/>
          <p:nvPr/>
        </p:nvSpPr>
        <p:spPr>
          <a:xfrm>
            <a:off x="580464" y="5514395"/>
            <a:ext cx="10040471" cy="1200329"/>
          </a:xfrm>
          <a:prstGeom prst="rect">
            <a:avLst/>
          </a:prstGeom>
          <a:noFill/>
        </p:spPr>
        <p:txBody>
          <a:bodyPr wrap="square" rtlCol="0">
            <a:spAutoFit/>
          </a:bodyPr>
          <a:lstStyle/>
          <a:p>
            <a:r>
              <a:rPr lang="en-US" dirty="0"/>
              <a:t>📊 </a:t>
            </a:r>
            <a:r>
              <a:rPr lang="en-US" dirty="0">
                <a:effectLst>
                  <a:outerShdw blurRad="38100" dist="38100" dir="2700000" algn="tl">
                    <a:srgbClr val="000000">
                      <a:alpha val="43137"/>
                    </a:srgbClr>
                  </a:outerShdw>
                </a:effectLst>
              </a:rPr>
              <a:t>Visuals to include </a:t>
            </a:r>
            <a:r>
              <a:rPr lang="en-US" b="1" dirty="0"/>
              <a:t>:</a:t>
            </a:r>
          </a:p>
          <a:p>
            <a:endParaRPr lang="en-US" dirty="0"/>
          </a:p>
          <a:p>
            <a:r>
              <a:rPr lang="en-US" dirty="0"/>
              <a:t>     </a:t>
            </a:r>
            <a:r>
              <a:rPr lang="en-US" b="1" dirty="0"/>
              <a:t>-</a:t>
            </a:r>
            <a:r>
              <a:rPr lang="en-US" dirty="0"/>
              <a:t> Boxplots of CS, VOC, Temperature.</a:t>
            </a:r>
          </a:p>
          <a:p>
            <a:r>
              <a:rPr lang="en-US" dirty="0"/>
              <a:t>     </a:t>
            </a:r>
            <a:r>
              <a:rPr lang="en-US" b="1" dirty="0"/>
              <a:t>-</a:t>
            </a:r>
            <a:r>
              <a:rPr lang="en-US" dirty="0"/>
              <a:t> Correlation heatmap showing strongest links.</a:t>
            </a:r>
            <a:endParaRPr lang="en-IN" dirty="0"/>
          </a:p>
        </p:txBody>
      </p:sp>
      <p:pic>
        <p:nvPicPr>
          <p:cNvPr id="13" name="Picture 12">
            <a:extLst>
              <a:ext uri="{FF2B5EF4-FFF2-40B4-BE49-F238E27FC236}">
                <a16:creationId xmlns:a16="http://schemas.microsoft.com/office/drawing/2014/main" id="{F3D9CCE7-93CF-4BBC-9748-21CB127F47D2}"/>
              </a:ext>
            </a:extLst>
          </p:cNvPr>
          <p:cNvPicPr>
            <a:picLocks noChangeAspect="1"/>
          </p:cNvPicPr>
          <p:nvPr/>
        </p:nvPicPr>
        <p:blipFill>
          <a:blip r:embed="rId3"/>
          <a:stretch>
            <a:fillRect/>
          </a:stretch>
        </p:blipFill>
        <p:spPr>
          <a:xfrm>
            <a:off x="5527303" y="1757019"/>
            <a:ext cx="4426321" cy="3723239"/>
          </a:xfrm>
          <a:prstGeom prst="rect">
            <a:avLst/>
          </a:prstGeom>
          <a:effectLst>
            <a:softEdge rad="50800"/>
          </a:effectLst>
        </p:spPr>
      </p:pic>
    </p:spTree>
    <p:extLst>
      <p:ext uri="{BB962C8B-B14F-4D97-AF65-F5344CB8AC3E}">
        <p14:creationId xmlns:p14="http://schemas.microsoft.com/office/powerpoint/2010/main" val="39377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1E3BAE-0F1D-476F-820B-48A40735898D}"/>
              </a:ext>
            </a:extLst>
          </p:cNvPr>
          <p:cNvSpPr txBox="1"/>
          <p:nvPr/>
        </p:nvSpPr>
        <p:spPr>
          <a:xfrm>
            <a:off x="412376" y="164727"/>
            <a:ext cx="3045198" cy="400110"/>
          </a:xfrm>
          <a:prstGeom prst="rect">
            <a:avLst/>
          </a:prstGeom>
          <a:noFill/>
        </p:spPr>
        <p:txBody>
          <a:bodyPr wrap="square" rtlCol="0">
            <a:spAutoFit/>
          </a:bodyPr>
          <a:lstStyle/>
          <a:p>
            <a:r>
              <a:rPr lang="en-IN" sz="2000" b="1" dirty="0"/>
              <a:t>Key Visual Insights :-</a:t>
            </a:r>
          </a:p>
        </p:txBody>
      </p:sp>
      <p:sp>
        <p:nvSpPr>
          <p:cNvPr id="6" name="TextBox 5">
            <a:extLst>
              <a:ext uri="{FF2B5EF4-FFF2-40B4-BE49-F238E27FC236}">
                <a16:creationId xmlns:a16="http://schemas.microsoft.com/office/drawing/2014/main" id="{13F3F850-01BA-408E-82EA-5A646D3378E7}"/>
              </a:ext>
            </a:extLst>
          </p:cNvPr>
          <p:cNvSpPr txBox="1"/>
          <p:nvPr/>
        </p:nvSpPr>
        <p:spPr>
          <a:xfrm>
            <a:off x="412376" y="621987"/>
            <a:ext cx="10350873" cy="1754326"/>
          </a:xfrm>
          <a:prstGeom prst="rect">
            <a:avLst/>
          </a:prstGeom>
          <a:noFill/>
        </p:spPr>
        <p:txBody>
          <a:bodyPr wrap="square" rtlCol="0">
            <a:spAutoFit/>
          </a:bodyPr>
          <a:lstStyle/>
          <a:p>
            <a:r>
              <a:rPr lang="en-US" b="1" dirty="0"/>
              <a:t>- </a:t>
            </a:r>
            <a:r>
              <a:rPr lang="en-US" dirty="0"/>
              <a:t>Failures frequently occurred at higher CS values (above 6 amps), indicating electrical  overload risks.</a:t>
            </a:r>
          </a:p>
          <a:p>
            <a:r>
              <a:rPr lang="en-US" b="1" dirty="0"/>
              <a:t>- </a:t>
            </a:r>
            <a:r>
              <a:rPr lang="en-US" dirty="0"/>
              <a:t>A histogram of CS grouped by failure status clearly shows machines that failed often operated at       higher current levels.</a:t>
            </a:r>
          </a:p>
          <a:p>
            <a:r>
              <a:rPr lang="en-US" b="1" dirty="0"/>
              <a:t>- </a:t>
            </a:r>
            <a:r>
              <a:rPr lang="en-US" dirty="0"/>
              <a:t>Additionally, failures clustered when footfall exceeded 400 and RPM over 50, highlighting stress from simultaneous high usage and speed.</a:t>
            </a:r>
            <a:endParaRPr lang="en-IN" dirty="0"/>
          </a:p>
        </p:txBody>
      </p:sp>
      <p:pic>
        <p:nvPicPr>
          <p:cNvPr id="8" name="Picture 7">
            <a:extLst>
              <a:ext uri="{FF2B5EF4-FFF2-40B4-BE49-F238E27FC236}">
                <a16:creationId xmlns:a16="http://schemas.microsoft.com/office/drawing/2014/main" id="{F898C012-3BB9-4831-9278-13FC8DB1791C}"/>
              </a:ext>
            </a:extLst>
          </p:cNvPr>
          <p:cNvPicPr>
            <a:picLocks noChangeAspect="1"/>
          </p:cNvPicPr>
          <p:nvPr/>
        </p:nvPicPr>
        <p:blipFill>
          <a:blip r:embed="rId2"/>
          <a:stretch>
            <a:fillRect/>
          </a:stretch>
        </p:blipFill>
        <p:spPr>
          <a:xfrm>
            <a:off x="1133475" y="2346380"/>
            <a:ext cx="4093136" cy="3128873"/>
          </a:xfrm>
          <a:prstGeom prst="rect">
            <a:avLst/>
          </a:prstGeom>
          <a:effectLst>
            <a:softEdge rad="63500"/>
          </a:effectLst>
        </p:spPr>
      </p:pic>
      <p:pic>
        <p:nvPicPr>
          <p:cNvPr id="10" name="Picture 9">
            <a:extLst>
              <a:ext uri="{FF2B5EF4-FFF2-40B4-BE49-F238E27FC236}">
                <a16:creationId xmlns:a16="http://schemas.microsoft.com/office/drawing/2014/main" id="{A56C5D46-CC98-466A-BF7E-220CC8C8138E}"/>
              </a:ext>
            </a:extLst>
          </p:cNvPr>
          <p:cNvPicPr>
            <a:picLocks noChangeAspect="1"/>
          </p:cNvPicPr>
          <p:nvPr/>
        </p:nvPicPr>
        <p:blipFill>
          <a:blip r:embed="rId3"/>
          <a:stretch>
            <a:fillRect/>
          </a:stretch>
        </p:blipFill>
        <p:spPr>
          <a:xfrm>
            <a:off x="6096000" y="2346380"/>
            <a:ext cx="4025153" cy="3129755"/>
          </a:xfrm>
          <a:prstGeom prst="rect">
            <a:avLst/>
          </a:prstGeom>
          <a:effectLst>
            <a:softEdge rad="63500"/>
          </a:effectLst>
        </p:spPr>
      </p:pic>
      <p:sp>
        <p:nvSpPr>
          <p:cNvPr id="11" name="TextBox 10">
            <a:extLst>
              <a:ext uri="{FF2B5EF4-FFF2-40B4-BE49-F238E27FC236}">
                <a16:creationId xmlns:a16="http://schemas.microsoft.com/office/drawing/2014/main" id="{A35D0BB6-8CE8-4FCA-B9B2-94C073D35AA0}"/>
              </a:ext>
            </a:extLst>
          </p:cNvPr>
          <p:cNvSpPr txBox="1"/>
          <p:nvPr/>
        </p:nvSpPr>
        <p:spPr>
          <a:xfrm>
            <a:off x="469526" y="5464369"/>
            <a:ext cx="7135906" cy="1200329"/>
          </a:xfrm>
          <a:prstGeom prst="rect">
            <a:avLst/>
          </a:prstGeom>
          <a:noFill/>
        </p:spPr>
        <p:txBody>
          <a:bodyPr wrap="square" rtlCol="0">
            <a:spAutoFit/>
          </a:bodyPr>
          <a:lstStyle/>
          <a:p>
            <a:r>
              <a:rPr lang="en-US" dirty="0"/>
              <a:t>📈 </a:t>
            </a:r>
            <a:r>
              <a:rPr lang="en-US" dirty="0">
                <a:effectLst>
                  <a:outerShdw blurRad="38100" dist="38100" dir="2700000" algn="tl">
                    <a:srgbClr val="000000">
                      <a:alpha val="43137"/>
                    </a:srgbClr>
                  </a:outerShdw>
                </a:effectLst>
              </a:rPr>
              <a:t>Visuals on this slide </a:t>
            </a:r>
            <a:r>
              <a:rPr lang="en-US" b="1" dirty="0"/>
              <a:t>:</a:t>
            </a:r>
          </a:p>
          <a:p>
            <a:endParaRPr lang="en-US" dirty="0"/>
          </a:p>
          <a:p>
            <a:r>
              <a:rPr lang="en-US" b="1" dirty="0"/>
              <a:t>- </a:t>
            </a:r>
            <a:r>
              <a:rPr lang="en-US" dirty="0"/>
              <a:t>Histogram of CS colored by fail.</a:t>
            </a:r>
          </a:p>
          <a:p>
            <a:r>
              <a:rPr lang="en-US" b="1" dirty="0"/>
              <a:t>- </a:t>
            </a:r>
            <a:r>
              <a:rPr lang="en-US" dirty="0"/>
              <a:t>Scatter plot of footfall vs RPM, colored by fail.</a:t>
            </a:r>
            <a:endParaRPr lang="en-IN" dirty="0"/>
          </a:p>
        </p:txBody>
      </p:sp>
    </p:spTree>
    <p:extLst>
      <p:ext uri="{BB962C8B-B14F-4D97-AF65-F5344CB8AC3E}">
        <p14:creationId xmlns:p14="http://schemas.microsoft.com/office/powerpoint/2010/main" val="392621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9D03-1F02-4F15-A514-184C33B9B8AD}"/>
              </a:ext>
            </a:extLst>
          </p:cNvPr>
          <p:cNvSpPr txBox="1"/>
          <p:nvPr/>
        </p:nvSpPr>
        <p:spPr>
          <a:xfrm>
            <a:off x="385484" y="259976"/>
            <a:ext cx="3899647" cy="400110"/>
          </a:xfrm>
          <a:prstGeom prst="rect">
            <a:avLst/>
          </a:prstGeom>
          <a:noFill/>
        </p:spPr>
        <p:txBody>
          <a:bodyPr wrap="square" rtlCol="0">
            <a:spAutoFit/>
          </a:bodyPr>
          <a:lstStyle/>
          <a:p>
            <a:r>
              <a:rPr lang="en-IN" sz="2000" b="1" dirty="0"/>
              <a:t>Modeling Approach &amp; Results :-</a:t>
            </a:r>
          </a:p>
        </p:txBody>
      </p:sp>
      <p:sp>
        <p:nvSpPr>
          <p:cNvPr id="6" name="TextBox 5">
            <a:extLst>
              <a:ext uri="{FF2B5EF4-FFF2-40B4-BE49-F238E27FC236}">
                <a16:creationId xmlns:a16="http://schemas.microsoft.com/office/drawing/2014/main" id="{49787C12-BC65-4426-AF00-D3331CEAF845}"/>
              </a:ext>
            </a:extLst>
          </p:cNvPr>
          <p:cNvSpPr txBox="1"/>
          <p:nvPr/>
        </p:nvSpPr>
        <p:spPr>
          <a:xfrm>
            <a:off x="331694" y="745811"/>
            <a:ext cx="9888631" cy="1200329"/>
          </a:xfrm>
          <a:prstGeom prst="rect">
            <a:avLst/>
          </a:prstGeom>
          <a:noFill/>
        </p:spPr>
        <p:txBody>
          <a:bodyPr wrap="square" rtlCol="0">
            <a:spAutoFit/>
          </a:bodyPr>
          <a:lstStyle/>
          <a:p>
            <a:r>
              <a:rPr lang="en-IN" b="1" dirty="0"/>
              <a:t> - </a:t>
            </a:r>
            <a:r>
              <a:rPr lang="en-IN" dirty="0"/>
              <a:t>Used 80/20 train-test split and tried multiple models </a:t>
            </a:r>
            <a:r>
              <a:rPr lang="en-IN" b="1" dirty="0"/>
              <a:t>:</a:t>
            </a:r>
          </a:p>
          <a:p>
            <a:r>
              <a:rPr lang="en-IN" b="1" dirty="0"/>
              <a:t> - </a:t>
            </a:r>
            <a:r>
              <a:rPr lang="en-IN" dirty="0"/>
              <a:t>Logistic Regression, KNN, SVM, Decision Tree, Random Forest.</a:t>
            </a:r>
          </a:p>
          <a:p>
            <a:r>
              <a:rPr lang="en-IN" b="1" dirty="0"/>
              <a:t> - </a:t>
            </a:r>
            <a:r>
              <a:rPr lang="en-IN" dirty="0"/>
              <a:t>Random Forest achieved best performance with ~88 % accuracy, precision 0.90, recall 0.88.</a:t>
            </a:r>
          </a:p>
          <a:p>
            <a:r>
              <a:rPr lang="en-IN" b="1" dirty="0"/>
              <a:t> - </a:t>
            </a:r>
            <a:r>
              <a:rPr lang="en-IN" dirty="0"/>
              <a:t>Top predictors </a:t>
            </a:r>
            <a:r>
              <a:rPr lang="en-IN" b="1" dirty="0"/>
              <a:t>:</a:t>
            </a:r>
            <a:r>
              <a:rPr lang="en-IN" dirty="0"/>
              <a:t>  CS, VOC, Temperature.</a:t>
            </a:r>
          </a:p>
        </p:txBody>
      </p:sp>
      <p:pic>
        <p:nvPicPr>
          <p:cNvPr id="8" name="Picture 7">
            <a:extLst>
              <a:ext uri="{FF2B5EF4-FFF2-40B4-BE49-F238E27FC236}">
                <a16:creationId xmlns:a16="http://schemas.microsoft.com/office/drawing/2014/main" id="{96E939D5-C990-4F19-8BBE-24323C27984C}"/>
              </a:ext>
            </a:extLst>
          </p:cNvPr>
          <p:cNvPicPr>
            <a:picLocks noChangeAspect="1"/>
          </p:cNvPicPr>
          <p:nvPr/>
        </p:nvPicPr>
        <p:blipFill>
          <a:blip r:embed="rId2"/>
          <a:stretch>
            <a:fillRect/>
          </a:stretch>
        </p:blipFill>
        <p:spPr>
          <a:xfrm>
            <a:off x="969662" y="1936616"/>
            <a:ext cx="4400757" cy="3420356"/>
          </a:xfrm>
          <a:prstGeom prst="rect">
            <a:avLst/>
          </a:prstGeom>
          <a:effectLst>
            <a:softEdge rad="76200"/>
          </a:effectLst>
        </p:spPr>
      </p:pic>
      <p:sp>
        <p:nvSpPr>
          <p:cNvPr id="13" name="TextBox 12">
            <a:extLst>
              <a:ext uri="{FF2B5EF4-FFF2-40B4-BE49-F238E27FC236}">
                <a16:creationId xmlns:a16="http://schemas.microsoft.com/office/drawing/2014/main" id="{3C823DA4-4A2A-417C-9E45-9BAEC2A393C5}"/>
              </a:ext>
            </a:extLst>
          </p:cNvPr>
          <p:cNvSpPr txBox="1"/>
          <p:nvPr/>
        </p:nvSpPr>
        <p:spPr>
          <a:xfrm>
            <a:off x="616324" y="5334000"/>
            <a:ext cx="6122894" cy="1200329"/>
          </a:xfrm>
          <a:prstGeom prst="rect">
            <a:avLst/>
          </a:prstGeom>
          <a:noFill/>
        </p:spPr>
        <p:txBody>
          <a:bodyPr wrap="square" rtlCol="0">
            <a:spAutoFit/>
          </a:bodyPr>
          <a:lstStyle/>
          <a:p>
            <a:r>
              <a:rPr lang="en-US" dirty="0"/>
              <a:t>📊</a:t>
            </a:r>
            <a:r>
              <a:rPr lang="en-US" dirty="0">
                <a:effectLst>
                  <a:outerShdw blurRad="38100" dist="38100" dir="2700000" algn="tl">
                    <a:srgbClr val="000000">
                      <a:alpha val="43137"/>
                    </a:srgbClr>
                  </a:outerShdw>
                </a:effectLst>
              </a:rPr>
              <a:t> Charts </a:t>
            </a:r>
            <a:r>
              <a:rPr lang="en-US" b="1" dirty="0"/>
              <a:t>:</a:t>
            </a:r>
          </a:p>
          <a:p>
            <a:endParaRPr lang="en-US" dirty="0"/>
          </a:p>
          <a:p>
            <a:r>
              <a:rPr lang="en-US" b="1" dirty="0"/>
              <a:t>- </a:t>
            </a:r>
            <a:r>
              <a:rPr lang="en-US" dirty="0"/>
              <a:t>Bar chart of model accuracies.</a:t>
            </a:r>
          </a:p>
          <a:p>
            <a:r>
              <a:rPr lang="en-US" b="1" dirty="0"/>
              <a:t>- </a:t>
            </a:r>
            <a:r>
              <a:rPr lang="en-US" dirty="0"/>
              <a:t>Feature importance bar plot.</a:t>
            </a:r>
            <a:endParaRPr lang="en-IN" dirty="0"/>
          </a:p>
        </p:txBody>
      </p:sp>
      <p:pic>
        <p:nvPicPr>
          <p:cNvPr id="15" name="Picture 14">
            <a:extLst>
              <a:ext uri="{FF2B5EF4-FFF2-40B4-BE49-F238E27FC236}">
                <a16:creationId xmlns:a16="http://schemas.microsoft.com/office/drawing/2014/main" id="{9F52DEEC-4C9E-4E09-8F36-47E20399A2BE}"/>
              </a:ext>
            </a:extLst>
          </p:cNvPr>
          <p:cNvPicPr>
            <a:picLocks noChangeAspect="1"/>
          </p:cNvPicPr>
          <p:nvPr/>
        </p:nvPicPr>
        <p:blipFill>
          <a:blip r:embed="rId3"/>
          <a:stretch>
            <a:fillRect/>
          </a:stretch>
        </p:blipFill>
        <p:spPr>
          <a:xfrm>
            <a:off x="5580882" y="1936616"/>
            <a:ext cx="4334082" cy="3410831"/>
          </a:xfrm>
          <a:prstGeom prst="rect">
            <a:avLst/>
          </a:prstGeom>
          <a:effectLst>
            <a:softEdge rad="63500"/>
          </a:effectLst>
        </p:spPr>
      </p:pic>
    </p:spTree>
    <p:extLst>
      <p:ext uri="{BB962C8B-B14F-4D97-AF65-F5344CB8AC3E}">
        <p14:creationId xmlns:p14="http://schemas.microsoft.com/office/powerpoint/2010/main" val="100207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95F56-87E1-4A7A-95E0-3AF4AB180195}"/>
              </a:ext>
            </a:extLst>
          </p:cNvPr>
          <p:cNvSpPr txBox="1"/>
          <p:nvPr/>
        </p:nvSpPr>
        <p:spPr>
          <a:xfrm>
            <a:off x="502023" y="478491"/>
            <a:ext cx="4464423" cy="400110"/>
          </a:xfrm>
          <a:prstGeom prst="rect">
            <a:avLst/>
          </a:prstGeom>
          <a:noFill/>
        </p:spPr>
        <p:txBody>
          <a:bodyPr wrap="square" rtlCol="0">
            <a:spAutoFit/>
          </a:bodyPr>
          <a:lstStyle/>
          <a:p>
            <a:r>
              <a:rPr lang="en-IN" sz="2000" b="1" dirty="0"/>
              <a:t>Conclusion &amp; Recommendations :-</a:t>
            </a:r>
          </a:p>
        </p:txBody>
      </p:sp>
      <p:sp>
        <p:nvSpPr>
          <p:cNvPr id="5" name="TextBox 4">
            <a:extLst>
              <a:ext uri="{FF2B5EF4-FFF2-40B4-BE49-F238E27FC236}">
                <a16:creationId xmlns:a16="http://schemas.microsoft.com/office/drawing/2014/main" id="{4C99EE8A-9709-420B-8005-16D0C3D616A6}"/>
              </a:ext>
            </a:extLst>
          </p:cNvPr>
          <p:cNvSpPr txBox="1"/>
          <p:nvPr/>
        </p:nvSpPr>
        <p:spPr>
          <a:xfrm>
            <a:off x="609600" y="1084729"/>
            <a:ext cx="10040471" cy="1477328"/>
          </a:xfrm>
          <a:prstGeom prst="rect">
            <a:avLst/>
          </a:prstGeom>
          <a:noFill/>
        </p:spPr>
        <p:txBody>
          <a:bodyPr wrap="square" rtlCol="0">
            <a:spAutoFit/>
          </a:bodyPr>
          <a:lstStyle/>
          <a:p>
            <a:r>
              <a:rPr lang="en-US" dirty="0"/>
              <a:t>We developed a robust machine learning model that predicts machine failures in advance with ~88% accuracy, leveraging sensor data such as VOC, air quality, and ultrasonic proximity. The analysis revealed VOC and AQ as the most critical indicators of failure, underscoring the importance of environmental monitoring alongside traditional machine metrics. This solution enables proactive maintenance, helping reduce unexpected downtime and extend asset life.</a:t>
            </a:r>
            <a:endParaRPr lang="en-IN" dirty="0"/>
          </a:p>
        </p:txBody>
      </p:sp>
      <p:sp>
        <p:nvSpPr>
          <p:cNvPr id="6" name="TextBox 5">
            <a:extLst>
              <a:ext uri="{FF2B5EF4-FFF2-40B4-BE49-F238E27FC236}">
                <a16:creationId xmlns:a16="http://schemas.microsoft.com/office/drawing/2014/main" id="{3F3080E6-F2E3-47FF-AD03-C88D18CA0C6F}"/>
              </a:ext>
            </a:extLst>
          </p:cNvPr>
          <p:cNvSpPr txBox="1"/>
          <p:nvPr/>
        </p:nvSpPr>
        <p:spPr>
          <a:xfrm>
            <a:off x="609600" y="2785586"/>
            <a:ext cx="9820275" cy="2996141"/>
          </a:xfrm>
          <a:prstGeom prst="rect">
            <a:avLst/>
          </a:prstGeom>
          <a:noFill/>
        </p:spPr>
        <p:txBody>
          <a:bodyPr wrap="square" rtlCol="0">
            <a:spAutoFit/>
          </a:bodyPr>
          <a:lstStyle/>
          <a:p>
            <a:pPr>
              <a:lnSpc>
                <a:spcPct val="150000"/>
              </a:lnSpc>
            </a:pPr>
            <a:r>
              <a:rPr lang="en-IN" sz="2000" dirty="0">
                <a:effectLst>
                  <a:outerShdw blurRad="38100" dist="38100" dir="2700000" algn="tl">
                    <a:srgbClr val="000000">
                      <a:alpha val="43137"/>
                    </a:srgbClr>
                  </a:outerShdw>
                </a:effectLst>
                <a:latin typeface="Bahnschrift" panose="020B0502040204020203" pitchFamily="34" charset="0"/>
              </a:rPr>
              <a:t>Executive summary -</a:t>
            </a:r>
          </a:p>
          <a:p>
            <a:pPr>
              <a:lnSpc>
                <a:spcPct val="150000"/>
              </a:lnSpc>
            </a:pPr>
            <a:r>
              <a:rPr lang="en-IN" b="1" dirty="0"/>
              <a:t>- </a:t>
            </a:r>
            <a:r>
              <a:rPr lang="en-IN" dirty="0"/>
              <a:t>Built a predictive model achieving ~88% accuracy, driven primarily by VOC, AQ, and USS sensor data.</a:t>
            </a:r>
          </a:p>
          <a:p>
            <a:pPr>
              <a:lnSpc>
                <a:spcPct val="150000"/>
              </a:lnSpc>
            </a:pPr>
            <a:r>
              <a:rPr lang="en-IN" b="1" dirty="0"/>
              <a:t>- </a:t>
            </a:r>
            <a:r>
              <a:rPr lang="en-IN" dirty="0"/>
              <a:t>Found environmental conditions are key predictors, beyond typical machine load metrics.</a:t>
            </a:r>
          </a:p>
          <a:p>
            <a:pPr>
              <a:lnSpc>
                <a:spcPct val="150000"/>
              </a:lnSpc>
            </a:pPr>
            <a:r>
              <a:rPr lang="en-IN" b="1" dirty="0"/>
              <a:t>- </a:t>
            </a:r>
            <a:r>
              <a:rPr lang="en-IN" dirty="0"/>
              <a:t>Supports data-driven maintenance scheduling, reducing unplanned failures and costs.</a:t>
            </a:r>
            <a:r>
              <a:rPr lang="en-US" dirty="0"/>
              <a:t> </a:t>
            </a:r>
          </a:p>
          <a:p>
            <a:pPr>
              <a:lnSpc>
                <a:spcPct val="150000"/>
              </a:lnSpc>
            </a:pPr>
            <a:r>
              <a:rPr lang="en-IN" b="1" dirty="0"/>
              <a:t>- </a:t>
            </a:r>
            <a:r>
              <a:rPr lang="en-US" dirty="0">
                <a:effectLst>
                  <a:outerShdw blurRad="38100" dist="38100" dir="2700000" algn="tl">
                    <a:srgbClr val="000000">
                      <a:alpha val="43137"/>
                    </a:srgbClr>
                  </a:outerShdw>
                </a:effectLst>
              </a:rPr>
              <a:t>Next phase</a:t>
            </a:r>
            <a:r>
              <a:rPr lang="en-US" dirty="0"/>
              <a:t>: consider time-series analysis to model sensor behavior over time for even       better forecasting.</a:t>
            </a:r>
            <a:endParaRPr lang="en-IN" dirty="0"/>
          </a:p>
        </p:txBody>
      </p:sp>
    </p:spTree>
    <p:extLst>
      <p:ext uri="{BB962C8B-B14F-4D97-AF65-F5344CB8AC3E}">
        <p14:creationId xmlns:p14="http://schemas.microsoft.com/office/powerpoint/2010/main" val="218898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A1BFB-01E6-44E7-A6D9-20596C5EDFEC}"/>
              </a:ext>
            </a:extLst>
          </p:cNvPr>
          <p:cNvSpPr txBox="1"/>
          <p:nvPr/>
        </p:nvSpPr>
        <p:spPr>
          <a:xfrm>
            <a:off x="2074769" y="1515596"/>
            <a:ext cx="6929718" cy="3477875"/>
          </a:xfrm>
          <a:prstGeom prst="rect">
            <a:avLst/>
          </a:prstGeom>
          <a:noFill/>
        </p:spPr>
        <p:txBody>
          <a:bodyPr wrap="square" rtlCol="0">
            <a:spAutoFit/>
          </a:bodyPr>
          <a:lstStyle/>
          <a:p>
            <a:pPr algn="ctr"/>
            <a:r>
              <a:rPr lang="en-IN" dirty="0">
                <a:ln w="0"/>
                <a:solidFill>
                  <a:schemeClr val="accent1"/>
                </a:solidFill>
                <a:effectLst>
                  <a:outerShdw blurRad="38100" dist="25400" dir="5400000" algn="ctr" rotWithShape="0">
                    <a:srgbClr val="6E747A">
                      <a:alpha val="43000"/>
                    </a:srgbClr>
                  </a:outerShdw>
                </a:effectLst>
              </a:rPr>
              <a:t>  </a:t>
            </a:r>
            <a:r>
              <a:rPr lang="en-IN" sz="11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THANK</a:t>
            </a:r>
            <a:r>
              <a:rPr lang="en-IN" sz="9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t>
            </a:r>
            <a:r>
              <a:rPr lang="en-IN" sz="11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YOU</a:t>
            </a:r>
          </a:p>
        </p:txBody>
      </p:sp>
      <p:sp>
        <p:nvSpPr>
          <p:cNvPr id="5" name="TextBox 4">
            <a:extLst>
              <a:ext uri="{FF2B5EF4-FFF2-40B4-BE49-F238E27FC236}">
                <a16:creationId xmlns:a16="http://schemas.microsoft.com/office/drawing/2014/main" id="{A7171F98-C5D8-4CDD-83EC-7413FE8941FB}"/>
              </a:ext>
            </a:extLst>
          </p:cNvPr>
          <p:cNvSpPr txBox="1"/>
          <p:nvPr/>
        </p:nvSpPr>
        <p:spPr>
          <a:xfrm>
            <a:off x="2803712" y="6532367"/>
            <a:ext cx="5683623" cy="253916"/>
          </a:xfrm>
          <a:prstGeom prst="rect">
            <a:avLst/>
          </a:prstGeom>
          <a:noFill/>
        </p:spPr>
        <p:txBody>
          <a:bodyPr wrap="square" rtlCol="0">
            <a:spAutoFit/>
          </a:bodyPr>
          <a:lstStyle/>
          <a:p>
            <a:pPr algn="ctr"/>
            <a:r>
              <a:rPr lang="en-IN" sz="1050" dirty="0">
                <a:ln w="0"/>
                <a:effectLst>
                  <a:outerShdw blurRad="38100" dist="19050" dir="2700000" algn="tl" rotWithShape="0">
                    <a:schemeClr val="dk1">
                      <a:alpha val="40000"/>
                    </a:schemeClr>
                  </a:outerShdw>
                </a:effectLst>
                <a:latin typeface="Bahnschrift" panose="020B0502040204020203" pitchFamily="34" charset="0"/>
              </a:rPr>
              <a:t>Sumit dey | sumitdey9354@gmail.com</a:t>
            </a:r>
          </a:p>
        </p:txBody>
      </p:sp>
    </p:spTree>
    <p:extLst>
      <p:ext uri="{BB962C8B-B14F-4D97-AF65-F5344CB8AC3E}">
        <p14:creationId xmlns:p14="http://schemas.microsoft.com/office/powerpoint/2010/main" val="47424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1361</TotalTime>
  <Words>747</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Bahnschrift</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Dey</dc:creator>
  <cp:lastModifiedBy>Sumit Dey</cp:lastModifiedBy>
  <cp:revision>31</cp:revision>
  <dcterms:created xsi:type="dcterms:W3CDTF">2025-07-03T07:53:07Z</dcterms:created>
  <dcterms:modified xsi:type="dcterms:W3CDTF">2025-07-04T06:34:58Z</dcterms:modified>
</cp:coreProperties>
</file>