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12192000"/>
  <p:notesSz cx="6858000" cy="9144000"/>
  <p:embeddedFontLst>
    <p:embeddedFont>
      <p:font typeface="ADLaM Display"/>
      <p:regular r:id="rId21"/>
    </p:embeddedFont>
    <p:embeddedFont>
      <p:font typeface="Libre Franklin"/>
      <p:regular r:id="rId22"/>
      <p:bold r:id="rId23"/>
      <p:italic r:id="rId24"/>
      <p:boldItalic r:id="rId25"/>
    </p:embeddedFont>
    <p:embeddedFont>
      <p:font typeface="Libre Franklin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hWtFi4MIkQ9rUpnij3W2yjatu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58665F-1DF0-48C0-8BA8-686ABC83963C}">
  <a:tblStyle styleId="{DD58665F-1DF0-48C0-8BA8-686ABC83963C}" styleName="Table_0">
    <a:wholeTbl>
      <a:tcTxStyle b="off" i="off">
        <a:font>
          <a:latin typeface="Franklin Gothic Medium"/>
          <a:ea typeface="Franklin Gothic Medium"/>
          <a:cs typeface="Franklin Gothic Medium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4E8EA"/>
          </a:solidFill>
        </a:fill>
      </a:tcStyle>
    </a:wholeTbl>
    <a:band1H>
      <a:tcTxStyle/>
      <a:tcStyle>
        <a:fill>
          <a:solidFill>
            <a:srgbClr val="E9CFD2"/>
          </a:solidFill>
        </a:fill>
      </a:tcStyle>
    </a:band1H>
    <a:band2H>
      <a:tcTxStyle/>
    </a:band2H>
    <a:band1V>
      <a:tcTxStyle/>
      <a:tcStyle>
        <a:fill>
          <a:solidFill>
            <a:srgbClr val="E9CFD2"/>
          </a:solidFill>
        </a:fill>
      </a:tcStyle>
    </a:band1V>
    <a:band2V>
      <a:tcTxStyle/>
    </a:band2V>
    <a:la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Franklin Gothic Medium"/>
          <a:ea typeface="Franklin Gothic Medium"/>
          <a:cs typeface="Franklin Gothic Medium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LibreFranklin-regular.fntdata"/><Relationship Id="rId21" Type="http://schemas.openxmlformats.org/officeDocument/2006/relationships/font" Target="fonts/ADLaMDisplay-regular.fntdata"/><Relationship Id="rId24" Type="http://schemas.openxmlformats.org/officeDocument/2006/relationships/font" Target="fonts/LibreFranklin-italic.fntdata"/><Relationship Id="rId23" Type="http://schemas.openxmlformats.org/officeDocument/2006/relationships/font" Target="fonts/LibreFranklin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ibreFranklinMedium-regular.fntdata"/><Relationship Id="rId25" Type="http://schemas.openxmlformats.org/officeDocument/2006/relationships/font" Target="fonts/LibreFranklin-boldItalic.fntdata"/><Relationship Id="rId28" Type="http://schemas.openxmlformats.org/officeDocument/2006/relationships/font" Target="fonts/LibreFranklinMedium-italic.fntdata"/><Relationship Id="rId27" Type="http://schemas.openxmlformats.org/officeDocument/2006/relationships/font" Target="fonts/LibreFranklin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ibreFranklinMedium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CLASS INTERVAL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MEDIAN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49983.02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1E-4F32-80BF-76475290413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MODE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72843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1E-4F32-80BF-76475290413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49625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E1E-4F32-80BF-76475290413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1E-4F32-80BF-76475290413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MIN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</c:numCache>
            </c:numRef>
          </c:cat>
          <c:val>
            <c:numRef>
              <c:f>Sheet1!$F$2:$F$5</c:f>
              <c:numCache>
                <c:formatCode>General</c:formatCode>
                <c:ptCount val="4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E1E-4F32-80BF-7647529041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2606479"/>
        <c:axId val="302605999"/>
      </c:barChart>
      <c:catAx>
        <c:axId val="302606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5999"/>
        <c:crosses val="autoZero"/>
        <c:auto val="1"/>
        <c:lblAlgn val="ctr"/>
        <c:lblOffset val="100"/>
        <c:noMultiLvlLbl val="0"/>
      </c:catAx>
      <c:valAx>
        <c:axId val="30260599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606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" name="Google Shape;14;p16"/>
          <p:cNvSpPr txBox="1"/>
          <p:nvPr>
            <p:ph type="ctrTitle"/>
          </p:nvPr>
        </p:nvSpPr>
        <p:spPr>
          <a:xfrm>
            <a:off x="960120" y="640080"/>
            <a:ext cx="10268712" cy="32278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Libre Franklin"/>
              <a:buNone/>
              <a:defRPr sz="8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" type="subTitle"/>
          </p:nvPr>
        </p:nvSpPr>
        <p:spPr>
          <a:xfrm>
            <a:off x="960120" y="4526280"/>
            <a:ext cx="10268712" cy="150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7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" type="body"/>
          </p:nvPr>
        </p:nvSpPr>
        <p:spPr>
          <a:xfrm rot="5400000">
            <a:off x="4297680" y="-749808"/>
            <a:ext cx="3593592" cy="10268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8"/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6723538" y="1671668"/>
            <a:ext cx="5533495" cy="3477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945716" y="657872"/>
            <a:ext cx="5533496" cy="55046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7617898" y="6356350"/>
            <a:ext cx="252279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7" name="Google Shape;27;p20"/>
          <p:cNvSpPr txBox="1"/>
          <p:nvPr>
            <p:ph type="title"/>
          </p:nvPr>
        </p:nvSpPr>
        <p:spPr>
          <a:xfrm>
            <a:off x="960120" y="768096"/>
            <a:ext cx="10268712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" type="body"/>
          </p:nvPr>
        </p:nvSpPr>
        <p:spPr>
          <a:xfrm>
            <a:off x="960120" y="2587752"/>
            <a:ext cx="4815840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2" type="body"/>
          </p:nvPr>
        </p:nvSpPr>
        <p:spPr>
          <a:xfrm>
            <a:off x="6412992" y="2583371"/>
            <a:ext cx="4815840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idx="1" type="body"/>
          </p:nvPr>
        </p:nvSpPr>
        <p:spPr>
          <a:xfrm>
            <a:off x="960121" y="2587752"/>
            <a:ext cx="4818888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960120" y="3594538"/>
            <a:ext cx="4818888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3" type="body"/>
          </p:nvPr>
        </p:nvSpPr>
        <p:spPr>
          <a:xfrm>
            <a:off x="6409944" y="2587752"/>
            <a:ext cx="4818888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4" type="body"/>
          </p:nvPr>
        </p:nvSpPr>
        <p:spPr>
          <a:xfrm>
            <a:off x="6409944" y="3594538"/>
            <a:ext cx="4818888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2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idx="1" type="body"/>
          </p:nvPr>
        </p:nvSpPr>
        <p:spPr>
          <a:xfrm>
            <a:off x="5183188" y="2591850"/>
            <a:ext cx="6045644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  <a:defRPr sz="28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355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▪"/>
              <a:defRPr sz="20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25"/>
          <p:cNvSpPr txBox="1"/>
          <p:nvPr>
            <p:ph idx="2" type="body"/>
          </p:nvPr>
        </p:nvSpPr>
        <p:spPr>
          <a:xfrm>
            <a:off x="960120" y="2591850"/>
            <a:ext cx="3811905" cy="32771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5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6"/>
          <p:cNvSpPr/>
          <p:nvPr>
            <p:ph idx="2" type="pic"/>
          </p:nvPr>
        </p:nvSpPr>
        <p:spPr>
          <a:xfrm>
            <a:off x="0" y="2267712"/>
            <a:ext cx="6571469" cy="459028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66" name="Google Shape;66;p26"/>
          <p:cNvSpPr txBox="1"/>
          <p:nvPr>
            <p:ph idx="1" type="body"/>
          </p:nvPr>
        </p:nvSpPr>
        <p:spPr>
          <a:xfrm>
            <a:off x="7235971" y="2587752"/>
            <a:ext cx="3992856" cy="3593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26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 b="0" i="0" sz="6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74650" lvl="1" marL="9144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42900" lvl="3" marL="18288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Libre Franklin"/>
              <a:buNone/>
              <a:defRPr b="0" i="0" sz="6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74650" lvl="1" marL="9144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42900" lvl="3" marL="18288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524" y="0"/>
            <a:ext cx="1219047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-1" y="664432"/>
            <a:ext cx="6255757" cy="20608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4" name="Google Shape;104;p1"/>
          <p:cNvSpPr txBox="1"/>
          <p:nvPr>
            <p:ph type="ctrTitle"/>
          </p:nvPr>
        </p:nvSpPr>
        <p:spPr>
          <a:xfrm>
            <a:off x="960120" y="990599"/>
            <a:ext cx="4857751" cy="15639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ibre Franklin"/>
              <a:buNone/>
            </a:pPr>
            <a:r>
              <a:rPr lang="en-US" sz="5100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HIRING PROCESS ANALYSIS</a:t>
            </a:r>
            <a:endParaRPr/>
          </a:p>
        </p:txBody>
      </p:sp>
      <p:pic>
        <p:nvPicPr>
          <p:cNvPr descr="Hand holding tablet" id="105" name="Google Shape;10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9411" y="664433"/>
            <a:ext cx="3104168" cy="235916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325120" y="3051458"/>
            <a:ext cx="5930636" cy="364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After analyzing the data provided in excel sheet , providing  the necessary aspects used by the company for hiring.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The data includes the department in which employee is working , gender of the employee , salary of the employee , application_id , interview_time &amp; their hiring status.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</a:rPr>
              <a:t>                                        </a:t>
            </a:r>
            <a:r>
              <a:rPr lang="en-US" sz="2000">
                <a:solidFill>
                  <a:schemeClr val="dk1"/>
                </a:solidFill>
                <a:latin typeface="ADLaM Display"/>
                <a:ea typeface="ADLaM Display"/>
                <a:cs typeface="ADLaM Display"/>
                <a:sym typeface="ADLaM Display"/>
              </a:rPr>
              <a:t>🡪SUMMIT TABHANE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descr="A person reaching for a paper on a table full of paper and sticky notes" id="107" name="Google Shape;107;p1"/>
          <p:cNvPicPr preferRelativeResize="0"/>
          <p:nvPr/>
        </p:nvPicPr>
        <p:blipFill rotWithShape="1">
          <a:blip r:embed="rId4">
            <a:alphaModFix/>
          </a:blip>
          <a:srcRect b="-1" l="12593" r="13585" t="0"/>
          <a:stretch/>
        </p:blipFill>
        <p:spPr>
          <a:xfrm>
            <a:off x="7599412" y="3429000"/>
            <a:ext cx="3104168" cy="2806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en-US"/>
              <a:t>PIE CHART:-</a:t>
            </a:r>
            <a:endParaRPr/>
          </a:p>
        </p:txBody>
      </p:sp>
      <p:pic>
        <p:nvPicPr>
          <p:cNvPr descr="A pie chart with different colored circles" id="213" name="Google Shape;213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527" y="1684712"/>
            <a:ext cx="9090273" cy="5031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220" name="Google Shape;220;p11"/>
          <p:cNvSpPr txBox="1"/>
          <p:nvPr>
            <p:ph type="title"/>
          </p:nvPr>
        </p:nvSpPr>
        <p:spPr>
          <a:xfrm>
            <a:off x="960120" y="643467"/>
            <a:ext cx="3212593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ibre Franklin"/>
              <a:buNone/>
            </a:pPr>
            <a:r>
              <a:rPr lang="en-US" sz="5100"/>
              <a:t>POSITION TIER ANALYSIS:-</a:t>
            </a:r>
            <a:endParaRPr sz="5100"/>
          </a:p>
        </p:txBody>
      </p:sp>
      <p:grpSp>
        <p:nvGrpSpPr>
          <p:cNvPr id="221" name="Google Shape;221;p11"/>
          <p:cNvGrpSpPr/>
          <p:nvPr/>
        </p:nvGrpSpPr>
        <p:grpSpPr>
          <a:xfrm>
            <a:off x="5411638" y="644147"/>
            <a:ext cx="5816750" cy="5569705"/>
            <a:chOff x="0" y="680"/>
            <a:chExt cx="5816750" cy="5569705"/>
          </a:xfrm>
        </p:grpSpPr>
        <p:sp>
          <p:nvSpPr>
            <p:cNvPr id="222" name="Google Shape;222;p11"/>
            <p:cNvSpPr/>
            <p:nvPr/>
          </p:nvSpPr>
          <p:spPr>
            <a:xfrm>
              <a:off x="0" y="680"/>
              <a:ext cx="5816750" cy="1591344"/>
            </a:xfrm>
            <a:prstGeom prst="roundRect">
              <a:avLst>
                <a:gd fmla="val 10000" name="adj"/>
              </a:avLst>
            </a:prstGeom>
            <a:solidFill>
              <a:srgbClr val="B04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481381" y="358732"/>
              <a:ext cx="875239" cy="87523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1838002" y="680"/>
              <a:ext cx="3978747" cy="1591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1"/>
            <p:cNvSpPr txBox="1"/>
            <p:nvPr/>
          </p:nvSpPr>
          <p:spPr>
            <a:xfrm>
              <a:off x="1838002" y="680"/>
              <a:ext cx="3978747" cy="1591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8400" lIns="168400" spcFirstLastPara="1" rIns="168400" wrap="square" tIns="168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Libre Franklin Medium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With the help of charts and graphs representing the different tiers of the company , helps to understand different tiers across the company.</a:t>
              </a:r>
              <a:endParaRPr b="0" i="0" sz="19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0" y="1989860"/>
              <a:ext cx="5816750" cy="1591344"/>
            </a:xfrm>
            <a:prstGeom prst="roundRect">
              <a:avLst>
                <a:gd fmla="val 10000" name="adj"/>
              </a:avLst>
            </a:prstGeom>
            <a:solidFill>
              <a:srgbClr val="C29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481381" y="2347913"/>
              <a:ext cx="875239" cy="87523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1838002" y="1989860"/>
              <a:ext cx="3978747" cy="1591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1"/>
            <p:cNvSpPr txBox="1"/>
            <p:nvPr/>
          </p:nvSpPr>
          <p:spPr>
            <a:xfrm>
              <a:off x="1838002" y="1989860"/>
              <a:ext cx="3978747" cy="1591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8400" lIns="168400" spcFirstLastPara="1" rIns="168400" wrap="square" tIns="168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Libre Franklin Medium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Using department &amp; position column of the table.</a:t>
              </a:r>
              <a:endParaRPr b="0" i="0" sz="19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0" y="3979041"/>
              <a:ext cx="5816750" cy="1591344"/>
            </a:xfrm>
            <a:prstGeom prst="roundRect">
              <a:avLst>
                <a:gd fmla="val 10000" name="adj"/>
              </a:avLst>
            </a:prstGeom>
            <a:solidFill>
              <a:srgbClr val="A4A9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481381" y="4337093"/>
              <a:ext cx="875239" cy="87523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1838002" y="3979041"/>
              <a:ext cx="3978747" cy="1591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1"/>
            <p:cNvSpPr txBox="1"/>
            <p:nvPr/>
          </p:nvSpPr>
          <p:spPr>
            <a:xfrm>
              <a:off x="1838002" y="3979041"/>
              <a:ext cx="3978747" cy="1591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8400" lIns="168400" spcFirstLastPara="1" rIns="168400" wrap="square" tIns="168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Libre Franklin Medium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Using pivot table to plot graphs , using the department &amp; position_id.</a:t>
              </a:r>
              <a:endParaRPr b="0" i="0" sz="19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en-US"/>
              <a:t>BAR CHART:-</a:t>
            </a:r>
            <a:endParaRPr/>
          </a:p>
        </p:txBody>
      </p:sp>
      <p:pic>
        <p:nvPicPr>
          <p:cNvPr descr="A screenshot of a graph&#10;&#10;Description automatically generated" id="239" name="Google Shape;23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998" y="2174240"/>
            <a:ext cx="11193063" cy="4474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en-US"/>
              <a:t>PIE CHART :-</a:t>
            </a:r>
            <a:endParaRPr/>
          </a:p>
        </p:txBody>
      </p:sp>
      <p:pic>
        <p:nvPicPr>
          <p:cNvPr descr="A screenshot of a pie chart" id="245" name="Google Shape;24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354" y="2160838"/>
            <a:ext cx="10781292" cy="4604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en-US"/>
              <a:t>RADAR CHART:-</a:t>
            </a:r>
            <a:endParaRPr/>
          </a:p>
        </p:txBody>
      </p:sp>
      <p:pic>
        <p:nvPicPr>
          <p:cNvPr descr="A screenshot of a graph&#10;&#10;Description automatically generated" id="251" name="Google Shape;251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50061"/>
            <a:ext cx="11744155" cy="489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4" name="Google Shape;114;p2"/>
          <p:cNvSpPr txBox="1"/>
          <p:nvPr>
            <p:ph type="title"/>
          </p:nvPr>
        </p:nvSpPr>
        <p:spPr>
          <a:xfrm>
            <a:off x="292877" y="745250"/>
            <a:ext cx="3879900" cy="54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ibre Franklin"/>
              <a:buNone/>
            </a:pPr>
            <a:r>
              <a:rPr lang="en-US" sz="5100"/>
              <a:t>OVERVIEW-</a:t>
            </a:r>
            <a:endParaRPr sz="5100"/>
          </a:p>
        </p:txBody>
      </p:sp>
      <p:grpSp>
        <p:nvGrpSpPr>
          <p:cNvPr id="115" name="Google Shape;115;p2"/>
          <p:cNvGrpSpPr/>
          <p:nvPr/>
        </p:nvGrpSpPr>
        <p:grpSpPr>
          <a:xfrm>
            <a:off x="5411638" y="645779"/>
            <a:ext cx="5816750" cy="5566441"/>
            <a:chOff x="0" y="2312"/>
            <a:chExt cx="5816750" cy="5566441"/>
          </a:xfrm>
        </p:grpSpPr>
        <p:sp>
          <p:nvSpPr>
            <p:cNvPr id="116" name="Google Shape;116;p2"/>
            <p:cNvSpPr/>
            <p:nvPr/>
          </p:nvSpPr>
          <p:spPr>
            <a:xfrm>
              <a:off x="0" y="2312"/>
              <a:ext cx="5816750" cy="1171882"/>
            </a:xfrm>
            <a:prstGeom prst="roundRect">
              <a:avLst>
                <a:gd fmla="val 10000" name="adj"/>
              </a:avLst>
            </a:prstGeom>
            <a:solidFill>
              <a:srgbClr val="B04F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54494" y="265985"/>
              <a:ext cx="644535" cy="64453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353524" y="2312"/>
              <a:ext cx="4463225" cy="1171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 txBox="1"/>
            <p:nvPr/>
          </p:nvSpPr>
          <p:spPr>
            <a:xfrm>
              <a:off x="1353524" y="2312"/>
              <a:ext cx="4463225" cy="1171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000" lIns="124000" spcFirstLastPara="1" rIns="124000" wrap="square" tIns="124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Libre Franklin Medium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Tackling the problem provided with the help of different functions , commands &amp; queries present in Microsoft Excel.</a:t>
              </a:r>
              <a:endParaRPr b="0" i="0" sz="19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0" y="1467165"/>
              <a:ext cx="5816750" cy="1171882"/>
            </a:xfrm>
            <a:prstGeom prst="roundRect">
              <a:avLst>
                <a:gd fmla="val 10000" name="adj"/>
              </a:avLst>
            </a:prstGeom>
            <a:solidFill>
              <a:srgbClr val="C29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54494" y="1730838"/>
              <a:ext cx="644535" cy="64453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353524" y="1467165"/>
              <a:ext cx="4463225" cy="1171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 txBox="1"/>
            <p:nvPr/>
          </p:nvSpPr>
          <p:spPr>
            <a:xfrm>
              <a:off x="1353524" y="1467165"/>
              <a:ext cx="4463225" cy="1171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000" lIns="124000" spcFirstLastPara="1" rIns="124000" wrap="square" tIns="124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Libre Franklin Medium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Sorting the data in the excel sheet and visualizing the data graphically to provide the required information.</a:t>
              </a:r>
              <a:endParaRPr b="0" i="0" sz="19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0" y="2932018"/>
              <a:ext cx="5816750" cy="1171882"/>
            </a:xfrm>
            <a:prstGeom prst="roundRect">
              <a:avLst>
                <a:gd fmla="val 10000" name="adj"/>
              </a:avLst>
            </a:prstGeom>
            <a:solidFill>
              <a:srgbClr val="A4A9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54494" y="3195691"/>
              <a:ext cx="644535" cy="64453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353524" y="2932018"/>
              <a:ext cx="4463225" cy="1171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 txBox="1"/>
            <p:nvPr/>
          </p:nvSpPr>
          <p:spPr>
            <a:xfrm>
              <a:off x="1353524" y="2932018"/>
              <a:ext cx="4463225" cy="1171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000" lIns="124000" spcFirstLastPara="1" rIns="124000" wrap="square" tIns="124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Libre Franklin Medium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Using various mathematical function to know the statistical information of data like mean, median, mode , max &amp; min.</a:t>
              </a:r>
              <a:endParaRPr b="0" i="0" sz="19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0" y="4396871"/>
              <a:ext cx="5816750" cy="1171882"/>
            </a:xfrm>
            <a:prstGeom prst="roundRect">
              <a:avLst>
                <a:gd fmla="val 1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54494" y="4660544"/>
              <a:ext cx="644535" cy="64453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353524" y="4396871"/>
              <a:ext cx="4463225" cy="1171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 txBox="1"/>
            <p:nvPr/>
          </p:nvSpPr>
          <p:spPr>
            <a:xfrm>
              <a:off x="1353524" y="4396871"/>
              <a:ext cx="4463225" cy="1171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4000" lIns="124000" spcFirstLastPara="1" rIns="124000" wrap="square" tIns="124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Libre Franklin Medium"/>
                <a:buNone/>
              </a:pPr>
              <a:r>
                <a:rPr b="0" i="0" lang="en-US" sz="1900" u="none" cap="none" strike="noStrike">
                  <a:solidFill>
                    <a:schemeClr val="dk1"/>
                  </a:solidFill>
                  <a:latin typeface="Libre Franklin Medium"/>
                  <a:ea typeface="Libre Franklin Medium"/>
                  <a:cs typeface="Libre Franklin Medium"/>
                  <a:sym typeface="Libre Franklin Medium"/>
                </a:rPr>
                <a:t>Turning raw data to insights.</a:t>
              </a:r>
              <a:endParaRPr b="0" i="0" sz="19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en-US"/>
              <a:t>HIRING ANALYSIS:-</a:t>
            </a:r>
            <a:endParaRPr/>
          </a:p>
        </p:txBody>
      </p:sp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Finding out the number of male &amp; female involved in the hiring process.</a:t>
            </a:r>
            <a:endParaRPr/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Helps bringing new individual in the organization to new roles.</a:t>
            </a:r>
            <a:endParaRPr/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Can be found out by using </a:t>
            </a:r>
            <a:r>
              <a:rPr b="1" i="1" lang="en-US" u="sng">
                <a:solidFill>
                  <a:srgbClr val="0070C0"/>
                </a:solidFill>
              </a:rPr>
              <a:t>countif</a:t>
            </a:r>
            <a:r>
              <a:rPr lang="en-US"/>
              <a:t> function &amp; selecting the row containing gender and providing the argument =“Male” &amp; similarly for “Female”.</a:t>
            </a:r>
            <a:endParaRPr/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4205215" y="5276646"/>
            <a:ext cx="5047842" cy="1078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=</a:t>
            </a:r>
            <a:r>
              <a:rPr b="0" i="0" lang="en-US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COUNTIF(D2:D7169,"Male")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0" y="0"/>
            <a:ext cx="465734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45" name="Google Shape;145;p4"/>
          <p:cNvSpPr txBox="1"/>
          <p:nvPr>
            <p:ph type="title"/>
          </p:nvPr>
        </p:nvSpPr>
        <p:spPr>
          <a:xfrm>
            <a:off x="960120" y="643467"/>
            <a:ext cx="3212593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t/>
            </a:r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5302336" y="643467"/>
            <a:ext cx="5926496" cy="5571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The same output can be done by inserting a slicer in the excel sheet which can filter the gender .</a:t>
            </a:r>
            <a:endParaRPr/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Then counting the number of rows in the data for male &amp; female respectively.</a:t>
            </a:r>
            <a:endParaRPr/>
          </a:p>
        </p:txBody>
      </p:sp>
      <p:graphicFrame>
        <p:nvGraphicFramePr>
          <p:cNvPr id="147" name="Google Shape;147;p4"/>
          <p:cNvGraphicFramePr/>
          <p:nvPr/>
        </p:nvGraphicFramePr>
        <p:xfrm>
          <a:off x="5345624" y="49844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{DD58665F-1DF0-48C0-8BA8-686ABC83963C}</a:tableStyleId>
              </a:tblPr>
              <a:tblGrid>
                <a:gridCol w="2517425"/>
                <a:gridCol w="2644575"/>
              </a:tblGrid>
              <a:tr h="379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Gender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3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4085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4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Female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2675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descr="A screenshot of a graph&#10;&#10;Description automatically generated"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387" y="2157231"/>
            <a:ext cx="4334747" cy="24764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9" name="Google Shape;149;p4"/>
          <p:cNvCxnSpPr/>
          <p:nvPr/>
        </p:nvCxnSpPr>
        <p:spPr>
          <a:xfrm rot="10800000">
            <a:off x="3280095" y="1374102"/>
            <a:ext cx="0" cy="149324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0" name="Google Shape;150;p4"/>
          <p:cNvCxnSpPr/>
          <p:nvPr/>
        </p:nvCxnSpPr>
        <p:spPr>
          <a:xfrm rot="10800000">
            <a:off x="1426128" y="1753299"/>
            <a:ext cx="0" cy="167570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" name="Google Shape;151;p4"/>
          <p:cNvSpPr/>
          <p:nvPr/>
        </p:nvSpPr>
        <p:spPr>
          <a:xfrm>
            <a:off x="700698" y="1073791"/>
            <a:ext cx="1510965" cy="746619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Female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2696297" y="1011937"/>
            <a:ext cx="1167596" cy="524701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Male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1134229" y="1820410"/>
            <a:ext cx="583797" cy="1317863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3039447" y="1597466"/>
            <a:ext cx="481295" cy="100667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60" name="Google Shape;160;p5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Libre Franklin"/>
              <a:buNone/>
            </a:pPr>
            <a:r>
              <a:rPr lang="en-US"/>
              <a:t>SALARY ANALYSIS:-</a:t>
            </a:r>
            <a:endParaRPr/>
          </a:p>
        </p:txBody>
      </p:sp>
      <p:sp>
        <p:nvSpPr>
          <p:cNvPr id="161" name="Google Shape;161;p5"/>
          <p:cNvSpPr/>
          <p:nvPr/>
        </p:nvSpPr>
        <p:spPr>
          <a:xfrm>
            <a:off x="3048" y="2264989"/>
            <a:ext cx="12188952" cy="39521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pic>
        <p:nvPicPr>
          <p:cNvPr descr="Desk with productivity items" id="162" name="Google Shape;162;p5"/>
          <p:cNvPicPr preferRelativeResize="0"/>
          <p:nvPr/>
        </p:nvPicPr>
        <p:blipFill rotWithShape="1">
          <a:blip r:embed="rId3">
            <a:alphaModFix/>
          </a:blip>
          <a:srcRect b="-1" l="20714" r="5463" t="0"/>
          <a:stretch/>
        </p:blipFill>
        <p:spPr>
          <a:xfrm>
            <a:off x="315273" y="2241219"/>
            <a:ext cx="4370832" cy="395218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"/>
          <p:cNvSpPr txBox="1"/>
          <p:nvPr>
            <p:ph idx="1" type="body"/>
          </p:nvPr>
        </p:nvSpPr>
        <p:spPr>
          <a:xfrm>
            <a:off x="5004426" y="2587625"/>
            <a:ext cx="6223961" cy="331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To find out the average salary of the employees of the company.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This allows to know the average earning of an employee which allow to know the spending of the company on their employees.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 sz="2200"/>
              <a:t>To know the average salary , we can use the in-built average function in the excel &amp; choosing the salary row in the argument.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164" name="Google Shape;164;p5"/>
          <p:cNvSpPr/>
          <p:nvPr/>
        </p:nvSpPr>
        <p:spPr>
          <a:xfrm>
            <a:off x="3730348" y="5685819"/>
            <a:ext cx="4328719" cy="92278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=</a:t>
            </a:r>
            <a:r>
              <a:rPr b="0" i="0" lang="en-US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AVERAGE(G2:G7169)</a:t>
            </a:r>
            <a:endParaRPr b="0" i="0" sz="2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65" name="Google Shape;165;p5"/>
          <p:cNvSpPr/>
          <p:nvPr/>
        </p:nvSpPr>
        <p:spPr>
          <a:xfrm>
            <a:off x="8699383" y="5734242"/>
            <a:ext cx="3086984" cy="10356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OUTPUT-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49983.02902</a:t>
            </a:r>
            <a:r>
              <a:rPr b="0" i="0" lang="en-US" sz="36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 </a:t>
            </a:r>
            <a:endParaRPr/>
          </a:p>
        </p:txBody>
      </p:sp>
      <p:sp>
        <p:nvSpPr>
          <p:cNvPr id="166" name="Google Shape;166;p5"/>
          <p:cNvSpPr/>
          <p:nvPr/>
        </p:nvSpPr>
        <p:spPr>
          <a:xfrm>
            <a:off x="8101180" y="6193408"/>
            <a:ext cx="564648" cy="270161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960438" y="317499"/>
            <a:ext cx="4500737" cy="2095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Libre Franklin"/>
              <a:buNone/>
            </a:pPr>
            <a:r>
              <a:rPr lang="en-US" sz="5100">
                <a:solidFill>
                  <a:schemeClr val="lt1"/>
                </a:solidFill>
              </a:rPr>
              <a:t>SALARY DISTRIBUTION:-</a:t>
            </a:r>
            <a:endParaRPr sz="5100">
              <a:solidFill>
                <a:schemeClr val="lt1"/>
              </a:solidFill>
            </a:endParaRPr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960438" y="2587625"/>
            <a:ext cx="4500737" cy="35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Calculating the class interval of the salary of the employees.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This includes statistical functions like mean, median , mode &amp; maximum , minimum of the salary provided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/>
              <a:t>This can be found out by using mathematical functions provided in the excel such as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Calculator, pen, compass, money and a paper with graphs printed on it" id="175" name="Google Shape;175;p6"/>
          <p:cNvPicPr preferRelativeResize="0"/>
          <p:nvPr/>
        </p:nvPicPr>
        <p:blipFill rotWithShape="1">
          <a:blip r:embed="rId3">
            <a:alphaModFix/>
          </a:blip>
          <a:srcRect b="-1" l="25327" r="21104" t="0"/>
          <a:stretch/>
        </p:blipFill>
        <p:spPr>
          <a:xfrm>
            <a:off x="6094474" y="10"/>
            <a:ext cx="6097526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6"/>
          <p:cNvSpPr/>
          <p:nvPr/>
        </p:nvSpPr>
        <p:spPr>
          <a:xfrm>
            <a:off x="8153539" y="5053240"/>
            <a:ext cx="2499920" cy="4278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=min()</a:t>
            </a:r>
            <a:endParaRPr b="0" i="0" sz="2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7892515" y="4446879"/>
            <a:ext cx="2499920" cy="4278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=max()</a:t>
            </a:r>
            <a:endParaRPr b="0" i="0" sz="2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5170129" y="4446879"/>
            <a:ext cx="2499920" cy="4278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=average()</a:t>
            </a:r>
            <a:endParaRPr b="0" i="0" sz="2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5392595" y="5053240"/>
            <a:ext cx="2499920" cy="4278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=median()</a:t>
            </a:r>
            <a:endParaRPr b="0" i="0" sz="2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8441358" y="5741700"/>
            <a:ext cx="2499920" cy="4278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=mode()</a:t>
            </a:r>
            <a:endParaRPr b="0" i="0" sz="2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629174" y="317814"/>
            <a:ext cx="10599658" cy="1469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ibre Franklin"/>
              <a:buNone/>
            </a:pPr>
            <a:r>
              <a:rPr lang="en-US"/>
              <a:t>OUTPUT OF SALARY DISTRIBUTION</a:t>
            </a:r>
            <a:endParaRPr/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629174" y="2583809"/>
            <a:ext cx="10599658" cy="3597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MAX 🡪 =MAX(G2:G7169) 🡪                              Maximum salary</a:t>
            </a:r>
            <a:endParaRPr/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MIN 🡪  =MIN (G2:G7169 🡪                              Minimum salary </a:t>
            </a:r>
            <a:endParaRPr/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MEAN 🡪=AVERAGE (G2:G7169) 🡪                              Average salary</a:t>
            </a:r>
            <a:endParaRPr/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MEDIAN 🡪 = MEDIAN (G2:G7169) 🡪 ce                     Centralize salary</a:t>
            </a:r>
            <a:endParaRPr/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MODE  🡪 =MODE (G2:G7169) 🡪                           Most occurring salary</a:t>
            </a:r>
            <a:endParaRPr/>
          </a:p>
        </p:txBody>
      </p:sp>
      <p:sp>
        <p:nvSpPr>
          <p:cNvPr id="187" name="Google Shape;187;p7"/>
          <p:cNvSpPr/>
          <p:nvPr/>
        </p:nvSpPr>
        <p:spPr>
          <a:xfrm>
            <a:off x="5215154" y="2499919"/>
            <a:ext cx="2139193" cy="5201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4000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5176005" y="3091861"/>
            <a:ext cx="2139193" cy="5201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100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6245602" y="3691000"/>
            <a:ext cx="2139193" cy="5201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49983.02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90" name="Google Shape;190;p7"/>
          <p:cNvSpPr/>
          <p:nvPr/>
        </p:nvSpPr>
        <p:spPr>
          <a:xfrm>
            <a:off x="6171501" y="4300160"/>
            <a:ext cx="2139193" cy="5201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49625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5718495" y="4909320"/>
            <a:ext cx="2139193" cy="52011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5220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72843</a:t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graphicFrame>
        <p:nvGraphicFramePr>
          <p:cNvPr id="192" name="Google Shape;192;p7"/>
          <p:cNvGraphicFramePr/>
          <p:nvPr/>
        </p:nvGraphicFramePr>
        <p:xfrm>
          <a:off x="390891" y="5217952"/>
          <a:ext cx="6308520" cy="1760346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4657344" y="0"/>
            <a:ext cx="7534655" cy="22649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99" name="Google Shape;199;p8"/>
          <p:cNvSpPr txBox="1"/>
          <p:nvPr>
            <p:ph type="title"/>
          </p:nvPr>
        </p:nvSpPr>
        <p:spPr>
          <a:xfrm>
            <a:off x="5300811" y="317500"/>
            <a:ext cx="5927576" cy="170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Libre Franklin"/>
              <a:buNone/>
            </a:pPr>
            <a:r>
              <a:rPr lang="en-US" sz="5600"/>
              <a:t>DEPARTMENTAL ANALYSIS:-</a:t>
            </a:r>
            <a:endParaRPr sz="5600"/>
          </a:p>
        </p:txBody>
      </p:sp>
      <p:pic>
        <p:nvPicPr>
          <p:cNvPr descr="Codes on papers" id="200" name="Google Shape;200;p8"/>
          <p:cNvPicPr preferRelativeResize="0"/>
          <p:nvPr/>
        </p:nvPicPr>
        <p:blipFill rotWithShape="1">
          <a:blip r:embed="rId3">
            <a:alphaModFix/>
          </a:blip>
          <a:srcRect b="-1" l="28309" r="26360" t="0"/>
          <a:stretch/>
        </p:blipFill>
        <p:spPr>
          <a:xfrm>
            <a:off x="20" y="10"/>
            <a:ext cx="4657324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5300810" y="2587625"/>
            <a:ext cx="5927577" cy="35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Visualizing the data with the help of charts like pie chart , bar chart.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Using the pivot table to plot graphs for the data provided in column department .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Insert the graphs from the ribbon by selecting the necessary graphs for the data . 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Adding the department column from table 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 txBox="1"/>
          <p:nvPr>
            <p:ph type="title"/>
          </p:nvPr>
        </p:nvSpPr>
        <p:spPr>
          <a:xfrm>
            <a:off x="960120" y="317814"/>
            <a:ext cx="10268712" cy="11802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en-US"/>
              <a:t>BAR CHART :-</a:t>
            </a:r>
            <a:endParaRPr/>
          </a:p>
        </p:txBody>
      </p:sp>
      <p:pic>
        <p:nvPicPr>
          <p:cNvPr descr="A graph of a bar chart&#10;&#10;Description automatically generated with medium confidence" id="207" name="Google Shape;207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" y="1498060"/>
            <a:ext cx="9895722" cy="526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JuxtaposeVTI">
  <a:themeElements>
    <a:clrScheme name="AnalogousFromRegularSeedRightStep">
      <a:dk1>
        <a:srgbClr val="000000"/>
      </a:dk1>
      <a:lt1>
        <a:srgbClr val="FFFFFF"/>
      </a:lt1>
      <a:dk2>
        <a:srgbClr val="41242A"/>
      </a:dk2>
      <a:lt2>
        <a:srgbClr val="E2E8E7"/>
      </a:lt2>
      <a:accent1>
        <a:srgbClr val="C34D68"/>
      </a:accent1>
      <a:accent2>
        <a:srgbClr val="B1513B"/>
      </a:accent2>
      <a:accent3>
        <a:srgbClr val="C3954D"/>
      </a:accent3>
      <a:accent4>
        <a:srgbClr val="A6A938"/>
      </a:accent4>
      <a:accent5>
        <a:srgbClr val="83B246"/>
      </a:accent5>
      <a:accent6>
        <a:srgbClr val="4CB13B"/>
      </a:accent6>
      <a:hlink>
        <a:srgbClr val="31937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xtaposeVTI">
  <a:themeElements>
    <a:clrScheme name="AnalogousFromRegularSeedRightStep">
      <a:dk1>
        <a:srgbClr val="000000"/>
      </a:dk1>
      <a:lt1>
        <a:srgbClr val="FFFFFF"/>
      </a:lt1>
      <a:dk2>
        <a:srgbClr val="41242A"/>
      </a:dk2>
      <a:lt2>
        <a:srgbClr val="E2E8E7"/>
      </a:lt2>
      <a:accent1>
        <a:srgbClr val="C34D68"/>
      </a:accent1>
      <a:accent2>
        <a:srgbClr val="B1513B"/>
      </a:accent2>
      <a:accent3>
        <a:srgbClr val="C3954D"/>
      </a:accent3>
      <a:accent4>
        <a:srgbClr val="A6A938"/>
      </a:accent4>
      <a:accent5>
        <a:srgbClr val="83B246"/>
      </a:accent5>
      <a:accent6>
        <a:srgbClr val="4CB13B"/>
      </a:accent6>
      <a:hlink>
        <a:srgbClr val="31937D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2025-02-07T17:05:33Z</dcterms:created>
  <dc:creator>GANGISETTY VAISHNAVI VIJAY RAMARAO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0x010100893F81C9CD049145A105E69DB14F5BCB</vt:lpwstr>
  </property>
</Properties>
</file>