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0" d="100"/>
          <a:sy n="80" d="100"/>
        </p:scale>
        <p:origin x="8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519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8164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30449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180738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5227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42308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386706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33330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888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384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2/22/2025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18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579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2/22/2025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6877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2/22/2025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3663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2/22/2025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9265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9605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2C5EAEF-6478-4102-8F5D-A5FE9FC97ACB}" type="datetime1">
              <a:rPr lang="en-US" smtClean="0"/>
              <a:t>2/22/2025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2233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F45AC6-C491-4585-A584-9CE2AF7D5500}" type="datetime1">
              <a:rPr lang="en-US" smtClean="0"/>
              <a:t>2/22/2025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5003391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en.wikipedia.org/wiki/IMD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57B7118-1789-1968-AD20-A456D72F43EF}"/>
              </a:ext>
            </a:extLst>
          </p:cNvPr>
          <p:cNvPicPr>
            <a:picLocks noChangeAspect="1"/>
          </p:cNvPicPr>
          <p:nvPr/>
        </p:nvPicPr>
        <p:blipFill>
          <a:blip r:embed="rId2"/>
          <a:srcRect l="48943"/>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72994FFA-3D60-2B50-9033-917A409B1414}"/>
              </a:ext>
            </a:extLst>
          </p:cNvPr>
          <p:cNvSpPr>
            <a:spLocks noGrp="1"/>
          </p:cNvSpPr>
          <p:nvPr>
            <p:ph type="ctrTitle"/>
          </p:nvPr>
        </p:nvSpPr>
        <p:spPr>
          <a:xfrm>
            <a:off x="612648" y="600075"/>
            <a:ext cx="6035040" cy="1529932"/>
          </a:xfrm>
        </p:spPr>
        <p:txBody>
          <a:bodyPr vert="horz" lIns="91440" tIns="45720" rIns="91440" bIns="45720" rtlCol="0" anchor="b">
            <a:normAutofit/>
          </a:bodyPr>
          <a:lstStyle/>
          <a:p>
            <a:pPr algn="l"/>
            <a:r>
              <a:rPr lang="en-US" sz="3600" b="1" kern="1200">
                <a:solidFill>
                  <a:schemeClr val="tx1"/>
                </a:solidFill>
                <a:latin typeface="+mj-lt"/>
                <a:ea typeface="+mj-ea"/>
                <a:cs typeface="+mj-cs"/>
              </a:rPr>
              <a:t>IMDB ROOT CAUSE ANALYSIS</a:t>
            </a:r>
          </a:p>
        </p:txBody>
      </p:sp>
      <p:sp>
        <p:nvSpPr>
          <p:cNvPr id="3" name="Subtitle 2">
            <a:extLst>
              <a:ext uri="{FF2B5EF4-FFF2-40B4-BE49-F238E27FC236}">
                <a16:creationId xmlns:a16="http://schemas.microsoft.com/office/drawing/2014/main" id="{0B222F97-1F4D-5BE2-CB19-C457D64AA82A}"/>
              </a:ext>
            </a:extLst>
          </p:cNvPr>
          <p:cNvSpPr>
            <a:spLocks noGrp="1"/>
          </p:cNvSpPr>
          <p:nvPr>
            <p:ph type="subTitle" idx="1"/>
          </p:nvPr>
        </p:nvSpPr>
        <p:spPr>
          <a:xfrm>
            <a:off x="612648" y="2212848"/>
            <a:ext cx="6035040" cy="4096512"/>
          </a:xfrm>
        </p:spPr>
        <p:txBody>
          <a:bodyPr vert="horz" lIns="91440" tIns="45720" rIns="91440" bIns="45720" rtlCol="0">
            <a:normAutofit/>
          </a:bodyPr>
          <a:lstStyle/>
          <a:p>
            <a:pPr indent="-228600" algn="l">
              <a:buFont typeface="Arial" panose="020B0604020202020204" pitchFamily="34" charset="0"/>
              <a:buChar char="•"/>
            </a:pPr>
            <a:r>
              <a:rPr lang="en-US"/>
              <a:t>Using the root cause analysis to find out how various factors affects the reach of movies to gain significant profit and goo IMDB score.</a:t>
            </a:r>
          </a:p>
          <a:p>
            <a:pPr indent="-228600" algn="l">
              <a:buFont typeface="Arial" panose="020B0604020202020204" pitchFamily="34" charset="0"/>
              <a:buChar char="•"/>
            </a:pPr>
            <a:r>
              <a:rPr lang="en-US"/>
              <a:t>This method is used to get to the roots of the problem and gain the solution necessary for it.</a:t>
            </a:r>
          </a:p>
          <a:p>
            <a:pPr indent="-228600" algn="l">
              <a:buFont typeface="Arial" panose="020B0604020202020204" pitchFamily="34" charset="0"/>
              <a:buChar char="•"/>
            </a:pPr>
            <a:r>
              <a:rPr lang="en-US"/>
              <a:t>In this method question are asked repeatedly , basically 5 times about why that event happened.</a:t>
            </a:r>
          </a:p>
          <a:p>
            <a:pPr indent="-228600" algn="l">
              <a:buFont typeface="Arial" panose="020B0604020202020204" pitchFamily="34" charset="0"/>
              <a:buChar char="•"/>
            </a:pPr>
            <a:r>
              <a:rPr lang="en-US"/>
              <a:t>It was used during Chernobyl Nuclear accident to know the reason behind the event.</a:t>
            </a:r>
          </a:p>
        </p:txBody>
      </p:sp>
      <p:pic>
        <p:nvPicPr>
          <p:cNvPr id="6" name="Picture 5" descr="A yellow sign with black letters">
            <a:extLst>
              <a:ext uri="{FF2B5EF4-FFF2-40B4-BE49-F238E27FC236}">
                <a16:creationId xmlns:a16="http://schemas.microsoft.com/office/drawing/2014/main" id="{D7BD16A5-51B3-B4EA-03CC-1BF25280696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742106" y="1727200"/>
            <a:ext cx="4033334" cy="2036833"/>
          </a:xfrm>
          <a:prstGeom prst="rect">
            <a:avLst/>
          </a:prstGeom>
        </p:spPr>
      </p:pic>
    </p:spTree>
    <p:extLst>
      <p:ext uri="{BB962C8B-B14F-4D97-AF65-F5344CB8AC3E}">
        <p14:creationId xmlns:p14="http://schemas.microsoft.com/office/powerpoint/2010/main" val="91898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 formulas on a blackboard">
            <a:extLst>
              <a:ext uri="{FF2B5EF4-FFF2-40B4-BE49-F238E27FC236}">
                <a16:creationId xmlns:a16="http://schemas.microsoft.com/office/drawing/2014/main" id="{B8009ACF-B04E-89C3-7B64-E72231CD3C65}"/>
              </a:ext>
            </a:extLst>
          </p:cNvPr>
          <p:cNvPicPr>
            <a:picLocks noChangeAspect="1"/>
          </p:cNvPicPr>
          <p:nvPr/>
        </p:nvPicPr>
        <p:blipFill>
          <a:blip r:embed="rId2"/>
          <a:srcRect l="30828" r="16904" b="-1"/>
          <a:stretch/>
        </p:blipFill>
        <p:spPr>
          <a:xfrm>
            <a:off x="20" y="10"/>
            <a:ext cx="4910308" cy="6857990"/>
          </a:xfrm>
          <a:prstGeom prst="rect">
            <a:avLst/>
          </a:prstGeom>
        </p:spPr>
      </p:pic>
      <p:sp>
        <p:nvSpPr>
          <p:cNvPr id="2" name="Title 1">
            <a:extLst>
              <a:ext uri="{FF2B5EF4-FFF2-40B4-BE49-F238E27FC236}">
                <a16:creationId xmlns:a16="http://schemas.microsoft.com/office/drawing/2014/main" id="{4DB37E79-5699-A989-93BC-824D76B2A092}"/>
              </a:ext>
            </a:extLst>
          </p:cNvPr>
          <p:cNvSpPr>
            <a:spLocks noGrp="1"/>
          </p:cNvSpPr>
          <p:nvPr>
            <p:ph type="title"/>
          </p:nvPr>
        </p:nvSpPr>
        <p:spPr>
          <a:xfrm>
            <a:off x="5048250" y="233679"/>
            <a:ext cx="7143730" cy="1642745"/>
          </a:xfrm>
        </p:spPr>
        <p:txBody>
          <a:bodyPr anchor="b">
            <a:normAutofit/>
          </a:bodyPr>
          <a:lstStyle/>
          <a:p>
            <a:r>
              <a:rPr lang="en-US" sz="4400" dirty="0">
                <a:latin typeface="ADLaM Display" panose="02010000000000000000" pitchFamily="2" charset="0"/>
                <a:ea typeface="ADLaM Display" panose="02010000000000000000" pitchFamily="2" charset="0"/>
                <a:cs typeface="ADLaM Display" panose="02010000000000000000" pitchFamily="2" charset="0"/>
              </a:rPr>
              <a:t>5 WHY’S METHOD:-</a:t>
            </a:r>
            <a:endParaRPr lang="en-IN" sz="4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9915A571-6B8B-8CB4-5607-B97189CA0FFD}"/>
              </a:ext>
            </a:extLst>
          </p:cNvPr>
          <p:cNvSpPr>
            <a:spLocks noGrp="1"/>
          </p:cNvSpPr>
          <p:nvPr>
            <p:ph idx="1"/>
          </p:nvPr>
        </p:nvSpPr>
        <p:spPr>
          <a:xfrm>
            <a:off x="5303520" y="1706880"/>
            <a:ext cx="6181185" cy="4602480"/>
          </a:xfrm>
        </p:spPr>
        <p:txBody>
          <a:bodyPr>
            <a:normAutofit/>
          </a:bodyPr>
          <a:lstStyle/>
          <a:p>
            <a:r>
              <a:rPr lang="en-US" sz="1800" dirty="0"/>
              <a:t>This method allows to go to the route of the solution.</a:t>
            </a:r>
          </a:p>
          <a:p>
            <a:r>
              <a:rPr lang="en-US" sz="1800" dirty="0"/>
              <a:t>My personal view while going through the data was:</a:t>
            </a:r>
          </a:p>
          <a:p>
            <a:r>
              <a:rPr lang="en-US" sz="1800" dirty="0"/>
              <a:t> “</a:t>
            </a:r>
            <a:r>
              <a:rPr lang="en-US" sz="1800" dirty="0">
                <a:latin typeface="Arial Black" panose="020B0A04020102020204" pitchFamily="34" charset="0"/>
              </a:rPr>
              <a:t>Why do certain genres have better score on IMDB than other genres?”</a:t>
            </a:r>
          </a:p>
          <a:p>
            <a:r>
              <a:rPr lang="en-US" sz="1800" dirty="0"/>
              <a:t>To find the solution to the problem I used 5 WHY”s method of root cause analysis</a:t>
            </a:r>
            <a:endParaRPr lang="en-IN" sz="1800" dirty="0"/>
          </a:p>
        </p:txBody>
      </p:sp>
    </p:spTree>
    <p:extLst>
      <p:ext uri="{BB962C8B-B14F-4D97-AF65-F5344CB8AC3E}">
        <p14:creationId xmlns:p14="http://schemas.microsoft.com/office/powerpoint/2010/main" val="409102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AA90-7DFA-5731-F3BA-797AF527414A}"/>
              </a:ext>
            </a:extLst>
          </p:cNvPr>
          <p:cNvSpPr>
            <a:spLocks noGrp="1"/>
          </p:cNvSpPr>
          <p:nvPr>
            <p:ph type="title"/>
          </p:nvPr>
        </p:nvSpPr>
        <p:spPr/>
        <p:txBody>
          <a:bodyPr/>
          <a:lstStyle/>
          <a:p>
            <a:r>
              <a:rPr lang="en-US" sz="3600" dirty="0"/>
              <a:t>“</a:t>
            </a:r>
            <a:r>
              <a:rPr lang="en-US" sz="3600" dirty="0">
                <a:latin typeface="Arial Black" panose="020B0A04020102020204" pitchFamily="34" charset="0"/>
              </a:rPr>
              <a:t>Why do certain genres have better score on IMDB than other genres?”</a:t>
            </a:r>
            <a:endParaRPr lang="en-IN" dirty="0"/>
          </a:p>
        </p:txBody>
      </p:sp>
      <p:sp>
        <p:nvSpPr>
          <p:cNvPr id="3" name="Content Placeholder 2">
            <a:extLst>
              <a:ext uri="{FF2B5EF4-FFF2-40B4-BE49-F238E27FC236}">
                <a16:creationId xmlns:a16="http://schemas.microsoft.com/office/drawing/2014/main" id="{9684F9F3-58E0-217B-7AE8-98A97220BA1D}"/>
              </a:ext>
            </a:extLst>
          </p:cNvPr>
          <p:cNvSpPr>
            <a:spLocks noGrp="1"/>
          </p:cNvSpPr>
          <p:nvPr>
            <p:ph idx="1"/>
          </p:nvPr>
        </p:nvSpPr>
        <p:spPr/>
        <p:txBody>
          <a:bodyPr/>
          <a:lstStyle/>
          <a:p>
            <a:r>
              <a:rPr lang="en-US" dirty="0"/>
              <a:t>ANSWER-Because they tend to have better user engagement &amp; better story telling than other genres.</a:t>
            </a:r>
            <a:endParaRPr lang="en-IN" dirty="0"/>
          </a:p>
        </p:txBody>
      </p:sp>
    </p:spTree>
    <p:extLst>
      <p:ext uri="{BB962C8B-B14F-4D97-AF65-F5344CB8AC3E}">
        <p14:creationId xmlns:p14="http://schemas.microsoft.com/office/powerpoint/2010/main" val="39604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6431-6CC2-0C7C-46B9-344286B1A9A0}"/>
              </a:ext>
            </a:extLst>
          </p:cNvPr>
          <p:cNvSpPr>
            <a:spLocks noGrp="1"/>
          </p:cNvSpPr>
          <p:nvPr>
            <p:ph type="title"/>
          </p:nvPr>
        </p:nvSpPr>
        <p:spPr>
          <a:xfrm>
            <a:off x="251669" y="285226"/>
            <a:ext cx="11098635" cy="973123"/>
          </a:xfrm>
        </p:spPr>
        <p:txBody>
          <a:bodyPr/>
          <a:lstStyle/>
          <a:p>
            <a:r>
              <a:rPr lang="en-US" dirty="0"/>
              <a:t>“Why does deeper storytelling improve ratings?”</a:t>
            </a:r>
            <a:endParaRPr lang="en-IN" dirty="0"/>
          </a:p>
        </p:txBody>
      </p:sp>
      <p:sp>
        <p:nvSpPr>
          <p:cNvPr id="3" name="Content Placeholder 2">
            <a:extLst>
              <a:ext uri="{FF2B5EF4-FFF2-40B4-BE49-F238E27FC236}">
                <a16:creationId xmlns:a16="http://schemas.microsoft.com/office/drawing/2014/main" id="{7929A754-E683-1769-249C-547616EC6C1A}"/>
              </a:ext>
            </a:extLst>
          </p:cNvPr>
          <p:cNvSpPr>
            <a:spLocks noGrp="1"/>
          </p:cNvSpPr>
          <p:nvPr>
            <p:ph idx="1"/>
          </p:nvPr>
        </p:nvSpPr>
        <p:spPr>
          <a:xfrm>
            <a:off x="385895" y="1182848"/>
            <a:ext cx="10880332" cy="5126512"/>
          </a:xfrm>
        </p:spPr>
        <p:txBody>
          <a:bodyPr/>
          <a:lstStyle/>
          <a:p>
            <a:r>
              <a:rPr lang="en-US" dirty="0"/>
              <a:t>ANSWER :-Because audience loves when they can relate to the stories and get an emotional connection build up with the character and the story.</a:t>
            </a:r>
            <a:endParaRPr lang="en-IN" dirty="0"/>
          </a:p>
        </p:txBody>
      </p:sp>
    </p:spTree>
    <p:extLst>
      <p:ext uri="{BB962C8B-B14F-4D97-AF65-F5344CB8AC3E}">
        <p14:creationId xmlns:p14="http://schemas.microsoft.com/office/powerpoint/2010/main" val="90960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A9D-C1DA-B49E-2D37-BD406034CFCF}"/>
              </a:ext>
            </a:extLst>
          </p:cNvPr>
          <p:cNvSpPr>
            <a:spLocks noGrp="1"/>
          </p:cNvSpPr>
          <p:nvPr>
            <p:ph type="title"/>
          </p:nvPr>
        </p:nvSpPr>
        <p:spPr/>
        <p:txBody>
          <a:bodyPr/>
          <a:lstStyle/>
          <a:p>
            <a:r>
              <a:rPr lang="en-US" dirty="0"/>
              <a:t>“Why do emotions influence ratings?”</a:t>
            </a:r>
            <a:endParaRPr lang="en-IN" dirty="0"/>
          </a:p>
        </p:txBody>
      </p:sp>
      <p:sp>
        <p:nvSpPr>
          <p:cNvPr id="3" name="Content Placeholder 2">
            <a:extLst>
              <a:ext uri="{FF2B5EF4-FFF2-40B4-BE49-F238E27FC236}">
                <a16:creationId xmlns:a16="http://schemas.microsoft.com/office/drawing/2014/main" id="{83AAADDA-68A1-D0FE-5508-240C77FC8745}"/>
              </a:ext>
            </a:extLst>
          </p:cNvPr>
          <p:cNvSpPr>
            <a:spLocks noGrp="1"/>
          </p:cNvSpPr>
          <p:nvPr>
            <p:ph idx="1"/>
          </p:nvPr>
        </p:nvSpPr>
        <p:spPr/>
        <p:txBody>
          <a:bodyPr/>
          <a:lstStyle/>
          <a:p>
            <a:r>
              <a:rPr lang="en-US" dirty="0"/>
              <a:t>ANSWER:-Because emotional attachment and connection tends to build more feeling and emotional angle which helps the movie to get high rating.</a:t>
            </a:r>
            <a:endParaRPr lang="en-IN" dirty="0"/>
          </a:p>
        </p:txBody>
      </p:sp>
    </p:spTree>
    <p:extLst>
      <p:ext uri="{BB962C8B-B14F-4D97-AF65-F5344CB8AC3E}">
        <p14:creationId xmlns:p14="http://schemas.microsoft.com/office/powerpoint/2010/main" val="169869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B52-B44C-DB78-E28E-CD8047C2D4E5}"/>
              </a:ext>
            </a:extLst>
          </p:cNvPr>
          <p:cNvSpPr>
            <a:spLocks noGrp="1"/>
          </p:cNvSpPr>
          <p:nvPr>
            <p:ph type="title"/>
          </p:nvPr>
        </p:nvSpPr>
        <p:spPr/>
        <p:txBody>
          <a:bodyPr/>
          <a:lstStyle/>
          <a:p>
            <a:r>
              <a:rPr lang="en-US" dirty="0"/>
              <a:t>“Why do impactful movies get higher ratings?”</a:t>
            </a:r>
            <a:endParaRPr lang="en-IN" dirty="0"/>
          </a:p>
        </p:txBody>
      </p:sp>
      <p:sp>
        <p:nvSpPr>
          <p:cNvPr id="3" name="Content Placeholder 2">
            <a:extLst>
              <a:ext uri="{FF2B5EF4-FFF2-40B4-BE49-F238E27FC236}">
                <a16:creationId xmlns:a16="http://schemas.microsoft.com/office/drawing/2014/main" id="{F97B4169-F593-1453-7EF0-7C82BF34AC7A}"/>
              </a:ext>
            </a:extLst>
          </p:cNvPr>
          <p:cNvSpPr>
            <a:spLocks noGrp="1"/>
          </p:cNvSpPr>
          <p:nvPr>
            <p:ph idx="1"/>
          </p:nvPr>
        </p:nvSpPr>
        <p:spPr/>
        <p:txBody>
          <a:bodyPr/>
          <a:lstStyle/>
          <a:p>
            <a:r>
              <a:rPr lang="en-US" dirty="0"/>
              <a:t>ANSWER-Because strong audience reactions drive positive review and viewership.</a:t>
            </a:r>
            <a:endParaRPr lang="en-IN" dirty="0"/>
          </a:p>
        </p:txBody>
      </p:sp>
    </p:spTree>
    <p:extLst>
      <p:ext uri="{BB962C8B-B14F-4D97-AF65-F5344CB8AC3E}">
        <p14:creationId xmlns:p14="http://schemas.microsoft.com/office/powerpoint/2010/main" val="46622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3CB1-2584-642F-51CF-2FA6E254601A}"/>
              </a:ext>
            </a:extLst>
          </p:cNvPr>
          <p:cNvSpPr>
            <a:spLocks noGrp="1"/>
          </p:cNvSpPr>
          <p:nvPr>
            <p:ph type="title"/>
          </p:nvPr>
        </p:nvSpPr>
        <p:spPr/>
        <p:txBody>
          <a:bodyPr/>
          <a:lstStyle/>
          <a:p>
            <a:r>
              <a:rPr lang="en-US" dirty="0"/>
              <a:t>“Why do strong viewership and positive reviews matters ?”</a:t>
            </a:r>
            <a:endParaRPr lang="en-IN" dirty="0"/>
          </a:p>
        </p:txBody>
      </p:sp>
      <p:sp>
        <p:nvSpPr>
          <p:cNvPr id="3" name="Content Placeholder 2">
            <a:extLst>
              <a:ext uri="{FF2B5EF4-FFF2-40B4-BE49-F238E27FC236}">
                <a16:creationId xmlns:a16="http://schemas.microsoft.com/office/drawing/2014/main" id="{79CED664-CF03-C433-EF31-190E48BAFA77}"/>
              </a:ext>
            </a:extLst>
          </p:cNvPr>
          <p:cNvSpPr>
            <a:spLocks noGrp="1"/>
          </p:cNvSpPr>
          <p:nvPr>
            <p:ph idx="1"/>
          </p:nvPr>
        </p:nvSpPr>
        <p:spPr/>
        <p:txBody>
          <a:bodyPr/>
          <a:lstStyle/>
          <a:p>
            <a:r>
              <a:rPr lang="en-US" dirty="0"/>
              <a:t>ANSWER:-This helps to grab more and more audience for the movie by spreading the reviews of the movies may be verbally to different people and also through social media and internet.</a:t>
            </a:r>
          </a:p>
          <a:p>
            <a:endParaRPr lang="en-US" dirty="0"/>
          </a:p>
          <a:p>
            <a:r>
              <a:rPr lang="en-US" dirty="0">
                <a:latin typeface="ADLaM Display" panose="02010000000000000000" pitchFamily="2" charset="0"/>
                <a:ea typeface="ADLaM Display" panose="02010000000000000000" pitchFamily="2" charset="0"/>
                <a:cs typeface="ADLaM Display" panose="02010000000000000000" pitchFamily="2" charset="0"/>
              </a:rPr>
              <a:t>ONE OF THE BEST EXAMPLE IS BAHUBALI WHICH IS A SOUTH INDIAN MOVIE AND INTIALLY HAD NO SCOPE IN BOLLYWOOD BUT THESE STRONG VIEWERSHP AND POSITIVE REVIEWS HELPED THEM TO NOT ONLY SUSTAIN IN BOLLYWOOD CINEMAS BUT ALSO HELPED TO PERFORM WELL AND EARN MILLIONS</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58539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30</TotalTime>
  <Words>343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ADLaM Display</vt:lpstr>
      <vt:lpstr>Arial</vt:lpstr>
      <vt:lpstr>Arial Black</vt:lpstr>
      <vt:lpstr>Century Gothic</vt:lpstr>
      <vt:lpstr>Mesh</vt:lpstr>
      <vt:lpstr>IMDB ROOT CAUSE ANALYSIS</vt:lpstr>
      <vt:lpstr>5 WHY’S METHOD:-</vt:lpstr>
      <vt:lpstr>“Why do certain genres have better score on IMDB than other genres?”</vt:lpstr>
      <vt:lpstr>“Why does deeper storytelling improve ratings?”</vt:lpstr>
      <vt:lpstr>“Why do emotions influence ratings?”</vt:lpstr>
      <vt:lpstr>“Why do impactful movies get higher ratings?”</vt:lpstr>
      <vt:lpstr>“Why do strong viewership and positive reviews matters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GANGISETTY VAISHNAVI VIJAY RAMARAO</dc:creator>
  <cp:lastModifiedBy>GANGISETTY VAISHNAVI VIJAY RAMARAO</cp:lastModifiedBy>
  <cp:revision>1</cp:revision>
  <dcterms:created xsi:type="dcterms:W3CDTF">2025-02-22T17:35:01Z</dcterms:created>
  <dcterms:modified xsi:type="dcterms:W3CDTF">2025-02-22T18:05:28Z</dcterms:modified>
</cp:coreProperties>
</file>