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4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ED0F38-474A-471E-A184-6ABED035CA0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66"/>
            <p14:sldId id="267"/>
            <p14:sldId id="268"/>
            <p14:sldId id="269"/>
            <p14:sldId id="274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Nk" initials="VN" lastIdx="1" clrIdx="0">
    <p:extLst>
      <p:ext uri="{19B8F6BF-5375-455C-9EA6-DF929625EA0E}">
        <p15:presenceInfo xmlns:p15="http://schemas.microsoft.com/office/powerpoint/2012/main" userId="Vishal 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5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5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3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2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2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2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2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78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6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3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6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6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2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9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2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4AE36E-C67D-40AB-A167-E8A0517FF4B8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985F7E-4E7F-48B5-8573-258CDE99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4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Capstone Project: Stock Prices Analysis and Portfolio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Members:</a:t>
            </a:r>
          </a:p>
          <a:p>
            <a:r>
              <a:rPr lang="en-US" dirty="0" err="1" smtClean="0"/>
              <a:t>Karteek</a:t>
            </a:r>
            <a:r>
              <a:rPr lang="en-US" dirty="0" smtClean="0"/>
              <a:t> Rao</a:t>
            </a:r>
          </a:p>
          <a:p>
            <a:r>
              <a:rPr lang="en-US" dirty="0" err="1" smtClean="0"/>
              <a:t>Vamsidhar</a:t>
            </a:r>
            <a:endParaRPr lang="en-US" dirty="0" smtClean="0"/>
          </a:p>
          <a:p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Thakar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5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33137"/>
            <a:ext cx="10018713" cy="59355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Stocks with strong and positive correlation(0.6 to 1):</a:t>
            </a:r>
          </a:p>
          <a:p>
            <a:pPr lvl="1">
              <a:buFontTx/>
              <a:buChar char="-"/>
            </a:pPr>
            <a:r>
              <a:rPr lang="en-US" dirty="0"/>
              <a:t>Apple, Amazon, Google, Goldman Sachs, </a:t>
            </a:r>
            <a:r>
              <a:rPr lang="en-US" dirty="0" smtClean="0"/>
              <a:t>Johnson </a:t>
            </a:r>
            <a:r>
              <a:rPr lang="en-US" dirty="0"/>
              <a:t>&amp; </a:t>
            </a:r>
            <a:r>
              <a:rPr lang="en-US" dirty="0" smtClean="0"/>
              <a:t>Johnson, </a:t>
            </a:r>
            <a:r>
              <a:rPr lang="en-US" dirty="0"/>
              <a:t>Merck &amp; Co and Alaska</a:t>
            </a:r>
            <a:r>
              <a:rPr lang="en-US" dirty="0" smtClean="0"/>
              <a:t>.</a:t>
            </a:r>
            <a:endParaRPr lang="en-US" dirty="0"/>
          </a:p>
          <a:p>
            <a:pPr>
              <a:buFontTx/>
              <a:buChar char="-"/>
            </a:pPr>
            <a:r>
              <a:rPr lang="en-US" sz="2800" dirty="0" smtClean="0"/>
              <a:t>Stocks with Weak Positive Correlation(0 to 0.6):</a:t>
            </a:r>
          </a:p>
          <a:p>
            <a:pPr lvl="1">
              <a:buFontTx/>
              <a:buChar char="-"/>
            </a:pPr>
            <a:r>
              <a:rPr lang="en-US" dirty="0" smtClean="0"/>
              <a:t>American Airlines, Hawaiian Holdings</a:t>
            </a:r>
          </a:p>
          <a:p>
            <a:pPr>
              <a:buFontTx/>
              <a:buChar char="-"/>
            </a:pPr>
            <a:r>
              <a:rPr lang="en-US" sz="2800" dirty="0" smtClean="0"/>
              <a:t>Stocks with Negative Correlation(0 to -1):</a:t>
            </a:r>
          </a:p>
          <a:p>
            <a:pPr lvl="1">
              <a:buFontTx/>
              <a:buChar char="-"/>
            </a:pPr>
            <a:r>
              <a:rPr lang="en-US" dirty="0" smtClean="0"/>
              <a:t>Bausch Health, Credit Suisse, Deutsche Bank</a:t>
            </a:r>
          </a:p>
        </p:txBody>
      </p:sp>
    </p:spTree>
    <p:extLst>
      <p:ext uri="{BB962C8B-B14F-4D97-AF65-F5344CB8AC3E}">
        <p14:creationId xmlns:p14="http://schemas.microsoft.com/office/powerpoint/2010/main" val="25629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CAPM Method Used For Selection of Stocks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8301"/>
            <a:ext cx="10018713" cy="4152900"/>
          </a:xfrm>
        </p:spPr>
        <p:txBody>
          <a:bodyPr/>
          <a:lstStyle/>
          <a:p>
            <a:r>
              <a:rPr lang="en-US" dirty="0" err="1" smtClean="0"/>
              <a:t>Annualised</a:t>
            </a:r>
            <a:r>
              <a:rPr lang="en-US" dirty="0" smtClean="0"/>
              <a:t> Return</a:t>
            </a:r>
          </a:p>
          <a:p>
            <a:r>
              <a:rPr lang="en-US" dirty="0" smtClean="0"/>
              <a:t>Cumulative Return</a:t>
            </a:r>
          </a:p>
          <a:p>
            <a:r>
              <a:rPr lang="en-US" dirty="0" err="1" smtClean="0"/>
              <a:t>Annualised</a:t>
            </a:r>
            <a:r>
              <a:rPr lang="en-US" dirty="0" smtClean="0"/>
              <a:t> Ratio</a:t>
            </a:r>
          </a:p>
          <a:p>
            <a:r>
              <a:rPr lang="en-US" dirty="0" smtClean="0"/>
              <a:t>Sharpe Ratio</a:t>
            </a:r>
          </a:p>
          <a:p>
            <a:r>
              <a:rPr lang="en-US" dirty="0" smtClean="0"/>
              <a:t>Beta</a:t>
            </a:r>
          </a:p>
          <a:p>
            <a:r>
              <a:rPr lang="en-US" dirty="0" smtClean="0"/>
              <a:t>Expected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5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4849"/>
          </a:xfrm>
        </p:spPr>
        <p:txBody>
          <a:bodyPr/>
          <a:lstStyle/>
          <a:p>
            <a:r>
              <a:rPr lang="en-US" dirty="0" smtClean="0"/>
              <a:t>CAPM </a:t>
            </a:r>
            <a:r>
              <a:rPr lang="en-US" dirty="0" err="1" smtClean="0"/>
              <a:t>Annulaised</a:t>
            </a:r>
            <a:r>
              <a:rPr lang="en-US" dirty="0" smtClean="0"/>
              <a:t> Return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1395814"/>
            <a:ext cx="10018712" cy="4390222"/>
          </a:xfrm>
        </p:spPr>
      </p:pic>
    </p:spTree>
    <p:extLst>
      <p:ext uri="{BB962C8B-B14F-4D97-AF65-F5344CB8AC3E}">
        <p14:creationId xmlns:p14="http://schemas.microsoft.com/office/powerpoint/2010/main" val="26527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4" y="784083"/>
            <a:ext cx="9856435" cy="4426546"/>
          </a:xfrm>
        </p:spPr>
      </p:pic>
      <p:sp>
        <p:nvSpPr>
          <p:cNvPr id="5" name="TextBox 4"/>
          <p:cNvSpPr txBox="1"/>
          <p:nvPr/>
        </p:nvSpPr>
        <p:spPr>
          <a:xfrm>
            <a:off x="1446613" y="5210629"/>
            <a:ext cx="985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Credit Suisse and Deutsche Bank show negative annualized returns and cumulative returns and hence can be dropped.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Tech stocks stand at the top giving highest annualized and cumulative returns.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0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CAPM </a:t>
            </a:r>
            <a:r>
              <a:rPr lang="en-US" dirty="0" err="1" smtClean="0"/>
              <a:t>Annualised</a:t>
            </a:r>
            <a:r>
              <a:rPr lang="en-US" dirty="0" smtClean="0"/>
              <a:t> Risk &amp; Sharpe Ratio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27" y="1371601"/>
            <a:ext cx="10304079" cy="4819650"/>
          </a:xfrm>
        </p:spPr>
      </p:pic>
    </p:spTree>
    <p:extLst>
      <p:ext uri="{BB962C8B-B14F-4D97-AF65-F5344CB8AC3E}">
        <p14:creationId xmlns:p14="http://schemas.microsoft.com/office/powerpoint/2010/main" val="38462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99" y="676670"/>
            <a:ext cx="10243230" cy="4376173"/>
          </a:xfrm>
        </p:spPr>
      </p:pic>
      <p:sp>
        <p:nvSpPr>
          <p:cNvPr id="5" name="TextBox 4"/>
          <p:cNvSpPr txBox="1"/>
          <p:nvPr/>
        </p:nvSpPr>
        <p:spPr>
          <a:xfrm>
            <a:off x="1469799" y="5196114"/>
            <a:ext cx="10243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Sharpe Ratio is a composite index of risk and return. Higher the Sharpe ratio, the better the stock is.</a:t>
            </a:r>
          </a:p>
          <a:p>
            <a:r>
              <a:rPr lang="en-US" dirty="0" smtClean="0"/>
              <a:t>Stocks with Sharpe Ratio more than that of index SP500 are Amazon, Apple and Google and others can be neglected.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7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47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CAPM Results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51688"/>
              </p:ext>
            </p:extLst>
          </p:nvPr>
        </p:nvGraphicFramePr>
        <p:xfrm>
          <a:off x="1904998" y="1333494"/>
          <a:ext cx="9598025" cy="4552954"/>
        </p:xfrm>
        <a:graphic>
          <a:graphicData uri="http://schemas.openxmlformats.org/drawingml/2006/table">
            <a:tbl>
              <a:tblPr/>
              <a:tblGrid>
                <a:gridCol w="1666181">
                  <a:extLst>
                    <a:ext uri="{9D8B030D-6E8A-4147-A177-3AD203B41FA5}">
                      <a16:colId xmlns:a16="http://schemas.microsoft.com/office/drawing/2014/main" val="2790039743"/>
                    </a:ext>
                  </a:extLst>
                </a:gridCol>
                <a:gridCol w="1612699">
                  <a:extLst>
                    <a:ext uri="{9D8B030D-6E8A-4147-A177-3AD203B41FA5}">
                      <a16:colId xmlns:a16="http://schemas.microsoft.com/office/drawing/2014/main" val="2863233242"/>
                    </a:ext>
                  </a:extLst>
                </a:gridCol>
                <a:gridCol w="1546874">
                  <a:extLst>
                    <a:ext uri="{9D8B030D-6E8A-4147-A177-3AD203B41FA5}">
                      <a16:colId xmlns:a16="http://schemas.microsoft.com/office/drawing/2014/main" val="4113864382"/>
                    </a:ext>
                  </a:extLst>
                </a:gridCol>
                <a:gridCol w="1316489">
                  <a:extLst>
                    <a:ext uri="{9D8B030D-6E8A-4147-A177-3AD203B41FA5}">
                      <a16:colId xmlns:a16="http://schemas.microsoft.com/office/drawing/2014/main" val="2946235333"/>
                    </a:ext>
                  </a:extLst>
                </a:gridCol>
                <a:gridCol w="1053192">
                  <a:extLst>
                    <a:ext uri="{9D8B030D-6E8A-4147-A177-3AD203B41FA5}">
                      <a16:colId xmlns:a16="http://schemas.microsoft.com/office/drawing/2014/main" val="3574720762"/>
                    </a:ext>
                  </a:extLst>
                </a:gridCol>
                <a:gridCol w="1036734">
                  <a:extLst>
                    <a:ext uri="{9D8B030D-6E8A-4147-A177-3AD203B41FA5}">
                      <a16:colId xmlns:a16="http://schemas.microsoft.com/office/drawing/2014/main" val="2450029765"/>
                    </a:ext>
                  </a:extLst>
                </a:gridCol>
                <a:gridCol w="1365856">
                  <a:extLst>
                    <a:ext uri="{9D8B030D-6E8A-4147-A177-3AD203B41FA5}">
                      <a16:colId xmlns:a16="http://schemas.microsoft.com/office/drawing/2014/main" val="658121988"/>
                    </a:ext>
                  </a:extLst>
                </a:gridCol>
              </a:tblGrid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Annualised Returns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Annualised Risk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Sharpe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5006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Aviation-Alaska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1.231484452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14.96133057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216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Aviation-American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1.353638806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16.37099183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08279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Aviation-Hawa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1.233664435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14.98648758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51662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Finance-CS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1.369945173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16.55916729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46960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Finance-Deutsche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1.537555516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18.49339065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23559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Finance-Goldman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1.301359034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15.76768325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37089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Healthcare-Bausch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1.315965338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15.93624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825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Healthcare-J&amp;J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0.662243082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8.392285167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691564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Healthcare-Merck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0.73347182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9.214264798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53638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Index-SP500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9808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Technology-Amazon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1948.49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0.998854197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12.27677743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756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Technology-Apple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1047.77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1.063316684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13.02067453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9768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Technology-Google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461.28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1.013406102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12.44470641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6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3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Analysis of Recommended Stocks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50" y="1600201"/>
            <a:ext cx="9822634" cy="2343264"/>
          </a:xfrm>
        </p:spPr>
      </p:pic>
      <p:sp>
        <p:nvSpPr>
          <p:cNvPr id="5" name="TextBox 4"/>
          <p:cNvSpPr txBox="1"/>
          <p:nvPr/>
        </p:nvSpPr>
        <p:spPr>
          <a:xfrm>
            <a:off x="1582350" y="4229100"/>
            <a:ext cx="9822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Invested Fund (USD) : 500000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Investment Period: 10 years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Matured Amount: 6.2 Million USD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Annual ROI Portfolio: 29%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Annualised</a:t>
            </a:r>
            <a:r>
              <a:rPr lang="en-US" dirty="0" smtClean="0"/>
              <a:t> Risk: 28.52%</a:t>
            </a:r>
          </a:p>
        </p:txBody>
      </p:sp>
    </p:spTree>
    <p:extLst>
      <p:ext uri="{BB962C8B-B14F-4D97-AF65-F5344CB8AC3E}">
        <p14:creationId xmlns:p14="http://schemas.microsoft.com/office/powerpoint/2010/main" val="30207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608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Recommended Stocks – Volatility &amp; Expected Return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1978205"/>
            <a:ext cx="10018712" cy="3344503"/>
          </a:xfrm>
        </p:spPr>
      </p:pic>
    </p:spTree>
    <p:extLst>
      <p:ext uri="{BB962C8B-B14F-4D97-AF65-F5344CB8AC3E}">
        <p14:creationId xmlns:p14="http://schemas.microsoft.com/office/powerpoint/2010/main" val="34953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70" y="844373"/>
            <a:ext cx="10446429" cy="4436510"/>
          </a:xfrm>
        </p:spPr>
      </p:pic>
      <p:sp>
        <p:nvSpPr>
          <p:cNvPr id="5" name="TextBox 4"/>
          <p:cNvSpPr txBox="1"/>
          <p:nvPr/>
        </p:nvSpPr>
        <p:spPr>
          <a:xfrm>
            <a:off x="1440771" y="5442857"/>
            <a:ext cx="10446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volatility of all the tech stocks are not much alarming and are almost on par with the Index SP500.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the tech stocks give an expected return which is more than or equal to that of index SP500.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 the stocks show a balanced volatility and expected returns, we can say that it can be selected for the portfolio.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9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633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5039"/>
            <a:ext cx="10018713" cy="4366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Objectives:</a:t>
            </a:r>
          </a:p>
          <a:p>
            <a:pPr marL="457200" indent="-457200">
              <a:buAutoNum type="arabicPeriod"/>
            </a:pPr>
            <a:r>
              <a:rPr lang="en-US" dirty="0" smtClean="0"/>
              <a:t>Explore the stock prices based on trend, correlate between stocks.</a:t>
            </a:r>
          </a:p>
          <a:p>
            <a:pPr marL="457200" indent="-457200">
              <a:buAutoNum type="arabicPeriod"/>
            </a:pPr>
            <a:r>
              <a:rPr lang="en-US" dirty="0" smtClean="0"/>
              <a:t>Evaluate the stocks based on Capital Asset Pricing Model.</a:t>
            </a:r>
          </a:p>
          <a:p>
            <a:pPr marL="457200" indent="-457200">
              <a:buAutoNum type="arabicPeriod"/>
            </a:pPr>
            <a:r>
              <a:rPr lang="en-US" dirty="0" smtClean="0"/>
              <a:t>Suggest investment strategy for a client to achieve her financial goal of getting good but stable returns to fund her NGO.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Data: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of 12 stocks in the US market and the index SP500.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stocks are from Aviation, Finance, Health Care, Technology.</a:t>
            </a:r>
          </a:p>
          <a:p>
            <a:pPr marL="457200" indent="-457200">
              <a:buAutoNum type="arabicPeriod"/>
            </a:pPr>
            <a:r>
              <a:rPr lang="en-US" dirty="0" smtClean="0"/>
              <a:t>Three stocks from each industry.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01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454" y="2427515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5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6881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Trend-Actual Prices 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443789"/>
            <a:ext cx="5494005" cy="246340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320" y="3996367"/>
            <a:ext cx="5857704" cy="26027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78317" y="1354616"/>
            <a:ext cx="45247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Aviation Sector: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3 stocks in the aviation sector had an increasing trend until 2017-18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march 2020, the steep fall in prices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fail is attributed to the COVID outbreak.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fall is steeper for Alaska Airlines</a:t>
            </a:r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84311" y="3996366"/>
            <a:ext cx="4161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Post March, small positive trend in the prices of stocks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Significant variation in price level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stocks sync with the SP500 index from March.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29" y="645027"/>
            <a:ext cx="5996403" cy="26886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25" y="3581877"/>
            <a:ext cx="6487359" cy="2882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4589" y="599308"/>
            <a:ext cx="4074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Finance Sector: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Significant Variation in price level between Goldman and other 2 stocks</a:t>
            </a:r>
            <a:r>
              <a:rPr lang="en-IN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Credit Suisse and Deutsche Bank show a negative trend.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COVID-19 outbreak had a huge impact on Finance sector as we can see in March 2020.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9429" y="3673641"/>
            <a:ext cx="3872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There is a steep fall in prices.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After March, recovery of Goldman is intact and sync’s with index but hasn’t reached pre-</a:t>
            </a:r>
            <a:r>
              <a:rPr lang="en-US" dirty="0" err="1" smtClean="0"/>
              <a:t>covid</a:t>
            </a:r>
            <a:r>
              <a:rPr lang="en-US" dirty="0" smtClean="0"/>
              <a:t> levels.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69" y="492876"/>
            <a:ext cx="6468287" cy="31165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32" y="3818021"/>
            <a:ext cx="6580855" cy="2924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8856" y="758512"/>
            <a:ext cx="3918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 Care: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Bausch started low, reached its peak in mid 2015 and then there was a huge steep fall till 2016.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Bausch incurred  hefty charges due to inappropriate accounting.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Bausch had a huge debt burden which compounded the issue.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70569" y="4402903"/>
            <a:ext cx="3805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Johnson &amp; Johnson and Merck grew steadily.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Johnson &amp; Johnson was found to be one of the companies that recovered swiftly after COVID outbreak.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7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78" y="260643"/>
            <a:ext cx="6995204" cy="3108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45" y="3561348"/>
            <a:ext cx="6986274" cy="3104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68582" y="968902"/>
            <a:ext cx="3493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 Sector: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3 stock show a uptrend, Amazon being the highest.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Growth of Amazon is phenomenal while Apple is progressing steadily.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77843" y="4097801"/>
            <a:ext cx="3493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Google was at the top in the beginning but from 2018 it fell below Amazon.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Price levels among these stocks vary widely. Apple’s prices are lowest.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1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866275"/>
            <a:ext cx="10448834" cy="5743562"/>
          </a:xfrm>
        </p:spPr>
      </p:pic>
      <p:sp>
        <p:nvSpPr>
          <p:cNvPr id="6" name="TextBox 5"/>
          <p:cNvSpPr txBox="1"/>
          <p:nvPr/>
        </p:nvSpPr>
        <p:spPr>
          <a:xfrm>
            <a:off x="1484313" y="160420"/>
            <a:ext cx="1030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Relative Strength Index of Stocks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92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65221"/>
            <a:ext cx="10338722" cy="59355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The relative strength index also confirms the earlier findings.</a:t>
            </a:r>
          </a:p>
          <a:p>
            <a:pPr>
              <a:buFontTx/>
              <a:buChar char="-"/>
            </a:pPr>
            <a:r>
              <a:rPr lang="en-US" sz="2800" dirty="0" smtClean="0"/>
              <a:t>The only industry in uptrend is Technology</a:t>
            </a:r>
          </a:p>
          <a:p>
            <a:pPr>
              <a:buFontTx/>
              <a:buChar char="-"/>
            </a:pPr>
            <a:r>
              <a:rPr lang="en-US" sz="2800" dirty="0" smtClean="0"/>
              <a:t>Price levels are entirely different </a:t>
            </a:r>
          </a:p>
          <a:p>
            <a:pPr>
              <a:buFontTx/>
              <a:buChar char="-"/>
            </a:pPr>
            <a:r>
              <a:rPr lang="en-US" sz="2800" dirty="0" smtClean="0"/>
              <a:t>Health care, </a:t>
            </a:r>
            <a:r>
              <a:rPr lang="en-US" sz="2800" dirty="0" smtClean="0"/>
              <a:t>Johnson &amp; Johnson </a:t>
            </a:r>
            <a:r>
              <a:rPr lang="en-US" sz="2800" dirty="0" smtClean="0"/>
              <a:t>and </a:t>
            </a:r>
            <a:r>
              <a:rPr lang="en-US" sz="2800" dirty="0" smtClean="0"/>
              <a:t>Merck</a:t>
            </a:r>
            <a:r>
              <a:rPr lang="en-US" sz="2800" dirty="0" smtClean="0"/>
              <a:t> </a:t>
            </a:r>
            <a:r>
              <a:rPr lang="en-US" sz="2800" dirty="0" smtClean="0"/>
              <a:t>move parallel with the </a:t>
            </a:r>
            <a:r>
              <a:rPr lang="en-US" sz="2800" dirty="0" smtClean="0"/>
              <a:t>index.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Stocks in Health Care and Finance industry show a downtrend comparatively.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970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71059"/>
            <a:ext cx="10018713" cy="677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- Price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048838"/>
            <a:ext cx="10253101" cy="5175499"/>
          </a:xfrm>
        </p:spPr>
      </p:pic>
    </p:spTree>
    <p:extLst>
      <p:ext uri="{BB962C8B-B14F-4D97-AF65-F5344CB8AC3E}">
        <p14:creationId xmlns:p14="http://schemas.microsoft.com/office/powerpoint/2010/main" val="30630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1573</TotalTime>
  <Words>796</Words>
  <Application>Microsoft Office PowerPoint</Application>
  <PresentationFormat>Widescreen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Capstone Project: Stock Prices Analysis and Portfolio Management</vt:lpstr>
      <vt:lpstr>Objectives</vt:lpstr>
      <vt:lpstr>Trend-Actual Prices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- Price</vt:lpstr>
      <vt:lpstr>PowerPoint Presentation</vt:lpstr>
      <vt:lpstr>CAPM Method Used For Selection of Stocks</vt:lpstr>
      <vt:lpstr>CAPM Annulaised Return</vt:lpstr>
      <vt:lpstr>PowerPoint Presentation</vt:lpstr>
      <vt:lpstr>CAPM Annualised Risk &amp; Sharpe Ratio</vt:lpstr>
      <vt:lpstr>PowerPoint Presentation</vt:lpstr>
      <vt:lpstr>CAPM Results</vt:lpstr>
      <vt:lpstr>Results of Analysis of Recommended Stocks</vt:lpstr>
      <vt:lpstr>Recommended Stocks – Volatility &amp; Expected Return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Stock Prices Analysis and Portfolio Management</dc:title>
  <dc:creator>Vishal Nk</dc:creator>
  <cp:lastModifiedBy>Vishal Nk</cp:lastModifiedBy>
  <cp:revision>24</cp:revision>
  <dcterms:created xsi:type="dcterms:W3CDTF">2023-10-22T21:43:18Z</dcterms:created>
  <dcterms:modified xsi:type="dcterms:W3CDTF">2023-10-24T17:11:57Z</dcterms:modified>
</cp:coreProperties>
</file>