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sldIdLst>
    <p:sldId id="301" r:id="rId2"/>
    <p:sldId id="30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1" r:id="rId12"/>
    <p:sldId id="282" r:id="rId13"/>
    <p:sldId id="283" r:id="rId14"/>
    <p:sldId id="265" r:id="rId15"/>
    <p:sldId id="266" r:id="rId16"/>
    <p:sldId id="300" r:id="rId17"/>
    <p:sldId id="267" r:id="rId18"/>
    <p:sldId id="284" r:id="rId19"/>
    <p:sldId id="285" r:id="rId20"/>
    <p:sldId id="268" r:id="rId21"/>
    <p:sldId id="269" r:id="rId22"/>
    <p:sldId id="286" r:id="rId23"/>
    <p:sldId id="287" r:id="rId24"/>
    <p:sldId id="288" r:id="rId25"/>
    <p:sldId id="289" r:id="rId26"/>
    <p:sldId id="290" r:id="rId27"/>
    <p:sldId id="291" r:id="rId28"/>
    <p:sldId id="272" r:id="rId29"/>
    <p:sldId id="27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73" r:id="rId38"/>
    <p:sldId id="274" r:id="rId39"/>
    <p:sldId id="275" r:id="rId40"/>
    <p:sldId id="276" r:id="rId41"/>
    <p:sldId id="277" r:id="rId42"/>
    <p:sldId id="279" r:id="rId43"/>
    <p:sldId id="280" r:id="rId44"/>
    <p:sldId id="30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1C54C-CC2E-4EC3-98AB-41BD361958CC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7226E-0B17-4EE6-8646-3D79076C1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14E856-4FE4-452C-9F55-752E9264BF02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96913"/>
            <a:ext cx="4587875" cy="3440112"/>
          </a:xfrm>
          <a:ln cap="flat"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2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5063" y="696913"/>
            <a:ext cx="4587875" cy="3440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70F242-FC0B-45FB-94BD-911834DFF644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2308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1" y="3840480"/>
            <a:ext cx="6400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Spreadsheet Modeling and Decision Analysis, 3e, by Cliff Ragsdale. © 2001 South-Western/Thomson Learning. 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E391-9DA5-4579-B7F7-EEBB08E43EB6}" type="datetime1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09A3-1047-4FF0-90AF-6316C3C2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758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6256" y="918936"/>
            <a:ext cx="8111489" cy="461665"/>
          </a:xfrm>
        </p:spPr>
        <p:txBody>
          <a:bodyPr lIns="0" tIns="0" rIns="0" bIns="0"/>
          <a:lstStyle>
            <a:lvl1pPr>
              <a:defRPr sz="3000" b="0" i="0">
                <a:solidFill>
                  <a:srgbClr val="04607A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8552" y="1801312"/>
            <a:ext cx="7946897" cy="323165"/>
          </a:xfrm>
        </p:spPr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Spreadsheet Modeling and Decision Analysis, 3e, by Cliff Ragsdale. © 2001 South-Western/Thomson Learning. 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A0C51-0F0F-44E7-9A5F-312C786A2A4C}" type="datetime1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09A3-1047-4FF0-90AF-6316C3C2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601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6256" y="918936"/>
            <a:ext cx="8111489" cy="461665"/>
          </a:xfrm>
        </p:spPr>
        <p:txBody>
          <a:bodyPr lIns="0" tIns="0" rIns="0" bIns="0"/>
          <a:lstStyle>
            <a:lvl1pPr>
              <a:defRPr sz="3000" b="0" i="0">
                <a:solidFill>
                  <a:srgbClr val="04607A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Spreadsheet Modeling and Decision Analysis, 3e, by Cliff Ragsdale. © 2001 South-Western/Thomson Learning. 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9151-8AF9-4B9D-844A-7C2270F527C6}" type="datetime1">
              <a:rPr lang="en-US" smtClean="0"/>
              <a:pPr/>
              <a:t>9/28/2023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09A3-1047-4FF0-90AF-6316C3C2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571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6256" y="918936"/>
            <a:ext cx="8111489" cy="461665"/>
          </a:xfrm>
        </p:spPr>
        <p:txBody>
          <a:bodyPr lIns="0" tIns="0" rIns="0" bIns="0"/>
          <a:lstStyle>
            <a:lvl1pPr>
              <a:defRPr sz="3000" b="0" i="0">
                <a:solidFill>
                  <a:srgbClr val="04607A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Spreadsheet Modeling and Decision Analysis, 3e, by Cliff Ragsdale. © 2001 South-Western/Thomson Learning. </a:t>
            </a: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BF151-2BE6-43FC-B2E6-F48D8C5910BE}" type="datetime1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09A3-1047-4FF0-90AF-6316C3C2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37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Spreadsheet Modeling and Decision Analysis, 3e, by Cliff Ragsdale. © 2001 South-Western/Thomson Learning. </a:t>
            </a:r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11CB7-6782-4E99-9852-58459EE0DE7E}" type="datetime1">
              <a:rPr lang="en-US" smtClean="0"/>
              <a:pPr/>
              <a:t>9/28/2023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09A3-1047-4FF0-90AF-6316C3C2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480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99289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7213600" h="52070">
                <a:moveTo>
                  <a:pt x="0" y="51816"/>
                </a:moveTo>
                <a:lnTo>
                  <a:pt x="7213092" y="51816"/>
                </a:lnTo>
                <a:lnTo>
                  <a:pt x="7213092" y="0"/>
                </a:lnTo>
                <a:lnTo>
                  <a:pt x="0" y="0"/>
                </a:lnTo>
                <a:lnTo>
                  <a:pt x="0" y="51816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9142857" y="0"/>
            <a:ext cx="1429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896"/>
                </a:moveTo>
                <a:lnTo>
                  <a:pt x="1524" y="310896"/>
                </a:lnTo>
                <a:lnTo>
                  <a:pt x="1524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04607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8970264" y="0"/>
            <a:ext cx="114300" cy="311150"/>
          </a:xfrm>
          <a:custGeom>
            <a:avLst/>
            <a:gdLst/>
            <a:ahLst/>
            <a:cxnLst/>
            <a:rect l="l" t="t" r="r" b="b"/>
            <a:pathLst>
              <a:path w="152400" h="311150">
                <a:moveTo>
                  <a:pt x="0" y="310896"/>
                </a:moveTo>
                <a:lnTo>
                  <a:pt x="152400" y="310896"/>
                </a:lnTo>
                <a:lnTo>
                  <a:pt x="152400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04607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8915400" cy="311150"/>
          </a:xfrm>
          <a:custGeom>
            <a:avLst/>
            <a:gdLst/>
            <a:ahLst/>
            <a:cxnLst/>
            <a:rect l="l" t="t" r="r" b="b"/>
            <a:pathLst>
              <a:path w="11887200" h="311150">
                <a:moveTo>
                  <a:pt x="0" y="310896"/>
                </a:moveTo>
                <a:lnTo>
                  <a:pt x="11887200" y="310896"/>
                </a:lnTo>
                <a:lnTo>
                  <a:pt x="11887200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04607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k object 20"/>
          <p:cNvSpPr/>
          <p:nvPr/>
        </p:nvSpPr>
        <p:spPr>
          <a:xfrm>
            <a:off x="9142857" y="307847"/>
            <a:ext cx="1429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0" y="91440"/>
                </a:moveTo>
                <a:lnTo>
                  <a:pt x="1524" y="91440"/>
                </a:lnTo>
                <a:lnTo>
                  <a:pt x="1524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bk object 21"/>
          <p:cNvSpPr/>
          <p:nvPr/>
        </p:nvSpPr>
        <p:spPr>
          <a:xfrm>
            <a:off x="8970264" y="307847"/>
            <a:ext cx="114300" cy="91440"/>
          </a:xfrm>
          <a:custGeom>
            <a:avLst/>
            <a:gdLst/>
            <a:ahLst/>
            <a:cxnLst/>
            <a:rect l="l" t="t" r="r" b="b"/>
            <a:pathLst>
              <a:path w="152400" h="91439">
                <a:moveTo>
                  <a:pt x="0" y="91440"/>
                </a:moveTo>
                <a:lnTo>
                  <a:pt x="152400" y="91440"/>
                </a:lnTo>
                <a:lnTo>
                  <a:pt x="1524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bk object 22"/>
          <p:cNvSpPr/>
          <p:nvPr/>
        </p:nvSpPr>
        <p:spPr>
          <a:xfrm>
            <a:off x="0" y="307847"/>
            <a:ext cx="8915400" cy="91440"/>
          </a:xfrm>
          <a:custGeom>
            <a:avLst/>
            <a:gdLst/>
            <a:ahLst/>
            <a:cxnLst/>
            <a:rect l="l" t="t" r="r" b="b"/>
            <a:pathLst>
              <a:path w="11887200" h="91439">
                <a:moveTo>
                  <a:pt x="0" y="91440"/>
                </a:moveTo>
                <a:lnTo>
                  <a:pt x="11887200" y="91440"/>
                </a:lnTo>
                <a:lnTo>
                  <a:pt x="11887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bk object 23"/>
          <p:cNvSpPr/>
          <p:nvPr/>
        </p:nvSpPr>
        <p:spPr>
          <a:xfrm>
            <a:off x="9142857" y="359663"/>
            <a:ext cx="1429" cy="91440"/>
          </a:xfrm>
          <a:custGeom>
            <a:avLst/>
            <a:gdLst/>
            <a:ahLst/>
            <a:cxnLst/>
            <a:rect l="l" t="t" r="r" b="b"/>
            <a:pathLst>
              <a:path w="1904" h="91440">
                <a:moveTo>
                  <a:pt x="0" y="91440"/>
                </a:moveTo>
                <a:lnTo>
                  <a:pt x="1524" y="91440"/>
                </a:lnTo>
                <a:lnTo>
                  <a:pt x="1524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bk object 24"/>
          <p:cNvSpPr/>
          <p:nvPr/>
        </p:nvSpPr>
        <p:spPr>
          <a:xfrm>
            <a:off x="8970264" y="359663"/>
            <a:ext cx="114300" cy="91440"/>
          </a:xfrm>
          <a:custGeom>
            <a:avLst/>
            <a:gdLst/>
            <a:ahLst/>
            <a:cxnLst/>
            <a:rect l="l" t="t" r="r" b="b"/>
            <a:pathLst>
              <a:path w="152400" h="91440">
                <a:moveTo>
                  <a:pt x="0" y="91440"/>
                </a:moveTo>
                <a:lnTo>
                  <a:pt x="152400" y="91440"/>
                </a:lnTo>
                <a:lnTo>
                  <a:pt x="1524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bk object 25"/>
          <p:cNvSpPr/>
          <p:nvPr/>
        </p:nvSpPr>
        <p:spPr>
          <a:xfrm>
            <a:off x="5409820" y="359663"/>
            <a:ext cx="3505676" cy="91440"/>
          </a:xfrm>
          <a:custGeom>
            <a:avLst/>
            <a:gdLst/>
            <a:ahLst/>
            <a:cxnLst/>
            <a:rect l="l" t="t" r="r" b="b"/>
            <a:pathLst>
              <a:path w="4674234" h="91440">
                <a:moveTo>
                  <a:pt x="0" y="91440"/>
                </a:moveTo>
                <a:lnTo>
                  <a:pt x="4674108" y="91440"/>
                </a:lnTo>
                <a:lnTo>
                  <a:pt x="4674108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bk object 26"/>
          <p:cNvSpPr/>
          <p:nvPr/>
        </p:nvSpPr>
        <p:spPr>
          <a:xfrm>
            <a:off x="9142857" y="440436"/>
            <a:ext cx="1429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79832"/>
                </a:moveTo>
                <a:lnTo>
                  <a:pt x="1524" y="179832"/>
                </a:lnTo>
                <a:lnTo>
                  <a:pt x="1524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bk object 27"/>
          <p:cNvSpPr/>
          <p:nvPr/>
        </p:nvSpPr>
        <p:spPr>
          <a:xfrm>
            <a:off x="5409819" y="440436"/>
            <a:ext cx="3674745" cy="180340"/>
          </a:xfrm>
          <a:custGeom>
            <a:avLst/>
            <a:gdLst/>
            <a:ahLst/>
            <a:cxnLst/>
            <a:rect l="l" t="t" r="r" b="b"/>
            <a:pathLst>
              <a:path w="4899659" h="180340">
                <a:moveTo>
                  <a:pt x="0" y="179832"/>
                </a:moveTo>
                <a:lnTo>
                  <a:pt x="4899659" y="179832"/>
                </a:lnTo>
                <a:lnTo>
                  <a:pt x="4899659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bk object 28"/>
          <p:cNvSpPr/>
          <p:nvPr/>
        </p:nvSpPr>
        <p:spPr>
          <a:xfrm>
            <a:off x="5407532" y="510540"/>
            <a:ext cx="3063240" cy="0"/>
          </a:xfrm>
          <a:custGeom>
            <a:avLst/>
            <a:gdLst/>
            <a:ahLst/>
            <a:cxnLst/>
            <a:rect l="l" t="t" r="r" b="b"/>
            <a:pathLst>
              <a:path w="4084320">
                <a:moveTo>
                  <a:pt x="0" y="0"/>
                </a:moveTo>
                <a:lnTo>
                  <a:pt x="4084320" y="0"/>
                </a:lnTo>
              </a:path>
            </a:pathLst>
          </a:custGeom>
          <a:ln w="287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bk object 29"/>
          <p:cNvSpPr/>
          <p:nvPr/>
        </p:nvSpPr>
        <p:spPr>
          <a:xfrm>
            <a:off x="7373492" y="588263"/>
            <a:ext cx="1600200" cy="36830"/>
          </a:xfrm>
          <a:custGeom>
            <a:avLst/>
            <a:gdLst/>
            <a:ahLst/>
            <a:cxnLst/>
            <a:rect l="l" t="t" r="r" b="b"/>
            <a:pathLst>
              <a:path w="2133600" h="36829">
                <a:moveTo>
                  <a:pt x="2130805" y="0"/>
                </a:moveTo>
                <a:lnTo>
                  <a:pt x="2667" y="0"/>
                </a:lnTo>
                <a:lnTo>
                  <a:pt x="0" y="2666"/>
                </a:lnTo>
                <a:lnTo>
                  <a:pt x="0" y="33909"/>
                </a:lnTo>
                <a:lnTo>
                  <a:pt x="2667" y="36575"/>
                </a:lnTo>
                <a:lnTo>
                  <a:pt x="2130805" y="36575"/>
                </a:lnTo>
                <a:lnTo>
                  <a:pt x="2133600" y="33909"/>
                </a:lnTo>
                <a:lnTo>
                  <a:pt x="2133600" y="2666"/>
                </a:lnTo>
                <a:lnTo>
                  <a:pt x="21308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bk object 30"/>
          <p:cNvSpPr/>
          <p:nvPr/>
        </p:nvSpPr>
        <p:spPr>
          <a:xfrm>
            <a:off x="9058275" y="1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1524"/>
                </a:moveTo>
                <a:lnTo>
                  <a:pt x="0" y="621791"/>
                </a:lnTo>
              </a:path>
            </a:pathLst>
          </a:custGeom>
          <a:ln w="3784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bk object 31"/>
          <p:cNvSpPr/>
          <p:nvPr/>
        </p:nvSpPr>
        <p:spPr>
          <a:xfrm>
            <a:off x="9029700" y="1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1524"/>
                </a:moveTo>
                <a:lnTo>
                  <a:pt x="0" y="621791"/>
                </a:lnTo>
              </a:path>
            </a:pathLst>
          </a:custGeom>
          <a:ln w="134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bk object 32"/>
          <p:cNvSpPr/>
          <p:nvPr/>
        </p:nvSpPr>
        <p:spPr>
          <a:xfrm>
            <a:off x="8989694" y="1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1524"/>
                </a:moveTo>
                <a:lnTo>
                  <a:pt x="0" y="621791"/>
                </a:lnTo>
              </a:path>
            </a:pathLst>
          </a:custGeom>
          <a:ln w="3784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bk object 33"/>
          <p:cNvSpPr/>
          <p:nvPr/>
        </p:nvSpPr>
        <p:spPr>
          <a:xfrm>
            <a:off x="8915400" y="0"/>
            <a:ext cx="55245" cy="585470"/>
          </a:xfrm>
          <a:custGeom>
            <a:avLst/>
            <a:gdLst/>
            <a:ahLst/>
            <a:cxnLst/>
            <a:rect l="l" t="t" r="r" b="b"/>
            <a:pathLst>
              <a:path w="73659" h="585470">
                <a:moveTo>
                  <a:pt x="0" y="585215"/>
                </a:moveTo>
                <a:lnTo>
                  <a:pt x="73151" y="585215"/>
                </a:lnTo>
                <a:lnTo>
                  <a:pt x="73151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bk object 34"/>
          <p:cNvSpPr/>
          <p:nvPr/>
        </p:nvSpPr>
        <p:spPr>
          <a:xfrm>
            <a:off x="887768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134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6256" y="918936"/>
            <a:ext cx="811148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4607A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8552" y="1801312"/>
            <a:ext cx="794689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1" y="6377940"/>
            <a:ext cx="29260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Spreadsheet Modeling and Decision Analysis, 3e, by Cliff Ragsdale. © 2001 South-Western/Thomson Learning. 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F39F-C299-45DB-A0CD-784EC49AD8C1}" type="datetime1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09A3-1047-4FF0-90AF-6316C3C2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13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342900" eaLnBrk="1" hangingPunct="1">
        <a:defRPr>
          <a:latin typeface="+mn-lt"/>
          <a:ea typeface="+mn-ea"/>
          <a:cs typeface="+mn-cs"/>
        </a:defRPr>
      </a:lvl2pPr>
      <a:lvl3pPr marL="685800" eaLnBrk="1" hangingPunct="1">
        <a:defRPr>
          <a:latin typeface="+mn-lt"/>
          <a:ea typeface="+mn-ea"/>
          <a:cs typeface="+mn-cs"/>
        </a:defRPr>
      </a:lvl3pPr>
      <a:lvl4pPr marL="1028700" eaLnBrk="1" hangingPunct="1">
        <a:defRPr>
          <a:latin typeface="+mn-lt"/>
          <a:ea typeface="+mn-ea"/>
          <a:cs typeface="+mn-cs"/>
        </a:defRPr>
      </a:lvl4pPr>
      <a:lvl5pPr marL="1371600" eaLnBrk="1" hangingPunct="1">
        <a:defRPr>
          <a:latin typeface="+mn-lt"/>
          <a:ea typeface="+mn-ea"/>
          <a:cs typeface="+mn-cs"/>
        </a:defRPr>
      </a:lvl5pPr>
      <a:lvl6pPr marL="1714500" eaLnBrk="1" hangingPunct="1">
        <a:defRPr>
          <a:latin typeface="+mn-lt"/>
          <a:ea typeface="+mn-ea"/>
          <a:cs typeface="+mn-cs"/>
        </a:defRPr>
      </a:lvl6pPr>
      <a:lvl7pPr marL="2057400" eaLnBrk="1" hangingPunct="1">
        <a:defRPr>
          <a:latin typeface="+mn-lt"/>
          <a:ea typeface="+mn-ea"/>
          <a:cs typeface="+mn-cs"/>
        </a:defRPr>
      </a:lvl7pPr>
      <a:lvl8pPr marL="2400300" eaLnBrk="1" hangingPunct="1">
        <a:defRPr>
          <a:latin typeface="+mn-lt"/>
          <a:ea typeface="+mn-ea"/>
          <a:cs typeface="+mn-cs"/>
        </a:defRPr>
      </a:lvl8pPr>
      <a:lvl9pPr marL="27432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342900" eaLnBrk="1" hangingPunct="1">
        <a:defRPr>
          <a:latin typeface="+mn-lt"/>
          <a:ea typeface="+mn-ea"/>
          <a:cs typeface="+mn-cs"/>
        </a:defRPr>
      </a:lvl2pPr>
      <a:lvl3pPr marL="685800" eaLnBrk="1" hangingPunct="1">
        <a:defRPr>
          <a:latin typeface="+mn-lt"/>
          <a:ea typeface="+mn-ea"/>
          <a:cs typeface="+mn-cs"/>
        </a:defRPr>
      </a:lvl3pPr>
      <a:lvl4pPr marL="1028700" eaLnBrk="1" hangingPunct="1">
        <a:defRPr>
          <a:latin typeface="+mn-lt"/>
          <a:ea typeface="+mn-ea"/>
          <a:cs typeface="+mn-cs"/>
        </a:defRPr>
      </a:lvl4pPr>
      <a:lvl5pPr marL="1371600" eaLnBrk="1" hangingPunct="1">
        <a:defRPr>
          <a:latin typeface="+mn-lt"/>
          <a:ea typeface="+mn-ea"/>
          <a:cs typeface="+mn-cs"/>
        </a:defRPr>
      </a:lvl5pPr>
      <a:lvl6pPr marL="1714500" eaLnBrk="1" hangingPunct="1">
        <a:defRPr>
          <a:latin typeface="+mn-lt"/>
          <a:ea typeface="+mn-ea"/>
          <a:cs typeface="+mn-cs"/>
        </a:defRPr>
      </a:lvl6pPr>
      <a:lvl7pPr marL="2057400" eaLnBrk="1" hangingPunct="1">
        <a:defRPr>
          <a:latin typeface="+mn-lt"/>
          <a:ea typeface="+mn-ea"/>
          <a:cs typeface="+mn-cs"/>
        </a:defRPr>
      </a:lvl7pPr>
      <a:lvl8pPr marL="2400300" eaLnBrk="1" hangingPunct="1">
        <a:defRPr>
          <a:latin typeface="+mn-lt"/>
          <a:ea typeface="+mn-ea"/>
          <a:cs typeface="+mn-cs"/>
        </a:defRPr>
      </a:lvl8pPr>
      <a:lvl9pPr marL="27432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Simulation%20_example_Lec11.xlsx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PP%20NPV%20Model_Simulation_Lec11.xlsx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1371600" y="1905000"/>
            <a:ext cx="7010400" cy="984885"/>
          </a:xfrm>
        </p:spPr>
        <p:txBody>
          <a:bodyPr/>
          <a:lstStyle/>
          <a:p>
            <a:pPr algn="ctr" eaLnBrk="1" hangingPunct="1"/>
            <a:r>
              <a:rPr lang="en-US" altLang="en-US" sz="3200" dirty="0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Chapter 5: Risk Analysis and Simulation</a:t>
            </a:r>
            <a:endParaRPr lang="en-US" altLang="en-US" sz="3000" b="1" dirty="0" smtClean="0">
              <a:solidFill>
                <a:srgbClr val="04607A"/>
              </a:solidFill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4"/>
          </p:nvPr>
        </p:nvSpPr>
        <p:spPr>
          <a:xfrm>
            <a:off x="742950" y="3200400"/>
            <a:ext cx="7258050" cy="258603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altLang="en-US" sz="2100" dirty="0" smtClean="0">
                <a:cs typeface="Calibri" panose="020F0502020204030204" pitchFamily="34" charset="0"/>
              </a:rPr>
              <a:t>Lecture 13</a:t>
            </a:r>
          </a:p>
          <a:p>
            <a:pPr algn="ctr" eaLnBrk="1" hangingPunct="1">
              <a:spcBef>
                <a:spcPct val="0"/>
              </a:spcBef>
            </a:pPr>
            <a:endParaRPr lang="en-US" altLang="en-US" sz="2100" dirty="0" smtClean="0">
              <a:cs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</a:pPr>
            <a:endParaRPr lang="en-US" altLang="en-US" sz="2100" dirty="0" smtClean="0">
              <a:cs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US" altLang="en-US" sz="2100" dirty="0" smtClean="0">
                <a:cs typeface="Calibri" panose="020F0502020204030204" pitchFamily="34" charset="0"/>
              </a:rPr>
              <a:t>Institute of Engineering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2100" dirty="0" smtClean="0">
                <a:cs typeface="Calibri" panose="020F0502020204030204" pitchFamily="34" charset="0"/>
              </a:rPr>
              <a:t>Asst. Prof. Anita </a:t>
            </a:r>
            <a:r>
              <a:rPr lang="en-US" altLang="en-US" sz="2100" dirty="0" err="1" smtClean="0">
                <a:cs typeface="Calibri" panose="020F0502020204030204" pitchFamily="34" charset="0"/>
              </a:rPr>
              <a:t>Prajapati</a:t>
            </a:r>
            <a:r>
              <a:rPr lang="en-US" altLang="en-US" sz="2100" dirty="0" smtClean="0">
                <a:cs typeface="Calibri" panose="020F0502020204030204" pitchFamily="34" charset="0"/>
              </a:rPr>
              <a:t>, Ph.D.</a:t>
            </a:r>
          </a:p>
          <a:p>
            <a:pPr algn="ctr" eaLnBrk="1" hangingPunct="1">
              <a:spcBef>
                <a:spcPct val="0"/>
              </a:spcBef>
            </a:pPr>
            <a:endParaRPr lang="en-US" altLang="en-US" sz="2100" dirty="0" smtClean="0">
              <a:cs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US" altLang="en-US" sz="2100" dirty="0" smtClean="0">
                <a:cs typeface="Calibri" panose="020F0502020204030204" pitchFamily="34" charset="0"/>
              </a:rPr>
              <a:t>26 July 2023</a:t>
            </a:r>
          </a:p>
          <a:p>
            <a:pPr algn="ctr" eaLnBrk="1" hangingPunct="1">
              <a:spcBef>
                <a:spcPct val="0"/>
              </a:spcBef>
            </a:pPr>
            <a:endParaRPr lang="en-US" altLang="en-US" sz="2100" dirty="0" smtClean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10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51389"/>
            <a:ext cx="7772400" cy="685800"/>
          </a:xfrm>
          <a:noFill/>
          <a:ln/>
        </p:spPr>
        <p:txBody>
          <a:bodyPr/>
          <a:lstStyle/>
          <a:p>
            <a:r>
              <a:rPr lang="en-US" sz="3600" i="1" dirty="0"/>
              <a:t>Simulation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06907"/>
            <a:ext cx="8343900" cy="4801314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Simulation is a technique that measures the characteristics of the bottom-line performance measures of a model when one or more values for the independent variables are uncertain.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Resembles </a:t>
            </a:r>
            <a:r>
              <a:rPr lang="en-US" sz="2400" dirty="0"/>
              <a:t>automated what-if </a:t>
            </a:r>
            <a:r>
              <a:rPr lang="en-US" sz="2400" dirty="0" smtClean="0"/>
              <a:t>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Values for uncertain cells are selected in an unbiased manner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computer generates hundreds (or thousands) of scenarios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can analyze the results of these scenarios to better understand the behavior of the performance measure and make decisions using solid empirical evidence.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378032" cy="44319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i="1" dirty="0"/>
              <a:t>Example: Hungry Dawg Restaurants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040" y="1295400"/>
            <a:ext cx="8069263" cy="5170646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Hungry Dawg is a growing restaurant chain with </a:t>
            </a:r>
            <a:r>
              <a:rPr lang="en-US" altLang="en-US" sz="2400" dirty="0">
                <a:solidFill>
                  <a:srgbClr val="7030A0"/>
                </a:solidFill>
              </a:rPr>
              <a:t>a self-insured employee health plan</a:t>
            </a:r>
            <a:r>
              <a:rPr lang="en-US" alt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Covered </a:t>
            </a:r>
            <a:r>
              <a:rPr lang="en-US" altLang="en-US" sz="2400" dirty="0">
                <a:solidFill>
                  <a:srgbClr val="7030A0"/>
                </a:solidFill>
              </a:rPr>
              <a:t>employees contribute $125 per month</a:t>
            </a:r>
            <a:r>
              <a:rPr lang="en-US" altLang="en-US" sz="2400" dirty="0"/>
              <a:t> to the plan, Hungry Dawg pays the rest</a:t>
            </a:r>
            <a:r>
              <a:rPr lang="en-US" alt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7030A0"/>
                </a:solidFill>
              </a:rPr>
              <a:t>number of covered employees changes from month to month</a:t>
            </a:r>
            <a:r>
              <a:rPr lang="en-US" altLang="en-US" sz="2400" dirty="0" smtClean="0">
                <a:solidFill>
                  <a:srgbClr val="7030A0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7030A0"/>
                </a:solidFill>
              </a:rPr>
              <a:t>number of covered employees </a:t>
            </a:r>
            <a:r>
              <a:rPr lang="en-US" altLang="en-US" sz="2400" dirty="0"/>
              <a:t>was 18,533 last month and this is </a:t>
            </a:r>
            <a:r>
              <a:rPr lang="en-US" altLang="en-US" sz="2400" dirty="0">
                <a:solidFill>
                  <a:srgbClr val="7030A0"/>
                </a:solidFill>
              </a:rPr>
              <a:t>expected to increase by 2% per month</a:t>
            </a:r>
            <a:r>
              <a:rPr lang="en-US" alt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7030A0"/>
                </a:solidFill>
              </a:rPr>
              <a:t>average claim </a:t>
            </a:r>
            <a:r>
              <a:rPr lang="en-US" altLang="en-US" sz="2400" dirty="0"/>
              <a:t>per employee was $250 last month and is </a:t>
            </a:r>
            <a:r>
              <a:rPr lang="en-US" altLang="en-US" sz="2400" dirty="0">
                <a:solidFill>
                  <a:srgbClr val="7030A0"/>
                </a:solidFill>
              </a:rPr>
              <a:t>expected to increase at a rate of 1% per month</a:t>
            </a:r>
            <a:r>
              <a:rPr lang="en-US" alt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56440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98552" y="609600"/>
            <a:ext cx="7772400" cy="492443"/>
          </a:xfrm>
          <a:noFill/>
          <a:ln/>
        </p:spPr>
        <p:txBody>
          <a:bodyPr/>
          <a:lstStyle/>
          <a:p>
            <a:r>
              <a:rPr lang="en-US" altLang="en-US" sz="3200" i="1" dirty="0"/>
              <a:t>Implementing the Model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303" y="1295400"/>
            <a:ext cx="7946897" cy="323165"/>
          </a:xfrm>
          <a:noFill/>
          <a:ln/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en-US"/>
              <a:t>See file Fig12-2.xls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9051" y="1618565"/>
            <a:ext cx="7391400" cy="50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56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E7B54EE3-AB26-49F9-B92B-5CBD8360F88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5935"/>
            <a:ext cx="7772400" cy="492443"/>
          </a:xfrm>
          <a:noFill/>
          <a:ln/>
        </p:spPr>
        <p:txBody>
          <a:bodyPr/>
          <a:lstStyle/>
          <a:p>
            <a:r>
              <a:rPr lang="en-US" altLang="en-US" sz="3200" i="1" dirty="0"/>
              <a:t>Questions About the Model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062651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Will the number of covered employees really increase by exactly 2% each month</a:t>
            </a:r>
            <a:r>
              <a:rPr lang="en-US" altLang="en-US" sz="24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Will the average health claim per employee really increase by exactly 1% each month</a:t>
            </a:r>
            <a:r>
              <a:rPr lang="en-US" altLang="en-US" sz="24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How likely is it that the total company cost will be exactly $36,125,850 in the coming year</a:t>
            </a:r>
            <a:r>
              <a:rPr lang="en-US" altLang="en-US" sz="24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What is the </a:t>
            </a:r>
            <a:r>
              <a:rPr lang="en-US" altLang="en-US" sz="2400" dirty="0">
                <a:solidFill>
                  <a:srgbClr val="7030A0"/>
                </a:solidFill>
              </a:rPr>
              <a:t>probability that the total company cost will exceed</a:t>
            </a:r>
            <a:r>
              <a:rPr lang="en-US" altLang="en-US" sz="2400" dirty="0"/>
              <a:t>, say, $38,000,000?</a:t>
            </a:r>
          </a:p>
        </p:txBody>
      </p:sp>
    </p:spTree>
    <p:extLst>
      <p:ext uri="{BB962C8B-B14F-4D97-AF65-F5344CB8AC3E}">
        <p14:creationId xmlns:p14="http://schemas.microsoft.com/office/powerpoint/2010/main" xmlns="" val="189204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27367"/>
            <a:ext cx="7772400" cy="5476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i="1" dirty="0"/>
              <a:t>Simulation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3816429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To properly assess the risk inherent in the model we need to use simulation</a:t>
            </a:r>
            <a:r>
              <a:rPr lang="en-US" sz="26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Simulation is a </a:t>
            </a:r>
            <a:r>
              <a:rPr lang="en-US" sz="2600" dirty="0" smtClean="0"/>
              <a:t>4-step </a:t>
            </a:r>
            <a:r>
              <a:rPr lang="en-US" sz="2600" dirty="0"/>
              <a:t>process: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7030A0"/>
                </a:solidFill>
              </a:rPr>
              <a:t>Identify </a:t>
            </a:r>
            <a:r>
              <a:rPr lang="en-US" sz="2400" dirty="0">
                <a:solidFill>
                  <a:srgbClr val="7030A0"/>
                </a:solidFill>
              </a:rPr>
              <a:t>the uncertain cells </a:t>
            </a:r>
            <a:r>
              <a:rPr lang="en-US" sz="2400" dirty="0"/>
              <a:t>in the </a:t>
            </a:r>
            <a:r>
              <a:rPr lang="en-US" sz="2400" dirty="0" smtClean="0"/>
              <a:t>model.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7030A0"/>
                </a:solidFill>
              </a:rPr>
              <a:t>Implement </a:t>
            </a:r>
            <a:r>
              <a:rPr lang="en-US" sz="2400" dirty="0">
                <a:solidFill>
                  <a:srgbClr val="7030A0"/>
                </a:solidFill>
              </a:rPr>
              <a:t>appropriate RNGs </a:t>
            </a:r>
            <a:r>
              <a:rPr lang="en-US" sz="2400" dirty="0"/>
              <a:t>for each uncertain </a:t>
            </a:r>
            <a:r>
              <a:rPr lang="en-US" sz="2400" dirty="0" smtClean="0"/>
              <a:t>cell.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7030A0"/>
                </a:solidFill>
              </a:rPr>
              <a:t>Replicate </a:t>
            </a:r>
            <a:r>
              <a:rPr lang="en-US" sz="2400" dirty="0">
                <a:solidFill>
                  <a:srgbClr val="7030A0"/>
                </a:solidFill>
              </a:rPr>
              <a:t>the model 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</a:rPr>
              <a:t>n</a:t>
            </a:r>
            <a:r>
              <a:rPr lang="en-US" sz="2400" dirty="0">
                <a:solidFill>
                  <a:srgbClr val="7030A0"/>
                </a:solidFill>
              </a:rPr>
              <a:t> times</a:t>
            </a:r>
            <a:r>
              <a:rPr lang="en-US" sz="2400" dirty="0"/>
              <a:t>, and record the value of the bottom-line performance </a:t>
            </a:r>
            <a:r>
              <a:rPr lang="en-US" sz="2400" dirty="0" smtClean="0"/>
              <a:t>measure.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7030A0"/>
                </a:solidFill>
              </a:rPr>
              <a:t>Analyze </a:t>
            </a:r>
            <a:r>
              <a:rPr lang="en-US" sz="2400" dirty="0">
                <a:solidFill>
                  <a:srgbClr val="7030A0"/>
                </a:solidFill>
              </a:rPr>
              <a:t>the sample values collected </a:t>
            </a:r>
            <a:r>
              <a:rPr lang="en-US" sz="2400" dirty="0"/>
              <a:t>on the performance measure.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522605"/>
            <a:ext cx="7772400" cy="615950"/>
          </a:xfrm>
          <a:noFill/>
          <a:ln/>
        </p:spPr>
        <p:txBody>
          <a:bodyPr/>
          <a:lstStyle/>
          <a:p>
            <a:r>
              <a:rPr lang="en-US" sz="3600" dirty="0"/>
              <a:t>What is Crystal Ball?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3600986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Crystal Ball is a spreadsheet add-in that simplifies spreadsheet simulation</a:t>
            </a:r>
            <a:r>
              <a:rPr lang="en-US" sz="26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It </a:t>
            </a:r>
            <a:r>
              <a:rPr lang="en-US" sz="2600" dirty="0"/>
              <a:t>provides:</a:t>
            </a:r>
          </a:p>
          <a:p>
            <a:pPr marL="1143000" lvl="2" indent="-457200">
              <a:buFont typeface="Arial" panose="020B0604020202020204" pitchFamily="34" charset="0"/>
              <a:buChar char="•"/>
            </a:pPr>
            <a:r>
              <a:rPr lang="en-US" sz="2600" dirty="0"/>
              <a:t>functions for generating random numbers</a:t>
            </a:r>
          </a:p>
          <a:p>
            <a:pPr marL="1143000" lvl="2" indent="-457200">
              <a:buFont typeface="Arial" panose="020B0604020202020204" pitchFamily="34" charset="0"/>
              <a:buChar char="•"/>
            </a:pPr>
            <a:r>
              <a:rPr lang="en-US" sz="2600" dirty="0"/>
              <a:t>commands for </a:t>
            </a:r>
            <a:r>
              <a:rPr lang="en-US" sz="2600" dirty="0" smtClean="0"/>
              <a:t>running simulations</a:t>
            </a:r>
          </a:p>
          <a:p>
            <a:pPr marL="1143000" lvl="2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graphical &amp; statistical summaries of simulation data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For </a:t>
            </a:r>
            <a:r>
              <a:rPr lang="en-US" sz="2600" dirty="0"/>
              <a:t>more info see: http://www.decisioneering.com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6390AD62-73EA-4E9C-9608-0673F13C73A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26745"/>
            <a:ext cx="7772400" cy="492443"/>
          </a:xfrm>
          <a:noFill/>
          <a:ln/>
        </p:spPr>
        <p:txBody>
          <a:bodyPr/>
          <a:lstStyle/>
          <a:p>
            <a:r>
              <a:rPr lang="en-US" altLang="en-US" sz="3200" i="1" dirty="0"/>
              <a:t>Random Number Generators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2215991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A RNG is a mathematical function that randomly generates (returns) a value from a particular probability distribution</a:t>
            </a:r>
            <a:r>
              <a:rPr lang="en-US" alt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We can implement RNGs for uncertain cells to allow us to sample from the distribution of values expected for different cells.</a:t>
            </a:r>
          </a:p>
        </p:txBody>
      </p:sp>
    </p:spTree>
    <p:extLst>
      <p:ext uri="{BB962C8B-B14F-4D97-AF65-F5344CB8AC3E}">
        <p14:creationId xmlns:p14="http://schemas.microsoft.com/office/powerpoint/2010/main" xmlns="" val="19297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772400" cy="598488"/>
          </a:xfrm>
          <a:noFill/>
          <a:ln/>
        </p:spPr>
        <p:txBody>
          <a:bodyPr/>
          <a:lstStyle/>
          <a:p>
            <a:r>
              <a:rPr lang="en-US" sz="3600" i="1" dirty="0"/>
              <a:t>How RNGs Work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772400" cy="4001095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RAND() function returns uniformly distributed random numbers between 0.0 and 0.9999999</a:t>
            </a:r>
            <a:r>
              <a:rPr lang="en-US" sz="26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Suppose we want to simulate the act of tossing a fair coin</a:t>
            </a:r>
            <a:r>
              <a:rPr lang="en-US" sz="26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Let 1 represent “heads” and 2 represent “tails</a:t>
            </a:r>
            <a:r>
              <a:rPr lang="en-US" sz="2600" dirty="0" smtClean="0"/>
              <a:t>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Consider the following RNG:</a:t>
            </a:r>
          </a:p>
          <a:p>
            <a:pPr marL="800100" lvl="1" indent="-457200" algn="ctr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itchFamily="18" charset="0"/>
              </a:rPr>
              <a:t>=IF(RAND()&lt;0.5,1,2)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BEE71840-0343-4E7B-8BD2-3A21B6866C3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2603"/>
            <a:ext cx="7772400" cy="492443"/>
          </a:xfrm>
          <a:noFill/>
          <a:ln/>
        </p:spPr>
        <p:txBody>
          <a:bodyPr/>
          <a:lstStyle/>
          <a:p>
            <a:r>
              <a:rPr lang="en-US" altLang="en-US" sz="3200" i="1" dirty="0"/>
              <a:t>Simulating the Roll of a Die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57" y="1298732"/>
            <a:ext cx="7589838" cy="1477328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We want the values 1, 2, 3, 4, 5 &amp; 6 to occur randomly with equal probability of occurrence.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Consider the following RNG:</a:t>
            </a:r>
          </a:p>
          <a:p>
            <a:pPr lvl="1" algn="ctr"/>
            <a:r>
              <a:rPr lang="en-US" altLang="en-US" sz="2400" dirty="0">
                <a:latin typeface="Times New Roman" panose="02020603050405020304" pitchFamily="18" charset="0"/>
              </a:rPr>
              <a:t>=INT(6*RAND())+1</a:t>
            </a:r>
          </a:p>
        </p:txBody>
      </p: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1289050" y="3328988"/>
            <a:ext cx="7007225" cy="2838450"/>
            <a:chOff x="812" y="2097"/>
            <a:chExt cx="4414" cy="1788"/>
          </a:xfrm>
        </p:grpSpPr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812" y="2097"/>
              <a:ext cx="4414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6738" algn="ctr"/>
                  <a:tab pos="5033963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6738" algn="ctr"/>
                  <a:tab pos="5033963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6738" algn="ctr"/>
                  <a:tab pos="5033963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6738" algn="ctr"/>
                  <a:tab pos="5033963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6738" algn="ctr"/>
                  <a:tab pos="5033963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6738" algn="ctr"/>
                  <a:tab pos="5033963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6738" algn="ctr"/>
                  <a:tab pos="5033963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6738" algn="ctr"/>
                  <a:tab pos="5033963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6738" algn="ctr"/>
                  <a:tab pos="5033963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 b="1" dirty="0">
                  <a:latin typeface="Arial" panose="020B0604020202020204" pitchFamily="34" charset="0"/>
                </a:rPr>
                <a:t>	If </a:t>
              </a:r>
              <a:r>
                <a:rPr lang="en-US" altLang="en-US" sz="2200" b="1" dirty="0"/>
                <a:t>6*RAND( )</a:t>
              </a:r>
              <a:r>
                <a:rPr lang="en-US" altLang="en-US" sz="2200" b="1" dirty="0">
                  <a:latin typeface="Arial" panose="020B0604020202020204" pitchFamily="34" charset="0"/>
                </a:rPr>
                <a:t> falls 	</a:t>
              </a:r>
              <a:r>
                <a:rPr lang="en-US" altLang="en-US" sz="2200" b="1" dirty="0"/>
                <a:t>INT(6*RAND( ))+1</a:t>
              </a:r>
              <a:r>
                <a:rPr lang="en-US" altLang="en-US" sz="2200" b="1" dirty="0">
                  <a:latin typeface="Arial" panose="020B0604020202020204" pitchFamily="34" charset="0"/>
                </a:rPr>
                <a:t> </a:t>
              </a:r>
            </a:p>
            <a:p>
              <a:r>
                <a:rPr lang="en-US" altLang="en-US" sz="2200" b="1" dirty="0">
                  <a:latin typeface="Arial" panose="020B0604020202020204" pitchFamily="34" charset="0"/>
                </a:rPr>
                <a:t>	in the interval:	returns the value:</a:t>
              </a:r>
            </a:p>
            <a:p>
              <a:pPr>
                <a:lnSpc>
                  <a:spcPct val="120000"/>
                </a:lnSpc>
              </a:pPr>
              <a:r>
                <a:rPr lang="en-US" altLang="en-US" sz="2200" dirty="0">
                  <a:latin typeface="Arial" panose="020B0604020202020204" pitchFamily="34" charset="0"/>
                </a:rPr>
                <a:t>	0.0 to 0.999	1	</a:t>
              </a:r>
            </a:p>
            <a:p>
              <a:r>
                <a:rPr lang="en-US" altLang="en-US" sz="2200" dirty="0">
                  <a:latin typeface="Arial" panose="020B0604020202020204" pitchFamily="34" charset="0"/>
                </a:rPr>
                <a:t>	1.0 to 1.999	2	</a:t>
              </a:r>
            </a:p>
            <a:p>
              <a:r>
                <a:rPr lang="en-US" altLang="en-US" sz="2200" dirty="0">
                  <a:latin typeface="Arial" panose="020B0604020202020204" pitchFamily="34" charset="0"/>
                </a:rPr>
                <a:t>	2.0 to 2.999	3	</a:t>
              </a:r>
            </a:p>
            <a:p>
              <a:r>
                <a:rPr lang="en-US" altLang="en-US" sz="2200" dirty="0">
                  <a:latin typeface="Arial" panose="020B0604020202020204" pitchFamily="34" charset="0"/>
                </a:rPr>
                <a:t>	3.0 to 3.999	4	</a:t>
              </a:r>
            </a:p>
            <a:p>
              <a:r>
                <a:rPr lang="en-US" altLang="en-US" sz="2200" dirty="0">
                  <a:latin typeface="Arial" panose="020B0604020202020204" pitchFamily="34" charset="0"/>
                </a:rPr>
                <a:t>	4.0 to 4.999	5	</a:t>
              </a:r>
            </a:p>
            <a:p>
              <a:r>
                <a:rPr lang="en-US" altLang="en-US" sz="2200" dirty="0">
                  <a:latin typeface="Arial" panose="020B0604020202020204" pitchFamily="34" charset="0"/>
                </a:rPr>
                <a:t>	5.0 to 5.999	6</a:t>
              </a:r>
            </a:p>
          </p:txBody>
        </p:sp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>
              <a:off x="1241" y="2546"/>
              <a:ext cx="35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9073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045E1783-ADCE-49CD-A53A-82BAC045C85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8179"/>
            <a:ext cx="8572500" cy="492443"/>
          </a:xfrm>
          <a:noFill/>
          <a:ln/>
        </p:spPr>
        <p:txBody>
          <a:bodyPr/>
          <a:lstStyle/>
          <a:p>
            <a:r>
              <a:rPr lang="en-US" altLang="en-US" sz="3200" i="1" dirty="0"/>
              <a:t>Some of the RNGs </a:t>
            </a:r>
            <a:r>
              <a:rPr lang="en-US" altLang="en-US" sz="3200" i="1" dirty="0" smtClean="0"/>
              <a:t>Provided by </a:t>
            </a:r>
            <a:r>
              <a:rPr lang="en-US" altLang="en-US" sz="3200" i="1" dirty="0"/>
              <a:t>Crystal Ball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572500" cy="4605338"/>
          </a:xfrm>
          <a:noFill/>
          <a:ln/>
        </p:spPr>
        <p:txBody>
          <a:bodyPr/>
          <a:lstStyle/>
          <a:p>
            <a:pPr>
              <a:lnSpc>
                <a:spcPct val="190000"/>
              </a:lnSpc>
              <a:buFont typeface="Monotype Sorts" pitchFamily="2" charset="2"/>
              <a:buNone/>
              <a:tabLst>
                <a:tab pos="3078163" algn="l"/>
              </a:tabLst>
            </a:pPr>
            <a:r>
              <a:rPr lang="en-US" altLang="en-US" sz="2400">
                <a:latin typeface="Times New Roman" panose="02020603050405020304" pitchFamily="18" charset="0"/>
              </a:rPr>
              <a:t>Distribution	RNG Function</a:t>
            </a:r>
          </a:p>
          <a:p>
            <a:pPr>
              <a:buFont typeface="Monotype Sorts" pitchFamily="2" charset="2"/>
              <a:buNone/>
              <a:tabLst>
                <a:tab pos="3078163" algn="l"/>
              </a:tabLst>
            </a:pPr>
            <a:r>
              <a:rPr lang="en-US" altLang="en-US" sz="2400" dirty="0">
                <a:latin typeface="Times New Roman" panose="02020603050405020304" pitchFamily="18" charset="0"/>
              </a:rPr>
              <a:t>Binomial	</a:t>
            </a:r>
            <a:r>
              <a:rPr lang="en-US" altLang="en-US" sz="2400" dirty="0" err="1">
                <a:latin typeface="Times New Roman" panose="02020603050405020304" pitchFamily="18" charset="0"/>
              </a:rPr>
              <a:t>CB.Binomial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p,n</a:t>
            </a:r>
            <a:r>
              <a:rPr lang="en-US" altLang="en-US" sz="2400" dirty="0">
                <a:latin typeface="Times New Roman" panose="02020603050405020304" pitchFamily="18" charset="0"/>
              </a:rPr>
              <a:t>)			</a:t>
            </a:r>
          </a:p>
          <a:p>
            <a:pPr>
              <a:buFont typeface="Monotype Sorts" pitchFamily="2" charset="2"/>
              <a:buNone/>
              <a:tabLst>
                <a:tab pos="3078163" algn="l"/>
              </a:tabLst>
            </a:pPr>
            <a:r>
              <a:rPr lang="en-US" altLang="en-US" sz="2400" dirty="0">
                <a:latin typeface="Times New Roman" panose="02020603050405020304" pitchFamily="18" charset="0"/>
              </a:rPr>
              <a:t>Custom	</a:t>
            </a:r>
            <a:r>
              <a:rPr lang="en-US" altLang="en-US" sz="2400" dirty="0" err="1">
                <a:latin typeface="Times New Roman" panose="02020603050405020304" pitchFamily="18" charset="0"/>
              </a:rPr>
              <a:t>CB.Custom</a:t>
            </a:r>
            <a:r>
              <a:rPr lang="en-US" altLang="en-US" sz="2400" dirty="0">
                <a:latin typeface="Times New Roman" panose="02020603050405020304" pitchFamily="18" charset="0"/>
              </a:rPr>
              <a:t>(range)	</a:t>
            </a:r>
          </a:p>
          <a:p>
            <a:pPr>
              <a:buFont typeface="Monotype Sorts" pitchFamily="2" charset="2"/>
              <a:buNone/>
              <a:tabLst>
                <a:tab pos="3078163" algn="l"/>
              </a:tabLst>
            </a:pPr>
            <a:r>
              <a:rPr lang="en-US" altLang="en-US" sz="2400" dirty="0">
                <a:latin typeface="Times New Roman" panose="02020603050405020304" pitchFamily="18" charset="0"/>
              </a:rPr>
              <a:t>Gamma	</a:t>
            </a:r>
            <a:r>
              <a:rPr lang="en-US" altLang="en-US" sz="2400" dirty="0" err="1">
                <a:latin typeface="Times New Roman" panose="02020603050405020304" pitchFamily="18" charset="0"/>
              </a:rPr>
              <a:t>CB.Gamma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</a:rPr>
              <a:t>loc,shape,scale,min,max</a:t>
            </a:r>
            <a:r>
              <a:rPr lang="en-US" altLang="en-US" sz="2400" dirty="0">
                <a:latin typeface="Times New Roman" panose="02020603050405020304" pitchFamily="18" charset="0"/>
              </a:rPr>
              <a:t>)	</a:t>
            </a:r>
          </a:p>
          <a:p>
            <a:pPr>
              <a:buFont typeface="Monotype Sorts" pitchFamily="2" charset="2"/>
              <a:buNone/>
              <a:tabLst>
                <a:tab pos="3078163" algn="l"/>
              </a:tabLst>
            </a:pPr>
            <a:r>
              <a:rPr lang="en-US" altLang="en-US" sz="2400" dirty="0">
                <a:latin typeface="Times New Roman" panose="02020603050405020304" pitchFamily="18" charset="0"/>
              </a:rPr>
              <a:t>Poisson	</a:t>
            </a:r>
            <a:r>
              <a:rPr lang="en-US" altLang="en-US" sz="2400" dirty="0" err="1">
                <a:latin typeface="Times New Roman" panose="02020603050405020304" pitchFamily="18" charset="0"/>
              </a:rPr>
              <a:t>CB.Poisson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Symbol" panose="05050102010706020507" pitchFamily="18" charset="2"/>
              </a:rPr>
              <a:t>l</a:t>
            </a:r>
            <a:r>
              <a:rPr lang="en-US" altLang="en-US" sz="2400" dirty="0">
                <a:latin typeface="Times New Roman" panose="02020603050405020304" pitchFamily="18" charset="0"/>
              </a:rPr>
              <a:t>)	</a:t>
            </a:r>
          </a:p>
          <a:p>
            <a:pPr>
              <a:buFont typeface="Monotype Sorts" pitchFamily="2" charset="2"/>
              <a:buNone/>
              <a:tabLst>
                <a:tab pos="3078163" algn="l"/>
              </a:tabLst>
            </a:pPr>
            <a:r>
              <a:rPr lang="en-US" altLang="en-US" sz="2400" dirty="0">
                <a:latin typeface="Times New Roman" panose="02020603050405020304" pitchFamily="18" charset="0"/>
              </a:rPr>
              <a:t>Continuous Uniform	</a:t>
            </a:r>
            <a:r>
              <a:rPr lang="en-US" altLang="en-US" sz="2400" dirty="0" err="1">
                <a:latin typeface="Times New Roman" panose="02020603050405020304" pitchFamily="18" charset="0"/>
              </a:rPr>
              <a:t>CB.Uniform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</a:rPr>
              <a:t>min,max</a:t>
            </a:r>
            <a:r>
              <a:rPr lang="en-US" altLang="en-US" sz="2400" dirty="0">
                <a:latin typeface="Times New Roman" panose="02020603050405020304" pitchFamily="18" charset="0"/>
              </a:rPr>
              <a:t>)			</a:t>
            </a:r>
          </a:p>
          <a:p>
            <a:pPr>
              <a:buFont typeface="Monotype Sorts" pitchFamily="2" charset="2"/>
              <a:buNone/>
              <a:tabLst>
                <a:tab pos="3078163" algn="l"/>
              </a:tabLst>
            </a:pPr>
            <a:r>
              <a:rPr lang="en-US" altLang="en-US" sz="2400" dirty="0">
                <a:latin typeface="Times New Roman" panose="02020603050405020304" pitchFamily="18" charset="0"/>
              </a:rPr>
              <a:t>Exponential	</a:t>
            </a:r>
            <a:r>
              <a:rPr lang="en-US" altLang="en-US" sz="2400" dirty="0" err="1">
                <a:latin typeface="Times New Roman" panose="02020603050405020304" pitchFamily="18" charset="0"/>
              </a:rPr>
              <a:t>CB.Exponential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Symbol" panose="05050102010706020507" pitchFamily="18" charset="2"/>
              </a:rPr>
              <a:t>l</a:t>
            </a:r>
            <a:r>
              <a:rPr lang="en-US" altLang="en-US" sz="2400" dirty="0">
                <a:latin typeface="Times New Roman" panose="02020603050405020304" pitchFamily="18" charset="0"/>
              </a:rPr>
              <a:t>)	</a:t>
            </a:r>
          </a:p>
          <a:p>
            <a:pPr>
              <a:buFont typeface="Monotype Sorts" pitchFamily="2" charset="2"/>
              <a:buNone/>
              <a:tabLst>
                <a:tab pos="3078163" algn="l"/>
              </a:tabLst>
            </a:pPr>
            <a:r>
              <a:rPr lang="en-US" altLang="en-US" sz="2400" dirty="0">
                <a:latin typeface="Times New Roman" panose="02020603050405020304" pitchFamily="18" charset="0"/>
              </a:rPr>
              <a:t>Normal	</a:t>
            </a:r>
            <a:r>
              <a:rPr lang="en-US" altLang="en-US" sz="2400" dirty="0" err="1">
                <a:latin typeface="Times New Roman" panose="02020603050405020304" pitchFamily="18" charset="0"/>
              </a:rPr>
              <a:t>CB.Normal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Symbol" panose="05050102010706020507" pitchFamily="18" charset="2"/>
              </a:rPr>
              <a:t>m</a:t>
            </a:r>
            <a:r>
              <a:rPr lang="en-US" altLang="en-US" sz="2400" dirty="0" err="1">
                <a:latin typeface="Times New Roman" panose="02020603050405020304" pitchFamily="18" charset="0"/>
              </a:rPr>
              <a:t>,</a:t>
            </a:r>
            <a:r>
              <a:rPr lang="en-US" altLang="en-US" sz="2400" dirty="0" err="1">
                <a:latin typeface="Symbol" panose="05050102010706020507" pitchFamily="18" charset="2"/>
              </a:rPr>
              <a:t>s,</a:t>
            </a:r>
            <a:r>
              <a:rPr lang="en-US" altLang="en-US" sz="2400" dirty="0" err="1">
                <a:latin typeface="Times New Roman" panose="02020603050405020304" pitchFamily="18" charset="0"/>
              </a:rPr>
              <a:t>min,max</a:t>
            </a:r>
            <a:r>
              <a:rPr lang="en-US" altLang="en-US" sz="2400" dirty="0">
                <a:latin typeface="Symbol" panose="05050102010706020507" pitchFamily="18" charset="2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</a:p>
          <a:p>
            <a:pPr>
              <a:buFont typeface="Monotype Sorts" pitchFamily="2" charset="2"/>
              <a:buNone/>
              <a:tabLst>
                <a:tab pos="3078163" algn="l"/>
              </a:tabLst>
            </a:pPr>
            <a:r>
              <a:rPr lang="en-US" altLang="en-US" sz="2400" dirty="0">
                <a:latin typeface="Times New Roman" panose="02020603050405020304" pitchFamily="18" charset="0"/>
              </a:rPr>
              <a:t>Triangular	</a:t>
            </a:r>
            <a:r>
              <a:rPr lang="en-US" altLang="en-US" sz="2400" dirty="0" err="1">
                <a:latin typeface="Times New Roman" panose="02020603050405020304" pitchFamily="18" charset="0"/>
              </a:rPr>
              <a:t>CB.Triang</a:t>
            </a:r>
            <a:r>
              <a:rPr lang="en-US" altLang="en-US" sz="2400" dirty="0">
                <a:latin typeface="Times New Roman" panose="02020603050405020304" pitchFamily="18" charset="0"/>
              </a:rPr>
              <a:t>(min, most likely, max)	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404813" y="1828800"/>
            <a:ext cx="8537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78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09800"/>
            <a:ext cx="7772400" cy="461963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Risk Analysis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762000" y="228600"/>
            <a:ext cx="7772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4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Chapter </a:t>
            </a:r>
            <a:r>
              <a:rPr lang="en-US" altLang="en-US" sz="4400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12</a:t>
            </a:r>
            <a:endParaRPr lang="en-US" altLang="en-US" sz="4400" b="1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2414588" y="3244850"/>
            <a:ext cx="431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 i="1"/>
              <a:t>Spreadsheet Modeling &amp; Decision Analysis:</a:t>
            </a:r>
            <a:endParaRPr lang="en-US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52600" y="3608388"/>
            <a:ext cx="6400800" cy="1752600"/>
          </a:xfrm>
          <a:prstGeom prst="rect">
            <a:avLst/>
          </a:prstGeom>
          <a:noFill/>
          <a:ln/>
        </p:spPr>
        <p:txBody>
          <a:bodyPr/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342900" eaLnBrk="1" hangingPunct="1">
              <a:defRPr>
                <a:latin typeface="+mn-lt"/>
                <a:ea typeface="+mn-ea"/>
                <a:cs typeface="+mn-cs"/>
              </a:defRPr>
            </a:lvl2pPr>
            <a:lvl3pPr marL="685800" eaLnBrk="1" hangingPunct="1">
              <a:defRPr>
                <a:latin typeface="+mn-lt"/>
                <a:ea typeface="+mn-ea"/>
                <a:cs typeface="+mn-cs"/>
              </a:defRPr>
            </a:lvl3pPr>
            <a:lvl4pPr marL="1028700" eaLnBrk="1" hangingPunct="1">
              <a:defRPr>
                <a:latin typeface="+mn-lt"/>
                <a:ea typeface="+mn-ea"/>
                <a:cs typeface="+mn-cs"/>
              </a:defRPr>
            </a:lvl4pPr>
            <a:lvl5pPr marL="1371600" eaLnBrk="1" hangingPunct="1">
              <a:defRPr>
                <a:latin typeface="+mn-lt"/>
                <a:ea typeface="+mn-ea"/>
                <a:cs typeface="+mn-cs"/>
              </a:defRPr>
            </a:lvl5pPr>
            <a:lvl6pPr marL="1714500" eaLnBrk="1" hangingPunct="1">
              <a:defRPr>
                <a:latin typeface="+mn-lt"/>
                <a:ea typeface="+mn-ea"/>
                <a:cs typeface="+mn-cs"/>
              </a:defRPr>
            </a:lvl6pPr>
            <a:lvl7pPr marL="2057400" eaLnBrk="1" hangingPunct="1">
              <a:defRPr>
                <a:latin typeface="+mn-lt"/>
                <a:ea typeface="+mn-ea"/>
                <a:cs typeface="+mn-cs"/>
              </a:defRPr>
            </a:lvl7pPr>
            <a:lvl8pPr marL="2400300" eaLnBrk="1" hangingPunct="1">
              <a:defRPr>
                <a:latin typeface="+mn-lt"/>
                <a:ea typeface="+mn-ea"/>
                <a:cs typeface="+mn-cs"/>
              </a:defRPr>
            </a:lvl8pPr>
            <a:lvl9pPr marL="27432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smtClean="0">
                <a:solidFill>
                  <a:schemeClr val="tx2"/>
                </a:solidFill>
              </a:rPr>
              <a:t>A Practical Introduction to Management Science, 3e</a:t>
            </a:r>
            <a:r>
              <a:rPr lang="en-US" altLang="en-US" kern="0" smtClean="0">
                <a:solidFill>
                  <a:srgbClr val="3399FF"/>
                </a:solidFill>
              </a:rPr>
              <a:t> 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smtClean="0">
                <a:solidFill>
                  <a:schemeClr val="tx2"/>
                </a:solidFill>
              </a:rPr>
              <a:t>by Cliff Ragsdale</a:t>
            </a:r>
            <a:endParaRPr lang="en-US" altLang="en-US" kern="0" dirty="0">
              <a:solidFill>
                <a:srgbClr val="3399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15-</a:t>
            </a:r>
            <a:fld id="{8943569B-C14D-44C0-83E7-FAD0F3F44B66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27740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55789"/>
            <a:ext cx="9734550" cy="76835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i="1" dirty="0"/>
              <a:t>Examples of Discrete Probability Distributions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4970" name="Picture 3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1568589"/>
            <a:ext cx="8982075" cy="51054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222" y="670064"/>
            <a:ext cx="9205913" cy="76835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i="1" dirty="0"/>
              <a:t>Examples of Continuous Probability Distributions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6009" name="Picture 4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2" y="1407934"/>
            <a:ext cx="8974138" cy="51800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62390028-D0C0-43A5-A8C0-73F03B5AADE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534400" cy="393954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200" i="1" dirty="0"/>
              <a:t>Discrete vs. Continuous </a:t>
            </a:r>
            <a:r>
              <a:rPr lang="en-US" altLang="en-US" sz="3200" i="1" dirty="0" smtClean="0"/>
              <a:t>Random </a:t>
            </a:r>
            <a:r>
              <a:rPr lang="en-US" altLang="en-US" sz="3200" i="1" dirty="0"/>
              <a:t>Variables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3847207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/>
              <a:t>A discrete random variable may assume one of a fixed set of (usually integer) values.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Example: The number of defective tires on a new car can be 0, 1, 2, 3, or 4</a:t>
            </a:r>
            <a:r>
              <a:rPr lang="en-US" altLang="en-US" sz="2400" dirty="0" smtClean="0"/>
              <a:t>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alt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/>
              <a:t>A continuous random variable may assume one of an infinite number of values in a specified range.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Example: The amount of gasoline in a new car can be any value between 0 and the maximum capacity of the fuel tank.</a:t>
            </a:r>
          </a:p>
        </p:txBody>
      </p:sp>
    </p:spTree>
    <p:extLst>
      <p:ext uri="{BB962C8B-B14F-4D97-AF65-F5344CB8AC3E}">
        <p14:creationId xmlns:p14="http://schemas.microsoft.com/office/powerpoint/2010/main" xmlns="" val="256415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C38B9EC5-F740-40B9-840C-0369EC2D290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492443"/>
          </a:xfrm>
          <a:noFill/>
          <a:ln/>
        </p:spPr>
        <p:txBody>
          <a:bodyPr/>
          <a:lstStyle/>
          <a:p>
            <a:r>
              <a:rPr lang="en-US" altLang="en-US" sz="3200" i="1" dirty="0"/>
              <a:t>Preparing the Model for Simulation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520" y="1600200"/>
            <a:ext cx="8275638" cy="2954655"/>
          </a:xfrm>
          <a:noFill/>
          <a:ln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Suppose we analyzed historical data and found that: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The change in the number of covered employees each month is uniformly distributed between a 3% decrease and a 7% increase</a:t>
            </a:r>
            <a:r>
              <a:rPr lang="en-US" altLang="en-US" sz="2400" dirty="0" smtClean="0"/>
              <a:t>.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The average claim per employee follows a  normal distribution with mean increasing by 1% per month and a standard deviation of $3. </a:t>
            </a:r>
          </a:p>
        </p:txBody>
      </p:sp>
    </p:spTree>
    <p:extLst>
      <p:ext uri="{BB962C8B-B14F-4D97-AF65-F5344CB8AC3E}">
        <p14:creationId xmlns:p14="http://schemas.microsoft.com/office/powerpoint/2010/main" xmlns="" val="41173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D85AE75C-C4EC-40AA-9C43-5A6D5B8A412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73049" y="838200"/>
            <a:ext cx="7772400" cy="492443"/>
          </a:xfrm>
          <a:noFill/>
          <a:ln/>
        </p:spPr>
        <p:txBody>
          <a:bodyPr/>
          <a:lstStyle/>
          <a:p>
            <a:r>
              <a:rPr lang="en-US" altLang="en-US" sz="3200" i="1" dirty="0"/>
              <a:t>Revising &amp; Simulating the Model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en-US"/>
              <a:t>See file Fig12-8.xls</a:t>
            </a:r>
          </a:p>
        </p:txBody>
      </p:sp>
    </p:spTree>
    <p:extLst>
      <p:ext uri="{BB962C8B-B14F-4D97-AF65-F5344CB8AC3E}">
        <p14:creationId xmlns:p14="http://schemas.microsoft.com/office/powerpoint/2010/main" xmlns="" val="31996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BD9F54C2-D37B-4A10-A0AC-DC068463C61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772400" cy="492443"/>
          </a:xfrm>
          <a:noFill/>
          <a:ln/>
        </p:spPr>
        <p:txBody>
          <a:bodyPr/>
          <a:lstStyle/>
          <a:p>
            <a:r>
              <a:rPr lang="en-US" altLang="en-US" sz="3200" i="1"/>
              <a:t>The Uncertainty of Sampling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880" y="1295400"/>
            <a:ext cx="8053387" cy="4801314"/>
          </a:xfrm>
          <a:noFill/>
          <a:ln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 replications of our model represent a sample from the (infinite) population of all possible replications</a:t>
            </a:r>
            <a:r>
              <a:rPr lang="en-US" alt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Suppose we repeated the simulation and obtained a new sample of the same size. 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Q: Would the statistical results be the same?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A: No</a:t>
            </a:r>
            <a:r>
              <a:rPr lang="en-US" altLang="en-US" sz="2400" dirty="0" smtClean="0"/>
              <a:t>!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As the sample size (# of replications) increases, the sample statistics converge to the true population values. </a:t>
            </a:r>
            <a:endParaRPr lang="en-US" alt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We can also construct confidence intervals for a number of statistics...</a:t>
            </a:r>
          </a:p>
        </p:txBody>
      </p:sp>
    </p:spTree>
    <p:extLst>
      <p:ext uri="{BB962C8B-B14F-4D97-AF65-F5344CB8AC3E}">
        <p14:creationId xmlns:p14="http://schemas.microsoft.com/office/powerpoint/2010/main" xmlns="" val="41584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31D509C9-89A1-43F5-B6A3-3B5923B8FE3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1662" y="624840"/>
            <a:ext cx="7772400" cy="984885"/>
          </a:xfrm>
          <a:noFill/>
          <a:ln/>
        </p:spPr>
        <p:txBody>
          <a:bodyPr/>
          <a:lstStyle/>
          <a:p>
            <a:r>
              <a:rPr lang="en-US" altLang="en-US" sz="3200" i="1" dirty="0"/>
              <a:t>Constructing a Confidence Interval for the True Population Mean</a:t>
            </a:r>
          </a:p>
        </p:txBody>
      </p:sp>
      <p:graphicFrame>
        <p:nvGraphicFramePr>
          <p:cNvPr id="3072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81317845"/>
              </p:ext>
            </p:extLst>
          </p:nvPr>
        </p:nvGraphicFramePr>
        <p:xfrm>
          <a:off x="1431925" y="1633538"/>
          <a:ext cx="5649913" cy="858837"/>
        </p:xfrm>
        <a:graphic>
          <a:graphicData uri="http://schemas.openxmlformats.org/presentationml/2006/ole">
            <p:oleObj spid="_x0000_s1074" name="Equation" r:id="rId3" imgW="2705040" imgH="419040" progId="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70764896"/>
              </p:ext>
            </p:extLst>
          </p:nvPr>
        </p:nvGraphicFramePr>
        <p:xfrm>
          <a:off x="1370013" y="2447925"/>
          <a:ext cx="5799137" cy="849313"/>
        </p:xfrm>
        <a:graphic>
          <a:graphicData uri="http://schemas.openxmlformats.org/presentationml/2006/ole">
            <p:oleObj spid="_x0000_s1075" name="Equation" r:id="rId4" imgW="2781000" imgH="419040" progId="">
              <p:embed/>
            </p:oleObj>
          </a:graphicData>
        </a:graphic>
      </p:graphicFrame>
      <p:graphicFrame>
        <p:nvGraphicFramePr>
          <p:cNvPr id="3072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27916810"/>
              </p:ext>
            </p:extLst>
          </p:nvPr>
        </p:nvGraphicFramePr>
        <p:xfrm>
          <a:off x="2105025" y="3894138"/>
          <a:ext cx="4765675" cy="1524000"/>
        </p:xfrm>
        <a:graphic>
          <a:graphicData uri="http://schemas.openxmlformats.org/presentationml/2006/ole">
            <p:oleObj spid="_x0000_s1076" name="Equation" r:id="rId5" imgW="2044440" imgH="660240" progId="">
              <p:embed/>
            </p:oleObj>
          </a:graphicData>
        </a:graphic>
      </p:graphicFrame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169988" y="334486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where: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677863" y="5689600"/>
            <a:ext cx="8129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Note that as </a:t>
            </a:r>
            <a:r>
              <a:rPr lang="en-US" altLang="en-US" sz="1800" i="1">
                <a:latin typeface="Times New Roman" panose="02020603050405020304" pitchFamily="18" charset="0"/>
              </a:rPr>
              <a:t>n</a:t>
            </a:r>
            <a:r>
              <a:rPr lang="en-US" altLang="en-US" sz="1800">
                <a:latin typeface="Times New Roman" panose="02020603050405020304" pitchFamily="18" charset="0"/>
              </a:rPr>
              <a:t> increases, the width of the confidence decreases.</a:t>
            </a:r>
          </a:p>
        </p:txBody>
      </p:sp>
    </p:spTree>
    <p:extLst>
      <p:ext uri="{BB962C8B-B14F-4D97-AF65-F5344CB8AC3E}">
        <p14:creationId xmlns:p14="http://schemas.microsoft.com/office/powerpoint/2010/main" xmlns="" val="10839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83E98617-1D64-4784-AECA-113121EB4FF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471012"/>
            <a:ext cx="7772400" cy="984885"/>
          </a:xfrm>
          <a:noFill/>
          <a:ln/>
        </p:spPr>
        <p:txBody>
          <a:bodyPr/>
          <a:lstStyle/>
          <a:p>
            <a:r>
              <a:rPr lang="en-US" altLang="en-US" sz="3200" i="1" dirty="0"/>
              <a:t>Constructing a Confidence Interval for the True Population Proportion</a:t>
            </a:r>
          </a:p>
        </p:txBody>
      </p:sp>
      <p:graphicFrame>
        <p:nvGraphicFramePr>
          <p:cNvPr id="3174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50399272"/>
              </p:ext>
            </p:extLst>
          </p:nvPr>
        </p:nvGraphicFramePr>
        <p:xfrm>
          <a:off x="993775" y="1608138"/>
          <a:ext cx="6516688" cy="900112"/>
        </p:xfrm>
        <a:graphic>
          <a:graphicData uri="http://schemas.openxmlformats.org/presentationml/2006/ole">
            <p:oleObj spid="_x0000_s2098" name="Equation" r:id="rId3" imgW="3124080" imgH="444240" progId="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48407967"/>
              </p:ext>
            </p:extLst>
          </p:nvPr>
        </p:nvGraphicFramePr>
        <p:xfrm>
          <a:off x="1277938" y="3881438"/>
          <a:ext cx="6992937" cy="806450"/>
        </p:xfrm>
        <a:graphic>
          <a:graphicData uri="http://schemas.openxmlformats.org/presentationml/2006/ole">
            <p:oleObj spid="_x0000_s2099" name="Equation" r:id="rId4" imgW="3860640" imgH="457200" progId="">
              <p:embed/>
            </p:oleObj>
          </a:graphicData>
        </a:graphic>
      </p:graphicFrame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847725" y="334486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where:</a:t>
            </a:r>
          </a:p>
        </p:txBody>
      </p:sp>
      <p:graphicFrame>
        <p:nvGraphicFramePr>
          <p:cNvPr id="3175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41656566"/>
              </p:ext>
            </p:extLst>
          </p:nvPr>
        </p:nvGraphicFramePr>
        <p:xfrm>
          <a:off x="901700" y="2459038"/>
          <a:ext cx="6694488" cy="890587"/>
        </p:xfrm>
        <a:graphic>
          <a:graphicData uri="http://schemas.openxmlformats.org/presentationml/2006/ole">
            <p:oleObj spid="_x0000_s2100" name="Equation" r:id="rId5" imgW="3213000" imgH="444240" progId="">
              <p:embed/>
            </p:oleObj>
          </a:graphicData>
        </a:graphic>
      </p:graphicFrame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60400" y="5111750"/>
            <a:ext cx="8129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Note that as </a:t>
            </a:r>
            <a:r>
              <a:rPr lang="en-US" altLang="en-US" sz="1800" i="1">
                <a:latin typeface="Times New Roman" panose="02020603050405020304" pitchFamily="18" charset="0"/>
              </a:rPr>
              <a:t>n</a:t>
            </a:r>
            <a:r>
              <a:rPr lang="en-US" altLang="en-US" sz="1800">
                <a:latin typeface="Times New Roman" panose="02020603050405020304" pitchFamily="18" charset="0"/>
              </a:rPr>
              <a:t> increases, the width of the confidence decreases.</a:t>
            </a:r>
          </a:p>
        </p:txBody>
      </p:sp>
    </p:spTree>
    <p:extLst>
      <p:ext uri="{BB962C8B-B14F-4D97-AF65-F5344CB8AC3E}">
        <p14:creationId xmlns:p14="http://schemas.microsoft.com/office/powerpoint/2010/main" xmlns="" val="33167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simulation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552" y="1801312"/>
            <a:ext cx="7946897" cy="14773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Through simulation of the mathematical model, we can have a whole range of probable values for the output variable, this provides the engineer or the manager with better insight and perspective for more informed decision-making process.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1B014A-EC3C-4F36-9F63-3E641826D003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7" y="493235"/>
            <a:ext cx="7772400" cy="492443"/>
          </a:xfrm>
          <a:noFill/>
          <a:ln/>
        </p:spPr>
        <p:txBody>
          <a:bodyPr/>
          <a:lstStyle/>
          <a:p>
            <a:r>
              <a:rPr lang="en-US" sz="3200" i="1" dirty="0"/>
              <a:t>Additional Uses of Simulation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7" y="1381125"/>
            <a:ext cx="8086725" cy="4589462"/>
          </a:xfrm>
          <a:noFill/>
          <a:ln/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Simulation is used to describe the behavior, distribution and/or characteristics of some bottom-line performance measure when values of one or more input variables are uncertain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Often, some input variables are under the decision makers control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use simulation to assist in finding the values of the controllable variables that cause the system to operate optimally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 following examples illustrate this process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560388"/>
            <a:ext cx="7772400" cy="5651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i="1" dirty="0"/>
              <a:t>Introduction to Simulation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3447098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 many spreadsheets, the value for one or more cells representing independent variables is unknown or uncertain.  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As a result, there is uncertainty about the value the dependent variable will assume:</a:t>
            </a:r>
          </a:p>
          <a:p>
            <a:pPr lvl="1" algn="ctr"/>
            <a:r>
              <a:rPr lang="en-US" sz="2800" dirty="0">
                <a:latin typeface="Times New Roman" pitchFamily="18" charset="0"/>
              </a:rPr>
              <a:t>Y = </a:t>
            </a:r>
            <a:r>
              <a:rPr lang="en-US" sz="2800" i="1" dirty="0">
                <a:latin typeface="Times New Roman" pitchFamily="18" charset="0"/>
              </a:rPr>
              <a:t>f</a:t>
            </a:r>
            <a:r>
              <a:rPr lang="en-US" sz="2800" dirty="0">
                <a:latin typeface="Times New Roman" pitchFamily="18" charset="0"/>
              </a:rPr>
              <a:t>(X</a:t>
            </a:r>
            <a:r>
              <a:rPr lang="en-US" sz="2800" baseline="-25000" dirty="0">
                <a:latin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</a:rPr>
              <a:t>, X</a:t>
            </a:r>
            <a:r>
              <a:rPr lang="en-US" sz="2800" baseline="-25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, …, </a:t>
            </a:r>
            <a:r>
              <a:rPr lang="en-US" sz="2800" dirty="0" err="1">
                <a:latin typeface="Times New Roman" pitchFamily="18" charset="0"/>
              </a:rPr>
              <a:t>X</a:t>
            </a:r>
            <a:r>
              <a:rPr lang="en-US" sz="2800" i="1" baseline="-25000" dirty="0" err="1">
                <a:latin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</a:rPr>
              <a:t>)</a:t>
            </a:r>
          </a:p>
          <a:p>
            <a:pPr marL="800100" lvl="1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Simulation can be used to analyze these types of models.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3E7F69EC-E22C-4107-B039-4BBC2DDC074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772400" cy="90487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200" i="1" dirty="0"/>
              <a:t>An Reservation Management Example:</a:t>
            </a:r>
            <a:br>
              <a:rPr lang="en-US" altLang="en-US" sz="3200" i="1" dirty="0"/>
            </a:br>
            <a:r>
              <a:rPr lang="en-US" altLang="en-US" sz="3200" i="1" dirty="0"/>
              <a:t>Piedmont Commuter Airlines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514475"/>
            <a:ext cx="8758237" cy="3693319"/>
          </a:xfrm>
          <a:noFill/>
          <a:ln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PCA Flight 343 flies between a small regional airport and a major hub.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 plane </a:t>
            </a:r>
            <a:r>
              <a:rPr lang="en-US" altLang="en-US" sz="2400" dirty="0">
                <a:solidFill>
                  <a:srgbClr val="7030A0"/>
                </a:solidFill>
              </a:rPr>
              <a:t>has 19 seats</a:t>
            </a:r>
            <a:r>
              <a:rPr lang="en-US" altLang="en-US" sz="2400" dirty="0"/>
              <a:t>, several of which are often vacant.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7030A0"/>
                </a:solidFill>
              </a:rPr>
              <a:t>Tickets cost $150 per seat</a:t>
            </a:r>
            <a:r>
              <a:rPr lang="en-US" alt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There is </a:t>
            </a:r>
            <a:r>
              <a:rPr lang="en-US" altLang="en-US" sz="2400" dirty="0">
                <a:solidFill>
                  <a:srgbClr val="7030A0"/>
                </a:solidFill>
              </a:rPr>
              <a:t>a 0.10 probability of a sold seat being vacant.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If PCA overbooks, it must pay an average </a:t>
            </a:r>
            <a:r>
              <a:rPr lang="en-US" altLang="en-US" sz="2400" dirty="0">
                <a:solidFill>
                  <a:srgbClr val="7030A0"/>
                </a:solidFill>
              </a:rPr>
              <a:t>of $325 for any passengers that get “bumped”.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Demand for seats is random,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What is the optimal number of seats to sell? </a:t>
            </a:r>
          </a:p>
        </p:txBody>
      </p:sp>
      <p:grpSp>
        <p:nvGrpSpPr>
          <p:cNvPr id="41992" name="Group 8"/>
          <p:cNvGrpSpPr>
            <a:grpSpLocks/>
          </p:cNvGrpSpPr>
          <p:nvPr/>
        </p:nvGrpSpPr>
        <p:grpSpPr bwMode="auto">
          <a:xfrm>
            <a:off x="762000" y="5165725"/>
            <a:ext cx="7315200" cy="854075"/>
            <a:chOff x="432" y="960"/>
            <a:chExt cx="4608" cy="538"/>
          </a:xfrm>
        </p:grpSpPr>
        <p:sp>
          <p:nvSpPr>
            <p:cNvPr id="41990" name="Text Box 6"/>
            <p:cNvSpPr txBox="1">
              <a:spLocks noChangeArrowheads="1"/>
            </p:cNvSpPr>
            <p:nvPr/>
          </p:nvSpPr>
          <p:spPr bwMode="auto">
            <a:xfrm>
              <a:off x="432" y="960"/>
              <a:ext cx="460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1822450" algn="ctr"/>
                  <a:tab pos="2282825" algn="ctr"/>
                  <a:tab pos="2743200" algn="ctr"/>
                  <a:tab pos="3201988" algn="ctr"/>
                  <a:tab pos="3662363" algn="ctr"/>
                  <a:tab pos="4122738" algn="ctr"/>
                  <a:tab pos="4565650" algn="ctr"/>
                  <a:tab pos="5026025" algn="ctr"/>
                  <a:tab pos="5484813" algn="ctr"/>
                  <a:tab pos="5994400" algn="ctr"/>
                  <a:tab pos="6403975" algn="ctr"/>
                  <a:tab pos="686435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22450" algn="ctr"/>
                  <a:tab pos="2282825" algn="ctr"/>
                  <a:tab pos="2743200" algn="ctr"/>
                  <a:tab pos="3201988" algn="ctr"/>
                  <a:tab pos="3662363" algn="ctr"/>
                  <a:tab pos="4122738" algn="ctr"/>
                  <a:tab pos="4565650" algn="ctr"/>
                  <a:tab pos="5026025" algn="ctr"/>
                  <a:tab pos="5484813" algn="ctr"/>
                  <a:tab pos="5994400" algn="ctr"/>
                  <a:tab pos="6403975" algn="ctr"/>
                  <a:tab pos="686435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22450" algn="ctr"/>
                  <a:tab pos="2282825" algn="ctr"/>
                  <a:tab pos="2743200" algn="ctr"/>
                  <a:tab pos="3201988" algn="ctr"/>
                  <a:tab pos="3662363" algn="ctr"/>
                  <a:tab pos="4122738" algn="ctr"/>
                  <a:tab pos="4565650" algn="ctr"/>
                  <a:tab pos="5026025" algn="ctr"/>
                  <a:tab pos="5484813" algn="ctr"/>
                  <a:tab pos="5994400" algn="ctr"/>
                  <a:tab pos="6403975" algn="ctr"/>
                  <a:tab pos="686435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22450" algn="ctr"/>
                  <a:tab pos="2282825" algn="ctr"/>
                  <a:tab pos="2743200" algn="ctr"/>
                  <a:tab pos="3201988" algn="ctr"/>
                  <a:tab pos="3662363" algn="ctr"/>
                  <a:tab pos="4122738" algn="ctr"/>
                  <a:tab pos="4565650" algn="ctr"/>
                  <a:tab pos="5026025" algn="ctr"/>
                  <a:tab pos="5484813" algn="ctr"/>
                  <a:tab pos="5994400" algn="ctr"/>
                  <a:tab pos="6403975" algn="ctr"/>
                  <a:tab pos="686435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22450" algn="ctr"/>
                  <a:tab pos="2282825" algn="ctr"/>
                  <a:tab pos="2743200" algn="ctr"/>
                  <a:tab pos="3201988" algn="ctr"/>
                  <a:tab pos="3662363" algn="ctr"/>
                  <a:tab pos="4122738" algn="ctr"/>
                  <a:tab pos="4565650" algn="ctr"/>
                  <a:tab pos="5026025" algn="ctr"/>
                  <a:tab pos="5484813" algn="ctr"/>
                  <a:tab pos="5994400" algn="ctr"/>
                  <a:tab pos="6403975" algn="ctr"/>
                  <a:tab pos="686435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22450" algn="ctr"/>
                  <a:tab pos="2282825" algn="ctr"/>
                  <a:tab pos="2743200" algn="ctr"/>
                  <a:tab pos="3201988" algn="ctr"/>
                  <a:tab pos="3662363" algn="ctr"/>
                  <a:tab pos="4122738" algn="ctr"/>
                  <a:tab pos="4565650" algn="ctr"/>
                  <a:tab pos="5026025" algn="ctr"/>
                  <a:tab pos="5484813" algn="ctr"/>
                  <a:tab pos="5994400" algn="ctr"/>
                  <a:tab pos="6403975" algn="ctr"/>
                  <a:tab pos="686435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22450" algn="ctr"/>
                  <a:tab pos="2282825" algn="ctr"/>
                  <a:tab pos="2743200" algn="ctr"/>
                  <a:tab pos="3201988" algn="ctr"/>
                  <a:tab pos="3662363" algn="ctr"/>
                  <a:tab pos="4122738" algn="ctr"/>
                  <a:tab pos="4565650" algn="ctr"/>
                  <a:tab pos="5026025" algn="ctr"/>
                  <a:tab pos="5484813" algn="ctr"/>
                  <a:tab pos="5994400" algn="ctr"/>
                  <a:tab pos="6403975" algn="ctr"/>
                  <a:tab pos="686435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22450" algn="ctr"/>
                  <a:tab pos="2282825" algn="ctr"/>
                  <a:tab pos="2743200" algn="ctr"/>
                  <a:tab pos="3201988" algn="ctr"/>
                  <a:tab pos="3662363" algn="ctr"/>
                  <a:tab pos="4122738" algn="ctr"/>
                  <a:tab pos="4565650" algn="ctr"/>
                  <a:tab pos="5026025" algn="ctr"/>
                  <a:tab pos="5484813" algn="ctr"/>
                  <a:tab pos="5994400" algn="ctr"/>
                  <a:tab pos="6403975" algn="ctr"/>
                  <a:tab pos="686435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22450" algn="ctr"/>
                  <a:tab pos="2282825" algn="ctr"/>
                  <a:tab pos="2743200" algn="ctr"/>
                  <a:tab pos="3201988" algn="ctr"/>
                  <a:tab pos="3662363" algn="ctr"/>
                  <a:tab pos="4122738" algn="ctr"/>
                  <a:tab pos="4565650" algn="ctr"/>
                  <a:tab pos="5026025" algn="ctr"/>
                  <a:tab pos="5484813" algn="ctr"/>
                  <a:tab pos="5994400" algn="ctr"/>
                  <a:tab pos="6403975" algn="ctr"/>
                  <a:tab pos="686435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anose="020B0604020202020204" pitchFamily="34" charset="0"/>
                </a:rPr>
                <a:t>Demand	14	15	16	17	18	19	20	21	22	23	24	25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anose="020B0604020202020204" pitchFamily="34" charset="0"/>
                </a:rPr>
                <a:t>Probability	.03	.05	.07	.09	.11	.15	.18	.14	.08	.05	.03	.02</a:t>
              </a:r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432" y="1248"/>
              <a:ext cx="4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51276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D4469838-ABB1-47A0-91A4-8FB401EEA79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92443"/>
          </a:xfrm>
          <a:noFill/>
          <a:ln/>
        </p:spPr>
        <p:txBody>
          <a:bodyPr/>
          <a:lstStyle/>
          <a:p>
            <a:r>
              <a:rPr lang="en-US" altLang="en-US" sz="3200" i="1" dirty="0"/>
              <a:t>Implementing &amp; Simulating the Model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/>
              <a:t>See file Fig12-19.xls</a:t>
            </a:r>
          </a:p>
        </p:txBody>
      </p:sp>
    </p:spTree>
    <p:extLst>
      <p:ext uri="{BB962C8B-B14F-4D97-AF65-F5344CB8AC3E}">
        <p14:creationId xmlns:p14="http://schemas.microsoft.com/office/powerpoint/2010/main" xmlns="" val="19344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7DF8B5B7-710D-4734-889C-8BD0C815D46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477458"/>
            <a:ext cx="8377237" cy="1181862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200" i="1" dirty="0"/>
              <a:t>Inventory Control Example:</a:t>
            </a:r>
            <a:br>
              <a:rPr lang="en-US" altLang="en-US" sz="3200" i="1" dirty="0"/>
            </a:br>
            <a:r>
              <a:rPr lang="en-US" altLang="en-US" sz="3200" i="1" dirty="0"/>
              <a:t>Millennium Computer Corporation (MCC)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673" y="1373188"/>
            <a:ext cx="8828087" cy="1846659"/>
          </a:xfrm>
          <a:noFill/>
          <a:ln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MCC is a retail computer store - where competition is fierce.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Stock outs are occurring on a popular monitor.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 current reorder point is 28.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 current order size is 50.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Daily demand and order lead times vary randomly as follows:</a:t>
            </a:r>
          </a:p>
        </p:txBody>
      </p:sp>
      <p:grpSp>
        <p:nvGrpSpPr>
          <p:cNvPr id="33799" name="Group 7"/>
          <p:cNvGrpSpPr>
            <a:grpSpLocks/>
          </p:cNvGrpSpPr>
          <p:nvPr/>
        </p:nvGrpSpPr>
        <p:grpSpPr bwMode="auto">
          <a:xfrm>
            <a:off x="609600" y="3300413"/>
            <a:ext cx="8248650" cy="1576387"/>
            <a:chOff x="384" y="2079"/>
            <a:chExt cx="5196" cy="993"/>
          </a:xfrm>
        </p:grpSpPr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384" y="2079"/>
              <a:ext cx="5196" cy="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006600" algn="ctr"/>
                  <a:tab pos="2517775" algn="ctr"/>
                  <a:tab pos="3027363" algn="ctr"/>
                  <a:tab pos="3538538" algn="ctr"/>
                  <a:tab pos="4065588" algn="ctr"/>
                  <a:tab pos="4625975" algn="ctr"/>
                  <a:tab pos="5205413" algn="ctr"/>
                  <a:tab pos="5765800" algn="ctr"/>
                  <a:tab pos="6343650" algn="ctr"/>
                  <a:tab pos="6923088" algn="ctr"/>
                  <a:tab pos="743267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006600" algn="ctr"/>
                  <a:tab pos="2517775" algn="ctr"/>
                  <a:tab pos="3027363" algn="ctr"/>
                  <a:tab pos="3538538" algn="ctr"/>
                  <a:tab pos="4065588" algn="ctr"/>
                  <a:tab pos="4625975" algn="ctr"/>
                  <a:tab pos="5205413" algn="ctr"/>
                  <a:tab pos="5765800" algn="ctr"/>
                  <a:tab pos="6343650" algn="ctr"/>
                  <a:tab pos="6923088" algn="ctr"/>
                  <a:tab pos="743267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006600" algn="ctr"/>
                  <a:tab pos="2517775" algn="ctr"/>
                  <a:tab pos="3027363" algn="ctr"/>
                  <a:tab pos="3538538" algn="ctr"/>
                  <a:tab pos="4065588" algn="ctr"/>
                  <a:tab pos="4625975" algn="ctr"/>
                  <a:tab pos="5205413" algn="ctr"/>
                  <a:tab pos="5765800" algn="ctr"/>
                  <a:tab pos="6343650" algn="ctr"/>
                  <a:tab pos="6923088" algn="ctr"/>
                  <a:tab pos="743267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006600" algn="ctr"/>
                  <a:tab pos="2517775" algn="ctr"/>
                  <a:tab pos="3027363" algn="ctr"/>
                  <a:tab pos="3538538" algn="ctr"/>
                  <a:tab pos="4065588" algn="ctr"/>
                  <a:tab pos="4625975" algn="ctr"/>
                  <a:tab pos="5205413" algn="ctr"/>
                  <a:tab pos="5765800" algn="ctr"/>
                  <a:tab pos="6343650" algn="ctr"/>
                  <a:tab pos="6923088" algn="ctr"/>
                  <a:tab pos="743267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006600" algn="ctr"/>
                  <a:tab pos="2517775" algn="ctr"/>
                  <a:tab pos="3027363" algn="ctr"/>
                  <a:tab pos="3538538" algn="ctr"/>
                  <a:tab pos="4065588" algn="ctr"/>
                  <a:tab pos="4625975" algn="ctr"/>
                  <a:tab pos="5205413" algn="ctr"/>
                  <a:tab pos="5765800" algn="ctr"/>
                  <a:tab pos="6343650" algn="ctr"/>
                  <a:tab pos="6923088" algn="ctr"/>
                  <a:tab pos="743267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06600" algn="ctr"/>
                  <a:tab pos="2517775" algn="ctr"/>
                  <a:tab pos="3027363" algn="ctr"/>
                  <a:tab pos="3538538" algn="ctr"/>
                  <a:tab pos="4065588" algn="ctr"/>
                  <a:tab pos="4625975" algn="ctr"/>
                  <a:tab pos="5205413" algn="ctr"/>
                  <a:tab pos="5765800" algn="ctr"/>
                  <a:tab pos="6343650" algn="ctr"/>
                  <a:tab pos="6923088" algn="ctr"/>
                  <a:tab pos="743267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06600" algn="ctr"/>
                  <a:tab pos="2517775" algn="ctr"/>
                  <a:tab pos="3027363" algn="ctr"/>
                  <a:tab pos="3538538" algn="ctr"/>
                  <a:tab pos="4065588" algn="ctr"/>
                  <a:tab pos="4625975" algn="ctr"/>
                  <a:tab pos="5205413" algn="ctr"/>
                  <a:tab pos="5765800" algn="ctr"/>
                  <a:tab pos="6343650" algn="ctr"/>
                  <a:tab pos="6923088" algn="ctr"/>
                  <a:tab pos="743267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06600" algn="ctr"/>
                  <a:tab pos="2517775" algn="ctr"/>
                  <a:tab pos="3027363" algn="ctr"/>
                  <a:tab pos="3538538" algn="ctr"/>
                  <a:tab pos="4065588" algn="ctr"/>
                  <a:tab pos="4625975" algn="ctr"/>
                  <a:tab pos="5205413" algn="ctr"/>
                  <a:tab pos="5765800" algn="ctr"/>
                  <a:tab pos="6343650" algn="ctr"/>
                  <a:tab pos="6923088" algn="ctr"/>
                  <a:tab pos="743267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06600" algn="ctr"/>
                  <a:tab pos="2517775" algn="ctr"/>
                  <a:tab pos="3027363" algn="ctr"/>
                  <a:tab pos="3538538" algn="ctr"/>
                  <a:tab pos="4065588" algn="ctr"/>
                  <a:tab pos="4625975" algn="ctr"/>
                  <a:tab pos="5205413" algn="ctr"/>
                  <a:tab pos="5765800" algn="ctr"/>
                  <a:tab pos="6343650" algn="ctr"/>
                  <a:tab pos="6923088" algn="ctr"/>
                  <a:tab pos="743267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Units Demanded:	0	1	2	3	4	5	6	7	8	9	10</a:t>
              </a:r>
            </a:p>
            <a:p>
              <a:pPr>
                <a:lnSpc>
                  <a:spcPct val="1200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Probability:	0.01	0.02	0.04	0.06	0.09	0.14	0.18	0.22	0.16	0.06	0.02</a:t>
              </a:r>
            </a:p>
            <a:p>
              <a:endParaRPr lang="en-US" altLang="en-US" sz="1800">
                <a:latin typeface="Arial" panose="020B0604020202020204" pitchFamily="34" charset="0"/>
              </a:endParaRPr>
            </a:p>
            <a:p>
              <a:r>
                <a:rPr lang="en-US" altLang="en-US" sz="1800">
                  <a:latin typeface="Arial" panose="020B0604020202020204" pitchFamily="34" charset="0"/>
                </a:rPr>
                <a:t>Lead Time (days):	3	4	5	</a:t>
              </a:r>
            </a:p>
            <a:p>
              <a:pPr>
                <a:lnSpc>
                  <a:spcPct val="1200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Probability:  	0.2	0.6	0.2	</a:t>
              </a:r>
            </a:p>
          </p:txBody>
        </p:sp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>
              <a:off x="384" y="2304"/>
              <a:ext cx="4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8" name="Line 6"/>
            <p:cNvSpPr>
              <a:spLocks noChangeShapeType="1"/>
            </p:cNvSpPr>
            <p:nvPr/>
          </p:nvSpPr>
          <p:spPr bwMode="auto">
            <a:xfrm>
              <a:off x="384" y="2832"/>
              <a:ext cx="2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28600" y="5029199"/>
            <a:ext cx="88280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MCC’s owner would like to determine the reorder point and order size that will provide a 98% service level while keeping the average inventory as low as possible.</a:t>
            </a:r>
          </a:p>
        </p:txBody>
      </p:sp>
    </p:spTree>
    <p:extLst>
      <p:ext uri="{BB962C8B-B14F-4D97-AF65-F5344CB8AC3E}">
        <p14:creationId xmlns:p14="http://schemas.microsoft.com/office/powerpoint/2010/main" xmlns="" val="1168563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  <p:bldP spid="33800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3FD8C7EA-8633-4E7C-BB00-985B1283546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98552" y="685800"/>
            <a:ext cx="7772400" cy="492443"/>
          </a:xfrm>
          <a:noFill/>
          <a:ln/>
        </p:spPr>
        <p:txBody>
          <a:bodyPr/>
          <a:lstStyle/>
          <a:p>
            <a:r>
              <a:rPr lang="en-US" altLang="en-US" sz="3200" i="1" dirty="0"/>
              <a:t>Implementing &amp; Simulating the Model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/>
              <a:t>See file Fig12-26.xls</a:t>
            </a:r>
          </a:p>
        </p:txBody>
      </p:sp>
    </p:spTree>
    <p:extLst>
      <p:ext uri="{BB962C8B-B14F-4D97-AF65-F5344CB8AC3E}">
        <p14:creationId xmlns:p14="http://schemas.microsoft.com/office/powerpoint/2010/main" xmlns="" val="387527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6E1BD2C7-AA1E-44EA-9FCD-49E3BF138D5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7840" y="381000"/>
            <a:ext cx="8628062" cy="904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i="1" dirty="0"/>
              <a:t>A Project Selection Example:</a:t>
            </a:r>
            <a:br>
              <a:rPr lang="en-US" altLang="en-US" sz="3200" i="1" dirty="0"/>
            </a:br>
            <a:r>
              <a:rPr lang="en-US" altLang="en-US" sz="3200" i="1" dirty="0"/>
              <a:t>TRC Technologies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556" y="1285875"/>
            <a:ext cx="8828087" cy="369332"/>
          </a:xfrm>
          <a:noFill/>
          <a:ln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TRC has $2 million to invest in the following new R&amp;D projects.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228600" y="5486400"/>
            <a:ext cx="88280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/>
              <a:t>TRC wants to select the projects that will maximize the firm’s expected profit.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57200" y="1676400"/>
            <a:ext cx="8686800" cy="362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60375" algn="ctr"/>
                <a:tab pos="1822450" algn="ctr"/>
                <a:tab pos="3201988" algn="ctr"/>
                <a:tab pos="4565650" algn="ctr"/>
                <a:tab pos="5484813" algn="ctr"/>
                <a:tab pos="640397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60375" algn="ctr"/>
                <a:tab pos="1822450" algn="ctr"/>
                <a:tab pos="3201988" algn="ctr"/>
                <a:tab pos="4565650" algn="ctr"/>
                <a:tab pos="5484813" algn="ctr"/>
                <a:tab pos="640397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60375" algn="ctr"/>
                <a:tab pos="1822450" algn="ctr"/>
                <a:tab pos="3201988" algn="ctr"/>
                <a:tab pos="4565650" algn="ctr"/>
                <a:tab pos="5484813" algn="ctr"/>
                <a:tab pos="640397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60375" algn="ctr"/>
                <a:tab pos="1822450" algn="ctr"/>
                <a:tab pos="3201988" algn="ctr"/>
                <a:tab pos="4565650" algn="ctr"/>
                <a:tab pos="5484813" algn="ctr"/>
                <a:tab pos="640397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60375" algn="ctr"/>
                <a:tab pos="1822450" algn="ctr"/>
                <a:tab pos="3201988" algn="ctr"/>
                <a:tab pos="4565650" algn="ctr"/>
                <a:tab pos="5484813" algn="ctr"/>
                <a:tab pos="640397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ctr"/>
                <a:tab pos="1822450" algn="ctr"/>
                <a:tab pos="3201988" algn="ctr"/>
                <a:tab pos="4565650" algn="ctr"/>
                <a:tab pos="5484813" algn="ctr"/>
                <a:tab pos="640397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ctr"/>
                <a:tab pos="1822450" algn="ctr"/>
                <a:tab pos="3201988" algn="ctr"/>
                <a:tab pos="4565650" algn="ctr"/>
                <a:tab pos="5484813" algn="ctr"/>
                <a:tab pos="640397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ctr"/>
                <a:tab pos="1822450" algn="ctr"/>
                <a:tab pos="3201988" algn="ctr"/>
                <a:tab pos="4565650" algn="ctr"/>
                <a:tab pos="5484813" algn="ctr"/>
                <a:tab pos="640397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ctr"/>
                <a:tab pos="1822450" algn="ctr"/>
                <a:tab pos="3201988" algn="ctr"/>
                <a:tab pos="4565650" algn="ctr"/>
                <a:tab pos="5484813" algn="ctr"/>
                <a:tab pos="640397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					Revenue Potential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		Initial Cost	Prob. Of		($1,000s)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	Project	($1,000s)	Success	Min	Likely	Max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	1	$250	0.9	$600	$750	$900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	2	$650	0.7	$1250	$1500	$1600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	3	$250	0.6	$500	$600	$750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	4	$500	0.4	$1600	$1800	$1900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	5	$700	0.8	$1150	$1200	$1400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	6	$30	0.6	$150	$180	$250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	7	$350	0.7	$750	$900	$1000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	8	$70	0.9	$220	$250	$320</a:t>
            </a:r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533400" y="2590800"/>
            <a:ext cx="693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2477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8EB0C2EC-F201-4146-9897-E50569DA74F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98552" y="609600"/>
            <a:ext cx="7772400" cy="492443"/>
          </a:xfrm>
          <a:noFill/>
          <a:ln/>
        </p:spPr>
        <p:txBody>
          <a:bodyPr/>
          <a:lstStyle/>
          <a:p>
            <a:r>
              <a:rPr lang="en-US" altLang="en-US" sz="3200" i="1" dirty="0"/>
              <a:t>Implementing &amp; Simulating the Model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/>
              <a:t>See file Fig12-34.xls</a:t>
            </a:r>
          </a:p>
        </p:txBody>
      </p:sp>
    </p:spTree>
    <p:extLst>
      <p:ext uri="{BB962C8B-B14F-4D97-AF65-F5344CB8AC3E}">
        <p14:creationId xmlns:p14="http://schemas.microsoft.com/office/powerpoint/2010/main" xmlns="" val="11448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28DF473E-1083-457E-B5DC-CA0C1197D9B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685800"/>
          </a:xfrm>
        </p:spPr>
        <p:txBody>
          <a:bodyPr/>
          <a:lstStyle/>
          <a:p>
            <a:r>
              <a:rPr lang="en-US" altLang="en-US" i="1" dirty="0"/>
              <a:t>Risk Management</a:t>
            </a:r>
            <a:endParaRPr lang="en-US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25853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The solution that maximizes the expected profit also poses a significant (</a:t>
            </a:r>
            <a:r>
              <a:rPr lang="en-US" altLang="en-US" dirty="0">
                <a:sym typeface="Symbol" panose="05050102010706020507" pitchFamily="18" charset="2"/>
              </a:rPr>
              <a:t></a:t>
            </a:r>
            <a:r>
              <a:rPr lang="en-US" altLang="en-US" dirty="0"/>
              <a:t>10%) risk of losing money</a:t>
            </a:r>
            <a:r>
              <a:rPr lang="en-US" alt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Suppose TRC would prefer a solution that maximizes the chances of earning at least $1 million while incurring at most a 5% chance of losing money</a:t>
            </a:r>
            <a:r>
              <a:rPr lang="en-US" alt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We can use </a:t>
            </a:r>
            <a:r>
              <a:rPr lang="en-US" altLang="en-US" dirty="0" err="1"/>
              <a:t>OptQuest</a:t>
            </a:r>
            <a:r>
              <a:rPr lang="en-US" altLang="en-US" dirty="0"/>
              <a:t> to find such a solution...</a:t>
            </a:r>
          </a:p>
        </p:txBody>
      </p:sp>
    </p:spTree>
    <p:extLst>
      <p:ext uri="{BB962C8B-B14F-4D97-AF65-F5344CB8AC3E}">
        <p14:creationId xmlns:p14="http://schemas.microsoft.com/office/powerpoint/2010/main" xmlns="" val="21194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16255" y="762000"/>
            <a:ext cx="8111489" cy="492443"/>
          </a:xfrm>
        </p:spPr>
        <p:txBody>
          <a:bodyPr/>
          <a:lstStyle/>
          <a:p>
            <a:r>
              <a:rPr lang="en-US" sz="3200" dirty="0"/>
              <a:t>Simulation </a:t>
            </a:r>
            <a:r>
              <a:rPr lang="en-US" sz="3200" dirty="0" smtClean="0"/>
              <a:t>modeling </a:t>
            </a:r>
            <a:r>
              <a:rPr lang="en-US" sz="3200" dirty="0"/>
              <a:t>with Crystal Ball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552" y="1801312"/>
            <a:ext cx="7946897" cy="1292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Crystal Ball automates the complex tasks required in Monte Carlo Simulations, such as generating random </a:t>
            </a:r>
            <a:r>
              <a:rPr lang="en-US" dirty="0" err="1"/>
              <a:t>variates</a:t>
            </a:r>
            <a:r>
              <a:rPr lang="en-US" dirty="0"/>
              <a:t>, replicating the model calculations, aggregating results, and computing statistics, and developing necessary graphs and charts.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C80D2DCB-3D8E-4C79-AB61-EFCB55DE45E7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16256" y="918936"/>
            <a:ext cx="8111489" cy="492443"/>
          </a:xfrm>
        </p:spPr>
        <p:txBody>
          <a:bodyPr/>
          <a:lstStyle/>
          <a:p>
            <a:r>
              <a:rPr lang="en-US" sz="3200" dirty="0" smtClean="0"/>
              <a:t>Simulation modeling with Crystal Ball</a:t>
            </a:r>
            <a:endParaRPr lang="en-US" sz="32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552" y="1801312"/>
            <a:ext cx="7946897" cy="35086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main key tool bars are as follows: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7030A0"/>
                </a:solidFill>
              </a:rPr>
              <a:t>Define assumptions (input variables)</a:t>
            </a:r>
            <a:r>
              <a:rPr lang="en-US" sz="2500" dirty="0"/>
              <a:t> – defines a probability distribution for spreadsheet cell </a:t>
            </a:r>
            <a:r>
              <a:rPr lang="en-US" sz="2500" dirty="0" smtClean="0"/>
              <a:t>value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7030A0"/>
                </a:solidFill>
              </a:rPr>
              <a:t>Define forecast (output variable)</a:t>
            </a:r>
            <a:r>
              <a:rPr lang="en-US" sz="2500" dirty="0"/>
              <a:t> – define a cell as simulation output for which statistics will be </a:t>
            </a:r>
            <a:r>
              <a:rPr lang="en-US" sz="2500" dirty="0" smtClean="0"/>
              <a:t>generated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7030A0"/>
                </a:solidFill>
              </a:rPr>
              <a:t>Select assumptions </a:t>
            </a:r>
            <a:r>
              <a:rPr lang="en-US" sz="2500" dirty="0"/>
              <a:t>– show all assumption cells in the worksheet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D1F80013-6A46-4412-8F85-1C55D527D3C4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16256" y="918936"/>
            <a:ext cx="8111489" cy="492443"/>
          </a:xfrm>
        </p:spPr>
        <p:txBody>
          <a:bodyPr/>
          <a:lstStyle/>
          <a:p>
            <a:r>
              <a:rPr lang="en-US" sz="3200" dirty="0" smtClean="0"/>
              <a:t>Simulation modeling with Crystal Ball</a:t>
            </a:r>
            <a:endParaRPr lang="en-US" sz="320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552" y="1801312"/>
            <a:ext cx="7946897" cy="3988784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Select forecasts </a:t>
            </a:r>
            <a:r>
              <a:rPr lang="en-US" sz="2400" dirty="0"/>
              <a:t>– show all forecast cells in the </a:t>
            </a:r>
            <a:r>
              <a:rPr lang="en-US" sz="2400" dirty="0" smtClean="0"/>
              <a:t>worksheet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Run preferences </a:t>
            </a:r>
            <a:r>
              <a:rPr lang="en-US" sz="2400" dirty="0"/>
              <a:t>– choose run preferences, such as number of trials, sampling method, and other </a:t>
            </a:r>
            <a:r>
              <a:rPr lang="en-US" sz="2400" dirty="0" smtClean="0"/>
              <a:t>features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Start simulation  (Run menu)</a:t>
            </a:r>
            <a:r>
              <a:rPr lang="en-US" sz="2400" dirty="0"/>
              <a:t> – start simulation </a:t>
            </a:r>
            <a:r>
              <a:rPr lang="en-US" sz="2400" dirty="0" smtClean="0"/>
              <a:t>run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Stop simulation (Run menu)</a:t>
            </a:r>
            <a:r>
              <a:rPr lang="en-US" sz="2400" dirty="0"/>
              <a:t> – stop simulation </a:t>
            </a:r>
            <a:r>
              <a:rPr lang="en-US" sz="2400" dirty="0" smtClean="0"/>
              <a:t>run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Single step (Run Menu) </a:t>
            </a:r>
            <a:r>
              <a:rPr lang="en-US" sz="2400" dirty="0"/>
              <a:t>– perform a single trial run of simulation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7E65A388-2D41-4851-B62F-423FE6431C2A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49288"/>
          </a:xfrm>
          <a:noFill/>
          <a:ln/>
        </p:spPr>
        <p:txBody>
          <a:bodyPr>
            <a:normAutofit/>
          </a:bodyPr>
          <a:lstStyle/>
          <a:p>
            <a:r>
              <a:rPr lang="en-US" sz="4000" i="1" dirty="0"/>
              <a:t>Random Variables &amp; Risk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38" y="1207294"/>
            <a:ext cx="7916862" cy="4924425"/>
          </a:xfrm>
          <a:noFill/>
          <a:ln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/>
              <a:t>random variable</a:t>
            </a:r>
            <a:r>
              <a:rPr lang="en-US" sz="2400" dirty="0"/>
              <a:t> is any variable whose value cannot be predicted or set with certainty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“input cells” in </a:t>
            </a:r>
            <a:r>
              <a:rPr lang="en-US" sz="2400" dirty="0" smtClean="0"/>
              <a:t>spreadsheet </a:t>
            </a:r>
            <a:r>
              <a:rPr lang="en-US" sz="2400" dirty="0"/>
              <a:t>models are actually random variables.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the future cost of raw materials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future interest rates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future number of  employees in a firm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expected product </a:t>
            </a:r>
            <a:r>
              <a:rPr lang="en-US" sz="2000" dirty="0" smtClean="0"/>
              <a:t>demand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Decisions made on the basis of uncertain information often involve risk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“Risk” implies the potential for loss.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16256" y="918936"/>
            <a:ext cx="8111489" cy="492443"/>
          </a:xfrm>
        </p:spPr>
        <p:txBody>
          <a:bodyPr/>
          <a:lstStyle/>
          <a:p>
            <a:r>
              <a:rPr lang="en-US" sz="3200" dirty="0" smtClean="0"/>
              <a:t>Simulation modeling with Crystal Ball</a:t>
            </a:r>
            <a:endParaRPr lang="en-US" sz="320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552" y="1801312"/>
            <a:ext cx="7946897" cy="31393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Create report (Run menu)</a:t>
            </a:r>
            <a:r>
              <a:rPr lang="en-US" sz="2400" dirty="0"/>
              <a:t> – generate a report of the output statistics based on the simulation </a:t>
            </a:r>
            <a:r>
              <a:rPr lang="en-US" sz="2400" dirty="0" smtClean="0"/>
              <a:t>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Crystal Ball requires two sets of cells in a spreadsheet model for running </a:t>
            </a:r>
            <a:r>
              <a:rPr lang="en-US" sz="2400" dirty="0" smtClean="0"/>
              <a:t>simulation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rgbClr val="7030A0"/>
                </a:solidFill>
              </a:rPr>
              <a:t>Assumption </a:t>
            </a:r>
            <a:r>
              <a:rPr lang="en-US" sz="2100" dirty="0">
                <a:solidFill>
                  <a:srgbClr val="7030A0"/>
                </a:solidFill>
              </a:rPr>
              <a:t>cells – </a:t>
            </a:r>
            <a:r>
              <a:rPr lang="en-US" sz="2100" dirty="0"/>
              <a:t>cells that represent uncertain inputs in the simulation </a:t>
            </a:r>
            <a:r>
              <a:rPr lang="en-US" sz="2100" dirty="0" smtClean="0"/>
              <a:t>model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rgbClr val="7030A0"/>
                </a:solidFill>
              </a:rPr>
              <a:t>Forecast </a:t>
            </a:r>
            <a:r>
              <a:rPr lang="en-US" sz="2100" dirty="0">
                <a:solidFill>
                  <a:srgbClr val="7030A0"/>
                </a:solidFill>
              </a:rPr>
              <a:t>cells </a:t>
            </a:r>
            <a:r>
              <a:rPr lang="en-US" sz="2100" dirty="0"/>
              <a:t>– cells that represent the outputs of the simulation model.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0B7A2E52-1DD2-4E2C-94BA-460950E9DB24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(</a:t>
            </a:r>
            <a:r>
              <a:rPr lang="en-US" dirty="0" smtClean="0">
                <a:hlinkClick r:id="rId2" action="ppaction://hlinkfile"/>
              </a:rPr>
              <a:t>simple</a:t>
            </a:r>
            <a:r>
              <a:rPr lang="en-US" dirty="0" smtClean="0"/>
              <a:t> profitability model)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2133600"/>
          <a:ext cx="4876800" cy="3316366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3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Arial"/>
                        </a:rPr>
                        <a:t>Unit Price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Arial"/>
                        </a:rPr>
                        <a:t>$450.00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08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Arial"/>
                        </a:rPr>
                        <a:t>Sales </a:t>
                      </a:r>
                      <a:r>
                        <a:rPr lang="en-US" sz="2000" b="0" i="0" u="none" strike="noStrike" dirty="0" smtClean="0">
                          <a:latin typeface="Arial"/>
                        </a:rPr>
                        <a:t>Volume (uncertain)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Arial"/>
                        </a:rPr>
                        <a:t>1,000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734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Arial"/>
                        </a:rPr>
                        <a:t>Unit Variable </a:t>
                      </a:r>
                      <a:r>
                        <a:rPr lang="en-US" sz="2000" b="0" i="0" u="none" strike="noStrike" dirty="0" smtClean="0">
                          <a:latin typeface="Arial"/>
                        </a:rPr>
                        <a:t>cost (uncertain)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Arial"/>
                        </a:rPr>
                        <a:t>$250.00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38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Arial"/>
                        </a:rPr>
                        <a:t>Fixed cost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Arial"/>
                        </a:rPr>
                        <a:t>$100,000.00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38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38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Arial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08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Arial"/>
                        </a:rPr>
                        <a:t>Operating </a:t>
                      </a:r>
                      <a:r>
                        <a:rPr lang="en-US" sz="2000" b="0" i="0" u="none" strike="noStrike" dirty="0" smtClean="0">
                          <a:latin typeface="Arial"/>
                        </a:rPr>
                        <a:t>Profit (?)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Arial"/>
                        </a:rPr>
                        <a:t>$100,000.00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>
                <a:hlinkClick r:id="rId2" action="ppaction://hlinkfile"/>
              </a:rPr>
              <a:t>2</a:t>
            </a:r>
            <a:r>
              <a:rPr lang="en-US" dirty="0" smtClean="0"/>
              <a:t>: Project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hydropower plant of 900 KW needs an investment of Rs 10 </a:t>
            </a:r>
            <a:r>
              <a:rPr lang="en-US" sz="2400" dirty="0" err="1" smtClean="0"/>
              <a:t>crores</a:t>
            </a:r>
            <a:r>
              <a:rPr lang="en-US" sz="240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Tax rebate for 15 years. (NEA) price at Rs 3.40 per KWh. Escalation rate at 6% for the initial five years, but after five years constant.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economic life : 15 years. The annual O &amp; M cost : 5% of the revenue. The annual escalation rate for the O &amp; M cost is 5%. The Hydropower plant to be handed over to the Govt. after 15 years.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fixed assets are 95% of the investment. The annual insurance cost is 0.25% of revenue.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98552" y="1801312"/>
            <a:ext cx="7946897" cy="16158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annual capital expenditure : 2.5% of the revenue. The Hydropower plant has to be handed over to the Govt. after 15 years.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Develop a Discounted Cash Flow (DCF) model for the project and find out whether the project is feasible or 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515938" y="919163"/>
            <a:ext cx="8112125" cy="4619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Assignment -8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15-</a:t>
            </a:r>
            <a:fld id="{578D6F5A-5483-4620-B9FD-449D1A809028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1371600" y="1981200"/>
            <a:ext cx="4572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Chapter </a:t>
            </a:r>
            <a:r>
              <a:rPr lang="en-US" altLang="en-US" dirty="0" smtClean="0"/>
              <a:t>12 </a:t>
            </a:r>
            <a:endParaRPr lang="en-US" altLang="en-US" dirty="0"/>
          </a:p>
          <a:p>
            <a:r>
              <a:rPr lang="en-US" altLang="en-US" dirty="0"/>
              <a:t>Question no</a:t>
            </a:r>
            <a:r>
              <a:rPr lang="en-US" altLang="en-US"/>
              <a:t>.: </a:t>
            </a:r>
            <a:r>
              <a:rPr lang="en-US" altLang="en-US" smtClean="0"/>
              <a:t>2,3,4,6,7,9,11,12,13,14,15,17,18,24,26,27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Due date: </a:t>
            </a:r>
            <a:r>
              <a:rPr lang="en-US" altLang="en-US" dirty="0" smtClean="0"/>
              <a:t>4 August </a:t>
            </a:r>
            <a:r>
              <a:rPr lang="en-US" alt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xmlns="" val="31512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9" y="664339"/>
            <a:ext cx="7772400" cy="633413"/>
          </a:xfrm>
          <a:noFill/>
          <a:ln/>
        </p:spPr>
        <p:txBody>
          <a:bodyPr/>
          <a:lstStyle/>
          <a:p>
            <a:r>
              <a:rPr lang="en-US" sz="3600" i="1" dirty="0"/>
              <a:t>Why Analyze Risk?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2" y="1600200"/>
            <a:ext cx="8537575" cy="4308872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Plugging in expected values for uncertain cells tells us nothing about the variability of the performance measure we base decisions on</a:t>
            </a:r>
            <a:r>
              <a:rPr lang="en-US" sz="26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Suppose an $1,000 investment is expected to return $10,000 in two years.  Would you invest if...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the outcomes could range from $9,000 to $11,000?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the outcomes could range from -$30,000 to $50,000</a:t>
            </a:r>
            <a:r>
              <a:rPr lang="en-US" sz="2400" dirty="0" smtClean="0"/>
              <a:t>?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Alternatives with the same expected value may involve different levels of risk.</a:t>
            </a:r>
            <a:r>
              <a:rPr lang="en-US" dirty="0"/>
              <a:t>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633413"/>
          </a:xfrm>
          <a:noFill/>
          <a:ln/>
        </p:spPr>
        <p:txBody>
          <a:bodyPr/>
          <a:lstStyle/>
          <a:p>
            <a:r>
              <a:rPr lang="en-US" sz="3600" i="1"/>
              <a:t>Methods of Risk Analysis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5757863" cy="2400657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Best-Case/Worst-Case </a:t>
            </a:r>
            <a:r>
              <a:rPr lang="en-US" sz="2600" dirty="0" smtClean="0"/>
              <a:t>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What-if </a:t>
            </a:r>
            <a:r>
              <a:rPr lang="en-US" sz="2600" dirty="0" smtClean="0"/>
              <a:t>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Simulation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3341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i="1"/>
              <a:t/>
            </a:r>
            <a:br>
              <a:rPr lang="en-US" sz="3600" i="1"/>
            </a:br>
            <a:r>
              <a:rPr lang="en-US" sz="3600" i="1"/>
              <a:t>Best-Case/Worst-Case Analysis</a:t>
            </a:r>
            <a:br>
              <a:rPr lang="en-US" sz="3600" i="1"/>
            </a:br>
            <a:endParaRPr lang="en-US" sz="3600" i="1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7772400" cy="3600986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7030A0"/>
                </a:solidFill>
              </a:rPr>
              <a:t>Best case </a:t>
            </a:r>
            <a:r>
              <a:rPr lang="en-US" sz="2600" dirty="0"/>
              <a:t>- plug in the most optimistic values for each of the uncertain cells</a:t>
            </a:r>
            <a:r>
              <a:rPr lang="en-US" sz="26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7030A0"/>
                </a:solidFill>
              </a:rPr>
              <a:t>Worst case </a:t>
            </a:r>
            <a:r>
              <a:rPr lang="en-US" sz="2600" dirty="0"/>
              <a:t>- plug in the most pessimistic values for each of the uncertain cells</a:t>
            </a:r>
            <a:r>
              <a:rPr lang="en-US" sz="26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This is easy to do but tells us nothing about the distribution of possible outcomes within the best-case and worst-case limits.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466725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i="1" dirty="0"/>
              <a:t>Possible Performance Measure Distributions Within a Range</a:t>
            </a:r>
          </a:p>
        </p:txBody>
      </p:sp>
      <p:sp>
        <p:nvSpPr>
          <p:cNvPr id="218" name="Slide Number Placeholder 2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291" name="Freeform 3"/>
          <p:cNvSpPr>
            <a:spLocks/>
          </p:cNvSpPr>
          <p:nvPr/>
        </p:nvSpPr>
        <p:spPr bwMode="auto">
          <a:xfrm>
            <a:off x="698500" y="1295400"/>
            <a:ext cx="3697288" cy="2062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28" y="0"/>
              </a:cxn>
              <a:cxn ang="0">
                <a:pos x="2328" y="1298"/>
              </a:cxn>
              <a:cxn ang="0">
                <a:pos x="0" y="1298"/>
              </a:cxn>
              <a:cxn ang="0">
                <a:pos x="0" y="0"/>
              </a:cxn>
            </a:cxnLst>
            <a:rect l="0" t="0" r="r" b="b"/>
            <a:pathLst>
              <a:path w="2329" h="1299">
                <a:moveTo>
                  <a:pt x="0" y="0"/>
                </a:moveTo>
                <a:lnTo>
                  <a:pt x="2328" y="0"/>
                </a:lnTo>
                <a:lnTo>
                  <a:pt x="2328" y="1298"/>
                </a:lnTo>
                <a:lnTo>
                  <a:pt x="0" y="1298"/>
                </a:lnTo>
                <a:lnTo>
                  <a:pt x="0" y="0"/>
                </a:lnTo>
              </a:path>
            </a:pathLst>
          </a:custGeom>
          <a:noFill/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698500" y="3282950"/>
            <a:ext cx="61913" cy="7938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V="1">
            <a:off x="760413" y="3273425"/>
            <a:ext cx="61912" cy="952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Freeform 6"/>
          <p:cNvSpPr>
            <a:spLocks/>
          </p:cNvSpPr>
          <p:nvPr/>
        </p:nvSpPr>
        <p:spPr bwMode="auto">
          <a:xfrm>
            <a:off x="822325" y="3263900"/>
            <a:ext cx="61913" cy="26988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9" y="8"/>
              </a:cxn>
              <a:cxn ang="0">
                <a:pos x="38" y="0"/>
              </a:cxn>
            </a:cxnLst>
            <a:rect l="0" t="0" r="r" b="b"/>
            <a:pathLst>
              <a:path w="39" h="17">
                <a:moveTo>
                  <a:pt x="0" y="16"/>
                </a:moveTo>
                <a:lnTo>
                  <a:pt x="19" y="8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5" name="Freeform 7"/>
          <p:cNvSpPr>
            <a:spLocks/>
          </p:cNvSpPr>
          <p:nvPr/>
        </p:nvSpPr>
        <p:spPr bwMode="auto">
          <a:xfrm>
            <a:off x="882650" y="3248025"/>
            <a:ext cx="65088" cy="26988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20" y="8"/>
              </a:cxn>
              <a:cxn ang="0">
                <a:pos x="40" y="0"/>
              </a:cxn>
            </a:cxnLst>
            <a:rect l="0" t="0" r="r" b="b"/>
            <a:pathLst>
              <a:path w="41" h="17">
                <a:moveTo>
                  <a:pt x="0" y="16"/>
                </a:moveTo>
                <a:lnTo>
                  <a:pt x="20" y="8"/>
                </a:lnTo>
                <a:lnTo>
                  <a:pt x="40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946150" y="3228975"/>
            <a:ext cx="60325" cy="1905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Freeform 9"/>
          <p:cNvSpPr>
            <a:spLocks/>
          </p:cNvSpPr>
          <p:nvPr/>
        </p:nvSpPr>
        <p:spPr bwMode="auto">
          <a:xfrm>
            <a:off x="1006475" y="3208338"/>
            <a:ext cx="63500" cy="26987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9" y="8"/>
              </a:cxn>
              <a:cxn ang="0">
                <a:pos x="39" y="0"/>
              </a:cxn>
            </a:cxnLst>
            <a:rect l="0" t="0" r="r" b="b"/>
            <a:pathLst>
              <a:path w="40" h="17">
                <a:moveTo>
                  <a:pt x="0" y="16"/>
                </a:moveTo>
                <a:lnTo>
                  <a:pt x="19" y="8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8" name="Freeform 10"/>
          <p:cNvSpPr>
            <a:spLocks/>
          </p:cNvSpPr>
          <p:nvPr/>
        </p:nvSpPr>
        <p:spPr bwMode="auto">
          <a:xfrm>
            <a:off x="1068388" y="3181350"/>
            <a:ext cx="63500" cy="28575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20" y="8"/>
              </a:cxn>
              <a:cxn ang="0">
                <a:pos x="39" y="0"/>
              </a:cxn>
            </a:cxnLst>
            <a:rect l="0" t="0" r="r" b="b"/>
            <a:pathLst>
              <a:path w="40" h="18">
                <a:moveTo>
                  <a:pt x="0" y="17"/>
                </a:moveTo>
                <a:lnTo>
                  <a:pt x="20" y="8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9" name="Freeform 11"/>
          <p:cNvSpPr>
            <a:spLocks/>
          </p:cNvSpPr>
          <p:nvPr/>
        </p:nvSpPr>
        <p:spPr bwMode="auto">
          <a:xfrm>
            <a:off x="1130300" y="3148013"/>
            <a:ext cx="61913" cy="34925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19" y="10"/>
              </a:cxn>
              <a:cxn ang="0">
                <a:pos x="38" y="0"/>
              </a:cxn>
            </a:cxnLst>
            <a:rect l="0" t="0" r="r" b="b"/>
            <a:pathLst>
              <a:path w="39" h="22">
                <a:moveTo>
                  <a:pt x="0" y="21"/>
                </a:moveTo>
                <a:lnTo>
                  <a:pt x="19" y="10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0" name="Freeform 12"/>
          <p:cNvSpPr>
            <a:spLocks/>
          </p:cNvSpPr>
          <p:nvPr/>
        </p:nvSpPr>
        <p:spPr bwMode="auto">
          <a:xfrm>
            <a:off x="1190625" y="3109913"/>
            <a:ext cx="65088" cy="39687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19" y="12"/>
              </a:cxn>
              <a:cxn ang="0">
                <a:pos x="40" y="0"/>
              </a:cxn>
            </a:cxnLst>
            <a:rect l="0" t="0" r="r" b="b"/>
            <a:pathLst>
              <a:path w="41" h="25">
                <a:moveTo>
                  <a:pt x="0" y="24"/>
                </a:moveTo>
                <a:lnTo>
                  <a:pt x="19" y="12"/>
                </a:lnTo>
                <a:lnTo>
                  <a:pt x="40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1" name="Freeform 13"/>
          <p:cNvSpPr>
            <a:spLocks/>
          </p:cNvSpPr>
          <p:nvPr/>
        </p:nvSpPr>
        <p:spPr bwMode="auto">
          <a:xfrm>
            <a:off x="1254125" y="3062288"/>
            <a:ext cx="61913" cy="49212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9" y="15"/>
              </a:cxn>
              <a:cxn ang="0">
                <a:pos x="38" y="0"/>
              </a:cxn>
            </a:cxnLst>
            <a:rect l="0" t="0" r="r" b="b"/>
            <a:pathLst>
              <a:path w="39" h="31">
                <a:moveTo>
                  <a:pt x="0" y="30"/>
                </a:moveTo>
                <a:lnTo>
                  <a:pt x="19" y="15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2" name="Freeform 14"/>
          <p:cNvSpPr>
            <a:spLocks/>
          </p:cNvSpPr>
          <p:nvPr/>
        </p:nvSpPr>
        <p:spPr bwMode="auto">
          <a:xfrm>
            <a:off x="1314450" y="3008313"/>
            <a:ext cx="63500" cy="55562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9" y="18"/>
              </a:cxn>
              <a:cxn ang="0">
                <a:pos x="39" y="0"/>
              </a:cxn>
            </a:cxnLst>
            <a:rect l="0" t="0" r="r" b="b"/>
            <a:pathLst>
              <a:path w="40" h="35">
                <a:moveTo>
                  <a:pt x="0" y="34"/>
                </a:moveTo>
                <a:lnTo>
                  <a:pt x="19" y="18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3" name="Freeform 15"/>
          <p:cNvSpPr>
            <a:spLocks/>
          </p:cNvSpPr>
          <p:nvPr/>
        </p:nvSpPr>
        <p:spPr bwMode="auto">
          <a:xfrm>
            <a:off x="1376363" y="2947988"/>
            <a:ext cx="63500" cy="61912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19" y="20"/>
              </a:cxn>
              <a:cxn ang="0">
                <a:pos x="39" y="0"/>
              </a:cxn>
            </a:cxnLst>
            <a:rect l="0" t="0" r="r" b="b"/>
            <a:pathLst>
              <a:path w="40" h="39">
                <a:moveTo>
                  <a:pt x="0" y="38"/>
                </a:moveTo>
                <a:lnTo>
                  <a:pt x="19" y="20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4" name="Freeform 16"/>
          <p:cNvSpPr>
            <a:spLocks/>
          </p:cNvSpPr>
          <p:nvPr/>
        </p:nvSpPr>
        <p:spPr bwMode="auto">
          <a:xfrm>
            <a:off x="1438275" y="2879725"/>
            <a:ext cx="61913" cy="69850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9" y="22"/>
              </a:cxn>
              <a:cxn ang="0">
                <a:pos x="38" y="0"/>
              </a:cxn>
            </a:cxnLst>
            <a:rect l="0" t="0" r="r" b="b"/>
            <a:pathLst>
              <a:path w="39" h="44">
                <a:moveTo>
                  <a:pt x="0" y="43"/>
                </a:moveTo>
                <a:lnTo>
                  <a:pt x="19" y="22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5" name="Freeform 17"/>
          <p:cNvSpPr>
            <a:spLocks/>
          </p:cNvSpPr>
          <p:nvPr/>
        </p:nvSpPr>
        <p:spPr bwMode="auto">
          <a:xfrm>
            <a:off x="1498600" y="2801938"/>
            <a:ext cx="63500" cy="79375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19" y="25"/>
              </a:cxn>
              <a:cxn ang="0">
                <a:pos x="39" y="0"/>
              </a:cxn>
            </a:cxnLst>
            <a:rect l="0" t="0" r="r" b="b"/>
            <a:pathLst>
              <a:path w="40" h="50">
                <a:moveTo>
                  <a:pt x="0" y="49"/>
                </a:moveTo>
                <a:lnTo>
                  <a:pt x="19" y="25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6" name="Freeform 18"/>
          <p:cNvSpPr>
            <a:spLocks/>
          </p:cNvSpPr>
          <p:nvPr/>
        </p:nvSpPr>
        <p:spPr bwMode="auto">
          <a:xfrm>
            <a:off x="1560513" y="2716213"/>
            <a:ext cx="63500" cy="8731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20" y="28"/>
              </a:cxn>
              <a:cxn ang="0">
                <a:pos x="39" y="0"/>
              </a:cxn>
            </a:cxnLst>
            <a:rect l="0" t="0" r="r" b="b"/>
            <a:pathLst>
              <a:path w="40" h="55">
                <a:moveTo>
                  <a:pt x="0" y="54"/>
                </a:moveTo>
                <a:lnTo>
                  <a:pt x="20" y="28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7" name="Freeform 19"/>
          <p:cNvSpPr>
            <a:spLocks/>
          </p:cNvSpPr>
          <p:nvPr/>
        </p:nvSpPr>
        <p:spPr bwMode="auto">
          <a:xfrm>
            <a:off x="1622425" y="2624138"/>
            <a:ext cx="63500" cy="93662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9" y="30"/>
              </a:cxn>
              <a:cxn ang="0">
                <a:pos x="39" y="0"/>
              </a:cxn>
            </a:cxnLst>
            <a:rect l="0" t="0" r="r" b="b"/>
            <a:pathLst>
              <a:path w="40" h="59">
                <a:moveTo>
                  <a:pt x="0" y="58"/>
                </a:moveTo>
                <a:lnTo>
                  <a:pt x="19" y="30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684338" y="2525713"/>
            <a:ext cx="63500" cy="100012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19" y="31"/>
              </a:cxn>
              <a:cxn ang="0">
                <a:pos x="39" y="0"/>
              </a:cxn>
            </a:cxnLst>
            <a:rect l="0" t="0" r="r" b="b"/>
            <a:pathLst>
              <a:path w="40" h="63">
                <a:moveTo>
                  <a:pt x="0" y="62"/>
                </a:moveTo>
                <a:lnTo>
                  <a:pt x="19" y="31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9" name="Freeform 21"/>
          <p:cNvSpPr>
            <a:spLocks/>
          </p:cNvSpPr>
          <p:nvPr/>
        </p:nvSpPr>
        <p:spPr bwMode="auto">
          <a:xfrm>
            <a:off x="1746250" y="2420938"/>
            <a:ext cx="63500" cy="106362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19" y="33"/>
              </a:cxn>
              <a:cxn ang="0">
                <a:pos x="39" y="0"/>
              </a:cxn>
            </a:cxnLst>
            <a:rect l="0" t="0" r="r" b="b"/>
            <a:pathLst>
              <a:path w="40" h="67">
                <a:moveTo>
                  <a:pt x="0" y="66"/>
                </a:moveTo>
                <a:lnTo>
                  <a:pt x="19" y="33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0" name="Freeform 22"/>
          <p:cNvSpPr>
            <a:spLocks/>
          </p:cNvSpPr>
          <p:nvPr/>
        </p:nvSpPr>
        <p:spPr bwMode="auto">
          <a:xfrm>
            <a:off x="1808163" y="2311400"/>
            <a:ext cx="61912" cy="111125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19" y="35"/>
              </a:cxn>
              <a:cxn ang="0">
                <a:pos x="38" y="0"/>
              </a:cxn>
            </a:cxnLst>
            <a:rect l="0" t="0" r="r" b="b"/>
            <a:pathLst>
              <a:path w="39" h="70">
                <a:moveTo>
                  <a:pt x="0" y="69"/>
                </a:moveTo>
                <a:lnTo>
                  <a:pt x="19" y="35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V="1">
            <a:off x="1868488" y="2201863"/>
            <a:ext cx="61912" cy="109537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Freeform 24"/>
          <p:cNvSpPr>
            <a:spLocks/>
          </p:cNvSpPr>
          <p:nvPr/>
        </p:nvSpPr>
        <p:spPr bwMode="auto">
          <a:xfrm>
            <a:off x="1930400" y="2090738"/>
            <a:ext cx="63500" cy="11271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19" y="35"/>
              </a:cxn>
              <a:cxn ang="0">
                <a:pos x="39" y="0"/>
              </a:cxn>
            </a:cxnLst>
            <a:rect l="0" t="0" r="r" b="b"/>
            <a:pathLst>
              <a:path w="40" h="71">
                <a:moveTo>
                  <a:pt x="0" y="70"/>
                </a:moveTo>
                <a:lnTo>
                  <a:pt x="19" y="35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3" name="Freeform 25"/>
          <p:cNvSpPr>
            <a:spLocks/>
          </p:cNvSpPr>
          <p:nvPr/>
        </p:nvSpPr>
        <p:spPr bwMode="auto">
          <a:xfrm>
            <a:off x="1992313" y="1982788"/>
            <a:ext cx="61912" cy="109537"/>
          </a:xfrm>
          <a:custGeom>
            <a:avLst/>
            <a:gdLst/>
            <a:ahLst/>
            <a:cxnLst>
              <a:cxn ang="0">
                <a:pos x="0" y="68"/>
              </a:cxn>
              <a:cxn ang="0">
                <a:pos x="19" y="34"/>
              </a:cxn>
              <a:cxn ang="0">
                <a:pos x="38" y="0"/>
              </a:cxn>
            </a:cxnLst>
            <a:rect l="0" t="0" r="r" b="b"/>
            <a:pathLst>
              <a:path w="39" h="69">
                <a:moveTo>
                  <a:pt x="0" y="68"/>
                </a:moveTo>
                <a:lnTo>
                  <a:pt x="19" y="34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4" name="Freeform 26"/>
          <p:cNvSpPr>
            <a:spLocks/>
          </p:cNvSpPr>
          <p:nvPr/>
        </p:nvSpPr>
        <p:spPr bwMode="auto">
          <a:xfrm>
            <a:off x="2052638" y="1879600"/>
            <a:ext cx="65087" cy="104775"/>
          </a:xfrm>
          <a:custGeom>
            <a:avLst/>
            <a:gdLst/>
            <a:ahLst/>
            <a:cxnLst>
              <a:cxn ang="0">
                <a:pos x="0" y="65"/>
              </a:cxn>
              <a:cxn ang="0">
                <a:pos x="20" y="33"/>
              </a:cxn>
              <a:cxn ang="0">
                <a:pos x="40" y="0"/>
              </a:cxn>
            </a:cxnLst>
            <a:rect l="0" t="0" r="r" b="b"/>
            <a:pathLst>
              <a:path w="41" h="66">
                <a:moveTo>
                  <a:pt x="0" y="65"/>
                </a:moveTo>
                <a:lnTo>
                  <a:pt x="20" y="33"/>
                </a:lnTo>
                <a:lnTo>
                  <a:pt x="40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5" name="Freeform 27"/>
          <p:cNvSpPr>
            <a:spLocks/>
          </p:cNvSpPr>
          <p:nvPr/>
        </p:nvSpPr>
        <p:spPr bwMode="auto">
          <a:xfrm>
            <a:off x="2116138" y="1784350"/>
            <a:ext cx="61912" cy="96838"/>
          </a:xfrm>
          <a:custGeom>
            <a:avLst/>
            <a:gdLst/>
            <a:ahLst/>
            <a:cxnLst>
              <a:cxn ang="0">
                <a:pos x="0" y="60"/>
              </a:cxn>
              <a:cxn ang="0">
                <a:pos x="19" y="30"/>
              </a:cxn>
              <a:cxn ang="0">
                <a:pos x="38" y="0"/>
              </a:cxn>
            </a:cxnLst>
            <a:rect l="0" t="0" r="r" b="b"/>
            <a:pathLst>
              <a:path w="39" h="61">
                <a:moveTo>
                  <a:pt x="0" y="60"/>
                </a:moveTo>
                <a:lnTo>
                  <a:pt x="19" y="30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Freeform 28"/>
          <p:cNvSpPr>
            <a:spLocks/>
          </p:cNvSpPr>
          <p:nvPr/>
        </p:nvSpPr>
        <p:spPr bwMode="auto">
          <a:xfrm>
            <a:off x="2176463" y="1698625"/>
            <a:ext cx="63500" cy="87313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19" y="26"/>
              </a:cxn>
              <a:cxn ang="0">
                <a:pos x="39" y="0"/>
              </a:cxn>
            </a:cxnLst>
            <a:rect l="0" t="0" r="r" b="b"/>
            <a:pathLst>
              <a:path w="40" h="55">
                <a:moveTo>
                  <a:pt x="0" y="54"/>
                </a:moveTo>
                <a:lnTo>
                  <a:pt x="19" y="26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7" name="Freeform 29"/>
          <p:cNvSpPr>
            <a:spLocks/>
          </p:cNvSpPr>
          <p:nvPr/>
        </p:nvSpPr>
        <p:spPr bwMode="auto">
          <a:xfrm>
            <a:off x="2238375" y="1624013"/>
            <a:ext cx="63500" cy="76200"/>
          </a:xfrm>
          <a:custGeom>
            <a:avLst/>
            <a:gdLst/>
            <a:ahLst/>
            <a:cxnLst>
              <a:cxn ang="0">
                <a:pos x="0" y="47"/>
              </a:cxn>
              <a:cxn ang="0">
                <a:pos x="19" y="22"/>
              </a:cxn>
              <a:cxn ang="0">
                <a:pos x="39" y="0"/>
              </a:cxn>
            </a:cxnLst>
            <a:rect l="0" t="0" r="r" b="b"/>
            <a:pathLst>
              <a:path w="40" h="48">
                <a:moveTo>
                  <a:pt x="0" y="47"/>
                </a:moveTo>
                <a:lnTo>
                  <a:pt x="19" y="22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8" name="Freeform 30"/>
          <p:cNvSpPr>
            <a:spLocks/>
          </p:cNvSpPr>
          <p:nvPr/>
        </p:nvSpPr>
        <p:spPr bwMode="auto">
          <a:xfrm>
            <a:off x="2300288" y="1563688"/>
            <a:ext cx="61912" cy="61912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19" y="18"/>
              </a:cxn>
              <a:cxn ang="0">
                <a:pos x="29" y="8"/>
              </a:cxn>
              <a:cxn ang="0">
                <a:pos x="38" y="0"/>
              </a:cxn>
            </a:cxnLst>
            <a:rect l="0" t="0" r="r" b="b"/>
            <a:pathLst>
              <a:path w="39" h="39">
                <a:moveTo>
                  <a:pt x="0" y="38"/>
                </a:moveTo>
                <a:lnTo>
                  <a:pt x="19" y="18"/>
                </a:lnTo>
                <a:lnTo>
                  <a:pt x="29" y="8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9" name="Freeform 31"/>
          <p:cNvSpPr>
            <a:spLocks/>
          </p:cNvSpPr>
          <p:nvPr/>
        </p:nvSpPr>
        <p:spPr bwMode="auto">
          <a:xfrm>
            <a:off x="2360613" y="1519238"/>
            <a:ext cx="65087" cy="46037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20" y="12"/>
              </a:cxn>
              <a:cxn ang="0">
                <a:pos x="30" y="6"/>
              </a:cxn>
              <a:cxn ang="0">
                <a:pos x="40" y="0"/>
              </a:cxn>
            </a:cxnLst>
            <a:rect l="0" t="0" r="r" b="b"/>
            <a:pathLst>
              <a:path w="41" h="29">
                <a:moveTo>
                  <a:pt x="0" y="28"/>
                </a:moveTo>
                <a:lnTo>
                  <a:pt x="20" y="12"/>
                </a:lnTo>
                <a:lnTo>
                  <a:pt x="30" y="6"/>
                </a:lnTo>
                <a:lnTo>
                  <a:pt x="40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0" name="Freeform 32"/>
          <p:cNvSpPr>
            <a:spLocks/>
          </p:cNvSpPr>
          <p:nvPr/>
        </p:nvSpPr>
        <p:spPr bwMode="auto">
          <a:xfrm>
            <a:off x="2424113" y="1493838"/>
            <a:ext cx="61912" cy="26987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9" y="11"/>
              </a:cxn>
              <a:cxn ang="0">
                <a:pos x="19" y="6"/>
              </a:cxn>
              <a:cxn ang="0">
                <a:pos x="38" y="0"/>
              </a:cxn>
            </a:cxnLst>
            <a:rect l="0" t="0" r="r" b="b"/>
            <a:pathLst>
              <a:path w="39" h="17">
                <a:moveTo>
                  <a:pt x="0" y="16"/>
                </a:moveTo>
                <a:lnTo>
                  <a:pt x="9" y="11"/>
                </a:lnTo>
                <a:lnTo>
                  <a:pt x="19" y="6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1" name="Freeform 33"/>
          <p:cNvSpPr>
            <a:spLocks/>
          </p:cNvSpPr>
          <p:nvPr/>
        </p:nvSpPr>
        <p:spPr bwMode="auto">
          <a:xfrm>
            <a:off x="2484438" y="1484313"/>
            <a:ext cx="63500" cy="26987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9" y="5"/>
              </a:cxn>
              <a:cxn ang="0">
                <a:pos x="30" y="0"/>
              </a:cxn>
              <a:cxn ang="0">
                <a:pos x="39" y="0"/>
              </a:cxn>
            </a:cxnLst>
            <a:rect l="0" t="0" r="r" b="b"/>
            <a:pathLst>
              <a:path w="40" h="17">
                <a:moveTo>
                  <a:pt x="0" y="16"/>
                </a:moveTo>
                <a:lnTo>
                  <a:pt x="19" y="5"/>
                </a:lnTo>
                <a:lnTo>
                  <a:pt x="30" y="0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2" name="Freeform 34"/>
          <p:cNvSpPr>
            <a:spLocks/>
          </p:cNvSpPr>
          <p:nvPr/>
        </p:nvSpPr>
        <p:spPr bwMode="auto">
          <a:xfrm>
            <a:off x="2546350" y="1484313"/>
            <a:ext cx="63500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0"/>
              </a:cxn>
              <a:cxn ang="0">
                <a:pos x="20" y="5"/>
              </a:cxn>
              <a:cxn ang="0">
                <a:pos x="39" y="16"/>
              </a:cxn>
            </a:cxnLst>
            <a:rect l="0" t="0" r="r" b="b"/>
            <a:pathLst>
              <a:path w="40" h="17">
                <a:moveTo>
                  <a:pt x="0" y="0"/>
                </a:moveTo>
                <a:lnTo>
                  <a:pt x="10" y="0"/>
                </a:lnTo>
                <a:lnTo>
                  <a:pt x="20" y="5"/>
                </a:lnTo>
                <a:lnTo>
                  <a:pt x="39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3" name="Freeform 35"/>
          <p:cNvSpPr>
            <a:spLocks/>
          </p:cNvSpPr>
          <p:nvPr/>
        </p:nvSpPr>
        <p:spPr bwMode="auto">
          <a:xfrm>
            <a:off x="2608263" y="1493838"/>
            <a:ext cx="61912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6"/>
              </a:cxn>
              <a:cxn ang="0">
                <a:pos x="29" y="11"/>
              </a:cxn>
              <a:cxn ang="0">
                <a:pos x="38" y="16"/>
              </a:cxn>
            </a:cxnLst>
            <a:rect l="0" t="0" r="r" b="b"/>
            <a:pathLst>
              <a:path w="39" h="17">
                <a:moveTo>
                  <a:pt x="0" y="0"/>
                </a:moveTo>
                <a:lnTo>
                  <a:pt x="19" y="6"/>
                </a:lnTo>
                <a:lnTo>
                  <a:pt x="29" y="11"/>
                </a:lnTo>
                <a:lnTo>
                  <a:pt x="38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4" name="Freeform 36"/>
          <p:cNvSpPr>
            <a:spLocks/>
          </p:cNvSpPr>
          <p:nvPr/>
        </p:nvSpPr>
        <p:spPr bwMode="auto">
          <a:xfrm>
            <a:off x="2668588" y="1519238"/>
            <a:ext cx="65087" cy="46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6"/>
              </a:cxn>
              <a:cxn ang="0">
                <a:pos x="19" y="12"/>
              </a:cxn>
              <a:cxn ang="0">
                <a:pos x="40" y="28"/>
              </a:cxn>
            </a:cxnLst>
            <a:rect l="0" t="0" r="r" b="b"/>
            <a:pathLst>
              <a:path w="41" h="29">
                <a:moveTo>
                  <a:pt x="0" y="0"/>
                </a:moveTo>
                <a:lnTo>
                  <a:pt x="10" y="6"/>
                </a:lnTo>
                <a:lnTo>
                  <a:pt x="19" y="12"/>
                </a:lnTo>
                <a:lnTo>
                  <a:pt x="40" y="28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5" name="Freeform 37"/>
          <p:cNvSpPr>
            <a:spLocks/>
          </p:cNvSpPr>
          <p:nvPr/>
        </p:nvSpPr>
        <p:spPr bwMode="auto">
          <a:xfrm>
            <a:off x="2732088" y="1563688"/>
            <a:ext cx="61912" cy="6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8"/>
              </a:cxn>
              <a:cxn ang="0">
                <a:pos x="19" y="18"/>
              </a:cxn>
              <a:cxn ang="0">
                <a:pos x="38" y="38"/>
              </a:cxn>
            </a:cxnLst>
            <a:rect l="0" t="0" r="r" b="b"/>
            <a:pathLst>
              <a:path w="39" h="39">
                <a:moveTo>
                  <a:pt x="0" y="0"/>
                </a:moveTo>
                <a:lnTo>
                  <a:pt x="9" y="8"/>
                </a:lnTo>
                <a:lnTo>
                  <a:pt x="19" y="18"/>
                </a:lnTo>
                <a:lnTo>
                  <a:pt x="38" y="38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6" name="Freeform 38"/>
          <p:cNvSpPr>
            <a:spLocks/>
          </p:cNvSpPr>
          <p:nvPr/>
        </p:nvSpPr>
        <p:spPr bwMode="auto">
          <a:xfrm>
            <a:off x="2792413" y="1624013"/>
            <a:ext cx="635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22"/>
              </a:cxn>
              <a:cxn ang="0">
                <a:pos x="39" y="47"/>
              </a:cxn>
            </a:cxnLst>
            <a:rect l="0" t="0" r="r" b="b"/>
            <a:pathLst>
              <a:path w="40" h="48">
                <a:moveTo>
                  <a:pt x="0" y="0"/>
                </a:moveTo>
                <a:lnTo>
                  <a:pt x="19" y="22"/>
                </a:lnTo>
                <a:lnTo>
                  <a:pt x="39" y="47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7" name="Freeform 39"/>
          <p:cNvSpPr>
            <a:spLocks/>
          </p:cNvSpPr>
          <p:nvPr/>
        </p:nvSpPr>
        <p:spPr bwMode="auto">
          <a:xfrm>
            <a:off x="2854325" y="1698625"/>
            <a:ext cx="63500" cy="8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26"/>
              </a:cxn>
              <a:cxn ang="0">
                <a:pos x="39" y="54"/>
              </a:cxn>
            </a:cxnLst>
            <a:rect l="0" t="0" r="r" b="b"/>
            <a:pathLst>
              <a:path w="40" h="55">
                <a:moveTo>
                  <a:pt x="0" y="0"/>
                </a:moveTo>
                <a:lnTo>
                  <a:pt x="19" y="26"/>
                </a:lnTo>
                <a:lnTo>
                  <a:pt x="39" y="54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8" name="Freeform 40"/>
          <p:cNvSpPr>
            <a:spLocks/>
          </p:cNvSpPr>
          <p:nvPr/>
        </p:nvSpPr>
        <p:spPr bwMode="auto">
          <a:xfrm>
            <a:off x="2916238" y="1784350"/>
            <a:ext cx="61912" cy="96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30"/>
              </a:cxn>
              <a:cxn ang="0">
                <a:pos x="38" y="60"/>
              </a:cxn>
            </a:cxnLst>
            <a:rect l="0" t="0" r="r" b="b"/>
            <a:pathLst>
              <a:path w="39" h="61">
                <a:moveTo>
                  <a:pt x="0" y="0"/>
                </a:moveTo>
                <a:lnTo>
                  <a:pt x="19" y="30"/>
                </a:lnTo>
                <a:lnTo>
                  <a:pt x="38" y="6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9" name="Freeform 41"/>
          <p:cNvSpPr>
            <a:spLocks/>
          </p:cNvSpPr>
          <p:nvPr/>
        </p:nvSpPr>
        <p:spPr bwMode="auto">
          <a:xfrm>
            <a:off x="2976563" y="1879600"/>
            <a:ext cx="63500" cy="10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33"/>
              </a:cxn>
              <a:cxn ang="0">
                <a:pos x="39" y="65"/>
              </a:cxn>
            </a:cxnLst>
            <a:rect l="0" t="0" r="r" b="b"/>
            <a:pathLst>
              <a:path w="40" h="66">
                <a:moveTo>
                  <a:pt x="0" y="0"/>
                </a:moveTo>
                <a:lnTo>
                  <a:pt x="19" y="33"/>
                </a:lnTo>
                <a:lnTo>
                  <a:pt x="39" y="65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0" name="Freeform 42"/>
          <p:cNvSpPr>
            <a:spLocks/>
          </p:cNvSpPr>
          <p:nvPr/>
        </p:nvSpPr>
        <p:spPr bwMode="auto">
          <a:xfrm>
            <a:off x="3038475" y="1982788"/>
            <a:ext cx="63500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34"/>
              </a:cxn>
              <a:cxn ang="0">
                <a:pos x="39" y="68"/>
              </a:cxn>
            </a:cxnLst>
            <a:rect l="0" t="0" r="r" b="b"/>
            <a:pathLst>
              <a:path w="40" h="69">
                <a:moveTo>
                  <a:pt x="0" y="0"/>
                </a:moveTo>
                <a:lnTo>
                  <a:pt x="20" y="34"/>
                </a:lnTo>
                <a:lnTo>
                  <a:pt x="39" y="68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1" name="Freeform 43"/>
          <p:cNvSpPr>
            <a:spLocks/>
          </p:cNvSpPr>
          <p:nvPr/>
        </p:nvSpPr>
        <p:spPr bwMode="auto">
          <a:xfrm>
            <a:off x="3100388" y="2090738"/>
            <a:ext cx="63500" cy="112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35"/>
              </a:cxn>
              <a:cxn ang="0">
                <a:pos x="39" y="70"/>
              </a:cxn>
            </a:cxnLst>
            <a:rect l="0" t="0" r="r" b="b"/>
            <a:pathLst>
              <a:path w="40" h="71">
                <a:moveTo>
                  <a:pt x="0" y="0"/>
                </a:moveTo>
                <a:lnTo>
                  <a:pt x="19" y="35"/>
                </a:lnTo>
                <a:lnTo>
                  <a:pt x="39" y="7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3162300" y="2201863"/>
            <a:ext cx="61913" cy="109537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3" name="Freeform 45"/>
          <p:cNvSpPr>
            <a:spLocks/>
          </p:cNvSpPr>
          <p:nvPr/>
        </p:nvSpPr>
        <p:spPr bwMode="auto">
          <a:xfrm>
            <a:off x="3224213" y="2311400"/>
            <a:ext cx="63500" cy="111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35"/>
              </a:cxn>
              <a:cxn ang="0">
                <a:pos x="39" y="69"/>
              </a:cxn>
            </a:cxnLst>
            <a:rect l="0" t="0" r="r" b="b"/>
            <a:pathLst>
              <a:path w="40" h="70">
                <a:moveTo>
                  <a:pt x="0" y="0"/>
                </a:moveTo>
                <a:lnTo>
                  <a:pt x="19" y="35"/>
                </a:lnTo>
                <a:lnTo>
                  <a:pt x="39" y="69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4" name="Freeform 46"/>
          <p:cNvSpPr>
            <a:spLocks/>
          </p:cNvSpPr>
          <p:nvPr/>
        </p:nvSpPr>
        <p:spPr bwMode="auto">
          <a:xfrm>
            <a:off x="3286125" y="2420938"/>
            <a:ext cx="61913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33"/>
              </a:cxn>
              <a:cxn ang="0">
                <a:pos x="38" y="66"/>
              </a:cxn>
            </a:cxnLst>
            <a:rect l="0" t="0" r="r" b="b"/>
            <a:pathLst>
              <a:path w="39" h="67">
                <a:moveTo>
                  <a:pt x="0" y="0"/>
                </a:moveTo>
                <a:lnTo>
                  <a:pt x="19" y="33"/>
                </a:lnTo>
                <a:lnTo>
                  <a:pt x="38" y="6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Freeform 47"/>
          <p:cNvSpPr>
            <a:spLocks/>
          </p:cNvSpPr>
          <p:nvPr/>
        </p:nvSpPr>
        <p:spPr bwMode="auto">
          <a:xfrm>
            <a:off x="3346450" y="2525713"/>
            <a:ext cx="63500" cy="100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31"/>
              </a:cxn>
              <a:cxn ang="0">
                <a:pos x="39" y="62"/>
              </a:cxn>
            </a:cxnLst>
            <a:rect l="0" t="0" r="r" b="b"/>
            <a:pathLst>
              <a:path w="40" h="63">
                <a:moveTo>
                  <a:pt x="0" y="0"/>
                </a:moveTo>
                <a:lnTo>
                  <a:pt x="20" y="31"/>
                </a:lnTo>
                <a:lnTo>
                  <a:pt x="39" y="62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6" name="Freeform 48"/>
          <p:cNvSpPr>
            <a:spLocks/>
          </p:cNvSpPr>
          <p:nvPr/>
        </p:nvSpPr>
        <p:spPr bwMode="auto">
          <a:xfrm>
            <a:off x="3408363" y="2624138"/>
            <a:ext cx="63500" cy="93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30"/>
              </a:cxn>
              <a:cxn ang="0">
                <a:pos x="39" y="58"/>
              </a:cxn>
            </a:cxnLst>
            <a:rect l="0" t="0" r="r" b="b"/>
            <a:pathLst>
              <a:path w="40" h="59">
                <a:moveTo>
                  <a:pt x="0" y="0"/>
                </a:moveTo>
                <a:lnTo>
                  <a:pt x="19" y="30"/>
                </a:lnTo>
                <a:lnTo>
                  <a:pt x="39" y="58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Freeform 49"/>
          <p:cNvSpPr>
            <a:spLocks/>
          </p:cNvSpPr>
          <p:nvPr/>
        </p:nvSpPr>
        <p:spPr bwMode="auto">
          <a:xfrm>
            <a:off x="3470275" y="2716213"/>
            <a:ext cx="61913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28"/>
              </a:cxn>
              <a:cxn ang="0">
                <a:pos x="38" y="54"/>
              </a:cxn>
            </a:cxnLst>
            <a:rect l="0" t="0" r="r" b="b"/>
            <a:pathLst>
              <a:path w="39" h="55">
                <a:moveTo>
                  <a:pt x="0" y="0"/>
                </a:moveTo>
                <a:lnTo>
                  <a:pt x="19" y="28"/>
                </a:lnTo>
                <a:lnTo>
                  <a:pt x="38" y="54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8" name="Freeform 50"/>
          <p:cNvSpPr>
            <a:spLocks/>
          </p:cNvSpPr>
          <p:nvPr/>
        </p:nvSpPr>
        <p:spPr bwMode="auto">
          <a:xfrm>
            <a:off x="3530600" y="2801938"/>
            <a:ext cx="65088" cy="79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25"/>
              </a:cxn>
              <a:cxn ang="0">
                <a:pos x="40" y="49"/>
              </a:cxn>
            </a:cxnLst>
            <a:rect l="0" t="0" r="r" b="b"/>
            <a:pathLst>
              <a:path w="41" h="50">
                <a:moveTo>
                  <a:pt x="0" y="0"/>
                </a:moveTo>
                <a:lnTo>
                  <a:pt x="20" y="25"/>
                </a:lnTo>
                <a:lnTo>
                  <a:pt x="40" y="49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Freeform 51"/>
          <p:cNvSpPr>
            <a:spLocks/>
          </p:cNvSpPr>
          <p:nvPr/>
        </p:nvSpPr>
        <p:spPr bwMode="auto">
          <a:xfrm>
            <a:off x="3594100" y="2879725"/>
            <a:ext cx="61913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22"/>
              </a:cxn>
              <a:cxn ang="0">
                <a:pos x="38" y="43"/>
              </a:cxn>
            </a:cxnLst>
            <a:rect l="0" t="0" r="r" b="b"/>
            <a:pathLst>
              <a:path w="39" h="44">
                <a:moveTo>
                  <a:pt x="0" y="0"/>
                </a:moveTo>
                <a:lnTo>
                  <a:pt x="19" y="22"/>
                </a:lnTo>
                <a:lnTo>
                  <a:pt x="38" y="43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0" name="Freeform 52"/>
          <p:cNvSpPr>
            <a:spLocks/>
          </p:cNvSpPr>
          <p:nvPr/>
        </p:nvSpPr>
        <p:spPr bwMode="auto">
          <a:xfrm>
            <a:off x="3654425" y="2947988"/>
            <a:ext cx="63500" cy="6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20"/>
              </a:cxn>
              <a:cxn ang="0">
                <a:pos x="39" y="38"/>
              </a:cxn>
            </a:cxnLst>
            <a:rect l="0" t="0" r="r" b="b"/>
            <a:pathLst>
              <a:path w="40" h="39">
                <a:moveTo>
                  <a:pt x="0" y="0"/>
                </a:moveTo>
                <a:lnTo>
                  <a:pt x="19" y="20"/>
                </a:lnTo>
                <a:lnTo>
                  <a:pt x="39" y="38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1" name="Freeform 53"/>
          <p:cNvSpPr>
            <a:spLocks/>
          </p:cNvSpPr>
          <p:nvPr/>
        </p:nvSpPr>
        <p:spPr bwMode="auto">
          <a:xfrm>
            <a:off x="3716338" y="3008313"/>
            <a:ext cx="63500" cy="55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18"/>
              </a:cxn>
              <a:cxn ang="0">
                <a:pos x="39" y="34"/>
              </a:cxn>
            </a:cxnLst>
            <a:rect l="0" t="0" r="r" b="b"/>
            <a:pathLst>
              <a:path w="40" h="35">
                <a:moveTo>
                  <a:pt x="0" y="0"/>
                </a:moveTo>
                <a:lnTo>
                  <a:pt x="19" y="18"/>
                </a:lnTo>
                <a:lnTo>
                  <a:pt x="39" y="34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2" name="Freeform 54"/>
          <p:cNvSpPr>
            <a:spLocks/>
          </p:cNvSpPr>
          <p:nvPr/>
        </p:nvSpPr>
        <p:spPr bwMode="auto">
          <a:xfrm>
            <a:off x="3778250" y="3062288"/>
            <a:ext cx="61913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15"/>
              </a:cxn>
              <a:cxn ang="0">
                <a:pos x="38" y="30"/>
              </a:cxn>
            </a:cxnLst>
            <a:rect l="0" t="0" r="r" b="b"/>
            <a:pathLst>
              <a:path w="39" h="31">
                <a:moveTo>
                  <a:pt x="0" y="0"/>
                </a:moveTo>
                <a:lnTo>
                  <a:pt x="19" y="15"/>
                </a:lnTo>
                <a:lnTo>
                  <a:pt x="38" y="3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3" name="Freeform 55"/>
          <p:cNvSpPr>
            <a:spLocks/>
          </p:cNvSpPr>
          <p:nvPr/>
        </p:nvSpPr>
        <p:spPr bwMode="auto">
          <a:xfrm>
            <a:off x="3838575" y="3109913"/>
            <a:ext cx="65088" cy="39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12"/>
              </a:cxn>
              <a:cxn ang="0">
                <a:pos x="40" y="24"/>
              </a:cxn>
            </a:cxnLst>
            <a:rect l="0" t="0" r="r" b="b"/>
            <a:pathLst>
              <a:path w="41" h="25">
                <a:moveTo>
                  <a:pt x="0" y="0"/>
                </a:moveTo>
                <a:lnTo>
                  <a:pt x="20" y="12"/>
                </a:lnTo>
                <a:lnTo>
                  <a:pt x="40" y="24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4" name="Freeform 56"/>
          <p:cNvSpPr>
            <a:spLocks/>
          </p:cNvSpPr>
          <p:nvPr/>
        </p:nvSpPr>
        <p:spPr bwMode="auto">
          <a:xfrm>
            <a:off x="3902075" y="3148013"/>
            <a:ext cx="61913" cy="34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10"/>
              </a:cxn>
              <a:cxn ang="0">
                <a:pos x="38" y="21"/>
              </a:cxn>
            </a:cxnLst>
            <a:rect l="0" t="0" r="r" b="b"/>
            <a:pathLst>
              <a:path w="39" h="22">
                <a:moveTo>
                  <a:pt x="0" y="0"/>
                </a:moveTo>
                <a:lnTo>
                  <a:pt x="19" y="10"/>
                </a:lnTo>
                <a:lnTo>
                  <a:pt x="38" y="21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5" name="Freeform 57"/>
          <p:cNvSpPr>
            <a:spLocks/>
          </p:cNvSpPr>
          <p:nvPr/>
        </p:nvSpPr>
        <p:spPr bwMode="auto">
          <a:xfrm>
            <a:off x="3962400" y="3181350"/>
            <a:ext cx="63500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8"/>
              </a:cxn>
              <a:cxn ang="0">
                <a:pos x="39" y="17"/>
              </a:cxn>
            </a:cxnLst>
            <a:rect l="0" t="0" r="r" b="b"/>
            <a:pathLst>
              <a:path w="40" h="18">
                <a:moveTo>
                  <a:pt x="0" y="0"/>
                </a:moveTo>
                <a:lnTo>
                  <a:pt x="19" y="8"/>
                </a:lnTo>
                <a:lnTo>
                  <a:pt x="39" y="17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6" name="Freeform 58"/>
          <p:cNvSpPr>
            <a:spLocks/>
          </p:cNvSpPr>
          <p:nvPr/>
        </p:nvSpPr>
        <p:spPr bwMode="auto">
          <a:xfrm>
            <a:off x="4024313" y="3208338"/>
            <a:ext cx="63500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8"/>
              </a:cxn>
              <a:cxn ang="0">
                <a:pos x="39" y="16"/>
              </a:cxn>
            </a:cxnLst>
            <a:rect l="0" t="0" r="r" b="b"/>
            <a:pathLst>
              <a:path w="40" h="17">
                <a:moveTo>
                  <a:pt x="0" y="0"/>
                </a:moveTo>
                <a:lnTo>
                  <a:pt x="20" y="8"/>
                </a:lnTo>
                <a:lnTo>
                  <a:pt x="39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7" name="Line 59"/>
          <p:cNvSpPr>
            <a:spLocks noChangeShapeType="1"/>
          </p:cNvSpPr>
          <p:nvPr/>
        </p:nvSpPr>
        <p:spPr bwMode="auto">
          <a:xfrm>
            <a:off x="4044950" y="3190875"/>
            <a:ext cx="101600" cy="5715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8" name="Freeform 60"/>
          <p:cNvSpPr>
            <a:spLocks/>
          </p:cNvSpPr>
          <p:nvPr/>
        </p:nvSpPr>
        <p:spPr bwMode="auto">
          <a:xfrm>
            <a:off x="4146550" y="3248025"/>
            <a:ext cx="65088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8"/>
              </a:cxn>
              <a:cxn ang="0">
                <a:pos x="40" y="16"/>
              </a:cxn>
            </a:cxnLst>
            <a:rect l="0" t="0" r="r" b="b"/>
            <a:pathLst>
              <a:path w="41" h="17">
                <a:moveTo>
                  <a:pt x="0" y="0"/>
                </a:moveTo>
                <a:lnTo>
                  <a:pt x="19" y="8"/>
                </a:lnTo>
                <a:lnTo>
                  <a:pt x="40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9" name="Freeform 61"/>
          <p:cNvSpPr>
            <a:spLocks/>
          </p:cNvSpPr>
          <p:nvPr/>
        </p:nvSpPr>
        <p:spPr bwMode="auto">
          <a:xfrm>
            <a:off x="4210050" y="3263900"/>
            <a:ext cx="61913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8"/>
              </a:cxn>
              <a:cxn ang="0">
                <a:pos x="38" y="16"/>
              </a:cxn>
            </a:cxnLst>
            <a:rect l="0" t="0" r="r" b="b"/>
            <a:pathLst>
              <a:path w="39" h="17">
                <a:moveTo>
                  <a:pt x="0" y="0"/>
                </a:moveTo>
                <a:lnTo>
                  <a:pt x="19" y="8"/>
                </a:lnTo>
                <a:lnTo>
                  <a:pt x="38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0" name="Line 62"/>
          <p:cNvSpPr>
            <a:spLocks noChangeShapeType="1"/>
          </p:cNvSpPr>
          <p:nvPr/>
        </p:nvSpPr>
        <p:spPr bwMode="auto">
          <a:xfrm>
            <a:off x="4270375" y="3273425"/>
            <a:ext cx="61913" cy="952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1" name="Line 63"/>
          <p:cNvSpPr>
            <a:spLocks noChangeShapeType="1"/>
          </p:cNvSpPr>
          <p:nvPr/>
        </p:nvSpPr>
        <p:spPr bwMode="auto">
          <a:xfrm>
            <a:off x="4332288" y="3282950"/>
            <a:ext cx="61912" cy="7938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Freeform 64"/>
          <p:cNvSpPr>
            <a:spLocks/>
          </p:cNvSpPr>
          <p:nvPr/>
        </p:nvSpPr>
        <p:spPr bwMode="auto">
          <a:xfrm>
            <a:off x="698500" y="1484313"/>
            <a:ext cx="3697288" cy="1808162"/>
          </a:xfrm>
          <a:custGeom>
            <a:avLst/>
            <a:gdLst/>
            <a:ahLst/>
            <a:cxnLst>
              <a:cxn ang="0">
                <a:pos x="0" y="1138"/>
              </a:cxn>
              <a:cxn ang="0">
                <a:pos x="39" y="1133"/>
              </a:cxn>
              <a:cxn ang="0">
                <a:pos x="78" y="1127"/>
              </a:cxn>
              <a:cxn ang="0">
                <a:pos x="116" y="1121"/>
              </a:cxn>
              <a:cxn ang="0">
                <a:pos x="156" y="1111"/>
              </a:cxn>
              <a:cxn ang="0">
                <a:pos x="194" y="1099"/>
              </a:cxn>
              <a:cxn ang="0">
                <a:pos x="233" y="1086"/>
              </a:cxn>
              <a:cxn ang="0">
                <a:pos x="272" y="1069"/>
              </a:cxn>
              <a:cxn ang="0">
                <a:pos x="310" y="1048"/>
              </a:cxn>
              <a:cxn ang="0">
                <a:pos x="350" y="1024"/>
              </a:cxn>
              <a:cxn ang="0">
                <a:pos x="388" y="994"/>
              </a:cxn>
              <a:cxn ang="0">
                <a:pos x="427" y="960"/>
              </a:cxn>
              <a:cxn ang="0">
                <a:pos x="466" y="922"/>
              </a:cxn>
              <a:cxn ang="0">
                <a:pos x="504" y="879"/>
              </a:cxn>
              <a:cxn ang="0">
                <a:pos x="543" y="830"/>
              </a:cxn>
              <a:cxn ang="0">
                <a:pos x="582" y="776"/>
              </a:cxn>
              <a:cxn ang="0">
                <a:pos x="621" y="718"/>
              </a:cxn>
              <a:cxn ang="0">
                <a:pos x="660" y="656"/>
              </a:cxn>
              <a:cxn ang="0">
                <a:pos x="699" y="590"/>
              </a:cxn>
              <a:cxn ang="0">
                <a:pos x="737" y="521"/>
              </a:cxn>
              <a:cxn ang="0">
                <a:pos x="776" y="452"/>
              </a:cxn>
              <a:cxn ang="0">
                <a:pos x="815" y="382"/>
              </a:cxn>
              <a:cxn ang="0">
                <a:pos x="853" y="314"/>
              </a:cxn>
              <a:cxn ang="0">
                <a:pos x="893" y="249"/>
              </a:cxn>
              <a:cxn ang="0">
                <a:pos x="931" y="189"/>
              </a:cxn>
              <a:cxn ang="0">
                <a:pos x="970" y="135"/>
              </a:cxn>
              <a:cxn ang="0">
                <a:pos x="1009" y="88"/>
              </a:cxn>
              <a:cxn ang="0">
                <a:pos x="1047" y="50"/>
              </a:cxn>
              <a:cxn ang="0">
                <a:pos x="1087" y="22"/>
              </a:cxn>
              <a:cxn ang="0">
                <a:pos x="1125" y="6"/>
              </a:cxn>
              <a:cxn ang="0">
                <a:pos x="1164" y="0"/>
              </a:cxn>
              <a:cxn ang="0">
                <a:pos x="1203" y="6"/>
              </a:cxn>
              <a:cxn ang="0">
                <a:pos x="1241" y="22"/>
              </a:cxn>
              <a:cxn ang="0">
                <a:pos x="1281" y="50"/>
              </a:cxn>
              <a:cxn ang="0">
                <a:pos x="1319" y="88"/>
              </a:cxn>
              <a:cxn ang="0">
                <a:pos x="1358" y="135"/>
              </a:cxn>
              <a:cxn ang="0">
                <a:pos x="1397" y="189"/>
              </a:cxn>
              <a:cxn ang="0">
                <a:pos x="1435" y="249"/>
              </a:cxn>
              <a:cxn ang="0">
                <a:pos x="1474" y="314"/>
              </a:cxn>
              <a:cxn ang="0">
                <a:pos x="1513" y="382"/>
              </a:cxn>
              <a:cxn ang="0">
                <a:pos x="1552" y="452"/>
              </a:cxn>
              <a:cxn ang="0">
                <a:pos x="1591" y="521"/>
              </a:cxn>
              <a:cxn ang="0">
                <a:pos x="1630" y="590"/>
              </a:cxn>
              <a:cxn ang="0">
                <a:pos x="1668" y="656"/>
              </a:cxn>
              <a:cxn ang="0">
                <a:pos x="1707" y="718"/>
              </a:cxn>
              <a:cxn ang="0">
                <a:pos x="1746" y="776"/>
              </a:cxn>
              <a:cxn ang="0">
                <a:pos x="1784" y="830"/>
              </a:cxn>
              <a:cxn ang="0">
                <a:pos x="1824" y="879"/>
              </a:cxn>
              <a:cxn ang="0">
                <a:pos x="1862" y="922"/>
              </a:cxn>
              <a:cxn ang="0">
                <a:pos x="1901" y="960"/>
              </a:cxn>
              <a:cxn ang="0">
                <a:pos x="1940" y="994"/>
              </a:cxn>
              <a:cxn ang="0">
                <a:pos x="1978" y="1024"/>
              </a:cxn>
              <a:cxn ang="0">
                <a:pos x="2018" y="1048"/>
              </a:cxn>
              <a:cxn ang="0">
                <a:pos x="2056" y="1069"/>
              </a:cxn>
              <a:cxn ang="0">
                <a:pos x="2095" y="1086"/>
              </a:cxn>
              <a:cxn ang="0">
                <a:pos x="2134" y="1099"/>
              </a:cxn>
              <a:cxn ang="0">
                <a:pos x="2172" y="1111"/>
              </a:cxn>
              <a:cxn ang="0">
                <a:pos x="2212" y="1121"/>
              </a:cxn>
              <a:cxn ang="0">
                <a:pos x="2250" y="1127"/>
              </a:cxn>
              <a:cxn ang="0">
                <a:pos x="2289" y="1133"/>
              </a:cxn>
              <a:cxn ang="0">
                <a:pos x="2328" y="1138"/>
              </a:cxn>
            </a:cxnLst>
            <a:rect l="0" t="0" r="r" b="b"/>
            <a:pathLst>
              <a:path w="2329" h="1139">
                <a:moveTo>
                  <a:pt x="0" y="1138"/>
                </a:moveTo>
                <a:lnTo>
                  <a:pt x="39" y="1133"/>
                </a:lnTo>
                <a:lnTo>
                  <a:pt x="78" y="1127"/>
                </a:lnTo>
                <a:lnTo>
                  <a:pt x="116" y="1121"/>
                </a:lnTo>
                <a:lnTo>
                  <a:pt x="156" y="1111"/>
                </a:lnTo>
                <a:lnTo>
                  <a:pt x="194" y="1099"/>
                </a:lnTo>
                <a:lnTo>
                  <a:pt x="233" y="1086"/>
                </a:lnTo>
                <a:lnTo>
                  <a:pt x="272" y="1069"/>
                </a:lnTo>
                <a:lnTo>
                  <a:pt x="310" y="1048"/>
                </a:lnTo>
                <a:lnTo>
                  <a:pt x="350" y="1024"/>
                </a:lnTo>
                <a:lnTo>
                  <a:pt x="388" y="994"/>
                </a:lnTo>
                <a:lnTo>
                  <a:pt x="427" y="960"/>
                </a:lnTo>
                <a:lnTo>
                  <a:pt x="466" y="922"/>
                </a:lnTo>
                <a:lnTo>
                  <a:pt x="504" y="879"/>
                </a:lnTo>
                <a:lnTo>
                  <a:pt x="543" y="830"/>
                </a:lnTo>
                <a:lnTo>
                  <a:pt x="582" y="776"/>
                </a:lnTo>
                <a:lnTo>
                  <a:pt x="621" y="718"/>
                </a:lnTo>
                <a:lnTo>
                  <a:pt x="660" y="656"/>
                </a:lnTo>
                <a:lnTo>
                  <a:pt x="699" y="590"/>
                </a:lnTo>
                <a:lnTo>
                  <a:pt x="737" y="521"/>
                </a:lnTo>
                <a:lnTo>
                  <a:pt x="776" y="452"/>
                </a:lnTo>
                <a:lnTo>
                  <a:pt x="815" y="382"/>
                </a:lnTo>
                <a:lnTo>
                  <a:pt x="853" y="314"/>
                </a:lnTo>
                <a:lnTo>
                  <a:pt x="893" y="249"/>
                </a:lnTo>
                <a:lnTo>
                  <a:pt x="931" y="189"/>
                </a:lnTo>
                <a:lnTo>
                  <a:pt x="970" y="135"/>
                </a:lnTo>
                <a:lnTo>
                  <a:pt x="1009" y="88"/>
                </a:lnTo>
                <a:lnTo>
                  <a:pt x="1047" y="50"/>
                </a:lnTo>
                <a:lnTo>
                  <a:pt x="1087" y="22"/>
                </a:lnTo>
                <a:lnTo>
                  <a:pt x="1125" y="6"/>
                </a:lnTo>
                <a:lnTo>
                  <a:pt x="1164" y="0"/>
                </a:lnTo>
                <a:lnTo>
                  <a:pt x="1203" y="6"/>
                </a:lnTo>
                <a:lnTo>
                  <a:pt x="1241" y="22"/>
                </a:lnTo>
                <a:lnTo>
                  <a:pt x="1281" y="50"/>
                </a:lnTo>
                <a:lnTo>
                  <a:pt x="1319" y="88"/>
                </a:lnTo>
                <a:lnTo>
                  <a:pt x="1358" y="135"/>
                </a:lnTo>
                <a:lnTo>
                  <a:pt x="1397" y="189"/>
                </a:lnTo>
                <a:lnTo>
                  <a:pt x="1435" y="249"/>
                </a:lnTo>
                <a:lnTo>
                  <a:pt x="1474" y="314"/>
                </a:lnTo>
                <a:lnTo>
                  <a:pt x="1513" y="382"/>
                </a:lnTo>
                <a:lnTo>
                  <a:pt x="1552" y="452"/>
                </a:lnTo>
                <a:lnTo>
                  <a:pt x="1591" y="521"/>
                </a:lnTo>
                <a:lnTo>
                  <a:pt x="1630" y="590"/>
                </a:lnTo>
                <a:lnTo>
                  <a:pt x="1668" y="656"/>
                </a:lnTo>
                <a:lnTo>
                  <a:pt x="1707" y="718"/>
                </a:lnTo>
                <a:lnTo>
                  <a:pt x="1746" y="776"/>
                </a:lnTo>
                <a:lnTo>
                  <a:pt x="1784" y="830"/>
                </a:lnTo>
                <a:lnTo>
                  <a:pt x="1824" y="879"/>
                </a:lnTo>
                <a:lnTo>
                  <a:pt x="1862" y="922"/>
                </a:lnTo>
                <a:lnTo>
                  <a:pt x="1901" y="960"/>
                </a:lnTo>
                <a:lnTo>
                  <a:pt x="1940" y="994"/>
                </a:lnTo>
                <a:lnTo>
                  <a:pt x="1978" y="1024"/>
                </a:lnTo>
                <a:lnTo>
                  <a:pt x="2018" y="1048"/>
                </a:lnTo>
                <a:lnTo>
                  <a:pt x="2056" y="1069"/>
                </a:lnTo>
                <a:lnTo>
                  <a:pt x="2095" y="1086"/>
                </a:lnTo>
                <a:lnTo>
                  <a:pt x="2134" y="1099"/>
                </a:lnTo>
                <a:lnTo>
                  <a:pt x="2172" y="1111"/>
                </a:lnTo>
                <a:lnTo>
                  <a:pt x="2212" y="1121"/>
                </a:lnTo>
                <a:lnTo>
                  <a:pt x="2250" y="1127"/>
                </a:lnTo>
                <a:lnTo>
                  <a:pt x="2289" y="1133"/>
                </a:lnTo>
                <a:lnTo>
                  <a:pt x="2328" y="1138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Freeform 65"/>
          <p:cNvSpPr>
            <a:spLocks/>
          </p:cNvSpPr>
          <p:nvPr/>
        </p:nvSpPr>
        <p:spPr bwMode="auto">
          <a:xfrm>
            <a:off x="4792663" y="1939925"/>
            <a:ext cx="61912" cy="1417638"/>
          </a:xfrm>
          <a:custGeom>
            <a:avLst/>
            <a:gdLst/>
            <a:ahLst/>
            <a:cxnLst>
              <a:cxn ang="0">
                <a:pos x="0" y="892"/>
              </a:cxn>
              <a:cxn ang="0">
                <a:pos x="2" y="835"/>
              </a:cxn>
              <a:cxn ang="0">
                <a:pos x="5" y="776"/>
              </a:cxn>
              <a:cxn ang="0">
                <a:pos x="7" y="716"/>
              </a:cxn>
              <a:cxn ang="0">
                <a:pos x="10" y="654"/>
              </a:cxn>
              <a:cxn ang="0">
                <a:pos x="14" y="530"/>
              </a:cxn>
              <a:cxn ang="0">
                <a:pos x="16" y="467"/>
              </a:cxn>
              <a:cxn ang="0">
                <a:pos x="19" y="406"/>
              </a:cxn>
              <a:cxn ang="0">
                <a:pos x="22" y="346"/>
              </a:cxn>
              <a:cxn ang="0">
                <a:pos x="24" y="288"/>
              </a:cxn>
              <a:cxn ang="0">
                <a:pos x="27" y="231"/>
              </a:cxn>
              <a:cxn ang="0">
                <a:pos x="28" y="204"/>
              </a:cxn>
              <a:cxn ang="0">
                <a:pos x="29" y="178"/>
              </a:cxn>
              <a:cxn ang="0">
                <a:pos x="30" y="153"/>
              </a:cxn>
              <a:cxn ang="0">
                <a:pos x="32" y="128"/>
              </a:cxn>
              <a:cxn ang="0">
                <a:pos x="33" y="104"/>
              </a:cxn>
              <a:cxn ang="0">
                <a:pos x="34" y="81"/>
              </a:cxn>
              <a:cxn ang="0">
                <a:pos x="35" y="59"/>
              </a:cxn>
              <a:cxn ang="0">
                <a:pos x="36" y="38"/>
              </a:cxn>
              <a:cxn ang="0">
                <a:pos x="37" y="18"/>
              </a:cxn>
              <a:cxn ang="0">
                <a:pos x="38" y="0"/>
              </a:cxn>
            </a:cxnLst>
            <a:rect l="0" t="0" r="r" b="b"/>
            <a:pathLst>
              <a:path w="39" h="893">
                <a:moveTo>
                  <a:pt x="0" y="892"/>
                </a:moveTo>
                <a:lnTo>
                  <a:pt x="2" y="835"/>
                </a:lnTo>
                <a:lnTo>
                  <a:pt x="5" y="776"/>
                </a:lnTo>
                <a:lnTo>
                  <a:pt x="7" y="716"/>
                </a:lnTo>
                <a:lnTo>
                  <a:pt x="10" y="654"/>
                </a:lnTo>
                <a:lnTo>
                  <a:pt x="14" y="530"/>
                </a:lnTo>
                <a:lnTo>
                  <a:pt x="16" y="467"/>
                </a:lnTo>
                <a:lnTo>
                  <a:pt x="19" y="406"/>
                </a:lnTo>
                <a:lnTo>
                  <a:pt x="22" y="346"/>
                </a:lnTo>
                <a:lnTo>
                  <a:pt x="24" y="288"/>
                </a:lnTo>
                <a:lnTo>
                  <a:pt x="27" y="231"/>
                </a:lnTo>
                <a:lnTo>
                  <a:pt x="28" y="204"/>
                </a:lnTo>
                <a:lnTo>
                  <a:pt x="29" y="178"/>
                </a:lnTo>
                <a:lnTo>
                  <a:pt x="30" y="153"/>
                </a:lnTo>
                <a:lnTo>
                  <a:pt x="32" y="128"/>
                </a:lnTo>
                <a:lnTo>
                  <a:pt x="33" y="104"/>
                </a:lnTo>
                <a:lnTo>
                  <a:pt x="34" y="81"/>
                </a:lnTo>
                <a:lnTo>
                  <a:pt x="35" y="59"/>
                </a:lnTo>
                <a:lnTo>
                  <a:pt x="36" y="38"/>
                </a:lnTo>
                <a:lnTo>
                  <a:pt x="37" y="18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4" name="Freeform 66"/>
          <p:cNvSpPr>
            <a:spLocks/>
          </p:cNvSpPr>
          <p:nvPr/>
        </p:nvSpPr>
        <p:spPr bwMode="auto">
          <a:xfrm>
            <a:off x="4852988" y="1533525"/>
            <a:ext cx="63500" cy="407988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2" y="232"/>
              </a:cxn>
              <a:cxn ang="0">
                <a:pos x="4" y="209"/>
              </a:cxn>
              <a:cxn ang="0">
                <a:pos x="6" y="187"/>
              </a:cxn>
              <a:cxn ang="0">
                <a:pos x="9" y="166"/>
              </a:cxn>
              <a:cxn ang="0">
                <a:pos x="11" y="146"/>
              </a:cxn>
              <a:cxn ang="0">
                <a:pos x="14" y="127"/>
              </a:cxn>
              <a:cxn ang="0">
                <a:pos x="17" y="108"/>
              </a:cxn>
              <a:cxn ang="0">
                <a:pos x="20" y="91"/>
              </a:cxn>
              <a:cxn ang="0">
                <a:pos x="22" y="76"/>
              </a:cxn>
              <a:cxn ang="0">
                <a:pos x="25" y="61"/>
              </a:cxn>
              <a:cxn ang="0">
                <a:pos x="28" y="47"/>
              </a:cxn>
              <a:cxn ang="0">
                <a:pos x="30" y="35"/>
              </a:cxn>
              <a:cxn ang="0">
                <a:pos x="33" y="24"/>
              </a:cxn>
              <a:cxn ang="0">
                <a:pos x="35" y="15"/>
              </a:cxn>
              <a:cxn ang="0">
                <a:pos x="37" y="7"/>
              </a:cxn>
              <a:cxn ang="0">
                <a:pos x="39" y="0"/>
              </a:cxn>
            </a:cxnLst>
            <a:rect l="0" t="0" r="r" b="b"/>
            <a:pathLst>
              <a:path w="40" h="257">
                <a:moveTo>
                  <a:pt x="0" y="256"/>
                </a:moveTo>
                <a:lnTo>
                  <a:pt x="2" y="232"/>
                </a:lnTo>
                <a:lnTo>
                  <a:pt x="4" y="209"/>
                </a:lnTo>
                <a:lnTo>
                  <a:pt x="6" y="187"/>
                </a:lnTo>
                <a:lnTo>
                  <a:pt x="9" y="166"/>
                </a:lnTo>
                <a:lnTo>
                  <a:pt x="11" y="146"/>
                </a:lnTo>
                <a:lnTo>
                  <a:pt x="14" y="127"/>
                </a:lnTo>
                <a:lnTo>
                  <a:pt x="17" y="108"/>
                </a:lnTo>
                <a:lnTo>
                  <a:pt x="20" y="91"/>
                </a:lnTo>
                <a:lnTo>
                  <a:pt x="22" y="76"/>
                </a:lnTo>
                <a:lnTo>
                  <a:pt x="25" y="61"/>
                </a:lnTo>
                <a:lnTo>
                  <a:pt x="28" y="47"/>
                </a:lnTo>
                <a:lnTo>
                  <a:pt x="30" y="35"/>
                </a:lnTo>
                <a:lnTo>
                  <a:pt x="33" y="24"/>
                </a:lnTo>
                <a:lnTo>
                  <a:pt x="35" y="15"/>
                </a:lnTo>
                <a:lnTo>
                  <a:pt x="37" y="7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Freeform 67"/>
          <p:cNvSpPr>
            <a:spLocks/>
          </p:cNvSpPr>
          <p:nvPr/>
        </p:nvSpPr>
        <p:spPr bwMode="auto">
          <a:xfrm>
            <a:off x="4914900" y="1498600"/>
            <a:ext cx="60325" cy="36513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3" y="16"/>
              </a:cxn>
              <a:cxn ang="0">
                <a:pos x="7" y="10"/>
              </a:cxn>
              <a:cxn ang="0">
                <a:pos x="12" y="6"/>
              </a:cxn>
              <a:cxn ang="0">
                <a:pos x="18" y="3"/>
              </a:cxn>
              <a:cxn ang="0">
                <a:pos x="25" y="1"/>
              </a:cxn>
              <a:cxn ang="0">
                <a:pos x="29" y="0"/>
              </a:cxn>
              <a:cxn ang="0">
                <a:pos x="34" y="0"/>
              </a:cxn>
              <a:cxn ang="0">
                <a:pos x="37" y="0"/>
              </a:cxn>
            </a:cxnLst>
            <a:rect l="0" t="0" r="r" b="b"/>
            <a:pathLst>
              <a:path w="38" h="23">
                <a:moveTo>
                  <a:pt x="0" y="22"/>
                </a:moveTo>
                <a:lnTo>
                  <a:pt x="3" y="16"/>
                </a:lnTo>
                <a:lnTo>
                  <a:pt x="7" y="10"/>
                </a:lnTo>
                <a:lnTo>
                  <a:pt x="12" y="6"/>
                </a:lnTo>
                <a:lnTo>
                  <a:pt x="18" y="3"/>
                </a:lnTo>
                <a:lnTo>
                  <a:pt x="25" y="1"/>
                </a:lnTo>
                <a:lnTo>
                  <a:pt x="29" y="0"/>
                </a:lnTo>
                <a:lnTo>
                  <a:pt x="34" y="0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6" name="Freeform 68"/>
          <p:cNvSpPr>
            <a:spLocks/>
          </p:cNvSpPr>
          <p:nvPr/>
        </p:nvSpPr>
        <p:spPr bwMode="auto">
          <a:xfrm>
            <a:off x="4973638" y="1498600"/>
            <a:ext cx="61912" cy="71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" y="2"/>
              </a:cxn>
              <a:cxn ang="0">
                <a:pos x="10" y="6"/>
              </a:cxn>
              <a:cxn ang="0">
                <a:pos x="14" y="11"/>
              </a:cxn>
              <a:cxn ang="0">
                <a:pos x="19" y="17"/>
              </a:cxn>
              <a:cxn ang="0">
                <a:pos x="24" y="22"/>
              </a:cxn>
              <a:cxn ang="0">
                <a:pos x="29" y="30"/>
              </a:cxn>
              <a:cxn ang="0">
                <a:pos x="38" y="44"/>
              </a:cxn>
            </a:cxnLst>
            <a:rect l="0" t="0" r="r" b="b"/>
            <a:pathLst>
              <a:path w="39" h="45">
                <a:moveTo>
                  <a:pt x="0" y="0"/>
                </a:moveTo>
                <a:lnTo>
                  <a:pt x="5" y="2"/>
                </a:lnTo>
                <a:lnTo>
                  <a:pt x="10" y="6"/>
                </a:lnTo>
                <a:lnTo>
                  <a:pt x="14" y="11"/>
                </a:lnTo>
                <a:lnTo>
                  <a:pt x="19" y="17"/>
                </a:lnTo>
                <a:lnTo>
                  <a:pt x="24" y="22"/>
                </a:lnTo>
                <a:lnTo>
                  <a:pt x="29" y="30"/>
                </a:lnTo>
                <a:lnTo>
                  <a:pt x="38" y="44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Freeform 69"/>
          <p:cNvSpPr>
            <a:spLocks/>
          </p:cNvSpPr>
          <p:nvPr/>
        </p:nvSpPr>
        <p:spPr bwMode="auto">
          <a:xfrm>
            <a:off x="5033963" y="1568450"/>
            <a:ext cx="63500" cy="119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" y="8"/>
              </a:cxn>
              <a:cxn ang="0">
                <a:pos x="10" y="17"/>
              </a:cxn>
              <a:cxn ang="0">
                <a:pos x="20" y="35"/>
              </a:cxn>
              <a:cxn ang="0">
                <a:pos x="29" y="54"/>
              </a:cxn>
              <a:cxn ang="0">
                <a:pos x="39" y="74"/>
              </a:cxn>
            </a:cxnLst>
            <a:rect l="0" t="0" r="r" b="b"/>
            <a:pathLst>
              <a:path w="40" h="75">
                <a:moveTo>
                  <a:pt x="0" y="0"/>
                </a:moveTo>
                <a:lnTo>
                  <a:pt x="5" y="8"/>
                </a:lnTo>
                <a:lnTo>
                  <a:pt x="10" y="17"/>
                </a:lnTo>
                <a:lnTo>
                  <a:pt x="20" y="35"/>
                </a:lnTo>
                <a:lnTo>
                  <a:pt x="29" y="54"/>
                </a:lnTo>
                <a:lnTo>
                  <a:pt x="39" y="74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8" name="Freeform 70"/>
          <p:cNvSpPr>
            <a:spLocks/>
          </p:cNvSpPr>
          <p:nvPr/>
        </p:nvSpPr>
        <p:spPr bwMode="auto">
          <a:xfrm>
            <a:off x="5095875" y="1685925"/>
            <a:ext cx="61913" cy="136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20"/>
              </a:cxn>
              <a:cxn ang="0">
                <a:pos x="19" y="41"/>
              </a:cxn>
              <a:cxn ang="0">
                <a:pos x="38" y="85"/>
              </a:cxn>
            </a:cxnLst>
            <a:rect l="0" t="0" r="r" b="b"/>
            <a:pathLst>
              <a:path w="39" h="86">
                <a:moveTo>
                  <a:pt x="0" y="0"/>
                </a:moveTo>
                <a:lnTo>
                  <a:pt x="9" y="20"/>
                </a:lnTo>
                <a:lnTo>
                  <a:pt x="19" y="41"/>
                </a:lnTo>
                <a:lnTo>
                  <a:pt x="38" y="85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Freeform 71"/>
          <p:cNvSpPr>
            <a:spLocks/>
          </p:cNvSpPr>
          <p:nvPr/>
        </p:nvSpPr>
        <p:spPr bwMode="auto">
          <a:xfrm>
            <a:off x="5156200" y="1820863"/>
            <a:ext cx="60325" cy="144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45"/>
              </a:cxn>
              <a:cxn ang="0">
                <a:pos x="37" y="90"/>
              </a:cxn>
            </a:cxnLst>
            <a:rect l="0" t="0" r="r" b="b"/>
            <a:pathLst>
              <a:path w="38" h="91">
                <a:moveTo>
                  <a:pt x="0" y="0"/>
                </a:moveTo>
                <a:lnTo>
                  <a:pt x="18" y="45"/>
                </a:lnTo>
                <a:lnTo>
                  <a:pt x="37" y="9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0" name="Freeform 72"/>
          <p:cNvSpPr>
            <a:spLocks/>
          </p:cNvSpPr>
          <p:nvPr/>
        </p:nvSpPr>
        <p:spPr bwMode="auto">
          <a:xfrm>
            <a:off x="5214938" y="1963738"/>
            <a:ext cx="63500" cy="144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5"/>
              </a:cxn>
              <a:cxn ang="0">
                <a:pos x="39" y="90"/>
              </a:cxn>
            </a:cxnLst>
            <a:rect l="0" t="0" r="r" b="b"/>
            <a:pathLst>
              <a:path w="40" h="91">
                <a:moveTo>
                  <a:pt x="0" y="0"/>
                </a:moveTo>
                <a:lnTo>
                  <a:pt x="20" y="45"/>
                </a:lnTo>
                <a:lnTo>
                  <a:pt x="39" y="9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1" name="Freeform 73"/>
          <p:cNvSpPr>
            <a:spLocks/>
          </p:cNvSpPr>
          <p:nvPr/>
        </p:nvSpPr>
        <p:spPr bwMode="auto">
          <a:xfrm>
            <a:off x="5276850" y="2106613"/>
            <a:ext cx="61913" cy="138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44"/>
              </a:cxn>
              <a:cxn ang="0">
                <a:pos x="38" y="86"/>
              </a:cxn>
            </a:cxnLst>
            <a:rect l="0" t="0" r="r" b="b"/>
            <a:pathLst>
              <a:path w="39" h="87">
                <a:moveTo>
                  <a:pt x="0" y="0"/>
                </a:moveTo>
                <a:lnTo>
                  <a:pt x="19" y="44"/>
                </a:lnTo>
                <a:lnTo>
                  <a:pt x="38" y="8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2" name="Freeform 74"/>
          <p:cNvSpPr>
            <a:spLocks/>
          </p:cNvSpPr>
          <p:nvPr/>
        </p:nvSpPr>
        <p:spPr bwMode="auto">
          <a:xfrm>
            <a:off x="5337175" y="2243138"/>
            <a:ext cx="61913" cy="130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41"/>
              </a:cxn>
              <a:cxn ang="0">
                <a:pos x="38" y="81"/>
              </a:cxn>
            </a:cxnLst>
            <a:rect l="0" t="0" r="r" b="b"/>
            <a:pathLst>
              <a:path w="39" h="82">
                <a:moveTo>
                  <a:pt x="0" y="0"/>
                </a:moveTo>
                <a:lnTo>
                  <a:pt x="19" y="41"/>
                </a:lnTo>
                <a:lnTo>
                  <a:pt x="38" y="81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3" name="Freeform 75"/>
          <p:cNvSpPr>
            <a:spLocks/>
          </p:cNvSpPr>
          <p:nvPr/>
        </p:nvSpPr>
        <p:spPr bwMode="auto">
          <a:xfrm>
            <a:off x="5397500" y="2371725"/>
            <a:ext cx="61913" cy="122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39"/>
              </a:cxn>
              <a:cxn ang="0">
                <a:pos x="38" y="76"/>
              </a:cxn>
            </a:cxnLst>
            <a:rect l="0" t="0" r="r" b="b"/>
            <a:pathLst>
              <a:path w="39" h="77">
                <a:moveTo>
                  <a:pt x="0" y="0"/>
                </a:moveTo>
                <a:lnTo>
                  <a:pt x="18" y="39"/>
                </a:lnTo>
                <a:lnTo>
                  <a:pt x="38" y="7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4" name="Freeform 76"/>
          <p:cNvSpPr>
            <a:spLocks/>
          </p:cNvSpPr>
          <p:nvPr/>
        </p:nvSpPr>
        <p:spPr bwMode="auto">
          <a:xfrm>
            <a:off x="5457825" y="2492375"/>
            <a:ext cx="61913" cy="112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35"/>
              </a:cxn>
              <a:cxn ang="0">
                <a:pos x="38" y="70"/>
              </a:cxn>
            </a:cxnLst>
            <a:rect l="0" t="0" r="r" b="b"/>
            <a:pathLst>
              <a:path w="39" h="71">
                <a:moveTo>
                  <a:pt x="0" y="0"/>
                </a:moveTo>
                <a:lnTo>
                  <a:pt x="19" y="35"/>
                </a:lnTo>
                <a:lnTo>
                  <a:pt x="38" y="7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5" name="Freeform 77"/>
          <p:cNvSpPr>
            <a:spLocks/>
          </p:cNvSpPr>
          <p:nvPr/>
        </p:nvSpPr>
        <p:spPr bwMode="auto">
          <a:xfrm>
            <a:off x="5518150" y="2603500"/>
            <a:ext cx="61913" cy="100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31"/>
              </a:cxn>
              <a:cxn ang="0">
                <a:pos x="38" y="62"/>
              </a:cxn>
            </a:cxnLst>
            <a:rect l="0" t="0" r="r" b="b"/>
            <a:pathLst>
              <a:path w="39" h="63">
                <a:moveTo>
                  <a:pt x="0" y="0"/>
                </a:moveTo>
                <a:lnTo>
                  <a:pt x="19" y="31"/>
                </a:lnTo>
                <a:lnTo>
                  <a:pt x="38" y="62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6" name="Freeform 78"/>
          <p:cNvSpPr>
            <a:spLocks/>
          </p:cNvSpPr>
          <p:nvPr/>
        </p:nvSpPr>
        <p:spPr bwMode="auto">
          <a:xfrm>
            <a:off x="5578475" y="2701925"/>
            <a:ext cx="63500" cy="90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29"/>
              </a:cxn>
              <a:cxn ang="0">
                <a:pos x="39" y="56"/>
              </a:cxn>
            </a:cxnLst>
            <a:rect l="0" t="0" r="r" b="b"/>
            <a:pathLst>
              <a:path w="40" h="57">
                <a:moveTo>
                  <a:pt x="0" y="0"/>
                </a:moveTo>
                <a:lnTo>
                  <a:pt x="19" y="29"/>
                </a:lnTo>
                <a:lnTo>
                  <a:pt x="39" y="5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Freeform 79"/>
          <p:cNvSpPr>
            <a:spLocks/>
          </p:cNvSpPr>
          <p:nvPr/>
        </p:nvSpPr>
        <p:spPr bwMode="auto">
          <a:xfrm>
            <a:off x="5640388" y="2790825"/>
            <a:ext cx="60325" cy="82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26"/>
              </a:cxn>
              <a:cxn ang="0">
                <a:pos x="37" y="51"/>
              </a:cxn>
            </a:cxnLst>
            <a:rect l="0" t="0" r="r" b="b"/>
            <a:pathLst>
              <a:path w="38" h="52">
                <a:moveTo>
                  <a:pt x="0" y="0"/>
                </a:moveTo>
                <a:lnTo>
                  <a:pt x="18" y="26"/>
                </a:lnTo>
                <a:lnTo>
                  <a:pt x="37" y="51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8" name="Freeform 80"/>
          <p:cNvSpPr>
            <a:spLocks/>
          </p:cNvSpPr>
          <p:nvPr/>
        </p:nvSpPr>
        <p:spPr bwMode="auto">
          <a:xfrm>
            <a:off x="5699125" y="2871788"/>
            <a:ext cx="61913" cy="71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23"/>
              </a:cxn>
              <a:cxn ang="0">
                <a:pos x="38" y="44"/>
              </a:cxn>
            </a:cxnLst>
            <a:rect l="0" t="0" r="r" b="b"/>
            <a:pathLst>
              <a:path w="39" h="45">
                <a:moveTo>
                  <a:pt x="0" y="0"/>
                </a:moveTo>
                <a:lnTo>
                  <a:pt x="19" y="23"/>
                </a:lnTo>
                <a:lnTo>
                  <a:pt x="38" y="44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9" name="Freeform 81"/>
          <p:cNvSpPr>
            <a:spLocks/>
          </p:cNvSpPr>
          <p:nvPr/>
        </p:nvSpPr>
        <p:spPr bwMode="auto">
          <a:xfrm>
            <a:off x="5759450" y="2941638"/>
            <a:ext cx="63500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20"/>
              </a:cxn>
              <a:cxn ang="0">
                <a:pos x="39" y="39"/>
              </a:cxn>
            </a:cxnLst>
            <a:rect l="0" t="0" r="r" b="b"/>
            <a:pathLst>
              <a:path w="40" h="40">
                <a:moveTo>
                  <a:pt x="0" y="0"/>
                </a:moveTo>
                <a:lnTo>
                  <a:pt x="19" y="20"/>
                </a:lnTo>
                <a:lnTo>
                  <a:pt x="39" y="39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0" name="Freeform 82"/>
          <p:cNvSpPr>
            <a:spLocks/>
          </p:cNvSpPr>
          <p:nvPr/>
        </p:nvSpPr>
        <p:spPr bwMode="auto">
          <a:xfrm>
            <a:off x="5821363" y="3003550"/>
            <a:ext cx="61912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18"/>
              </a:cxn>
              <a:cxn ang="0">
                <a:pos x="38" y="35"/>
              </a:cxn>
            </a:cxnLst>
            <a:rect l="0" t="0" r="r" b="b"/>
            <a:pathLst>
              <a:path w="39" h="36">
                <a:moveTo>
                  <a:pt x="0" y="0"/>
                </a:moveTo>
                <a:lnTo>
                  <a:pt x="19" y="18"/>
                </a:lnTo>
                <a:lnTo>
                  <a:pt x="38" y="35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1" name="Freeform 83"/>
          <p:cNvSpPr>
            <a:spLocks/>
          </p:cNvSpPr>
          <p:nvPr/>
        </p:nvSpPr>
        <p:spPr bwMode="auto">
          <a:xfrm>
            <a:off x="5881688" y="3059113"/>
            <a:ext cx="60325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15"/>
              </a:cxn>
              <a:cxn ang="0">
                <a:pos x="37" y="29"/>
              </a:cxn>
            </a:cxnLst>
            <a:rect l="0" t="0" r="r" b="b"/>
            <a:pathLst>
              <a:path w="38" h="30">
                <a:moveTo>
                  <a:pt x="0" y="0"/>
                </a:moveTo>
                <a:lnTo>
                  <a:pt x="18" y="15"/>
                </a:lnTo>
                <a:lnTo>
                  <a:pt x="37" y="29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2" name="Freeform 84"/>
          <p:cNvSpPr>
            <a:spLocks/>
          </p:cNvSpPr>
          <p:nvPr/>
        </p:nvSpPr>
        <p:spPr bwMode="auto">
          <a:xfrm>
            <a:off x="5940425" y="3105150"/>
            <a:ext cx="63500" cy="42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14"/>
              </a:cxn>
              <a:cxn ang="0">
                <a:pos x="39" y="26"/>
              </a:cxn>
            </a:cxnLst>
            <a:rect l="0" t="0" r="r" b="b"/>
            <a:pathLst>
              <a:path w="40" h="27">
                <a:moveTo>
                  <a:pt x="0" y="0"/>
                </a:moveTo>
                <a:lnTo>
                  <a:pt x="19" y="14"/>
                </a:lnTo>
                <a:lnTo>
                  <a:pt x="39" y="2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3" name="Freeform 85"/>
          <p:cNvSpPr>
            <a:spLocks/>
          </p:cNvSpPr>
          <p:nvPr/>
        </p:nvSpPr>
        <p:spPr bwMode="auto">
          <a:xfrm>
            <a:off x="6002338" y="3146425"/>
            <a:ext cx="61912" cy="38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13"/>
              </a:cxn>
              <a:cxn ang="0">
                <a:pos x="38" y="23"/>
              </a:cxn>
            </a:cxnLst>
            <a:rect l="0" t="0" r="r" b="b"/>
            <a:pathLst>
              <a:path w="39" h="24">
                <a:moveTo>
                  <a:pt x="0" y="0"/>
                </a:moveTo>
                <a:lnTo>
                  <a:pt x="19" y="13"/>
                </a:lnTo>
                <a:lnTo>
                  <a:pt x="38" y="23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4" name="Freeform 86"/>
          <p:cNvSpPr>
            <a:spLocks/>
          </p:cNvSpPr>
          <p:nvPr/>
        </p:nvSpPr>
        <p:spPr bwMode="auto">
          <a:xfrm>
            <a:off x="6062663" y="3182938"/>
            <a:ext cx="61912" cy="30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10"/>
              </a:cxn>
              <a:cxn ang="0">
                <a:pos x="38" y="18"/>
              </a:cxn>
            </a:cxnLst>
            <a:rect l="0" t="0" r="r" b="b"/>
            <a:pathLst>
              <a:path w="39" h="19">
                <a:moveTo>
                  <a:pt x="0" y="0"/>
                </a:moveTo>
                <a:lnTo>
                  <a:pt x="19" y="10"/>
                </a:lnTo>
                <a:lnTo>
                  <a:pt x="38" y="18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5" name="Line 87"/>
          <p:cNvSpPr>
            <a:spLocks noChangeShapeType="1"/>
          </p:cNvSpPr>
          <p:nvPr/>
        </p:nvSpPr>
        <p:spPr bwMode="auto">
          <a:xfrm>
            <a:off x="6122988" y="3211513"/>
            <a:ext cx="60325" cy="2540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6" name="Freeform 88"/>
          <p:cNvSpPr>
            <a:spLocks/>
          </p:cNvSpPr>
          <p:nvPr/>
        </p:nvSpPr>
        <p:spPr bwMode="auto">
          <a:xfrm>
            <a:off x="6183313" y="3236913"/>
            <a:ext cx="61912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8"/>
              </a:cxn>
              <a:cxn ang="0">
                <a:pos x="38" y="16"/>
              </a:cxn>
            </a:cxnLst>
            <a:rect l="0" t="0" r="r" b="b"/>
            <a:pathLst>
              <a:path w="39" h="17">
                <a:moveTo>
                  <a:pt x="0" y="0"/>
                </a:moveTo>
                <a:lnTo>
                  <a:pt x="19" y="8"/>
                </a:lnTo>
                <a:lnTo>
                  <a:pt x="38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7" name="Freeform 89"/>
          <p:cNvSpPr>
            <a:spLocks/>
          </p:cNvSpPr>
          <p:nvPr/>
        </p:nvSpPr>
        <p:spPr bwMode="auto">
          <a:xfrm>
            <a:off x="6243638" y="3260725"/>
            <a:ext cx="61912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8"/>
              </a:cxn>
              <a:cxn ang="0">
                <a:pos x="38" y="16"/>
              </a:cxn>
            </a:cxnLst>
            <a:rect l="0" t="0" r="r" b="b"/>
            <a:pathLst>
              <a:path w="39" h="17">
                <a:moveTo>
                  <a:pt x="0" y="0"/>
                </a:moveTo>
                <a:lnTo>
                  <a:pt x="19" y="8"/>
                </a:lnTo>
                <a:lnTo>
                  <a:pt x="38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8" name="Line 90"/>
          <p:cNvSpPr>
            <a:spLocks noChangeShapeType="1"/>
          </p:cNvSpPr>
          <p:nvPr/>
        </p:nvSpPr>
        <p:spPr bwMode="auto">
          <a:xfrm>
            <a:off x="6303963" y="3278188"/>
            <a:ext cx="60325" cy="1587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9" name="Line 91"/>
          <p:cNvSpPr>
            <a:spLocks noChangeShapeType="1"/>
          </p:cNvSpPr>
          <p:nvPr/>
        </p:nvSpPr>
        <p:spPr bwMode="auto">
          <a:xfrm>
            <a:off x="6364288" y="3294063"/>
            <a:ext cx="60325" cy="1270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0" name="Line 92"/>
          <p:cNvSpPr>
            <a:spLocks noChangeShapeType="1"/>
          </p:cNvSpPr>
          <p:nvPr/>
        </p:nvSpPr>
        <p:spPr bwMode="auto">
          <a:xfrm>
            <a:off x="6424613" y="3306763"/>
            <a:ext cx="60325" cy="952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1" name="Freeform 93"/>
          <p:cNvSpPr>
            <a:spLocks/>
          </p:cNvSpPr>
          <p:nvPr/>
        </p:nvSpPr>
        <p:spPr bwMode="auto">
          <a:xfrm>
            <a:off x="6484938" y="3316288"/>
            <a:ext cx="61912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9"/>
              </a:cxn>
              <a:cxn ang="0">
                <a:pos x="38" y="16"/>
              </a:cxn>
            </a:cxnLst>
            <a:rect l="0" t="0" r="r" b="b"/>
            <a:pathLst>
              <a:path w="39" h="17">
                <a:moveTo>
                  <a:pt x="0" y="0"/>
                </a:moveTo>
                <a:lnTo>
                  <a:pt x="19" y="9"/>
                </a:lnTo>
                <a:lnTo>
                  <a:pt x="38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82" name="Line 94"/>
          <p:cNvSpPr>
            <a:spLocks noChangeShapeType="1"/>
          </p:cNvSpPr>
          <p:nvPr/>
        </p:nvSpPr>
        <p:spPr bwMode="auto">
          <a:xfrm>
            <a:off x="6545263" y="3324225"/>
            <a:ext cx="61912" cy="7938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3" name="Freeform 95"/>
          <p:cNvSpPr>
            <a:spLocks/>
          </p:cNvSpPr>
          <p:nvPr/>
        </p:nvSpPr>
        <p:spPr bwMode="auto">
          <a:xfrm>
            <a:off x="6607175" y="3332163"/>
            <a:ext cx="6032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0"/>
              </a:cxn>
              <a:cxn ang="0">
                <a:pos x="37" y="0"/>
              </a:cxn>
            </a:cxnLst>
            <a:rect l="0" t="0" r="r" b="b"/>
            <a:pathLst>
              <a:path w="38" h="1">
                <a:moveTo>
                  <a:pt x="0" y="0"/>
                </a:moveTo>
                <a:lnTo>
                  <a:pt x="18" y="0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84" name="Freeform 96"/>
          <p:cNvSpPr>
            <a:spLocks/>
          </p:cNvSpPr>
          <p:nvPr/>
        </p:nvSpPr>
        <p:spPr bwMode="auto">
          <a:xfrm>
            <a:off x="6665913" y="3324225"/>
            <a:ext cx="61912" cy="26988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9" y="9"/>
              </a:cxn>
              <a:cxn ang="0">
                <a:pos x="38" y="0"/>
              </a:cxn>
            </a:cxnLst>
            <a:rect l="0" t="0" r="r" b="b"/>
            <a:pathLst>
              <a:path w="39" h="17">
                <a:moveTo>
                  <a:pt x="0" y="16"/>
                </a:moveTo>
                <a:lnTo>
                  <a:pt x="19" y="9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85" name="Freeform 97"/>
          <p:cNvSpPr>
            <a:spLocks/>
          </p:cNvSpPr>
          <p:nvPr/>
        </p:nvSpPr>
        <p:spPr bwMode="auto">
          <a:xfrm>
            <a:off x="6726238" y="3316288"/>
            <a:ext cx="63500" cy="26987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20" y="9"/>
              </a:cxn>
              <a:cxn ang="0">
                <a:pos x="39" y="0"/>
              </a:cxn>
            </a:cxnLst>
            <a:rect l="0" t="0" r="r" b="b"/>
            <a:pathLst>
              <a:path w="40" h="17">
                <a:moveTo>
                  <a:pt x="0" y="16"/>
                </a:moveTo>
                <a:lnTo>
                  <a:pt x="20" y="9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86" name="Line 98"/>
          <p:cNvSpPr>
            <a:spLocks noChangeShapeType="1"/>
          </p:cNvSpPr>
          <p:nvPr/>
        </p:nvSpPr>
        <p:spPr bwMode="auto">
          <a:xfrm flipV="1">
            <a:off x="6788150" y="3306763"/>
            <a:ext cx="60325" cy="952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7" name="Line 99"/>
          <p:cNvSpPr>
            <a:spLocks noChangeShapeType="1"/>
          </p:cNvSpPr>
          <p:nvPr/>
        </p:nvSpPr>
        <p:spPr bwMode="auto">
          <a:xfrm flipV="1">
            <a:off x="6848475" y="3294063"/>
            <a:ext cx="58738" cy="1270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8" name="Line 100"/>
          <p:cNvSpPr>
            <a:spLocks noChangeShapeType="1"/>
          </p:cNvSpPr>
          <p:nvPr/>
        </p:nvSpPr>
        <p:spPr bwMode="auto">
          <a:xfrm flipV="1">
            <a:off x="6907213" y="3278188"/>
            <a:ext cx="61912" cy="1587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6969125" y="3260725"/>
            <a:ext cx="61913" cy="26988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9" y="8"/>
              </a:cxn>
              <a:cxn ang="0">
                <a:pos x="38" y="0"/>
              </a:cxn>
            </a:cxnLst>
            <a:rect l="0" t="0" r="r" b="b"/>
            <a:pathLst>
              <a:path w="39" h="17">
                <a:moveTo>
                  <a:pt x="0" y="16"/>
                </a:moveTo>
                <a:lnTo>
                  <a:pt x="19" y="8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7029450" y="3236913"/>
            <a:ext cx="61913" cy="26987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9" y="8"/>
              </a:cxn>
              <a:cxn ang="0">
                <a:pos x="38" y="0"/>
              </a:cxn>
            </a:cxnLst>
            <a:rect l="0" t="0" r="r" b="b"/>
            <a:pathLst>
              <a:path w="39" h="17">
                <a:moveTo>
                  <a:pt x="0" y="16"/>
                </a:moveTo>
                <a:lnTo>
                  <a:pt x="19" y="8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1" name="Line 103"/>
          <p:cNvSpPr>
            <a:spLocks noChangeShapeType="1"/>
          </p:cNvSpPr>
          <p:nvPr/>
        </p:nvSpPr>
        <p:spPr bwMode="auto">
          <a:xfrm flipV="1">
            <a:off x="7089775" y="3211513"/>
            <a:ext cx="60325" cy="2540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7150100" y="3182938"/>
            <a:ext cx="61913" cy="30162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19" y="10"/>
              </a:cxn>
              <a:cxn ang="0">
                <a:pos x="38" y="0"/>
              </a:cxn>
            </a:cxnLst>
            <a:rect l="0" t="0" r="r" b="b"/>
            <a:pathLst>
              <a:path w="39" h="19">
                <a:moveTo>
                  <a:pt x="0" y="18"/>
                </a:moveTo>
                <a:lnTo>
                  <a:pt x="19" y="10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" name="Freeform 105"/>
          <p:cNvSpPr>
            <a:spLocks/>
          </p:cNvSpPr>
          <p:nvPr/>
        </p:nvSpPr>
        <p:spPr bwMode="auto">
          <a:xfrm>
            <a:off x="7210425" y="3146425"/>
            <a:ext cx="61913" cy="38100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19" y="13"/>
              </a:cxn>
              <a:cxn ang="0">
                <a:pos x="38" y="0"/>
              </a:cxn>
            </a:cxnLst>
            <a:rect l="0" t="0" r="r" b="b"/>
            <a:pathLst>
              <a:path w="39" h="24">
                <a:moveTo>
                  <a:pt x="0" y="23"/>
                </a:moveTo>
                <a:lnTo>
                  <a:pt x="19" y="13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>
            <a:off x="7270750" y="3105150"/>
            <a:ext cx="63500" cy="42863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9" y="14"/>
              </a:cxn>
              <a:cxn ang="0">
                <a:pos x="39" y="0"/>
              </a:cxn>
            </a:cxnLst>
            <a:rect l="0" t="0" r="r" b="b"/>
            <a:pathLst>
              <a:path w="40" h="27">
                <a:moveTo>
                  <a:pt x="0" y="26"/>
                </a:moveTo>
                <a:lnTo>
                  <a:pt x="19" y="14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>
            <a:off x="7332663" y="3059113"/>
            <a:ext cx="60325" cy="47625"/>
          </a:xfrm>
          <a:custGeom>
            <a:avLst/>
            <a:gdLst/>
            <a:ahLst/>
            <a:cxnLst>
              <a:cxn ang="0">
                <a:pos x="0" y="29"/>
              </a:cxn>
              <a:cxn ang="0">
                <a:pos x="18" y="15"/>
              </a:cxn>
              <a:cxn ang="0">
                <a:pos x="37" y="0"/>
              </a:cxn>
            </a:cxnLst>
            <a:rect l="0" t="0" r="r" b="b"/>
            <a:pathLst>
              <a:path w="38" h="30">
                <a:moveTo>
                  <a:pt x="0" y="29"/>
                </a:moveTo>
                <a:lnTo>
                  <a:pt x="18" y="15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>
            <a:off x="7391400" y="3003550"/>
            <a:ext cx="61913" cy="57150"/>
          </a:xfrm>
          <a:custGeom>
            <a:avLst/>
            <a:gdLst/>
            <a:ahLst/>
            <a:cxnLst>
              <a:cxn ang="0">
                <a:pos x="0" y="35"/>
              </a:cxn>
              <a:cxn ang="0">
                <a:pos x="19" y="18"/>
              </a:cxn>
              <a:cxn ang="0">
                <a:pos x="38" y="0"/>
              </a:cxn>
            </a:cxnLst>
            <a:rect l="0" t="0" r="r" b="b"/>
            <a:pathLst>
              <a:path w="39" h="36">
                <a:moveTo>
                  <a:pt x="0" y="35"/>
                </a:moveTo>
                <a:lnTo>
                  <a:pt x="19" y="18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>
            <a:off x="7451725" y="2941638"/>
            <a:ext cx="63500" cy="63500"/>
          </a:xfrm>
          <a:custGeom>
            <a:avLst/>
            <a:gdLst/>
            <a:ahLst/>
            <a:cxnLst>
              <a:cxn ang="0">
                <a:pos x="0" y="39"/>
              </a:cxn>
              <a:cxn ang="0">
                <a:pos x="19" y="20"/>
              </a:cxn>
              <a:cxn ang="0">
                <a:pos x="39" y="0"/>
              </a:cxn>
            </a:cxnLst>
            <a:rect l="0" t="0" r="r" b="b"/>
            <a:pathLst>
              <a:path w="40" h="40">
                <a:moveTo>
                  <a:pt x="0" y="39"/>
                </a:moveTo>
                <a:lnTo>
                  <a:pt x="19" y="20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8" name="Freeform 110"/>
          <p:cNvSpPr>
            <a:spLocks/>
          </p:cNvSpPr>
          <p:nvPr/>
        </p:nvSpPr>
        <p:spPr bwMode="auto">
          <a:xfrm>
            <a:off x="7513638" y="2871788"/>
            <a:ext cx="61912" cy="71437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9" y="23"/>
              </a:cxn>
              <a:cxn ang="0">
                <a:pos x="38" y="0"/>
              </a:cxn>
            </a:cxnLst>
            <a:rect l="0" t="0" r="r" b="b"/>
            <a:pathLst>
              <a:path w="39" h="45">
                <a:moveTo>
                  <a:pt x="0" y="44"/>
                </a:moveTo>
                <a:lnTo>
                  <a:pt x="19" y="23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9" name="Freeform 111"/>
          <p:cNvSpPr>
            <a:spLocks/>
          </p:cNvSpPr>
          <p:nvPr/>
        </p:nvSpPr>
        <p:spPr bwMode="auto">
          <a:xfrm>
            <a:off x="7573963" y="2790825"/>
            <a:ext cx="60325" cy="82550"/>
          </a:xfrm>
          <a:custGeom>
            <a:avLst/>
            <a:gdLst/>
            <a:ahLst/>
            <a:cxnLst>
              <a:cxn ang="0">
                <a:pos x="0" y="51"/>
              </a:cxn>
              <a:cxn ang="0">
                <a:pos x="18" y="26"/>
              </a:cxn>
              <a:cxn ang="0">
                <a:pos x="37" y="0"/>
              </a:cxn>
            </a:cxnLst>
            <a:rect l="0" t="0" r="r" b="b"/>
            <a:pathLst>
              <a:path w="38" h="52">
                <a:moveTo>
                  <a:pt x="0" y="51"/>
                </a:moveTo>
                <a:lnTo>
                  <a:pt x="18" y="26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0" name="Freeform 112"/>
          <p:cNvSpPr>
            <a:spLocks/>
          </p:cNvSpPr>
          <p:nvPr/>
        </p:nvSpPr>
        <p:spPr bwMode="auto">
          <a:xfrm>
            <a:off x="7632700" y="2701925"/>
            <a:ext cx="63500" cy="90488"/>
          </a:xfrm>
          <a:custGeom>
            <a:avLst/>
            <a:gdLst/>
            <a:ahLst/>
            <a:cxnLst>
              <a:cxn ang="0">
                <a:pos x="0" y="56"/>
              </a:cxn>
              <a:cxn ang="0">
                <a:pos x="19" y="29"/>
              </a:cxn>
              <a:cxn ang="0">
                <a:pos x="39" y="0"/>
              </a:cxn>
            </a:cxnLst>
            <a:rect l="0" t="0" r="r" b="b"/>
            <a:pathLst>
              <a:path w="40" h="57">
                <a:moveTo>
                  <a:pt x="0" y="56"/>
                </a:moveTo>
                <a:lnTo>
                  <a:pt x="19" y="29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1" name="Freeform 113"/>
          <p:cNvSpPr>
            <a:spLocks/>
          </p:cNvSpPr>
          <p:nvPr/>
        </p:nvSpPr>
        <p:spPr bwMode="auto">
          <a:xfrm>
            <a:off x="7694613" y="2603500"/>
            <a:ext cx="61912" cy="100013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19" y="31"/>
              </a:cxn>
              <a:cxn ang="0">
                <a:pos x="38" y="0"/>
              </a:cxn>
            </a:cxnLst>
            <a:rect l="0" t="0" r="r" b="b"/>
            <a:pathLst>
              <a:path w="39" h="63">
                <a:moveTo>
                  <a:pt x="0" y="62"/>
                </a:moveTo>
                <a:lnTo>
                  <a:pt x="19" y="31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2" name="Freeform 114"/>
          <p:cNvSpPr>
            <a:spLocks/>
          </p:cNvSpPr>
          <p:nvPr/>
        </p:nvSpPr>
        <p:spPr bwMode="auto">
          <a:xfrm>
            <a:off x="7754938" y="2492375"/>
            <a:ext cx="61912" cy="112713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19" y="35"/>
              </a:cxn>
              <a:cxn ang="0">
                <a:pos x="38" y="0"/>
              </a:cxn>
            </a:cxnLst>
            <a:rect l="0" t="0" r="r" b="b"/>
            <a:pathLst>
              <a:path w="39" h="71">
                <a:moveTo>
                  <a:pt x="0" y="70"/>
                </a:moveTo>
                <a:lnTo>
                  <a:pt x="19" y="35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3" name="Freeform 115"/>
          <p:cNvSpPr>
            <a:spLocks/>
          </p:cNvSpPr>
          <p:nvPr/>
        </p:nvSpPr>
        <p:spPr bwMode="auto">
          <a:xfrm>
            <a:off x="7815263" y="2371725"/>
            <a:ext cx="61912" cy="12223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18" y="39"/>
              </a:cxn>
              <a:cxn ang="0">
                <a:pos x="38" y="0"/>
              </a:cxn>
            </a:cxnLst>
            <a:rect l="0" t="0" r="r" b="b"/>
            <a:pathLst>
              <a:path w="39" h="77">
                <a:moveTo>
                  <a:pt x="0" y="76"/>
                </a:moveTo>
                <a:lnTo>
                  <a:pt x="18" y="39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4" name="Freeform 116"/>
          <p:cNvSpPr>
            <a:spLocks/>
          </p:cNvSpPr>
          <p:nvPr/>
        </p:nvSpPr>
        <p:spPr bwMode="auto">
          <a:xfrm>
            <a:off x="7875588" y="2243138"/>
            <a:ext cx="61912" cy="130175"/>
          </a:xfrm>
          <a:custGeom>
            <a:avLst/>
            <a:gdLst/>
            <a:ahLst/>
            <a:cxnLst>
              <a:cxn ang="0">
                <a:pos x="0" y="81"/>
              </a:cxn>
              <a:cxn ang="0">
                <a:pos x="19" y="41"/>
              </a:cxn>
              <a:cxn ang="0">
                <a:pos x="38" y="0"/>
              </a:cxn>
            </a:cxnLst>
            <a:rect l="0" t="0" r="r" b="b"/>
            <a:pathLst>
              <a:path w="39" h="82">
                <a:moveTo>
                  <a:pt x="0" y="81"/>
                </a:moveTo>
                <a:lnTo>
                  <a:pt x="19" y="41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5" name="Freeform 117"/>
          <p:cNvSpPr>
            <a:spLocks/>
          </p:cNvSpPr>
          <p:nvPr/>
        </p:nvSpPr>
        <p:spPr bwMode="auto">
          <a:xfrm>
            <a:off x="7935913" y="2106613"/>
            <a:ext cx="61912" cy="138112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19" y="44"/>
              </a:cxn>
              <a:cxn ang="0">
                <a:pos x="38" y="0"/>
              </a:cxn>
            </a:cxnLst>
            <a:rect l="0" t="0" r="r" b="b"/>
            <a:pathLst>
              <a:path w="39" h="87">
                <a:moveTo>
                  <a:pt x="0" y="86"/>
                </a:moveTo>
                <a:lnTo>
                  <a:pt x="19" y="44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6" name="Freeform 118"/>
          <p:cNvSpPr>
            <a:spLocks/>
          </p:cNvSpPr>
          <p:nvPr/>
        </p:nvSpPr>
        <p:spPr bwMode="auto">
          <a:xfrm>
            <a:off x="7996238" y="1963738"/>
            <a:ext cx="61912" cy="144462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19" y="45"/>
              </a:cxn>
              <a:cxn ang="0">
                <a:pos x="38" y="0"/>
              </a:cxn>
            </a:cxnLst>
            <a:rect l="0" t="0" r="r" b="b"/>
            <a:pathLst>
              <a:path w="39" h="91">
                <a:moveTo>
                  <a:pt x="0" y="90"/>
                </a:moveTo>
                <a:lnTo>
                  <a:pt x="19" y="45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7" name="Freeform 119"/>
          <p:cNvSpPr>
            <a:spLocks/>
          </p:cNvSpPr>
          <p:nvPr/>
        </p:nvSpPr>
        <p:spPr bwMode="auto">
          <a:xfrm>
            <a:off x="8056563" y="1820863"/>
            <a:ext cx="61912" cy="144462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19" y="45"/>
              </a:cxn>
              <a:cxn ang="0">
                <a:pos x="38" y="0"/>
              </a:cxn>
            </a:cxnLst>
            <a:rect l="0" t="0" r="r" b="b"/>
            <a:pathLst>
              <a:path w="39" h="91">
                <a:moveTo>
                  <a:pt x="0" y="90"/>
                </a:moveTo>
                <a:lnTo>
                  <a:pt x="19" y="45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8" name="Freeform 120"/>
          <p:cNvSpPr>
            <a:spLocks/>
          </p:cNvSpPr>
          <p:nvPr/>
        </p:nvSpPr>
        <p:spPr bwMode="auto">
          <a:xfrm>
            <a:off x="8116888" y="1685925"/>
            <a:ext cx="61912" cy="136525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19" y="41"/>
              </a:cxn>
              <a:cxn ang="0">
                <a:pos x="29" y="20"/>
              </a:cxn>
              <a:cxn ang="0">
                <a:pos x="38" y="0"/>
              </a:cxn>
            </a:cxnLst>
            <a:rect l="0" t="0" r="r" b="b"/>
            <a:pathLst>
              <a:path w="39" h="86">
                <a:moveTo>
                  <a:pt x="0" y="85"/>
                </a:moveTo>
                <a:lnTo>
                  <a:pt x="19" y="41"/>
                </a:lnTo>
                <a:lnTo>
                  <a:pt x="29" y="20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9" name="Freeform 121"/>
          <p:cNvSpPr>
            <a:spLocks/>
          </p:cNvSpPr>
          <p:nvPr/>
        </p:nvSpPr>
        <p:spPr bwMode="auto">
          <a:xfrm>
            <a:off x="8177213" y="1568450"/>
            <a:ext cx="61912" cy="119063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0" y="54"/>
              </a:cxn>
              <a:cxn ang="0">
                <a:pos x="19" y="35"/>
              </a:cxn>
              <a:cxn ang="0">
                <a:pos x="29" y="17"/>
              </a:cxn>
              <a:cxn ang="0">
                <a:pos x="34" y="8"/>
              </a:cxn>
              <a:cxn ang="0">
                <a:pos x="38" y="0"/>
              </a:cxn>
            </a:cxnLst>
            <a:rect l="0" t="0" r="r" b="b"/>
            <a:pathLst>
              <a:path w="39" h="75">
                <a:moveTo>
                  <a:pt x="0" y="74"/>
                </a:moveTo>
                <a:lnTo>
                  <a:pt x="10" y="54"/>
                </a:lnTo>
                <a:lnTo>
                  <a:pt x="19" y="35"/>
                </a:lnTo>
                <a:lnTo>
                  <a:pt x="29" y="17"/>
                </a:lnTo>
                <a:lnTo>
                  <a:pt x="34" y="8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10" name="Freeform 122"/>
          <p:cNvSpPr>
            <a:spLocks/>
          </p:cNvSpPr>
          <p:nvPr/>
        </p:nvSpPr>
        <p:spPr bwMode="auto">
          <a:xfrm>
            <a:off x="8237538" y="1498600"/>
            <a:ext cx="63500" cy="7143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0" y="30"/>
              </a:cxn>
              <a:cxn ang="0">
                <a:pos x="15" y="22"/>
              </a:cxn>
              <a:cxn ang="0">
                <a:pos x="20" y="17"/>
              </a:cxn>
              <a:cxn ang="0">
                <a:pos x="24" y="11"/>
              </a:cxn>
              <a:cxn ang="0">
                <a:pos x="29" y="6"/>
              </a:cxn>
              <a:cxn ang="0">
                <a:pos x="34" y="2"/>
              </a:cxn>
              <a:cxn ang="0">
                <a:pos x="39" y="0"/>
              </a:cxn>
            </a:cxnLst>
            <a:rect l="0" t="0" r="r" b="b"/>
            <a:pathLst>
              <a:path w="40" h="45">
                <a:moveTo>
                  <a:pt x="0" y="44"/>
                </a:moveTo>
                <a:lnTo>
                  <a:pt x="10" y="30"/>
                </a:lnTo>
                <a:lnTo>
                  <a:pt x="15" y="22"/>
                </a:lnTo>
                <a:lnTo>
                  <a:pt x="20" y="17"/>
                </a:lnTo>
                <a:lnTo>
                  <a:pt x="24" y="11"/>
                </a:lnTo>
                <a:lnTo>
                  <a:pt x="29" y="6"/>
                </a:lnTo>
                <a:lnTo>
                  <a:pt x="34" y="2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11" name="Freeform 123"/>
          <p:cNvSpPr>
            <a:spLocks/>
          </p:cNvSpPr>
          <p:nvPr/>
        </p:nvSpPr>
        <p:spPr bwMode="auto">
          <a:xfrm>
            <a:off x="8299450" y="1498600"/>
            <a:ext cx="60325" cy="36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0"/>
              </a:cxn>
              <a:cxn ang="0">
                <a:pos x="7" y="0"/>
              </a:cxn>
              <a:cxn ang="0">
                <a:pos x="12" y="1"/>
              </a:cxn>
              <a:cxn ang="0">
                <a:pos x="18" y="3"/>
              </a:cxn>
              <a:cxn ang="0">
                <a:pos x="25" y="6"/>
              </a:cxn>
              <a:cxn ang="0">
                <a:pos x="29" y="10"/>
              </a:cxn>
              <a:cxn ang="0">
                <a:pos x="34" y="16"/>
              </a:cxn>
              <a:cxn ang="0">
                <a:pos x="37" y="22"/>
              </a:cxn>
            </a:cxnLst>
            <a:rect l="0" t="0" r="r" b="b"/>
            <a:pathLst>
              <a:path w="38" h="23">
                <a:moveTo>
                  <a:pt x="0" y="0"/>
                </a:moveTo>
                <a:lnTo>
                  <a:pt x="3" y="0"/>
                </a:lnTo>
                <a:lnTo>
                  <a:pt x="7" y="0"/>
                </a:lnTo>
                <a:lnTo>
                  <a:pt x="12" y="1"/>
                </a:lnTo>
                <a:lnTo>
                  <a:pt x="18" y="3"/>
                </a:lnTo>
                <a:lnTo>
                  <a:pt x="25" y="6"/>
                </a:lnTo>
                <a:lnTo>
                  <a:pt x="29" y="10"/>
                </a:lnTo>
                <a:lnTo>
                  <a:pt x="34" y="16"/>
                </a:lnTo>
                <a:lnTo>
                  <a:pt x="37" y="22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12" name="Freeform 124"/>
          <p:cNvSpPr>
            <a:spLocks/>
          </p:cNvSpPr>
          <p:nvPr/>
        </p:nvSpPr>
        <p:spPr bwMode="auto">
          <a:xfrm>
            <a:off x="8358188" y="1533525"/>
            <a:ext cx="61912" cy="407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7"/>
              </a:cxn>
              <a:cxn ang="0">
                <a:pos x="4" y="15"/>
              </a:cxn>
              <a:cxn ang="0">
                <a:pos x="6" y="24"/>
              </a:cxn>
              <a:cxn ang="0">
                <a:pos x="9" y="35"/>
              </a:cxn>
              <a:cxn ang="0">
                <a:pos x="11" y="47"/>
              </a:cxn>
              <a:cxn ang="0">
                <a:pos x="14" y="61"/>
              </a:cxn>
              <a:cxn ang="0">
                <a:pos x="16" y="76"/>
              </a:cxn>
              <a:cxn ang="0">
                <a:pos x="19" y="91"/>
              </a:cxn>
              <a:cxn ang="0">
                <a:pos x="22" y="108"/>
              </a:cxn>
              <a:cxn ang="0">
                <a:pos x="25" y="127"/>
              </a:cxn>
              <a:cxn ang="0">
                <a:pos x="28" y="146"/>
              </a:cxn>
              <a:cxn ang="0">
                <a:pos x="30" y="166"/>
              </a:cxn>
              <a:cxn ang="0">
                <a:pos x="33" y="187"/>
              </a:cxn>
              <a:cxn ang="0">
                <a:pos x="35" y="209"/>
              </a:cxn>
              <a:cxn ang="0">
                <a:pos x="36" y="232"/>
              </a:cxn>
              <a:cxn ang="0">
                <a:pos x="38" y="256"/>
              </a:cxn>
            </a:cxnLst>
            <a:rect l="0" t="0" r="r" b="b"/>
            <a:pathLst>
              <a:path w="39" h="257">
                <a:moveTo>
                  <a:pt x="0" y="0"/>
                </a:moveTo>
                <a:lnTo>
                  <a:pt x="2" y="7"/>
                </a:lnTo>
                <a:lnTo>
                  <a:pt x="4" y="15"/>
                </a:lnTo>
                <a:lnTo>
                  <a:pt x="6" y="24"/>
                </a:lnTo>
                <a:lnTo>
                  <a:pt x="9" y="35"/>
                </a:lnTo>
                <a:lnTo>
                  <a:pt x="11" y="47"/>
                </a:lnTo>
                <a:lnTo>
                  <a:pt x="14" y="61"/>
                </a:lnTo>
                <a:lnTo>
                  <a:pt x="16" y="76"/>
                </a:lnTo>
                <a:lnTo>
                  <a:pt x="19" y="91"/>
                </a:lnTo>
                <a:lnTo>
                  <a:pt x="22" y="108"/>
                </a:lnTo>
                <a:lnTo>
                  <a:pt x="25" y="127"/>
                </a:lnTo>
                <a:lnTo>
                  <a:pt x="28" y="146"/>
                </a:lnTo>
                <a:lnTo>
                  <a:pt x="30" y="166"/>
                </a:lnTo>
                <a:lnTo>
                  <a:pt x="33" y="187"/>
                </a:lnTo>
                <a:lnTo>
                  <a:pt x="35" y="209"/>
                </a:lnTo>
                <a:lnTo>
                  <a:pt x="36" y="232"/>
                </a:lnTo>
                <a:lnTo>
                  <a:pt x="38" y="25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13" name="Freeform 125"/>
          <p:cNvSpPr>
            <a:spLocks/>
          </p:cNvSpPr>
          <p:nvPr/>
        </p:nvSpPr>
        <p:spPr bwMode="auto">
          <a:xfrm>
            <a:off x="8418513" y="1939925"/>
            <a:ext cx="63500" cy="1417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8"/>
              </a:cxn>
              <a:cxn ang="0">
                <a:pos x="2" y="38"/>
              </a:cxn>
              <a:cxn ang="0">
                <a:pos x="4" y="59"/>
              </a:cxn>
              <a:cxn ang="0">
                <a:pos x="5" y="81"/>
              </a:cxn>
              <a:cxn ang="0">
                <a:pos x="6" y="104"/>
              </a:cxn>
              <a:cxn ang="0">
                <a:pos x="7" y="128"/>
              </a:cxn>
              <a:cxn ang="0">
                <a:pos x="9" y="153"/>
              </a:cxn>
              <a:cxn ang="0">
                <a:pos x="10" y="178"/>
              </a:cxn>
              <a:cxn ang="0">
                <a:pos x="11" y="204"/>
              </a:cxn>
              <a:cxn ang="0">
                <a:pos x="12" y="231"/>
              </a:cxn>
              <a:cxn ang="0">
                <a:pos x="15" y="288"/>
              </a:cxn>
              <a:cxn ang="0">
                <a:pos x="17" y="346"/>
              </a:cxn>
              <a:cxn ang="0">
                <a:pos x="20" y="406"/>
              </a:cxn>
              <a:cxn ang="0">
                <a:pos x="21" y="467"/>
              </a:cxn>
              <a:cxn ang="0">
                <a:pos x="24" y="530"/>
              </a:cxn>
              <a:cxn ang="0">
                <a:pos x="29" y="654"/>
              </a:cxn>
              <a:cxn ang="0">
                <a:pos x="31" y="716"/>
              </a:cxn>
              <a:cxn ang="0">
                <a:pos x="34" y="776"/>
              </a:cxn>
              <a:cxn ang="0">
                <a:pos x="36" y="835"/>
              </a:cxn>
              <a:cxn ang="0">
                <a:pos x="39" y="892"/>
              </a:cxn>
            </a:cxnLst>
            <a:rect l="0" t="0" r="r" b="b"/>
            <a:pathLst>
              <a:path w="40" h="893">
                <a:moveTo>
                  <a:pt x="0" y="0"/>
                </a:moveTo>
                <a:lnTo>
                  <a:pt x="1" y="18"/>
                </a:lnTo>
                <a:lnTo>
                  <a:pt x="2" y="38"/>
                </a:lnTo>
                <a:lnTo>
                  <a:pt x="4" y="59"/>
                </a:lnTo>
                <a:lnTo>
                  <a:pt x="5" y="81"/>
                </a:lnTo>
                <a:lnTo>
                  <a:pt x="6" y="104"/>
                </a:lnTo>
                <a:lnTo>
                  <a:pt x="7" y="128"/>
                </a:lnTo>
                <a:lnTo>
                  <a:pt x="9" y="153"/>
                </a:lnTo>
                <a:lnTo>
                  <a:pt x="10" y="178"/>
                </a:lnTo>
                <a:lnTo>
                  <a:pt x="11" y="204"/>
                </a:lnTo>
                <a:lnTo>
                  <a:pt x="12" y="231"/>
                </a:lnTo>
                <a:lnTo>
                  <a:pt x="15" y="288"/>
                </a:lnTo>
                <a:lnTo>
                  <a:pt x="17" y="346"/>
                </a:lnTo>
                <a:lnTo>
                  <a:pt x="20" y="406"/>
                </a:lnTo>
                <a:lnTo>
                  <a:pt x="21" y="467"/>
                </a:lnTo>
                <a:lnTo>
                  <a:pt x="24" y="530"/>
                </a:lnTo>
                <a:lnTo>
                  <a:pt x="29" y="654"/>
                </a:lnTo>
                <a:lnTo>
                  <a:pt x="31" y="716"/>
                </a:lnTo>
                <a:lnTo>
                  <a:pt x="34" y="776"/>
                </a:lnTo>
                <a:lnTo>
                  <a:pt x="36" y="835"/>
                </a:lnTo>
                <a:lnTo>
                  <a:pt x="39" y="892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14" name="Freeform 126"/>
          <p:cNvSpPr>
            <a:spLocks/>
          </p:cNvSpPr>
          <p:nvPr/>
        </p:nvSpPr>
        <p:spPr bwMode="auto">
          <a:xfrm>
            <a:off x="4797425" y="3802063"/>
            <a:ext cx="3684588" cy="2055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20" y="0"/>
              </a:cxn>
              <a:cxn ang="0">
                <a:pos x="2320" y="1294"/>
              </a:cxn>
              <a:cxn ang="0">
                <a:pos x="0" y="1294"/>
              </a:cxn>
              <a:cxn ang="0">
                <a:pos x="0" y="0"/>
              </a:cxn>
            </a:cxnLst>
            <a:rect l="0" t="0" r="r" b="b"/>
            <a:pathLst>
              <a:path w="2321" h="1295">
                <a:moveTo>
                  <a:pt x="0" y="0"/>
                </a:moveTo>
                <a:lnTo>
                  <a:pt x="2320" y="0"/>
                </a:lnTo>
                <a:lnTo>
                  <a:pt x="2320" y="1294"/>
                </a:lnTo>
                <a:lnTo>
                  <a:pt x="0" y="1294"/>
                </a:lnTo>
                <a:lnTo>
                  <a:pt x="0" y="0"/>
                </a:lnTo>
              </a:path>
            </a:pathLst>
          </a:custGeom>
          <a:noFill/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15" name="Freeform 127"/>
          <p:cNvSpPr>
            <a:spLocks/>
          </p:cNvSpPr>
          <p:nvPr/>
        </p:nvSpPr>
        <p:spPr bwMode="auto">
          <a:xfrm>
            <a:off x="4797425" y="3929063"/>
            <a:ext cx="3684588" cy="1928812"/>
          </a:xfrm>
          <a:custGeom>
            <a:avLst/>
            <a:gdLst/>
            <a:ahLst/>
            <a:cxnLst>
              <a:cxn ang="0">
                <a:pos x="0" y="1214"/>
              </a:cxn>
              <a:cxn ang="0">
                <a:pos x="38" y="1214"/>
              </a:cxn>
              <a:cxn ang="0">
                <a:pos x="78" y="1214"/>
              </a:cxn>
              <a:cxn ang="0">
                <a:pos x="116" y="1214"/>
              </a:cxn>
              <a:cxn ang="0">
                <a:pos x="155" y="1214"/>
              </a:cxn>
              <a:cxn ang="0">
                <a:pos x="193" y="1214"/>
              </a:cxn>
              <a:cxn ang="0">
                <a:pos x="232" y="1214"/>
              </a:cxn>
              <a:cxn ang="0">
                <a:pos x="271" y="1213"/>
              </a:cxn>
              <a:cxn ang="0">
                <a:pos x="309" y="1213"/>
              </a:cxn>
              <a:cxn ang="0">
                <a:pos x="348" y="1212"/>
              </a:cxn>
              <a:cxn ang="0">
                <a:pos x="387" y="1210"/>
              </a:cxn>
              <a:cxn ang="0">
                <a:pos x="426" y="1209"/>
              </a:cxn>
              <a:cxn ang="0">
                <a:pos x="464" y="1207"/>
              </a:cxn>
              <a:cxn ang="0">
                <a:pos x="502" y="1205"/>
              </a:cxn>
              <a:cxn ang="0">
                <a:pos x="541" y="1201"/>
              </a:cxn>
              <a:cxn ang="0">
                <a:pos x="580" y="1197"/>
              </a:cxn>
              <a:cxn ang="0">
                <a:pos x="619" y="1192"/>
              </a:cxn>
              <a:cxn ang="0">
                <a:pos x="657" y="1185"/>
              </a:cxn>
              <a:cxn ang="0">
                <a:pos x="696" y="1179"/>
              </a:cxn>
              <a:cxn ang="0">
                <a:pos x="735" y="1170"/>
              </a:cxn>
              <a:cxn ang="0">
                <a:pos x="773" y="1161"/>
              </a:cxn>
              <a:cxn ang="0">
                <a:pos x="812" y="1149"/>
              </a:cxn>
              <a:cxn ang="0">
                <a:pos x="850" y="1137"/>
              </a:cxn>
              <a:cxn ang="0">
                <a:pos x="890" y="1122"/>
              </a:cxn>
              <a:cxn ang="0">
                <a:pos x="928" y="1107"/>
              </a:cxn>
              <a:cxn ang="0">
                <a:pos x="966" y="1089"/>
              </a:cxn>
              <a:cxn ang="0">
                <a:pos x="1005" y="1070"/>
              </a:cxn>
              <a:cxn ang="0">
                <a:pos x="1044" y="1048"/>
              </a:cxn>
              <a:cxn ang="0">
                <a:pos x="1083" y="1025"/>
              </a:cxn>
              <a:cxn ang="0">
                <a:pos x="1121" y="999"/>
              </a:cxn>
              <a:cxn ang="0">
                <a:pos x="1160" y="970"/>
              </a:cxn>
              <a:cxn ang="0">
                <a:pos x="1199" y="941"/>
              </a:cxn>
              <a:cxn ang="0">
                <a:pos x="1237" y="908"/>
              </a:cxn>
              <a:cxn ang="0">
                <a:pos x="1276" y="874"/>
              </a:cxn>
              <a:cxn ang="0">
                <a:pos x="1314" y="837"/>
              </a:cxn>
              <a:cxn ang="0">
                <a:pos x="1354" y="798"/>
              </a:cxn>
              <a:cxn ang="0">
                <a:pos x="1392" y="757"/>
              </a:cxn>
              <a:cxn ang="0">
                <a:pos x="1430" y="713"/>
              </a:cxn>
              <a:cxn ang="0">
                <a:pos x="1469" y="668"/>
              </a:cxn>
              <a:cxn ang="0">
                <a:pos x="1508" y="622"/>
              </a:cxn>
              <a:cxn ang="0">
                <a:pos x="1547" y="573"/>
              </a:cxn>
              <a:cxn ang="0">
                <a:pos x="1585" y="523"/>
              </a:cxn>
              <a:cxn ang="0">
                <a:pos x="1624" y="472"/>
              </a:cxn>
              <a:cxn ang="0">
                <a:pos x="1663" y="420"/>
              </a:cxn>
              <a:cxn ang="0">
                <a:pos x="1701" y="368"/>
              </a:cxn>
              <a:cxn ang="0">
                <a:pos x="1740" y="317"/>
              </a:cxn>
              <a:cxn ang="0">
                <a:pos x="1778" y="265"/>
              </a:cxn>
              <a:cxn ang="0">
                <a:pos x="1818" y="215"/>
              </a:cxn>
              <a:cxn ang="0">
                <a:pos x="1856" y="168"/>
              </a:cxn>
              <a:cxn ang="0">
                <a:pos x="1894" y="123"/>
              </a:cxn>
              <a:cxn ang="0">
                <a:pos x="1933" y="82"/>
              </a:cxn>
              <a:cxn ang="0">
                <a:pos x="1972" y="48"/>
              </a:cxn>
              <a:cxn ang="0">
                <a:pos x="2011" y="21"/>
              </a:cxn>
              <a:cxn ang="0">
                <a:pos x="2049" y="4"/>
              </a:cxn>
              <a:cxn ang="0">
                <a:pos x="2088" y="0"/>
              </a:cxn>
              <a:cxn ang="0">
                <a:pos x="2127" y="12"/>
              </a:cxn>
              <a:cxn ang="0">
                <a:pos x="2165" y="44"/>
              </a:cxn>
              <a:cxn ang="0">
                <a:pos x="2204" y="107"/>
              </a:cxn>
              <a:cxn ang="0">
                <a:pos x="2242" y="212"/>
              </a:cxn>
              <a:cxn ang="0">
                <a:pos x="2281" y="385"/>
              </a:cxn>
              <a:cxn ang="0">
                <a:pos x="2320" y="1214"/>
              </a:cxn>
            </a:cxnLst>
            <a:rect l="0" t="0" r="r" b="b"/>
            <a:pathLst>
              <a:path w="2321" h="1215">
                <a:moveTo>
                  <a:pt x="0" y="1214"/>
                </a:moveTo>
                <a:lnTo>
                  <a:pt x="38" y="1214"/>
                </a:lnTo>
                <a:lnTo>
                  <a:pt x="78" y="1214"/>
                </a:lnTo>
                <a:lnTo>
                  <a:pt x="116" y="1214"/>
                </a:lnTo>
                <a:lnTo>
                  <a:pt x="155" y="1214"/>
                </a:lnTo>
                <a:lnTo>
                  <a:pt x="193" y="1214"/>
                </a:lnTo>
                <a:lnTo>
                  <a:pt x="232" y="1214"/>
                </a:lnTo>
                <a:lnTo>
                  <a:pt x="271" y="1213"/>
                </a:lnTo>
                <a:lnTo>
                  <a:pt x="309" y="1213"/>
                </a:lnTo>
                <a:lnTo>
                  <a:pt x="348" y="1212"/>
                </a:lnTo>
                <a:lnTo>
                  <a:pt x="387" y="1210"/>
                </a:lnTo>
                <a:lnTo>
                  <a:pt x="426" y="1209"/>
                </a:lnTo>
                <a:lnTo>
                  <a:pt x="464" y="1207"/>
                </a:lnTo>
                <a:lnTo>
                  <a:pt x="502" y="1205"/>
                </a:lnTo>
                <a:lnTo>
                  <a:pt x="541" y="1201"/>
                </a:lnTo>
                <a:lnTo>
                  <a:pt x="580" y="1197"/>
                </a:lnTo>
                <a:lnTo>
                  <a:pt x="619" y="1192"/>
                </a:lnTo>
                <a:lnTo>
                  <a:pt x="657" y="1185"/>
                </a:lnTo>
                <a:lnTo>
                  <a:pt x="696" y="1179"/>
                </a:lnTo>
                <a:lnTo>
                  <a:pt x="735" y="1170"/>
                </a:lnTo>
                <a:lnTo>
                  <a:pt x="773" y="1161"/>
                </a:lnTo>
                <a:lnTo>
                  <a:pt x="812" y="1149"/>
                </a:lnTo>
                <a:lnTo>
                  <a:pt x="850" y="1137"/>
                </a:lnTo>
                <a:lnTo>
                  <a:pt x="890" y="1122"/>
                </a:lnTo>
                <a:lnTo>
                  <a:pt x="928" y="1107"/>
                </a:lnTo>
                <a:lnTo>
                  <a:pt x="966" y="1089"/>
                </a:lnTo>
                <a:lnTo>
                  <a:pt x="1005" y="1070"/>
                </a:lnTo>
                <a:lnTo>
                  <a:pt x="1044" y="1048"/>
                </a:lnTo>
                <a:lnTo>
                  <a:pt x="1083" y="1025"/>
                </a:lnTo>
                <a:lnTo>
                  <a:pt x="1121" y="999"/>
                </a:lnTo>
                <a:lnTo>
                  <a:pt x="1160" y="970"/>
                </a:lnTo>
                <a:lnTo>
                  <a:pt x="1199" y="941"/>
                </a:lnTo>
                <a:lnTo>
                  <a:pt x="1237" y="908"/>
                </a:lnTo>
                <a:lnTo>
                  <a:pt x="1276" y="874"/>
                </a:lnTo>
                <a:lnTo>
                  <a:pt x="1314" y="837"/>
                </a:lnTo>
                <a:lnTo>
                  <a:pt x="1354" y="798"/>
                </a:lnTo>
                <a:lnTo>
                  <a:pt x="1392" y="757"/>
                </a:lnTo>
                <a:lnTo>
                  <a:pt x="1430" y="713"/>
                </a:lnTo>
                <a:lnTo>
                  <a:pt x="1469" y="668"/>
                </a:lnTo>
                <a:lnTo>
                  <a:pt x="1508" y="622"/>
                </a:lnTo>
                <a:lnTo>
                  <a:pt x="1547" y="573"/>
                </a:lnTo>
                <a:lnTo>
                  <a:pt x="1585" y="523"/>
                </a:lnTo>
                <a:lnTo>
                  <a:pt x="1624" y="472"/>
                </a:lnTo>
                <a:lnTo>
                  <a:pt x="1663" y="420"/>
                </a:lnTo>
                <a:lnTo>
                  <a:pt x="1701" y="368"/>
                </a:lnTo>
                <a:lnTo>
                  <a:pt x="1740" y="317"/>
                </a:lnTo>
                <a:lnTo>
                  <a:pt x="1778" y="265"/>
                </a:lnTo>
                <a:lnTo>
                  <a:pt x="1818" y="215"/>
                </a:lnTo>
                <a:lnTo>
                  <a:pt x="1856" y="168"/>
                </a:lnTo>
                <a:lnTo>
                  <a:pt x="1894" y="123"/>
                </a:lnTo>
                <a:lnTo>
                  <a:pt x="1933" y="82"/>
                </a:lnTo>
                <a:lnTo>
                  <a:pt x="1972" y="48"/>
                </a:lnTo>
                <a:lnTo>
                  <a:pt x="2011" y="21"/>
                </a:lnTo>
                <a:lnTo>
                  <a:pt x="2049" y="4"/>
                </a:lnTo>
                <a:lnTo>
                  <a:pt x="2088" y="0"/>
                </a:lnTo>
                <a:lnTo>
                  <a:pt x="2127" y="12"/>
                </a:lnTo>
                <a:lnTo>
                  <a:pt x="2165" y="44"/>
                </a:lnTo>
                <a:lnTo>
                  <a:pt x="2204" y="107"/>
                </a:lnTo>
                <a:lnTo>
                  <a:pt x="2242" y="212"/>
                </a:lnTo>
                <a:lnTo>
                  <a:pt x="2281" y="385"/>
                </a:lnTo>
                <a:lnTo>
                  <a:pt x="2320" y="1214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577850" y="3348038"/>
            <a:ext cx="3994150" cy="309562"/>
            <a:chOff x="364" y="2109"/>
            <a:chExt cx="2516" cy="195"/>
          </a:xfrm>
        </p:grpSpPr>
        <p:sp>
          <p:nvSpPr>
            <p:cNvPr id="12416" name="Line 128"/>
            <p:cNvSpPr>
              <a:spLocks noChangeShapeType="1"/>
            </p:cNvSpPr>
            <p:nvPr/>
          </p:nvSpPr>
          <p:spPr bwMode="auto">
            <a:xfrm>
              <a:off x="441" y="2112"/>
              <a:ext cx="23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7" name="Line 129"/>
            <p:cNvSpPr>
              <a:spLocks noChangeShapeType="1"/>
            </p:cNvSpPr>
            <p:nvPr/>
          </p:nvSpPr>
          <p:spPr bwMode="auto">
            <a:xfrm>
              <a:off x="2768" y="2110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8" name="Line 130"/>
            <p:cNvSpPr>
              <a:spLocks noChangeShapeType="1"/>
            </p:cNvSpPr>
            <p:nvPr/>
          </p:nvSpPr>
          <p:spPr bwMode="auto">
            <a:xfrm>
              <a:off x="442" y="2109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9" name="Rectangle 131"/>
            <p:cNvSpPr>
              <a:spLocks noChangeArrowheads="1"/>
            </p:cNvSpPr>
            <p:nvPr/>
          </p:nvSpPr>
          <p:spPr bwMode="auto">
            <a:xfrm>
              <a:off x="364" y="2131"/>
              <a:ext cx="5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worst case</a:t>
              </a:r>
            </a:p>
          </p:txBody>
        </p:sp>
        <p:sp>
          <p:nvSpPr>
            <p:cNvPr id="12420" name="Rectangle 132"/>
            <p:cNvSpPr>
              <a:spLocks noChangeArrowheads="1"/>
            </p:cNvSpPr>
            <p:nvPr/>
          </p:nvSpPr>
          <p:spPr bwMode="auto">
            <a:xfrm>
              <a:off x="2318" y="2131"/>
              <a:ext cx="5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best case</a:t>
              </a:r>
            </a:p>
          </p:txBody>
        </p:sp>
      </p:grpSp>
      <p:grpSp>
        <p:nvGrpSpPr>
          <p:cNvPr id="3" name="Group 139"/>
          <p:cNvGrpSpPr>
            <a:grpSpLocks/>
          </p:cNvGrpSpPr>
          <p:nvPr/>
        </p:nvGrpSpPr>
        <p:grpSpPr bwMode="auto">
          <a:xfrm>
            <a:off x="4670425" y="5857875"/>
            <a:ext cx="3994150" cy="309563"/>
            <a:chOff x="2942" y="3690"/>
            <a:chExt cx="2516" cy="195"/>
          </a:xfrm>
        </p:grpSpPr>
        <p:sp>
          <p:nvSpPr>
            <p:cNvPr id="12422" name="Line 134"/>
            <p:cNvSpPr>
              <a:spLocks noChangeShapeType="1"/>
            </p:cNvSpPr>
            <p:nvPr/>
          </p:nvSpPr>
          <p:spPr bwMode="auto">
            <a:xfrm>
              <a:off x="3019" y="3693"/>
              <a:ext cx="23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3" name="Line 135"/>
            <p:cNvSpPr>
              <a:spLocks noChangeShapeType="1"/>
            </p:cNvSpPr>
            <p:nvPr/>
          </p:nvSpPr>
          <p:spPr bwMode="auto">
            <a:xfrm>
              <a:off x="5346" y="3691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4" name="Line 136"/>
            <p:cNvSpPr>
              <a:spLocks noChangeShapeType="1"/>
            </p:cNvSpPr>
            <p:nvPr/>
          </p:nvSpPr>
          <p:spPr bwMode="auto">
            <a:xfrm>
              <a:off x="3020" y="3690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5" name="Rectangle 137"/>
            <p:cNvSpPr>
              <a:spLocks noChangeArrowheads="1"/>
            </p:cNvSpPr>
            <p:nvPr/>
          </p:nvSpPr>
          <p:spPr bwMode="auto">
            <a:xfrm>
              <a:off x="2942" y="3712"/>
              <a:ext cx="5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worst case</a:t>
              </a:r>
            </a:p>
          </p:txBody>
        </p:sp>
        <p:sp>
          <p:nvSpPr>
            <p:cNvPr id="12426" name="Rectangle 138"/>
            <p:cNvSpPr>
              <a:spLocks noChangeArrowheads="1"/>
            </p:cNvSpPr>
            <p:nvPr/>
          </p:nvSpPr>
          <p:spPr bwMode="auto">
            <a:xfrm>
              <a:off x="4896" y="3712"/>
              <a:ext cx="5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best case</a:t>
              </a:r>
            </a:p>
          </p:txBody>
        </p:sp>
      </p:grpSp>
      <p:grpSp>
        <p:nvGrpSpPr>
          <p:cNvPr id="4" name="Group 145"/>
          <p:cNvGrpSpPr>
            <a:grpSpLocks/>
          </p:cNvGrpSpPr>
          <p:nvPr/>
        </p:nvGrpSpPr>
        <p:grpSpPr bwMode="auto">
          <a:xfrm>
            <a:off x="4665663" y="3351213"/>
            <a:ext cx="3994150" cy="309562"/>
            <a:chOff x="2939" y="2111"/>
            <a:chExt cx="2516" cy="195"/>
          </a:xfrm>
        </p:grpSpPr>
        <p:sp>
          <p:nvSpPr>
            <p:cNvPr id="12428" name="Line 140"/>
            <p:cNvSpPr>
              <a:spLocks noChangeShapeType="1"/>
            </p:cNvSpPr>
            <p:nvPr/>
          </p:nvSpPr>
          <p:spPr bwMode="auto">
            <a:xfrm>
              <a:off x="3016" y="2114"/>
              <a:ext cx="23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9" name="Line 141"/>
            <p:cNvSpPr>
              <a:spLocks noChangeShapeType="1"/>
            </p:cNvSpPr>
            <p:nvPr/>
          </p:nvSpPr>
          <p:spPr bwMode="auto">
            <a:xfrm>
              <a:off x="5343" y="2112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30" name="Line 142"/>
            <p:cNvSpPr>
              <a:spLocks noChangeShapeType="1"/>
            </p:cNvSpPr>
            <p:nvPr/>
          </p:nvSpPr>
          <p:spPr bwMode="auto">
            <a:xfrm>
              <a:off x="3017" y="2111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31" name="Rectangle 143"/>
            <p:cNvSpPr>
              <a:spLocks noChangeArrowheads="1"/>
            </p:cNvSpPr>
            <p:nvPr/>
          </p:nvSpPr>
          <p:spPr bwMode="auto">
            <a:xfrm>
              <a:off x="2939" y="2133"/>
              <a:ext cx="5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worst case</a:t>
              </a:r>
            </a:p>
          </p:txBody>
        </p:sp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4893" y="2133"/>
              <a:ext cx="5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best case</a:t>
              </a:r>
            </a:p>
          </p:txBody>
        </p:sp>
      </p:grpSp>
      <p:grpSp>
        <p:nvGrpSpPr>
          <p:cNvPr id="5" name="Group 151"/>
          <p:cNvGrpSpPr>
            <a:grpSpLocks/>
          </p:cNvGrpSpPr>
          <p:nvPr/>
        </p:nvGrpSpPr>
        <p:grpSpPr bwMode="auto">
          <a:xfrm>
            <a:off x="561975" y="5907088"/>
            <a:ext cx="3994150" cy="309562"/>
            <a:chOff x="354" y="3721"/>
            <a:chExt cx="2516" cy="195"/>
          </a:xfrm>
        </p:grpSpPr>
        <p:sp>
          <p:nvSpPr>
            <p:cNvPr id="12434" name="Line 146"/>
            <p:cNvSpPr>
              <a:spLocks noChangeShapeType="1"/>
            </p:cNvSpPr>
            <p:nvPr/>
          </p:nvSpPr>
          <p:spPr bwMode="auto">
            <a:xfrm>
              <a:off x="431" y="3724"/>
              <a:ext cx="23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35" name="Line 147"/>
            <p:cNvSpPr>
              <a:spLocks noChangeShapeType="1"/>
            </p:cNvSpPr>
            <p:nvPr/>
          </p:nvSpPr>
          <p:spPr bwMode="auto">
            <a:xfrm>
              <a:off x="2758" y="3722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36" name="Line 148"/>
            <p:cNvSpPr>
              <a:spLocks noChangeShapeType="1"/>
            </p:cNvSpPr>
            <p:nvPr/>
          </p:nvSpPr>
          <p:spPr bwMode="auto">
            <a:xfrm>
              <a:off x="432" y="3721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37" name="Rectangle 149"/>
            <p:cNvSpPr>
              <a:spLocks noChangeArrowheads="1"/>
            </p:cNvSpPr>
            <p:nvPr/>
          </p:nvSpPr>
          <p:spPr bwMode="auto">
            <a:xfrm>
              <a:off x="354" y="3743"/>
              <a:ext cx="5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worst case</a:t>
              </a:r>
            </a:p>
          </p:txBody>
        </p:sp>
        <p:sp>
          <p:nvSpPr>
            <p:cNvPr id="12438" name="Rectangle 150"/>
            <p:cNvSpPr>
              <a:spLocks noChangeArrowheads="1"/>
            </p:cNvSpPr>
            <p:nvPr/>
          </p:nvSpPr>
          <p:spPr bwMode="auto">
            <a:xfrm>
              <a:off x="2308" y="3743"/>
              <a:ext cx="5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best case</a:t>
              </a:r>
            </a:p>
          </p:txBody>
        </p:sp>
      </p:grpSp>
      <p:sp>
        <p:nvSpPr>
          <p:cNvPr id="12440" name="Freeform 152"/>
          <p:cNvSpPr>
            <a:spLocks/>
          </p:cNvSpPr>
          <p:nvPr/>
        </p:nvSpPr>
        <p:spPr bwMode="auto">
          <a:xfrm>
            <a:off x="684213" y="3827463"/>
            <a:ext cx="3698875" cy="2065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29" y="0"/>
              </a:cxn>
              <a:cxn ang="0">
                <a:pos x="2329" y="1300"/>
              </a:cxn>
              <a:cxn ang="0">
                <a:pos x="0" y="1300"/>
              </a:cxn>
              <a:cxn ang="0">
                <a:pos x="0" y="0"/>
              </a:cxn>
            </a:cxnLst>
            <a:rect l="0" t="0" r="r" b="b"/>
            <a:pathLst>
              <a:path w="2330" h="1301">
                <a:moveTo>
                  <a:pt x="0" y="0"/>
                </a:moveTo>
                <a:lnTo>
                  <a:pt x="2329" y="0"/>
                </a:lnTo>
                <a:lnTo>
                  <a:pt x="2329" y="1300"/>
                </a:lnTo>
                <a:lnTo>
                  <a:pt x="0" y="1300"/>
                </a:lnTo>
                <a:lnTo>
                  <a:pt x="0" y="0"/>
                </a:lnTo>
              </a:path>
            </a:pathLst>
          </a:custGeom>
          <a:noFill/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41" name="Freeform 153"/>
          <p:cNvSpPr>
            <a:spLocks/>
          </p:cNvSpPr>
          <p:nvPr/>
        </p:nvSpPr>
        <p:spPr bwMode="auto">
          <a:xfrm>
            <a:off x="684213" y="5121275"/>
            <a:ext cx="55562" cy="766763"/>
          </a:xfrm>
          <a:custGeom>
            <a:avLst/>
            <a:gdLst/>
            <a:ahLst/>
            <a:cxnLst>
              <a:cxn ang="0">
                <a:pos x="0" y="482"/>
              </a:cxn>
              <a:cxn ang="0">
                <a:pos x="4" y="421"/>
              </a:cxn>
              <a:cxn ang="0">
                <a:pos x="9" y="358"/>
              </a:cxn>
              <a:cxn ang="0">
                <a:pos x="13" y="296"/>
              </a:cxn>
              <a:cxn ang="0">
                <a:pos x="17" y="232"/>
              </a:cxn>
              <a:cxn ang="0">
                <a:pos x="21" y="171"/>
              </a:cxn>
              <a:cxn ang="0">
                <a:pos x="25" y="111"/>
              </a:cxn>
              <a:cxn ang="0">
                <a:pos x="27" y="82"/>
              </a:cxn>
              <a:cxn ang="0">
                <a:pos x="30" y="54"/>
              </a:cxn>
              <a:cxn ang="0">
                <a:pos x="32" y="27"/>
              </a:cxn>
              <a:cxn ang="0">
                <a:pos x="34" y="0"/>
              </a:cxn>
            </a:cxnLst>
            <a:rect l="0" t="0" r="r" b="b"/>
            <a:pathLst>
              <a:path w="35" h="483">
                <a:moveTo>
                  <a:pt x="0" y="482"/>
                </a:moveTo>
                <a:lnTo>
                  <a:pt x="4" y="421"/>
                </a:lnTo>
                <a:lnTo>
                  <a:pt x="9" y="358"/>
                </a:lnTo>
                <a:lnTo>
                  <a:pt x="13" y="296"/>
                </a:lnTo>
                <a:lnTo>
                  <a:pt x="17" y="232"/>
                </a:lnTo>
                <a:lnTo>
                  <a:pt x="21" y="171"/>
                </a:lnTo>
                <a:lnTo>
                  <a:pt x="25" y="111"/>
                </a:lnTo>
                <a:lnTo>
                  <a:pt x="27" y="82"/>
                </a:lnTo>
                <a:lnTo>
                  <a:pt x="30" y="54"/>
                </a:lnTo>
                <a:lnTo>
                  <a:pt x="32" y="27"/>
                </a:lnTo>
                <a:lnTo>
                  <a:pt x="34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42" name="Freeform 154"/>
          <p:cNvSpPr>
            <a:spLocks/>
          </p:cNvSpPr>
          <p:nvPr/>
        </p:nvSpPr>
        <p:spPr bwMode="auto">
          <a:xfrm>
            <a:off x="738188" y="4570413"/>
            <a:ext cx="52387" cy="552450"/>
          </a:xfrm>
          <a:custGeom>
            <a:avLst/>
            <a:gdLst/>
            <a:ahLst/>
            <a:cxnLst>
              <a:cxn ang="0">
                <a:pos x="0" y="347"/>
              </a:cxn>
              <a:cxn ang="0">
                <a:pos x="4" y="296"/>
              </a:cxn>
              <a:cxn ang="0">
                <a:pos x="8" y="246"/>
              </a:cxn>
              <a:cxn ang="0">
                <a:pos x="12" y="199"/>
              </a:cxn>
              <a:cxn ang="0">
                <a:pos x="16" y="154"/>
              </a:cxn>
              <a:cxn ang="0">
                <a:pos x="20" y="111"/>
              </a:cxn>
              <a:cxn ang="0">
                <a:pos x="24" y="72"/>
              </a:cxn>
              <a:cxn ang="0">
                <a:pos x="27" y="52"/>
              </a:cxn>
              <a:cxn ang="0">
                <a:pos x="29" y="34"/>
              </a:cxn>
              <a:cxn ang="0">
                <a:pos x="31" y="16"/>
              </a:cxn>
              <a:cxn ang="0">
                <a:pos x="32" y="0"/>
              </a:cxn>
            </a:cxnLst>
            <a:rect l="0" t="0" r="r" b="b"/>
            <a:pathLst>
              <a:path w="33" h="348">
                <a:moveTo>
                  <a:pt x="0" y="347"/>
                </a:moveTo>
                <a:lnTo>
                  <a:pt x="4" y="296"/>
                </a:lnTo>
                <a:lnTo>
                  <a:pt x="8" y="246"/>
                </a:lnTo>
                <a:lnTo>
                  <a:pt x="12" y="199"/>
                </a:lnTo>
                <a:lnTo>
                  <a:pt x="16" y="154"/>
                </a:lnTo>
                <a:lnTo>
                  <a:pt x="20" y="111"/>
                </a:lnTo>
                <a:lnTo>
                  <a:pt x="24" y="72"/>
                </a:lnTo>
                <a:lnTo>
                  <a:pt x="27" y="52"/>
                </a:lnTo>
                <a:lnTo>
                  <a:pt x="29" y="34"/>
                </a:lnTo>
                <a:lnTo>
                  <a:pt x="31" y="16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43" name="Freeform 155"/>
          <p:cNvSpPr>
            <a:spLocks/>
          </p:cNvSpPr>
          <p:nvPr/>
        </p:nvSpPr>
        <p:spPr bwMode="auto">
          <a:xfrm>
            <a:off x="788988" y="4292600"/>
            <a:ext cx="55562" cy="279400"/>
          </a:xfrm>
          <a:custGeom>
            <a:avLst/>
            <a:gdLst/>
            <a:ahLst/>
            <a:cxnLst>
              <a:cxn ang="0">
                <a:pos x="0" y="175"/>
              </a:cxn>
              <a:cxn ang="0">
                <a:pos x="2" y="159"/>
              </a:cxn>
              <a:cxn ang="0">
                <a:pos x="4" y="144"/>
              </a:cxn>
              <a:cxn ang="0">
                <a:pos x="7" y="130"/>
              </a:cxn>
              <a:cxn ang="0">
                <a:pos x="9" y="117"/>
              </a:cxn>
              <a:cxn ang="0">
                <a:pos x="11" y="105"/>
              </a:cxn>
              <a:cxn ang="0">
                <a:pos x="13" y="93"/>
              </a:cxn>
              <a:cxn ang="0">
                <a:pos x="17" y="72"/>
              </a:cxn>
              <a:cxn ang="0">
                <a:pos x="22" y="53"/>
              </a:cxn>
              <a:cxn ang="0">
                <a:pos x="25" y="34"/>
              </a:cxn>
              <a:cxn ang="0">
                <a:pos x="34" y="0"/>
              </a:cxn>
            </a:cxnLst>
            <a:rect l="0" t="0" r="r" b="b"/>
            <a:pathLst>
              <a:path w="35" h="176">
                <a:moveTo>
                  <a:pt x="0" y="175"/>
                </a:moveTo>
                <a:lnTo>
                  <a:pt x="2" y="159"/>
                </a:lnTo>
                <a:lnTo>
                  <a:pt x="4" y="144"/>
                </a:lnTo>
                <a:lnTo>
                  <a:pt x="7" y="130"/>
                </a:lnTo>
                <a:lnTo>
                  <a:pt x="9" y="117"/>
                </a:lnTo>
                <a:lnTo>
                  <a:pt x="11" y="105"/>
                </a:lnTo>
                <a:lnTo>
                  <a:pt x="13" y="93"/>
                </a:lnTo>
                <a:lnTo>
                  <a:pt x="17" y="72"/>
                </a:lnTo>
                <a:lnTo>
                  <a:pt x="22" y="53"/>
                </a:lnTo>
                <a:lnTo>
                  <a:pt x="25" y="34"/>
                </a:lnTo>
                <a:lnTo>
                  <a:pt x="34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44" name="Freeform 156"/>
          <p:cNvSpPr>
            <a:spLocks/>
          </p:cNvSpPr>
          <p:nvPr/>
        </p:nvSpPr>
        <p:spPr bwMode="auto">
          <a:xfrm>
            <a:off x="842963" y="4125913"/>
            <a:ext cx="55562" cy="168275"/>
          </a:xfrm>
          <a:custGeom>
            <a:avLst/>
            <a:gdLst/>
            <a:ahLst/>
            <a:cxnLst>
              <a:cxn ang="0">
                <a:pos x="0" y="105"/>
              </a:cxn>
              <a:cxn ang="0">
                <a:pos x="4" y="89"/>
              </a:cxn>
              <a:cxn ang="0">
                <a:pos x="9" y="73"/>
              </a:cxn>
              <a:cxn ang="0">
                <a:pos x="13" y="59"/>
              </a:cxn>
              <a:cxn ang="0">
                <a:pos x="17" y="45"/>
              </a:cxn>
              <a:cxn ang="0">
                <a:pos x="21" y="33"/>
              </a:cxn>
              <a:cxn ang="0">
                <a:pos x="25" y="21"/>
              </a:cxn>
              <a:cxn ang="0">
                <a:pos x="34" y="0"/>
              </a:cxn>
            </a:cxnLst>
            <a:rect l="0" t="0" r="r" b="b"/>
            <a:pathLst>
              <a:path w="35" h="106">
                <a:moveTo>
                  <a:pt x="0" y="105"/>
                </a:moveTo>
                <a:lnTo>
                  <a:pt x="4" y="89"/>
                </a:lnTo>
                <a:lnTo>
                  <a:pt x="9" y="73"/>
                </a:lnTo>
                <a:lnTo>
                  <a:pt x="13" y="59"/>
                </a:lnTo>
                <a:lnTo>
                  <a:pt x="17" y="45"/>
                </a:lnTo>
                <a:lnTo>
                  <a:pt x="21" y="33"/>
                </a:lnTo>
                <a:lnTo>
                  <a:pt x="25" y="21"/>
                </a:lnTo>
                <a:lnTo>
                  <a:pt x="34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45" name="Freeform 157"/>
          <p:cNvSpPr>
            <a:spLocks/>
          </p:cNvSpPr>
          <p:nvPr/>
        </p:nvSpPr>
        <p:spPr bwMode="auto">
          <a:xfrm>
            <a:off x="896938" y="4025900"/>
            <a:ext cx="52387" cy="101600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4" y="53"/>
              </a:cxn>
              <a:cxn ang="0">
                <a:pos x="8" y="44"/>
              </a:cxn>
              <a:cxn ang="0">
                <a:pos x="16" y="27"/>
              </a:cxn>
              <a:cxn ang="0">
                <a:pos x="24" y="12"/>
              </a:cxn>
              <a:cxn ang="0">
                <a:pos x="32" y="0"/>
              </a:cxn>
            </a:cxnLst>
            <a:rect l="0" t="0" r="r" b="b"/>
            <a:pathLst>
              <a:path w="33" h="64">
                <a:moveTo>
                  <a:pt x="0" y="63"/>
                </a:moveTo>
                <a:lnTo>
                  <a:pt x="4" y="53"/>
                </a:lnTo>
                <a:lnTo>
                  <a:pt x="8" y="44"/>
                </a:lnTo>
                <a:lnTo>
                  <a:pt x="16" y="27"/>
                </a:lnTo>
                <a:lnTo>
                  <a:pt x="24" y="12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46" name="Freeform 158"/>
          <p:cNvSpPr>
            <a:spLocks/>
          </p:cNvSpPr>
          <p:nvPr/>
        </p:nvSpPr>
        <p:spPr bwMode="auto">
          <a:xfrm>
            <a:off x="947738" y="3973513"/>
            <a:ext cx="55562" cy="53975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9" y="22"/>
              </a:cxn>
              <a:cxn ang="0">
                <a:pos x="17" y="14"/>
              </a:cxn>
              <a:cxn ang="0">
                <a:pos x="25" y="6"/>
              </a:cxn>
              <a:cxn ang="0">
                <a:pos x="34" y="0"/>
              </a:cxn>
            </a:cxnLst>
            <a:rect l="0" t="0" r="r" b="b"/>
            <a:pathLst>
              <a:path w="35" h="34">
                <a:moveTo>
                  <a:pt x="0" y="33"/>
                </a:moveTo>
                <a:lnTo>
                  <a:pt x="9" y="22"/>
                </a:lnTo>
                <a:lnTo>
                  <a:pt x="17" y="14"/>
                </a:lnTo>
                <a:lnTo>
                  <a:pt x="25" y="6"/>
                </a:lnTo>
                <a:lnTo>
                  <a:pt x="34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47" name="Freeform 159"/>
          <p:cNvSpPr>
            <a:spLocks/>
          </p:cNvSpPr>
          <p:nvPr/>
        </p:nvSpPr>
        <p:spPr bwMode="auto">
          <a:xfrm>
            <a:off x="1001713" y="3956050"/>
            <a:ext cx="53975" cy="26988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9" y="10"/>
              </a:cxn>
              <a:cxn ang="0">
                <a:pos x="16" y="5"/>
              </a:cxn>
              <a:cxn ang="0">
                <a:pos x="24" y="1"/>
              </a:cxn>
              <a:cxn ang="0">
                <a:pos x="33" y="0"/>
              </a:cxn>
            </a:cxnLst>
            <a:rect l="0" t="0" r="r" b="b"/>
            <a:pathLst>
              <a:path w="34" h="17">
                <a:moveTo>
                  <a:pt x="0" y="16"/>
                </a:moveTo>
                <a:lnTo>
                  <a:pt x="9" y="10"/>
                </a:lnTo>
                <a:lnTo>
                  <a:pt x="16" y="5"/>
                </a:lnTo>
                <a:lnTo>
                  <a:pt x="24" y="1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48" name="Freeform 160"/>
          <p:cNvSpPr>
            <a:spLocks/>
          </p:cNvSpPr>
          <p:nvPr/>
        </p:nvSpPr>
        <p:spPr bwMode="auto">
          <a:xfrm>
            <a:off x="1054100" y="3956050"/>
            <a:ext cx="53975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0"/>
              </a:cxn>
              <a:cxn ang="0">
                <a:pos x="16" y="0"/>
              </a:cxn>
              <a:cxn ang="0">
                <a:pos x="25" y="8"/>
              </a:cxn>
              <a:cxn ang="0">
                <a:pos x="33" y="16"/>
              </a:cxn>
            </a:cxnLst>
            <a:rect l="0" t="0" r="r" b="b"/>
            <a:pathLst>
              <a:path w="34" h="17">
                <a:moveTo>
                  <a:pt x="0" y="0"/>
                </a:moveTo>
                <a:lnTo>
                  <a:pt x="8" y="0"/>
                </a:lnTo>
                <a:lnTo>
                  <a:pt x="16" y="0"/>
                </a:lnTo>
                <a:lnTo>
                  <a:pt x="25" y="8"/>
                </a:lnTo>
                <a:lnTo>
                  <a:pt x="33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49" name="Freeform 161"/>
          <p:cNvSpPr>
            <a:spLocks/>
          </p:cNvSpPr>
          <p:nvPr/>
        </p:nvSpPr>
        <p:spPr bwMode="auto">
          <a:xfrm>
            <a:off x="1106488" y="3962400"/>
            <a:ext cx="55562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3"/>
              </a:cxn>
              <a:cxn ang="0">
                <a:pos x="18" y="6"/>
              </a:cxn>
              <a:cxn ang="0">
                <a:pos x="25" y="11"/>
              </a:cxn>
              <a:cxn ang="0">
                <a:pos x="34" y="17"/>
              </a:cxn>
            </a:cxnLst>
            <a:rect l="0" t="0" r="r" b="b"/>
            <a:pathLst>
              <a:path w="35" h="18">
                <a:moveTo>
                  <a:pt x="0" y="0"/>
                </a:moveTo>
                <a:lnTo>
                  <a:pt x="9" y="3"/>
                </a:lnTo>
                <a:lnTo>
                  <a:pt x="18" y="6"/>
                </a:lnTo>
                <a:lnTo>
                  <a:pt x="25" y="11"/>
                </a:lnTo>
                <a:lnTo>
                  <a:pt x="34" y="17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50" name="Freeform 162"/>
          <p:cNvSpPr>
            <a:spLocks/>
          </p:cNvSpPr>
          <p:nvPr/>
        </p:nvSpPr>
        <p:spPr bwMode="auto">
          <a:xfrm>
            <a:off x="1160463" y="3989388"/>
            <a:ext cx="53975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6"/>
              </a:cxn>
              <a:cxn ang="0">
                <a:pos x="16" y="12"/>
              </a:cxn>
              <a:cxn ang="0">
                <a:pos x="33" y="27"/>
              </a:cxn>
            </a:cxnLst>
            <a:rect l="0" t="0" r="r" b="b"/>
            <a:pathLst>
              <a:path w="34" h="28">
                <a:moveTo>
                  <a:pt x="0" y="0"/>
                </a:moveTo>
                <a:lnTo>
                  <a:pt x="9" y="6"/>
                </a:lnTo>
                <a:lnTo>
                  <a:pt x="16" y="12"/>
                </a:lnTo>
                <a:lnTo>
                  <a:pt x="33" y="27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51" name="Freeform 163"/>
          <p:cNvSpPr>
            <a:spLocks/>
          </p:cNvSpPr>
          <p:nvPr/>
        </p:nvSpPr>
        <p:spPr bwMode="auto">
          <a:xfrm>
            <a:off x="1212850" y="4032250"/>
            <a:ext cx="53975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16"/>
              </a:cxn>
              <a:cxn ang="0">
                <a:pos x="33" y="34"/>
              </a:cxn>
            </a:cxnLst>
            <a:rect l="0" t="0" r="r" b="b"/>
            <a:pathLst>
              <a:path w="34" h="35">
                <a:moveTo>
                  <a:pt x="0" y="0"/>
                </a:moveTo>
                <a:lnTo>
                  <a:pt x="16" y="16"/>
                </a:lnTo>
                <a:lnTo>
                  <a:pt x="33" y="34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52" name="Freeform 164"/>
          <p:cNvSpPr>
            <a:spLocks/>
          </p:cNvSpPr>
          <p:nvPr/>
        </p:nvSpPr>
        <p:spPr bwMode="auto">
          <a:xfrm>
            <a:off x="1265238" y="4086225"/>
            <a:ext cx="55562" cy="66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" y="20"/>
              </a:cxn>
              <a:cxn ang="0">
                <a:pos x="34" y="41"/>
              </a:cxn>
            </a:cxnLst>
            <a:rect l="0" t="0" r="r" b="b"/>
            <a:pathLst>
              <a:path w="35" h="42">
                <a:moveTo>
                  <a:pt x="0" y="0"/>
                </a:moveTo>
                <a:lnTo>
                  <a:pt x="17" y="20"/>
                </a:lnTo>
                <a:lnTo>
                  <a:pt x="34" y="41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53" name="Freeform 165"/>
          <p:cNvSpPr>
            <a:spLocks/>
          </p:cNvSpPr>
          <p:nvPr/>
        </p:nvSpPr>
        <p:spPr bwMode="auto">
          <a:xfrm>
            <a:off x="1319213" y="4151313"/>
            <a:ext cx="523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22"/>
              </a:cxn>
              <a:cxn ang="0">
                <a:pos x="32" y="45"/>
              </a:cxn>
            </a:cxnLst>
            <a:rect l="0" t="0" r="r" b="b"/>
            <a:pathLst>
              <a:path w="33" h="46">
                <a:moveTo>
                  <a:pt x="0" y="0"/>
                </a:moveTo>
                <a:lnTo>
                  <a:pt x="16" y="22"/>
                </a:lnTo>
                <a:lnTo>
                  <a:pt x="32" y="45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54" name="Freeform 166"/>
          <p:cNvSpPr>
            <a:spLocks/>
          </p:cNvSpPr>
          <p:nvPr/>
        </p:nvSpPr>
        <p:spPr bwMode="auto">
          <a:xfrm>
            <a:off x="1370013" y="4222750"/>
            <a:ext cx="55562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" y="24"/>
              </a:cxn>
              <a:cxn ang="0">
                <a:pos x="34" y="48"/>
              </a:cxn>
            </a:cxnLst>
            <a:rect l="0" t="0" r="r" b="b"/>
            <a:pathLst>
              <a:path w="35" h="49">
                <a:moveTo>
                  <a:pt x="0" y="0"/>
                </a:moveTo>
                <a:lnTo>
                  <a:pt x="17" y="24"/>
                </a:lnTo>
                <a:lnTo>
                  <a:pt x="34" y="48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55" name="Line 167"/>
          <p:cNvSpPr>
            <a:spLocks noChangeShapeType="1"/>
          </p:cNvSpPr>
          <p:nvPr/>
        </p:nvSpPr>
        <p:spPr bwMode="auto">
          <a:xfrm>
            <a:off x="1423988" y="4298950"/>
            <a:ext cx="52387" cy="7937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56" name="Freeform 168"/>
          <p:cNvSpPr>
            <a:spLocks/>
          </p:cNvSpPr>
          <p:nvPr/>
        </p:nvSpPr>
        <p:spPr bwMode="auto">
          <a:xfrm>
            <a:off x="1476375" y="4378325"/>
            <a:ext cx="53975" cy="84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26"/>
              </a:cxn>
              <a:cxn ang="0">
                <a:pos x="33" y="52"/>
              </a:cxn>
            </a:cxnLst>
            <a:rect l="0" t="0" r="r" b="b"/>
            <a:pathLst>
              <a:path w="34" h="53">
                <a:moveTo>
                  <a:pt x="0" y="0"/>
                </a:moveTo>
                <a:lnTo>
                  <a:pt x="16" y="26"/>
                </a:lnTo>
                <a:lnTo>
                  <a:pt x="33" y="52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57" name="Line 169"/>
          <p:cNvSpPr>
            <a:spLocks noChangeShapeType="1"/>
          </p:cNvSpPr>
          <p:nvPr/>
        </p:nvSpPr>
        <p:spPr bwMode="auto">
          <a:xfrm>
            <a:off x="1528763" y="4460875"/>
            <a:ext cx="53975" cy="80963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58" name="Line 170"/>
          <p:cNvSpPr>
            <a:spLocks noChangeShapeType="1"/>
          </p:cNvSpPr>
          <p:nvPr/>
        </p:nvSpPr>
        <p:spPr bwMode="auto">
          <a:xfrm>
            <a:off x="1582738" y="4541838"/>
            <a:ext cx="52387" cy="8255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59" name="Freeform 171"/>
          <p:cNvSpPr>
            <a:spLocks/>
          </p:cNvSpPr>
          <p:nvPr/>
        </p:nvSpPr>
        <p:spPr bwMode="auto">
          <a:xfrm>
            <a:off x="1635125" y="4624388"/>
            <a:ext cx="5397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27"/>
              </a:cxn>
              <a:cxn ang="0">
                <a:pos x="33" y="53"/>
              </a:cxn>
            </a:cxnLst>
            <a:rect l="0" t="0" r="r" b="b"/>
            <a:pathLst>
              <a:path w="34" h="54">
                <a:moveTo>
                  <a:pt x="0" y="0"/>
                </a:moveTo>
                <a:lnTo>
                  <a:pt x="16" y="27"/>
                </a:lnTo>
                <a:lnTo>
                  <a:pt x="33" y="53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60" name="Line 172"/>
          <p:cNvSpPr>
            <a:spLocks noChangeShapeType="1"/>
          </p:cNvSpPr>
          <p:nvPr/>
        </p:nvSpPr>
        <p:spPr bwMode="auto">
          <a:xfrm>
            <a:off x="1687513" y="4708525"/>
            <a:ext cx="53975" cy="80963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1" name="Line 173"/>
          <p:cNvSpPr>
            <a:spLocks noChangeShapeType="1"/>
          </p:cNvSpPr>
          <p:nvPr/>
        </p:nvSpPr>
        <p:spPr bwMode="auto">
          <a:xfrm>
            <a:off x="1741488" y="4789488"/>
            <a:ext cx="52387" cy="7937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2" name="Freeform 174"/>
          <p:cNvSpPr>
            <a:spLocks/>
          </p:cNvSpPr>
          <p:nvPr/>
        </p:nvSpPr>
        <p:spPr bwMode="auto">
          <a:xfrm>
            <a:off x="1793875" y="4868863"/>
            <a:ext cx="53975" cy="79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25"/>
              </a:cxn>
              <a:cxn ang="0">
                <a:pos x="33" y="49"/>
              </a:cxn>
            </a:cxnLst>
            <a:rect l="0" t="0" r="r" b="b"/>
            <a:pathLst>
              <a:path w="34" h="50">
                <a:moveTo>
                  <a:pt x="0" y="0"/>
                </a:moveTo>
                <a:lnTo>
                  <a:pt x="16" y="25"/>
                </a:lnTo>
                <a:lnTo>
                  <a:pt x="33" y="49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63" name="Line 175"/>
          <p:cNvSpPr>
            <a:spLocks noChangeShapeType="1"/>
          </p:cNvSpPr>
          <p:nvPr/>
        </p:nvSpPr>
        <p:spPr bwMode="auto">
          <a:xfrm>
            <a:off x="1846263" y="4946650"/>
            <a:ext cx="52387" cy="74613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4" name="Line 176"/>
          <p:cNvSpPr>
            <a:spLocks noChangeShapeType="1"/>
          </p:cNvSpPr>
          <p:nvPr/>
        </p:nvSpPr>
        <p:spPr bwMode="auto">
          <a:xfrm>
            <a:off x="1898650" y="5021263"/>
            <a:ext cx="52388" cy="71437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5" name="Freeform 177"/>
          <p:cNvSpPr>
            <a:spLocks/>
          </p:cNvSpPr>
          <p:nvPr/>
        </p:nvSpPr>
        <p:spPr bwMode="auto">
          <a:xfrm>
            <a:off x="1951038" y="5092700"/>
            <a:ext cx="55562" cy="71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22"/>
              </a:cxn>
              <a:cxn ang="0">
                <a:pos x="34" y="44"/>
              </a:cxn>
            </a:cxnLst>
            <a:rect l="0" t="0" r="r" b="b"/>
            <a:pathLst>
              <a:path w="35" h="45">
                <a:moveTo>
                  <a:pt x="0" y="0"/>
                </a:moveTo>
                <a:lnTo>
                  <a:pt x="18" y="22"/>
                </a:lnTo>
                <a:lnTo>
                  <a:pt x="34" y="44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66" name="Freeform 178"/>
          <p:cNvSpPr>
            <a:spLocks/>
          </p:cNvSpPr>
          <p:nvPr/>
        </p:nvSpPr>
        <p:spPr bwMode="auto">
          <a:xfrm>
            <a:off x="2005013" y="5162550"/>
            <a:ext cx="53975" cy="66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21"/>
              </a:cxn>
              <a:cxn ang="0">
                <a:pos x="33" y="41"/>
              </a:cxn>
            </a:cxnLst>
            <a:rect l="0" t="0" r="r" b="b"/>
            <a:pathLst>
              <a:path w="34" h="42">
                <a:moveTo>
                  <a:pt x="0" y="0"/>
                </a:moveTo>
                <a:lnTo>
                  <a:pt x="16" y="21"/>
                </a:lnTo>
                <a:lnTo>
                  <a:pt x="33" y="41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67" name="Freeform 179"/>
          <p:cNvSpPr>
            <a:spLocks/>
          </p:cNvSpPr>
          <p:nvPr/>
        </p:nvSpPr>
        <p:spPr bwMode="auto">
          <a:xfrm>
            <a:off x="2057400" y="5227638"/>
            <a:ext cx="53975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20"/>
              </a:cxn>
              <a:cxn ang="0">
                <a:pos x="33" y="39"/>
              </a:cxn>
            </a:cxnLst>
            <a:rect l="0" t="0" r="r" b="b"/>
            <a:pathLst>
              <a:path w="34" h="40">
                <a:moveTo>
                  <a:pt x="0" y="0"/>
                </a:moveTo>
                <a:lnTo>
                  <a:pt x="16" y="20"/>
                </a:lnTo>
                <a:lnTo>
                  <a:pt x="33" y="39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68" name="Freeform 180"/>
          <p:cNvSpPr>
            <a:spLocks/>
          </p:cNvSpPr>
          <p:nvPr/>
        </p:nvSpPr>
        <p:spPr bwMode="auto">
          <a:xfrm>
            <a:off x="2109788" y="5289550"/>
            <a:ext cx="55562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19"/>
              </a:cxn>
              <a:cxn ang="0">
                <a:pos x="34" y="37"/>
              </a:cxn>
            </a:cxnLst>
            <a:rect l="0" t="0" r="r" b="b"/>
            <a:pathLst>
              <a:path w="35" h="38">
                <a:moveTo>
                  <a:pt x="0" y="0"/>
                </a:moveTo>
                <a:lnTo>
                  <a:pt x="18" y="19"/>
                </a:lnTo>
                <a:lnTo>
                  <a:pt x="34" y="37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69" name="Freeform 181"/>
          <p:cNvSpPr>
            <a:spLocks/>
          </p:cNvSpPr>
          <p:nvPr/>
        </p:nvSpPr>
        <p:spPr bwMode="auto">
          <a:xfrm>
            <a:off x="2163763" y="5348288"/>
            <a:ext cx="53975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17"/>
              </a:cxn>
              <a:cxn ang="0">
                <a:pos x="33" y="35"/>
              </a:cxn>
            </a:cxnLst>
            <a:rect l="0" t="0" r="r" b="b"/>
            <a:pathLst>
              <a:path w="34" h="36">
                <a:moveTo>
                  <a:pt x="0" y="0"/>
                </a:moveTo>
                <a:lnTo>
                  <a:pt x="16" y="17"/>
                </a:lnTo>
                <a:lnTo>
                  <a:pt x="33" y="35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70" name="Freeform 182"/>
          <p:cNvSpPr>
            <a:spLocks/>
          </p:cNvSpPr>
          <p:nvPr/>
        </p:nvSpPr>
        <p:spPr bwMode="auto">
          <a:xfrm>
            <a:off x="2216150" y="5403850"/>
            <a:ext cx="53975" cy="52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16"/>
              </a:cxn>
              <a:cxn ang="0">
                <a:pos x="33" y="32"/>
              </a:cxn>
            </a:cxnLst>
            <a:rect l="0" t="0" r="r" b="b"/>
            <a:pathLst>
              <a:path w="34" h="33">
                <a:moveTo>
                  <a:pt x="0" y="0"/>
                </a:moveTo>
                <a:lnTo>
                  <a:pt x="16" y="16"/>
                </a:lnTo>
                <a:lnTo>
                  <a:pt x="33" y="32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71" name="Freeform 183"/>
          <p:cNvSpPr>
            <a:spLocks/>
          </p:cNvSpPr>
          <p:nvPr/>
        </p:nvSpPr>
        <p:spPr bwMode="auto">
          <a:xfrm>
            <a:off x="2268538" y="5454650"/>
            <a:ext cx="53975" cy="49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" y="16"/>
              </a:cxn>
              <a:cxn ang="0">
                <a:pos x="33" y="30"/>
              </a:cxn>
            </a:cxnLst>
            <a:rect l="0" t="0" r="r" b="b"/>
            <a:pathLst>
              <a:path w="34" h="31">
                <a:moveTo>
                  <a:pt x="0" y="0"/>
                </a:moveTo>
                <a:lnTo>
                  <a:pt x="17" y="16"/>
                </a:lnTo>
                <a:lnTo>
                  <a:pt x="33" y="3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72" name="Freeform 184"/>
          <p:cNvSpPr>
            <a:spLocks/>
          </p:cNvSpPr>
          <p:nvPr/>
        </p:nvSpPr>
        <p:spPr bwMode="auto">
          <a:xfrm>
            <a:off x="2320925" y="5502275"/>
            <a:ext cx="55563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15"/>
              </a:cxn>
              <a:cxn ang="0">
                <a:pos x="34" y="29"/>
              </a:cxn>
            </a:cxnLst>
            <a:rect l="0" t="0" r="r" b="b"/>
            <a:pathLst>
              <a:path w="35" h="30">
                <a:moveTo>
                  <a:pt x="0" y="0"/>
                </a:moveTo>
                <a:lnTo>
                  <a:pt x="16" y="15"/>
                </a:lnTo>
                <a:lnTo>
                  <a:pt x="34" y="29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73" name="Line 185"/>
          <p:cNvSpPr>
            <a:spLocks noChangeShapeType="1"/>
          </p:cNvSpPr>
          <p:nvPr/>
        </p:nvSpPr>
        <p:spPr bwMode="auto">
          <a:xfrm>
            <a:off x="2374900" y="5548313"/>
            <a:ext cx="52388" cy="4127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74" name="Freeform 186"/>
          <p:cNvSpPr>
            <a:spLocks/>
          </p:cNvSpPr>
          <p:nvPr/>
        </p:nvSpPr>
        <p:spPr bwMode="auto">
          <a:xfrm>
            <a:off x="2427288" y="5589588"/>
            <a:ext cx="53975" cy="38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11"/>
              </a:cxn>
              <a:cxn ang="0">
                <a:pos x="33" y="23"/>
              </a:cxn>
            </a:cxnLst>
            <a:rect l="0" t="0" r="r" b="b"/>
            <a:pathLst>
              <a:path w="34" h="24">
                <a:moveTo>
                  <a:pt x="0" y="0"/>
                </a:moveTo>
                <a:lnTo>
                  <a:pt x="16" y="11"/>
                </a:lnTo>
                <a:lnTo>
                  <a:pt x="33" y="23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75" name="Freeform 187"/>
          <p:cNvSpPr>
            <a:spLocks/>
          </p:cNvSpPr>
          <p:nvPr/>
        </p:nvSpPr>
        <p:spPr bwMode="auto">
          <a:xfrm>
            <a:off x="2479675" y="5626100"/>
            <a:ext cx="53975" cy="36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11"/>
              </a:cxn>
              <a:cxn ang="0">
                <a:pos x="33" y="22"/>
              </a:cxn>
            </a:cxnLst>
            <a:rect l="0" t="0" r="r" b="b"/>
            <a:pathLst>
              <a:path w="34" h="23">
                <a:moveTo>
                  <a:pt x="0" y="0"/>
                </a:moveTo>
                <a:lnTo>
                  <a:pt x="16" y="11"/>
                </a:lnTo>
                <a:lnTo>
                  <a:pt x="33" y="22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76" name="Freeform 188"/>
          <p:cNvSpPr>
            <a:spLocks/>
          </p:cNvSpPr>
          <p:nvPr/>
        </p:nvSpPr>
        <p:spPr bwMode="auto">
          <a:xfrm>
            <a:off x="2532063" y="5661025"/>
            <a:ext cx="55562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10"/>
              </a:cxn>
              <a:cxn ang="0">
                <a:pos x="34" y="19"/>
              </a:cxn>
            </a:cxnLst>
            <a:rect l="0" t="0" r="r" b="b"/>
            <a:pathLst>
              <a:path w="35" h="20">
                <a:moveTo>
                  <a:pt x="0" y="0"/>
                </a:moveTo>
                <a:lnTo>
                  <a:pt x="18" y="10"/>
                </a:lnTo>
                <a:lnTo>
                  <a:pt x="34" y="19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77" name="Freeform 189"/>
          <p:cNvSpPr>
            <a:spLocks/>
          </p:cNvSpPr>
          <p:nvPr/>
        </p:nvSpPr>
        <p:spPr bwMode="auto">
          <a:xfrm>
            <a:off x="2586038" y="5691188"/>
            <a:ext cx="53975" cy="30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10"/>
              </a:cxn>
              <a:cxn ang="0">
                <a:pos x="33" y="18"/>
              </a:cxn>
            </a:cxnLst>
            <a:rect l="0" t="0" r="r" b="b"/>
            <a:pathLst>
              <a:path w="34" h="19">
                <a:moveTo>
                  <a:pt x="0" y="0"/>
                </a:moveTo>
                <a:lnTo>
                  <a:pt x="16" y="10"/>
                </a:lnTo>
                <a:lnTo>
                  <a:pt x="33" y="18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78" name="Freeform 190"/>
          <p:cNvSpPr>
            <a:spLocks/>
          </p:cNvSpPr>
          <p:nvPr/>
        </p:nvSpPr>
        <p:spPr bwMode="auto">
          <a:xfrm>
            <a:off x="2638425" y="5719763"/>
            <a:ext cx="53975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8"/>
              </a:cxn>
              <a:cxn ang="0">
                <a:pos x="33" y="16"/>
              </a:cxn>
            </a:cxnLst>
            <a:rect l="0" t="0" r="r" b="b"/>
            <a:pathLst>
              <a:path w="34" h="17">
                <a:moveTo>
                  <a:pt x="0" y="0"/>
                </a:moveTo>
                <a:lnTo>
                  <a:pt x="16" y="8"/>
                </a:lnTo>
                <a:lnTo>
                  <a:pt x="33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79" name="Freeform 191"/>
          <p:cNvSpPr>
            <a:spLocks/>
          </p:cNvSpPr>
          <p:nvPr/>
        </p:nvSpPr>
        <p:spPr bwMode="auto">
          <a:xfrm>
            <a:off x="2690813" y="5745163"/>
            <a:ext cx="55562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8"/>
              </a:cxn>
              <a:cxn ang="0">
                <a:pos x="34" y="16"/>
              </a:cxn>
            </a:cxnLst>
            <a:rect l="0" t="0" r="r" b="b"/>
            <a:pathLst>
              <a:path w="35" h="17">
                <a:moveTo>
                  <a:pt x="0" y="0"/>
                </a:moveTo>
                <a:lnTo>
                  <a:pt x="18" y="8"/>
                </a:lnTo>
                <a:lnTo>
                  <a:pt x="34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80" name="Line 192"/>
          <p:cNvSpPr>
            <a:spLocks noChangeShapeType="1"/>
          </p:cNvSpPr>
          <p:nvPr/>
        </p:nvSpPr>
        <p:spPr bwMode="auto">
          <a:xfrm>
            <a:off x="2744788" y="5767388"/>
            <a:ext cx="52387" cy="20637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81" name="Freeform 193"/>
          <p:cNvSpPr>
            <a:spLocks/>
          </p:cNvSpPr>
          <p:nvPr/>
        </p:nvSpPr>
        <p:spPr bwMode="auto">
          <a:xfrm>
            <a:off x="2797175" y="5788025"/>
            <a:ext cx="53975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7"/>
              </a:cxn>
              <a:cxn ang="0">
                <a:pos x="33" y="16"/>
              </a:cxn>
            </a:cxnLst>
            <a:rect l="0" t="0" r="r" b="b"/>
            <a:pathLst>
              <a:path w="34" h="17">
                <a:moveTo>
                  <a:pt x="0" y="0"/>
                </a:moveTo>
                <a:lnTo>
                  <a:pt x="16" y="7"/>
                </a:lnTo>
                <a:lnTo>
                  <a:pt x="33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82" name="Line 194"/>
          <p:cNvSpPr>
            <a:spLocks noChangeShapeType="1"/>
          </p:cNvSpPr>
          <p:nvPr/>
        </p:nvSpPr>
        <p:spPr bwMode="auto">
          <a:xfrm>
            <a:off x="2849563" y="5805488"/>
            <a:ext cx="52387" cy="1587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83" name="Freeform 195"/>
          <p:cNvSpPr>
            <a:spLocks/>
          </p:cNvSpPr>
          <p:nvPr/>
        </p:nvSpPr>
        <p:spPr bwMode="auto">
          <a:xfrm>
            <a:off x="2901950" y="5821363"/>
            <a:ext cx="55563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10"/>
              </a:cxn>
              <a:cxn ang="0">
                <a:pos x="34" y="16"/>
              </a:cxn>
            </a:cxnLst>
            <a:rect l="0" t="0" r="r" b="b"/>
            <a:pathLst>
              <a:path w="35" h="17">
                <a:moveTo>
                  <a:pt x="0" y="0"/>
                </a:moveTo>
                <a:lnTo>
                  <a:pt x="16" y="10"/>
                </a:lnTo>
                <a:lnTo>
                  <a:pt x="34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84" name="Freeform 196"/>
          <p:cNvSpPr>
            <a:spLocks/>
          </p:cNvSpPr>
          <p:nvPr/>
        </p:nvSpPr>
        <p:spPr bwMode="auto">
          <a:xfrm>
            <a:off x="2955925" y="5834063"/>
            <a:ext cx="53975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" y="9"/>
              </a:cxn>
              <a:cxn ang="0">
                <a:pos x="33" y="16"/>
              </a:cxn>
            </a:cxnLst>
            <a:rect l="0" t="0" r="r" b="b"/>
            <a:pathLst>
              <a:path w="34" h="17">
                <a:moveTo>
                  <a:pt x="0" y="0"/>
                </a:moveTo>
                <a:lnTo>
                  <a:pt x="17" y="9"/>
                </a:lnTo>
                <a:lnTo>
                  <a:pt x="33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85" name="Freeform 197"/>
          <p:cNvSpPr>
            <a:spLocks/>
          </p:cNvSpPr>
          <p:nvPr/>
        </p:nvSpPr>
        <p:spPr bwMode="auto">
          <a:xfrm>
            <a:off x="3008313" y="5845175"/>
            <a:ext cx="53975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9"/>
              </a:cxn>
              <a:cxn ang="0">
                <a:pos x="33" y="16"/>
              </a:cxn>
            </a:cxnLst>
            <a:rect l="0" t="0" r="r" b="b"/>
            <a:pathLst>
              <a:path w="34" h="17">
                <a:moveTo>
                  <a:pt x="0" y="0"/>
                </a:moveTo>
                <a:lnTo>
                  <a:pt x="16" y="9"/>
                </a:lnTo>
                <a:lnTo>
                  <a:pt x="33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86" name="Line 198"/>
          <p:cNvSpPr>
            <a:spLocks noChangeShapeType="1"/>
          </p:cNvSpPr>
          <p:nvPr/>
        </p:nvSpPr>
        <p:spPr bwMode="auto">
          <a:xfrm>
            <a:off x="3060700" y="5856288"/>
            <a:ext cx="52388" cy="7937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87" name="Line 199"/>
          <p:cNvSpPr>
            <a:spLocks noChangeShapeType="1"/>
          </p:cNvSpPr>
          <p:nvPr/>
        </p:nvSpPr>
        <p:spPr bwMode="auto">
          <a:xfrm>
            <a:off x="3113088" y="5864225"/>
            <a:ext cx="53975" cy="4763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88" name="Line 200"/>
          <p:cNvSpPr>
            <a:spLocks noChangeShapeType="1"/>
          </p:cNvSpPr>
          <p:nvPr/>
        </p:nvSpPr>
        <p:spPr bwMode="auto">
          <a:xfrm>
            <a:off x="3167063" y="5868988"/>
            <a:ext cx="52387" cy="635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89" name="Line 201"/>
          <p:cNvSpPr>
            <a:spLocks noChangeShapeType="1"/>
          </p:cNvSpPr>
          <p:nvPr/>
        </p:nvSpPr>
        <p:spPr bwMode="auto">
          <a:xfrm>
            <a:off x="3219450" y="5875338"/>
            <a:ext cx="52388" cy="4762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0" name="Line 202"/>
          <p:cNvSpPr>
            <a:spLocks noChangeShapeType="1"/>
          </p:cNvSpPr>
          <p:nvPr/>
        </p:nvSpPr>
        <p:spPr bwMode="auto">
          <a:xfrm>
            <a:off x="3271838" y="5880100"/>
            <a:ext cx="52387" cy="317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1" name="Line 203"/>
          <p:cNvSpPr>
            <a:spLocks noChangeShapeType="1"/>
          </p:cNvSpPr>
          <p:nvPr/>
        </p:nvSpPr>
        <p:spPr bwMode="auto">
          <a:xfrm>
            <a:off x="3324225" y="5883275"/>
            <a:ext cx="53975" cy="1588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2" name="Line 204"/>
          <p:cNvSpPr>
            <a:spLocks noChangeShapeType="1"/>
          </p:cNvSpPr>
          <p:nvPr/>
        </p:nvSpPr>
        <p:spPr bwMode="auto">
          <a:xfrm>
            <a:off x="3378200" y="5884863"/>
            <a:ext cx="52388" cy="317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" name="Line 205"/>
          <p:cNvSpPr>
            <a:spLocks noChangeShapeType="1"/>
          </p:cNvSpPr>
          <p:nvPr/>
        </p:nvSpPr>
        <p:spPr bwMode="auto">
          <a:xfrm>
            <a:off x="3430588" y="5888038"/>
            <a:ext cx="52387" cy="1587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" name="Line 206"/>
          <p:cNvSpPr>
            <a:spLocks noChangeShapeType="1"/>
          </p:cNvSpPr>
          <p:nvPr/>
        </p:nvSpPr>
        <p:spPr bwMode="auto">
          <a:xfrm>
            <a:off x="3482975" y="5889625"/>
            <a:ext cx="53975" cy="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5" name="Freeform 207"/>
          <p:cNvSpPr>
            <a:spLocks/>
          </p:cNvSpPr>
          <p:nvPr/>
        </p:nvSpPr>
        <p:spPr bwMode="auto">
          <a:xfrm>
            <a:off x="3536950" y="5889625"/>
            <a:ext cx="53975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" y="0"/>
              </a:cxn>
              <a:cxn ang="0">
                <a:pos x="33" y="16"/>
              </a:cxn>
            </a:cxnLst>
            <a:rect l="0" t="0" r="r" b="b"/>
            <a:pathLst>
              <a:path w="34" h="17">
                <a:moveTo>
                  <a:pt x="0" y="0"/>
                </a:moveTo>
                <a:lnTo>
                  <a:pt x="17" y="0"/>
                </a:lnTo>
                <a:lnTo>
                  <a:pt x="33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96" name="Line 208"/>
          <p:cNvSpPr>
            <a:spLocks noChangeShapeType="1"/>
          </p:cNvSpPr>
          <p:nvPr/>
        </p:nvSpPr>
        <p:spPr bwMode="auto">
          <a:xfrm>
            <a:off x="3589338" y="5891213"/>
            <a:ext cx="52387" cy="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7" name="Line 209"/>
          <p:cNvSpPr>
            <a:spLocks noChangeShapeType="1"/>
          </p:cNvSpPr>
          <p:nvPr/>
        </p:nvSpPr>
        <p:spPr bwMode="auto">
          <a:xfrm>
            <a:off x="3641725" y="5891213"/>
            <a:ext cx="52388" cy="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8" name="Line 210"/>
          <p:cNvSpPr>
            <a:spLocks noChangeShapeType="1"/>
          </p:cNvSpPr>
          <p:nvPr/>
        </p:nvSpPr>
        <p:spPr bwMode="auto">
          <a:xfrm>
            <a:off x="3694113" y="5891213"/>
            <a:ext cx="52387" cy="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9" name="Line 211"/>
          <p:cNvSpPr>
            <a:spLocks noChangeShapeType="1"/>
          </p:cNvSpPr>
          <p:nvPr/>
        </p:nvSpPr>
        <p:spPr bwMode="auto">
          <a:xfrm>
            <a:off x="3746500" y="5891213"/>
            <a:ext cx="53975" cy="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00" name="Line 212"/>
          <p:cNvSpPr>
            <a:spLocks noChangeShapeType="1"/>
          </p:cNvSpPr>
          <p:nvPr/>
        </p:nvSpPr>
        <p:spPr bwMode="auto">
          <a:xfrm>
            <a:off x="3800475" y="5891213"/>
            <a:ext cx="52388" cy="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3341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i="1"/>
              <a:t/>
            </a:r>
            <a:br>
              <a:rPr lang="en-US" sz="3600" i="1"/>
            </a:br>
            <a:r>
              <a:rPr lang="en-US" sz="3600" i="1"/>
              <a:t>What-If Analysis</a:t>
            </a:r>
            <a:br>
              <a:rPr lang="en-US" sz="3600" i="1"/>
            </a:br>
            <a:endParaRPr lang="en-US" sz="3600" i="1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8651"/>
            <a:ext cx="8153400" cy="4062651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Plug in different values for the uncertain cells and see what happens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This is easy to do with spreadsheets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Problems: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Values may be chosen in a biased way.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Hundreds or thousands of scenarios may be required to generate a representative distribution.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Does not supply the tangible evidence (facts and figures) needed to justify decisions to management.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2" id="{6F6FB7E5-558D-4DC9-B5B9-30FD8675EE13}" vid="{A407A107-3EE1-44D0-9054-03DC47128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694</TotalTime>
  <Words>2113</Words>
  <Application>Microsoft Office PowerPoint</Application>
  <PresentationFormat>On-screen Show (4:3)</PresentationFormat>
  <Paragraphs>337</Paragraphs>
  <Slides>44</Slides>
  <Notes>2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Theme2</vt:lpstr>
      <vt:lpstr>Equation</vt:lpstr>
      <vt:lpstr>Chapter 5: Risk Analysis and Simulation</vt:lpstr>
      <vt:lpstr>Risk Analysis</vt:lpstr>
      <vt:lpstr>Introduction to Simulation</vt:lpstr>
      <vt:lpstr>Random Variables &amp; Risk</vt:lpstr>
      <vt:lpstr>Why Analyze Risk?</vt:lpstr>
      <vt:lpstr>Methods of Risk Analysis</vt:lpstr>
      <vt:lpstr> Best-Case/Worst-Case Analysis </vt:lpstr>
      <vt:lpstr>Possible Performance Measure Distributions Within a Range</vt:lpstr>
      <vt:lpstr> What-If Analysis </vt:lpstr>
      <vt:lpstr>Simulation</vt:lpstr>
      <vt:lpstr>Example: Hungry Dawg Restaurants</vt:lpstr>
      <vt:lpstr>Implementing the Model</vt:lpstr>
      <vt:lpstr>Questions About the Model</vt:lpstr>
      <vt:lpstr>Simulation</vt:lpstr>
      <vt:lpstr>What is Crystal Ball?</vt:lpstr>
      <vt:lpstr>Random Number Generators</vt:lpstr>
      <vt:lpstr>How RNGs Work</vt:lpstr>
      <vt:lpstr>Simulating the Roll of a Die</vt:lpstr>
      <vt:lpstr>Some of the RNGs Provided by Crystal Ball</vt:lpstr>
      <vt:lpstr>Examples of Discrete Probability Distributions</vt:lpstr>
      <vt:lpstr>Examples of Continuous Probability Distributions</vt:lpstr>
      <vt:lpstr>Discrete vs. Continuous Random Variables</vt:lpstr>
      <vt:lpstr>Preparing the Model for Simulation</vt:lpstr>
      <vt:lpstr>Revising &amp; Simulating the Model </vt:lpstr>
      <vt:lpstr>The Uncertainty of Sampling</vt:lpstr>
      <vt:lpstr>Constructing a Confidence Interval for the True Population Mean</vt:lpstr>
      <vt:lpstr>Constructing a Confidence Interval for the True Population Proportion</vt:lpstr>
      <vt:lpstr>Benefits of simulation</vt:lpstr>
      <vt:lpstr>Additional Uses of Simulation</vt:lpstr>
      <vt:lpstr>An Reservation Management Example: Piedmont Commuter Airlines</vt:lpstr>
      <vt:lpstr>Implementing &amp; Simulating the Model</vt:lpstr>
      <vt:lpstr>Inventory Control Example: Millennium Computer Corporation (MCC)</vt:lpstr>
      <vt:lpstr>Implementing &amp; Simulating the Model</vt:lpstr>
      <vt:lpstr>A Project Selection Example: TRC Technologies</vt:lpstr>
      <vt:lpstr>Implementing &amp; Simulating the Model</vt:lpstr>
      <vt:lpstr>Risk Management</vt:lpstr>
      <vt:lpstr>Simulation modeling with Crystal Ball</vt:lpstr>
      <vt:lpstr>Simulation modeling with Crystal Ball</vt:lpstr>
      <vt:lpstr>Simulation modeling with Crystal Ball</vt:lpstr>
      <vt:lpstr>Simulation modeling with Crystal Ball</vt:lpstr>
      <vt:lpstr>Example (simple profitability model)</vt:lpstr>
      <vt:lpstr>Example 2: Project features</vt:lpstr>
      <vt:lpstr>Project features</vt:lpstr>
      <vt:lpstr>Assignment -8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Modeling in a Spreadsheet</dc:title>
  <dc:creator>user</dc:creator>
  <cp:lastModifiedBy>NIrmal Prasad Panta</cp:lastModifiedBy>
  <cp:revision>48</cp:revision>
  <dcterms:created xsi:type="dcterms:W3CDTF">2010-08-11T08:56:47Z</dcterms:created>
  <dcterms:modified xsi:type="dcterms:W3CDTF">2023-09-28T10:48:36Z</dcterms:modified>
</cp:coreProperties>
</file>