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60D608-8FBF-4C2E-8BDD-2038B76BD2FC}">
  <a:tblStyle styleId="{2760D608-8FBF-4C2E-8BDD-2038B76BD2F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1890829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1890829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c180bdf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c180bdf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c180bdfe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ac180bdfe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c180bdfe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ac180bdfe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8aba31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8aba31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c180bdfe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c180bdfe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8aba31d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8aba31d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c180bdfe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c180bdfe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Lightweight Restaurant Management System</a:t>
            </a:r>
            <a:endParaRPr/>
          </a:p>
        </p:txBody>
      </p:sp>
      <p:sp>
        <p:nvSpPr>
          <p:cNvPr id="55" name="Google Shape;55;p13"/>
          <p:cNvSpPr txBox="1"/>
          <p:nvPr>
            <p:ph idx="1" type="subTitle"/>
          </p:nvPr>
        </p:nvSpPr>
        <p:spPr>
          <a:xfrm>
            <a:off x="311700" y="2834125"/>
            <a:ext cx="8520600" cy="2155800"/>
          </a:xfrm>
          <a:prstGeom prst="rect">
            <a:avLst/>
          </a:prstGeom>
        </p:spPr>
        <p:txBody>
          <a:bodyPr anchorCtr="0" anchor="t" bIns="91425" lIns="91425" spcFirstLastPara="1" rIns="91425" wrap="square" tIns="91425">
            <a:noAutofit/>
          </a:bodyPr>
          <a:lstStyle/>
          <a:p>
            <a:pPr indent="457200" lvl="0" marL="3657600" rtl="0" algn="l">
              <a:spcBef>
                <a:spcPts val="0"/>
              </a:spcBef>
              <a:spcAft>
                <a:spcPts val="0"/>
              </a:spcAft>
              <a:buNone/>
            </a:pPr>
            <a:r>
              <a:rPr lang="en" sz="2200"/>
              <a:t>Team: Bug Busters</a:t>
            </a:r>
            <a:endParaRPr sz="2200"/>
          </a:p>
          <a:p>
            <a:pPr indent="0" lvl="0" marL="4114800" rtl="0" algn="l">
              <a:spcBef>
                <a:spcPts val="0"/>
              </a:spcBef>
              <a:spcAft>
                <a:spcPts val="0"/>
              </a:spcAft>
              <a:buNone/>
            </a:pPr>
            <a:r>
              <a:rPr lang="en" sz="2200"/>
              <a:t>Sushil Kukreja (203050020)</a:t>
            </a:r>
            <a:endParaRPr sz="2200"/>
          </a:p>
          <a:p>
            <a:pPr indent="0" lvl="0" marL="4114800" rtl="0" algn="l">
              <a:spcBef>
                <a:spcPts val="0"/>
              </a:spcBef>
              <a:spcAft>
                <a:spcPts val="0"/>
              </a:spcAft>
              <a:buNone/>
            </a:pPr>
            <a:r>
              <a:rPr lang="en" sz="2200"/>
              <a:t>Ankit Raj (203050047)</a:t>
            </a:r>
            <a:endParaRPr sz="2200"/>
          </a:p>
          <a:p>
            <a:pPr indent="0" lvl="0" marL="4114800" rtl="0" algn="l">
              <a:spcBef>
                <a:spcPts val="0"/>
              </a:spcBef>
              <a:spcAft>
                <a:spcPts val="0"/>
              </a:spcAft>
              <a:buClr>
                <a:schemeClr val="dk1"/>
              </a:buClr>
              <a:buSzPts val="1100"/>
              <a:buFont typeface="Arial"/>
              <a:buNone/>
            </a:pPr>
            <a:r>
              <a:rPr lang="en" sz="2200"/>
              <a:t>Sumit Thorat (203050087)</a:t>
            </a:r>
            <a:endParaRPr sz="2200"/>
          </a:p>
          <a:p>
            <a:pPr indent="0" lvl="0" marL="4114800" rtl="0" algn="l">
              <a:spcBef>
                <a:spcPts val="0"/>
              </a:spcBef>
              <a:spcAft>
                <a:spcPts val="0"/>
              </a:spcAft>
              <a:buNone/>
            </a:pPr>
            <a:r>
              <a:rPr lang="en" sz="2200"/>
              <a:t>Ramswaroop None (203050117)</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Lightweight Restaurant Management System is a software system which aims to digitise the order management process at restaurants whilst being very light, inexpensive and user friendly. </a:t>
            </a:r>
            <a:endParaRPr/>
          </a:p>
          <a:p>
            <a:pPr indent="-342900" lvl="0" marL="457200" rtl="0" algn="l">
              <a:spcBef>
                <a:spcPts val="0"/>
              </a:spcBef>
              <a:spcAft>
                <a:spcPts val="0"/>
              </a:spcAft>
              <a:buSzPts val="1800"/>
              <a:buChar char="●"/>
            </a:pPr>
            <a:r>
              <a:rPr lang="en"/>
              <a:t>It does so by enabling the restaurant staff to make use of an Android app to view orders, edit menu, manage tables and view statistics. </a:t>
            </a:r>
            <a:endParaRPr/>
          </a:p>
          <a:p>
            <a:pPr indent="-342900" lvl="0" marL="457200" rtl="0" algn="l">
              <a:spcBef>
                <a:spcPts val="0"/>
              </a:spcBef>
              <a:spcAft>
                <a:spcPts val="0"/>
              </a:spcAft>
              <a:buSzPts val="1800"/>
              <a:buChar char="●"/>
            </a:pPr>
            <a:r>
              <a:rPr lang="en"/>
              <a:t>It allows placing orders using a webapp which can be accessed via a table specific QR code.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During this time of peril where Covid-19 is causing havoc, we are moving towards the new normal of masks and social distancing. One such place where there is high amount of exposure to the virus is a restaurant. </a:t>
            </a:r>
            <a:endParaRPr/>
          </a:p>
          <a:p>
            <a:pPr indent="-342900" lvl="0" marL="457200" rtl="0" algn="l">
              <a:spcBef>
                <a:spcPts val="0"/>
              </a:spcBef>
              <a:spcAft>
                <a:spcPts val="0"/>
              </a:spcAft>
              <a:buSzPts val="1800"/>
              <a:buChar char="●"/>
            </a:pPr>
            <a:r>
              <a:rPr lang="en"/>
              <a:t>Everybody loves to eat outside once in a while but the risks attached with it are higher than normal. </a:t>
            </a:r>
            <a:endParaRPr/>
          </a:p>
          <a:p>
            <a:pPr indent="-342900" lvl="0" marL="457200" rtl="0" algn="l">
              <a:spcBef>
                <a:spcPts val="0"/>
              </a:spcBef>
              <a:spcAft>
                <a:spcPts val="0"/>
              </a:spcAft>
              <a:buSzPts val="1800"/>
              <a:buChar char="●"/>
            </a:pPr>
            <a:r>
              <a:rPr lang="en"/>
              <a:t>This system would reduce the contact between various people to bare minimal by leveraging the power of technology. Being lightweight and inexpensive, even small scale restaurants can make use of this system to their advantage.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Make a restaurant order management system which will allow the customer to scan a QR code on their mobile to view the menu and place orders.</a:t>
            </a:r>
            <a:endParaRPr/>
          </a:p>
          <a:p>
            <a:pPr indent="-342900" lvl="0" marL="457200" rtl="0" algn="l">
              <a:lnSpc>
                <a:spcPct val="115000"/>
              </a:lnSpc>
              <a:spcBef>
                <a:spcPts val="0"/>
              </a:spcBef>
              <a:spcAft>
                <a:spcPts val="0"/>
              </a:spcAft>
              <a:buSzPts val="1800"/>
              <a:buChar char="●"/>
            </a:pPr>
            <a:r>
              <a:rPr lang="en"/>
              <a:t>Kitchen staff will use the application to view pending orders.</a:t>
            </a:r>
            <a:endParaRPr/>
          </a:p>
          <a:p>
            <a:pPr indent="-342900" lvl="0" marL="457200" rtl="0" algn="l">
              <a:lnSpc>
                <a:spcPct val="115000"/>
              </a:lnSpc>
              <a:spcBef>
                <a:spcPts val="0"/>
              </a:spcBef>
              <a:spcAft>
                <a:spcPts val="0"/>
              </a:spcAft>
              <a:buSzPts val="1800"/>
              <a:buChar char="●"/>
            </a:pPr>
            <a:r>
              <a:rPr lang="en"/>
              <a:t>The restaurant management can make use of the application to view statistics such as average order completion time, most sold item, item sale quantity, current day’s total sale.</a:t>
            </a:r>
            <a:endParaRPr/>
          </a:p>
          <a:p>
            <a:pPr indent="-342900" lvl="0" marL="457200" rtl="0" algn="l">
              <a:lnSpc>
                <a:spcPct val="115000"/>
              </a:lnSpc>
              <a:spcBef>
                <a:spcPts val="0"/>
              </a:spcBef>
              <a:spcAft>
                <a:spcPts val="0"/>
              </a:spcAft>
              <a:buSzPts val="1800"/>
              <a:buChar char="●"/>
            </a:pPr>
            <a:r>
              <a:rPr lang="en"/>
              <a:t>Restaurant management will also be able to manage the tables (add, delete and share the table specific QR code).</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Timeline</a:t>
            </a:r>
            <a:endParaRPr/>
          </a:p>
        </p:txBody>
      </p:sp>
      <p:sp>
        <p:nvSpPr>
          <p:cNvPr id="79" name="Google Shape;79;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80" name="Google Shape;80;p17"/>
          <p:cNvGraphicFramePr/>
          <p:nvPr/>
        </p:nvGraphicFramePr>
        <p:xfrm>
          <a:off x="952500" y="1619250"/>
          <a:ext cx="3000000" cy="3000000"/>
        </p:xfrm>
        <a:graphic>
          <a:graphicData uri="http://schemas.openxmlformats.org/drawingml/2006/table">
            <a:tbl>
              <a:tblPr>
                <a:noFill/>
                <a:tableStyleId>{2760D608-8FBF-4C2E-8BDD-2038B76BD2FC}</a:tableStyleId>
              </a:tblPr>
              <a:tblGrid>
                <a:gridCol w="1003350"/>
                <a:gridCol w="62356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Week</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Target work</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Developing the backend i.e. learning how to expose an API in Python 3, set up the server.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Add required functionalities in the server code. Implementing the interface to be exposed, connection with database and unit testing.</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Develop the client side applications. Design the UI and build the Android application.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Connect client application with the server and test the entire system as a whole.</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Snapshots (Android app)</a:t>
            </a:r>
            <a:endParaRPr/>
          </a:p>
        </p:txBody>
      </p:sp>
      <p:pic>
        <p:nvPicPr>
          <p:cNvPr id="86" name="Google Shape;86;p18"/>
          <p:cNvPicPr preferRelativeResize="0"/>
          <p:nvPr/>
        </p:nvPicPr>
        <p:blipFill>
          <a:blip r:embed="rId3">
            <a:alphaModFix/>
          </a:blip>
          <a:stretch>
            <a:fillRect/>
          </a:stretch>
        </p:blipFill>
        <p:spPr>
          <a:xfrm>
            <a:off x="311701" y="1152475"/>
            <a:ext cx="1662036" cy="3416402"/>
          </a:xfrm>
          <a:prstGeom prst="rect">
            <a:avLst/>
          </a:prstGeom>
          <a:noFill/>
          <a:ln>
            <a:noFill/>
          </a:ln>
        </p:spPr>
      </p:pic>
      <p:pic>
        <p:nvPicPr>
          <p:cNvPr id="87" name="Google Shape;87;p18"/>
          <p:cNvPicPr preferRelativeResize="0"/>
          <p:nvPr/>
        </p:nvPicPr>
        <p:blipFill>
          <a:blip r:embed="rId4">
            <a:alphaModFix/>
          </a:blip>
          <a:stretch>
            <a:fillRect/>
          </a:stretch>
        </p:blipFill>
        <p:spPr>
          <a:xfrm>
            <a:off x="2523475" y="1152500"/>
            <a:ext cx="1662025" cy="3416352"/>
          </a:xfrm>
          <a:prstGeom prst="rect">
            <a:avLst/>
          </a:prstGeom>
          <a:noFill/>
          <a:ln>
            <a:noFill/>
          </a:ln>
        </p:spPr>
      </p:pic>
      <p:pic>
        <p:nvPicPr>
          <p:cNvPr id="88" name="Google Shape;88;p18"/>
          <p:cNvPicPr preferRelativeResize="0"/>
          <p:nvPr/>
        </p:nvPicPr>
        <p:blipFill>
          <a:blip r:embed="rId5">
            <a:alphaModFix/>
          </a:blip>
          <a:stretch>
            <a:fillRect/>
          </a:stretch>
        </p:blipFill>
        <p:spPr>
          <a:xfrm>
            <a:off x="4925750" y="1152488"/>
            <a:ext cx="1662025" cy="3416369"/>
          </a:xfrm>
          <a:prstGeom prst="rect">
            <a:avLst/>
          </a:prstGeom>
          <a:noFill/>
          <a:ln>
            <a:noFill/>
          </a:ln>
        </p:spPr>
      </p:pic>
      <p:pic>
        <p:nvPicPr>
          <p:cNvPr id="89" name="Google Shape;89;p18"/>
          <p:cNvPicPr preferRelativeResize="0"/>
          <p:nvPr/>
        </p:nvPicPr>
        <p:blipFill>
          <a:blip r:embed="rId6">
            <a:alphaModFix/>
          </a:blip>
          <a:stretch>
            <a:fillRect/>
          </a:stretch>
        </p:blipFill>
        <p:spPr>
          <a:xfrm>
            <a:off x="7170272" y="1152490"/>
            <a:ext cx="1662026" cy="34163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Snapshots (Webapp)</a:t>
            </a:r>
            <a:endParaRPr/>
          </a:p>
        </p:txBody>
      </p:sp>
      <p:pic>
        <p:nvPicPr>
          <p:cNvPr id="95" name="Google Shape;95;p19"/>
          <p:cNvPicPr preferRelativeResize="0"/>
          <p:nvPr/>
        </p:nvPicPr>
        <p:blipFill>
          <a:blip r:embed="rId3">
            <a:alphaModFix/>
          </a:blip>
          <a:stretch>
            <a:fillRect/>
          </a:stretch>
        </p:blipFill>
        <p:spPr>
          <a:xfrm>
            <a:off x="1335851" y="1017725"/>
            <a:ext cx="6472298" cy="3980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Distribution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Sushil Kukreja - Backend</a:t>
            </a:r>
            <a:endParaRPr/>
          </a:p>
          <a:p>
            <a:pPr indent="-342900" lvl="0" marL="457200" rtl="0" algn="l">
              <a:spcBef>
                <a:spcPts val="0"/>
              </a:spcBef>
              <a:spcAft>
                <a:spcPts val="0"/>
              </a:spcAft>
              <a:buSzPts val="1800"/>
              <a:buChar char="●"/>
            </a:pPr>
            <a:r>
              <a:rPr lang="en"/>
              <a:t>Ankit Raj - Backend, Frontend</a:t>
            </a:r>
            <a:endParaRPr/>
          </a:p>
          <a:p>
            <a:pPr indent="-342900" lvl="0" marL="457200" rtl="0" algn="l">
              <a:spcBef>
                <a:spcPts val="0"/>
              </a:spcBef>
              <a:spcAft>
                <a:spcPts val="0"/>
              </a:spcAft>
              <a:buSzPts val="1800"/>
              <a:buChar char="●"/>
            </a:pPr>
            <a:r>
              <a:rPr lang="en"/>
              <a:t>Sumit Thorat - Backend, Frontend</a:t>
            </a:r>
            <a:endParaRPr/>
          </a:p>
          <a:p>
            <a:pPr indent="-342900" lvl="0" marL="457200" rtl="0" algn="l">
              <a:spcBef>
                <a:spcPts val="0"/>
              </a:spcBef>
              <a:spcAft>
                <a:spcPts val="0"/>
              </a:spcAft>
              <a:buSzPts val="1800"/>
              <a:buChar char="●"/>
            </a:pPr>
            <a:r>
              <a:rPr lang="en"/>
              <a:t>Ramswaroop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https://stackoverflow.com/questions/46370836/android-movable-draggable-floating-action-button-fab</a:t>
            </a:r>
            <a:endParaRPr sz="1300"/>
          </a:p>
          <a:p>
            <a:pPr indent="-311150" lvl="0" marL="457200" rtl="0" algn="l">
              <a:spcBef>
                <a:spcPts val="0"/>
              </a:spcBef>
              <a:spcAft>
                <a:spcPts val="0"/>
              </a:spcAft>
              <a:buSzPts val="1300"/>
              <a:buChar char="●"/>
            </a:pPr>
            <a:r>
              <a:rPr lang="en" sz="1300"/>
              <a:t>https://socket.io/blog/native-socket-io-and-android/</a:t>
            </a:r>
            <a:endParaRPr sz="1300"/>
          </a:p>
          <a:p>
            <a:pPr indent="-311150" lvl="0" marL="457200" rtl="0" algn="l">
              <a:spcBef>
                <a:spcPts val="0"/>
              </a:spcBef>
              <a:spcAft>
                <a:spcPts val="0"/>
              </a:spcAft>
              <a:buSzPts val="1300"/>
              <a:buChar char="●"/>
            </a:pPr>
            <a:r>
              <a:rPr lang="en" sz="1300"/>
              <a:t>https://www.youtube.com/watch?v=USbTcGx1mD0&amp;list=PLk7v1Z2rk4hjHrGKo9GqOtLs1e2bglHHA</a:t>
            </a:r>
            <a:endParaRPr sz="1300"/>
          </a:p>
          <a:p>
            <a:pPr indent="-311150" lvl="0" marL="457200" rtl="0" algn="l">
              <a:spcBef>
                <a:spcPts val="0"/>
              </a:spcBef>
              <a:spcAft>
                <a:spcPts val="0"/>
              </a:spcAft>
              <a:buSzPts val="1300"/>
              <a:buChar char="●"/>
            </a:pPr>
            <a:r>
              <a:rPr lang="en" sz="1300"/>
              <a:t>https://www.material.io</a:t>
            </a:r>
            <a:endParaRPr sz="1300"/>
          </a:p>
          <a:p>
            <a:pPr indent="-311150" lvl="0" marL="457200" rtl="0" algn="l">
              <a:spcBef>
                <a:spcPts val="0"/>
              </a:spcBef>
              <a:spcAft>
                <a:spcPts val="0"/>
              </a:spcAft>
              <a:buSzPts val="1300"/>
              <a:buChar char="●"/>
            </a:pPr>
            <a:r>
              <a:rPr lang="en" sz="1300"/>
              <a:t>https://www.youtube.com/watch?v=GMppyAPbLYk&amp;ab_channel=TechWithTim</a:t>
            </a:r>
            <a:endParaRPr sz="1300"/>
          </a:p>
          <a:p>
            <a:pPr indent="-311150" lvl="0" marL="457200" rtl="0" algn="l">
              <a:spcBef>
                <a:spcPts val="0"/>
              </a:spcBef>
              <a:spcAft>
                <a:spcPts val="0"/>
              </a:spcAft>
              <a:buSzPts val="1300"/>
              <a:buChar char="●"/>
            </a:pPr>
            <a:r>
              <a:rPr lang="en" sz="1300"/>
              <a:t>https://flask-sqlalchemy.palletsprojects.com/en/2.x/</a:t>
            </a:r>
            <a:endParaRPr sz="1300"/>
          </a:p>
          <a:p>
            <a:pPr indent="-311150" lvl="0" marL="457200" rtl="0" algn="l">
              <a:spcBef>
                <a:spcPts val="0"/>
              </a:spcBef>
              <a:spcAft>
                <a:spcPts val="0"/>
              </a:spcAft>
              <a:buSzPts val="1300"/>
              <a:buChar char="●"/>
            </a:pPr>
            <a:r>
              <a:rPr lang="en" sz="1300"/>
              <a:t>https://www.woolseyworkshop.com/2020/06/25/documenting-python-programs-with-doxygen/</a:t>
            </a:r>
            <a:endParaRPr sz="1300"/>
          </a:p>
          <a:p>
            <a:pPr indent="-311150" lvl="0" marL="457200" rtl="0" algn="l">
              <a:spcBef>
                <a:spcPts val="0"/>
              </a:spcBef>
              <a:spcAft>
                <a:spcPts val="0"/>
              </a:spcAft>
              <a:buSzPts val="1300"/>
              <a:buChar char="●"/>
            </a:pPr>
            <a:r>
              <a:rPr lang="en" sz="1300"/>
              <a:t>https://stackoverflow.com/questions/25594893/how-to-enable-cors-in-flask</a:t>
            </a:r>
            <a:endParaRPr sz="1300"/>
          </a:p>
          <a:p>
            <a:pPr indent="-311150" lvl="0" marL="457200" rtl="0" algn="l">
              <a:spcBef>
                <a:spcPts val="0"/>
              </a:spcBef>
              <a:spcAft>
                <a:spcPts val="0"/>
              </a:spcAft>
              <a:buSzPts val="1300"/>
              <a:buChar char="●"/>
            </a:pPr>
            <a:r>
              <a:rPr lang="en" sz="1300"/>
              <a:t>https://docs.djangoproject.com/en/3.1/intro</a:t>
            </a:r>
            <a:endParaRPr sz="1300"/>
          </a:p>
          <a:p>
            <a:pPr indent="-311150" lvl="0" marL="457200" rtl="0" algn="l">
              <a:spcBef>
                <a:spcPts val="0"/>
              </a:spcBef>
              <a:spcAft>
                <a:spcPts val="0"/>
              </a:spcAft>
              <a:buSzPts val="1300"/>
              <a:buChar char="●"/>
            </a:pPr>
            <a:r>
              <a:rPr lang="en" sz="1300"/>
              <a:t>https://developer.mozilla.org/en-US/docs/Learn/Server-side/Django/skeleton_website</a:t>
            </a:r>
            <a:endParaRPr sz="1300"/>
          </a:p>
          <a:p>
            <a:pPr indent="-311150" lvl="0" marL="457200" rtl="0" algn="l">
              <a:spcBef>
                <a:spcPts val="0"/>
              </a:spcBef>
              <a:spcAft>
                <a:spcPts val="0"/>
              </a:spcAft>
              <a:buSzPts val="1300"/>
              <a:buChar char="●"/>
            </a:pPr>
            <a:r>
              <a:rPr lang="en" sz="1300"/>
              <a:t>https://github.com/mnooner256/pyqrcode/issues/39</a:t>
            </a:r>
            <a:endParaRPr sz="1300"/>
          </a:p>
          <a:p>
            <a:pPr indent="-311150" lvl="0" marL="457200" rtl="0" algn="l">
              <a:spcBef>
                <a:spcPts val="0"/>
              </a:spcBef>
              <a:spcAft>
                <a:spcPts val="0"/>
              </a:spcAft>
              <a:buSzPts val="1300"/>
              <a:buChar char="●"/>
            </a:pPr>
            <a:r>
              <a:rPr lang="en" sz="1300"/>
              <a:t>https://stackabuse.com/encoding-and-decoding-base64-strings-in-python/</a:t>
            </a:r>
            <a:endParaRPr sz="1300"/>
          </a:p>
          <a:p>
            <a:pPr indent="0" lvl="0" marL="457200" rtl="0" algn="l">
              <a:spcBef>
                <a:spcPts val="160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