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257" r:id="rId4"/>
    <p:sldId id="261" r:id="rId5"/>
    <p:sldId id="266" r:id="rId6"/>
    <p:sldId id="269" r:id="rId7"/>
    <p:sldId id="270" r:id="rId8"/>
    <p:sldId id="267" r:id="rId9"/>
    <p:sldId id="271" r:id="rId10"/>
    <p:sldId id="272" r:id="rId11"/>
    <p:sldId id="268" r:id="rId12"/>
    <p:sldId id="262" r:id="rId13"/>
    <p:sldId id="274" r:id="rId14"/>
    <p:sldId id="263" r:id="rId15"/>
    <p:sldId id="264"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07B6D-586A-4219-B161-BBEE61D1C984}" type="datetimeFigureOut">
              <a:rPr lang="en-US" smtClean="0"/>
              <a:pPr/>
              <a:t>7/8/2021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E2E973-527E-400C-B0D3-F23AEEF3A7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E2E973-527E-400C-B0D3-F23AEEF3A7E6}"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496FFC-9E5A-47CE-91B7-BB9EE25A02B1}"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96FFC-9E5A-47CE-91B7-BB9EE25A02B1}"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96FFC-9E5A-47CE-91B7-BB9EE25A02B1}"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496FFC-9E5A-47CE-91B7-BB9EE25A02B1}"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496FFC-9E5A-47CE-91B7-BB9EE25A02B1}"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496FFC-9E5A-47CE-91B7-BB9EE25A02B1}"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496FFC-9E5A-47CE-91B7-BB9EE25A02B1}"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496FFC-9E5A-47CE-91B7-BB9EE25A02B1}"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96FFC-9E5A-47CE-91B7-BB9EE25A02B1}"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496FFC-9E5A-47CE-91B7-BB9EE25A02B1}"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496FFC-9E5A-47CE-91B7-BB9EE25A02B1}"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B64F0-A890-491E-9D7C-F0CE843E68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496FFC-9E5A-47CE-91B7-BB9EE25A02B1}" type="datetimeFigureOut">
              <a:rPr lang="en-US" smtClean="0"/>
              <a:pPr/>
              <a:t>7/8/2021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2B64F0-A890-491E-9D7C-F0CE843E68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705234"/>
          </a:xfrm>
        </p:spPr>
        <p:txBody>
          <a:bodyPr>
            <a:noAutofit/>
          </a:bodyPr>
          <a:lstStyle/>
          <a:p>
            <a:r>
              <a:rPr lang="en-US" sz="6600" b="1" u="sng" dirty="0" smtClean="0"/>
              <a:t>Application for Plant Disease Detection</a:t>
            </a:r>
            <a:br>
              <a:rPr lang="en-US" sz="6600" b="1" u="sng" dirty="0" smtClean="0"/>
            </a:br>
            <a:r>
              <a:rPr lang="en-US" sz="6600" b="1" u="sng" dirty="0" smtClean="0"/>
              <a:t>(</a:t>
            </a:r>
            <a:r>
              <a:rPr lang="en-US" sz="6600" b="1" u="sng" dirty="0" err="1" smtClean="0"/>
              <a:t>LeDiTor</a:t>
            </a:r>
            <a:r>
              <a:rPr lang="en-US" sz="6600" b="1" u="sng" dirty="0" smtClean="0"/>
              <a:t>)</a:t>
            </a:r>
            <a:endParaRPr lang="en-US" sz="6600" b="1" u="sng" dirty="0"/>
          </a:p>
        </p:txBody>
      </p:sp>
      <p:sp>
        <p:nvSpPr>
          <p:cNvPr id="9" name="Text Placeholder 8"/>
          <p:cNvSpPr>
            <a:spLocks noGrp="1"/>
          </p:cNvSpPr>
          <p:nvPr>
            <p:ph type="body" idx="1"/>
          </p:nvPr>
        </p:nvSpPr>
        <p:spPr>
          <a:xfrm>
            <a:off x="0" y="4663678"/>
            <a:ext cx="4040188" cy="479822"/>
          </a:xfrm>
        </p:spPr>
        <p:txBody>
          <a:bodyPr/>
          <a:lstStyle/>
          <a:p>
            <a:r>
              <a:rPr lang="en-US" dirty="0" smtClean="0"/>
              <a:t>Guided by-&gt; Mr. </a:t>
            </a:r>
            <a:r>
              <a:rPr lang="en-US" dirty="0" err="1" smtClean="0"/>
              <a:t>Yogesh</a:t>
            </a:r>
            <a:r>
              <a:rPr lang="en-US" dirty="0" smtClean="0"/>
              <a:t> Pant</a:t>
            </a:r>
            <a:endParaRPr lang="en-US" dirty="0"/>
          </a:p>
        </p:txBody>
      </p:sp>
      <p:sp>
        <p:nvSpPr>
          <p:cNvPr id="11" name="Text Placeholder 10"/>
          <p:cNvSpPr>
            <a:spLocks noGrp="1"/>
          </p:cNvSpPr>
          <p:nvPr>
            <p:ph type="body" sz="quarter" idx="3"/>
          </p:nvPr>
        </p:nvSpPr>
        <p:spPr>
          <a:xfrm>
            <a:off x="6786578" y="3937399"/>
            <a:ext cx="2357422" cy="1206101"/>
          </a:xfrm>
        </p:spPr>
        <p:txBody>
          <a:bodyPr>
            <a:normAutofit fontScale="77500" lnSpcReduction="20000"/>
          </a:bodyPr>
          <a:lstStyle/>
          <a:p>
            <a:pPr algn="r"/>
            <a:r>
              <a:rPr lang="en-US" dirty="0" smtClean="0"/>
              <a:t>Submitted by:</a:t>
            </a:r>
          </a:p>
          <a:p>
            <a:pPr algn="r"/>
            <a:r>
              <a:rPr lang="en-US" dirty="0" err="1" smtClean="0"/>
              <a:t>Sumit</a:t>
            </a:r>
            <a:r>
              <a:rPr lang="en-US" dirty="0" smtClean="0"/>
              <a:t> </a:t>
            </a:r>
            <a:r>
              <a:rPr lang="en-US" dirty="0" err="1" smtClean="0"/>
              <a:t>Tiwari</a:t>
            </a:r>
            <a:endParaRPr lang="en-US" dirty="0" smtClean="0"/>
          </a:p>
          <a:p>
            <a:pPr algn="r"/>
            <a:r>
              <a:rPr lang="en-US" dirty="0" smtClean="0"/>
              <a:t>DD1711303024</a:t>
            </a:r>
          </a:p>
          <a:p>
            <a:pPr algn="r"/>
            <a:r>
              <a:rPr lang="en-US" dirty="0" err="1" smtClean="0"/>
              <a:t>B.Tech</a:t>
            </a:r>
            <a:r>
              <a:rPr lang="en-US" dirty="0" smtClean="0"/>
              <a:t> CSE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715436" cy="928676"/>
          </a:xfrm>
        </p:spPr>
        <p:txBody>
          <a:bodyPr>
            <a:noAutofit/>
          </a:bodyPr>
          <a:lstStyle/>
          <a:p>
            <a:r>
              <a:rPr lang="en-US" b="1" u="sng" dirty="0" smtClean="0"/>
              <a:t>Minimum Hardware Requirements</a:t>
            </a:r>
            <a:endParaRPr lang="en-US" u="sng" dirty="0"/>
          </a:p>
        </p:txBody>
      </p:sp>
      <p:sp>
        <p:nvSpPr>
          <p:cNvPr id="3" name="Content Placeholder 2"/>
          <p:cNvSpPr>
            <a:spLocks noGrp="1"/>
          </p:cNvSpPr>
          <p:nvPr>
            <p:ph idx="1"/>
          </p:nvPr>
        </p:nvSpPr>
        <p:spPr>
          <a:xfrm>
            <a:off x="285720" y="1017973"/>
            <a:ext cx="8858280" cy="4125527"/>
          </a:xfrm>
        </p:spPr>
        <p:txBody>
          <a:bodyPr>
            <a:normAutofit fontScale="70000" lnSpcReduction="20000"/>
          </a:bodyPr>
          <a:lstStyle/>
          <a:p>
            <a:pPr>
              <a:buNone/>
            </a:pPr>
            <a:r>
              <a:rPr lang="en-US" u="sng" dirty="0" smtClean="0"/>
              <a:t>Requirements to run this application:</a:t>
            </a:r>
            <a:endParaRPr lang="en-US" dirty="0" smtClean="0"/>
          </a:p>
          <a:p>
            <a:pPr lvl="0"/>
            <a:r>
              <a:rPr lang="en-US" dirty="0" smtClean="0">
                <a:solidFill>
                  <a:srgbClr val="0070C0"/>
                </a:solidFill>
              </a:rPr>
              <a:t>An android device with android 2.3 and above and having camera sensor.</a:t>
            </a:r>
          </a:p>
          <a:p>
            <a:pPr lvl="0"/>
            <a:r>
              <a:rPr lang="en-US" dirty="0" smtClean="0">
                <a:solidFill>
                  <a:srgbClr val="0070C0"/>
                </a:solidFill>
              </a:rPr>
              <a:t>One time internet connection for download purpose</a:t>
            </a:r>
          </a:p>
          <a:p>
            <a:pPr>
              <a:buNone/>
            </a:pPr>
            <a:endParaRPr lang="en-US" dirty="0" smtClean="0">
              <a:solidFill>
                <a:srgbClr val="0070C0"/>
              </a:solidFill>
            </a:endParaRPr>
          </a:p>
          <a:p>
            <a:pPr>
              <a:buNone/>
            </a:pPr>
            <a:r>
              <a:rPr lang="en-US" u="sng" dirty="0" smtClean="0"/>
              <a:t>Requirement recommended for development purpose:</a:t>
            </a:r>
            <a:endParaRPr lang="en-US" dirty="0" smtClean="0"/>
          </a:p>
          <a:p>
            <a:pPr lvl="0"/>
            <a:r>
              <a:rPr lang="en-US" dirty="0" smtClean="0">
                <a:solidFill>
                  <a:srgbClr val="0070C0"/>
                </a:solidFill>
              </a:rPr>
              <a:t>Intel core i5/i7/i9 or AMD </a:t>
            </a:r>
            <a:r>
              <a:rPr lang="en-US" dirty="0" err="1" smtClean="0">
                <a:solidFill>
                  <a:srgbClr val="0070C0"/>
                </a:solidFill>
              </a:rPr>
              <a:t>Ryzen</a:t>
            </a:r>
            <a:r>
              <a:rPr lang="en-US" dirty="0" smtClean="0">
                <a:solidFill>
                  <a:srgbClr val="0070C0"/>
                </a:solidFill>
              </a:rPr>
              <a:t> 5/7 processor</a:t>
            </a:r>
          </a:p>
          <a:p>
            <a:pPr lvl="0"/>
            <a:r>
              <a:rPr lang="en-US" dirty="0" err="1" smtClean="0">
                <a:solidFill>
                  <a:srgbClr val="0070C0"/>
                </a:solidFill>
              </a:rPr>
              <a:t>Nvdia</a:t>
            </a:r>
            <a:r>
              <a:rPr lang="en-US" dirty="0" smtClean="0">
                <a:solidFill>
                  <a:srgbClr val="0070C0"/>
                </a:solidFill>
              </a:rPr>
              <a:t> GTX/RTX 10/20 series graphic card</a:t>
            </a:r>
          </a:p>
          <a:p>
            <a:pPr lvl="0"/>
            <a:r>
              <a:rPr lang="en-US" dirty="0" err="1" smtClean="0">
                <a:solidFill>
                  <a:srgbClr val="0070C0"/>
                </a:solidFill>
              </a:rPr>
              <a:t>Nvidia</a:t>
            </a:r>
            <a:r>
              <a:rPr lang="en-US" dirty="0" smtClean="0">
                <a:solidFill>
                  <a:srgbClr val="0070C0"/>
                </a:solidFill>
              </a:rPr>
              <a:t> CUDA libraries</a:t>
            </a:r>
          </a:p>
          <a:p>
            <a:pPr lvl="0"/>
            <a:r>
              <a:rPr lang="en-US" dirty="0" smtClean="0">
                <a:solidFill>
                  <a:srgbClr val="0070C0"/>
                </a:solidFill>
              </a:rPr>
              <a:t>Ram- 8/16GB</a:t>
            </a:r>
          </a:p>
          <a:p>
            <a:pPr lvl="0"/>
            <a:r>
              <a:rPr lang="en-US" dirty="0" smtClean="0">
                <a:solidFill>
                  <a:srgbClr val="0070C0"/>
                </a:solidFill>
              </a:rPr>
              <a:t>Android Device for testing purpose</a:t>
            </a:r>
          </a:p>
          <a:p>
            <a:pPr lvl="0"/>
            <a:r>
              <a:rPr lang="en-US" dirty="0" smtClean="0">
                <a:solidFill>
                  <a:srgbClr val="0070C0"/>
                </a:solidFill>
              </a:rPr>
              <a:t>Regular internet connectivity of 2MBps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50"/>
          </a:xfrm>
        </p:spPr>
        <p:txBody>
          <a:bodyPr>
            <a:noAutofit/>
          </a:bodyPr>
          <a:lstStyle/>
          <a:p>
            <a:r>
              <a:rPr lang="en-US" sz="5400" b="1" u="sng" dirty="0" smtClean="0"/>
              <a:t>Scope of the Project</a:t>
            </a:r>
            <a:endParaRPr lang="en-US" sz="5400" u="sng" dirty="0"/>
          </a:p>
        </p:txBody>
      </p:sp>
      <p:sp>
        <p:nvSpPr>
          <p:cNvPr id="3" name="Content Placeholder 2"/>
          <p:cNvSpPr>
            <a:spLocks noGrp="1"/>
          </p:cNvSpPr>
          <p:nvPr>
            <p:ph idx="1"/>
          </p:nvPr>
        </p:nvSpPr>
        <p:spPr>
          <a:xfrm>
            <a:off x="0" y="928676"/>
            <a:ext cx="8929718" cy="4214824"/>
          </a:xfrm>
        </p:spPr>
        <p:txBody>
          <a:bodyPr>
            <a:noAutofit/>
          </a:bodyPr>
          <a:lstStyle/>
          <a:p>
            <a:pPr algn="just">
              <a:buNone/>
            </a:pPr>
            <a:r>
              <a:rPr lang="en-US" sz="2700" dirty="0" smtClean="0"/>
              <a:t>	</a:t>
            </a:r>
            <a:r>
              <a:rPr lang="en-US" sz="2700" dirty="0" smtClean="0">
                <a:solidFill>
                  <a:srgbClr val="0070C0"/>
                </a:solidFill>
              </a:rPr>
              <a:t>A country’s economy is very much dependent on its agricultural productivity. Thus, the detection of diseases in plants holds an importance for the product quality and productivity. Sometimes, these diseases are hazardous, for example little leaf disease in pine trees in United States. Hence, automatic detection of plant diseases is required for early stage detection as well as it reduces manual monitoring work in big farms. The previous research on this filed has been limited as it involves human intervention.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25131"/>
          </a:xfrm>
        </p:spPr>
        <p:txBody>
          <a:bodyPr>
            <a:noAutofit/>
          </a:bodyPr>
          <a:lstStyle/>
          <a:p>
            <a:r>
              <a:rPr lang="en-US" sz="7200" b="1" u="sng" dirty="0" smtClean="0"/>
              <a:t>Further Scope</a:t>
            </a:r>
            <a:endParaRPr lang="en-US" sz="7200" b="1" u="sng" dirty="0"/>
          </a:p>
        </p:txBody>
      </p:sp>
      <p:sp>
        <p:nvSpPr>
          <p:cNvPr id="3" name="Content Placeholder 2"/>
          <p:cNvSpPr>
            <a:spLocks noGrp="1"/>
          </p:cNvSpPr>
          <p:nvPr>
            <p:ph idx="1"/>
          </p:nvPr>
        </p:nvSpPr>
        <p:spPr>
          <a:xfrm>
            <a:off x="0" y="1339445"/>
            <a:ext cx="8929718" cy="3536181"/>
          </a:xfrm>
        </p:spPr>
        <p:txBody>
          <a:bodyPr>
            <a:noAutofit/>
          </a:bodyPr>
          <a:lstStyle/>
          <a:p>
            <a:pPr algn="just">
              <a:buNone/>
            </a:pPr>
            <a:r>
              <a:rPr lang="en-US" dirty="0" smtClean="0">
                <a:solidFill>
                  <a:srgbClr val="0070C0"/>
                </a:solidFill>
              </a:rPr>
              <a:t>	The application can be further extended by implementing database which store details of the diseased plant and how it can be cured, also a module which suggest the early symptoms so that the farmers can prevent there crops from disease and loss can be minimized.</a:t>
            </a:r>
            <a:endParaRPr lang="en-US" sz="3600" dirty="0" smtClean="0">
              <a:solidFill>
                <a:srgbClr val="0070C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noAutofit/>
          </a:bodyPr>
          <a:lstStyle/>
          <a:p>
            <a:r>
              <a:rPr lang="en-US" sz="16600" b="1" dirty="0" smtClean="0"/>
              <a:t>Project…</a:t>
            </a:r>
            <a:endParaRPr lang="en-US" sz="166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l="-29000" r="-29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oAutofit/>
          </a:bodyPr>
          <a:lstStyle/>
          <a:p>
            <a:r>
              <a:rPr lang="en-US" sz="9600" b="1" dirty="0" smtClean="0"/>
              <a:t>That’s all for the session</a:t>
            </a:r>
            <a:endParaRPr lang="en-US" sz="96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normAutofit fontScale="90000"/>
          </a:bodyPr>
          <a:lstStyle/>
          <a:p>
            <a:r>
              <a:rPr lang="en-US" sz="16600" b="1" dirty="0" smtClean="0"/>
              <a:t>Thank    			You…</a:t>
            </a:r>
            <a:endParaRPr lang="en-US" sz="16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b="1" u="sng" dirty="0" smtClean="0"/>
              <a:t>Project Brief:</a:t>
            </a:r>
            <a:endParaRPr lang="en-US" sz="6600" b="1" u="sng" dirty="0"/>
          </a:p>
        </p:txBody>
      </p:sp>
      <p:sp>
        <p:nvSpPr>
          <p:cNvPr id="3" name="Content Placeholder 2"/>
          <p:cNvSpPr>
            <a:spLocks noGrp="1"/>
          </p:cNvSpPr>
          <p:nvPr>
            <p:ph idx="1"/>
          </p:nvPr>
        </p:nvSpPr>
        <p:spPr>
          <a:xfrm>
            <a:off x="285720" y="1214427"/>
            <a:ext cx="8643998" cy="3821933"/>
          </a:xfrm>
        </p:spPr>
        <p:txBody>
          <a:bodyPr>
            <a:normAutofit lnSpcReduction="10000"/>
          </a:bodyPr>
          <a:lstStyle/>
          <a:p>
            <a:pPr algn="just"/>
            <a:r>
              <a:rPr lang="en-US" sz="2400" dirty="0" smtClean="0">
                <a:solidFill>
                  <a:srgbClr val="0070C0"/>
                </a:solidFill>
              </a:rPr>
              <a:t>An android application which takes user input image through camera sensor and after analyzing it give the disease (if any) of the plant to user.</a:t>
            </a:r>
          </a:p>
          <a:p>
            <a:pPr algn="just"/>
            <a:r>
              <a:rPr lang="en-US" sz="2400" dirty="0" smtClean="0">
                <a:solidFill>
                  <a:srgbClr val="0070C0"/>
                </a:solidFill>
              </a:rPr>
              <a:t>Plant disease identification by visual way is more laborious task and at the same time less accurate and can be done only in limited areas.</a:t>
            </a:r>
          </a:p>
          <a:p>
            <a:pPr algn="just"/>
            <a:r>
              <a:rPr lang="en-US" sz="2400" dirty="0" smtClean="0">
                <a:solidFill>
                  <a:srgbClr val="0070C0"/>
                </a:solidFill>
              </a:rPr>
              <a:t>Whereas if automatic detection technique is used it will take less efforts, less time and more accurately. In plants, some general diseases are brown and yellow spots, or early and late scorch, and other fungal, viral and bacterial diseases.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64395"/>
          </a:xfrm>
        </p:spPr>
        <p:txBody>
          <a:bodyPr>
            <a:noAutofit/>
          </a:bodyPr>
          <a:lstStyle/>
          <a:p>
            <a:r>
              <a:rPr lang="en-US" sz="6000" b="1" u="sng" dirty="0" smtClean="0"/>
              <a:t>Application Structure</a:t>
            </a:r>
            <a:endParaRPr lang="en-US" sz="6000" b="1" u="sng" dirty="0"/>
          </a:p>
        </p:txBody>
      </p:sp>
      <p:sp>
        <p:nvSpPr>
          <p:cNvPr id="10" name="Rectangle 9"/>
          <p:cNvSpPr/>
          <p:nvPr/>
        </p:nvSpPr>
        <p:spPr>
          <a:xfrm>
            <a:off x="142844" y="1214428"/>
            <a:ext cx="8786874" cy="385765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endParaRPr lang="en-US" b="1" u="sng" dirty="0" smtClean="0"/>
          </a:p>
          <a:p>
            <a:pPr algn="r"/>
            <a:r>
              <a:rPr lang="en-US" b="1" u="sng" dirty="0" smtClean="0">
                <a:solidFill>
                  <a:schemeClr val="tx1"/>
                </a:solidFill>
              </a:rPr>
              <a:t>Application</a:t>
            </a:r>
            <a:endParaRPr lang="en-US" b="1" u="sng" dirty="0">
              <a:solidFill>
                <a:schemeClr val="tx1"/>
              </a:solidFill>
            </a:endParaRPr>
          </a:p>
        </p:txBody>
      </p:sp>
      <p:sp>
        <p:nvSpPr>
          <p:cNvPr id="12" name="Rounded Rectangle 11"/>
          <p:cNvSpPr/>
          <p:nvPr/>
        </p:nvSpPr>
        <p:spPr>
          <a:xfrm>
            <a:off x="285720" y="1357304"/>
            <a:ext cx="3000396" cy="171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Input</a:t>
            </a:r>
            <a:r>
              <a:rPr lang="en-US" dirty="0" smtClean="0"/>
              <a:t> – Images from user (Either from gallery or by live camera sample)</a:t>
            </a:r>
            <a:endParaRPr lang="en-US" dirty="0"/>
          </a:p>
        </p:txBody>
      </p:sp>
      <p:sp>
        <p:nvSpPr>
          <p:cNvPr id="13" name="Rounded Rectangle 12"/>
          <p:cNvSpPr/>
          <p:nvPr/>
        </p:nvSpPr>
        <p:spPr>
          <a:xfrm>
            <a:off x="2143108" y="3429006"/>
            <a:ext cx="4643470"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Processing</a:t>
            </a:r>
            <a:r>
              <a:rPr lang="en-US" dirty="0" smtClean="0"/>
              <a:t> – Image is extracted and matched with pre-trained model</a:t>
            </a:r>
            <a:endParaRPr lang="en-US" dirty="0"/>
          </a:p>
        </p:txBody>
      </p:sp>
      <p:sp>
        <p:nvSpPr>
          <p:cNvPr id="14" name="Rounded Rectangle 13"/>
          <p:cNvSpPr/>
          <p:nvPr/>
        </p:nvSpPr>
        <p:spPr>
          <a:xfrm>
            <a:off x="5572132" y="1357304"/>
            <a:ext cx="3143272" cy="171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Output</a:t>
            </a:r>
            <a:r>
              <a:rPr lang="en-US" dirty="0" smtClean="0"/>
              <a:t> – Image is classified into different cluster and then result the cluster name to the user.</a:t>
            </a:r>
            <a:endParaRPr lang="en-US" dirty="0"/>
          </a:p>
        </p:txBody>
      </p:sp>
      <p:cxnSp>
        <p:nvCxnSpPr>
          <p:cNvPr id="18" name="Straight Connector 17"/>
          <p:cNvCxnSpPr/>
          <p:nvPr/>
        </p:nvCxnSpPr>
        <p:spPr>
          <a:xfrm rot="5400000">
            <a:off x="688352" y="3526440"/>
            <a:ext cx="910835"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42976" y="4000510"/>
            <a:ext cx="928694" cy="119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786578" y="4071948"/>
            <a:ext cx="928694" cy="119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7206971" y="3580117"/>
            <a:ext cx="1017396" cy="79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9144000" cy="1125131"/>
          </a:xfrm>
        </p:spPr>
        <p:txBody>
          <a:bodyPr>
            <a:normAutofit/>
          </a:bodyPr>
          <a:lstStyle/>
          <a:p>
            <a:r>
              <a:rPr lang="en-US" sz="6000" b="1" u="sng" dirty="0" smtClean="0"/>
              <a:t>What we have done?</a:t>
            </a:r>
            <a:endParaRPr lang="en-US" sz="6000" b="1" u="sng" dirty="0"/>
          </a:p>
        </p:txBody>
      </p:sp>
      <p:sp>
        <p:nvSpPr>
          <p:cNvPr id="8" name="Subtitle 7"/>
          <p:cNvSpPr>
            <a:spLocks noGrp="1"/>
          </p:cNvSpPr>
          <p:nvPr>
            <p:ph type="subTitle" idx="1"/>
          </p:nvPr>
        </p:nvSpPr>
        <p:spPr>
          <a:xfrm>
            <a:off x="500034" y="1339445"/>
            <a:ext cx="8215370" cy="3643338"/>
          </a:xfrm>
        </p:spPr>
        <p:txBody>
          <a:bodyPr>
            <a:normAutofit fontScale="92500"/>
          </a:bodyPr>
          <a:lstStyle/>
          <a:p>
            <a:pPr algn="just">
              <a:buFont typeface="Wingdings" pitchFamily="2" charset="2"/>
              <a:buChar char="q"/>
            </a:pPr>
            <a:r>
              <a:rPr lang="en-US" dirty="0" smtClean="0">
                <a:solidFill>
                  <a:srgbClr val="0070C0"/>
                </a:solidFill>
              </a:rPr>
              <a:t>Collected approx 45+ different datasets of different disease</a:t>
            </a:r>
          </a:p>
          <a:p>
            <a:pPr algn="just">
              <a:buFont typeface="Wingdings" pitchFamily="2" charset="2"/>
              <a:buChar char="q"/>
            </a:pPr>
            <a:r>
              <a:rPr lang="en-US" dirty="0" smtClean="0">
                <a:solidFill>
                  <a:srgbClr val="0070C0"/>
                </a:solidFill>
              </a:rPr>
              <a:t>Used them to train some basic clusters with the help of CNN and upgrade them by transfer learning.</a:t>
            </a:r>
          </a:p>
          <a:p>
            <a:pPr algn="just">
              <a:buFont typeface="Wingdings" pitchFamily="2" charset="2"/>
              <a:buChar char="q"/>
            </a:pPr>
            <a:r>
              <a:rPr lang="en-US" dirty="0" smtClean="0">
                <a:solidFill>
                  <a:srgbClr val="0070C0"/>
                </a:solidFill>
              </a:rPr>
              <a:t>Save a Keras model to TF-</a:t>
            </a:r>
            <a:r>
              <a:rPr lang="en-US" dirty="0" err="1" smtClean="0">
                <a:solidFill>
                  <a:srgbClr val="0070C0"/>
                </a:solidFill>
              </a:rPr>
              <a:t>Lite</a:t>
            </a:r>
            <a:r>
              <a:rPr lang="en-US" dirty="0" smtClean="0">
                <a:solidFill>
                  <a:srgbClr val="0070C0"/>
                </a:solidFill>
              </a:rPr>
              <a:t> model using </a:t>
            </a:r>
            <a:r>
              <a:rPr lang="en-US" dirty="0" err="1" smtClean="0">
                <a:solidFill>
                  <a:srgbClr val="0070C0"/>
                </a:solidFill>
              </a:rPr>
              <a:t>TFLiteConvertor</a:t>
            </a:r>
            <a:r>
              <a:rPr lang="en-US" dirty="0" smtClean="0">
                <a:solidFill>
                  <a:srgbClr val="0070C0"/>
                </a:solidFill>
              </a:rPr>
              <a:t> so that it can be used in application to predict the output.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u="sng" dirty="0" smtClean="0"/>
              <a:t>Benefits with this application:</a:t>
            </a:r>
            <a:endParaRPr lang="en-US" sz="4800" b="1" u="sng" dirty="0"/>
          </a:p>
        </p:txBody>
      </p:sp>
      <p:sp>
        <p:nvSpPr>
          <p:cNvPr id="3" name="Content Placeholder 2"/>
          <p:cNvSpPr>
            <a:spLocks noGrp="1"/>
          </p:cNvSpPr>
          <p:nvPr>
            <p:ph idx="1"/>
          </p:nvPr>
        </p:nvSpPr>
        <p:spPr/>
        <p:txBody>
          <a:bodyPr>
            <a:normAutofit fontScale="85000" lnSpcReduction="20000"/>
          </a:bodyPr>
          <a:lstStyle/>
          <a:p>
            <a:pPr lvl="0" algn="just"/>
            <a:r>
              <a:rPr lang="en-US" dirty="0" smtClean="0">
                <a:solidFill>
                  <a:srgbClr val="0070C0"/>
                </a:solidFill>
              </a:rPr>
              <a:t>Any interested person can directly scan the leaf and can find out the disease of a plant.</a:t>
            </a:r>
          </a:p>
          <a:p>
            <a:pPr lvl="0" algn="just"/>
            <a:r>
              <a:rPr lang="en-US" dirty="0" smtClean="0">
                <a:solidFill>
                  <a:srgbClr val="0070C0"/>
                </a:solidFill>
              </a:rPr>
              <a:t>Project can be used by farmers who can’t afford the proper facility but by the help of just a simple app they can easily get to know about their plant health.</a:t>
            </a:r>
          </a:p>
          <a:p>
            <a:pPr lvl="0" algn="just"/>
            <a:r>
              <a:rPr lang="en-US" dirty="0" smtClean="0">
                <a:solidFill>
                  <a:srgbClr val="0070C0"/>
                </a:solidFill>
              </a:rPr>
              <a:t>If we find out the proper disease than the proper treatment can be done.</a:t>
            </a:r>
          </a:p>
          <a:p>
            <a:pPr lvl="0" algn="just"/>
            <a:r>
              <a:rPr lang="en-US" dirty="0" smtClean="0">
                <a:solidFill>
                  <a:srgbClr val="0070C0"/>
                </a:solidFill>
              </a:rPr>
              <a:t>Project is flexible as the number of dataset increases its precision increases.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50"/>
          </a:xfrm>
        </p:spPr>
        <p:txBody>
          <a:bodyPr>
            <a:noAutofit/>
          </a:bodyPr>
          <a:lstStyle/>
          <a:p>
            <a:r>
              <a:rPr lang="en-US" sz="4800" b="1" u="sng" dirty="0" smtClean="0"/>
              <a:t>Process Model</a:t>
            </a:r>
            <a:endParaRPr lang="en-US" sz="4800" u="sng" dirty="0"/>
          </a:p>
        </p:txBody>
      </p:sp>
      <p:sp>
        <p:nvSpPr>
          <p:cNvPr id="3" name="Content Placeholder 2"/>
          <p:cNvSpPr>
            <a:spLocks noGrp="1"/>
          </p:cNvSpPr>
          <p:nvPr>
            <p:ph idx="1"/>
          </p:nvPr>
        </p:nvSpPr>
        <p:spPr>
          <a:xfrm>
            <a:off x="0" y="928676"/>
            <a:ext cx="9144000" cy="4214824"/>
          </a:xfrm>
        </p:spPr>
        <p:txBody>
          <a:bodyPr/>
          <a:lstStyle/>
          <a:p>
            <a:pPr algn="just">
              <a:buNone/>
            </a:pPr>
            <a:r>
              <a:rPr lang="en-US" dirty="0" smtClean="0">
                <a:solidFill>
                  <a:srgbClr val="0070C0"/>
                </a:solidFill>
              </a:rPr>
              <a:t>The Software Development Life Cycle (SDLC) model used in this project is Iterative V – Model </a:t>
            </a:r>
          </a:p>
          <a:p>
            <a:pPr>
              <a:buNone/>
            </a:pPr>
            <a:endParaRPr lang="en-US" dirty="0" smtClean="0"/>
          </a:p>
          <a:p>
            <a:pPr>
              <a:buNone/>
            </a:pPr>
            <a:endParaRPr lang="en-US" dirty="0" smtClean="0"/>
          </a:p>
          <a:p>
            <a:endParaRPr lang="en-US" dirty="0"/>
          </a:p>
        </p:txBody>
      </p:sp>
      <p:pic>
        <p:nvPicPr>
          <p:cNvPr id="4" name="Picture 3" descr="SDLC Vmodel.JPG"/>
          <p:cNvPicPr>
            <a:picLocks noChangeAspect="1"/>
          </p:cNvPicPr>
          <p:nvPr/>
        </p:nvPicPr>
        <p:blipFill>
          <a:blip r:embed="rId2"/>
          <a:stretch>
            <a:fillRect/>
          </a:stretch>
        </p:blipFill>
        <p:spPr>
          <a:xfrm>
            <a:off x="2214546" y="2071684"/>
            <a:ext cx="4572031" cy="296466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50"/>
          </a:xfrm>
        </p:spPr>
        <p:txBody>
          <a:bodyPr>
            <a:noAutofit/>
          </a:bodyPr>
          <a:lstStyle/>
          <a:p>
            <a:r>
              <a:rPr lang="en-US" b="1" u="sng" dirty="0" smtClean="0"/>
              <a:t>Modules in the Project (in brief)</a:t>
            </a:r>
            <a:endParaRPr lang="en-US" u="sng" dirty="0"/>
          </a:p>
        </p:txBody>
      </p:sp>
      <p:sp>
        <p:nvSpPr>
          <p:cNvPr id="3" name="Content Placeholder 2"/>
          <p:cNvSpPr>
            <a:spLocks noGrp="1"/>
          </p:cNvSpPr>
          <p:nvPr>
            <p:ph idx="1"/>
          </p:nvPr>
        </p:nvSpPr>
        <p:spPr>
          <a:xfrm>
            <a:off x="142844" y="1017973"/>
            <a:ext cx="8786874" cy="4018388"/>
          </a:xfrm>
        </p:spPr>
        <p:txBody>
          <a:bodyPr>
            <a:normAutofit/>
          </a:bodyPr>
          <a:lstStyle/>
          <a:p>
            <a:pPr algn="just">
              <a:buNone/>
            </a:pPr>
            <a:r>
              <a:rPr lang="en-US" sz="2800" dirty="0" smtClean="0"/>
              <a:t>Camera / Upload </a:t>
            </a:r>
          </a:p>
          <a:p>
            <a:pPr algn="just"/>
            <a:r>
              <a:rPr lang="en-US" sz="1800" dirty="0" smtClean="0">
                <a:solidFill>
                  <a:srgbClr val="0070C0"/>
                </a:solidFill>
              </a:rPr>
              <a:t>This module will provide the user to click the photo or they can upload the image of the leaf or the plant to get the details. </a:t>
            </a:r>
          </a:p>
          <a:p>
            <a:pPr algn="just"/>
            <a:r>
              <a:rPr lang="en-US" sz="1800" dirty="0" smtClean="0">
                <a:solidFill>
                  <a:srgbClr val="0070C0"/>
                </a:solidFill>
              </a:rPr>
              <a:t>This section contains part of the native android. </a:t>
            </a:r>
          </a:p>
          <a:p>
            <a:pPr algn="just"/>
            <a:r>
              <a:rPr lang="en-US" sz="1800" dirty="0" smtClean="0">
                <a:solidFill>
                  <a:srgbClr val="0070C0"/>
                </a:solidFill>
              </a:rPr>
              <a:t>First the image will be uploaded and being processed on the client side to verify the image to predict its class. The prediction of the image will use the concept of machine learning and image processing. In the process of prediction, the very first step is to convert the image into the size on which our machine is trained for the dataset. Then the image is set to its color mode according to the trained dataset. Then the image will be passing on to the machine (trained dataset code) and it will return the image class as the output of the image. Getting the ‘id’ of the image class the leaf will be identified and its disease details will be displayed to the user.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50"/>
          </a:xfrm>
        </p:spPr>
        <p:txBody>
          <a:bodyPr>
            <a:noAutofit/>
          </a:bodyPr>
          <a:lstStyle/>
          <a:p>
            <a:r>
              <a:rPr lang="en-US" sz="5400" b="1" u="sng" dirty="0" smtClean="0"/>
              <a:t>Brief about requirements</a:t>
            </a:r>
            <a:endParaRPr lang="en-US" sz="5400" u="sng" dirty="0"/>
          </a:p>
        </p:txBody>
      </p:sp>
      <p:sp>
        <p:nvSpPr>
          <p:cNvPr id="3" name="Content Placeholder 2"/>
          <p:cNvSpPr>
            <a:spLocks noGrp="1"/>
          </p:cNvSpPr>
          <p:nvPr>
            <p:ph sz="half" idx="1"/>
          </p:nvPr>
        </p:nvSpPr>
        <p:spPr>
          <a:xfrm>
            <a:off x="0" y="910816"/>
            <a:ext cx="4572000" cy="4232684"/>
          </a:xfrm>
        </p:spPr>
        <p:txBody>
          <a:bodyPr>
            <a:noAutofit/>
          </a:bodyPr>
          <a:lstStyle/>
          <a:p>
            <a:pPr algn="just">
              <a:buNone/>
            </a:pPr>
            <a:r>
              <a:rPr lang="en-US" sz="1800" dirty="0" smtClean="0">
                <a:solidFill>
                  <a:srgbClr val="0070C0"/>
                </a:solidFill>
              </a:rPr>
              <a:t>Plant Dataset is the only major requirement of the project. </a:t>
            </a:r>
            <a:endParaRPr lang="en-US" sz="1050" dirty="0" smtClean="0">
              <a:solidFill>
                <a:srgbClr val="0070C0"/>
              </a:solidFill>
            </a:endParaRPr>
          </a:p>
          <a:p>
            <a:pPr algn="just"/>
            <a:r>
              <a:rPr lang="en-US" sz="1800" dirty="0" smtClean="0">
                <a:solidFill>
                  <a:srgbClr val="0070C0"/>
                </a:solidFill>
              </a:rPr>
              <a:t>Dataset Overview Source: </a:t>
            </a:r>
            <a:r>
              <a:rPr lang="en-US" sz="1600" dirty="0" smtClean="0">
                <a:solidFill>
                  <a:srgbClr val="0070C0"/>
                </a:solidFill>
              </a:rPr>
              <a:t>Self Collected and Kaggle.com </a:t>
            </a:r>
            <a:endParaRPr lang="en-US" sz="1400" dirty="0" smtClean="0">
              <a:solidFill>
                <a:srgbClr val="0070C0"/>
              </a:solidFill>
            </a:endParaRPr>
          </a:p>
          <a:p>
            <a:pPr lvl="1" algn="just"/>
            <a:r>
              <a:rPr lang="en-US" sz="1200" dirty="0" smtClean="0">
                <a:solidFill>
                  <a:srgbClr val="0070C0"/>
                </a:solidFill>
              </a:rPr>
              <a:t>Pepper bell Bacterial spot </a:t>
            </a:r>
            <a:endParaRPr lang="en-US" sz="1100" dirty="0" smtClean="0">
              <a:solidFill>
                <a:srgbClr val="0070C0"/>
              </a:solidFill>
            </a:endParaRPr>
          </a:p>
          <a:p>
            <a:pPr lvl="1" algn="just"/>
            <a:r>
              <a:rPr lang="en-US" sz="1200" dirty="0" smtClean="0">
                <a:solidFill>
                  <a:srgbClr val="0070C0"/>
                </a:solidFill>
              </a:rPr>
              <a:t>Pepper bell healthy. </a:t>
            </a:r>
            <a:endParaRPr lang="en-US" sz="1100" dirty="0" smtClean="0">
              <a:solidFill>
                <a:srgbClr val="0070C0"/>
              </a:solidFill>
            </a:endParaRPr>
          </a:p>
          <a:p>
            <a:pPr lvl="1" algn="just"/>
            <a:r>
              <a:rPr lang="en-US" sz="1200" dirty="0" smtClean="0">
                <a:solidFill>
                  <a:srgbClr val="0070C0"/>
                </a:solidFill>
              </a:rPr>
              <a:t>Potato Early curse </a:t>
            </a:r>
            <a:endParaRPr lang="en-US" sz="1100" dirty="0" smtClean="0">
              <a:solidFill>
                <a:srgbClr val="0070C0"/>
              </a:solidFill>
            </a:endParaRPr>
          </a:p>
          <a:p>
            <a:pPr lvl="1" algn="just"/>
            <a:r>
              <a:rPr lang="en-US" sz="1200" dirty="0" smtClean="0">
                <a:solidFill>
                  <a:srgbClr val="0070C0"/>
                </a:solidFill>
              </a:rPr>
              <a:t>Potato Late curse </a:t>
            </a:r>
            <a:endParaRPr lang="en-US" sz="1100" dirty="0" smtClean="0">
              <a:solidFill>
                <a:srgbClr val="0070C0"/>
              </a:solidFill>
            </a:endParaRPr>
          </a:p>
          <a:p>
            <a:pPr lvl="1" algn="just"/>
            <a:r>
              <a:rPr lang="en-US" sz="1200" dirty="0" smtClean="0">
                <a:solidFill>
                  <a:srgbClr val="0070C0"/>
                </a:solidFill>
              </a:rPr>
              <a:t>Potato solid </a:t>
            </a:r>
            <a:endParaRPr lang="en-US" sz="1100" dirty="0" smtClean="0">
              <a:solidFill>
                <a:srgbClr val="0070C0"/>
              </a:solidFill>
            </a:endParaRPr>
          </a:p>
          <a:p>
            <a:pPr lvl="1" algn="just"/>
            <a:r>
              <a:rPr lang="en-US" sz="1200" dirty="0" smtClean="0">
                <a:solidFill>
                  <a:srgbClr val="0070C0"/>
                </a:solidFill>
              </a:rPr>
              <a:t>Tomato Bacterial spot</a:t>
            </a:r>
            <a:endParaRPr lang="en-US" sz="1100" dirty="0" smtClean="0">
              <a:solidFill>
                <a:srgbClr val="0070C0"/>
              </a:solidFill>
            </a:endParaRPr>
          </a:p>
          <a:p>
            <a:pPr lvl="1" algn="just"/>
            <a:r>
              <a:rPr lang="en-US" sz="1200" dirty="0" smtClean="0">
                <a:solidFill>
                  <a:srgbClr val="0070C0"/>
                </a:solidFill>
              </a:rPr>
              <a:t>Tomato Early scourge </a:t>
            </a:r>
            <a:endParaRPr lang="en-US" sz="1100" dirty="0" smtClean="0">
              <a:solidFill>
                <a:srgbClr val="0070C0"/>
              </a:solidFill>
            </a:endParaRPr>
          </a:p>
          <a:p>
            <a:pPr lvl="1" algn="just"/>
            <a:r>
              <a:rPr lang="en-US" sz="1200" dirty="0" smtClean="0">
                <a:solidFill>
                  <a:srgbClr val="0070C0"/>
                </a:solidFill>
              </a:rPr>
              <a:t>Tomato Late scourge </a:t>
            </a:r>
            <a:endParaRPr lang="en-US" sz="1100" dirty="0" smtClean="0">
              <a:solidFill>
                <a:srgbClr val="0070C0"/>
              </a:solidFill>
            </a:endParaRPr>
          </a:p>
          <a:p>
            <a:pPr lvl="1" algn="just"/>
            <a:r>
              <a:rPr lang="en-US" sz="1200" dirty="0" smtClean="0">
                <a:solidFill>
                  <a:srgbClr val="0070C0"/>
                </a:solidFill>
              </a:rPr>
              <a:t>Tomato Leaf , etc</a:t>
            </a:r>
            <a:endParaRPr lang="en-US" sz="1100" dirty="0" smtClean="0">
              <a:solidFill>
                <a:srgbClr val="0070C0"/>
              </a:solidFill>
            </a:endParaRPr>
          </a:p>
          <a:p>
            <a:pPr algn="just"/>
            <a:r>
              <a:rPr lang="en-US" sz="1800" dirty="0" smtClean="0">
                <a:solidFill>
                  <a:srgbClr val="0070C0"/>
                </a:solidFill>
              </a:rPr>
              <a:t>Size, Format&amp; No. of images: </a:t>
            </a:r>
            <a:endParaRPr lang="en-US" sz="1050" dirty="0" smtClean="0">
              <a:solidFill>
                <a:srgbClr val="0070C0"/>
              </a:solidFill>
            </a:endParaRPr>
          </a:p>
          <a:p>
            <a:pPr algn="just"/>
            <a:r>
              <a:rPr lang="en-US" sz="1800" dirty="0" smtClean="0">
                <a:solidFill>
                  <a:srgbClr val="0070C0"/>
                </a:solidFill>
              </a:rPr>
              <a:t>16.5 Kb, (.JPEG Format), 1000+ images in each Folder.</a:t>
            </a:r>
            <a:endParaRPr lang="en-US" sz="1600" dirty="0" smtClean="0">
              <a:solidFill>
                <a:srgbClr val="0070C0"/>
              </a:solidFill>
            </a:endParaRPr>
          </a:p>
        </p:txBody>
      </p:sp>
      <p:sp>
        <p:nvSpPr>
          <p:cNvPr id="4" name="Content Placeholder 3"/>
          <p:cNvSpPr>
            <a:spLocks noGrp="1"/>
          </p:cNvSpPr>
          <p:nvPr>
            <p:ph sz="half" idx="2"/>
          </p:nvPr>
        </p:nvSpPr>
        <p:spPr>
          <a:xfrm>
            <a:off x="4648200" y="910816"/>
            <a:ext cx="4495800" cy="4232684"/>
          </a:xfrm>
        </p:spPr>
        <p:txBody>
          <a:bodyPr>
            <a:normAutofit/>
          </a:bodyPr>
          <a:lstStyle/>
          <a:p>
            <a:pPr lvl="0" algn="just">
              <a:buNone/>
            </a:pPr>
            <a:r>
              <a:rPr lang="en-US" sz="2400" dirty="0" smtClean="0">
                <a:solidFill>
                  <a:srgbClr val="0070C0"/>
                </a:solidFill>
              </a:rPr>
              <a:t>Other than that the small requirements are :</a:t>
            </a:r>
            <a:endParaRPr lang="en-US" sz="1200" dirty="0" smtClean="0">
              <a:solidFill>
                <a:srgbClr val="0070C0"/>
              </a:solidFill>
            </a:endParaRPr>
          </a:p>
          <a:p>
            <a:pPr lvl="0" algn="just"/>
            <a:r>
              <a:rPr lang="en-US" sz="2400" dirty="0" smtClean="0">
                <a:solidFill>
                  <a:srgbClr val="0070C0"/>
                </a:solidFill>
              </a:rPr>
              <a:t>different libraries of python, </a:t>
            </a:r>
            <a:endParaRPr lang="en-US" sz="2000" dirty="0" smtClean="0">
              <a:solidFill>
                <a:srgbClr val="0070C0"/>
              </a:solidFill>
            </a:endParaRPr>
          </a:p>
          <a:p>
            <a:pPr lvl="0" algn="just"/>
            <a:r>
              <a:rPr lang="en-US" sz="2400" dirty="0" smtClean="0">
                <a:solidFill>
                  <a:srgbClr val="0070C0"/>
                </a:solidFill>
              </a:rPr>
              <a:t>Keras applications for transfer learning, </a:t>
            </a:r>
            <a:endParaRPr lang="en-US" sz="2000" dirty="0" smtClean="0">
              <a:solidFill>
                <a:srgbClr val="0070C0"/>
              </a:solidFill>
            </a:endParaRPr>
          </a:p>
          <a:p>
            <a:pPr lvl="0" algn="just"/>
            <a:r>
              <a:rPr lang="en-US" sz="2400" dirty="0" smtClean="0">
                <a:solidFill>
                  <a:srgbClr val="0070C0"/>
                </a:solidFill>
              </a:rPr>
              <a:t>Tensorflow and Cuda library for graphical content, </a:t>
            </a:r>
            <a:endParaRPr lang="en-US" sz="2000" dirty="0" smtClean="0">
              <a:solidFill>
                <a:srgbClr val="0070C0"/>
              </a:solidFill>
            </a:endParaRPr>
          </a:p>
          <a:p>
            <a:pPr lvl="0" algn="just"/>
            <a:r>
              <a:rPr lang="en-US" sz="2400" dirty="0" smtClean="0">
                <a:solidFill>
                  <a:srgbClr val="0070C0"/>
                </a:solidFill>
              </a:rPr>
              <a:t>a text editor,</a:t>
            </a:r>
            <a:endParaRPr lang="en-US" sz="2000" dirty="0" smtClean="0">
              <a:solidFill>
                <a:srgbClr val="0070C0"/>
              </a:solidFill>
            </a:endParaRPr>
          </a:p>
          <a:p>
            <a:pPr lvl="0" algn="just"/>
            <a:r>
              <a:rPr lang="en-US" sz="2400" dirty="0" smtClean="0">
                <a:solidFill>
                  <a:srgbClr val="0070C0"/>
                </a:solidFill>
              </a:rPr>
              <a:t>A testing device, etc.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428"/>
          </a:xfrm>
        </p:spPr>
        <p:txBody>
          <a:bodyPr>
            <a:normAutofit fontScale="90000"/>
          </a:bodyPr>
          <a:lstStyle/>
          <a:p>
            <a:r>
              <a:rPr lang="en-US" b="1" u="sng" dirty="0" smtClean="0"/>
              <a:t>Minimum Software Requirements (Front End and Back End)</a:t>
            </a:r>
            <a:endParaRPr lang="en-US" u="sng" dirty="0"/>
          </a:p>
        </p:txBody>
      </p:sp>
      <p:sp>
        <p:nvSpPr>
          <p:cNvPr id="3" name="Content Placeholder 2"/>
          <p:cNvSpPr>
            <a:spLocks noGrp="1"/>
          </p:cNvSpPr>
          <p:nvPr>
            <p:ph idx="1"/>
          </p:nvPr>
        </p:nvSpPr>
        <p:spPr>
          <a:xfrm>
            <a:off x="214282" y="1178709"/>
            <a:ext cx="8929718" cy="3964791"/>
          </a:xfrm>
        </p:spPr>
        <p:txBody>
          <a:bodyPr>
            <a:noAutofit/>
          </a:bodyPr>
          <a:lstStyle/>
          <a:p>
            <a:pPr algn="just">
              <a:buNone/>
            </a:pPr>
            <a:endParaRPr lang="en-US" sz="1600" dirty="0" smtClean="0"/>
          </a:p>
          <a:p>
            <a:pPr algn="just">
              <a:buNone/>
            </a:pPr>
            <a:r>
              <a:rPr lang="en-US" sz="1600" dirty="0" smtClean="0"/>
              <a:t>Requirements </a:t>
            </a:r>
            <a:r>
              <a:rPr lang="en-US" sz="1600" dirty="0" smtClean="0"/>
              <a:t>for running the application</a:t>
            </a:r>
            <a:r>
              <a:rPr lang="en-US" sz="1600" dirty="0" smtClean="0"/>
              <a:t>:</a:t>
            </a:r>
            <a:endParaRPr lang="en-US" sz="1600" dirty="0" smtClean="0">
              <a:solidFill>
                <a:srgbClr val="0070C0"/>
              </a:solidFill>
            </a:endParaRPr>
          </a:p>
          <a:p>
            <a:pPr lvl="0" algn="just"/>
            <a:r>
              <a:rPr lang="en-US" sz="1600" dirty="0" smtClean="0">
                <a:solidFill>
                  <a:srgbClr val="0070C0"/>
                </a:solidFill>
              </a:rPr>
              <a:t>Android 2.3 and above</a:t>
            </a:r>
          </a:p>
          <a:p>
            <a:pPr lvl="0" algn="just"/>
            <a:r>
              <a:rPr lang="en-US" sz="1600" dirty="0" smtClean="0">
                <a:solidFill>
                  <a:srgbClr val="0070C0"/>
                </a:solidFill>
              </a:rPr>
              <a:t>Camera compatible device</a:t>
            </a:r>
          </a:p>
          <a:p>
            <a:pPr lvl="0" algn="just"/>
            <a:r>
              <a:rPr lang="en-US" sz="1600" dirty="0" smtClean="0">
                <a:solidFill>
                  <a:srgbClr val="0070C0"/>
                </a:solidFill>
              </a:rPr>
              <a:t>Gallery app for using previous images(optional).</a:t>
            </a:r>
          </a:p>
          <a:p>
            <a:pPr algn="just">
              <a:buNone/>
            </a:pPr>
            <a:r>
              <a:rPr lang="en-US" sz="1600" dirty="0" smtClean="0">
                <a:solidFill>
                  <a:srgbClr val="0070C0"/>
                </a:solidFill>
              </a:rPr>
              <a:t> </a:t>
            </a:r>
          </a:p>
          <a:p>
            <a:pPr algn="just">
              <a:buNone/>
            </a:pPr>
            <a:endParaRPr lang="en-US" sz="1600" dirty="0" smtClean="0">
              <a:solidFill>
                <a:srgbClr val="0070C0"/>
              </a:solidFill>
            </a:endParaRPr>
          </a:p>
          <a:p>
            <a:pPr lvl="0" algn="just">
              <a:buNone/>
            </a:pPr>
            <a:r>
              <a:rPr lang="en-US" sz="1600" dirty="0" smtClean="0"/>
              <a:t>Requirements for development purpose</a:t>
            </a:r>
            <a:r>
              <a:rPr lang="en-US" sz="1600" dirty="0" smtClean="0"/>
              <a:t>:</a:t>
            </a:r>
            <a:endParaRPr lang="en-US" sz="1600" dirty="0" smtClean="0">
              <a:solidFill>
                <a:srgbClr val="0070C0"/>
              </a:solidFill>
            </a:endParaRPr>
          </a:p>
          <a:p>
            <a:pPr lvl="0" algn="just"/>
            <a:r>
              <a:rPr lang="en-US" sz="1600" dirty="0" smtClean="0">
                <a:solidFill>
                  <a:srgbClr val="0070C0"/>
                </a:solidFill>
              </a:rPr>
              <a:t>Language – Python(Phase 1), Java(Phase 2)</a:t>
            </a:r>
          </a:p>
          <a:p>
            <a:pPr lvl="0" algn="just"/>
            <a:r>
              <a:rPr lang="en-US" sz="1600" dirty="0" smtClean="0">
                <a:solidFill>
                  <a:srgbClr val="0070C0"/>
                </a:solidFill>
              </a:rPr>
              <a:t>IDE– Jupyter Notebook(Phase 1), Android Studio(Phase 2)</a:t>
            </a:r>
          </a:p>
          <a:p>
            <a:pPr lvl="0" algn="just"/>
            <a:r>
              <a:rPr lang="en-US" sz="1600" dirty="0" smtClean="0">
                <a:solidFill>
                  <a:srgbClr val="0070C0"/>
                </a:solidFill>
              </a:rPr>
              <a:t>Library /Framework– Tensorflow, MobileNetV2, Cuda, Numpy, MatPlotLib, Keras (Phase 1), Android(Phase 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729</Words>
  <Application>Microsoft Office PowerPoint</Application>
  <PresentationFormat>On-screen Show (16:9)</PresentationFormat>
  <Paragraphs>101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Application for Plant Disease Detection (LeDiTor)</vt:lpstr>
      <vt:lpstr>Project Brief:</vt:lpstr>
      <vt:lpstr>Application Structure</vt:lpstr>
      <vt:lpstr>What we have done?</vt:lpstr>
      <vt:lpstr>Benefits with this application:</vt:lpstr>
      <vt:lpstr>Process Model</vt:lpstr>
      <vt:lpstr>Modules in the Project (in brief)</vt:lpstr>
      <vt:lpstr>Brief about requirements</vt:lpstr>
      <vt:lpstr>Minimum Software Requirements (Front End and Back End)</vt:lpstr>
      <vt:lpstr>Minimum Hardware Requirements</vt:lpstr>
      <vt:lpstr>Scope of the Project</vt:lpstr>
      <vt:lpstr>Further Scope</vt:lpstr>
      <vt:lpstr>Project…</vt:lpstr>
      <vt:lpstr>That’s all for the session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Plant Disease Detection</dc:title>
  <dc:creator>Sumit Tiwari</dc:creator>
  <cp:lastModifiedBy>Sumit Tiwari</cp:lastModifiedBy>
  <cp:revision>60</cp:revision>
  <dcterms:created xsi:type="dcterms:W3CDTF">2020-10-20T18:02:53Z</dcterms:created>
  <dcterms:modified xsi:type="dcterms:W3CDTF">2021-07-08T05:11:00Z</dcterms:modified>
</cp:coreProperties>
</file>