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275" r:id="rId7"/>
    <p:sldId id="267" r:id="rId8"/>
    <p:sldId id="280" r:id="rId9"/>
    <p:sldId id="279" r:id="rId10"/>
    <p:sldId id="278" r:id="rId11"/>
    <p:sldId id="281" r:id="rId12"/>
    <p:sldId id="273" r:id="rId13"/>
    <p:sldId id="272" r:id="rId14"/>
    <p:sldId id="277" r:id="rId15"/>
    <p:sldId id="276" r:id="rId16"/>
    <p:sldId id="274" r:id="rId1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780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5/14/2019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5/14/2019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72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67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0557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636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093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741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90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9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71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33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70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4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72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59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35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14DD1E-5D91-48A3-AD6D-45FBA980D1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207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ZsZrkIgan0" TargetMode="External"/><Relationship Id="rId2" Type="http://schemas.openxmlformats.org/officeDocument/2006/relationships/hyperlink" Target="https://www.youtube.com/watch?v=uU1LHp-wFDQ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cikit-learn.org/stable/" TargetMode="External"/><Relationship Id="rId4" Type="http://schemas.openxmlformats.org/officeDocument/2006/relationships/hyperlink" Target="https://www.kaggle.com/c/digit-recognizer/dat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Hand Written Character Recognition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B962-4734-40F1-B801-E3198FDB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70" y="359963"/>
            <a:ext cx="8594429" cy="1124821"/>
          </a:xfrm>
        </p:spPr>
        <p:txBody>
          <a:bodyPr/>
          <a:lstStyle/>
          <a:p>
            <a:r>
              <a:rPr lang="en-GB" dirty="0"/>
              <a:t>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4D94C-C6BD-4939-AC9C-EE74F7357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70" y="1556793"/>
            <a:ext cx="4962587" cy="42808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5B28E1-0CA8-4494-BD65-4CDF1B67D400}"/>
              </a:ext>
            </a:extLst>
          </p:cNvPr>
          <p:cNvSpPr txBox="1"/>
          <p:nvPr/>
        </p:nvSpPr>
        <p:spPr>
          <a:xfrm>
            <a:off x="1845940" y="6017567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6BE64-4361-4FC0-8B53-96401810EA2E}"/>
              </a:ext>
            </a:extLst>
          </p:cNvPr>
          <p:cNvSpPr txBox="1"/>
          <p:nvPr/>
        </p:nvSpPr>
        <p:spPr>
          <a:xfrm>
            <a:off x="7788144" y="6017567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786632-8C66-48F6-BD8E-6B872DDF4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88" y="1556793"/>
            <a:ext cx="5201230" cy="428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0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15DA-BB6B-4F9A-9055-44856461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2C8897-6D3A-4269-A60F-6ABEE19F0F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27" y="2160588"/>
            <a:ext cx="3871125" cy="3881437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E122734-82F8-482F-9D5C-E2F2BC6293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456" y="2160588"/>
            <a:ext cx="4076356" cy="3881437"/>
          </a:xfrm>
        </p:spPr>
      </p:pic>
    </p:spTree>
    <p:extLst>
      <p:ext uri="{BB962C8B-B14F-4D97-AF65-F5344CB8AC3E}">
        <p14:creationId xmlns:p14="http://schemas.microsoft.com/office/powerpoint/2010/main" val="16428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70C7-D6B1-4B22-8DDA-241A83FC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26" y="404664"/>
            <a:ext cx="9013378" cy="1080120"/>
          </a:xfrm>
        </p:spPr>
        <p:txBody>
          <a:bodyPr>
            <a:normAutofit/>
          </a:bodyPr>
          <a:lstStyle/>
          <a:p>
            <a:r>
              <a:rPr lang="en-GB" sz="3600" dirty="0"/>
              <a:t>Mentor &amp; Team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CBB79C-B441-4805-8DF0-388BE65E67B5}"/>
              </a:ext>
            </a:extLst>
          </p:cNvPr>
          <p:cNvSpPr txBox="1">
            <a:spLocks/>
          </p:cNvSpPr>
          <p:nvPr/>
        </p:nvSpPr>
        <p:spPr>
          <a:xfrm>
            <a:off x="5518348" y="2420888"/>
            <a:ext cx="4249735" cy="3824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accent1"/>
                </a:solidFill>
              </a:rPr>
              <a:t>Working Team </a:t>
            </a:r>
          </a:p>
          <a:p>
            <a:pPr marL="457200" indent="-457200" algn="ctr">
              <a:buFont typeface="+mj-lt"/>
              <a:buAutoNum type="arabicPeriod"/>
            </a:pPr>
            <a:endParaRPr lang="en-GB" sz="2400" b="1" dirty="0"/>
          </a:p>
          <a:p>
            <a:pPr marL="457200" indent="-457200">
              <a:buFont typeface="+mj-lt"/>
              <a:buAutoNum type="arabicPeriod"/>
            </a:pPr>
            <a:r>
              <a:rPr lang="en-GB" sz="2400" b="1" dirty="0"/>
              <a:t>Shrikant Kumar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dirty="0"/>
              <a:t>Sumit Kr Trivedi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dirty="0"/>
              <a:t>Shashikant Pathak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dirty="0"/>
              <a:t>Vivek Kr Kushwaha</a:t>
            </a:r>
            <a:endParaRPr lang="en-GB" sz="2000" dirty="0"/>
          </a:p>
          <a:p>
            <a:endParaRPr lang="en-GB" sz="2400" b="1" dirty="0"/>
          </a:p>
          <a:p>
            <a:endParaRPr lang="en-GB" sz="2400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78382C-CC95-4E1C-8D4E-5FD9DD4E461B}"/>
              </a:ext>
            </a:extLst>
          </p:cNvPr>
          <p:cNvSpPr txBox="1">
            <a:spLocks/>
          </p:cNvSpPr>
          <p:nvPr/>
        </p:nvSpPr>
        <p:spPr>
          <a:xfrm>
            <a:off x="609426" y="2492896"/>
            <a:ext cx="4188843" cy="2642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7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smtClean="0">
                <a:solidFill>
                  <a:schemeClr val="accent1"/>
                </a:solidFill>
              </a:rPr>
              <a:t>Guided &amp; Motivated By </a:t>
            </a:r>
          </a:p>
          <a:p>
            <a:pPr algn="ctr"/>
            <a:endParaRPr lang="en-GB" sz="2400" b="1" dirty="0" smtClean="0"/>
          </a:p>
          <a:p>
            <a:pPr algn="ctr"/>
            <a:r>
              <a:rPr lang="en-GB" sz="2400" b="1" dirty="0" err="1" smtClean="0"/>
              <a:t>Prof.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Piyal</a:t>
            </a:r>
            <a:r>
              <a:rPr lang="en-GB" sz="2400" b="1" dirty="0" smtClean="0"/>
              <a:t> Sarkar</a:t>
            </a:r>
          </a:p>
          <a:p>
            <a:pPr algn="ctr"/>
            <a:r>
              <a:rPr lang="en-GB" sz="2000" b="1" dirty="0" smtClean="0"/>
              <a:t>(IT HOD)</a:t>
            </a:r>
          </a:p>
          <a:p>
            <a:endParaRPr lang="en-GB" sz="2400" b="1" dirty="0"/>
          </a:p>
          <a:p>
            <a:endParaRPr lang="en-GB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74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E0FF-2882-48E1-84A6-9D57F877325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3812" y="692696"/>
            <a:ext cx="8594725" cy="803275"/>
          </a:xfrm>
        </p:spPr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3090D-2D36-423A-9DD8-C2AD007D3B2E}"/>
              </a:ext>
            </a:extLst>
          </p:cNvPr>
          <p:cNvSpPr txBox="1"/>
          <p:nvPr/>
        </p:nvSpPr>
        <p:spPr>
          <a:xfrm>
            <a:off x="994730" y="2228671"/>
            <a:ext cx="79928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https://www.youtube.com/watch?v=uU1LHp-wFDQ</a:t>
            </a: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https://www.youtube.com/watch?v=aZsZrkIgan0</a:t>
            </a: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https://www.kaggle.com/c/digit-recognizer/data</a:t>
            </a: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https://scikit-learn.org/stable/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0267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BA00538-4A47-49AE-A4AC-352A4E621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58" y="1556792"/>
            <a:ext cx="9161670" cy="4896544"/>
          </a:xfrm>
        </p:spPr>
        <p:txBody>
          <a:bodyPr>
            <a:noAutofit/>
          </a:bodyPr>
          <a:lstStyle/>
          <a:p>
            <a:r>
              <a:rPr lang="en-GB" sz="2400" dirty="0"/>
              <a:t>In our proposed work we will accept the challenges of recognizing words and we will work to win the challenge.</a:t>
            </a:r>
          </a:p>
          <a:p>
            <a:r>
              <a:rPr lang="en-GB" sz="2400" dirty="0"/>
              <a:t>The handwritten document is scanned using a scanner.</a:t>
            </a:r>
          </a:p>
          <a:p>
            <a:r>
              <a:rPr lang="en-GB" sz="2400" dirty="0"/>
              <a:t>The image of the scanned document is processed using the program.</a:t>
            </a:r>
          </a:p>
          <a:p>
            <a:r>
              <a:rPr lang="en-GB" sz="2400" dirty="0"/>
              <a:t>Each character in the word is then isolated.</a:t>
            </a:r>
          </a:p>
          <a:p>
            <a:r>
              <a:rPr lang="en-GB" sz="2400" dirty="0"/>
              <a:t>The individual isolated character is subjected to Feature by the Gabor Feature. </a:t>
            </a:r>
          </a:p>
          <a:p>
            <a:r>
              <a:rPr lang="en-GB" sz="2400" dirty="0"/>
              <a:t>Extracted features are passed through Decision Tree classifier. </a:t>
            </a:r>
          </a:p>
          <a:p>
            <a:r>
              <a:rPr lang="en-GB" sz="2400" dirty="0"/>
              <a:t>Finally we get the word recognised.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AE5D-92EC-4BBD-966D-C6281574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E042B-E814-4E68-8E33-A0C2FE22F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58" y="2160590"/>
            <a:ext cx="404910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chemeClr val="accent1"/>
                </a:solidFill>
              </a:rPr>
              <a:t>Software Required</a:t>
            </a:r>
          </a:p>
          <a:p>
            <a:pPr marL="0" indent="0">
              <a:buNone/>
            </a:pPr>
            <a:endParaRPr lang="en-GB" sz="2800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solidFill>
                  <a:schemeClr val="tx1"/>
                </a:solidFill>
              </a:rPr>
              <a:t>Python 3.7</a:t>
            </a:r>
          </a:p>
          <a:p>
            <a:pPr marL="457200" indent="-457200">
              <a:buFont typeface="+mj-lt"/>
              <a:buAutoNum type="alphaLcParenR"/>
            </a:pPr>
            <a:endParaRPr lang="en-GB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solidFill>
                  <a:schemeClr val="tx1"/>
                </a:solidFill>
              </a:rPr>
              <a:t>Alphanumeric Datasets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solidFill>
                  <a:schemeClr val="tx1"/>
                </a:solidFill>
              </a:rPr>
              <a:t>Wamp Server</a:t>
            </a:r>
          </a:p>
          <a:p>
            <a:pPr marL="0" indent="0">
              <a:buNone/>
            </a:pPr>
            <a:endParaRPr lang="en-GB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arenR"/>
            </a:pPr>
            <a:endParaRPr lang="en-GB" sz="24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885216-4E3A-4ED0-B502-48EE6BEB4EBC}"/>
              </a:ext>
            </a:extLst>
          </p:cNvPr>
          <p:cNvSpPr txBox="1">
            <a:spLocks/>
          </p:cNvSpPr>
          <p:nvPr/>
        </p:nvSpPr>
        <p:spPr>
          <a:xfrm>
            <a:off x="5438014" y="2160590"/>
            <a:ext cx="404910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GB" sz="2800" dirty="0">
                <a:solidFill>
                  <a:schemeClr val="accent1"/>
                </a:solidFill>
              </a:rPr>
              <a:t>Hardware Required</a:t>
            </a:r>
          </a:p>
          <a:p>
            <a:pPr marL="0" indent="0">
              <a:buFont typeface="Wingdings 3" charset="2"/>
              <a:buNone/>
            </a:pPr>
            <a:endParaRPr lang="en-GB" sz="2800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solidFill>
                  <a:schemeClr val="tx1"/>
                </a:solidFill>
              </a:rPr>
              <a:t>PC (At least 3GB RAM with i3 Processor)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>
                <a:solidFill>
                  <a:schemeClr val="tx1"/>
                </a:solidFill>
              </a:rPr>
              <a:t>Mobile Camera Scanner Or simply Scanner</a:t>
            </a:r>
          </a:p>
          <a:p>
            <a:pPr marL="457200" indent="-457200">
              <a:buFont typeface="+mj-lt"/>
              <a:buAutoNum type="alphaLcParenR"/>
            </a:pPr>
            <a:endParaRPr lang="en-GB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95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27403" y="304268"/>
            <a:ext cx="10907300" cy="1138139"/>
          </a:xfrm>
        </p:spPr>
        <p:txBody>
          <a:bodyPr/>
          <a:lstStyle/>
          <a:p>
            <a:r>
              <a:rPr lang="en-US" dirty="0"/>
              <a:t>Flow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6B5A31-BDED-4101-99DA-E796AA4E3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8584837" y="4652506"/>
            <a:ext cx="2277563" cy="48594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3B7A73-4563-43AE-B69A-2C4294B93F14}"/>
              </a:ext>
            </a:extLst>
          </p:cNvPr>
          <p:cNvSpPr/>
          <p:nvPr/>
        </p:nvSpPr>
        <p:spPr>
          <a:xfrm>
            <a:off x="4431386" y="1637880"/>
            <a:ext cx="3112793" cy="579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Input Image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2A546AC0-B03E-409C-8BEE-E86C68897656}"/>
              </a:ext>
            </a:extLst>
          </p:cNvPr>
          <p:cNvSpPr/>
          <p:nvPr/>
        </p:nvSpPr>
        <p:spPr>
          <a:xfrm flipH="1">
            <a:off x="5775697" y="2246977"/>
            <a:ext cx="287508" cy="383689"/>
          </a:xfrm>
          <a:prstGeom prst="downArrow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ED95F97-E377-4A78-A4F3-73791ACE2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611" y="3221718"/>
            <a:ext cx="333801" cy="39821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31F6849-B14E-42AA-89DD-BA7FCF6E2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740" y="4204984"/>
            <a:ext cx="358937" cy="42820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EED0350-9F9D-4AFF-8505-16BE7235F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466" y="5208216"/>
            <a:ext cx="347502" cy="414564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737396CE-D69F-4184-927B-9C2ABE0122FF}"/>
              </a:ext>
            </a:extLst>
          </p:cNvPr>
          <p:cNvSpPr/>
          <p:nvPr/>
        </p:nvSpPr>
        <p:spPr>
          <a:xfrm flipV="1">
            <a:off x="7363500" y="5790823"/>
            <a:ext cx="615928" cy="289389"/>
          </a:xfrm>
          <a:prstGeom prst="rightArrow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B0FB3AD-90CF-4197-8794-7F7955658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911" y="4716002"/>
            <a:ext cx="797002" cy="35895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782BC93-CA43-4428-B06E-C60B9AAC3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413" y="3764672"/>
            <a:ext cx="783911" cy="35305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A35A294-CA55-4A6A-B9E4-7014A728D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195" y="5731811"/>
            <a:ext cx="642541" cy="289389"/>
          </a:xfrm>
          <a:prstGeom prst="rect">
            <a:avLst/>
          </a:prstGeom>
        </p:spPr>
      </p:pic>
      <p:sp>
        <p:nvSpPr>
          <p:cNvPr id="34" name="Arrow: Up 33">
            <a:extLst>
              <a:ext uri="{FF2B5EF4-FFF2-40B4-BE49-F238E27FC236}">
                <a16:creationId xmlns:a16="http://schemas.microsoft.com/office/drawing/2014/main" id="{E88E40EF-D0CF-4628-A6A1-F25D86F220E6}"/>
              </a:ext>
            </a:extLst>
          </p:cNvPr>
          <p:cNvSpPr/>
          <p:nvPr/>
        </p:nvSpPr>
        <p:spPr>
          <a:xfrm>
            <a:off x="9376117" y="5215551"/>
            <a:ext cx="347502" cy="516260"/>
          </a:xfrm>
          <a:prstGeom prst="upArrow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58FE994B-7F57-4D3A-B7C3-9249DAC2D0E6}"/>
              </a:ext>
            </a:extLst>
          </p:cNvPr>
          <p:cNvSpPr/>
          <p:nvPr/>
        </p:nvSpPr>
        <p:spPr>
          <a:xfrm>
            <a:off x="3841041" y="2772190"/>
            <a:ext cx="627714" cy="272228"/>
          </a:xfrm>
          <a:prstGeom prst="leftArrow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1D4610C-52AD-4BA2-8C11-4607650093ED}"/>
              </a:ext>
            </a:extLst>
          </p:cNvPr>
          <p:cNvSpPr/>
          <p:nvPr/>
        </p:nvSpPr>
        <p:spPr>
          <a:xfrm>
            <a:off x="4454255" y="2618774"/>
            <a:ext cx="3089925" cy="579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 Pre-Processing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57F5A5-ECCD-488B-9A61-6158F751D778}"/>
              </a:ext>
            </a:extLst>
          </p:cNvPr>
          <p:cNvSpPr/>
          <p:nvPr/>
        </p:nvSpPr>
        <p:spPr>
          <a:xfrm>
            <a:off x="4415059" y="3589092"/>
            <a:ext cx="3112795" cy="579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Segmentation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D5048C-6FA8-4DEF-B033-122C7AB1E37C}"/>
              </a:ext>
            </a:extLst>
          </p:cNvPr>
          <p:cNvSpPr/>
          <p:nvPr/>
        </p:nvSpPr>
        <p:spPr>
          <a:xfrm>
            <a:off x="4384371" y="4588034"/>
            <a:ext cx="3174170" cy="579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Feature Extraction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CC53D7-7206-48B0-899C-8A9E4CF1E705}"/>
              </a:ext>
            </a:extLst>
          </p:cNvPr>
          <p:cNvSpPr/>
          <p:nvPr/>
        </p:nvSpPr>
        <p:spPr>
          <a:xfrm>
            <a:off x="4320896" y="5586976"/>
            <a:ext cx="3174170" cy="579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Classification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F1DFBBA-66AD-489F-8591-AC2FA79ED15F}"/>
              </a:ext>
            </a:extLst>
          </p:cNvPr>
          <p:cNvSpPr/>
          <p:nvPr/>
        </p:nvSpPr>
        <p:spPr>
          <a:xfrm>
            <a:off x="7958379" y="4633190"/>
            <a:ext cx="3112793" cy="579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Output Word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238E78C-EA1A-4A74-AC95-C94FA219935A}"/>
              </a:ext>
            </a:extLst>
          </p:cNvPr>
          <p:cNvSpPr/>
          <p:nvPr/>
        </p:nvSpPr>
        <p:spPr>
          <a:xfrm>
            <a:off x="7958380" y="5648489"/>
            <a:ext cx="3112793" cy="579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Word Recognised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6A6952-B503-45C8-98E4-6060C80EAD29}"/>
              </a:ext>
            </a:extLst>
          </p:cNvPr>
          <p:cNvSpPr/>
          <p:nvPr/>
        </p:nvSpPr>
        <p:spPr>
          <a:xfrm>
            <a:off x="728721" y="2613761"/>
            <a:ext cx="3112793" cy="579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Binary Image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872A13F-F190-477C-9640-726814651E51}"/>
              </a:ext>
            </a:extLst>
          </p:cNvPr>
          <p:cNvSpPr/>
          <p:nvPr/>
        </p:nvSpPr>
        <p:spPr>
          <a:xfrm>
            <a:off x="727402" y="3619937"/>
            <a:ext cx="3112793" cy="579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Bounding Box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376E12-9B1A-4737-9839-4AB0D9903BE1}"/>
              </a:ext>
            </a:extLst>
          </p:cNvPr>
          <p:cNvSpPr/>
          <p:nvPr/>
        </p:nvSpPr>
        <p:spPr>
          <a:xfrm>
            <a:off x="756984" y="4585683"/>
            <a:ext cx="3112793" cy="579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/>
              <a:t>Gabor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29C22A3-E94A-4322-BBA2-0C5ED6EC7DC5}"/>
              </a:ext>
            </a:extLst>
          </p:cNvPr>
          <p:cNvSpPr/>
          <p:nvPr/>
        </p:nvSpPr>
        <p:spPr>
          <a:xfrm>
            <a:off x="727403" y="5581535"/>
            <a:ext cx="3112793" cy="579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/>
              <a:t>Decision Tree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F11C7-2203-498A-9735-C40A661C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Image Processing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64D06-9F11-4041-8E51-6E651FB81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sz="2400" dirty="0"/>
              <a:t>Pre-processing includes steps that are required to shape the input image into a form suitable for segmentation. </a:t>
            </a:r>
          </a:p>
          <a:p>
            <a:pPr marL="0" indent="0" fontAlgn="base">
              <a:buNone/>
            </a:pPr>
            <a:endParaRPr lang="en-GB" sz="2400" dirty="0"/>
          </a:p>
          <a:p>
            <a:pPr fontAlgn="base"/>
            <a:r>
              <a:rPr lang="en-GB" sz="2400" dirty="0"/>
              <a:t>Color image is converted into </a:t>
            </a:r>
            <a:r>
              <a:rPr lang="en-GB" sz="2400" dirty="0" err="1"/>
              <a:t>gray</a:t>
            </a:r>
            <a:r>
              <a:rPr lang="en-GB" sz="2400" dirty="0"/>
              <a:t> scale .</a:t>
            </a:r>
          </a:p>
          <a:p>
            <a:pPr marL="0" indent="0" fontAlgn="base">
              <a:buNone/>
            </a:pPr>
            <a:endParaRPr lang="en-GB" sz="2400" dirty="0"/>
          </a:p>
          <a:p>
            <a:pPr fontAlgn="base"/>
            <a:r>
              <a:rPr lang="en-GB" sz="2400" dirty="0"/>
              <a:t>Image transform into binary image that means in the form of black in white image.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905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82F9-A431-4C26-A4A3-AA6B93CE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Binarization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4123E-E3F3-4376-AECB-F96B159A0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sz="2400" dirty="0"/>
              <a:t>Image Binarization converts an image per frame </a:t>
            </a:r>
            <a:r>
              <a:rPr lang="en-GB" sz="2400" dirty="0" err="1"/>
              <a:t>upto</a:t>
            </a:r>
            <a:r>
              <a:rPr lang="en-GB" sz="2400" dirty="0"/>
              <a:t> 256 </a:t>
            </a:r>
            <a:r>
              <a:rPr lang="en-GB" sz="2400" dirty="0" err="1"/>
              <a:t>gray</a:t>
            </a:r>
            <a:r>
              <a:rPr lang="en-GB" sz="2400" dirty="0"/>
              <a:t> level to a black and white image. </a:t>
            </a:r>
          </a:p>
          <a:p>
            <a:pPr fontAlgn="base"/>
            <a:endParaRPr lang="en-GB" sz="2400" dirty="0"/>
          </a:p>
          <a:p>
            <a:pPr fontAlgn="base"/>
            <a:r>
              <a:rPr lang="en-GB" sz="2400" dirty="0"/>
              <a:t>The simplest way to use image binarization is to choose a threshold value and classify all pixels with values above the threshold as black and all other pixels are white.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32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D733-5110-4BF1-96FC-C34F908D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Character Segmentation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674DE-6EAA-458B-B5B6-6AB26DEB4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58" y="2204864"/>
            <a:ext cx="8594429" cy="3836499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GB" sz="2400" dirty="0"/>
              <a:t>To perform character segmentation, we need to scan each vertical pixel column starting from the left of word.</a:t>
            </a:r>
          </a:p>
          <a:p>
            <a:pPr marL="0" indent="0" fontAlgn="base">
              <a:buNone/>
            </a:pPr>
            <a:endParaRPr lang="en-GB" sz="2400" dirty="0"/>
          </a:p>
          <a:p>
            <a:pPr fontAlgn="base"/>
            <a:endParaRPr lang="en-GB" sz="2400" dirty="0"/>
          </a:p>
          <a:p>
            <a:pPr fontAlgn="base"/>
            <a:r>
              <a:rPr lang="en-GB" sz="2400" dirty="0"/>
              <a:t>The characters are separated where we finds a column with no black pixels columns. This column acts as a separation between two character.</a:t>
            </a:r>
          </a:p>
          <a:p>
            <a:pPr marL="0" indent="0">
              <a:buNone/>
            </a:pPr>
            <a:r>
              <a:rPr lang="en-GB" sz="2400" dirty="0"/>
              <a:t/>
            </a:r>
            <a:br>
              <a:rPr lang="en-GB" sz="2400" dirty="0"/>
            </a:b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8323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1963-8ADF-44C7-A052-A36A430C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</a:t>
            </a:r>
            <a:br>
              <a:rPr lang="en-GB" dirty="0"/>
            </a:br>
            <a:r>
              <a:rPr lang="en-GB" sz="2800" dirty="0"/>
              <a:t>(Decision Tree)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DE22C6-39D2-4636-91AA-54B5B8998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992" y="1988840"/>
            <a:ext cx="6840759" cy="4087812"/>
          </a:xfrm>
        </p:spPr>
      </p:pic>
    </p:spTree>
    <p:extLst>
      <p:ext uri="{BB962C8B-B14F-4D97-AF65-F5344CB8AC3E}">
        <p14:creationId xmlns:p14="http://schemas.microsoft.com/office/powerpoint/2010/main" val="249781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D26F8-80ED-4949-BFBE-35162C2F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58" y="476672"/>
            <a:ext cx="8594429" cy="720080"/>
          </a:xfrm>
        </p:spPr>
        <p:txBody>
          <a:bodyPr/>
          <a:lstStyle/>
          <a:p>
            <a:r>
              <a:rPr lang="en-GB" dirty="0"/>
              <a:t>Rough Sketch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2FD78C-61B9-49D1-BB04-139093CCF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1401912"/>
            <a:ext cx="7488832" cy="4944798"/>
          </a:xfrm>
        </p:spPr>
      </p:pic>
    </p:spTree>
    <p:extLst>
      <p:ext uri="{BB962C8B-B14F-4D97-AF65-F5344CB8AC3E}">
        <p14:creationId xmlns:p14="http://schemas.microsoft.com/office/powerpoint/2010/main" val="42249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http://schemas.openxmlformats.org/package/2006/metadata/core-properties"/>
    <ds:schemaRef ds:uri="4873beb7-5857-4685-be1f-d57550cc96c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512</TotalTime>
  <Words>323</Words>
  <Application>Microsoft Office PowerPoint</Application>
  <PresentationFormat>Custom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Wingdings</vt:lpstr>
      <vt:lpstr>Wingdings 3</vt:lpstr>
      <vt:lpstr>Facet</vt:lpstr>
      <vt:lpstr>Hand Written Character Recognition</vt:lpstr>
      <vt:lpstr>Objectives</vt:lpstr>
      <vt:lpstr>Requirements</vt:lpstr>
      <vt:lpstr>Flow Diagram</vt:lpstr>
      <vt:lpstr>Image Processing</vt:lpstr>
      <vt:lpstr>Binarization</vt:lpstr>
      <vt:lpstr>Character Segmentation </vt:lpstr>
      <vt:lpstr>Classification (Decision Tree)</vt:lpstr>
      <vt:lpstr>Rough Sketch</vt:lpstr>
      <vt:lpstr>Screenshots</vt:lpstr>
      <vt:lpstr>GUI</vt:lpstr>
      <vt:lpstr>Mentor &amp; Team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Sumit Trivedi</dc:creator>
  <cp:lastModifiedBy>anish kumar</cp:lastModifiedBy>
  <cp:revision>31</cp:revision>
  <dcterms:created xsi:type="dcterms:W3CDTF">2018-11-30T08:42:50Z</dcterms:created>
  <dcterms:modified xsi:type="dcterms:W3CDTF">2019-05-14T21:12:04Z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