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4569" r:id="rId1"/>
  </p:sldMasterIdLst>
  <p:notesMasterIdLst>
    <p:notesMasterId r:id="rId36"/>
  </p:notesMasterIdLst>
  <p:handoutMasterIdLst>
    <p:handoutMasterId r:id="rId37"/>
  </p:handoutMasterIdLst>
  <p:sldIdLst>
    <p:sldId id="256" r:id="rId2"/>
    <p:sldId id="281" r:id="rId3"/>
    <p:sldId id="282" r:id="rId4"/>
    <p:sldId id="279" r:id="rId5"/>
    <p:sldId id="257" r:id="rId6"/>
    <p:sldId id="258" r:id="rId7"/>
    <p:sldId id="259" r:id="rId8"/>
    <p:sldId id="286" r:id="rId9"/>
    <p:sldId id="260" r:id="rId10"/>
    <p:sldId id="261" r:id="rId11"/>
    <p:sldId id="262" r:id="rId12"/>
    <p:sldId id="263" r:id="rId13"/>
    <p:sldId id="264" r:id="rId14"/>
    <p:sldId id="265" r:id="rId15"/>
    <p:sldId id="266" r:id="rId16"/>
    <p:sldId id="267" r:id="rId17"/>
    <p:sldId id="280" r:id="rId18"/>
    <p:sldId id="287" r:id="rId19"/>
    <p:sldId id="288" r:id="rId20"/>
    <p:sldId id="289" r:id="rId21"/>
    <p:sldId id="268" r:id="rId22"/>
    <p:sldId id="269" r:id="rId23"/>
    <p:sldId id="270" r:id="rId24"/>
    <p:sldId id="271" r:id="rId25"/>
    <p:sldId id="272" r:id="rId26"/>
    <p:sldId id="273" r:id="rId27"/>
    <p:sldId id="274" r:id="rId28"/>
    <p:sldId id="275" r:id="rId29"/>
    <p:sldId id="276" r:id="rId30"/>
    <p:sldId id="277" r:id="rId31"/>
    <p:sldId id="278" r:id="rId32"/>
    <p:sldId id="283" r:id="rId33"/>
    <p:sldId id="284" r:id="rId34"/>
    <p:sldId id="285" r:id="rId35"/>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71" autoAdjust="0"/>
    <p:restoredTop sz="94660"/>
  </p:normalViewPr>
  <p:slideViewPr>
    <p:cSldViewPr>
      <p:cViewPr varScale="1">
        <p:scale>
          <a:sx n="51" d="100"/>
          <a:sy n="51" d="100"/>
        </p:scale>
        <p:origin x="2250"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4402138" y="0"/>
            <a:ext cx="3368675" cy="504825"/>
          </a:xfrm>
          <a:prstGeom prst="rect">
            <a:avLst/>
          </a:prstGeom>
        </p:spPr>
        <p:txBody>
          <a:bodyPr vert="horz" lIns="91440" tIns="45720" rIns="91440" bIns="45720" rtlCol="0"/>
          <a:lstStyle>
            <a:lvl1pPr algn="r">
              <a:defRPr sz="1200"/>
            </a:lvl1pPr>
          </a:lstStyle>
          <a:p>
            <a:fld id="{2F46FA22-18A4-4391-AD23-7F9AEB47AD90}" type="datetimeFigureOut">
              <a:rPr lang="en-IN" smtClean="0"/>
              <a:t>31-10-2021</a:t>
            </a:fld>
            <a:endParaRPr lang="en-IN"/>
          </a:p>
        </p:txBody>
      </p:sp>
      <p:sp>
        <p:nvSpPr>
          <p:cNvPr id="4" name="Footer Placeholder 3"/>
          <p:cNvSpPr>
            <a:spLocks noGrp="1"/>
          </p:cNvSpPr>
          <p:nvPr>
            <p:ph type="ftr" sz="quarter" idx="2"/>
          </p:nvPr>
        </p:nvSpPr>
        <p:spPr>
          <a:xfrm>
            <a:off x="0" y="9553575"/>
            <a:ext cx="3368675" cy="50482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4402138" y="9553575"/>
            <a:ext cx="3368675" cy="504825"/>
          </a:xfrm>
          <a:prstGeom prst="rect">
            <a:avLst/>
          </a:prstGeom>
        </p:spPr>
        <p:txBody>
          <a:bodyPr vert="horz" lIns="91440" tIns="45720" rIns="91440" bIns="45720" rtlCol="0" anchor="b"/>
          <a:lstStyle>
            <a:lvl1pPr algn="r">
              <a:defRPr sz="1200"/>
            </a:lvl1pPr>
          </a:lstStyle>
          <a:p>
            <a:fld id="{9D2FE1DA-52F8-4B1B-B083-E4D4AC1BE916}" type="slidenum">
              <a:rPr lang="en-IN" smtClean="0"/>
              <a:t>‹#›</a:t>
            </a:fld>
            <a:endParaRPr lang="en-IN"/>
          </a:p>
        </p:txBody>
      </p:sp>
    </p:spTree>
    <p:extLst>
      <p:ext uri="{BB962C8B-B14F-4D97-AF65-F5344CB8AC3E}">
        <p14:creationId xmlns:p14="http://schemas.microsoft.com/office/powerpoint/2010/main" val="26798036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B8C33F5D-6AC6-4B1A-A236-264B1FD32EEB}" type="datetimeFigureOut">
              <a:rPr lang="en-IN" smtClean="0"/>
              <a:t>31-10-2021</a:t>
            </a:fld>
            <a:endParaRPr lang="en-IN"/>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D2638F43-2E55-4F9B-A779-9E77A84F7CAF}" type="slidenum">
              <a:rPr lang="en-IN" smtClean="0"/>
              <a:t>‹#›</a:t>
            </a:fld>
            <a:endParaRPr lang="en-IN"/>
          </a:p>
        </p:txBody>
      </p:sp>
    </p:spTree>
    <p:extLst>
      <p:ext uri="{BB962C8B-B14F-4D97-AF65-F5344CB8AC3E}">
        <p14:creationId xmlns:p14="http://schemas.microsoft.com/office/powerpoint/2010/main" val="41062934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74925" y="1257300"/>
            <a:ext cx="2622550" cy="3394075"/>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2638F43-2E55-4F9B-A779-9E77A84F7CAF}" type="slidenum">
              <a:rPr lang="en-IN" smtClean="0"/>
              <a:t>1</a:t>
            </a:fld>
            <a:endParaRPr lang="en-IN"/>
          </a:p>
        </p:txBody>
      </p:sp>
    </p:spTree>
    <p:extLst>
      <p:ext uri="{BB962C8B-B14F-4D97-AF65-F5344CB8AC3E}">
        <p14:creationId xmlns:p14="http://schemas.microsoft.com/office/powerpoint/2010/main" val="2720975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74925" y="1257300"/>
            <a:ext cx="2622550" cy="3394075"/>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2638F43-2E55-4F9B-A779-9E77A84F7CAF}" type="slidenum">
              <a:rPr lang="en-IN" smtClean="0"/>
              <a:t>3</a:t>
            </a:fld>
            <a:endParaRPr lang="en-IN"/>
          </a:p>
        </p:txBody>
      </p:sp>
    </p:spTree>
    <p:extLst>
      <p:ext uri="{BB962C8B-B14F-4D97-AF65-F5344CB8AC3E}">
        <p14:creationId xmlns:p14="http://schemas.microsoft.com/office/powerpoint/2010/main" val="2561733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74925" y="1257300"/>
            <a:ext cx="2622550" cy="3394075"/>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2638F43-2E55-4F9B-A779-9E77A84F7CAF}" type="slidenum">
              <a:rPr lang="en-IN" smtClean="0"/>
              <a:t>8</a:t>
            </a:fld>
            <a:endParaRPr lang="en-IN"/>
          </a:p>
        </p:txBody>
      </p:sp>
    </p:spTree>
    <p:extLst>
      <p:ext uri="{BB962C8B-B14F-4D97-AF65-F5344CB8AC3E}">
        <p14:creationId xmlns:p14="http://schemas.microsoft.com/office/powerpoint/2010/main" val="2171073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3684693" y="1715901"/>
            <a:ext cx="4092610" cy="7324243"/>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453390" y="782323"/>
            <a:ext cx="5231506" cy="4582161"/>
          </a:xfrm>
        </p:spPr>
        <p:txBody>
          <a:bodyPr anchor="b">
            <a:normAutofit/>
          </a:bodyPr>
          <a:lstStyle>
            <a:lvl1pPr algn="l">
              <a:defRPr sz="374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3391" y="5637674"/>
            <a:ext cx="4211113" cy="2806417"/>
          </a:xfrm>
        </p:spPr>
        <p:txBody>
          <a:bodyPr anchor="t">
            <a:normAutofit/>
          </a:bodyPr>
          <a:lstStyle>
            <a:lvl1pPr marL="0" indent="0" algn="l">
              <a:buNone/>
              <a:defRPr sz="1700">
                <a:solidFill>
                  <a:schemeClr val="bg2">
                    <a:lumMod val="75000"/>
                  </a:schemeClr>
                </a:solidFill>
              </a:defRPr>
            </a:lvl1pPr>
            <a:lvl2pPr marL="388592" indent="0" algn="ctr">
              <a:buNone/>
              <a:defRPr>
                <a:solidFill>
                  <a:schemeClr val="tx1">
                    <a:tint val="75000"/>
                  </a:schemeClr>
                </a:solidFill>
              </a:defRPr>
            </a:lvl2pPr>
            <a:lvl3pPr marL="777184" indent="0" algn="ctr">
              <a:buNone/>
              <a:defRPr>
                <a:solidFill>
                  <a:schemeClr val="tx1">
                    <a:tint val="75000"/>
                  </a:schemeClr>
                </a:solidFill>
              </a:defRPr>
            </a:lvl3pPr>
            <a:lvl4pPr marL="1165775" indent="0" algn="ctr">
              <a:buNone/>
              <a:defRPr>
                <a:solidFill>
                  <a:schemeClr val="tx1">
                    <a:tint val="75000"/>
                  </a:schemeClr>
                </a:solidFill>
              </a:defRPr>
            </a:lvl4pPr>
            <a:lvl5pPr marL="1554367" indent="0" algn="ctr">
              <a:buNone/>
              <a:defRPr>
                <a:solidFill>
                  <a:schemeClr val="tx1">
                    <a:tint val="75000"/>
                  </a:schemeClr>
                </a:solidFill>
              </a:defRPr>
            </a:lvl5pPr>
            <a:lvl6pPr marL="1942959" indent="0" algn="ctr">
              <a:buNone/>
              <a:defRPr>
                <a:solidFill>
                  <a:schemeClr val="tx1">
                    <a:tint val="75000"/>
                  </a:schemeClr>
                </a:solidFill>
              </a:defRPr>
            </a:lvl6pPr>
            <a:lvl7pPr marL="2331550" indent="0" algn="ctr">
              <a:buNone/>
              <a:defRPr>
                <a:solidFill>
                  <a:schemeClr val="tx1">
                    <a:tint val="75000"/>
                  </a:schemeClr>
                </a:solidFill>
              </a:defRPr>
            </a:lvl7pPr>
            <a:lvl8pPr marL="2720142" indent="0" algn="ctr">
              <a:buNone/>
              <a:defRPr>
                <a:solidFill>
                  <a:schemeClr val="tx1">
                    <a:tint val="75000"/>
                  </a:schemeClr>
                </a:solidFill>
              </a:defRPr>
            </a:lvl8pPr>
            <a:lvl9pPr marL="3108734"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B2F2AA-77DA-46D6-9BFA-9C31031EE2A3}" type="datetime1">
              <a:rPr lang="en-US" smtClean="0"/>
              <a:t>10/31/2021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6036081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3391" y="6593840"/>
            <a:ext cx="5571637" cy="2235200"/>
          </a:xfrm>
        </p:spPr>
        <p:txBody>
          <a:bodyPr/>
          <a:lstStyle/>
          <a:p>
            <a:r>
              <a:rPr lang="en-US" smtClean="0"/>
              <a:t>Click to edit Master title style</a:t>
            </a:r>
            <a:endParaRPr lang="en-US" dirty="0"/>
          </a:p>
        </p:txBody>
      </p:sp>
      <p:sp>
        <p:nvSpPr>
          <p:cNvPr id="6" name="Picture Placeholder 2"/>
          <p:cNvSpPr>
            <a:spLocks noGrp="1" noChangeAspect="1"/>
          </p:cNvSpPr>
          <p:nvPr>
            <p:ph type="pic" idx="13"/>
          </p:nvPr>
        </p:nvSpPr>
        <p:spPr>
          <a:xfrm>
            <a:off x="453390" y="782320"/>
            <a:ext cx="6865620" cy="458216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360"/>
            </a:lvl1pPr>
            <a:lvl2pPr marL="388592" indent="0">
              <a:buNone/>
              <a:defRPr sz="1360"/>
            </a:lvl2pPr>
            <a:lvl3pPr marL="777184" indent="0">
              <a:buNone/>
              <a:defRPr sz="1360"/>
            </a:lvl3pPr>
            <a:lvl4pPr marL="1165775" indent="0">
              <a:buNone/>
              <a:defRPr sz="1360"/>
            </a:lvl4pPr>
            <a:lvl5pPr marL="1554367" indent="0">
              <a:buNone/>
              <a:defRPr sz="1360"/>
            </a:lvl5pPr>
            <a:lvl6pPr marL="1942959" indent="0">
              <a:buNone/>
              <a:defRPr sz="1360"/>
            </a:lvl6pPr>
            <a:lvl7pPr marL="2331550" indent="0">
              <a:buNone/>
              <a:defRPr sz="1360"/>
            </a:lvl7pPr>
            <a:lvl8pPr marL="2720142" indent="0">
              <a:buNone/>
              <a:defRPr sz="1360"/>
            </a:lvl8pPr>
            <a:lvl9pPr marL="3108734" indent="0">
              <a:buNone/>
              <a:defRPr sz="1360"/>
            </a:lvl9pPr>
          </a:lstStyle>
          <a:p>
            <a:r>
              <a:rPr lang="en-US" smtClean="0"/>
              <a:t>Click icon to add picture</a:t>
            </a:r>
            <a:endParaRPr lang="en-US" dirty="0"/>
          </a:p>
        </p:txBody>
      </p:sp>
      <p:sp>
        <p:nvSpPr>
          <p:cNvPr id="9" name="Text Placeholder 9"/>
          <p:cNvSpPr>
            <a:spLocks noGrp="1"/>
          </p:cNvSpPr>
          <p:nvPr>
            <p:ph type="body" sz="quarter" idx="14"/>
          </p:nvPr>
        </p:nvSpPr>
        <p:spPr>
          <a:xfrm>
            <a:off x="647702" y="5637672"/>
            <a:ext cx="6189132" cy="670560"/>
          </a:xfrm>
        </p:spPr>
        <p:txBody>
          <a:bodyPr anchor="t">
            <a:normAutofit/>
          </a:bodyPr>
          <a:lstStyle>
            <a:lvl1pPr marL="0" indent="0">
              <a:buFontTx/>
              <a:buNone/>
              <a:defRPr sz="1360"/>
            </a:lvl1pPr>
            <a:lvl2pPr marL="388592" indent="0">
              <a:buFontTx/>
              <a:buNone/>
              <a:defRPr/>
            </a:lvl2pPr>
            <a:lvl3pPr marL="777184" indent="0">
              <a:buFontTx/>
              <a:buNone/>
              <a:defRPr/>
            </a:lvl3pPr>
            <a:lvl4pPr marL="1165775" indent="0">
              <a:buFontTx/>
              <a:buNone/>
              <a:defRPr/>
            </a:lvl4pPr>
            <a:lvl5pPr marL="1554367"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60150C47-1608-4CDA-A235-6421586C9142}" type="datetime1">
              <a:rPr lang="en-US" smtClean="0"/>
              <a:t>10/31/2021</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978626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53390" y="782320"/>
            <a:ext cx="6865620" cy="4246880"/>
          </a:xfrm>
        </p:spPr>
        <p:txBody>
          <a:bodyPr anchor="ctr">
            <a:normAutofit/>
          </a:bodyPr>
          <a:lstStyle>
            <a:lvl1pPr algn="l">
              <a:defRPr sz="238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53391" y="6035040"/>
            <a:ext cx="5426019" cy="2794000"/>
          </a:xfrm>
        </p:spPr>
        <p:txBody>
          <a:bodyPr anchor="ctr">
            <a:normAutofit/>
          </a:bodyPr>
          <a:lstStyle>
            <a:lvl1pPr marL="0" indent="0" algn="l">
              <a:buNone/>
              <a:defRPr sz="1530">
                <a:solidFill>
                  <a:schemeClr val="bg2">
                    <a:lumMod val="75000"/>
                  </a:schemeClr>
                </a:solidFill>
              </a:defRPr>
            </a:lvl1pPr>
            <a:lvl2pPr marL="388592" indent="0">
              <a:buNone/>
              <a:defRPr sz="1530">
                <a:solidFill>
                  <a:schemeClr val="tx1">
                    <a:tint val="75000"/>
                  </a:schemeClr>
                </a:solidFill>
              </a:defRPr>
            </a:lvl2pPr>
            <a:lvl3pPr marL="777184" indent="0">
              <a:buNone/>
              <a:defRPr sz="1360">
                <a:solidFill>
                  <a:schemeClr val="tx1">
                    <a:tint val="75000"/>
                  </a:schemeClr>
                </a:solidFill>
              </a:defRPr>
            </a:lvl3pPr>
            <a:lvl4pPr marL="1165775" indent="0">
              <a:buNone/>
              <a:defRPr sz="1190">
                <a:solidFill>
                  <a:schemeClr val="tx1">
                    <a:tint val="75000"/>
                  </a:schemeClr>
                </a:solidFill>
              </a:defRPr>
            </a:lvl4pPr>
            <a:lvl5pPr marL="1554367" indent="0">
              <a:buNone/>
              <a:defRPr sz="1190">
                <a:solidFill>
                  <a:schemeClr val="tx1">
                    <a:tint val="75000"/>
                  </a:schemeClr>
                </a:solidFill>
              </a:defRPr>
            </a:lvl5pPr>
            <a:lvl6pPr marL="1942959" indent="0">
              <a:buNone/>
              <a:defRPr sz="1190">
                <a:solidFill>
                  <a:schemeClr val="tx1">
                    <a:tint val="75000"/>
                  </a:schemeClr>
                </a:solidFill>
              </a:defRPr>
            </a:lvl6pPr>
            <a:lvl7pPr marL="2331550" indent="0">
              <a:buNone/>
              <a:defRPr sz="1190">
                <a:solidFill>
                  <a:schemeClr val="tx1">
                    <a:tint val="75000"/>
                  </a:schemeClr>
                </a:solidFill>
              </a:defRPr>
            </a:lvl7pPr>
            <a:lvl8pPr marL="2720142" indent="0">
              <a:buNone/>
              <a:defRPr sz="1190">
                <a:solidFill>
                  <a:schemeClr val="tx1">
                    <a:tint val="75000"/>
                  </a:schemeClr>
                </a:solidFill>
              </a:defRPr>
            </a:lvl8pPr>
            <a:lvl9pPr marL="3108734" indent="0">
              <a:buNone/>
              <a:defRPr sz="119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150C47-1608-4CDA-A235-6421586C9142}" type="datetime1">
              <a:rPr lang="en-US" smtClean="0"/>
              <a:t>10/31/2021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975288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7842" y="782320"/>
            <a:ext cx="5830819" cy="4246880"/>
          </a:xfrm>
        </p:spPr>
        <p:txBody>
          <a:bodyPr anchor="ctr">
            <a:normAutofit/>
          </a:bodyPr>
          <a:lstStyle>
            <a:lvl1pPr algn="l">
              <a:defRPr sz="238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906781" y="5029202"/>
            <a:ext cx="5442097" cy="707813"/>
          </a:xfrm>
        </p:spPr>
        <p:txBody>
          <a:bodyPr anchor="ctr"/>
          <a:lstStyle>
            <a:lvl1pPr marL="0" indent="0">
              <a:buFontTx/>
              <a:buNone/>
              <a:defRPr/>
            </a:lvl1pPr>
            <a:lvl2pPr marL="388592" indent="0">
              <a:buFontTx/>
              <a:buNone/>
              <a:defRPr/>
            </a:lvl2pPr>
            <a:lvl3pPr marL="777184" indent="0">
              <a:buFontTx/>
              <a:buNone/>
              <a:defRPr/>
            </a:lvl3pPr>
            <a:lvl4pPr marL="1165775" indent="0">
              <a:buFontTx/>
              <a:buNone/>
              <a:defRPr/>
            </a:lvl4pPr>
            <a:lvl5pPr marL="1554367"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453390" y="6308236"/>
            <a:ext cx="5425007" cy="2520804"/>
          </a:xfrm>
        </p:spPr>
        <p:txBody>
          <a:bodyPr anchor="ctr">
            <a:normAutofit/>
          </a:bodyPr>
          <a:lstStyle>
            <a:lvl1pPr marL="0" indent="0" algn="l">
              <a:buNone/>
              <a:defRPr sz="1700">
                <a:solidFill>
                  <a:schemeClr val="bg2">
                    <a:lumMod val="75000"/>
                  </a:schemeClr>
                </a:solidFill>
              </a:defRPr>
            </a:lvl1pPr>
            <a:lvl2pPr marL="388592" indent="0">
              <a:buNone/>
              <a:defRPr sz="1530">
                <a:solidFill>
                  <a:schemeClr val="tx1">
                    <a:tint val="75000"/>
                  </a:schemeClr>
                </a:solidFill>
              </a:defRPr>
            </a:lvl2pPr>
            <a:lvl3pPr marL="777184" indent="0">
              <a:buNone/>
              <a:defRPr sz="1360">
                <a:solidFill>
                  <a:schemeClr val="tx1">
                    <a:tint val="75000"/>
                  </a:schemeClr>
                </a:solidFill>
              </a:defRPr>
            </a:lvl3pPr>
            <a:lvl4pPr marL="1165775" indent="0">
              <a:buNone/>
              <a:defRPr sz="1190">
                <a:solidFill>
                  <a:schemeClr val="tx1">
                    <a:tint val="75000"/>
                  </a:schemeClr>
                </a:solidFill>
              </a:defRPr>
            </a:lvl4pPr>
            <a:lvl5pPr marL="1554367" indent="0">
              <a:buNone/>
              <a:defRPr sz="1190">
                <a:solidFill>
                  <a:schemeClr val="tx1">
                    <a:tint val="75000"/>
                  </a:schemeClr>
                </a:solidFill>
              </a:defRPr>
            </a:lvl5pPr>
            <a:lvl6pPr marL="1942959" indent="0">
              <a:buNone/>
              <a:defRPr sz="1190">
                <a:solidFill>
                  <a:schemeClr val="tx1">
                    <a:tint val="75000"/>
                  </a:schemeClr>
                </a:solidFill>
              </a:defRPr>
            </a:lvl6pPr>
            <a:lvl7pPr marL="2331550" indent="0">
              <a:buNone/>
              <a:defRPr sz="1190">
                <a:solidFill>
                  <a:schemeClr val="tx1">
                    <a:tint val="75000"/>
                  </a:schemeClr>
                </a:solidFill>
              </a:defRPr>
            </a:lvl7pPr>
            <a:lvl8pPr marL="2720142" indent="0">
              <a:buNone/>
              <a:defRPr sz="1190">
                <a:solidFill>
                  <a:schemeClr val="tx1">
                    <a:tint val="75000"/>
                  </a:schemeClr>
                </a:solidFill>
              </a:defRPr>
            </a:lvl8pPr>
            <a:lvl9pPr marL="3108734" indent="0">
              <a:buNone/>
              <a:defRPr sz="119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150C47-1608-4CDA-A235-6421586C9142}" type="datetime1">
              <a:rPr lang="en-US" smtClean="0"/>
              <a:t>10/31/2021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4" name="TextBox 13"/>
          <p:cNvSpPr txBox="1"/>
          <p:nvPr/>
        </p:nvSpPr>
        <p:spPr>
          <a:xfrm>
            <a:off x="194312" y="1042251"/>
            <a:ext cx="388721" cy="857671"/>
          </a:xfrm>
          <a:prstGeom prst="rect">
            <a:avLst/>
          </a:prstGeom>
        </p:spPr>
        <p:txBody>
          <a:bodyPr vert="horz" lIns="77724" tIns="38862" rIns="77724" bIns="38862" rtlCol="0" anchor="ctr">
            <a:noAutofit/>
          </a:bodyPr>
          <a:lstStyle/>
          <a:p>
            <a:pPr lvl="0"/>
            <a:r>
              <a:rPr lang="en-US" sz="6799" dirty="0">
                <a:solidFill>
                  <a:schemeClr val="tx1"/>
                </a:solidFill>
                <a:effectLst/>
              </a:rPr>
              <a:t>“</a:t>
            </a:r>
          </a:p>
        </p:txBody>
      </p:sp>
      <p:sp>
        <p:nvSpPr>
          <p:cNvPr id="15" name="TextBox 14"/>
          <p:cNvSpPr txBox="1"/>
          <p:nvPr/>
        </p:nvSpPr>
        <p:spPr>
          <a:xfrm>
            <a:off x="6541772" y="4060617"/>
            <a:ext cx="388721" cy="857671"/>
          </a:xfrm>
          <a:prstGeom prst="rect">
            <a:avLst/>
          </a:prstGeom>
        </p:spPr>
        <p:txBody>
          <a:bodyPr vert="horz" lIns="77724" tIns="38862" rIns="77724" bIns="38862" rtlCol="0" anchor="ctr">
            <a:noAutofit/>
          </a:bodyPr>
          <a:lstStyle/>
          <a:p>
            <a:pPr lvl="0" algn="r"/>
            <a:r>
              <a:rPr lang="en-US" sz="6799" dirty="0">
                <a:solidFill>
                  <a:schemeClr val="tx1"/>
                </a:solidFill>
                <a:effectLst/>
              </a:rPr>
              <a:t>”</a:t>
            </a:r>
          </a:p>
        </p:txBody>
      </p:sp>
    </p:spTree>
    <p:extLst>
      <p:ext uri="{BB962C8B-B14F-4D97-AF65-F5344CB8AC3E}">
        <p14:creationId xmlns:p14="http://schemas.microsoft.com/office/powerpoint/2010/main" val="15503389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53390" y="5029200"/>
            <a:ext cx="5425007" cy="2489520"/>
          </a:xfrm>
        </p:spPr>
        <p:txBody>
          <a:bodyPr anchor="b">
            <a:normAutofit/>
          </a:bodyPr>
          <a:lstStyle>
            <a:lvl1pPr algn="l">
              <a:defRPr sz="238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53391" y="7528371"/>
            <a:ext cx="5426019" cy="1300668"/>
          </a:xfrm>
        </p:spPr>
        <p:txBody>
          <a:bodyPr anchor="t">
            <a:normAutofit/>
          </a:bodyPr>
          <a:lstStyle>
            <a:lvl1pPr marL="0" indent="0" algn="l">
              <a:buNone/>
              <a:defRPr sz="1530">
                <a:solidFill>
                  <a:schemeClr val="bg2">
                    <a:lumMod val="75000"/>
                  </a:schemeClr>
                </a:solidFill>
              </a:defRPr>
            </a:lvl1pPr>
            <a:lvl2pPr marL="388592" indent="0">
              <a:buNone/>
              <a:defRPr sz="1530">
                <a:solidFill>
                  <a:schemeClr val="tx1">
                    <a:tint val="75000"/>
                  </a:schemeClr>
                </a:solidFill>
              </a:defRPr>
            </a:lvl2pPr>
            <a:lvl3pPr marL="777184" indent="0">
              <a:buNone/>
              <a:defRPr sz="1360">
                <a:solidFill>
                  <a:schemeClr val="tx1">
                    <a:tint val="75000"/>
                  </a:schemeClr>
                </a:solidFill>
              </a:defRPr>
            </a:lvl3pPr>
            <a:lvl4pPr marL="1165775" indent="0">
              <a:buNone/>
              <a:defRPr sz="1190">
                <a:solidFill>
                  <a:schemeClr val="tx1">
                    <a:tint val="75000"/>
                  </a:schemeClr>
                </a:solidFill>
              </a:defRPr>
            </a:lvl4pPr>
            <a:lvl5pPr marL="1554367" indent="0">
              <a:buNone/>
              <a:defRPr sz="1190">
                <a:solidFill>
                  <a:schemeClr val="tx1">
                    <a:tint val="75000"/>
                  </a:schemeClr>
                </a:solidFill>
              </a:defRPr>
            </a:lvl5pPr>
            <a:lvl6pPr marL="1942959" indent="0">
              <a:buNone/>
              <a:defRPr sz="1190">
                <a:solidFill>
                  <a:schemeClr val="tx1">
                    <a:tint val="75000"/>
                  </a:schemeClr>
                </a:solidFill>
              </a:defRPr>
            </a:lvl6pPr>
            <a:lvl7pPr marL="2331550" indent="0">
              <a:buNone/>
              <a:defRPr sz="1190">
                <a:solidFill>
                  <a:schemeClr val="tx1">
                    <a:tint val="75000"/>
                  </a:schemeClr>
                </a:solidFill>
              </a:defRPr>
            </a:lvl7pPr>
            <a:lvl8pPr marL="2720142" indent="0">
              <a:buNone/>
              <a:defRPr sz="1190">
                <a:solidFill>
                  <a:schemeClr val="tx1">
                    <a:tint val="75000"/>
                  </a:schemeClr>
                </a:solidFill>
              </a:defRPr>
            </a:lvl8pPr>
            <a:lvl9pPr marL="3108734" indent="0">
              <a:buNone/>
              <a:defRPr sz="119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150C47-1608-4CDA-A235-6421586C9142}" type="datetime1">
              <a:rPr lang="en-US" smtClean="0"/>
              <a:t>10/31/2021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4379290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27841" y="782320"/>
            <a:ext cx="5830818" cy="4246880"/>
          </a:xfrm>
        </p:spPr>
        <p:txBody>
          <a:bodyPr anchor="ctr">
            <a:normAutofit/>
          </a:bodyPr>
          <a:lstStyle>
            <a:lvl1pPr algn="l">
              <a:defRPr sz="238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453390" y="5699762"/>
            <a:ext cx="5425007" cy="1539803"/>
          </a:xfrm>
        </p:spPr>
        <p:txBody>
          <a:bodyPr vert="horz" lIns="91440" tIns="45720" rIns="91440" bIns="45720" rtlCol="0" anchor="b">
            <a:normAutofit/>
          </a:bodyPr>
          <a:lstStyle>
            <a:lvl1pPr>
              <a:buNone/>
              <a:defRPr lang="en-US" sz="17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53390" y="7264400"/>
            <a:ext cx="5425006" cy="1564640"/>
          </a:xfrm>
        </p:spPr>
        <p:txBody>
          <a:bodyPr anchor="t">
            <a:normAutofit/>
          </a:bodyPr>
          <a:lstStyle>
            <a:lvl1pPr marL="0" indent="0" algn="l">
              <a:buNone/>
              <a:defRPr sz="1530">
                <a:solidFill>
                  <a:schemeClr val="bg2">
                    <a:lumMod val="75000"/>
                  </a:schemeClr>
                </a:solidFill>
              </a:defRPr>
            </a:lvl1pPr>
            <a:lvl2pPr marL="388592" indent="0">
              <a:buNone/>
              <a:defRPr sz="1530">
                <a:solidFill>
                  <a:schemeClr val="tx1">
                    <a:tint val="75000"/>
                  </a:schemeClr>
                </a:solidFill>
              </a:defRPr>
            </a:lvl2pPr>
            <a:lvl3pPr marL="777184" indent="0">
              <a:buNone/>
              <a:defRPr sz="1360">
                <a:solidFill>
                  <a:schemeClr val="tx1">
                    <a:tint val="75000"/>
                  </a:schemeClr>
                </a:solidFill>
              </a:defRPr>
            </a:lvl3pPr>
            <a:lvl4pPr marL="1165775" indent="0">
              <a:buNone/>
              <a:defRPr sz="1190">
                <a:solidFill>
                  <a:schemeClr val="tx1">
                    <a:tint val="75000"/>
                  </a:schemeClr>
                </a:solidFill>
              </a:defRPr>
            </a:lvl4pPr>
            <a:lvl5pPr marL="1554367" indent="0">
              <a:buNone/>
              <a:defRPr sz="1190">
                <a:solidFill>
                  <a:schemeClr val="tx1">
                    <a:tint val="75000"/>
                  </a:schemeClr>
                </a:solidFill>
              </a:defRPr>
            </a:lvl5pPr>
            <a:lvl6pPr marL="1942959" indent="0">
              <a:buNone/>
              <a:defRPr sz="1190">
                <a:solidFill>
                  <a:schemeClr val="tx1">
                    <a:tint val="75000"/>
                  </a:schemeClr>
                </a:solidFill>
              </a:defRPr>
            </a:lvl6pPr>
            <a:lvl7pPr marL="2331550" indent="0">
              <a:buNone/>
              <a:defRPr sz="1190">
                <a:solidFill>
                  <a:schemeClr val="tx1">
                    <a:tint val="75000"/>
                  </a:schemeClr>
                </a:solidFill>
              </a:defRPr>
            </a:lvl7pPr>
            <a:lvl8pPr marL="2720142" indent="0">
              <a:buNone/>
              <a:defRPr sz="1190">
                <a:solidFill>
                  <a:schemeClr val="tx1">
                    <a:tint val="75000"/>
                  </a:schemeClr>
                </a:solidFill>
              </a:defRPr>
            </a:lvl8pPr>
            <a:lvl9pPr marL="3108734" indent="0">
              <a:buNone/>
              <a:defRPr sz="119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150C47-1608-4CDA-A235-6421586C9142}" type="datetime1">
              <a:rPr lang="en-US" smtClean="0"/>
              <a:t>10/31/2021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4" name="TextBox 13"/>
          <p:cNvSpPr txBox="1"/>
          <p:nvPr/>
        </p:nvSpPr>
        <p:spPr>
          <a:xfrm>
            <a:off x="194312" y="1042251"/>
            <a:ext cx="388721" cy="857671"/>
          </a:xfrm>
          <a:prstGeom prst="rect">
            <a:avLst/>
          </a:prstGeom>
        </p:spPr>
        <p:txBody>
          <a:bodyPr vert="horz" lIns="77724" tIns="38862" rIns="77724" bIns="38862" rtlCol="0" anchor="ctr">
            <a:noAutofit/>
          </a:bodyPr>
          <a:lstStyle/>
          <a:p>
            <a:pPr lvl="0"/>
            <a:r>
              <a:rPr lang="en-US" sz="6799" dirty="0">
                <a:solidFill>
                  <a:schemeClr val="tx1"/>
                </a:solidFill>
                <a:effectLst/>
              </a:rPr>
              <a:t>“</a:t>
            </a:r>
          </a:p>
        </p:txBody>
      </p:sp>
      <p:sp>
        <p:nvSpPr>
          <p:cNvPr id="15" name="TextBox 14"/>
          <p:cNvSpPr txBox="1"/>
          <p:nvPr/>
        </p:nvSpPr>
        <p:spPr>
          <a:xfrm>
            <a:off x="6541772" y="4060617"/>
            <a:ext cx="388721" cy="857671"/>
          </a:xfrm>
          <a:prstGeom prst="rect">
            <a:avLst/>
          </a:prstGeom>
        </p:spPr>
        <p:txBody>
          <a:bodyPr vert="horz" lIns="77724" tIns="38862" rIns="77724" bIns="38862" rtlCol="0" anchor="ctr">
            <a:noAutofit/>
          </a:bodyPr>
          <a:lstStyle/>
          <a:p>
            <a:pPr lvl="0" algn="r"/>
            <a:r>
              <a:rPr lang="en-US" sz="6799" dirty="0">
                <a:solidFill>
                  <a:schemeClr val="tx1"/>
                </a:solidFill>
                <a:effectLst/>
              </a:rPr>
              <a:t>”</a:t>
            </a:r>
          </a:p>
        </p:txBody>
      </p:sp>
    </p:spTree>
    <p:extLst>
      <p:ext uri="{BB962C8B-B14F-4D97-AF65-F5344CB8AC3E}">
        <p14:creationId xmlns:p14="http://schemas.microsoft.com/office/powerpoint/2010/main" val="364674188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453391" y="782320"/>
            <a:ext cx="6396809" cy="4246880"/>
          </a:xfrm>
        </p:spPr>
        <p:txBody>
          <a:bodyPr vert="horz" lIns="91440" tIns="45720" rIns="91440" bIns="45720" rtlCol="0" anchor="ctr">
            <a:normAutofit/>
          </a:bodyPr>
          <a:lstStyle>
            <a:lvl1pPr>
              <a:defRPr lang="en-US" sz="238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453390" y="5761850"/>
            <a:ext cx="5425007" cy="1229360"/>
          </a:xfrm>
        </p:spPr>
        <p:txBody>
          <a:bodyPr vert="horz" lIns="91440" tIns="45720" rIns="91440" bIns="45720" rtlCol="0" anchor="b">
            <a:normAutofit/>
          </a:bodyPr>
          <a:lstStyle>
            <a:lvl1pPr>
              <a:buNone/>
              <a:defRPr lang="en-US" sz="17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53390" y="6991214"/>
            <a:ext cx="5425006" cy="1837829"/>
          </a:xfrm>
        </p:spPr>
        <p:txBody>
          <a:bodyPr anchor="t">
            <a:normAutofit/>
          </a:bodyPr>
          <a:lstStyle>
            <a:lvl1pPr marL="0" indent="0" algn="l">
              <a:buNone/>
              <a:defRPr sz="1530">
                <a:solidFill>
                  <a:schemeClr val="bg2">
                    <a:lumMod val="75000"/>
                  </a:schemeClr>
                </a:solidFill>
              </a:defRPr>
            </a:lvl1pPr>
            <a:lvl2pPr marL="388592" indent="0">
              <a:buNone/>
              <a:defRPr sz="1530">
                <a:solidFill>
                  <a:schemeClr val="tx1">
                    <a:tint val="75000"/>
                  </a:schemeClr>
                </a:solidFill>
              </a:defRPr>
            </a:lvl2pPr>
            <a:lvl3pPr marL="777184" indent="0">
              <a:buNone/>
              <a:defRPr sz="1360">
                <a:solidFill>
                  <a:schemeClr val="tx1">
                    <a:tint val="75000"/>
                  </a:schemeClr>
                </a:solidFill>
              </a:defRPr>
            </a:lvl3pPr>
            <a:lvl4pPr marL="1165775" indent="0">
              <a:buNone/>
              <a:defRPr sz="1190">
                <a:solidFill>
                  <a:schemeClr val="tx1">
                    <a:tint val="75000"/>
                  </a:schemeClr>
                </a:solidFill>
              </a:defRPr>
            </a:lvl4pPr>
            <a:lvl5pPr marL="1554367" indent="0">
              <a:buNone/>
              <a:defRPr sz="1190">
                <a:solidFill>
                  <a:schemeClr val="tx1">
                    <a:tint val="75000"/>
                  </a:schemeClr>
                </a:solidFill>
              </a:defRPr>
            </a:lvl5pPr>
            <a:lvl6pPr marL="1942959" indent="0">
              <a:buNone/>
              <a:defRPr sz="1190">
                <a:solidFill>
                  <a:schemeClr val="tx1">
                    <a:tint val="75000"/>
                  </a:schemeClr>
                </a:solidFill>
              </a:defRPr>
            </a:lvl6pPr>
            <a:lvl7pPr marL="2331550" indent="0">
              <a:buNone/>
              <a:defRPr sz="1190">
                <a:solidFill>
                  <a:schemeClr val="tx1">
                    <a:tint val="75000"/>
                  </a:schemeClr>
                </a:solidFill>
              </a:defRPr>
            </a:lvl7pPr>
            <a:lvl8pPr marL="2720142" indent="0">
              <a:buNone/>
              <a:defRPr sz="1190">
                <a:solidFill>
                  <a:schemeClr val="tx1">
                    <a:tint val="75000"/>
                  </a:schemeClr>
                </a:solidFill>
              </a:defRPr>
            </a:lvl8pPr>
            <a:lvl9pPr marL="3108734" indent="0">
              <a:buNone/>
              <a:defRPr sz="119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150C47-1608-4CDA-A235-6421586C9142}" type="datetime1">
              <a:rPr lang="en-US" smtClean="0"/>
              <a:t>10/31/2021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1369113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3391" y="6593840"/>
            <a:ext cx="5571637" cy="2235200"/>
          </a:xfrm>
        </p:spPr>
        <p:txBody>
          <a:bodyPr>
            <a:normAutofit/>
          </a:bodyPr>
          <a:lstStyle>
            <a:lvl1pPr algn="l">
              <a:defRPr sz="238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3391" y="782321"/>
            <a:ext cx="5571637" cy="5525916"/>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0539AF-D423-4297-9560-442B5DC2BBB8}" type="datetime1">
              <a:rPr lang="en-US" smtClean="0"/>
              <a:t>10/31/2021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892728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81446" y="782320"/>
            <a:ext cx="1737565" cy="6482080"/>
          </a:xfrm>
        </p:spPr>
        <p:txBody>
          <a:bodyPr vert="eaVert">
            <a:normAutofit/>
          </a:bodyPr>
          <a:lstStyle>
            <a:lvl1pPr>
              <a:defRPr sz="238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3390" y="782320"/>
            <a:ext cx="4972510" cy="804672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79C788-9986-4E09-8AD4-1FAA9F79EF63}" type="datetime1">
              <a:rPr lang="en-US" smtClean="0"/>
              <a:t>10/31/2021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0520483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3391" y="6593840"/>
            <a:ext cx="5571637" cy="2235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3391" y="782320"/>
            <a:ext cx="5571637" cy="552591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D1C1D9-5A55-4B1C-9015-3FC79F6A1E8D}" type="datetime1">
              <a:rPr lang="en-US" smtClean="0"/>
              <a:t>10/31/2021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25066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3390" y="2905759"/>
            <a:ext cx="5442098" cy="3402472"/>
          </a:xfrm>
        </p:spPr>
        <p:txBody>
          <a:bodyPr anchor="b">
            <a:normAutofit/>
          </a:bodyPr>
          <a:lstStyle>
            <a:lvl1pPr algn="l">
              <a:defRPr sz="272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53391" y="6581423"/>
            <a:ext cx="5442097" cy="2247618"/>
          </a:xfrm>
        </p:spPr>
        <p:txBody>
          <a:bodyPr anchor="t">
            <a:normAutofit/>
          </a:bodyPr>
          <a:lstStyle>
            <a:lvl1pPr marL="0" indent="0" algn="l">
              <a:buNone/>
              <a:defRPr sz="1530">
                <a:solidFill>
                  <a:schemeClr val="bg2">
                    <a:lumMod val="75000"/>
                  </a:schemeClr>
                </a:solidFill>
              </a:defRPr>
            </a:lvl1pPr>
            <a:lvl2pPr marL="388592" indent="0">
              <a:buNone/>
              <a:defRPr sz="1530">
                <a:solidFill>
                  <a:schemeClr val="tx1">
                    <a:tint val="75000"/>
                  </a:schemeClr>
                </a:solidFill>
              </a:defRPr>
            </a:lvl2pPr>
            <a:lvl3pPr marL="777184" indent="0">
              <a:buNone/>
              <a:defRPr sz="1360">
                <a:solidFill>
                  <a:schemeClr val="tx1">
                    <a:tint val="75000"/>
                  </a:schemeClr>
                </a:solidFill>
              </a:defRPr>
            </a:lvl3pPr>
            <a:lvl4pPr marL="1165775" indent="0">
              <a:buNone/>
              <a:defRPr sz="1190">
                <a:solidFill>
                  <a:schemeClr val="tx1">
                    <a:tint val="75000"/>
                  </a:schemeClr>
                </a:solidFill>
              </a:defRPr>
            </a:lvl4pPr>
            <a:lvl5pPr marL="1554367" indent="0">
              <a:buNone/>
              <a:defRPr sz="1190">
                <a:solidFill>
                  <a:schemeClr val="tx1">
                    <a:tint val="75000"/>
                  </a:schemeClr>
                </a:solidFill>
              </a:defRPr>
            </a:lvl5pPr>
            <a:lvl6pPr marL="1942959" indent="0">
              <a:buNone/>
              <a:defRPr sz="1190">
                <a:solidFill>
                  <a:schemeClr val="tx1">
                    <a:tint val="75000"/>
                  </a:schemeClr>
                </a:solidFill>
              </a:defRPr>
            </a:lvl6pPr>
            <a:lvl7pPr marL="2331550" indent="0">
              <a:buNone/>
              <a:defRPr sz="1190">
                <a:solidFill>
                  <a:schemeClr val="tx1">
                    <a:tint val="75000"/>
                  </a:schemeClr>
                </a:solidFill>
              </a:defRPr>
            </a:lvl7pPr>
            <a:lvl8pPr marL="2720142" indent="0">
              <a:buNone/>
              <a:defRPr sz="1190">
                <a:solidFill>
                  <a:schemeClr val="tx1">
                    <a:tint val="75000"/>
                  </a:schemeClr>
                </a:solidFill>
              </a:defRPr>
            </a:lvl8pPr>
            <a:lvl9pPr marL="3108734" indent="0">
              <a:buNone/>
              <a:defRPr sz="119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100AC8-8E0E-4D8A-AF90-48F8FD6479C5}" type="datetime1">
              <a:rPr lang="en-US" smtClean="0"/>
              <a:t>10/31/2021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4322977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3391" y="6593840"/>
            <a:ext cx="5571637" cy="2235200"/>
          </a:xfrm>
        </p:spPr>
        <p:txBody>
          <a:bodyPr>
            <a:normAutofit/>
          </a:bodyPr>
          <a:lstStyle>
            <a:lvl1pPr>
              <a:defRPr sz="2720"/>
            </a:lvl1pPr>
          </a:lstStyle>
          <a:p>
            <a:r>
              <a:rPr lang="en-US" smtClean="0"/>
              <a:t>Click to edit Master title style</a:t>
            </a:r>
            <a:endParaRPr lang="en-US" dirty="0"/>
          </a:p>
        </p:txBody>
      </p:sp>
      <p:sp>
        <p:nvSpPr>
          <p:cNvPr id="11" name="Content Placeholder 3"/>
          <p:cNvSpPr>
            <a:spLocks noGrp="1"/>
          </p:cNvSpPr>
          <p:nvPr>
            <p:ph sz="half" idx="13"/>
          </p:nvPr>
        </p:nvSpPr>
        <p:spPr>
          <a:xfrm>
            <a:off x="453390" y="782321"/>
            <a:ext cx="3357472" cy="5525912"/>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3963008" y="782322"/>
            <a:ext cx="3356002" cy="551349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5FC6CF-D139-4F10-B0E4-DF1DFBBA26DE}" type="datetime1">
              <a:rPr lang="en-US" smtClean="0"/>
              <a:t>10/31/2021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8996966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3391" y="6593840"/>
            <a:ext cx="5571637" cy="2235200"/>
          </a:xfrm>
        </p:spPr>
        <p:txBody>
          <a:bodyPr>
            <a:normAutofit/>
          </a:bodyPr>
          <a:lstStyle>
            <a:lvl1pPr>
              <a:defRPr sz="2720"/>
            </a:lvl1pPr>
          </a:lstStyle>
          <a:p>
            <a:r>
              <a:rPr lang="en-US" smtClean="0"/>
              <a:t>Click to edit Master title style</a:t>
            </a:r>
            <a:endParaRPr lang="en-US" dirty="0"/>
          </a:p>
        </p:txBody>
      </p:sp>
      <p:sp>
        <p:nvSpPr>
          <p:cNvPr id="3" name="Text Placeholder 2"/>
          <p:cNvSpPr>
            <a:spLocks noGrp="1"/>
          </p:cNvSpPr>
          <p:nvPr>
            <p:ph type="body" idx="1"/>
          </p:nvPr>
        </p:nvSpPr>
        <p:spPr>
          <a:xfrm>
            <a:off x="647701" y="782320"/>
            <a:ext cx="3159336" cy="894080"/>
          </a:xfrm>
        </p:spPr>
        <p:txBody>
          <a:bodyPr anchor="b">
            <a:noAutofit/>
          </a:bodyPr>
          <a:lstStyle>
            <a:lvl1pPr marL="0" indent="0">
              <a:buNone/>
              <a:defRPr sz="2040" b="0" cap="all">
                <a:solidFill>
                  <a:schemeClr val="tx1"/>
                </a:solidFill>
              </a:defRPr>
            </a:lvl1pPr>
            <a:lvl2pPr marL="388592" indent="0">
              <a:buNone/>
              <a:defRPr sz="1700" b="1"/>
            </a:lvl2pPr>
            <a:lvl3pPr marL="777184" indent="0">
              <a:buNone/>
              <a:defRPr sz="1530" b="1"/>
            </a:lvl3pPr>
            <a:lvl4pPr marL="1165775" indent="0">
              <a:buNone/>
              <a:defRPr sz="1360" b="1"/>
            </a:lvl4pPr>
            <a:lvl5pPr marL="1554367" indent="0">
              <a:buNone/>
              <a:defRPr sz="1360" b="1"/>
            </a:lvl5pPr>
            <a:lvl6pPr marL="1942959" indent="0">
              <a:buNone/>
              <a:defRPr sz="1360" b="1"/>
            </a:lvl6pPr>
            <a:lvl7pPr marL="2331550" indent="0">
              <a:buNone/>
              <a:defRPr sz="1360" b="1"/>
            </a:lvl7pPr>
            <a:lvl8pPr marL="2720142" indent="0">
              <a:buNone/>
              <a:defRPr sz="1360" b="1"/>
            </a:lvl8pPr>
            <a:lvl9pPr marL="3108734" indent="0">
              <a:buNone/>
              <a:defRPr sz="1360" b="1"/>
            </a:lvl9pPr>
          </a:lstStyle>
          <a:p>
            <a:pPr lvl="0"/>
            <a:r>
              <a:rPr lang="en-US" smtClean="0"/>
              <a:t>Click to edit Master text styles</a:t>
            </a:r>
          </a:p>
        </p:txBody>
      </p:sp>
      <p:sp>
        <p:nvSpPr>
          <p:cNvPr id="4" name="Content Placeholder 3"/>
          <p:cNvSpPr>
            <a:spLocks noGrp="1"/>
          </p:cNvSpPr>
          <p:nvPr>
            <p:ph sz="half" idx="2"/>
          </p:nvPr>
        </p:nvSpPr>
        <p:spPr>
          <a:xfrm>
            <a:off x="453391" y="1676401"/>
            <a:ext cx="3353647" cy="4631832"/>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126764" y="831216"/>
            <a:ext cx="3199443" cy="845184"/>
          </a:xfrm>
        </p:spPr>
        <p:txBody>
          <a:bodyPr anchor="b">
            <a:noAutofit/>
          </a:bodyPr>
          <a:lstStyle>
            <a:lvl1pPr marL="0" indent="0">
              <a:buNone/>
              <a:defRPr sz="2040" b="0" cap="all">
                <a:solidFill>
                  <a:schemeClr val="tx1"/>
                </a:solidFill>
              </a:defRPr>
            </a:lvl1pPr>
            <a:lvl2pPr marL="388592" indent="0">
              <a:buNone/>
              <a:defRPr sz="1700" b="1"/>
            </a:lvl2pPr>
            <a:lvl3pPr marL="777184" indent="0">
              <a:buNone/>
              <a:defRPr sz="1530" b="1"/>
            </a:lvl3pPr>
            <a:lvl4pPr marL="1165775" indent="0">
              <a:buNone/>
              <a:defRPr sz="1360" b="1"/>
            </a:lvl4pPr>
            <a:lvl5pPr marL="1554367" indent="0">
              <a:buNone/>
              <a:defRPr sz="1360" b="1"/>
            </a:lvl5pPr>
            <a:lvl6pPr marL="1942959" indent="0">
              <a:buNone/>
              <a:defRPr sz="1360" b="1"/>
            </a:lvl6pPr>
            <a:lvl7pPr marL="2331550" indent="0">
              <a:buNone/>
              <a:defRPr sz="1360" b="1"/>
            </a:lvl7pPr>
            <a:lvl8pPr marL="2720142" indent="0">
              <a:buNone/>
              <a:defRPr sz="1360" b="1"/>
            </a:lvl8pPr>
            <a:lvl9pPr marL="3108734" indent="0">
              <a:buNone/>
              <a:defRPr sz="1360" b="1"/>
            </a:lvl9pPr>
          </a:lstStyle>
          <a:p>
            <a:pPr lvl="0"/>
            <a:r>
              <a:rPr lang="en-US" smtClean="0"/>
              <a:t>Click to edit Master text styles</a:t>
            </a:r>
          </a:p>
        </p:txBody>
      </p:sp>
      <p:sp>
        <p:nvSpPr>
          <p:cNvPr id="6" name="Content Placeholder 5"/>
          <p:cNvSpPr>
            <a:spLocks noGrp="1"/>
          </p:cNvSpPr>
          <p:nvPr>
            <p:ph sz="quarter" idx="4"/>
          </p:nvPr>
        </p:nvSpPr>
        <p:spPr>
          <a:xfrm>
            <a:off x="3963009" y="1676402"/>
            <a:ext cx="3363199" cy="46194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286167-F9DB-410E-80C3-8628219E4D05}" type="datetime1">
              <a:rPr lang="en-US" smtClean="0"/>
              <a:t>10/31/2021</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6782697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3391" y="6593840"/>
            <a:ext cx="5571637" cy="2235200"/>
          </a:xfrm>
        </p:spPr>
        <p:txBody>
          <a:bodyPr>
            <a:normAutofit/>
          </a:bodyPr>
          <a:lstStyle>
            <a:lvl1pPr>
              <a:defRPr sz="272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AAFD7E-C914-4683-B9F0-3C235DD52A33}" type="datetime1">
              <a:rPr lang="en-US" smtClean="0"/>
              <a:t>10/31/2021</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80727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762542-A449-4FAC-B1DC-6CADF3371CC9}" type="datetime1">
              <a:rPr lang="en-US" smtClean="0"/>
              <a:t>10/31/2021</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2014485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605867" y="782320"/>
            <a:ext cx="2720340" cy="2235200"/>
          </a:xfrm>
        </p:spPr>
        <p:txBody>
          <a:bodyPr anchor="b">
            <a:normAutofit/>
          </a:bodyPr>
          <a:lstStyle>
            <a:lvl1pPr algn="l">
              <a:defRPr sz="1700" b="0"/>
            </a:lvl1pPr>
          </a:lstStyle>
          <a:p>
            <a:r>
              <a:rPr lang="en-US" smtClean="0"/>
              <a:t>Click to edit Master title style</a:t>
            </a:r>
            <a:endParaRPr lang="en-US" dirty="0"/>
          </a:p>
        </p:txBody>
      </p:sp>
      <p:sp>
        <p:nvSpPr>
          <p:cNvPr id="3" name="Content Placeholder 2"/>
          <p:cNvSpPr>
            <a:spLocks noGrp="1"/>
          </p:cNvSpPr>
          <p:nvPr>
            <p:ph idx="1"/>
          </p:nvPr>
        </p:nvSpPr>
        <p:spPr>
          <a:xfrm>
            <a:off x="453389" y="782320"/>
            <a:ext cx="3772942" cy="804672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605867" y="3241043"/>
            <a:ext cx="2720340" cy="3067192"/>
          </a:xfrm>
        </p:spPr>
        <p:txBody>
          <a:bodyPr anchor="t">
            <a:normAutofit/>
          </a:bodyPr>
          <a:lstStyle>
            <a:lvl1pPr marL="0" indent="0">
              <a:buNone/>
              <a:defRPr sz="1360"/>
            </a:lvl1pPr>
            <a:lvl2pPr marL="388592" indent="0">
              <a:buNone/>
              <a:defRPr sz="1020"/>
            </a:lvl2pPr>
            <a:lvl3pPr marL="777184" indent="0">
              <a:buNone/>
              <a:defRPr sz="850"/>
            </a:lvl3pPr>
            <a:lvl4pPr marL="1165775" indent="0">
              <a:buNone/>
              <a:defRPr sz="765"/>
            </a:lvl4pPr>
            <a:lvl5pPr marL="1554367" indent="0">
              <a:buNone/>
              <a:defRPr sz="765"/>
            </a:lvl5pPr>
            <a:lvl6pPr marL="1942959" indent="0">
              <a:buNone/>
              <a:defRPr sz="765"/>
            </a:lvl6pPr>
            <a:lvl7pPr marL="2331550" indent="0">
              <a:buNone/>
              <a:defRPr sz="765"/>
            </a:lvl7pPr>
            <a:lvl8pPr marL="2720142" indent="0">
              <a:buNone/>
              <a:defRPr sz="765"/>
            </a:lvl8pPr>
            <a:lvl9pPr marL="3108734" indent="0">
              <a:buNone/>
              <a:defRPr sz="76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A2AE78-A194-4804-8003-689514446306}" type="datetime1">
              <a:rPr lang="en-US" smtClean="0"/>
              <a:t>10/31/2021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0726945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21431" y="2123440"/>
            <a:ext cx="3028769" cy="1676400"/>
          </a:xfrm>
        </p:spPr>
        <p:txBody>
          <a:bodyPr anchor="b">
            <a:normAutofit/>
          </a:bodyPr>
          <a:lstStyle>
            <a:lvl1pPr algn="l">
              <a:defRPr sz="2040"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47700" y="1341120"/>
            <a:ext cx="2788828" cy="704088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360"/>
            </a:lvl1pPr>
            <a:lvl2pPr marL="388592" indent="0">
              <a:buNone/>
              <a:defRPr sz="1360"/>
            </a:lvl2pPr>
            <a:lvl3pPr marL="777184" indent="0">
              <a:buNone/>
              <a:defRPr sz="1360"/>
            </a:lvl3pPr>
            <a:lvl4pPr marL="1165775" indent="0">
              <a:buNone/>
              <a:defRPr sz="1360"/>
            </a:lvl4pPr>
            <a:lvl5pPr marL="1554367" indent="0">
              <a:buNone/>
              <a:defRPr sz="1360"/>
            </a:lvl5pPr>
            <a:lvl6pPr marL="1942959" indent="0">
              <a:buNone/>
              <a:defRPr sz="1360"/>
            </a:lvl6pPr>
            <a:lvl7pPr marL="2331550" indent="0">
              <a:buNone/>
              <a:defRPr sz="1360"/>
            </a:lvl7pPr>
            <a:lvl8pPr marL="2720142" indent="0">
              <a:buNone/>
              <a:defRPr sz="1360"/>
            </a:lvl8pPr>
            <a:lvl9pPr marL="3108734" indent="0">
              <a:buNone/>
              <a:defRPr sz="1360"/>
            </a:lvl9pPr>
          </a:lstStyle>
          <a:p>
            <a:r>
              <a:rPr lang="en-US" smtClean="0"/>
              <a:t>Click icon to add picture</a:t>
            </a:r>
            <a:endParaRPr lang="en-US" dirty="0"/>
          </a:p>
        </p:txBody>
      </p:sp>
      <p:sp>
        <p:nvSpPr>
          <p:cNvPr id="4" name="Text Placeholder 3"/>
          <p:cNvSpPr>
            <a:spLocks noGrp="1"/>
          </p:cNvSpPr>
          <p:nvPr>
            <p:ph type="body" sz="half" idx="2"/>
          </p:nvPr>
        </p:nvSpPr>
        <p:spPr>
          <a:xfrm>
            <a:off x="3821623" y="4023360"/>
            <a:ext cx="3029590" cy="3054773"/>
          </a:xfrm>
        </p:spPr>
        <p:txBody>
          <a:bodyPr anchor="t">
            <a:normAutofit/>
          </a:bodyPr>
          <a:lstStyle>
            <a:lvl1pPr marL="0" indent="0">
              <a:buNone/>
              <a:defRPr sz="1530"/>
            </a:lvl1pPr>
            <a:lvl2pPr marL="388592" indent="0">
              <a:buNone/>
              <a:defRPr sz="1020"/>
            </a:lvl2pPr>
            <a:lvl3pPr marL="777184" indent="0">
              <a:buNone/>
              <a:defRPr sz="850"/>
            </a:lvl3pPr>
            <a:lvl4pPr marL="1165775" indent="0">
              <a:buNone/>
              <a:defRPr sz="765"/>
            </a:lvl4pPr>
            <a:lvl5pPr marL="1554367" indent="0">
              <a:buNone/>
              <a:defRPr sz="765"/>
            </a:lvl5pPr>
            <a:lvl6pPr marL="1942959" indent="0">
              <a:buNone/>
              <a:defRPr sz="765"/>
            </a:lvl6pPr>
            <a:lvl7pPr marL="2331550" indent="0">
              <a:buNone/>
              <a:defRPr sz="765"/>
            </a:lvl7pPr>
            <a:lvl8pPr marL="2720142" indent="0">
              <a:buNone/>
              <a:defRPr sz="765"/>
            </a:lvl8pPr>
            <a:lvl9pPr marL="3108734" indent="0">
              <a:buNone/>
              <a:defRPr sz="76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480220-0013-4EBD-94B1-935286A5780F}" type="datetime1">
              <a:rPr lang="en-US" smtClean="0"/>
              <a:t>10/31/2021</a:t>
            </a:fld>
            <a:endParaRPr lang="en-US"/>
          </a:p>
        </p:txBody>
      </p:sp>
      <p:sp>
        <p:nvSpPr>
          <p:cNvPr id="6" name="Footer Placeholder 5"/>
          <p:cNvSpPr>
            <a:spLocks noGrp="1"/>
          </p:cNvSpPr>
          <p:nvPr>
            <p:ph type="ftr" sz="quarter" idx="11"/>
          </p:nvPr>
        </p:nvSpPr>
        <p:spPr>
          <a:xfrm>
            <a:off x="453391" y="9052563"/>
            <a:ext cx="4939965" cy="535517"/>
          </a:xfrm>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64933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5670074" y="5712179"/>
            <a:ext cx="2099888" cy="3899182"/>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453391" y="6593840"/>
            <a:ext cx="5571637" cy="2235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3391" y="782321"/>
            <a:ext cx="5571637" cy="5525916"/>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15708" y="9052567"/>
            <a:ext cx="1020394" cy="535517"/>
          </a:xfrm>
          <a:prstGeom prst="rect">
            <a:avLst/>
          </a:prstGeom>
        </p:spPr>
        <p:txBody>
          <a:bodyPr vert="horz" lIns="91440" tIns="45720" rIns="91440" bIns="45720" rtlCol="0" anchor="t"/>
          <a:lstStyle>
            <a:lvl1pPr algn="r">
              <a:defRPr sz="850" b="0" i="0">
                <a:solidFill>
                  <a:schemeClr val="bg2">
                    <a:lumMod val="50000"/>
                  </a:schemeClr>
                </a:solidFill>
                <a:effectLst/>
                <a:latin typeface="+mn-lt"/>
              </a:defRPr>
            </a:lvl1pPr>
          </a:lstStyle>
          <a:p>
            <a:fld id="{60150C47-1608-4CDA-A235-6421586C9142}" type="datetime1">
              <a:rPr lang="en-US" smtClean="0"/>
              <a:t>10/31/2021</a:t>
            </a:fld>
            <a:endParaRPr lang="en-US"/>
          </a:p>
        </p:txBody>
      </p:sp>
      <p:sp>
        <p:nvSpPr>
          <p:cNvPr id="5" name="Footer Placeholder 4"/>
          <p:cNvSpPr>
            <a:spLocks noGrp="1"/>
          </p:cNvSpPr>
          <p:nvPr>
            <p:ph type="ftr" sz="quarter" idx="3"/>
          </p:nvPr>
        </p:nvSpPr>
        <p:spPr>
          <a:xfrm>
            <a:off x="453391" y="9052563"/>
            <a:ext cx="4939965" cy="535517"/>
          </a:xfrm>
          <a:prstGeom prst="rect">
            <a:avLst/>
          </a:prstGeom>
        </p:spPr>
        <p:txBody>
          <a:bodyPr vert="horz" lIns="91440" tIns="45720" rIns="91440" bIns="45720" rtlCol="0" anchor="t"/>
          <a:lstStyle>
            <a:lvl1pPr algn="l">
              <a:defRPr sz="85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6608264" y="8181770"/>
            <a:ext cx="728371" cy="982557"/>
          </a:xfrm>
          <a:prstGeom prst="rect">
            <a:avLst/>
          </a:prstGeom>
        </p:spPr>
        <p:txBody>
          <a:bodyPr vert="horz" lIns="91440" tIns="45720" rIns="91440" bIns="45720" rtlCol="0" anchor="b"/>
          <a:lstStyle>
            <a:lvl1pPr algn="r">
              <a:defRPr sz="2380" b="0" i="0">
                <a:solidFill>
                  <a:schemeClr val="bg2">
                    <a:lumMod val="50000"/>
                  </a:schemeClr>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473251609"/>
      </p:ext>
    </p:extLst>
  </p:cSld>
  <p:clrMap bg1="dk1" tx1="lt1" bg2="dk2" tx2="lt2" accent1="accent1" accent2="accent2" accent3="accent3" accent4="accent4" accent5="accent5" accent6="accent6" hlink="hlink" folHlink="folHlink"/>
  <p:sldLayoutIdLst>
    <p:sldLayoutId id="2147484570" r:id="rId1"/>
    <p:sldLayoutId id="2147484571" r:id="rId2"/>
    <p:sldLayoutId id="2147484572" r:id="rId3"/>
    <p:sldLayoutId id="2147484573" r:id="rId4"/>
    <p:sldLayoutId id="2147484574" r:id="rId5"/>
    <p:sldLayoutId id="2147484575" r:id="rId6"/>
    <p:sldLayoutId id="2147484576" r:id="rId7"/>
    <p:sldLayoutId id="2147484577" r:id="rId8"/>
    <p:sldLayoutId id="2147484578" r:id="rId9"/>
    <p:sldLayoutId id="2147484579" r:id="rId10"/>
    <p:sldLayoutId id="2147484580" r:id="rId11"/>
    <p:sldLayoutId id="2147484581" r:id="rId12"/>
    <p:sldLayoutId id="2147484582" r:id="rId13"/>
    <p:sldLayoutId id="2147484583" r:id="rId14"/>
    <p:sldLayoutId id="2147484584" r:id="rId15"/>
    <p:sldLayoutId id="2147484585" r:id="rId16"/>
    <p:sldLayoutId id="2147484586" r:id="rId17"/>
  </p:sldLayoutIdLst>
  <p:hf sldNum="0" hdr="0" ftr="0" dt="0"/>
  <p:txStyles>
    <p:titleStyle>
      <a:lvl1pPr algn="l" defTabSz="388592" rtl="0" eaLnBrk="1" latinLnBrk="0" hangingPunct="1">
        <a:spcBef>
          <a:spcPct val="0"/>
        </a:spcBef>
        <a:buNone/>
        <a:defRPr sz="272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42870" indent="-242870" algn="l" defTabSz="388592" rtl="0" eaLnBrk="1" latinLnBrk="0" hangingPunct="1">
        <a:spcBef>
          <a:spcPct val="20000"/>
        </a:spcBef>
        <a:spcAft>
          <a:spcPts val="510"/>
        </a:spcAft>
        <a:buClr>
          <a:schemeClr val="tx1"/>
        </a:buClr>
        <a:buSzPct val="80000"/>
        <a:buFont typeface="Wingdings 3" panose="05040102010807070707" pitchFamily="18" charset="2"/>
        <a:buChar char=""/>
        <a:defRPr sz="1700" kern="1200" cap="none">
          <a:solidFill>
            <a:schemeClr val="bg2">
              <a:lumMod val="75000"/>
            </a:schemeClr>
          </a:solidFill>
          <a:effectLst/>
          <a:latin typeface="+mn-lt"/>
          <a:ea typeface="+mn-ea"/>
          <a:cs typeface="+mn-cs"/>
        </a:defRPr>
      </a:lvl1pPr>
      <a:lvl2pPr marL="631462" indent="-242870" algn="l" defTabSz="388592" rtl="0" eaLnBrk="1" latinLnBrk="0" hangingPunct="1">
        <a:spcBef>
          <a:spcPct val="20000"/>
        </a:spcBef>
        <a:spcAft>
          <a:spcPts val="510"/>
        </a:spcAft>
        <a:buClr>
          <a:schemeClr val="tx1"/>
        </a:buClr>
        <a:buSzPct val="80000"/>
        <a:buFont typeface="Wingdings 3" panose="05040102010807070707" pitchFamily="18" charset="2"/>
        <a:buChar char=""/>
        <a:defRPr sz="1530" kern="1200" cap="none">
          <a:solidFill>
            <a:schemeClr val="bg2">
              <a:lumMod val="75000"/>
            </a:schemeClr>
          </a:solidFill>
          <a:effectLst/>
          <a:latin typeface="+mn-lt"/>
          <a:ea typeface="+mn-ea"/>
          <a:cs typeface="+mn-cs"/>
        </a:defRPr>
      </a:lvl2pPr>
      <a:lvl3pPr marL="1020054" indent="-242870" algn="l" defTabSz="388592" rtl="0" eaLnBrk="1" latinLnBrk="0" hangingPunct="1">
        <a:spcBef>
          <a:spcPct val="20000"/>
        </a:spcBef>
        <a:spcAft>
          <a:spcPts val="510"/>
        </a:spcAft>
        <a:buClr>
          <a:schemeClr val="tx1"/>
        </a:buClr>
        <a:buSzPct val="80000"/>
        <a:buFont typeface="Wingdings 3" panose="05040102010807070707" pitchFamily="18" charset="2"/>
        <a:buChar char=""/>
        <a:defRPr sz="1360" kern="1200" cap="none">
          <a:solidFill>
            <a:schemeClr val="bg2">
              <a:lumMod val="75000"/>
            </a:schemeClr>
          </a:solidFill>
          <a:effectLst/>
          <a:latin typeface="+mn-lt"/>
          <a:ea typeface="+mn-ea"/>
          <a:cs typeface="+mn-cs"/>
        </a:defRPr>
      </a:lvl3pPr>
      <a:lvl4pPr marL="1311498" indent="-145722" algn="l" defTabSz="388592" rtl="0" eaLnBrk="1" latinLnBrk="0" hangingPunct="1">
        <a:spcBef>
          <a:spcPct val="20000"/>
        </a:spcBef>
        <a:spcAft>
          <a:spcPts val="510"/>
        </a:spcAft>
        <a:buClr>
          <a:schemeClr val="tx1"/>
        </a:buClr>
        <a:buSzPct val="80000"/>
        <a:buFont typeface="Wingdings 3" panose="05040102010807070707" pitchFamily="18" charset="2"/>
        <a:buChar char=""/>
        <a:defRPr sz="1190" kern="1200" cap="none">
          <a:solidFill>
            <a:schemeClr val="bg2">
              <a:lumMod val="75000"/>
            </a:schemeClr>
          </a:solidFill>
          <a:effectLst/>
          <a:latin typeface="+mn-lt"/>
          <a:ea typeface="+mn-ea"/>
          <a:cs typeface="+mn-cs"/>
        </a:defRPr>
      </a:lvl4pPr>
      <a:lvl5pPr marL="1700090" indent="-145722" algn="l" defTabSz="388592" rtl="0" eaLnBrk="1" latinLnBrk="0" hangingPunct="1">
        <a:spcBef>
          <a:spcPct val="20000"/>
        </a:spcBef>
        <a:spcAft>
          <a:spcPts val="510"/>
        </a:spcAft>
        <a:buClr>
          <a:schemeClr val="tx1"/>
        </a:buClr>
        <a:buSzPct val="80000"/>
        <a:buFont typeface="Wingdings 3" panose="05040102010807070707" pitchFamily="18" charset="2"/>
        <a:buChar char=""/>
        <a:defRPr sz="1190" kern="1200" cap="none">
          <a:solidFill>
            <a:schemeClr val="bg2">
              <a:lumMod val="75000"/>
            </a:schemeClr>
          </a:solidFill>
          <a:effectLst/>
          <a:latin typeface="+mn-lt"/>
          <a:ea typeface="+mn-ea"/>
          <a:cs typeface="+mn-cs"/>
        </a:defRPr>
      </a:lvl5pPr>
      <a:lvl6pPr marL="2137255" indent="-194296" algn="l" defTabSz="388592" rtl="0" eaLnBrk="1" latinLnBrk="0" hangingPunct="1">
        <a:spcBef>
          <a:spcPct val="20000"/>
        </a:spcBef>
        <a:spcAft>
          <a:spcPts val="510"/>
        </a:spcAft>
        <a:buClr>
          <a:schemeClr val="tx1"/>
        </a:buClr>
        <a:buSzPct val="80000"/>
        <a:buFont typeface="Wingdings 3" panose="05040102010807070707" pitchFamily="18" charset="2"/>
        <a:buChar char=""/>
        <a:defRPr sz="1190" kern="1200" cap="none">
          <a:solidFill>
            <a:schemeClr val="bg2">
              <a:lumMod val="75000"/>
            </a:schemeClr>
          </a:solidFill>
          <a:effectLst/>
          <a:latin typeface="+mn-lt"/>
          <a:ea typeface="+mn-ea"/>
          <a:cs typeface="+mn-cs"/>
        </a:defRPr>
      </a:lvl6pPr>
      <a:lvl7pPr marL="2525846" indent="-194296" algn="l" defTabSz="388592" rtl="0" eaLnBrk="1" latinLnBrk="0" hangingPunct="1">
        <a:spcBef>
          <a:spcPct val="20000"/>
        </a:spcBef>
        <a:spcAft>
          <a:spcPts val="510"/>
        </a:spcAft>
        <a:buClr>
          <a:schemeClr val="tx1"/>
        </a:buClr>
        <a:buSzPct val="80000"/>
        <a:buFont typeface="Wingdings 3" panose="05040102010807070707" pitchFamily="18" charset="2"/>
        <a:buChar char=""/>
        <a:defRPr sz="1190" kern="1200" cap="none">
          <a:solidFill>
            <a:schemeClr val="bg2">
              <a:lumMod val="75000"/>
            </a:schemeClr>
          </a:solidFill>
          <a:effectLst/>
          <a:latin typeface="+mn-lt"/>
          <a:ea typeface="+mn-ea"/>
          <a:cs typeface="+mn-cs"/>
        </a:defRPr>
      </a:lvl7pPr>
      <a:lvl8pPr marL="2914438" indent="-194296" algn="l" defTabSz="388592" rtl="0" eaLnBrk="1" latinLnBrk="0" hangingPunct="1">
        <a:spcBef>
          <a:spcPct val="20000"/>
        </a:spcBef>
        <a:spcAft>
          <a:spcPts val="510"/>
        </a:spcAft>
        <a:buClr>
          <a:schemeClr val="tx1"/>
        </a:buClr>
        <a:buSzPct val="80000"/>
        <a:buFont typeface="Wingdings 3" panose="05040102010807070707" pitchFamily="18" charset="2"/>
        <a:buChar char=""/>
        <a:defRPr sz="1190" kern="1200" cap="none">
          <a:solidFill>
            <a:schemeClr val="bg2">
              <a:lumMod val="75000"/>
            </a:schemeClr>
          </a:solidFill>
          <a:effectLst/>
          <a:latin typeface="+mn-lt"/>
          <a:ea typeface="+mn-ea"/>
          <a:cs typeface="+mn-cs"/>
        </a:defRPr>
      </a:lvl8pPr>
      <a:lvl9pPr marL="3303029" indent="-194296" algn="l" defTabSz="388592" rtl="0" eaLnBrk="1" latinLnBrk="0" hangingPunct="1">
        <a:spcBef>
          <a:spcPct val="20000"/>
        </a:spcBef>
        <a:spcAft>
          <a:spcPts val="510"/>
        </a:spcAft>
        <a:buClr>
          <a:schemeClr val="tx1"/>
        </a:buClr>
        <a:buSzPct val="80000"/>
        <a:buFont typeface="Wingdings 3" panose="05040102010807070707" pitchFamily="18" charset="2"/>
        <a:buChar char=""/>
        <a:defRPr sz="1190" kern="1200" cap="none">
          <a:solidFill>
            <a:schemeClr val="bg2">
              <a:lumMod val="75000"/>
            </a:schemeClr>
          </a:solidFill>
          <a:effectLst/>
          <a:latin typeface="+mn-lt"/>
          <a:ea typeface="+mn-ea"/>
          <a:cs typeface="+mn-cs"/>
        </a:defRPr>
      </a:lvl9pPr>
    </p:bodyStyle>
    <p:otherStyle>
      <a:defPPr>
        <a:defRPr lang="en-US"/>
      </a:defPPr>
      <a:lvl1pPr marL="0" algn="l" defTabSz="388592" rtl="0" eaLnBrk="1" latinLnBrk="0" hangingPunct="1">
        <a:defRPr sz="1530" kern="1200">
          <a:solidFill>
            <a:schemeClr val="tx1"/>
          </a:solidFill>
          <a:latin typeface="+mn-lt"/>
          <a:ea typeface="+mn-ea"/>
          <a:cs typeface="+mn-cs"/>
        </a:defRPr>
      </a:lvl1pPr>
      <a:lvl2pPr marL="388592" algn="l" defTabSz="388592" rtl="0" eaLnBrk="1" latinLnBrk="0" hangingPunct="1">
        <a:defRPr sz="1530" kern="1200">
          <a:solidFill>
            <a:schemeClr val="tx1"/>
          </a:solidFill>
          <a:latin typeface="+mn-lt"/>
          <a:ea typeface="+mn-ea"/>
          <a:cs typeface="+mn-cs"/>
        </a:defRPr>
      </a:lvl2pPr>
      <a:lvl3pPr marL="777184" algn="l" defTabSz="388592" rtl="0" eaLnBrk="1" latinLnBrk="0" hangingPunct="1">
        <a:defRPr sz="1530" kern="1200">
          <a:solidFill>
            <a:schemeClr val="tx1"/>
          </a:solidFill>
          <a:latin typeface="+mn-lt"/>
          <a:ea typeface="+mn-ea"/>
          <a:cs typeface="+mn-cs"/>
        </a:defRPr>
      </a:lvl3pPr>
      <a:lvl4pPr marL="1165775" algn="l" defTabSz="388592" rtl="0" eaLnBrk="1" latinLnBrk="0" hangingPunct="1">
        <a:defRPr sz="1530" kern="1200">
          <a:solidFill>
            <a:schemeClr val="tx1"/>
          </a:solidFill>
          <a:latin typeface="+mn-lt"/>
          <a:ea typeface="+mn-ea"/>
          <a:cs typeface="+mn-cs"/>
        </a:defRPr>
      </a:lvl4pPr>
      <a:lvl5pPr marL="1554367" algn="l" defTabSz="388592" rtl="0" eaLnBrk="1" latinLnBrk="0" hangingPunct="1">
        <a:defRPr sz="1530" kern="1200">
          <a:solidFill>
            <a:schemeClr val="tx1"/>
          </a:solidFill>
          <a:latin typeface="+mn-lt"/>
          <a:ea typeface="+mn-ea"/>
          <a:cs typeface="+mn-cs"/>
        </a:defRPr>
      </a:lvl5pPr>
      <a:lvl6pPr marL="1942959" algn="l" defTabSz="388592" rtl="0" eaLnBrk="1" latinLnBrk="0" hangingPunct="1">
        <a:defRPr sz="1530" kern="1200">
          <a:solidFill>
            <a:schemeClr val="tx1"/>
          </a:solidFill>
          <a:latin typeface="+mn-lt"/>
          <a:ea typeface="+mn-ea"/>
          <a:cs typeface="+mn-cs"/>
        </a:defRPr>
      </a:lvl6pPr>
      <a:lvl7pPr marL="2331550" algn="l" defTabSz="388592" rtl="0" eaLnBrk="1" latinLnBrk="0" hangingPunct="1">
        <a:defRPr sz="1530" kern="1200">
          <a:solidFill>
            <a:schemeClr val="tx1"/>
          </a:solidFill>
          <a:latin typeface="+mn-lt"/>
          <a:ea typeface="+mn-ea"/>
          <a:cs typeface="+mn-cs"/>
        </a:defRPr>
      </a:lvl7pPr>
      <a:lvl8pPr marL="2720142" algn="l" defTabSz="388592" rtl="0" eaLnBrk="1" latinLnBrk="0" hangingPunct="1">
        <a:defRPr sz="1530" kern="1200">
          <a:solidFill>
            <a:schemeClr val="tx1"/>
          </a:solidFill>
          <a:latin typeface="+mn-lt"/>
          <a:ea typeface="+mn-ea"/>
          <a:cs typeface="+mn-cs"/>
        </a:defRPr>
      </a:lvl8pPr>
      <a:lvl9pPr marL="3108734" algn="l" defTabSz="388592"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image" Target="../media/image28.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image" Target="../media/image34.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image" Target="../media/image36.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image" Target="../media/image38.tmp"/><Relationship Id="rId1" Type="http://schemas.openxmlformats.org/officeDocument/2006/relationships/slideLayout" Target="../slideLayouts/slideLayout7.xml"/><Relationship Id="rId5" Type="http://schemas.openxmlformats.org/officeDocument/2006/relationships/image" Target="../media/image41.tmp"/><Relationship Id="rId4" Type="http://schemas.openxmlformats.org/officeDocument/2006/relationships/image" Target="../media/image40.tmp"/></Relationships>
</file>

<file path=ppt/slides/_rels/slide23.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image" Target="../media/image42.tmp"/><Relationship Id="rId1" Type="http://schemas.openxmlformats.org/officeDocument/2006/relationships/slideLayout" Target="../slideLayouts/slideLayout7.xml"/><Relationship Id="rId4" Type="http://schemas.openxmlformats.org/officeDocument/2006/relationships/image" Target="../media/image44.tmp"/></Relationships>
</file>

<file path=ppt/slides/_rels/slide24.xml.rels><?xml version="1.0" encoding="UTF-8" standalone="yes"?>
<Relationships xmlns="http://schemas.openxmlformats.org/package/2006/relationships"><Relationship Id="rId3" Type="http://schemas.openxmlformats.org/officeDocument/2006/relationships/image" Target="../media/image46.tmp"/><Relationship Id="rId2" Type="http://schemas.openxmlformats.org/officeDocument/2006/relationships/image" Target="../media/image45.tmp"/><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8.tmp"/><Relationship Id="rId2" Type="http://schemas.openxmlformats.org/officeDocument/2006/relationships/image" Target="../media/image47.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9.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1.tmp"/><Relationship Id="rId2" Type="http://schemas.openxmlformats.org/officeDocument/2006/relationships/image" Target="../media/image50.tmp"/><Relationship Id="rId1" Type="http://schemas.openxmlformats.org/officeDocument/2006/relationships/slideLayout" Target="../slideLayouts/slideLayout7.xml"/><Relationship Id="rId4" Type="http://schemas.openxmlformats.org/officeDocument/2006/relationships/image" Target="../media/image52.tmp"/></Relationships>
</file>

<file path=ppt/slides/_rels/slide28.xml.rels><?xml version="1.0" encoding="UTF-8" standalone="yes"?>
<Relationships xmlns="http://schemas.openxmlformats.org/package/2006/relationships"><Relationship Id="rId3" Type="http://schemas.openxmlformats.org/officeDocument/2006/relationships/image" Target="../media/image54.tmp"/><Relationship Id="rId2" Type="http://schemas.openxmlformats.org/officeDocument/2006/relationships/image" Target="../media/image53.tmp"/><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6.tmp"/><Relationship Id="rId2" Type="http://schemas.openxmlformats.org/officeDocument/2006/relationships/image" Target="../media/image55.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8.tmp"/><Relationship Id="rId2" Type="http://schemas.openxmlformats.org/officeDocument/2006/relationships/image" Target="../media/image57.tmp"/><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0.tmp"/><Relationship Id="rId2" Type="http://schemas.openxmlformats.org/officeDocument/2006/relationships/image" Target="../media/image59.tmp"/><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7.xml"/><Relationship Id="rId5" Type="http://schemas.openxmlformats.org/officeDocument/2006/relationships/image" Target="../media/image5.tmp"/><Relationship Id="rId4" Type="http://schemas.openxmlformats.org/officeDocument/2006/relationships/image" Target="../media/image4.tmp"/></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7.xml"/><Relationship Id="rId4" Type="http://schemas.openxmlformats.org/officeDocument/2006/relationships/image" Target="../media/image10.tmp"/></Relationships>
</file>

<file path=ppt/slides/_rels/slide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3.tmp"/><Relationship Id="rId4" Type="http://schemas.openxmlformats.org/officeDocument/2006/relationships/image" Target="../media/image12.tmp"/></Relationships>
</file>

<file path=ppt/slides/_rels/slide9.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0335" y="2015254"/>
            <a:ext cx="6057117" cy="566822"/>
          </a:xfrm>
          <a:prstGeom prst="rect">
            <a:avLst/>
          </a:prstGeom>
        </p:spPr>
        <p:txBody>
          <a:bodyPr vert="horz" wrap="square" lIns="0" tIns="12700" rIns="0" bIns="0" rtlCol="0" anchor="ctr">
            <a:spAutoFit/>
          </a:bodyPr>
          <a:lstStyle/>
          <a:p>
            <a:pPr marL="13968">
              <a:spcBef>
                <a:spcPts val="100"/>
              </a:spcBef>
            </a:pPr>
            <a:r>
              <a:rPr sz="3600" dirty="0">
                <a:solidFill>
                  <a:schemeClr val="bg1"/>
                </a:solidFill>
                <a:effectLst>
                  <a:outerShdw blurRad="38100" dist="38100" dir="2700000" algn="tl">
                    <a:srgbClr val="000000">
                      <a:alpha val="43137"/>
                    </a:srgbClr>
                  </a:outerShdw>
                </a:effectLst>
              </a:rPr>
              <a:t>CREDIT EDA CASE STUDY</a:t>
            </a:r>
          </a:p>
        </p:txBody>
      </p:sp>
      <p:sp>
        <p:nvSpPr>
          <p:cNvPr id="3" name="object 3"/>
          <p:cNvSpPr/>
          <p:nvPr/>
        </p:nvSpPr>
        <p:spPr>
          <a:xfrm>
            <a:off x="716851" y="2582076"/>
            <a:ext cx="6340601" cy="999324"/>
          </a:xfrm>
          <a:prstGeom prst="rect">
            <a:avLst/>
          </a:prstGeom>
          <a:blipFill>
            <a:blip r:embed="rId3" cstate="print"/>
            <a:stretch>
              <a:fillRect/>
            </a:stretch>
          </a:blipFill>
        </p:spPr>
        <p:txBody>
          <a:bodyPr wrap="square" lIns="0" tIns="0" rIns="0" bIns="0" rtlCol="0"/>
          <a:lstStyle/>
          <a:p>
            <a:endParaRPr dirty="0">
              <a:ln w="0"/>
              <a:solidFill>
                <a:schemeClr val="accent1"/>
              </a:solidFill>
              <a:effectLst>
                <a:outerShdw blurRad="50800" dist="38100" dir="16200000" rotWithShape="0">
                  <a:prstClr val="black">
                    <a:alpha val="40000"/>
                  </a:prstClr>
                </a:outerShdw>
              </a:effectLst>
              <a:latin typeface="Georgia" panose="02040502050405020303" pitchFamily="18" charset="0"/>
            </a:endParaRPr>
          </a:p>
        </p:txBody>
      </p:sp>
      <p:sp>
        <p:nvSpPr>
          <p:cNvPr id="5" name="object 5"/>
          <p:cNvSpPr/>
          <p:nvPr/>
        </p:nvSpPr>
        <p:spPr>
          <a:xfrm>
            <a:off x="304800" y="304801"/>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sp>
        <p:nvSpPr>
          <p:cNvPr id="6" name="TextBox 5"/>
          <p:cNvSpPr txBox="1"/>
          <p:nvPr/>
        </p:nvSpPr>
        <p:spPr>
          <a:xfrm>
            <a:off x="3124200" y="7961471"/>
            <a:ext cx="4191000" cy="1323439"/>
          </a:xfrm>
          <a:prstGeom prst="rect">
            <a:avLst/>
          </a:prstGeom>
          <a:noFill/>
        </p:spPr>
        <p:txBody>
          <a:bodyPr wrap="square" rtlCol="0">
            <a:spAutoFit/>
          </a:bodyPr>
          <a:lstStyle/>
          <a:p>
            <a:pPr algn="ctr"/>
            <a:r>
              <a:rPr lang="en-IN" sz="2000" b="1" dirty="0" smtClean="0">
                <a:solidFill>
                  <a:schemeClr val="bg1"/>
                </a:solidFill>
                <a:latin typeface="Georgia" panose="02040502050405020303" pitchFamily="18" charset="0"/>
              </a:rPr>
              <a:t>Prepared By:-</a:t>
            </a:r>
          </a:p>
          <a:p>
            <a:pPr algn="ctr"/>
            <a:r>
              <a:rPr lang="en-IN" sz="2000" b="1" dirty="0" smtClean="0">
                <a:solidFill>
                  <a:schemeClr val="bg1"/>
                </a:solidFill>
                <a:latin typeface="Georgia" panose="02040502050405020303" pitchFamily="18" charset="0"/>
              </a:rPr>
              <a:t>Name:-Sumit Kumar</a:t>
            </a:r>
          </a:p>
          <a:p>
            <a:pPr algn="ctr"/>
            <a:r>
              <a:rPr lang="en-IN" sz="2000" b="1" dirty="0" smtClean="0">
                <a:solidFill>
                  <a:schemeClr val="bg1"/>
                </a:solidFill>
                <a:latin typeface="Georgia" panose="02040502050405020303" pitchFamily="18" charset="0"/>
              </a:rPr>
              <a:t>Mail I’d:-sumit.singh34@yahoo.com</a:t>
            </a:r>
            <a:endParaRPr lang="en-IN" sz="2000" b="1" dirty="0">
              <a:solidFill>
                <a:schemeClr val="bg1"/>
              </a:solidFill>
              <a:latin typeface="Georgia" panose="02040502050405020303"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304800" y="304801"/>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sp>
        <p:nvSpPr>
          <p:cNvPr id="8" name="Rectangle 7"/>
          <p:cNvSpPr/>
          <p:nvPr/>
        </p:nvSpPr>
        <p:spPr>
          <a:xfrm>
            <a:off x="1532635" y="458366"/>
            <a:ext cx="3886200" cy="830997"/>
          </a:xfrm>
          <a:prstGeom prst="rect">
            <a:avLst/>
          </a:prstGeom>
        </p:spPr>
        <p:txBody>
          <a:bodyPr>
            <a:spAutoFit/>
          </a:bodyPr>
          <a:lstStyle/>
          <a:p>
            <a:pPr marL="241264" indent="-228566">
              <a:spcBef>
                <a:spcPts val="100"/>
              </a:spcBef>
              <a:buFont typeface="Wingdings"/>
              <a:buChar char=""/>
              <a:tabLst>
                <a:tab pos="240629" algn="l"/>
                <a:tab pos="241264" algn="l"/>
              </a:tabLst>
            </a:pPr>
            <a:r>
              <a:rPr lang="en-IN" sz="1600" spc="-5" dirty="0">
                <a:solidFill>
                  <a:schemeClr val="bg1"/>
                </a:solidFill>
                <a:latin typeface="Georgia" panose="02040502050405020303" pitchFamily="18" charset="0"/>
                <a:cs typeface="Times New Roman"/>
              </a:rPr>
              <a:t>Analysing the </a:t>
            </a:r>
            <a:r>
              <a:rPr lang="en-IN" sz="1600" dirty="0">
                <a:solidFill>
                  <a:schemeClr val="bg1"/>
                </a:solidFill>
                <a:latin typeface="Georgia" panose="02040502050405020303" pitchFamily="18" charset="0"/>
                <a:cs typeface="Times New Roman"/>
              </a:rPr>
              <a:t> </a:t>
            </a:r>
            <a:r>
              <a:rPr lang="en-IN" sz="1600" spc="-5" dirty="0">
                <a:solidFill>
                  <a:schemeClr val="bg1"/>
                </a:solidFill>
                <a:latin typeface="Georgia" panose="02040502050405020303" pitchFamily="18" charset="0"/>
                <a:cs typeface="Arial"/>
              </a:rPr>
              <a:t>FLAG_OWN_CAR  Column (client Have Owns </a:t>
            </a:r>
            <a:r>
              <a:rPr lang="en-IN" sz="1600" dirty="0">
                <a:solidFill>
                  <a:schemeClr val="bg1"/>
                </a:solidFill>
                <a:latin typeface="Georgia" panose="02040502050405020303" pitchFamily="18" charset="0"/>
                <a:cs typeface="Arial"/>
              </a:rPr>
              <a:t> Car or</a:t>
            </a:r>
            <a:r>
              <a:rPr lang="en-IN" sz="1600" spc="10" dirty="0">
                <a:solidFill>
                  <a:schemeClr val="bg1"/>
                </a:solidFill>
                <a:latin typeface="Georgia" panose="02040502050405020303" pitchFamily="18" charset="0"/>
                <a:cs typeface="Arial"/>
              </a:rPr>
              <a:t> </a:t>
            </a:r>
            <a:r>
              <a:rPr lang="en-IN" sz="1600" spc="-5" dirty="0">
                <a:solidFill>
                  <a:schemeClr val="bg1"/>
                </a:solidFill>
                <a:latin typeface="Georgia" panose="02040502050405020303" pitchFamily="18" charset="0"/>
                <a:cs typeface="Arial"/>
              </a:rPr>
              <a:t>Not)</a:t>
            </a:r>
            <a:endParaRPr lang="en-IN" sz="1600" dirty="0">
              <a:solidFill>
                <a:schemeClr val="bg1"/>
              </a:solidFill>
              <a:latin typeface="Georgia" panose="02040502050405020303" pitchFamily="18" charset="0"/>
              <a:cs typeface="Arial"/>
            </a:endParaRPr>
          </a:p>
        </p:txBody>
      </p:sp>
      <p:sp>
        <p:nvSpPr>
          <p:cNvPr id="13" name="Rectangle 12"/>
          <p:cNvSpPr/>
          <p:nvPr/>
        </p:nvSpPr>
        <p:spPr>
          <a:xfrm>
            <a:off x="457200" y="5912659"/>
            <a:ext cx="6096000" cy="2462213"/>
          </a:xfrm>
          <a:prstGeom prst="rect">
            <a:avLst/>
          </a:prstGeom>
        </p:spPr>
        <p:txBody>
          <a:bodyPr wrap="square">
            <a:spAutoFit/>
          </a:bodyPr>
          <a:lstStyle/>
          <a:p>
            <a:pPr marL="285708" indent="-285708">
              <a:buFont typeface="Arial" panose="020B0604020202020204" pitchFamily="34" charset="0"/>
              <a:buChar char="•"/>
            </a:pPr>
            <a:endParaRPr lang="en-IN" sz="1400" dirty="0">
              <a:solidFill>
                <a:srgbClr val="000000"/>
              </a:solidFill>
              <a:latin typeface="Helvetica Neue"/>
            </a:endParaRPr>
          </a:p>
          <a:p>
            <a:pPr marL="285708" indent="-285708">
              <a:buFont typeface="Arial" panose="020B0604020202020204" pitchFamily="34" charset="0"/>
              <a:buChar char="•"/>
            </a:pPr>
            <a:endParaRPr lang="en-IN" sz="1400" dirty="0">
              <a:solidFill>
                <a:srgbClr val="000000"/>
              </a:solidFill>
              <a:latin typeface="Helvetica Neue"/>
            </a:endParaRPr>
          </a:p>
          <a:p>
            <a:pPr marL="285708" indent="-285708">
              <a:buFont typeface="Arial" panose="020B0604020202020204" pitchFamily="34" charset="0"/>
              <a:buChar char="•"/>
            </a:pPr>
            <a:endParaRPr lang="en-IN" sz="1400" dirty="0">
              <a:solidFill>
                <a:srgbClr val="000000"/>
              </a:solidFill>
              <a:latin typeface="Helvetica Neue"/>
            </a:endParaRPr>
          </a:p>
          <a:p>
            <a:pPr marL="285708" indent="-285708">
              <a:buFont typeface="Arial" panose="020B0604020202020204" pitchFamily="34" charset="0"/>
              <a:buChar char="•"/>
            </a:pPr>
            <a:endParaRPr lang="en-IN" sz="1400" dirty="0">
              <a:solidFill>
                <a:srgbClr val="000000"/>
              </a:solidFill>
              <a:latin typeface="Helvetica Neue"/>
            </a:endParaRPr>
          </a:p>
          <a:p>
            <a:pPr marL="285708" indent="-285708">
              <a:buFont typeface="Arial" panose="020B0604020202020204" pitchFamily="34" charset="0"/>
              <a:buChar char="•"/>
            </a:pPr>
            <a:r>
              <a:rPr lang="en-IN" sz="1400" dirty="0">
                <a:solidFill>
                  <a:srgbClr val="000000"/>
                </a:solidFill>
                <a:latin typeface="Helvetica Neue"/>
              </a:rPr>
              <a:t>We can see that people with cars contribute 65.7% to the non-defaulters while 69.5% to the defaulters. We can conclude that</a:t>
            </a:r>
            <a:r>
              <a:rPr lang="en-IN" sz="1400" dirty="0"/>
              <a:t/>
            </a:r>
            <a:br>
              <a:rPr lang="en-IN" sz="1400" dirty="0"/>
            </a:br>
            <a:r>
              <a:rPr lang="en-IN" sz="1400" dirty="0">
                <a:solidFill>
                  <a:srgbClr val="000000"/>
                </a:solidFill>
                <a:latin typeface="Helvetica Neue"/>
              </a:rPr>
              <a:t>While people who have car default more often, the reason could be there are simply more people without cars</a:t>
            </a:r>
            <a:r>
              <a:rPr lang="en-IN" sz="1400" dirty="0"/>
              <a:t/>
            </a:r>
            <a:br>
              <a:rPr lang="en-IN" sz="1400" dirty="0"/>
            </a:br>
            <a:r>
              <a:rPr lang="en-IN" sz="1400" dirty="0">
                <a:solidFill>
                  <a:srgbClr val="000000"/>
                </a:solidFill>
                <a:latin typeface="Helvetica Neue"/>
              </a:rPr>
              <a:t>Looking at the percentages in both the charts, we can conclude that the rate of default of people having car is low compared to people who don't.</a:t>
            </a:r>
            <a:endParaRPr lang="en-IN" sz="1400"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18247"/>
            <a:ext cx="3124200" cy="4724400"/>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21" y="1636295"/>
            <a:ext cx="3507105" cy="468830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280237" y="341300"/>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sp>
        <p:nvSpPr>
          <p:cNvPr id="7" name="Rectangle 6"/>
          <p:cNvSpPr/>
          <p:nvPr/>
        </p:nvSpPr>
        <p:spPr>
          <a:xfrm>
            <a:off x="1676400" y="721489"/>
            <a:ext cx="3886200" cy="874598"/>
          </a:xfrm>
          <a:prstGeom prst="rect">
            <a:avLst/>
          </a:prstGeom>
        </p:spPr>
        <p:txBody>
          <a:bodyPr>
            <a:spAutoFit/>
          </a:bodyPr>
          <a:lstStyle/>
          <a:p>
            <a:pPr marL="241264" indent="-228566" algn="ctr">
              <a:spcBef>
                <a:spcPts val="100"/>
              </a:spcBef>
              <a:buFont typeface="Wingdings"/>
              <a:buChar char=""/>
              <a:tabLst>
                <a:tab pos="240629" algn="l"/>
                <a:tab pos="241264" algn="l"/>
              </a:tabLst>
            </a:pPr>
            <a:r>
              <a:rPr lang="en-IN" sz="1600" spc="-5" dirty="0">
                <a:solidFill>
                  <a:schemeClr val="bg1"/>
                </a:solidFill>
                <a:latin typeface="Georgia" panose="02040502050405020303" pitchFamily="18" charset="0"/>
                <a:cs typeface="Times New Roman"/>
              </a:rPr>
              <a:t>Analysing the </a:t>
            </a:r>
            <a:r>
              <a:rPr lang="en-IN" sz="1600" dirty="0">
                <a:solidFill>
                  <a:schemeClr val="bg1"/>
                </a:solidFill>
                <a:latin typeface="Georgia" panose="02040502050405020303" pitchFamily="18" charset="0"/>
                <a:cs typeface="Times New Roman"/>
              </a:rPr>
              <a:t> </a:t>
            </a:r>
            <a:r>
              <a:rPr lang="en-IN" sz="1600" b="1" dirty="0">
                <a:solidFill>
                  <a:schemeClr val="bg1"/>
                </a:solidFill>
                <a:latin typeface="Georgia" panose="02040502050405020303" pitchFamily="18" charset="0"/>
              </a:rPr>
              <a:t>INCOME_GROUP column</a:t>
            </a:r>
            <a:r>
              <a:rPr lang="en-IN" sz="1400" b="1" dirty="0">
                <a:solidFill>
                  <a:schemeClr val="bg1"/>
                </a:solidFill>
                <a:latin typeface="Georgia" panose="02040502050405020303" pitchFamily="18" charset="0"/>
              </a:rPr>
              <a:t>.</a:t>
            </a:r>
          </a:p>
          <a:p>
            <a:pPr marL="12698">
              <a:spcBef>
                <a:spcPts val="100"/>
              </a:spcBef>
              <a:tabLst>
                <a:tab pos="240629" algn="l"/>
                <a:tab pos="241264" algn="l"/>
              </a:tabLst>
            </a:pPr>
            <a:endParaRPr lang="en-IN" dirty="0">
              <a:latin typeface="Georgia" panose="02040502050405020303" pitchFamily="18" charset="0"/>
              <a:cs typeface="Arial"/>
            </a:endParaRPr>
          </a:p>
        </p:txBody>
      </p:sp>
      <p:sp>
        <p:nvSpPr>
          <p:cNvPr id="10" name="Rectangle 9"/>
          <p:cNvSpPr/>
          <p:nvPr/>
        </p:nvSpPr>
        <p:spPr>
          <a:xfrm>
            <a:off x="457202" y="7391402"/>
            <a:ext cx="6562165" cy="1015663"/>
          </a:xfrm>
          <a:prstGeom prst="rect">
            <a:avLst/>
          </a:prstGeom>
        </p:spPr>
        <p:txBody>
          <a:bodyPr wrap="square">
            <a:spAutoFit/>
          </a:bodyPr>
          <a:lstStyle/>
          <a:p>
            <a:pPr marL="285708" indent="-285708" algn="just">
              <a:buFont typeface="Arial" panose="020B0604020202020204" pitchFamily="34" charset="0"/>
              <a:buChar char="•"/>
            </a:pPr>
            <a:r>
              <a:rPr lang="en-IN" sz="1400" dirty="0">
                <a:solidFill>
                  <a:srgbClr val="000000"/>
                </a:solidFill>
                <a:latin typeface="Helvetica Neue"/>
              </a:rPr>
              <a:t>We can see that the Medium, High, Very High  and low range of salary have no issue with payments Medium salary client holds more loan compare to others and they have lots of issue in payments</a:t>
            </a:r>
            <a:endParaRPr lang="en-IN" sz="1400" dirty="0"/>
          </a:p>
          <a:p>
            <a:endParaRPr lang="en-IN"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1" y="1700144"/>
            <a:ext cx="3200399" cy="5005455"/>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8364" y="1700145"/>
            <a:ext cx="3586154" cy="500545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02327" y="609600"/>
            <a:ext cx="5339518" cy="410369"/>
          </a:xfrm>
          <a:prstGeom prst="rect">
            <a:avLst/>
          </a:prstGeom>
        </p:spPr>
        <p:txBody>
          <a:bodyPr vert="horz" wrap="square" lIns="0" tIns="38100" rIns="0" bIns="0" rtlCol="0">
            <a:spAutoFit/>
          </a:bodyPr>
          <a:lstStyle/>
          <a:p>
            <a:pPr marL="241264" marR="5080" indent="-228566" algn="ctr">
              <a:lnSpc>
                <a:spcPts val="1250"/>
              </a:lnSpc>
              <a:spcBef>
                <a:spcPts val="300"/>
              </a:spcBef>
              <a:buFont typeface="Wingdings"/>
              <a:buChar char=""/>
              <a:tabLst>
                <a:tab pos="240629" algn="l"/>
                <a:tab pos="241264" algn="l"/>
              </a:tabLst>
            </a:pPr>
            <a:r>
              <a:rPr lang="en-IN" sz="1600" spc="-5" dirty="0">
                <a:solidFill>
                  <a:schemeClr val="bg1"/>
                </a:solidFill>
                <a:latin typeface="Georgia" panose="02040502050405020303" pitchFamily="18" charset="0"/>
                <a:cs typeface="Times New Roman"/>
              </a:rPr>
              <a:t>Analysing </a:t>
            </a:r>
            <a:r>
              <a:rPr sz="1600" dirty="0">
                <a:solidFill>
                  <a:schemeClr val="bg1"/>
                </a:solidFill>
                <a:latin typeface="Georgia" panose="02040502050405020303" pitchFamily="18" charset="0"/>
                <a:cs typeface="Times New Roman"/>
              </a:rPr>
              <a:t>on </a:t>
            </a:r>
            <a:r>
              <a:rPr lang="en-IN" sz="1600" b="1" spc="-5" dirty="0">
                <a:solidFill>
                  <a:schemeClr val="bg1"/>
                </a:solidFill>
                <a:latin typeface="Georgia" panose="02040502050405020303" pitchFamily="18" charset="0"/>
                <a:cs typeface="Arial"/>
              </a:rPr>
              <a:t>NAME_INCOME_TYPE(Those Client</a:t>
            </a:r>
          </a:p>
          <a:p>
            <a:pPr marL="12698" marR="5080" algn="ctr">
              <a:lnSpc>
                <a:spcPts val="1250"/>
              </a:lnSpc>
              <a:spcBef>
                <a:spcPts val="300"/>
              </a:spcBef>
              <a:tabLst>
                <a:tab pos="240629" algn="l"/>
                <a:tab pos="241264" algn="l"/>
              </a:tabLst>
            </a:pPr>
            <a:r>
              <a:rPr lang="en-IN" sz="1600" b="1" spc="-5" dirty="0">
                <a:solidFill>
                  <a:schemeClr val="bg1"/>
                </a:solidFill>
                <a:latin typeface="Georgia" panose="02040502050405020303" pitchFamily="18" charset="0"/>
                <a:cs typeface="Arial"/>
              </a:rPr>
              <a:t> Who Have Working on Different Departments</a:t>
            </a:r>
            <a:endParaRPr sz="1600" dirty="0">
              <a:solidFill>
                <a:schemeClr val="bg1"/>
              </a:solidFill>
              <a:latin typeface="Georgia" panose="02040502050405020303" pitchFamily="18" charset="0"/>
              <a:cs typeface="Arial"/>
            </a:endParaRPr>
          </a:p>
        </p:txBody>
      </p:sp>
      <p:sp>
        <p:nvSpPr>
          <p:cNvPr id="3" name="object 3"/>
          <p:cNvSpPr txBox="1"/>
          <p:nvPr/>
        </p:nvSpPr>
        <p:spPr>
          <a:xfrm>
            <a:off x="1401825" y="4494404"/>
            <a:ext cx="5240020" cy="378950"/>
          </a:xfrm>
          <a:prstGeom prst="rect">
            <a:avLst/>
          </a:prstGeom>
        </p:spPr>
        <p:txBody>
          <a:bodyPr vert="horz" wrap="square" lIns="0" tIns="24765" rIns="0" bIns="0" rtlCol="0">
            <a:spAutoFit/>
          </a:bodyPr>
          <a:lstStyle/>
          <a:p>
            <a:pPr>
              <a:lnSpc>
                <a:spcPct val="100000"/>
              </a:lnSpc>
            </a:pPr>
            <a:endParaRPr sz="1300" dirty="0">
              <a:latin typeface="Times New Roman"/>
              <a:cs typeface="Times New Roman"/>
            </a:endParaRPr>
          </a:p>
          <a:p>
            <a:pPr>
              <a:spcBef>
                <a:spcPts val="20"/>
              </a:spcBef>
            </a:pPr>
            <a:endParaRPr sz="1000" dirty="0">
              <a:latin typeface="Times New Roman"/>
              <a:cs typeface="Times New Roman"/>
            </a:endParaRPr>
          </a:p>
        </p:txBody>
      </p:sp>
      <p:sp>
        <p:nvSpPr>
          <p:cNvPr id="6" name="object 6"/>
          <p:cNvSpPr/>
          <p:nvPr/>
        </p:nvSpPr>
        <p:spPr>
          <a:xfrm>
            <a:off x="304800" y="304801"/>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sp>
        <p:nvSpPr>
          <p:cNvPr id="9" name="Rectangle 8"/>
          <p:cNvSpPr/>
          <p:nvPr/>
        </p:nvSpPr>
        <p:spPr>
          <a:xfrm>
            <a:off x="452116" y="7961310"/>
            <a:ext cx="6629400" cy="830997"/>
          </a:xfrm>
          <a:prstGeom prst="rect">
            <a:avLst/>
          </a:prstGeom>
        </p:spPr>
        <p:txBody>
          <a:bodyPr wrap="square">
            <a:spAutoFit/>
          </a:bodyPr>
          <a:lstStyle/>
          <a:p>
            <a:pPr marL="285708" indent="-285708">
              <a:buFont typeface="Arial" panose="020B0604020202020204" pitchFamily="34" charset="0"/>
              <a:buChar char="•"/>
            </a:pPr>
            <a:r>
              <a:rPr lang="en-IN" sz="1600" dirty="0">
                <a:solidFill>
                  <a:schemeClr val="bg1"/>
                </a:solidFill>
                <a:latin typeface="Georgia" panose="02040502050405020303" pitchFamily="18" charset="0"/>
              </a:rPr>
              <a:t>Here We Can see that the  Working client have not the payment issues as working client have more payments difficulty compared to others</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63" y="1499885"/>
            <a:ext cx="3201473" cy="5169312"/>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2975" y="1503896"/>
            <a:ext cx="3502225" cy="516530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52600" y="574560"/>
            <a:ext cx="4343400" cy="751488"/>
          </a:xfrm>
          <a:prstGeom prst="rect">
            <a:avLst/>
          </a:prstGeom>
        </p:spPr>
        <p:txBody>
          <a:bodyPr vert="horz" wrap="square" lIns="0" tIns="12700" rIns="0" bIns="0" rtlCol="0">
            <a:spAutoFit/>
          </a:bodyPr>
          <a:lstStyle/>
          <a:p>
            <a:pPr marL="241264" indent="-228566" algn="ctr">
              <a:spcBef>
                <a:spcPts val="100"/>
              </a:spcBef>
              <a:buFont typeface="Wingdings"/>
              <a:buChar char=""/>
              <a:tabLst>
                <a:tab pos="240629" algn="l"/>
                <a:tab pos="241264" algn="l"/>
              </a:tabLst>
            </a:pPr>
            <a:r>
              <a:rPr lang="en-IN" sz="1600" spc="-5" dirty="0">
                <a:solidFill>
                  <a:schemeClr val="bg1"/>
                </a:solidFill>
                <a:latin typeface="Times New Roman"/>
                <a:cs typeface="Times New Roman"/>
              </a:rPr>
              <a:t>Analysing </a:t>
            </a:r>
            <a:r>
              <a:rPr lang="en-IN" sz="1600" b="1" spc="-5" dirty="0">
                <a:solidFill>
                  <a:schemeClr val="bg1"/>
                </a:solidFill>
                <a:latin typeface="Times New Roman"/>
                <a:cs typeface="Times New Roman"/>
              </a:rPr>
              <a:t>NAME_EDUCATION_TYPE column (Level of highest education the Client achieved)</a:t>
            </a:r>
            <a:endParaRPr sz="1600" dirty="0">
              <a:solidFill>
                <a:schemeClr val="bg1"/>
              </a:solidFill>
              <a:latin typeface="Times New Roman"/>
              <a:cs typeface="Times New Roman"/>
            </a:endParaRPr>
          </a:p>
        </p:txBody>
      </p:sp>
      <p:sp>
        <p:nvSpPr>
          <p:cNvPr id="6" name="object 6"/>
          <p:cNvSpPr/>
          <p:nvPr/>
        </p:nvSpPr>
        <p:spPr>
          <a:xfrm>
            <a:off x="304800" y="304801"/>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sp>
        <p:nvSpPr>
          <p:cNvPr id="10" name="Rectangle 9"/>
          <p:cNvSpPr/>
          <p:nvPr/>
        </p:nvSpPr>
        <p:spPr>
          <a:xfrm>
            <a:off x="413018" y="7737604"/>
            <a:ext cx="6369653" cy="830997"/>
          </a:xfrm>
          <a:prstGeom prst="rect">
            <a:avLst/>
          </a:prstGeom>
        </p:spPr>
        <p:txBody>
          <a:bodyPr wrap="square">
            <a:spAutoFit/>
          </a:bodyPr>
          <a:lstStyle/>
          <a:p>
            <a:pPr marL="285708" indent="-285708">
              <a:buFont typeface="Arial" panose="020B0604020202020204" pitchFamily="34" charset="0"/>
              <a:buChar char="•"/>
            </a:pPr>
            <a:r>
              <a:rPr lang="en-IN" sz="1600" dirty="0">
                <a:solidFill>
                  <a:schemeClr val="bg1"/>
                </a:solidFill>
                <a:latin typeface="Georgia" panose="02040502050405020303" pitchFamily="18" charset="0"/>
              </a:rPr>
              <a:t>Secondary Passing client has no issue in payment it has highest as compared to others here near about 70% of lower level of educations have payment issues.</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551" y="2307804"/>
            <a:ext cx="3266850" cy="4569500"/>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5429" y="2327520"/>
            <a:ext cx="3428048" cy="453006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304800" y="304801"/>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sp>
        <p:nvSpPr>
          <p:cNvPr id="7" name="Rectangle 6"/>
          <p:cNvSpPr/>
          <p:nvPr/>
        </p:nvSpPr>
        <p:spPr>
          <a:xfrm>
            <a:off x="1676400" y="561199"/>
            <a:ext cx="4038600" cy="584775"/>
          </a:xfrm>
          <a:prstGeom prst="rect">
            <a:avLst/>
          </a:prstGeom>
        </p:spPr>
        <p:txBody>
          <a:bodyPr wrap="square">
            <a:spAutoFit/>
          </a:bodyPr>
          <a:lstStyle/>
          <a:p>
            <a:pPr marL="241264" indent="-228566" algn="ctr">
              <a:spcBef>
                <a:spcPts val="100"/>
              </a:spcBef>
              <a:buFont typeface="Wingdings"/>
              <a:buChar char=""/>
              <a:tabLst>
                <a:tab pos="240629" algn="l"/>
                <a:tab pos="241264" algn="l"/>
              </a:tabLst>
            </a:pPr>
            <a:r>
              <a:rPr lang="en-IN" sz="1600" spc="-5" dirty="0">
                <a:solidFill>
                  <a:schemeClr val="bg1"/>
                </a:solidFill>
                <a:latin typeface="Georgia" panose="02040502050405020303" pitchFamily="18" charset="0"/>
                <a:cs typeface="Times New Roman"/>
              </a:rPr>
              <a:t>Analysing </a:t>
            </a:r>
            <a:r>
              <a:rPr lang="en-IN" sz="1600" b="1" spc="-5" dirty="0">
                <a:solidFill>
                  <a:schemeClr val="bg1"/>
                </a:solidFill>
                <a:latin typeface="Georgia" panose="02040502050405020303" pitchFamily="18" charset="0"/>
                <a:cs typeface="Times New Roman"/>
              </a:rPr>
              <a:t>AGE_GROUP column (Age of Client)</a:t>
            </a:r>
            <a:endParaRPr lang="en-IN" sz="1600" dirty="0">
              <a:solidFill>
                <a:schemeClr val="bg1"/>
              </a:solidFill>
              <a:latin typeface="Georgia" panose="02040502050405020303" pitchFamily="18" charset="0"/>
              <a:cs typeface="Times New Roman"/>
            </a:endParaRPr>
          </a:p>
        </p:txBody>
      </p:sp>
      <p:sp>
        <p:nvSpPr>
          <p:cNvPr id="13" name="Rectangle 12"/>
          <p:cNvSpPr/>
          <p:nvPr/>
        </p:nvSpPr>
        <p:spPr>
          <a:xfrm>
            <a:off x="609601" y="7137990"/>
            <a:ext cx="6330455" cy="830997"/>
          </a:xfrm>
          <a:prstGeom prst="rect">
            <a:avLst/>
          </a:prstGeom>
        </p:spPr>
        <p:txBody>
          <a:bodyPr wrap="square">
            <a:spAutoFit/>
          </a:bodyPr>
          <a:lstStyle/>
          <a:p>
            <a:pPr marL="285708" indent="-285708">
              <a:buFont typeface="Arial" panose="020B0604020202020204" pitchFamily="34" charset="0"/>
              <a:buChar char="•"/>
            </a:pPr>
            <a:r>
              <a:rPr lang="en-IN" sz="1600" dirty="0">
                <a:solidFill>
                  <a:schemeClr val="bg1"/>
                </a:solidFill>
                <a:latin typeface="Georgia" panose="02040502050405020303" pitchFamily="18" charset="0"/>
              </a:rPr>
              <a:t>As we can the range of age &lt;30,30-40,40-50 and 50-60 age having no issue in payments The age group of &lt;30,30-40 and 40-50 they have lots have issues in payments</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10420"/>
            <a:ext cx="3276600" cy="5347580"/>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199" y="1510420"/>
            <a:ext cx="3505201" cy="534758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304800" y="304801"/>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sp>
        <p:nvSpPr>
          <p:cNvPr id="7" name="Rectangle 6"/>
          <p:cNvSpPr/>
          <p:nvPr/>
        </p:nvSpPr>
        <p:spPr>
          <a:xfrm>
            <a:off x="1143000" y="609600"/>
            <a:ext cx="5181600" cy="1077218"/>
          </a:xfrm>
          <a:prstGeom prst="rect">
            <a:avLst/>
          </a:prstGeom>
        </p:spPr>
        <p:txBody>
          <a:bodyPr wrap="square">
            <a:spAutoFit/>
          </a:bodyPr>
          <a:lstStyle/>
          <a:p>
            <a:pPr marL="285708" indent="-285708" algn="ctr">
              <a:buFont typeface="Arial" panose="020B0604020202020204" pitchFamily="34" charset="0"/>
              <a:buChar char="•"/>
            </a:pPr>
            <a:r>
              <a:rPr lang="en-IN" sz="1600" dirty="0">
                <a:solidFill>
                  <a:srgbClr val="000000"/>
                </a:solidFill>
                <a:latin typeface="Georgia" panose="02040502050405020303" pitchFamily="18" charset="0"/>
              </a:rPr>
              <a:t>Analysing the </a:t>
            </a:r>
            <a:r>
              <a:rPr lang="en-IN" sz="1600" b="1" dirty="0">
                <a:solidFill>
                  <a:srgbClr val="000000"/>
                </a:solidFill>
                <a:latin typeface="Georgia" panose="02040502050405020303" pitchFamily="18" charset="0"/>
              </a:rPr>
              <a:t>REGION_RATING_CLIENT_W_CITY(Our Rating of the Region where client lives (1,2,3))</a:t>
            </a:r>
          </a:p>
        </p:txBody>
      </p:sp>
      <p:sp>
        <p:nvSpPr>
          <p:cNvPr id="11" name="Rectangle 10"/>
          <p:cNvSpPr/>
          <p:nvPr/>
        </p:nvSpPr>
        <p:spPr>
          <a:xfrm>
            <a:off x="685800" y="7643367"/>
            <a:ext cx="6553200" cy="584775"/>
          </a:xfrm>
          <a:prstGeom prst="rect">
            <a:avLst/>
          </a:prstGeom>
        </p:spPr>
        <p:txBody>
          <a:bodyPr wrap="square">
            <a:spAutoFit/>
          </a:bodyPr>
          <a:lstStyle/>
          <a:p>
            <a:pPr marL="285708" indent="-285708">
              <a:buFont typeface="Arial" panose="020B0604020202020204" pitchFamily="34" charset="0"/>
              <a:buChar char="•"/>
            </a:pPr>
            <a:r>
              <a:rPr lang="en-IN" sz="1600" dirty="0">
                <a:solidFill>
                  <a:schemeClr val="bg1"/>
                </a:solidFill>
                <a:latin typeface="Georgia" panose="02040502050405020303" pitchFamily="18" charset="0"/>
              </a:rPr>
              <a:t>Most of the client came from region 2 Payments Difficulty of Region 2 client and very low client is came from region 1.</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91618"/>
            <a:ext cx="3505201" cy="4485382"/>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1" y="1991618"/>
            <a:ext cx="3274494" cy="448538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304800" y="304801"/>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sp>
        <p:nvSpPr>
          <p:cNvPr id="7" name="Rectangle 6"/>
          <p:cNvSpPr/>
          <p:nvPr/>
        </p:nvSpPr>
        <p:spPr>
          <a:xfrm>
            <a:off x="1334452" y="695980"/>
            <a:ext cx="5105400" cy="523220"/>
          </a:xfrm>
          <a:prstGeom prst="rect">
            <a:avLst/>
          </a:prstGeom>
        </p:spPr>
        <p:txBody>
          <a:bodyPr wrap="square">
            <a:spAutoFit/>
          </a:bodyPr>
          <a:lstStyle/>
          <a:p>
            <a:pPr marL="285708" indent="-285708" algn="ctr">
              <a:buFont typeface="Arial" panose="020B0604020202020204" pitchFamily="34" charset="0"/>
              <a:buChar char="•"/>
            </a:pPr>
            <a:r>
              <a:rPr lang="en-IN" sz="1400" b="1" dirty="0">
                <a:solidFill>
                  <a:schemeClr val="bg1"/>
                </a:solidFill>
                <a:latin typeface="Georgia" panose="02040502050405020303" pitchFamily="18" charset="0"/>
              </a:rPr>
              <a:t>Analyses On CNT_FAM_MEMBERS column(How many family members does client have)</a:t>
            </a:r>
          </a:p>
        </p:txBody>
      </p:sp>
      <p:sp>
        <p:nvSpPr>
          <p:cNvPr id="5" name="Rectangle 4"/>
          <p:cNvSpPr/>
          <p:nvPr/>
        </p:nvSpPr>
        <p:spPr>
          <a:xfrm>
            <a:off x="648276" y="7772400"/>
            <a:ext cx="6477755" cy="584775"/>
          </a:xfrm>
          <a:prstGeom prst="rect">
            <a:avLst/>
          </a:prstGeom>
        </p:spPr>
        <p:txBody>
          <a:bodyPr wrap="square">
            <a:spAutoFit/>
          </a:bodyPr>
          <a:lstStyle/>
          <a:p>
            <a:pPr marL="285708" indent="-285708">
              <a:buFont typeface="Arial" panose="020B0604020202020204" pitchFamily="34" charset="0"/>
              <a:buChar char="•"/>
            </a:pPr>
            <a:r>
              <a:rPr lang="en-IN" sz="1600" dirty="0">
                <a:solidFill>
                  <a:srgbClr val="000000"/>
                </a:solidFill>
                <a:latin typeface="Georgia" panose="02040502050405020303" pitchFamily="18" charset="0"/>
              </a:rPr>
              <a:t>After Visualizations In Both Graph We can see that Client Family Member has Most of 2 members both cases 52% and 48%</a:t>
            </a:r>
            <a:endParaRPr lang="en-IN" sz="1600" dirty="0">
              <a:latin typeface="Georgia" panose="02040502050405020303" pitchFamily="18" charset="0"/>
            </a:endParaRPr>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828800"/>
            <a:ext cx="3505200" cy="5334000"/>
          </a:xfrm>
          <a:prstGeom prst="rect">
            <a:avLst/>
          </a:prstGeom>
        </p:spPr>
      </p:pic>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1828800"/>
            <a:ext cx="3200400" cy="53340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304800" y="304801"/>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sp>
        <p:nvSpPr>
          <p:cNvPr id="7" name="Rectangle 6"/>
          <p:cNvSpPr/>
          <p:nvPr/>
        </p:nvSpPr>
        <p:spPr>
          <a:xfrm>
            <a:off x="1334452" y="600572"/>
            <a:ext cx="5105400" cy="738664"/>
          </a:xfrm>
          <a:prstGeom prst="rect">
            <a:avLst/>
          </a:prstGeom>
        </p:spPr>
        <p:txBody>
          <a:bodyPr wrap="square">
            <a:spAutoFit/>
          </a:bodyPr>
          <a:lstStyle/>
          <a:p>
            <a:pPr marL="285708" indent="-285708" algn="ctr">
              <a:buFont typeface="Arial" panose="020B0604020202020204" pitchFamily="34" charset="0"/>
              <a:buChar char="•"/>
            </a:pPr>
            <a:r>
              <a:rPr lang="en-IN" sz="1400" dirty="0">
                <a:solidFill>
                  <a:srgbClr val="000000"/>
                </a:solidFill>
                <a:latin typeface="Georgia" panose="02040502050405020303" pitchFamily="18" charset="0"/>
              </a:rPr>
              <a:t>Analysing the </a:t>
            </a:r>
            <a:r>
              <a:rPr lang="en-IN" sz="1400" b="1" dirty="0">
                <a:solidFill>
                  <a:srgbClr val="000000"/>
                </a:solidFill>
                <a:latin typeface="Georgia" panose="02040502050405020303" pitchFamily="18" charset="0"/>
              </a:rPr>
              <a:t>NAME_HOUSING_TYPE (What is the housing situation of the client (renting, living with parents, ...))</a:t>
            </a:r>
          </a:p>
        </p:txBody>
      </p:sp>
      <p:sp>
        <p:nvSpPr>
          <p:cNvPr id="10" name="Rectangle 9"/>
          <p:cNvSpPr/>
          <p:nvPr/>
        </p:nvSpPr>
        <p:spPr>
          <a:xfrm>
            <a:off x="353254" y="7819150"/>
            <a:ext cx="6872086" cy="1323439"/>
          </a:xfrm>
          <a:prstGeom prst="rect">
            <a:avLst/>
          </a:prstGeom>
        </p:spPr>
        <p:txBody>
          <a:bodyPr wrap="square">
            <a:spAutoFit/>
          </a:bodyPr>
          <a:lstStyle/>
          <a:p>
            <a:pPr marL="285708" indent="-285708">
              <a:buFont typeface="Arial" panose="020B0604020202020204" pitchFamily="34" charset="0"/>
              <a:buChar char="•"/>
            </a:pPr>
            <a:r>
              <a:rPr lang="en-IN" sz="1600" dirty="0">
                <a:solidFill>
                  <a:srgbClr val="000000"/>
                </a:solidFill>
                <a:latin typeface="Georgia" panose="02040502050405020303" pitchFamily="18" charset="0"/>
              </a:rPr>
              <a:t>It is clear from the graph that people who have House/Apartment, tend to apply for more loans.</a:t>
            </a:r>
            <a:r>
              <a:rPr lang="en-IN" sz="1600" dirty="0">
                <a:latin typeface="Georgia" panose="02040502050405020303" pitchFamily="18" charset="0"/>
              </a:rPr>
              <a:t/>
            </a:r>
            <a:br>
              <a:rPr lang="en-IN" sz="1600" dirty="0">
                <a:latin typeface="Georgia" panose="02040502050405020303" pitchFamily="18" charset="0"/>
              </a:rPr>
            </a:br>
            <a:r>
              <a:rPr lang="en-IN" sz="1600" dirty="0">
                <a:solidFill>
                  <a:srgbClr val="000000"/>
                </a:solidFill>
                <a:latin typeface="Georgia" panose="02040502050405020303" pitchFamily="18" charset="0"/>
              </a:rPr>
              <a:t>People living with parents tend to default more often when compared with others. The reason could be their living expenses are more due to their parents living with them.</a:t>
            </a:r>
            <a:endParaRPr lang="en-IN" sz="1600" dirty="0">
              <a:latin typeface="Georgia" panose="02040502050405020303" pitchFamily="18" charset="0"/>
            </a:endParaRPr>
          </a:p>
        </p:txBody>
      </p:sp>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097" y="1975214"/>
            <a:ext cx="3124200" cy="5111385"/>
          </a:xfrm>
          <a:prstGeom prst="rect">
            <a:avLst/>
          </a:prstGeom>
        </p:spPr>
      </p:pic>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8354" y="1971203"/>
            <a:ext cx="3302093" cy="5115395"/>
          </a:xfrm>
          <a:prstGeom prst="rect">
            <a:avLst/>
          </a:prstGeom>
        </p:spPr>
      </p:pic>
    </p:spTree>
    <p:extLst>
      <p:ext uri="{BB962C8B-B14F-4D97-AF65-F5344CB8AC3E}">
        <p14:creationId xmlns:p14="http://schemas.microsoft.com/office/powerpoint/2010/main" val="30367795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304800" y="304801"/>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sp>
        <p:nvSpPr>
          <p:cNvPr id="7" name="Rectangle 6"/>
          <p:cNvSpPr/>
          <p:nvPr/>
        </p:nvSpPr>
        <p:spPr>
          <a:xfrm>
            <a:off x="990600" y="848381"/>
            <a:ext cx="5105400" cy="523220"/>
          </a:xfrm>
          <a:prstGeom prst="rect">
            <a:avLst/>
          </a:prstGeom>
        </p:spPr>
        <p:txBody>
          <a:bodyPr wrap="square">
            <a:spAutoFit/>
          </a:bodyPr>
          <a:lstStyle/>
          <a:p>
            <a:pPr marL="285708" indent="-285708" algn="ctr">
              <a:buFont typeface="Arial" panose="020B0604020202020204" pitchFamily="34" charset="0"/>
              <a:buChar char="•"/>
            </a:pPr>
            <a:r>
              <a:rPr lang="en-IN" sz="1400" dirty="0">
                <a:solidFill>
                  <a:srgbClr val="000000"/>
                </a:solidFill>
                <a:latin typeface="Georgia" panose="02040502050405020303" pitchFamily="18" charset="0"/>
              </a:rPr>
              <a:t>Analysing the </a:t>
            </a:r>
            <a:r>
              <a:rPr lang="en-IN" sz="1400" b="1" dirty="0">
                <a:solidFill>
                  <a:srgbClr val="000000"/>
                </a:solidFill>
                <a:latin typeface="Georgia" panose="02040502050405020303" pitchFamily="18" charset="0"/>
              </a:rPr>
              <a:t>OCCUPATION_TYPE </a:t>
            </a:r>
            <a:r>
              <a:rPr lang="en-IN" sz="1400" b="1" dirty="0" smtClean="0">
                <a:solidFill>
                  <a:srgbClr val="000000"/>
                </a:solidFill>
                <a:latin typeface="Georgia" panose="02040502050405020303" pitchFamily="18" charset="0"/>
              </a:rPr>
              <a:t>(Client Occupations))</a:t>
            </a:r>
            <a:endParaRPr lang="en-IN" sz="1400" b="1" dirty="0">
              <a:solidFill>
                <a:srgbClr val="000000"/>
              </a:solidFill>
              <a:latin typeface="Georgia" panose="02040502050405020303" pitchFamily="18"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352" y="2667000"/>
            <a:ext cx="6705599" cy="3914437"/>
          </a:xfrm>
          <a:prstGeom prst="rect">
            <a:avLst/>
          </a:prstGeom>
        </p:spPr>
      </p:pic>
    </p:spTree>
    <p:extLst>
      <p:ext uri="{BB962C8B-B14F-4D97-AF65-F5344CB8AC3E}">
        <p14:creationId xmlns:p14="http://schemas.microsoft.com/office/powerpoint/2010/main" val="24022149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p:cNvSpPr/>
          <p:nvPr/>
        </p:nvSpPr>
        <p:spPr>
          <a:xfrm>
            <a:off x="304800" y="304801"/>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1752600"/>
            <a:ext cx="6859905" cy="4361134"/>
          </a:xfrm>
          <a:prstGeom prst="rect">
            <a:avLst/>
          </a:prstGeom>
        </p:spPr>
      </p:pic>
      <p:sp>
        <p:nvSpPr>
          <p:cNvPr id="4" name="Rectangle 3"/>
          <p:cNvSpPr/>
          <p:nvPr/>
        </p:nvSpPr>
        <p:spPr>
          <a:xfrm>
            <a:off x="952500" y="6673215"/>
            <a:ext cx="6326504" cy="1938992"/>
          </a:xfrm>
          <a:prstGeom prst="rect">
            <a:avLst/>
          </a:prstGeom>
        </p:spPr>
        <p:txBody>
          <a:bodyPr wrap="square">
            <a:spAutoFit/>
          </a:bodyPr>
          <a:lstStyle/>
          <a:p>
            <a:pPr marL="342900" indent="-342900">
              <a:buFont typeface="Arial" panose="020B0604020202020204" pitchFamily="34" charset="0"/>
              <a:buChar char="•"/>
            </a:pPr>
            <a:r>
              <a:rPr lang="en-IN" sz="2000" dirty="0">
                <a:solidFill>
                  <a:srgbClr val="000000"/>
                </a:solidFill>
                <a:latin typeface="Georgia" panose="02040502050405020303" pitchFamily="18" charset="0"/>
              </a:rPr>
              <a:t>In Above </a:t>
            </a:r>
            <a:r>
              <a:rPr lang="en-IN" sz="2000" dirty="0" smtClean="0">
                <a:solidFill>
                  <a:srgbClr val="000000"/>
                </a:solidFill>
                <a:latin typeface="Georgia" panose="02040502050405020303" pitchFamily="18" charset="0"/>
              </a:rPr>
              <a:t>Visualizations </a:t>
            </a:r>
            <a:r>
              <a:rPr lang="en-IN" sz="2000" dirty="0">
                <a:solidFill>
                  <a:srgbClr val="000000"/>
                </a:solidFill>
                <a:latin typeface="Georgia" panose="02040502050405020303" pitchFamily="18" charset="0"/>
              </a:rPr>
              <a:t>We have Seen the </a:t>
            </a:r>
            <a:r>
              <a:rPr lang="en-IN" sz="2000" dirty="0" smtClean="0">
                <a:solidFill>
                  <a:srgbClr val="000000"/>
                </a:solidFill>
                <a:latin typeface="Georgia" panose="02040502050405020303" pitchFamily="18" charset="0"/>
              </a:rPr>
              <a:t>Labours </a:t>
            </a:r>
            <a:r>
              <a:rPr lang="en-IN" sz="2000" dirty="0">
                <a:solidFill>
                  <a:srgbClr val="000000"/>
                </a:solidFill>
                <a:latin typeface="Georgia" panose="02040502050405020303" pitchFamily="18" charset="0"/>
              </a:rPr>
              <a:t>client have 49% have not issue with payments as also you can see that as increasing the occupation type so its is </a:t>
            </a:r>
            <a:r>
              <a:rPr lang="en-IN" sz="2000" dirty="0" smtClean="0">
                <a:solidFill>
                  <a:srgbClr val="000000"/>
                </a:solidFill>
                <a:latin typeface="Georgia" panose="02040502050405020303" pitchFamily="18" charset="0"/>
              </a:rPr>
              <a:t>decreasing </a:t>
            </a:r>
            <a:r>
              <a:rPr lang="en-IN" sz="2000" dirty="0">
                <a:solidFill>
                  <a:srgbClr val="000000"/>
                </a:solidFill>
                <a:latin typeface="Georgia" panose="02040502050405020303" pitchFamily="18" charset="0"/>
              </a:rPr>
              <a:t>the percentage rate of payment issue. only 4.3% have payment related issue on </a:t>
            </a:r>
            <a:r>
              <a:rPr lang="en-IN" sz="2000" dirty="0" smtClean="0">
                <a:solidFill>
                  <a:srgbClr val="000000"/>
                </a:solidFill>
                <a:latin typeface="Georgia" panose="02040502050405020303" pitchFamily="18" charset="0"/>
              </a:rPr>
              <a:t>labours client.</a:t>
            </a:r>
            <a:endParaRPr lang="en-IN" sz="2000" dirty="0">
              <a:latin typeface="Georgia" panose="02040502050405020303" pitchFamily="18" charset="0"/>
            </a:endParaRPr>
          </a:p>
        </p:txBody>
      </p:sp>
    </p:spTree>
    <p:extLst>
      <p:ext uri="{BB962C8B-B14F-4D97-AF65-F5344CB8AC3E}">
        <p14:creationId xmlns:p14="http://schemas.microsoft.com/office/powerpoint/2010/main" val="2303133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2314340"/>
            <a:ext cx="6086264" cy="2834109"/>
          </a:xfrm>
          <a:prstGeom prst="rect">
            <a:avLst/>
          </a:prstGeom>
        </p:spPr>
        <p:txBody>
          <a:bodyPr vert="horz" wrap="square" lIns="0" tIns="12700" rIns="0" bIns="0" rtlCol="0" anchor="ctr">
            <a:spAutoFit/>
          </a:bodyPr>
          <a:lstStyle/>
          <a:p>
            <a:pPr marL="12698" algn="ctr">
              <a:lnSpc>
                <a:spcPts val="5475"/>
              </a:lnSpc>
              <a:spcBef>
                <a:spcPts val="100"/>
              </a:spcBef>
            </a:pPr>
            <a:r>
              <a:rPr lang="en-IN" sz="4000" dirty="0" smtClean="0">
                <a:solidFill>
                  <a:schemeClr val="bg1"/>
                </a:solidFill>
                <a:latin typeface="Georgia" panose="02040502050405020303" pitchFamily="18" charset="0"/>
              </a:rPr>
              <a:t>“</a:t>
            </a:r>
            <a:r>
              <a:rPr lang="en-IN" sz="4000" dirty="0">
                <a:solidFill>
                  <a:schemeClr val="bg1"/>
                </a:solidFill>
                <a:latin typeface="Georgia" panose="02040502050405020303" pitchFamily="18" charset="0"/>
              </a:rPr>
              <a:t>Without data you’re just another person with an </a:t>
            </a:r>
            <a:r>
              <a:rPr lang="en-IN" sz="4000" dirty="0" smtClean="0">
                <a:solidFill>
                  <a:schemeClr val="bg1"/>
                </a:solidFill>
                <a:latin typeface="Georgia" panose="02040502050405020303" pitchFamily="18" charset="0"/>
              </a:rPr>
              <a:t>opinion”</a:t>
            </a:r>
            <a:endParaRPr sz="4000" dirty="0">
              <a:solidFill>
                <a:schemeClr val="bg1"/>
              </a:solidFill>
              <a:effectLst>
                <a:outerShdw blurRad="38100" dist="38100" dir="2700000" algn="tl">
                  <a:srgbClr val="000000">
                    <a:alpha val="43137"/>
                  </a:srgbClr>
                </a:outerShdw>
              </a:effectLst>
              <a:latin typeface="Georgia" panose="02040502050405020303" pitchFamily="18" charset="0"/>
            </a:endParaRPr>
          </a:p>
        </p:txBody>
      </p:sp>
      <p:sp>
        <p:nvSpPr>
          <p:cNvPr id="5" name="object 5"/>
          <p:cNvSpPr/>
          <p:nvPr/>
        </p:nvSpPr>
        <p:spPr>
          <a:xfrm>
            <a:off x="304800" y="304801"/>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sp>
        <p:nvSpPr>
          <p:cNvPr id="4" name="Rectangle 3"/>
          <p:cNvSpPr/>
          <p:nvPr/>
        </p:nvSpPr>
        <p:spPr>
          <a:xfrm>
            <a:off x="1315402" y="7848600"/>
            <a:ext cx="5143500" cy="523220"/>
          </a:xfrm>
          <a:prstGeom prst="rect">
            <a:avLst/>
          </a:prstGeom>
        </p:spPr>
        <p:txBody>
          <a:bodyPr wrap="square">
            <a:spAutoFit/>
          </a:bodyPr>
          <a:lstStyle/>
          <a:p>
            <a:pPr marL="12698" algn="ctr">
              <a:spcBef>
                <a:spcPts val="445"/>
              </a:spcBef>
              <a:tabLst>
                <a:tab pos="354913" algn="l"/>
              </a:tabLst>
            </a:pPr>
            <a:r>
              <a:rPr lang="en-IN" sz="2800" dirty="0">
                <a:solidFill>
                  <a:schemeClr val="bg1"/>
                </a:solidFill>
                <a:latin typeface="Georgia" panose="02040502050405020303" pitchFamily="18" charset="0"/>
              </a:rPr>
              <a:t>Edwards </a:t>
            </a:r>
            <a:r>
              <a:rPr lang="en-IN" sz="2800" dirty="0" smtClean="0">
                <a:solidFill>
                  <a:schemeClr val="bg1"/>
                </a:solidFill>
                <a:latin typeface="Georgia" panose="02040502050405020303" pitchFamily="18" charset="0"/>
              </a:rPr>
              <a:t>Deming, Statistician</a:t>
            </a:r>
            <a:endParaRPr lang="en-IN" sz="2800" dirty="0">
              <a:solidFill>
                <a:schemeClr val="bg1"/>
              </a:solidFill>
              <a:latin typeface="Georgia" panose="02040502050405020303" pitchFamily="18" charset="0"/>
              <a:cs typeface="Trebuchet MS"/>
            </a:endParaRPr>
          </a:p>
        </p:txBody>
      </p:sp>
    </p:spTree>
    <p:extLst>
      <p:ext uri="{BB962C8B-B14F-4D97-AF65-F5344CB8AC3E}">
        <p14:creationId xmlns:p14="http://schemas.microsoft.com/office/powerpoint/2010/main" val="2495621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p:cNvSpPr/>
          <p:nvPr/>
        </p:nvSpPr>
        <p:spPr>
          <a:xfrm>
            <a:off x="304800" y="304801"/>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5" y="2362200"/>
            <a:ext cx="3304735" cy="3934374"/>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5965" y="2362200"/>
            <a:ext cx="3093281" cy="3934374"/>
          </a:xfrm>
          <a:prstGeom prst="rect">
            <a:avLst/>
          </a:prstGeom>
        </p:spPr>
      </p:pic>
      <p:sp>
        <p:nvSpPr>
          <p:cNvPr id="7" name="Rectangle 6"/>
          <p:cNvSpPr/>
          <p:nvPr/>
        </p:nvSpPr>
        <p:spPr>
          <a:xfrm>
            <a:off x="1776405" y="609600"/>
            <a:ext cx="3886200" cy="923330"/>
          </a:xfrm>
          <a:prstGeom prst="rect">
            <a:avLst/>
          </a:prstGeom>
        </p:spPr>
        <p:txBody>
          <a:bodyPr>
            <a:spAutoFit/>
          </a:bodyPr>
          <a:lstStyle/>
          <a:p>
            <a:pPr algn="ctr"/>
            <a:r>
              <a:rPr lang="en-IN" b="1" dirty="0">
                <a:solidFill>
                  <a:srgbClr val="000000"/>
                </a:solidFill>
                <a:latin typeface="Georgia" panose="02040502050405020303" pitchFamily="18" charset="0"/>
              </a:rPr>
              <a:t>Analysing the NAME_FAMILY_STATUS(Client Status)</a:t>
            </a:r>
            <a:endParaRPr lang="en-IN" b="1" i="0" dirty="0">
              <a:solidFill>
                <a:srgbClr val="000000"/>
              </a:solidFill>
              <a:effectLst/>
              <a:latin typeface="Georgia" panose="02040502050405020303" pitchFamily="18" charset="0"/>
            </a:endParaRPr>
          </a:p>
        </p:txBody>
      </p:sp>
      <p:sp>
        <p:nvSpPr>
          <p:cNvPr id="8" name="Rectangle 7"/>
          <p:cNvSpPr/>
          <p:nvPr/>
        </p:nvSpPr>
        <p:spPr>
          <a:xfrm>
            <a:off x="876882" y="7125844"/>
            <a:ext cx="6133518" cy="132343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0000"/>
                </a:solidFill>
                <a:latin typeface="Georgia" panose="02040502050405020303" pitchFamily="18" charset="0"/>
              </a:rPr>
              <a:t>We can see that Number of married client near by 64% is not issues with payments as compared to others but single/not married client have 18% with have payment issues.</a:t>
            </a:r>
            <a:endParaRPr lang="en-IN" sz="2000" dirty="0">
              <a:latin typeface="Georgia" panose="02040502050405020303" pitchFamily="18" charset="0"/>
            </a:endParaRPr>
          </a:p>
        </p:txBody>
      </p:sp>
    </p:spTree>
    <p:extLst>
      <p:ext uri="{BB962C8B-B14F-4D97-AF65-F5344CB8AC3E}">
        <p14:creationId xmlns:p14="http://schemas.microsoft.com/office/powerpoint/2010/main" val="30928807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304800" y="304801"/>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sp>
        <p:nvSpPr>
          <p:cNvPr id="8" name="Rectangle 7"/>
          <p:cNvSpPr/>
          <p:nvPr/>
        </p:nvSpPr>
        <p:spPr>
          <a:xfrm>
            <a:off x="1295400" y="703811"/>
            <a:ext cx="5029200" cy="1015663"/>
          </a:xfrm>
          <a:prstGeom prst="rect">
            <a:avLst/>
          </a:prstGeom>
        </p:spPr>
        <p:txBody>
          <a:bodyPr wrap="square">
            <a:spAutoFit/>
          </a:bodyPr>
          <a:lstStyle/>
          <a:p>
            <a:pPr algn="ctr"/>
            <a:r>
              <a:rPr lang="en-IN" sz="2000" dirty="0">
                <a:solidFill>
                  <a:schemeClr val="bg1"/>
                </a:solidFill>
                <a:latin typeface="Georgia" panose="02040502050405020303" pitchFamily="18" charset="0"/>
              </a:rPr>
              <a:t>Top 10 Correlation Columns of </a:t>
            </a:r>
            <a:r>
              <a:rPr lang="en-IN" sz="2000" dirty="0" smtClean="0">
                <a:solidFill>
                  <a:schemeClr val="bg1"/>
                </a:solidFill>
                <a:latin typeface="Georgia" panose="02040502050405020303" pitchFamily="18" charset="0"/>
              </a:rPr>
              <a:t>new1 Dataset</a:t>
            </a:r>
            <a:endParaRPr lang="en-IN" sz="2000" dirty="0">
              <a:solidFill>
                <a:schemeClr val="bg1"/>
              </a:solidFill>
              <a:latin typeface="Georgia" panose="02040502050405020303" pitchFamily="18" charset="0"/>
            </a:endParaRPr>
          </a:p>
          <a:p>
            <a:pPr algn="ctr"/>
            <a:endParaRPr lang="en-IN" sz="2000" dirty="0">
              <a:solidFill>
                <a:schemeClr val="bg1"/>
              </a:solidFill>
              <a:latin typeface="Georgia" panose="02040502050405020303" pitchFamily="18" charset="0"/>
            </a:endParaRPr>
          </a:p>
        </p:txBody>
      </p:sp>
      <p:sp>
        <p:nvSpPr>
          <p:cNvPr id="10" name="Rectangle 9"/>
          <p:cNvSpPr/>
          <p:nvPr/>
        </p:nvSpPr>
        <p:spPr>
          <a:xfrm>
            <a:off x="1295400" y="4182420"/>
            <a:ext cx="5029200" cy="707886"/>
          </a:xfrm>
          <a:prstGeom prst="rect">
            <a:avLst/>
          </a:prstGeom>
        </p:spPr>
        <p:txBody>
          <a:bodyPr wrap="square">
            <a:spAutoFit/>
          </a:bodyPr>
          <a:lstStyle/>
          <a:p>
            <a:pPr algn="ctr"/>
            <a:r>
              <a:rPr lang="en-IN" sz="2000" dirty="0">
                <a:solidFill>
                  <a:schemeClr val="bg1"/>
                </a:solidFill>
                <a:latin typeface="Georgia" panose="02040502050405020303" pitchFamily="18" charset="0"/>
              </a:rPr>
              <a:t>Top 10 Correlation Columns of new2 </a:t>
            </a:r>
            <a:r>
              <a:rPr lang="en-IN" sz="2000" dirty="0" smtClean="0">
                <a:solidFill>
                  <a:schemeClr val="bg1"/>
                </a:solidFill>
                <a:latin typeface="Georgia" panose="02040502050405020303" pitchFamily="18" charset="0"/>
              </a:rPr>
              <a:t>Dataset</a:t>
            </a:r>
            <a:endParaRPr lang="en-IN" sz="2000" dirty="0">
              <a:solidFill>
                <a:schemeClr val="bg1"/>
              </a:solidFill>
              <a:latin typeface="Georgia" panose="02040502050405020303" pitchFamily="18"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552" y="1419728"/>
            <a:ext cx="6553199" cy="2619704"/>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553" y="4843027"/>
            <a:ext cx="6628448" cy="3296110"/>
          </a:xfrm>
          <a:prstGeom prst="rect">
            <a:avLst/>
          </a:prstGeom>
        </p:spPr>
      </p:pic>
      <p:sp>
        <p:nvSpPr>
          <p:cNvPr id="6" name="Rectangle 5"/>
          <p:cNvSpPr/>
          <p:nvPr/>
        </p:nvSpPr>
        <p:spPr>
          <a:xfrm>
            <a:off x="610553" y="8427150"/>
            <a:ext cx="6628448" cy="646331"/>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solidFill>
                <a:latin typeface="Georgia" panose="02040502050405020303" pitchFamily="18" charset="0"/>
              </a:rPr>
              <a:t>There is showing all are in positive values so they are in Strong Relationship between the data</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304800" y="304801"/>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sp>
        <p:nvSpPr>
          <p:cNvPr id="8" name="Rectangle 7"/>
          <p:cNvSpPr/>
          <p:nvPr/>
        </p:nvSpPr>
        <p:spPr>
          <a:xfrm>
            <a:off x="1600200" y="457200"/>
            <a:ext cx="4114800" cy="830997"/>
          </a:xfrm>
          <a:prstGeom prst="rect">
            <a:avLst/>
          </a:prstGeom>
        </p:spPr>
        <p:txBody>
          <a:bodyPr wrap="square">
            <a:spAutoFit/>
          </a:bodyPr>
          <a:lstStyle/>
          <a:p>
            <a:pPr algn="ctr"/>
            <a:r>
              <a:rPr lang="en-IN" sz="1600" dirty="0">
                <a:solidFill>
                  <a:srgbClr val="000000"/>
                </a:solidFill>
                <a:latin typeface="Georgia" panose="02040502050405020303" pitchFamily="18" charset="0"/>
              </a:rPr>
              <a:t>Bivariate Analysis of Numerical Variables</a:t>
            </a:r>
          </a:p>
          <a:p>
            <a:pPr algn="ctr"/>
            <a:r>
              <a:rPr lang="en-IN" sz="1600" dirty="0">
                <a:solidFill>
                  <a:srgbClr val="000000"/>
                </a:solidFill>
                <a:latin typeface="Georgia" panose="02040502050405020303" pitchFamily="18" charset="0"/>
              </a:rPr>
              <a:t>Using(Scatterplot) column:-AMT_CREDIT &amp; CNT_FAM_MEMBERS</a:t>
            </a:r>
          </a:p>
        </p:txBody>
      </p:sp>
      <p:sp>
        <p:nvSpPr>
          <p:cNvPr id="11" name="Rectangle 10"/>
          <p:cNvSpPr/>
          <p:nvPr/>
        </p:nvSpPr>
        <p:spPr>
          <a:xfrm>
            <a:off x="457203" y="4076044"/>
            <a:ext cx="6553199" cy="954107"/>
          </a:xfrm>
          <a:prstGeom prst="rect">
            <a:avLst/>
          </a:prstGeom>
        </p:spPr>
        <p:txBody>
          <a:bodyPr wrap="square">
            <a:spAutoFit/>
          </a:bodyPr>
          <a:lstStyle/>
          <a:p>
            <a:pPr marL="285708" indent="-285708">
              <a:buFont typeface="Arial" panose="020B0604020202020204" pitchFamily="34" charset="0"/>
              <a:buChar char="•"/>
            </a:pPr>
            <a:r>
              <a:rPr lang="en-IN" sz="1400" dirty="0">
                <a:solidFill>
                  <a:srgbClr val="000000"/>
                </a:solidFill>
                <a:latin typeface="Georgia" panose="02040502050405020303" pitchFamily="18" charset="0"/>
              </a:rPr>
              <a:t>We can see that the density in the lower left corner is similar in both the case, so the people are equally likely to default if the family is small and the AMT_CREDIT is low. We can observe that larger families and people with larger AMT_CREDIT default less often</a:t>
            </a:r>
            <a:endParaRPr lang="en-IN" sz="1400" dirty="0">
              <a:latin typeface="Georgia" panose="02040502050405020303" pitchFamily="18" charset="0"/>
            </a:endParaRPr>
          </a:p>
        </p:txBody>
      </p:sp>
      <p:sp>
        <p:nvSpPr>
          <p:cNvPr id="12" name="Rectangle 11"/>
          <p:cNvSpPr/>
          <p:nvPr/>
        </p:nvSpPr>
        <p:spPr>
          <a:xfrm>
            <a:off x="1447801" y="5257800"/>
            <a:ext cx="5334000" cy="738664"/>
          </a:xfrm>
          <a:prstGeom prst="rect">
            <a:avLst/>
          </a:prstGeom>
        </p:spPr>
        <p:txBody>
          <a:bodyPr wrap="square">
            <a:spAutoFit/>
          </a:bodyPr>
          <a:lstStyle/>
          <a:p>
            <a:r>
              <a:rPr lang="en-IN" sz="1400" b="1" dirty="0">
                <a:solidFill>
                  <a:srgbClr val="000000"/>
                </a:solidFill>
                <a:latin typeface="Georgia" panose="02040502050405020303" pitchFamily="18" charset="0"/>
              </a:rPr>
              <a:t>Bivariate Analysis of Numerical Variables</a:t>
            </a:r>
          </a:p>
          <a:p>
            <a:r>
              <a:rPr lang="en-IN" sz="1400" b="1" dirty="0">
                <a:solidFill>
                  <a:srgbClr val="000000"/>
                </a:solidFill>
                <a:latin typeface="Georgia" panose="02040502050405020303" pitchFamily="18" charset="0"/>
              </a:rPr>
              <a:t>Using(Scatterplot) column:-AMT_GOODS_PRICE &amp; AMT_CREDIT</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2" y="1288197"/>
            <a:ext cx="3657600" cy="2787847"/>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4" y="1269197"/>
            <a:ext cx="3047997" cy="2806847"/>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2" y="6127904"/>
            <a:ext cx="3428998" cy="3496163"/>
          </a:xfrm>
          <a:prstGeom prst="rect">
            <a:avLst/>
          </a:prstGeom>
        </p:spPr>
      </p:pic>
      <p:pic>
        <p:nvPicPr>
          <p:cNvPr id="5" name="Picture 4"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4539" y="6127903"/>
            <a:ext cx="3300662" cy="350004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304800" y="304801"/>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sp>
        <p:nvSpPr>
          <p:cNvPr id="8" name="Rectangle 7"/>
          <p:cNvSpPr/>
          <p:nvPr/>
        </p:nvSpPr>
        <p:spPr>
          <a:xfrm>
            <a:off x="1066800" y="457200"/>
            <a:ext cx="6096000" cy="584775"/>
          </a:xfrm>
          <a:prstGeom prst="rect">
            <a:avLst/>
          </a:prstGeom>
        </p:spPr>
        <p:txBody>
          <a:bodyPr wrap="square">
            <a:spAutoFit/>
          </a:bodyPr>
          <a:lstStyle/>
          <a:p>
            <a:pPr marL="285708" indent="-285708">
              <a:buFont typeface="Arial" panose="020B0604020202020204" pitchFamily="34" charset="0"/>
              <a:buChar char="•"/>
            </a:pPr>
            <a:r>
              <a:rPr lang="en-IN" sz="1600" dirty="0">
                <a:solidFill>
                  <a:srgbClr val="000000"/>
                </a:solidFill>
                <a:latin typeface="Georgia" panose="02040502050405020303" pitchFamily="18" charset="0"/>
              </a:rPr>
              <a:t>Analyse In both visualizations there is Strong Relationships between them.</a:t>
            </a:r>
            <a:endParaRPr lang="en-IN" sz="1600" dirty="0">
              <a:latin typeface="Georgia" panose="02040502050405020303" pitchFamily="18" charset="0"/>
            </a:endParaRPr>
          </a:p>
        </p:txBody>
      </p:sp>
      <p:sp>
        <p:nvSpPr>
          <p:cNvPr id="9" name="Rectangle 8"/>
          <p:cNvSpPr/>
          <p:nvPr/>
        </p:nvSpPr>
        <p:spPr>
          <a:xfrm>
            <a:off x="685800" y="1828800"/>
            <a:ext cx="6629400" cy="1284967"/>
          </a:xfrm>
          <a:prstGeom prst="rect">
            <a:avLst/>
          </a:prstGeom>
        </p:spPr>
        <p:txBody>
          <a:bodyPr wrap="square">
            <a:spAutoFit/>
          </a:bodyPr>
          <a:lstStyle/>
          <a:p>
            <a:pPr marL="12698">
              <a:spcBef>
                <a:spcPts val="925"/>
              </a:spcBef>
            </a:pPr>
            <a:r>
              <a:rPr lang="en-IN" sz="1400" spc="-5" dirty="0">
                <a:solidFill>
                  <a:schemeClr val="bg1"/>
                </a:solidFill>
                <a:latin typeface="Georgia" panose="02040502050405020303" pitchFamily="18" charset="0"/>
                <a:cs typeface="Times New Roman"/>
              </a:rPr>
              <a:t>Now, we </a:t>
            </a:r>
            <a:r>
              <a:rPr lang="en-IN" sz="1400" dirty="0">
                <a:solidFill>
                  <a:schemeClr val="bg1"/>
                </a:solidFill>
                <a:latin typeface="Georgia" panose="02040502050405020303" pitchFamily="18" charset="0"/>
                <a:cs typeface="Times New Roman"/>
              </a:rPr>
              <a:t>took the </a:t>
            </a:r>
            <a:r>
              <a:rPr lang="en-IN" sz="1400" b="1" dirty="0">
                <a:solidFill>
                  <a:schemeClr val="bg1"/>
                </a:solidFill>
                <a:latin typeface="Georgia" panose="02040502050405020303" pitchFamily="18" charset="0"/>
                <a:cs typeface="Times New Roman"/>
              </a:rPr>
              <a:t>Previous application </a:t>
            </a:r>
            <a:r>
              <a:rPr lang="en-IN" sz="1400" spc="-5" dirty="0">
                <a:solidFill>
                  <a:schemeClr val="bg1"/>
                </a:solidFill>
                <a:latin typeface="Georgia" panose="02040502050405020303" pitchFamily="18" charset="0"/>
                <a:cs typeface="Times New Roman"/>
              </a:rPr>
              <a:t>Data dataset </a:t>
            </a:r>
            <a:r>
              <a:rPr lang="en-IN" sz="1400" dirty="0">
                <a:solidFill>
                  <a:schemeClr val="bg1"/>
                </a:solidFill>
                <a:latin typeface="Georgia" panose="02040502050405020303" pitchFamily="18" charset="0"/>
                <a:cs typeface="Times New Roman"/>
              </a:rPr>
              <a:t>for analysis.</a:t>
            </a:r>
          </a:p>
          <a:p>
            <a:pPr>
              <a:lnSpc>
                <a:spcPct val="100000"/>
              </a:lnSpc>
            </a:pPr>
            <a:endParaRPr lang="en-IN" sz="1400" dirty="0">
              <a:solidFill>
                <a:schemeClr val="bg1"/>
              </a:solidFill>
              <a:latin typeface="Georgia" panose="02040502050405020303" pitchFamily="18" charset="0"/>
              <a:cs typeface="Times New Roman"/>
            </a:endParaRPr>
          </a:p>
          <a:p>
            <a:pPr marL="12698"/>
            <a:r>
              <a:rPr lang="en-IN" sz="1400" b="1" spc="-5" dirty="0">
                <a:solidFill>
                  <a:schemeClr val="bg1"/>
                </a:solidFill>
                <a:uFill>
                  <a:solidFill>
                    <a:srgbClr val="000000"/>
                  </a:solidFill>
                </a:uFill>
                <a:latin typeface="Georgia" panose="02040502050405020303" pitchFamily="18" charset="0"/>
                <a:cs typeface="Times New Roman"/>
              </a:rPr>
              <a:t>Data cleaning</a:t>
            </a:r>
            <a:r>
              <a:rPr lang="en-IN" sz="1400" b="1" spc="-5" dirty="0">
                <a:solidFill>
                  <a:schemeClr val="bg1"/>
                </a:solidFill>
                <a:latin typeface="Georgia" panose="02040502050405020303" pitchFamily="18" charset="0"/>
                <a:cs typeface="Times New Roman"/>
              </a:rPr>
              <a:t> </a:t>
            </a:r>
            <a:r>
              <a:rPr lang="en-IN" sz="1400" spc="-5" dirty="0">
                <a:solidFill>
                  <a:schemeClr val="bg1"/>
                </a:solidFill>
                <a:latin typeface="Georgia" panose="02040502050405020303" pitchFamily="18" charset="0"/>
                <a:cs typeface="Times New Roman"/>
              </a:rPr>
              <a:t>was </a:t>
            </a:r>
            <a:r>
              <a:rPr lang="en-IN" sz="1400" dirty="0">
                <a:solidFill>
                  <a:schemeClr val="bg1"/>
                </a:solidFill>
                <a:latin typeface="Georgia" panose="02040502050405020303" pitchFamily="18" charset="0"/>
                <a:cs typeface="Times New Roman"/>
              </a:rPr>
              <a:t>done </a:t>
            </a:r>
            <a:r>
              <a:rPr lang="en-IN" sz="1400" spc="-5" dirty="0">
                <a:solidFill>
                  <a:schemeClr val="bg1"/>
                </a:solidFill>
                <a:latin typeface="Georgia" panose="02040502050405020303" pitchFamily="18" charset="0"/>
                <a:cs typeface="Times New Roman"/>
              </a:rPr>
              <a:t>before analysis. </a:t>
            </a:r>
            <a:r>
              <a:rPr lang="en-IN" sz="1400" dirty="0">
                <a:solidFill>
                  <a:schemeClr val="bg1"/>
                </a:solidFill>
                <a:latin typeface="Georgia" panose="02040502050405020303" pitchFamily="18" charset="0"/>
                <a:cs typeface="Times New Roman"/>
              </a:rPr>
              <a:t>Following </a:t>
            </a:r>
            <a:r>
              <a:rPr lang="en-IN" sz="1400" spc="-5" dirty="0">
                <a:solidFill>
                  <a:schemeClr val="bg1"/>
                </a:solidFill>
                <a:latin typeface="Georgia" panose="02040502050405020303" pitchFamily="18" charset="0"/>
                <a:cs typeface="Times New Roman"/>
              </a:rPr>
              <a:t>were </a:t>
            </a:r>
            <a:r>
              <a:rPr lang="en-IN" sz="1400" dirty="0">
                <a:solidFill>
                  <a:schemeClr val="bg1"/>
                </a:solidFill>
                <a:latin typeface="Georgia" panose="02040502050405020303" pitchFamily="18" charset="0"/>
                <a:cs typeface="Times New Roman"/>
              </a:rPr>
              <a:t>the steps</a:t>
            </a:r>
            <a:r>
              <a:rPr lang="en-IN" sz="1400" spc="30" dirty="0">
                <a:solidFill>
                  <a:schemeClr val="bg1"/>
                </a:solidFill>
                <a:latin typeface="Georgia" panose="02040502050405020303" pitchFamily="18" charset="0"/>
                <a:cs typeface="Times New Roman"/>
              </a:rPr>
              <a:t> </a:t>
            </a:r>
            <a:r>
              <a:rPr lang="en-IN" sz="1400" dirty="0">
                <a:solidFill>
                  <a:schemeClr val="bg1"/>
                </a:solidFill>
                <a:latin typeface="Georgia" panose="02040502050405020303" pitchFamily="18" charset="0"/>
                <a:cs typeface="Times New Roman"/>
              </a:rPr>
              <a:t>followed:</a:t>
            </a:r>
          </a:p>
          <a:p>
            <a:pPr marL="12698">
              <a:spcBef>
                <a:spcPts val="935"/>
              </a:spcBef>
            </a:pPr>
            <a:r>
              <a:rPr lang="en-IN" sz="1400" dirty="0">
                <a:solidFill>
                  <a:schemeClr val="bg1"/>
                </a:solidFill>
                <a:latin typeface="Georgia" panose="02040502050405020303" pitchFamily="18" charset="0"/>
                <a:cs typeface="Times New Roman"/>
              </a:rPr>
              <a:t>1. </a:t>
            </a:r>
            <a:r>
              <a:rPr lang="en-IN" sz="1400" spc="-5" dirty="0">
                <a:solidFill>
                  <a:schemeClr val="bg1"/>
                </a:solidFill>
                <a:latin typeface="Georgia" panose="02040502050405020303" pitchFamily="18" charset="0"/>
                <a:cs typeface="Times New Roman"/>
              </a:rPr>
              <a:t>Found </a:t>
            </a:r>
            <a:r>
              <a:rPr lang="en-IN" sz="1400" dirty="0">
                <a:solidFill>
                  <a:schemeClr val="bg1"/>
                </a:solidFill>
                <a:latin typeface="Georgia" panose="02040502050405020303" pitchFamily="18" charset="0"/>
                <a:cs typeface="Times New Roman"/>
              </a:rPr>
              <a:t>out the % of missing </a:t>
            </a:r>
            <a:r>
              <a:rPr lang="en-IN" sz="1400" spc="-5" dirty="0">
                <a:solidFill>
                  <a:schemeClr val="bg1"/>
                </a:solidFill>
                <a:latin typeface="Georgia" panose="02040502050405020303" pitchFamily="18" charset="0"/>
                <a:cs typeface="Times New Roman"/>
              </a:rPr>
              <a:t>values </a:t>
            </a:r>
            <a:r>
              <a:rPr lang="en-IN" sz="1400" dirty="0">
                <a:solidFill>
                  <a:schemeClr val="bg1"/>
                </a:solidFill>
                <a:latin typeface="Georgia" panose="02040502050405020303" pitchFamily="18" charset="0"/>
                <a:cs typeface="Times New Roman"/>
              </a:rPr>
              <a:t>in </a:t>
            </a:r>
            <a:r>
              <a:rPr lang="en-IN" sz="1400" spc="-5" dirty="0">
                <a:solidFill>
                  <a:schemeClr val="bg1"/>
                </a:solidFill>
                <a:latin typeface="Georgia" panose="02040502050405020303" pitchFamily="18" charset="0"/>
                <a:cs typeface="Times New Roman"/>
              </a:rPr>
              <a:t>each </a:t>
            </a:r>
            <a:r>
              <a:rPr lang="en-IN" sz="1400" dirty="0">
                <a:solidFill>
                  <a:schemeClr val="bg1"/>
                </a:solidFill>
                <a:latin typeface="Georgia" panose="02040502050405020303" pitchFamily="18" charset="0"/>
                <a:cs typeface="Times New Roman"/>
              </a:rPr>
              <a:t>column </a:t>
            </a:r>
            <a:r>
              <a:rPr lang="en-IN" sz="1400" spc="-5" dirty="0">
                <a:solidFill>
                  <a:schemeClr val="bg1"/>
                </a:solidFill>
                <a:latin typeface="Georgia" panose="02040502050405020303" pitchFamily="18" charset="0"/>
                <a:cs typeface="Times New Roman"/>
              </a:rPr>
              <a:t>so as </a:t>
            </a:r>
            <a:r>
              <a:rPr lang="en-IN" sz="1400" dirty="0">
                <a:solidFill>
                  <a:schemeClr val="bg1"/>
                </a:solidFill>
                <a:latin typeface="Georgia" panose="02040502050405020303" pitchFamily="18" charset="0"/>
                <a:cs typeface="Times New Roman"/>
              </a:rPr>
              <a:t>to </a:t>
            </a:r>
            <a:r>
              <a:rPr lang="en-IN" sz="1400" spc="-5" dirty="0">
                <a:solidFill>
                  <a:schemeClr val="bg1"/>
                </a:solidFill>
                <a:latin typeface="Georgia" panose="02040502050405020303" pitchFamily="18" charset="0"/>
                <a:cs typeface="Times New Roman"/>
              </a:rPr>
              <a:t>determine </a:t>
            </a:r>
            <a:r>
              <a:rPr lang="en-IN" sz="1400" dirty="0">
                <a:solidFill>
                  <a:schemeClr val="bg1"/>
                </a:solidFill>
                <a:latin typeface="Georgia" panose="02040502050405020303" pitchFamily="18" charset="0"/>
                <a:cs typeface="Times New Roman"/>
              </a:rPr>
              <a:t>which </a:t>
            </a:r>
            <a:r>
              <a:rPr lang="en-IN" sz="1400" spc="-5" dirty="0">
                <a:solidFill>
                  <a:schemeClr val="bg1"/>
                </a:solidFill>
                <a:latin typeface="Georgia" panose="02040502050405020303" pitchFamily="18" charset="0"/>
                <a:cs typeface="Times New Roman"/>
              </a:rPr>
              <a:t>value </a:t>
            </a:r>
            <a:r>
              <a:rPr lang="en-IN" sz="1400" dirty="0">
                <a:solidFill>
                  <a:schemeClr val="bg1"/>
                </a:solidFill>
                <a:latin typeface="Georgia" panose="02040502050405020303" pitchFamily="18" charset="0"/>
                <a:cs typeface="Times New Roman"/>
              </a:rPr>
              <a:t>to</a:t>
            </a:r>
            <a:r>
              <a:rPr lang="en-IN" sz="1400" spc="65" dirty="0">
                <a:solidFill>
                  <a:schemeClr val="bg1"/>
                </a:solidFill>
                <a:latin typeface="Georgia" panose="02040502050405020303" pitchFamily="18" charset="0"/>
                <a:cs typeface="Times New Roman"/>
              </a:rPr>
              <a:t> </a:t>
            </a:r>
            <a:r>
              <a:rPr lang="en-IN" sz="1400" spc="-5" dirty="0">
                <a:solidFill>
                  <a:schemeClr val="bg1"/>
                </a:solidFill>
                <a:latin typeface="Georgia" panose="02040502050405020303" pitchFamily="18" charset="0"/>
                <a:cs typeface="Times New Roman"/>
              </a:rPr>
              <a:t>delete.</a:t>
            </a:r>
            <a:endParaRPr lang="en-IN" sz="1400" dirty="0">
              <a:solidFill>
                <a:schemeClr val="bg1"/>
              </a:solidFill>
              <a:latin typeface="Georgia" panose="02040502050405020303" pitchFamily="18" charset="0"/>
              <a:cs typeface="Times New Roman"/>
            </a:endParaRPr>
          </a:p>
        </p:txBody>
      </p:sp>
      <p:sp>
        <p:nvSpPr>
          <p:cNvPr id="11" name="object 3"/>
          <p:cNvSpPr txBox="1"/>
          <p:nvPr/>
        </p:nvSpPr>
        <p:spPr>
          <a:xfrm>
            <a:off x="902003" y="4584319"/>
            <a:ext cx="5229226" cy="259045"/>
          </a:xfrm>
          <a:prstGeom prst="rect">
            <a:avLst/>
          </a:prstGeom>
        </p:spPr>
        <p:txBody>
          <a:bodyPr vert="horz" wrap="square" lIns="0" tIns="12700" rIns="0" bIns="0" rtlCol="0">
            <a:spAutoFit/>
          </a:bodyPr>
          <a:lstStyle/>
          <a:p>
            <a:pPr marL="12698">
              <a:spcBef>
                <a:spcPts val="100"/>
              </a:spcBef>
            </a:pPr>
            <a:r>
              <a:rPr sz="1600" dirty="0">
                <a:solidFill>
                  <a:schemeClr val="bg1"/>
                </a:solidFill>
                <a:latin typeface="Times New Roman"/>
                <a:cs typeface="Times New Roman"/>
              </a:rPr>
              <a:t>2. </a:t>
            </a:r>
            <a:r>
              <a:rPr sz="1600" spc="-5" dirty="0">
                <a:solidFill>
                  <a:schemeClr val="bg1"/>
                </a:solidFill>
                <a:latin typeface="Times New Roman"/>
                <a:cs typeface="Times New Roman"/>
              </a:rPr>
              <a:t>Removed columns </a:t>
            </a:r>
            <a:r>
              <a:rPr sz="1600" dirty="0">
                <a:solidFill>
                  <a:schemeClr val="bg1"/>
                </a:solidFill>
                <a:latin typeface="Times New Roman"/>
                <a:cs typeface="Times New Roman"/>
              </a:rPr>
              <a:t>with more than </a:t>
            </a:r>
            <a:r>
              <a:rPr lang="en-IN" sz="1600" b="1" dirty="0">
                <a:solidFill>
                  <a:schemeClr val="bg1"/>
                </a:solidFill>
                <a:latin typeface="Times New Roman"/>
                <a:cs typeface="Times New Roman"/>
              </a:rPr>
              <a:t>40</a:t>
            </a:r>
            <a:r>
              <a:rPr sz="1600" b="1" dirty="0">
                <a:solidFill>
                  <a:schemeClr val="bg1"/>
                </a:solidFill>
                <a:latin typeface="Times New Roman"/>
                <a:cs typeface="Times New Roman"/>
              </a:rPr>
              <a:t>% </a:t>
            </a:r>
            <a:r>
              <a:rPr sz="1600" b="1" spc="-5" dirty="0">
                <a:solidFill>
                  <a:schemeClr val="bg1"/>
                </a:solidFill>
                <a:latin typeface="Times New Roman"/>
                <a:cs typeface="Times New Roman"/>
              </a:rPr>
              <a:t>NaN</a:t>
            </a:r>
            <a:r>
              <a:rPr sz="1600" b="1" spc="-30" dirty="0">
                <a:solidFill>
                  <a:schemeClr val="bg1"/>
                </a:solidFill>
                <a:latin typeface="Times New Roman"/>
                <a:cs typeface="Times New Roman"/>
              </a:rPr>
              <a:t> </a:t>
            </a:r>
            <a:r>
              <a:rPr sz="1600" dirty="0">
                <a:solidFill>
                  <a:schemeClr val="bg1"/>
                </a:solidFill>
                <a:latin typeface="Times New Roman"/>
                <a:cs typeface="Times New Roman"/>
              </a:rPr>
              <a:t>values</a:t>
            </a:r>
          </a:p>
        </p:txBody>
      </p:sp>
      <p:sp>
        <p:nvSpPr>
          <p:cNvPr id="12" name="object 4"/>
          <p:cNvSpPr txBox="1"/>
          <p:nvPr/>
        </p:nvSpPr>
        <p:spPr>
          <a:xfrm>
            <a:off x="902006" y="6169533"/>
            <a:ext cx="5942965" cy="384080"/>
          </a:xfrm>
          <a:prstGeom prst="rect">
            <a:avLst/>
          </a:prstGeom>
        </p:spPr>
        <p:txBody>
          <a:bodyPr vert="horz" wrap="square" lIns="0" tIns="24765" rIns="0" bIns="0" rtlCol="0">
            <a:spAutoFit/>
          </a:bodyPr>
          <a:lstStyle/>
          <a:p>
            <a:pPr marL="12698" marR="5080">
              <a:lnSpc>
                <a:spcPts val="1380"/>
              </a:lnSpc>
              <a:spcBef>
                <a:spcPts val="195"/>
              </a:spcBef>
            </a:pPr>
            <a:r>
              <a:rPr sz="1600" dirty="0">
                <a:solidFill>
                  <a:schemeClr val="bg1"/>
                </a:solidFill>
                <a:latin typeface="Times New Roman"/>
                <a:cs typeface="Times New Roman"/>
              </a:rPr>
              <a:t>3. </a:t>
            </a:r>
            <a:r>
              <a:rPr sz="1600" spc="-5" dirty="0">
                <a:solidFill>
                  <a:schemeClr val="bg1"/>
                </a:solidFill>
                <a:latin typeface="Times New Roman"/>
                <a:cs typeface="Times New Roman"/>
              </a:rPr>
              <a:t>Post these actions, we decided </a:t>
            </a:r>
            <a:r>
              <a:rPr sz="1600" dirty="0">
                <a:solidFill>
                  <a:schemeClr val="bg1"/>
                </a:solidFill>
                <a:latin typeface="Times New Roman"/>
                <a:cs typeface="Times New Roman"/>
              </a:rPr>
              <a:t>on imputing </a:t>
            </a:r>
            <a:r>
              <a:rPr sz="1600" spc="-5" dirty="0">
                <a:solidFill>
                  <a:schemeClr val="bg1"/>
                </a:solidFill>
                <a:latin typeface="Georgia" panose="02040502050405020303" pitchFamily="18" charset="0"/>
                <a:cs typeface="Times New Roman"/>
              </a:rPr>
              <a:t>values</a:t>
            </a:r>
            <a:r>
              <a:rPr sz="1600" spc="-5" dirty="0">
                <a:solidFill>
                  <a:schemeClr val="bg1"/>
                </a:solidFill>
                <a:latin typeface="Times New Roman"/>
                <a:cs typeface="Times New Roman"/>
              </a:rPr>
              <a:t> </a:t>
            </a:r>
            <a:r>
              <a:rPr sz="1600" dirty="0">
                <a:solidFill>
                  <a:schemeClr val="bg1"/>
                </a:solidFill>
                <a:latin typeface="Times New Roman"/>
                <a:cs typeface="Times New Roman"/>
              </a:rPr>
              <a:t>on </a:t>
            </a:r>
            <a:r>
              <a:rPr sz="1600" spc="-5" dirty="0">
                <a:solidFill>
                  <a:schemeClr val="bg1"/>
                </a:solidFill>
                <a:latin typeface="Times New Roman"/>
                <a:cs typeface="Times New Roman"/>
              </a:rPr>
              <a:t>few columns </a:t>
            </a:r>
            <a:r>
              <a:rPr sz="1600" dirty="0">
                <a:solidFill>
                  <a:schemeClr val="bg1"/>
                </a:solidFill>
                <a:latin typeface="Times New Roman"/>
                <a:cs typeface="Times New Roman"/>
              </a:rPr>
              <a:t>to </a:t>
            </a:r>
            <a:r>
              <a:rPr sz="1600" spc="-5" dirty="0">
                <a:solidFill>
                  <a:schemeClr val="bg1"/>
                </a:solidFill>
                <a:latin typeface="Times New Roman"/>
                <a:cs typeface="Times New Roman"/>
              </a:rPr>
              <a:t>further </a:t>
            </a:r>
            <a:r>
              <a:rPr sz="1600" dirty="0">
                <a:solidFill>
                  <a:schemeClr val="bg1"/>
                </a:solidFill>
                <a:latin typeface="Times New Roman"/>
                <a:cs typeface="Times New Roman"/>
              </a:rPr>
              <a:t>make the data </a:t>
            </a:r>
            <a:r>
              <a:rPr sz="1600" spc="-5" dirty="0">
                <a:solidFill>
                  <a:schemeClr val="bg1"/>
                </a:solidFill>
                <a:latin typeface="Times New Roman"/>
                <a:cs typeface="Times New Roman"/>
              </a:rPr>
              <a:t>set  usable.</a:t>
            </a:r>
            <a:endParaRPr sz="1600" dirty="0">
              <a:solidFill>
                <a:schemeClr val="bg1"/>
              </a:solidFill>
              <a:latin typeface="Times New Roman"/>
              <a:cs typeface="Times New Roman"/>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988" y="3438865"/>
            <a:ext cx="6477000" cy="461727"/>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5213131"/>
            <a:ext cx="6629400" cy="543001"/>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299" y="7111426"/>
            <a:ext cx="6830378" cy="2086266"/>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304800" y="304801"/>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sp>
        <p:nvSpPr>
          <p:cNvPr id="8" name="Rectangle 7"/>
          <p:cNvSpPr/>
          <p:nvPr/>
        </p:nvSpPr>
        <p:spPr>
          <a:xfrm>
            <a:off x="1339199" y="457200"/>
            <a:ext cx="5565947" cy="523220"/>
          </a:xfrm>
          <a:prstGeom prst="rect">
            <a:avLst/>
          </a:prstGeom>
        </p:spPr>
        <p:txBody>
          <a:bodyPr wrap="none">
            <a:spAutoFit/>
          </a:bodyPr>
          <a:lstStyle/>
          <a:p>
            <a:pPr algn="ctr"/>
            <a:r>
              <a:rPr lang="en-IN" sz="1400" b="1" dirty="0">
                <a:solidFill>
                  <a:srgbClr val="000000"/>
                </a:solidFill>
                <a:latin typeface="Georgia" panose="02040502050405020303" pitchFamily="18" charset="0"/>
              </a:rPr>
              <a:t>Univariate Analysis on Column </a:t>
            </a:r>
          </a:p>
          <a:p>
            <a:pPr algn="ctr"/>
            <a:r>
              <a:rPr lang="en-IN" sz="1400" b="1" dirty="0">
                <a:solidFill>
                  <a:srgbClr val="000000"/>
                </a:solidFill>
                <a:latin typeface="Georgia" panose="02040502050405020303" pitchFamily="18" charset="0"/>
              </a:rPr>
              <a:t>NAME_CONTRACT_TYPE &amp; NAME_CONTRACT_STATUS</a:t>
            </a:r>
          </a:p>
        </p:txBody>
      </p:sp>
      <p:sp>
        <p:nvSpPr>
          <p:cNvPr id="9" name="Rectangle 8"/>
          <p:cNvSpPr/>
          <p:nvPr/>
        </p:nvSpPr>
        <p:spPr>
          <a:xfrm>
            <a:off x="237173" y="1132819"/>
            <a:ext cx="6849428" cy="307777"/>
          </a:xfrm>
          <a:prstGeom prst="rect">
            <a:avLst/>
          </a:prstGeom>
        </p:spPr>
        <p:txBody>
          <a:bodyPr wrap="square">
            <a:spAutoFit/>
          </a:bodyPr>
          <a:lstStyle/>
          <a:p>
            <a:pPr marL="742842" lvl="1" indent="-285708" algn="ctr">
              <a:buFont typeface="Arial" panose="020B0604020202020204" pitchFamily="34" charset="0"/>
              <a:buChar char="•"/>
            </a:pPr>
            <a:r>
              <a:rPr lang="en-IN" sz="1400" dirty="0">
                <a:solidFill>
                  <a:srgbClr val="000000"/>
                </a:solidFill>
                <a:latin typeface="Georgia" panose="02040502050405020303" pitchFamily="18" charset="0"/>
              </a:rPr>
              <a:t>Here We can Analysis the In Which Contract Type Has Approved the Loans</a:t>
            </a:r>
          </a:p>
        </p:txBody>
      </p:sp>
      <p:sp>
        <p:nvSpPr>
          <p:cNvPr id="11" name="Rectangle 10"/>
          <p:cNvSpPr/>
          <p:nvPr/>
        </p:nvSpPr>
        <p:spPr>
          <a:xfrm>
            <a:off x="825387" y="5096739"/>
            <a:ext cx="6123529" cy="738664"/>
          </a:xfrm>
          <a:prstGeom prst="rect">
            <a:avLst/>
          </a:prstGeom>
        </p:spPr>
        <p:txBody>
          <a:bodyPr wrap="square">
            <a:spAutoFit/>
          </a:bodyPr>
          <a:lstStyle/>
          <a:p>
            <a:pPr marL="285708" indent="-285708">
              <a:buFont typeface="Arial" panose="020B0604020202020204" pitchFamily="34" charset="0"/>
              <a:buChar char="•"/>
            </a:pPr>
            <a:r>
              <a:rPr lang="en-IN" sz="1400" dirty="0">
                <a:solidFill>
                  <a:srgbClr val="000000"/>
                </a:solidFill>
                <a:latin typeface="Georgia" panose="02040502050405020303" pitchFamily="18" charset="0"/>
              </a:rPr>
              <a:t>Here we can see that the consumer loans has been approved more than the others in cash loans the loan has refused and also cancelled in large quantity.</a:t>
            </a:r>
            <a:endParaRPr lang="en-IN" sz="1400" dirty="0">
              <a:latin typeface="Georgia" panose="02040502050405020303" pitchFamily="18" charset="0"/>
            </a:endParaRPr>
          </a:p>
        </p:txBody>
      </p:sp>
      <p:sp>
        <p:nvSpPr>
          <p:cNvPr id="12" name="Rectangle 11"/>
          <p:cNvSpPr/>
          <p:nvPr/>
        </p:nvSpPr>
        <p:spPr>
          <a:xfrm>
            <a:off x="544741" y="5907943"/>
            <a:ext cx="6324600" cy="523220"/>
          </a:xfrm>
          <a:prstGeom prst="rect">
            <a:avLst/>
          </a:prstGeom>
        </p:spPr>
        <p:txBody>
          <a:bodyPr wrap="square">
            <a:spAutoFit/>
          </a:bodyPr>
          <a:lstStyle/>
          <a:p>
            <a:pPr algn="ctr"/>
            <a:r>
              <a:rPr lang="en-IN" sz="1400" b="1" dirty="0">
                <a:solidFill>
                  <a:srgbClr val="000000"/>
                </a:solidFill>
                <a:latin typeface="Georgia" panose="02040502050405020303" pitchFamily="18" charset="0"/>
              </a:rPr>
              <a:t>Univariate Analysis on Column </a:t>
            </a:r>
          </a:p>
          <a:p>
            <a:pPr algn="ctr"/>
            <a:r>
              <a:rPr lang="en-IN" sz="1400" b="1" dirty="0">
                <a:solidFill>
                  <a:srgbClr val="000000"/>
                </a:solidFill>
                <a:latin typeface="Georgia" panose="02040502050405020303" pitchFamily="18" charset="0"/>
              </a:rPr>
              <a:t>NAME_CONTRACT_TYPE &amp; NAME_PAYMENT_TYPE</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64" y="1662378"/>
            <a:ext cx="6630325" cy="3100211"/>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000" y="6645780"/>
            <a:ext cx="6458851" cy="2895109"/>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p:nvPr/>
        </p:nvSpPr>
        <p:spPr>
          <a:xfrm>
            <a:off x="304800" y="304801"/>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sp>
        <p:nvSpPr>
          <p:cNvPr id="9" name="Rectangle 8"/>
          <p:cNvSpPr/>
          <p:nvPr/>
        </p:nvSpPr>
        <p:spPr>
          <a:xfrm>
            <a:off x="533400" y="609600"/>
            <a:ext cx="6553200" cy="523220"/>
          </a:xfrm>
          <a:prstGeom prst="rect">
            <a:avLst/>
          </a:prstGeom>
        </p:spPr>
        <p:txBody>
          <a:bodyPr wrap="square">
            <a:spAutoFit/>
          </a:bodyPr>
          <a:lstStyle/>
          <a:p>
            <a:pPr marL="285708" indent="-285708">
              <a:buFont typeface="Arial" panose="020B0604020202020204" pitchFamily="34" charset="0"/>
              <a:buChar char="•"/>
            </a:pPr>
            <a:r>
              <a:rPr lang="en-IN" sz="1400" dirty="0">
                <a:solidFill>
                  <a:srgbClr val="000000"/>
                </a:solidFill>
                <a:latin typeface="Georgia" panose="02040502050405020303" pitchFamily="18" charset="0"/>
              </a:rPr>
              <a:t>Here we can see that the loan amount payment is done from mostly in cash.. in business purpose look into the cashless segment</a:t>
            </a:r>
            <a:endParaRPr lang="en-IN" sz="1400" dirty="0">
              <a:latin typeface="Georgia" panose="02040502050405020303" pitchFamily="18" charset="0"/>
            </a:endParaRPr>
          </a:p>
        </p:txBody>
      </p:sp>
      <p:sp>
        <p:nvSpPr>
          <p:cNvPr id="10" name="Rectangle 9"/>
          <p:cNvSpPr/>
          <p:nvPr/>
        </p:nvSpPr>
        <p:spPr>
          <a:xfrm>
            <a:off x="533400" y="1176011"/>
            <a:ext cx="6324600" cy="523220"/>
          </a:xfrm>
          <a:prstGeom prst="rect">
            <a:avLst/>
          </a:prstGeom>
        </p:spPr>
        <p:txBody>
          <a:bodyPr wrap="square">
            <a:spAutoFit/>
          </a:bodyPr>
          <a:lstStyle/>
          <a:p>
            <a:pPr algn="ctr"/>
            <a:r>
              <a:rPr lang="en-IN" sz="1400" b="1" dirty="0">
                <a:solidFill>
                  <a:srgbClr val="000000"/>
                </a:solidFill>
                <a:latin typeface="Georgia" panose="02040502050405020303" pitchFamily="18" charset="0"/>
              </a:rPr>
              <a:t>Univariate Analysis on Column </a:t>
            </a:r>
          </a:p>
          <a:p>
            <a:pPr algn="ctr"/>
            <a:r>
              <a:rPr lang="en-IN" sz="1400" b="1" dirty="0">
                <a:solidFill>
                  <a:srgbClr val="000000"/>
                </a:solidFill>
                <a:latin typeface="Georgia" panose="02040502050405020303" pitchFamily="18" charset="0"/>
              </a:rPr>
              <a:t>NAME_CONTRACT_TYPE &amp; NAME_CLIENT_TYPE</a:t>
            </a:r>
            <a:endParaRPr lang="en-IN" sz="1400" b="1" dirty="0">
              <a:latin typeface="Georgia" panose="02040502050405020303" pitchFamily="18" charset="0"/>
            </a:endParaRPr>
          </a:p>
        </p:txBody>
      </p:sp>
      <p:sp>
        <p:nvSpPr>
          <p:cNvPr id="12" name="Rectangle 11"/>
          <p:cNvSpPr/>
          <p:nvPr/>
        </p:nvSpPr>
        <p:spPr>
          <a:xfrm>
            <a:off x="775863" y="5628478"/>
            <a:ext cx="6068272" cy="523220"/>
          </a:xfrm>
          <a:prstGeom prst="rect">
            <a:avLst/>
          </a:prstGeom>
        </p:spPr>
        <p:txBody>
          <a:bodyPr wrap="square">
            <a:spAutoFit/>
          </a:bodyPr>
          <a:lstStyle/>
          <a:p>
            <a:pPr marL="285708" indent="-285708">
              <a:buFont typeface="Arial" panose="020B0604020202020204" pitchFamily="34" charset="0"/>
              <a:buChar char="•"/>
            </a:pPr>
            <a:r>
              <a:rPr lang="en-IN" sz="1400" dirty="0">
                <a:solidFill>
                  <a:srgbClr val="000000"/>
                </a:solidFill>
                <a:latin typeface="Georgia" panose="02040502050405020303" pitchFamily="18" charset="0"/>
              </a:rPr>
              <a:t>In Cash Segment Repeater client(means those client who have already a loan) is more New client is also came in consumer loans</a:t>
            </a:r>
            <a:endParaRPr lang="en-IN" sz="1400" dirty="0">
              <a:latin typeface="Georgia" panose="02040502050405020303" pitchFamily="18" charset="0"/>
            </a:endParaRPr>
          </a:p>
        </p:txBody>
      </p:sp>
      <p:sp>
        <p:nvSpPr>
          <p:cNvPr id="13" name="Rectangle 12"/>
          <p:cNvSpPr/>
          <p:nvPr/>
        </p:nvSpPr>
        <p:spPr>
          <a:xfrm>
            <a:off x="795599" y="6309119"/>
            <a:ext cx="6183103" cy="369332"/>
          </a:xfrm>
          <a:prstGeom prst="rect">
            <a:avLst/>
          </a:prstGeom>
        </p:spPr>
        <p:txBody>
          <a:bodyPr wrap="none">
            <a:spAutoFit/>
          </a:bodyPr>
          <a:lstStyle/>
          <a:p>
            <a:pPr algn="ctr"/>
            <a:r>
              <a:rPr lang="en-IN" dirty="0">
                <a:solidFill>
                  <a:schemeClr val="bg1"/>
                </a:solidFill>
                <a:latin typeface="Georgia" panose="02040502050405020303" pitchFamily="18" charset="0"/>
              </a:rPr>
              <a:t>Finding Top 10 correlation of Previous Application Dataset</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094" y="1699231"/>
            <a:ext cx="6554115" cy="3667637"/>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599" y="6730819"/>
            <a:ext cx="6368610" cy="2717982"/>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304800" y="304801"/>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sp>
        <p:nvSpPr>
          <p:cNvPr id="7" name="Rectangle 6"/>
          <p:cNvSpPr/>
          <p:nvPr/>
        </p:nvSpPr>
        <p:spPr>
          <a:xfrm>
            <a:off x="838200" y="457200"/>
            <a:ext cx="5791200" cy="584775"/>
          </a:xfrm>
          <a:prstGeom prst="rect">
            <a:avLst/>
          </a:prstGeom>
        </p:spPr>
        <p:txBody>
          <a:bodyPr wrap="square">
            <a:spAutoFit/>
          </a:bodyPr>
          <a:lstStyle/>
          <a:p>
            <a:pPr algn="ctr"/>
            <a:r>
              <a:rPr lang="en-IN" sz="1600" b="1" dirty="0">
                <a:solidFill>
                  <a:srgbClr val="000000"/>
                </a:solidFill>
                <a:latin typeface="Georgia" panose="02040502050405020303" pitchFamily="18" charset="0"/>
              </a:rPr>
              <a:t>Using Pair plot to Perform Bivariate Analysis on Numerical Columns</a:t>
            </a:r>
          </a:p>
        </p:txBody>
      </p:sp>
      <p:sp>
        <p:nvSpPr>
          <p:cNvPr id="8" name="Rectangle 7"/>
          <p:cNvSpPr/>
          <p:nvPr/>
        </p:nvSpPr>
        <p:spPr>
          <a:xfrm>
            <a:off x="1600200" y="1041975"/>
            <a:ext cx="3886200" cy="954107"/>
          </a:xfrm>
          <a:prstGeom prst="rect">
            <a:avLst/>
          </a:prstGeom>
        </p:spPr>
        <p:txBody>
          <a:bodyPr>
            <a:spAutoFit/>
          </a:bodyPr>
          <a:lstStyle/>
          <a:p>
            <a:pPr algn="ctr"/>
            <a:r>
              <a:rPr lang="en-IN" sz="1400" b="1" dirty="0">
                <a:solidFill>
                  <a:schemeClr val="bg1"/>
                </a:solidFill>
                <a:latin typeface="Georgia" panose="02040502050405020303" pitchFamily="18" charset="0"/>
              </a:rPr>
              <a:t>Columns Are:-'AMT_ANNUITY','AMT_APPLICATION','AMT_CREDIT','AMT_GOODS_PRICE','NAME_CONTRACT_STATUS</a:t>
            </a:r>
            <a:r>
              <a:rPr lang="en-IN" sz="1400" b="1" dirty="0">
                <a:latin typeface="Georgia" panose="02040502050405020303" pitchFamily="18" charset="0"/>
              </a:rPr>
              <a:t>'</a:t>
            </a:r>
          </a:p>
        </p:txBody>
      </p:sp>
      <p:sp>
        <p:nvSpPr>
          <p:cNvPr id="9" name="Rectangle 8"/>
          <p:cNvSpPr/>
          <p:nvPr/>
        </p:nvSpPr>
        <p:spPr>
          <a:xfrm>
            <a:off x="472440" y="1934526"/>
            <a:ext cx="6842760" cy="523220"/>
          </a:xfrm>
          <a:prstGeom prst="rect">
            <a:avLst/>
          </a:prstGeom>
        </p:spPr>
        <p:txBody>
          <a:bodyPr wrap="square">
            <a:spAutoFit/>
          </a:bodyPr>
          <a:lstStyle/>
          <a:p>
            <a:pPr algn="ctr"/>
            <a:r>
              <a:rPr lang="en-IN" sz="1400" b="1" dirty="0">
                <a:solidFill>
                  <a:schemeClr val="bg1"/>
                </a:solidFill>
                <a:latin typeface="Georgia" panose="02040502050405020303" pitchFamily="18" charset="0"/>
              </a:rPr>
              <a:t>Plotting the relation between correlated highly correlated numeric variables</a:t>
            </a:r>
          </a:p>
        </p:txBody>
      </p:sp>
      <p:sp>
        <p:nvSpPr>
          <p:cNvPr id="11" name="Rectangle 10"/>
          <p:cNvSpPr/>
          <p:nvPr/>
        </p:nvSpPr>
        <p:spPr>
          <a:xfrm>
            <a:off x="419099" y="7315201"/>
            <a:ext cx="6949441" cy="2308324"/>
          </a:xfrm>
          <a:prstGeom prst="rect">
            <a:avLst/>
          </a:prstGeom>
        </p:spPr>
        <p:txBody>
          <a:bodyPr wrap="square">
            <a:spAutoFit/>
          </a:bodyPr>
          <a:lstStyle/>
          <a:p>
            <a:pPr>
              <a:buFont typeface="+mj-lt"/>
              <a:buAutoNum type="arabicPeriod"/>
            </a:pPr>
            <a:r>
              <a:rPr lang="en-IN" sz="1200" dirty="0">
                <a:solidFill>
                  <a:srgbClr val="000000"/>
                </a:solidFill>
                <a:latin typeface="Georgia" panose="02040502050405020303" pitchFamily="18" charset="0"/>
              </a:rPr>
              <a:t>Annuity of previous application has a very high and positive influence over: (Increase of annuity increases below factors)</a:t>
            </a:r>
            <a:br>
              <a:rPr lang="en-IN" sz="1200" dirty="0">
                <a:solidFill>
                  <a:srgbClr val="000000"/>
                </a:solidFill>
                <a:latin typeface="Georgia" panose="02040502050405020303" pitchFamily="18" charset="0"/>
              </a:rPr>
            </a:br>
            <a:r>
              <a:rPr lang="en-IN" sz="1200" dirty="0">
                <a:solidFill>
                  <a:srgbClr val="000000"/>
                </a:solidFill>
                <a:latin typeface="Georgia" panose="02040502050405020303" pitchFamily="18" charset="0"/>
              </a:rPr>
              <a:t>(1) How much credit did client asked on the previous application</a:t>
            </a:r>
            <a:br>
              <a:rPr lang="en-IN" sz="1200" dirty="0">
                <a:solidFill>
                  <a:srgbClr val="000000"/>
                </a:solidFill>
                <a:latin typeface="Georgia" panose="02040502050405020303" pitchFamily="18" charset="0"/>
              </a:rPr>
            </a:br>
            <a:r>
              <a:rPr lang="en-IN" sz="1200" dirty="0">
                <a:solidFill>
                  <a:srgbClr val="000000"/>
                </a:solidFill>
                <a:latin typeface="Georgia" panose="02040502050405020303" pitchFamily="18" charset="0"/>
              </a:rPr>
              <a:t>(2)Final credit amount on the previous application that was approved by the bank</a:t>
            </a:r>
            <a:br>
              <a:rPr lang="en-IN" sz="1200" dirty="0">
                <a:solidFill>
                  <a:srgbClr val="000000"/>
                </a:solidFill>
                <a:latin typeface="Georgia" panose="02040502050405020303" pitchFamily="18" charset="0"/>
              </a:rPr>
            </a:br>
            <a:r>
              <a:rPr lang="en-IN" sz="1200" dirty="0">
                <a:solidFill>
                  <a:srgbClr val="000000"/>
                </a:solidFill>
                <a:latin typeface="Georgia" panose="02040502050405020303" pitchFamily="18" charset="0"/>
              </a:rPr>
              <a:t>(3) Goods price of good that client asked for on the previous application.</a:t>
            </a:r>
            <a:br>
              <a:rPr lang="en-IN" sz="1200" dirty="0">
                <a:solidFill>
                  <a:srgbClr val="000000"/>
                </a:solidFill>
                <a:latin typeface="Georgia" panose="02040502050405020303" pitchFamily="18" charset="0"/>
              </a:rPr>
            </a:br>
            <a:endParaRPr lang="en-IN" sz="1200" dirty="0">
              <a:solidFill>
                <a:srgbClr val="000000"/>
              </a:solidFill>
              <a:latin typeface="Georgia" panose="02040502050405020303" pitchFamily="18" charset="0"/>
            </a:endParaRPr>
          </a:p>
          <a:p>
            <a:pPr>
              <a:buFont typeface="+mj-lt"/>
              <a:buAutoNum type="arabicPeriod"/>
            </a:pPr>
            <a:r>
              <a:rPr lang="en-IN" sz="1200" dirty="0">
                <a:solidFill>
                  <a:srgbClr val="000000"/>
                </a:solidFill>
                <a:latin typeface="Georgia" panose="02040502050405020303" pitchFamily="18" charset="0"/>
              </a:rPr>
              <a:t>For how much credit did client ask on the previous application is highly influenced by the Goods price of good that client has asked for on the previous application</a:t>
            </a:r>
            <a:br>
              <a:rPr lang="en-IN" sz="1200" dirty="0">
                <a:solidFill>
                  <a:srgbClr val="000000"/>
                </a:solidFill>
                <a:latin typeface="Georgia" panose="02040502050405020303" pitchFamily="18" charset="0"/>
              </a:rPr>
            </a:br>
            <a:endParaRPr lang="en-IN" sz="1200" dirty="0">
              <a:solidFill>
                <a:srgbClr val="000000"/>
              </a:solidFill>
              <a:latin typeface="Georgia" panose="02040502050405020303" pitchFamily="18" charset="0"/>
            </a:endParaRPr>
          </a:p>
          <a:p>
            <a:pPr>
              <a:buFont typeface="+mj-lt"/>
              <a:buAutoNum type="arabicPeriod"/>
            </a:pPr>
            <a:r>
              <a:rPr lang="en-IN" sz="1200" dirty="0">
                <a:solidFill>
                  <a:srgbClr val="000000"/>
                </a:solidFill>
                <a:latin typeface="Georgia" panose="02040502050405020303" pitchFamily="18" charset="0"/>
              </a:rPr>
              <a:t>Final credit amount disbursed to the customer previously, after approval is highly influence by the application amount and also the goods price of good that client asked for on the previous application.</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 y="2457747"/>
            <a:ext cx="6842759" cy="485745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304800" y="304801"/>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sp>
        <p:nvSpPr>
          <p:cNvPr id="7" name="Rectangle 6"/>
          <p:cNvSpPr/>
          <p:nvPr/>
        </p:nvSpPr>
        <p:spPr>
          <a:xfrm>
            <a:off x="1752600" y="685800"/>
            <a:ext cx="4191000" cy="523220"/>
          </a:xfrm>
          <a:prstGeom prst="rect">
            <a:avLst/>
          </a:prstGeom>
        </p:spPr>
        <p:txBody>
          <a:bodyPr wrap="square">
            <a:spAutoFit/>
          </a:bodyPr>
          <a:lstStyle/>
          <a:p>
            <a:pPr algn="ctr"/>
            <a:r>
              <a:rPr lang="en-IN" sz="1400" b="1" dirty="0">
                <a:solidFill>
                  <a:srgbClr val="000000"/>
                </a:solidFill>
                <a:latin typeface="Georgia" panose="02040502050405020303" pitchFamily="18" charset="0"/>
              </a:rPr>
              <a:t>Bivariate Analysis Using Boxplot on Categorical vs Numeric columns</a:t>
            </a:r>
          </a:p>
        </p:txBody>
      </p:sp>
      <p:sp>
        <p:nvSpPr>
          <p:cNvPr id="9" name="Rectangle 8"/>
          <p:cNvSpPr/>
          <p:nvPr/>
        </p:nvSpPr>
        <p:spPr>
          <a:xfrm>
            <a:off x="1752600" y="1209020"/>
            <a:ext cx="4419600" cy="523220"/>
          </a:xfrm>
          <a:prstGeom prst="rect">
            <a:avLst/>
          </a:prstGeom>
        </p:spPr>
        <p:txBody>
          <a:bodyPr wrap="square">
            <a:spAutoFit/>
          </a:bodyPr>
          <a:lstStyle/>
          <a:p>
            <a:pPr algn="ctr"/>
            <a:r>
              <a:rPr lang="en-IN" sz="1400" b="1" dirty="0">
                <a:solidFill>
                  <a:schemeClr val="bg1"/>
                </a:solidFill>
                <a:latin typeface="Georgia" panose="02040502050405020303" pitchFamily="18" charset="0"/>
              </a:rPr>
              <a:t>Columns Are:-NAME_CONTRACT_STATUS,</a:t>
            </a:r>
          </a:p>
          <a:p>
            <a:pPr algn="ctr"/>
            <a:r>
              <a:rPr lang="en-IN" sz="1400" b="1" dirty="0">
                <a:solidFill>
                  <a:schemeClr val="bg1"/>
                </a:solidFill>
                <a:latin typeface="Georgia" panose="02040502050405020303" pitchFamily="18" charset="0"/>
              </a:rPr>
              <a:t>AMT_CREDIT</a:t>
            </a:r>
          </a:p>
        </p:txBody>
      </p:sp>
      <p:sp>
        <p:nvSpPr>
          <p:cNvPr id="11" name="Rectangle 10"/>
          <p:cNvSpPr/>
          <p:nvPr/>
        </p:nvSpPr>
        <p:spPr>
          <a:xfrm>
            <a:off x="794895" y="5379244"/>
            <a:ext cx="6335009" cy="523220"/>
          </a:xfrm>
          <a:prstGeom prst="rect">
            <a:avLst/>
          </a:prstGeom>
        </p:spPr>
        <p:txBody>
          <a:bodyPr wrap="square">
            <a:spAutoFit/>
          </a:bodyPr>
          <a:lstStyle/>
          <a:p>
            <a:pPr marL="285708" indent="-285708">
              <a:buFont typeface="Arial" panose="020B0604020202020204" pitchFamily="34" charset="0"/>
              <a:buChar char="•"/>
            </a:pPr>
            <a:r>
              <a:rPr lang="en-IN" sz="1400" dirty="0">
                <a:solidFill>
                  <a:srgbClr val="000000"/>
                </a:solidFill>
                <a:latin typeface="Georgia" panose="02040502050405020303" pitchFamily="18" charset="0"/>
              </a:rPr>
              <a:t>We can infer that when the AMT_CREDIT is too low, it get's cancelled/unused most of the time.</a:t>
            </a:r>
            <a:endParaRPr lang="en-IN" sz="1400" dirty="0">
              <a:latin typeface="Georgia" panose="02040502050405020303" pitchFamily="18" charset="0"/>
            </a:endParaRPr>
          </a:p>
        </p:txBody>
      </p:sp>
      <p:sp>
        <p:nvSpPr>
          <p:cNvPr id="12" name="Rectangle 11"/>
          <p:cNvSpPr/>
          <p:nvPr/>
        </p:nvSpPr>
        <p:spPr>
          <a:xfrm>
            <a:off x="1600200" y="5879606"/>
            <a:ext cx="4343400" cy="523220"/>
          </a:xfrm>
          <a:prstGeom prst="rect">
            <a:avLst/>
          </a:prstGeom>
        </p:spPr>
        <p:txBody>
          <a:bodyPr wrap="square">
            <a:spAutoFit/>
          </a:bodyPr>
          <a:lstStyle/>
          <a:p>
            <a:pPr algn="ctr"/>
            <a:r>
              <a:rPr lang="en-IN" sz="1400" b="1" dirty="0">
                <a:solidFill>
                  <a:schemeClr val="bg1"/>
                </a:solidFill>
                <a:latin typeface="Georgia" panose="02040502050405020303" pitchFamily="18" charset="0"/>
              </a:rPr>
              <a:t>Columns Are:-NAME_CONTRACT_STATUS,</a:t>
            </a:r>
          </a:p>
          <a:p>
            <a:pPr algn="ctr"/>
            <a:r>
              <a:rPr lang="en-IN" sz="1400" b="1" dirty="0">
                <a:solidFill>
                  <a:schemeClr val="bg1"/>
                </a:solidFill>
                <a:latin typeface="Georgia" panose="02040502050405020303" pitchFamily="18" charset="0"/>
              </a:rPr>
              <a:t>AMT_ANNUITY</a:t>
            </a:r>
          </a:p>
        </p:txBody>
      </p:sp>
      <p:pic>
        <p:nvPicPr>
          <p:cNvPr id="2" name="Picture 1" descr="Screen Clipping"/>
          <p:cNvPicPr>
            <a:picLocks noChangeAspect="1"/>
          </p:cNvPicPr>
          <p:nvPr/>
        </p:nvPicPr>
        <p:blipFill>
          <a:blip r:embed="rId2"/>
          <a:stretch>
            <a:fillRect/>
          </a:stretch>
        </p:blipFill>
        <p:spPr>
          <a:xfrm>
            <a:off x="3881438" y="4995859"/>
            <a:ext cx="9526" cy="66684"/>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779" y="1709381"/>
            <a:ext cx="6382641" cy="3572374"/>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779" y="6394804"/>
            <a:ext cx="6373114" cy="32004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304800" y="304801"/>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sp>
        <p:nvSpPr>
          <p:cNvPr id="7" name="Rectangle 6"/>
          <p:cNvSpPr/>
          <p:nvPr/>
        </p:nvSpPr>
        <p:spPr>
          <a:xfrm>
            <a:off x="1143000" y="457200"/>
            <a:ext cx="6096000" cy="523220"/>
          </a:xfrm>
          <a:prstGeom prst="rect">
            <a:avLst/>
          </a:prstGeom>
        </p:spPr>
        <p:txBody>
          <a:bodyPr wrap="square">
            <a:spAutoFit/>
          </a:bodyPr>
          <a:lstStyle/>
          <a:p>
            <a:pPr marL="285708" indent="-285708">
              <a:buFont typeface="Arial" panose="020B0604020202020204" pitchFamily="34" charset="0"/>
              <a:buChar char="•"/>
            </a:pPr>
            <a:r>
              <a:rPr lang="en-IN" sz="1400" dirty="0">
                <a:solidFill>
                  <a:srgbClr val="000000"/>
                </a:solidFill>
                <a:latin typeface="Georgia" panose="02040502050405020303" pitchFamily="18" charset="0"/>
              </a:rPr>
              <a:t>Approve Loan on based on criteria but also refused a lot of loan applications and cancelled also</a:t>
            </a:r>
            <a:endParaRPr lang="en-IN" sz="1400" dirty="0">
              <a:latin typeface="Georgia" panose="02040502050405020303" pitchFamily="18" charset="0"/>
            </a:endParaRPr>
          </a:p>
        </p:txBody>
      </p:sp>
      <p:sp>
        <p:nvSpPr>
          <p:cNvPr id="8" name="Rectangle 7"/>
          <p:cNvSpPr/>
          <p:nvPr/>
        </p:nvSpPr>
        <p:spPr>
          <a:xfrm>
            <a:off x="838201" y="1572007"/>
            <a:ext cx="6172200" cy="369332"/>
          </a:xfrm>
          <a:prstGeom prst="rect">
            <a:avLst/>
          </a:prstGeom>
        </p:spPr>
        <p:txBody>
          <a:bodyPr wrap="square">
            <a:spAutoFit/>
          </a:bodyPr>
          <a:lstStyle/>
          <a:p>
            <a:r>
              <a:rPr lang="en-IN" b="1" dirty="0">
                <a:solidFill>
                  <a:srgbClr val="000000"/>
                </a:solidFill>
                <a:latin typeface="Helvetica Neue"/>
              </a:rPr>
              <a:t>       </a:t>
            </a:r>
            <a:r>
              <a:rPr lang="en-IN" sz="1600" b="1" dirty="0">
                <a:solidFill>
                  <a:srgbClr val="000000"/>
                </a:solidFill>
                <a:latin typeface="Georgia" panose="02040502050405020303" pitchFamily="18" charset="0"/>
              </a:rPr>
              <a:t>Merging</a:t>
            </a:r>
            <a:r>
              <a:rPr lang="en-IN" b="1" dirty="0">
                <a:solidFill>
                  <a:srgbClr val="000000"/>
                </a:solidFill>
                <a:latin typeface="Georgia" panose="02040502050405020303" pitchFamily="18" charset="0"/>
              </a:rPr>
              <a:t> the Files and Analysing the Data</a:t>
            </a:r>
          </a:p>
        </p:txBody>
      </p:sp>
      <p:sp>
        <p:nvSpPr>
          <p:cNvPr id="10" name="Rectangle 9"/>
          <p:cNvSpPr/>
          <p:nvPr/>
        </p:nvSpPr>
        <p:spPr>
          <a:xfrm>
            <a:off x="533400" y="5181600"/>
            <a:ext cx="6324600" cy="338554"/>
          </a:xfrm>
          <a:prstGeom prst="rect">
            <a:avLst/>
          </a:prstGeom>
        </p:spPr>
        <p:txBody>
          <a:bodyPr wrap="square">
            <a:spAutoFit/>
          </a:bodyPr>
          <a:lstStyle/>
          <a:p>
            <a:pPr algn="ctr"/>
            <a:r>
              <a:rPr lang="en-IN" sz="1600" b="1" dirty="0">
                <a:solidFill>
                  <a:schemeClr val="bg1"/>
                </a:solidFill>
                <a:latin typeface="Georgia" panose="02040502050405020303" pitchFamily="18" charset="0"/>
              </a:rPr>
              <a:t>Checking the statistical information of Numerical data</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1" y="2222570"/>
            <a:ext cx="6705600" cy="1971950"/>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399" y="5943600"/>
            <a:ext cx="6705601" cy="230124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304800" y="304801"/>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sp>
        <p:nvSpPr>
          <p:cNvPr id="7" name="Rectangle 6"/>
          <p:cNvSpPr/>
          <p:nvPr/>
        </p:nvSpPr>
        <p:spPr>
          <a:xfrm>
            <a:off x="1944051" y="731800"/>
            <a:ext cx="3886200" cy="584775"/>
          </a:xfrm>
          <a:prstGeom prst="rect">
            <a:avLst/>
          </a:prstGeom>
        </p:spPr>
        <p:txBody>
          <a:bodyPr>
            <a:spAutoFit/>
          </a:bodyPr>
          <a:lstStyle/>
          <a:p>
            <a:pPr algn="ctr"/>
            <a:r>
              <a:rPr lang="en-IN" sz="1600" b="1" dirty="0">
                <a:solidFill>
                  <a:schemeClr val="bg1"/>
                </a:solidFill>
                <a:latin typeface="Georgia" panose="02040502050405020303" pitchFamily="18" charset="0"/>
              </a:rPr>
              <a:t>Relation Between Own Car-Non Car Client vs Loan Status</a:t>
            </a: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350" y="3542274"/>
            <a:ext cx="6705600" cy="3248478"/>
          </a:xfrm>
          <a:prstGeom prst="rect">
            <a:avLst/>
          </a:prstGeom>
        </p:spPr>
      </p:pic>
      <p:sp>
        <p:nvSpPr>
          <p:cNvPr id="9" name="Rectangle 8"/>
          <p:cNvSpPr/>
          <p:nvPr/>
        </p:nvSpPr>
        <p:spPr>
          <a:xfrm>
            <a:off x="762000" y="7696200"/>
            <a:ext cx="5982534" cy="1323439"/>
          </a:xfrm>
          <a:prstGeom prst="rect">
            <a:avLst/>
          </a:prstGeom>
        </p:spPr>
        <p:txBody>
          <a:bodyPr wrap="square">
            <a:spAutoFit/>
          </a:bodyPr>
          <a:lstStyle/>
          <a:p>
            <a:pPr marL="285708" indent="-285708">
              <a:buFont typeface="Arial" panose="020B0604020202020204" pitchFamily="34" charset="0"/>
              <a:buChar char="•"/>
            </a:pPr>
            <a:r>
              <a:rPr lang="en-IN" sz="1600" dirty="0">
                <a:solidFill>
                  <a:srgbClr val="000000"/>
                </a:solidFill>
                <a:latin typeface="Georgia" panose="02040502050405020303" pitchFamily="18" charset="0"/>
              </a:rPr>
              <a:t>We see that car ownership doesn't have any effect on application approval or rejection. But we saw earlier that the people who has a car has lesser chances of default. The bank can add more weightage to car ownership while approving a loan amount</a:t>
            </a:r>
            <a:endParaRPr lang="en-IN" sz="1600" dirty="0">
              <a:latin typeface="Georgia" panose="02040502050405020303" pitchFamily="18"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082497"/>
            <a:ext cx="6705600" cy="27905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1041319"/>
            <a:ext cx="4648200" cy="660565"/>
          </a:xfrm>
          <a:prstGeom prst="rect">
            <a:avLst/>
          </a:prstGeom>
        </p:spPr>
        <p:txBody>
          <a:bodyPr vert="horz" wrap="square" lIns="0" tIns="12700" rIns="0" bIns="0" rtlCol="0" anchor="ctr">
            <a:spAutoFit/>
          </a:bodyPr>
          <a:lstStyle/>
          <a:p>
            <a:pPr marL="12698" algn="ctr">
              <a:lnSpc>
                <a:spcPts val="5475"/>
              </a:lnSpc>
              <a:spcBef>
                <a:spcPts val="100"/>
              </a:spcBef>
            </a:pPr>
            <a:r>
              <a:rPr lang="en-IN" sz="4000" spc="-50" dirty="0">
                <a:latin typeface="Georgia" panose="02040502050405020303" pitchFamily="18" charset="0"/>
              </a:rPr>
              <a:t>C</a:t>
            </a:r>
            <a:r>
              <a:rPr lang="en-IN" sz="4000" spc="-45" dirty="0">
                <a:latin typeface="Georgia" panose="02040502050405020303" pitchFamily="18" charset="0"/>
              </a:rPr>
              <a:t>on</a:t>
            </a:r>
            <a:r>
              <a:rPr lang="en-IN" sz="4000" spc="-50" dirty="0">
                <a:latin typeface="Georgia" panose="02040502050405020303" pitchFamily="18" charset="0"/>
              </a:rPr>
              <a:t>te</a:t>
            </a:r>
            <a:r>
              <a:rPr lang="en-IN" sz="4000" spc="-45" dirty="0">
                <a:latin typeface="Georgia" panose="02040502050405020303" pitchFamily="18" charset="0"/>
              </a:rPr>
              <a:t>n</a:t>
            </a:r>
            <a:r>
              <a:rPr lang="en-IN" sz="4000" spc="-50" dirty="0">
                <a:latin typeface="Georgia" panose="02040502050405020303" pitchFamily="18" charset="0"/>
              </a:rPr>
              <a:t>t</a:t>
            </a:r>
            <a:r>
              <a:rPr lang="en-IN" sz="4000" dirty="0">
                <a:latin typeface="Georgia" panose="02040502050405020303" pitchFamily="18" charset="0"/>
              </a:rPr>
              <a:t>s</a:t>
            </a:r>
            <a:endParaRPr sz="4000" dirty="0">
              <a:effectLst>
                <a:outerShdw blurRad="38100" dist="38100" dir="2700000" algn="tl">
                  <a:srgbClr val="000000">
                    <a:alpha val="43137"/>
                  </a:srgbClr>
                </a:outerShdw>
              </a:effectLst>
              <a:latin typeface="Georgia" panose="02040502050405020303" pitchFamily="18" charset="0"/>
            </a:endParaRPr>
          </a:p>
        </p:txBody>
      </p:sp>
      <p:sp>
        <p:nvSpPr>
          <p:cNvPr id="5" name="object 5"/>
          <p:cNvSpPr/>
          <p:nvPr/>
        </p:nvSpPr>
        <p:spPr>
          <a:xfrm>
            <a:off x="304800" y="304801"/>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sp>
        <p:nvSpPr>
          <p:cNvPr id="3" name="Rectangle 2"/>
          <p:cNvSpPr/>
          <p:nvPr/>
        </p:nvSpPr>
        <p:spPr>
          <a:xfrm>
            <a:off x="572452" y="2590800"/>
            <a:ext cx="6629400" cy="10987623"/>
          </a:xfrm>
          <a:prstGeom prst="rect">
            <a:avLst/>
          </a:prstGeom>
        </p:spPr>
        <p:txBody>
          <a:bodyPr wrap="square">
            <a:spAutoFit/>
          </a:bodyPr>
          <a:lstStyle/>
          <a:p>
            <a:pPr marL="241264" indent="-228566">
              <a:spcBef>
                <a:spcPts val="95"/>
              </a:spcBef>
              <a:buFont typeface="+mj-lt"/>
              <a:buAutoNum type="arabicPeriod"/>
              <a:tabLst>
                <a:tab pos="469832" algn="l"/>
              </a:tabLst>
            </a:pPr>
            <a:r>
              <a:rPr lang="en-IN" sz="1200" spc="-50" dirty="0">
                <a:solidFill>
                  <a:schemeClr val="bg1"/>
                </a:solidFill>
                <a:latin typeface="Georgia" panose="02040502050405020303" pitchFamily="18" charset="0"/>
                <a:cs typeface="Trebuchet MS"/>
              </a:rPr>
              <a:t>Introduction  ………………………………………………………………….....................................................…</a:t>
            </a:r>
            <a:r>
              <a:rPr lang="en-IN" sz="1200" spc="-170" dirty="0">
                <a:solidFill>
                  <a:schemeClr val="bg1"/>
                </a:solidFill>
                <a:latin typeface="Georgia" panose="02040502050405020303" pitchFamily="18" charset="0"/>
                <a:cs typeface="Trebuchet MS"/>
              </a:rPr>
              <a:t>04  </a:t>
            </a:r>
            <a:r>
              <a:rPr lang="en-IN" sz="1200" spc="-170" dirty="0" smtClean="0">
                <a:solidFill>
                  <a:schemeClr val="bg1"/>
                </a:solidFill>
                <a:latin typeface="Georgia" panose="02040502050405020303" pitchFamily="18" charset="0"/>
                <a:cs typeface="Trebuchet MS"/>
              </a:rPr>
              <a:t> &amp;   05</a:t>
            </a:r>
            <a:endParaRPr lang="en-IN" sz="1200" dirty="0">
              <a:solidFill>
                <a:schemeClr val="bg1"/>
              </a:solidFill>
              <a:latin typeface="Georgia" panose="02040502050405020303" pitchFamily="18" charset="0"/>
              <a:cs typeface="Trebuchet MS"/>
            </a:endParaRPr>
          </a:p>
          <a:p>
            <a:pPr marL="241264" indent="-228566">
              <a:spcBef>
                <a:spcPts val="1210"/>
              </a:spcBef>
              <a:buFont typeface="+mj-lt"/>
              <a:buAutoNum type="arabicPeriod"/>
              <a:tabLst>
                <a:tab pos="469832" algn="l"/>
              </a:tabLst>
            </a:pPr>
            <a:r>
              <a:rPr lang="en-IN" sz="1200" spc="-5" dirty="0">
                <a:solidFill>
                  <a:schemeClr val="bg1"/>
                </a:solidFill>
                <a:uFill>
                  <a:solidFill>
                    <a:srgbClr val="000000"/>
                  </a:solidFill>
                </a:uFill>
                <a:latin typeface="Georgia" panose="02040502050405020303" pitchFamily="18" charset="0"/>
                <a:cs typeface="Times New Roman"/>
              </a:rPr>
              <a:t>Finding outliers  ………………………………………………………………………………………………...06 &amp; 07</a:t>
            </a:r>
          </a:p>
          <a:p>
            <a:pPr marL="241264" indent="-228566">
              <a:spcBef>
                <a:spcPts val="1210"/>
              </a:spcBef>
              <a:buFont typeface="+mj-lt"/>
              <a:buAutoNum type="arabicPeriod"/>
              <a:tabLst>
                <a:tab pos="469832" algn="l"/>
              </a:tabLst>
            </a:pPr>
            <a:r>
              <a:rPr lang="en-IN" sz="1200" spc="-5" dirty="0">
                <a:solidFill>
                  <a:schemeClr val="bg1"/>
                </a:solidFill>
                <a:uFill>
                  <a:solidFill>
                    <a:srgbClr val="000000"/>
                  </a:solidFill>
                </a:uFill>
                <a:latin typeface="Georgia" panose="02040502050405020303" pitchFamily="18" charset="0"/>
                <a:cs typeface="Times New Roman"/>
              </a:rPr>
              <a:t>Checking  Type of Client &amp; Data is Balanced or not……………………………………………………08</a:t>
            </a:r>
          </a:p>
          <a:p>
            <a:pPr marL="241264" indent="-228566">
              <a:spcBef>
                <a:spcPts val="1210"/>
              </a:spcBef>
              <a:buFontTx/>
              <a:buAutoNum type="arabicPeriod"/>
              <a:tabLst>
                <a:tab pos="469832" algn="l"/>
              </a:tabLst>
            </a:pPr>
            <a:r>
              <a:rPr lang="en-IN" sz="1200" spc="-5" dirty="0">
                <a:solidFill>
                  <a:schemeClr val="bg1"/>
                </a:solidFill>
                <a:uFill>
                  <a:solidFill>
                    <a:srgbClr val="000000"/>
                  </a:solidFill>
                </a:uFill>
                <a:latin typeface="Georgia" panose="02040502050405020303" pitchFamily="18" charset="0"/>
                <a:cs typeface="Times New Roman"/>
              </a:rPr>
              <a:t>Univariate Analysis </a:t>
            </a:r>
            <a:r>
              <a:rPr lang="en-IN" sz="1200" dirty="0">
                <a:solidFill>
                  <a:schemeClr val="bg1"/>
                </a:solidFill>
                <a:uFill>
                  <a:solidFill>
                    <a:srgbClr val="000000"/>
                  </a:solidFill>
                </a:uFill>
                <a:latin typeface="Georgia" panose="02040502050405020303" pitchFamily="18" charset="0"/>
                <a:cs typeface="Times New Roman"/>
              </a:rPr>
              <a:t>of </a:t>
            </a:r>
            <a:r>
              <a:rPr lang="en-IN" sz="1200" spc="-5" dirty="0">
                <a:solidFill>
                  <a:schemeClr val="bg1"/>
                </a:solidFill>
                <a:uFill>
                  <a:solidFill>
                    <a:srgbClr val="000000"/>
                  </a:solidFill>
                </a:uFill>
                <a:latin typeface="Georgia" panose="02040502050405020303" pitchFamily="18" charset="0"/>
                <a:cs typeface="Times New Roman"/>
              </a:rPr>
              <a:t>Categorical and Numerical</a:t>
            </a:r>
            <a:r>
              <a:rPr lang="en-IN" sz="1200" spc="-25" dirty="0">
                <a:solidFill>
                  <a:schemeClr val="bg1"/>
                </a:solidFill>
                <a:uFill>
                  <a:solidFill>
                    <a:srgbClr val="000000"/>
                  </a:solidFill>
                </a:uFill>
                <a:latin typeface="Georgia" panose="02040502050405020303" pitchFamily="18" charset="0"/>
                <a:cs typeface="Times New Roman"/>
              </a:rPr>
              <a:t> </a:t>
            </a:r>
            <a:r>
              <a:rPr lang="en-IN" sz="1200" spc="-5" dirty="0">
                <a:solidFill>
                  <a:schemeClr val="bg1"/>
                </a:solidFill>
                <a:uFill>
                  <a:solidFill>
                    <a:srgbClr val="000000"/>
                  </a:solidFill>
                </a:uFill>
                <a:latin typeface="Georgia" panose="02040502050405020303" pitchFamily="18" charset="0"/>
                <a:cs typeface="Times New Roman"/>
              </a:rPr>
              <a:t>Data ……………………………………….. 09 t0 </a:t>
            </a:r>
            <a:r>
              <a:rPr lang="en-IN" sz="1200" spc="-5" dirty="0" smtClean="0">
                <a:solidFill>
                  <a:schemeClr val="bg1"/>
                </a:solidFill>
                <a:uFill>
                  <a:solidFill>
                    <a:srgbClr val="000000"/>
                  </a:solidFill>
                </a:uFill>
                <a:latin typeface="Georgia" panose="02040502050405020303" pitchFamily="18" charset="0"/>
                <a:cs typeface="Times New Roman"/>
              </a:rPr>
              <a:t>20</a:t>
            </a:r>
            <a:endParaRPr lang="en-IN" sz="1200" spc="-5" dirty="0">
              <a:solidFill>
                <a:schemeClr val="bg1"/>
              </a:solidFill>
              <a:uFill>
                <a:solidFill>
                  <a:srgbClr val="000000"/>
                </a:solidFill>
              </a:uFill>
              <a:latin typeface="Georgia" panose="02040502050405020303" pitchFamily="18" charset="0"/>
              <a:cs typeface="Times New Roman"/>
            </a:endParaRPr>
          </a:p>
          <a:p>
            <a:pPr marL="241264" indent="-228566">
              <a:spcBef>
                <a:spcPts val="1210"/>
              </a:spcBef>
              <a:buFontTx/>
              <a:buAutoNum type="arabicPeriod"/>
              <a:tabLst>
                <a:tab pos="469832" algn="l"/>
              </a:tabLst>
            </a:pPr>
            <a:r>
              <a:rPr lang="en-IN" sz="1200" dirty="0">
                <a:solidFill>
                  <a:schemeClr val="bg1"/>
                </a:solidFill>
                <a:latin typeface="Georgia" panose="02040502050405020303" pitchFamily="18" charset="0"/>
              </a:rPr>
              <a:t>Top 10 Correlation Columns of  Data Frame</a:t>
            </a:r>
            <a:r>
              <a:rPr lang="en-IN" sz="1200" dirty="0" smtClean="0">
                <a:solidFill>
                  <a:schemeClr val="bg1"/>
                </a:solidFill>
                <a:latin typeface="Georgia" panose="02040502050405020303" pitchFamily="18" charset="0"/>
              </a:rPr>
              <a:t>……………………………………………………………………….………………………………………….…21</a:t>
            </a:r>
            <a:endParaRPr lang="en-IN" sz="1200" dirty="0">
              <a:solidFill>
                <a:schemeClr val="bg1"/>
              </a:solidFill>
              <a:latin typeface="Georgia" panose="02040502050405020303" pitchFamily="18" charset="0"/>
            </a:endParaRPr>
          </a:p>
          <a:p>
            <a:pPr marL="241264" indent="-228566">
              <a:spcBef>
                <a:spcPts val="1210"/>
              </a:spcBef>
              <a:buFontTx/>
              <a:buAutoNum type="arabicPeriod"/>
              <a:tabLst>
                <a:tab pos="469832" algn="l"/>
              </a:tabLst>
            </a:pPr>
            <a:r>
              <a:rPr lang="en-IN" sz="1200" dirty="0">
                <a:solidFill>
                  <a:schemeClr val="bg1"/>
                </a:solidFill>
                <a:latin typeface="Georgia" panose="02040502050405020303" pitchFamily="18" charset="0"/>
              </a:rPr>
              <a:t>Bivariate Analysis of Numerical Variables</a:t>
            </a:r>
            <a:r>
              <a:rPr lang="en-IN" sz="1200" dirty="0" smtClean="0">
                <a:solidFill>
                  <a:schemeClr val="bg1"/>
                </a:solidFill>
                <a:latin typeface="Georgia" panose="02040502050405020303" pitchFamily="18" charset="0"/>
              </a:rPr>
              <a:t>……………………………………………………………………….…………………………………..……22</a:t>
            </a:r>
            <a:endParaRPr lang="en-IN" sz="1200" dirty="0">
              <a:solidFill>
                <a:schemeClr val="bg1"/>
              </a:solidFill>
              <a:latin typeface="Georgia" panose="02040502050405020303" pitchFamily="18" charset="0"/>
            </a:endParaRPr>
          </a:p>
          <a:p>
            <a:pPr marL="241264" indent="-228566">
              <a:spcBef>
                <a:spcPts val="1210"/>
              </a:spcBef>
              <a:buFontTx/>
              <a:buAutoNum type="arabicPeriod"/>
              <a:tabLst>
                <a:tab pos="469832" algn="l"/>
              </a:tabLst>
            </a:pPr>
            <a:r>
              <a:rPr lang="en-IN" sz="1200" dirty="0">
                <a:solidFill>
                  <a:schemeClr val="bg1"/>
                </a:solidFill>
                <a:latin typeface="Georgia" panose="02040502050405020303" pitchFamily="18" charset="0"/>
                <a:cs typeface="Times New Roman"/>
              </a:rPr>
              <a:t>Previous application </a:t>
            </a:r>
            <a:r>
              <a:rPr lang="en-IN" sz="1200" spc="-5" dirty="0">
                <a:solidFill>
                  <a:schemeClr val="bg1"/>
                </a:solidFill>
                <a:latin typeface="Georgia" panose="02040502050405020303" pitchFamily="18" charset="0"/>
                <a:cs typeface="Times New Roman"/>
              </a:rPr>
              <a:t>Data dataset </a:t>
            </a:r>
            <a:r>
              <a:rPr lang="en-IN" sz="1200" dirty="0">
                <a:solidFill>
                  <a:schemeClr val="bg1"/>
                </a:solidFill>
                <a:latin typeface="Georgia" panose="02040502050405020303" pitchFamily="18" charset="0"/>
                <a:cs typeface="Times New Roman"/>
              </a:rPr>
              <a:t>for analysis-------------------------------------------------</a:t>
            </a:r>
            <a:r>
              <a:rPr lang="en-IN" sz="1200" dirty="0" smtClean="0">
                <a:solidFill>
                  <a:schemeClr val="bg1"/>
                </a:solidFill>
                <a:latin typeface="Georgia" panose="02040502050405020303" pitchFamily="18" charset="0"/>
                <a:cs typeface="Times New Roman"/>
              </a:rPr>
              <a:t>23</a:t>
            </a:r>
            <a:endParaRPr lang="en-IN" sz="1200" dirty="0">
              <a:solidFill>
                <a:schemeClr val="bg1"/>
              </a:solidFill>
              <a:latin typeface="Georgia" panose="02040502050405020303" pitchFamily="18" charset="0"/>
              <a:cs typeface="Times New Roman"/>
            </a:endParaRPr>
          </a:p>
          <a:p>
            <a:pPr marL="241264" indent="-228566">
              <a:spcBef>
                <a:spcPts val="1210"/>
              </a:spcBef>
              <a:buFontTx/>
              <a:buAutoNum type="arabicPeriod"/>
              <a:tabLst>
                <a:tab pos="469832" algn="l"/>
              </a:tabLst>
            </a:pPr>
            <a:r>
              <a:rPr lang="en-IN" sz="1200" dirty="0">
                <a:solidFill>
                  <a:schemeClr val="bg1"/>
                </a:solidFill>
                <a:latin typeface="Georgia" panose="02040502050405020303" pitchFamily="18" charset="0"/>
              </a:rPr>
              <a:t>Univariate Analysis of </a:t>
            </a:r>
            <a:r>
              <a:rPr lang="en-IN" sz="1200" dirty="0">
                <a:solidFill>
                  <a:schemeClr val="bg1"/>
                </a:solidFill>
                <a:latin typeface="Georgia" panose="02040502050405020303" pitchFamily="18" charset="0"/>
                <a:cs typeface="Times New Roman"/>
              </a:rPr>
              <a:t>Previous application -----------------------------------------------</a:t>
            </a:r>
            <a:r>
              <a:rPr lang="en-IN" sz="1200" dirty="0" smtClean="0">
                <a:solidFill>
                  <a:schemeClr val="bg1"/>
                </a:solidFill>
                <a:latin typeface="Georgia" panose="02040502050405020303" pitchFamily="18" charset="0"/>
                <a:cs typeface="Times New Roman"/>
              </a:rPr>
              <a:t>24 &amp;  25</a:t>
            </a:r>
            <a:endParaRPr lang="en-IN" sz="1200" dirty="0">
              <a:solidFill>
                <a:schemeClr val="bg1"/>
              </a:solidFill>
              <a:latin typeface="Georgia" panose="02040502050405020303" pitchFamily="18" charset="0"/>
              <a:cs typeface="Times New Roman"/>
            </a:endParaRPr>
          </a:p>
          <a:p>
            <a:pPr marL="241264" indent="-228566">
              <a:spcBef>
                <a:spcPts val="1210"/>
              </a:spcBef>
              <a:buFontTx/>
              <a:buAutoNum type="arabicPeriod"/>
              <a:tabLst>
                <a:tab pos="469832" algn="l"/>
              </a:tabLst>
            </a:pPr>
            <a:r>
              <a:rPr lang="en-IN" sz="1200" dirty="0">
                <a:solidFill>
                  <a:schemeClr val="bg1"/>
                </a:solidFill>
                <a:latin typeface="Georgia" panose="02040502050405020303" pitchFamily="18" charset="0"/>
              </a:rPr>
              <a:t>Bivariate Analysis on Numerical Columns------------------------------------------------------</a:t>
            </a:r>
            <a:r>
              <a:rPr lang="en-IN" sz="1200" dirty="0" smtClean="0">
                <a:solidFill>
                  <a:schemeClr val="bg1"/>
                </a:solidFill>
                <a:latin typeface="Georgia" panose="02040502050405020303" pitchFamily="18" charset="0"/>
              </a:rPr>
              <a:t>26</a:t>
            </a:r>
            <a:endParaRPr lang="en-IN" sz="1200" dirty="0">
              <a:solidFill>
                <a:schemeClr val="bg1"/>
              </a:solidFill>
              <a:latin typeface="Georgia" panose="02040502050405020303" pitchFamily="18" charset="0"/>
            </a:endParaRPr>
          </a:p>
          <a:p>
            <a:pPr marL="241264" indent="-228566">
              <a:spcBef>
                <a:spcPts val="1210"/>
              </a:spcBef>
              <a:buFontTx/>
              <a:buAutoNum type="arabicPeriod"/>
              <a:tabLst>
                <a:tab pos="469832" algn="l"/>
              </a:tabLst>
            </a:pPr>
            <a:r>
              <a:rPr lang="en-IN" sz="1200" dirty="0">
                <a:solidFill>
                  <a:schemeClr val="bg1"/>
                </a:solidFill>
                <a:latin typeface="Georgia" panose="02040502050405020303" pitchFamily="18" charset="0"/>
              </a:rPr>
              <a:t>Merging the Files and Analysing the Data------------------------------------------------------</a:t>
            </a:r>
            <a:r>
              <a:rPr lang="en-IN" sz="1200" dirty="0" smtClean="0">
                <a:solidFill>
                  <a:schemeClr val="bg1"/>
                </a:solidFill>
                <a:latin typeface="Georgia" panose="02040502050405020303" pitchFamily="18" charset="0"/>
              </a:rPr>
              <a:t>27</a:t>
            </a:r>
            <a:endParaRPr lang="en-IN" sz="1200" dirty="0">
              <a:solidFill>
                <a:schemeClr val="bg1"/>
              </a:solidFill>
              <a:latin typeface="Georgia" panose="02040502050405020303" pitchFamily="18" charset="0"/>
            </a:endParaRPr>
          </a:p>
          <a:p>
            <a:pPr marL="241264" indent="-228566">
              <a:spcBef>
                <a:spcPts val="1210"/>
              </a:spcBef>
              <a:buFontTx/>
              <a:buAutoNum type="arabicPeriod"/>
              <a:tabLst>
                <a:tab pos="469832" algn="l"/>
              </a:tabLst>
            </a:pPr>
            <a:r>
              <a:rPr lang="en-IN" sz="1200" dirty="0">
                <a:solidFill>
                  <a:schemeClr val="bg1"/>
                </a:solidFill>
                <a:latin typeface="Georgia" panose="02040502050405020303" pitchFamily="18" charset="0"/>
              </a:rPr>
              <a:t>Relation Between Own Car-Non Car Client vs Loan Status-----------------------------------</a:t>
            </a:r>
            <a:r>
              <a:rPr lang="en-IN" sz="1200" dirty="0" smtClean="0">
                <a:solidFill>
                  <a:schemeClr val="bg1"/>
                </a:solidFill>
                <a:latin typeface="Georgia" panose="02040502050405020303" pitchFamily="18" charset="0"/>
              </a:rPr>
              <a:t>28</a:t>
            </a:r>
            <a:endParaRPr lang="en-IN" sz="1200" dirty="0">
              <a:solidFill>
                <a:schemeClr val="bg1"/>
              </a:solidFill>
              <a:latin typeface="Georgia" panose="02040502050405020303" pitchFamily="18" charset="0"/>
            </a:endParaRPr>
          </a:p>
          <a:p>
            <a:pPr marL="241264" indent="-228566">
              <a:spcBef>
                <a:spcPts val="1210"/>
              </a:spcBef>
              <a:buFontTx/>
              <a:buAutoNum type="arabicPeriod"/>
              <a:tabLst>
                <a:tab pos="469832" algn="l"/>
              </a:tabLst>
            </a:pPr>
            <a:r>
              <a:rPr lang="en-IN" sz="1200" dirty="0">
                <a:solidFill>
                  <a:schemeClr val="bg1"/>
                </a:solidFill>
                <a:latin typeface="Georgia" panose="02040502050405020303" pitchFamily="18" charset="0"/>
              </a:rPr>
              <a:t>Relation Between Gender Client vs Loan Status-----------------------------------------------</a:t>
            </a:r>
            <a:r>
              <a:rPr lang="en-IN" sz="1200" dirty="0" smtClean="0">
                <a:solidFill>
                  <a:schemeClr val="bg1"/>
                </a:solidFill>
                <a:latin typeface="Georgia" panose="02040502050405020303" pitchFamily="18" charset="0"/>
              </a:rPr>
              <a:t>29</a:t>
            </a:r>
            <a:endParaRPr lang="en-IN" sz="1200" dirty="0">
              <a:solidFill>
                <a:schemeClr val="bg1"/>
              </a:solidFill>
              <a:latin typeface="Georgia" panose="02040502050405020303" pitchFamily="18" charset="0"/>
            </a:endParaRPr>
          </a:p>
          <a:p>
            <a:pPr marL="241264" indent="-228566">
              <a:spcBef>
                <a:spcPts val="1210"/>
              </a:spcBef>
              <a:buFontTx/>
              <a:buAutoNum type="arabicPeriod"/>
              <a:tabLst>
                <a:tab pos="469832" algn="l"/>
              </a:tabLst>
            </a:pPr>
            <a:r>
              <a:rPr lang="en-IN" sz="1200" dirty="0">
                <a:solidFill>
                  <a:schemeClr val="bg1"/>
                </a:solidFill>
                <a:latin typeface="Georgia" panose="02040502050405020303" pitchFamily="18" charset="0"/>
              </a:rPr>
              <a:t>Relation Between Payments Difficulty and Non Difficulty vs Loan Status-</a:t>
            </a:r>
            <a:r>
              <a:rPr lang="en-IN" sz="1200" dirty="0" smtClean="0">
                <a:solidFill>
                  <a:schemeClr val="bg1"/>
                </a:solidFill>
                <a:latin typeface="Georgia" panose="02040502050405020303" pitchFamily="18" charset="0"/>
              </a:rPr>
              <a:t>-----------------30</a:t>
            </a:r>
            <a:endParaRPr lang="en-IN" sz="1200" dirty="0">
              <a:solidFill>
                <a:schemeClr val="bg1"/>
              </a:solidFill>
              <a:latin typeface="Georgia" panose="02040502050405020303" pitchFamily="18" charset="0"/>
            </a:endParaRPr>
          </a:p>
          <a:p>
            <a:pPr marL="241264" indent="-228566">
              <a:spcBef>
                <a:spcPts val="1210"/>
              </a:spcBef>
              <a:buFontTx/>
              <a:buAutoNum type="arabicPeriod"/>
              <a:tabLst>
                <a:tab pos="469832" algn="l"/>
              </a:tabLst>
            </a:pPr>
            <a:r>
              <a:rPr lang="en-IN" sz="1200" dirty="0">
                <a:solidFill>
                  <a:schemeClr val="bg1"/>
                </a:solidFill>
                <a:latin typeface="Georgia" panose="02040502050405020303" pitchFamily="18" charset="0"/>
              </a:rPr>
              <a:t>Conclusions-</a:t>
            </a:r>
            <a:r>
              <a:rPr lang="en-IN" sz="1200" dirty="0" smtClean="0">
                <a:solidFill>
                  <a:schemeClr val="bg1"/>
                </a:solidFill>
                <a:latin typeface="Georgia" panose="02040502050405020303" pitchFamily="18" charset="0"/>
              </a:rPr>
              <a:t>---------------------------------------------------------------------------------------31</a:t>
            </a:r>
            <a:endParaRPr lang="en-IN" sz="1200" dirty="0">
              <a:solidFill>
                <a:schemeClr val="bg1"/>
              </a:solidFill>
              <a:latin typeface="Georgia" panose="02040502050405020303" pitchFamily="18" charset="0"/>
            </a:endParaRPr>
          </a:p>
          <a:p>
            <a:pPr marL="241264" indent="-228566">
              <a:spcBef>
                <a:spcPts val="1210"/>
              </a:spcBef>
              <a:buFontTx/>
              <a:buAutoNum type="arabicPeriod"/>
              <a:tabLst>
                <a:tab pos="469832" algn="l"/>
              </a:tabLst>
            </a:pPr>
            <a:r>
              <a:rPr lang="en-IN" sz="1200" dirty="0">
                <a:solidFill>
                  <a:schemeClr val="bg1"/>
                </a:solidFill>
                <a:latin typeface="Georgia" panose="02040502050405020303" pitchFamily="18" charset="0"/>
              </a:rPr>
              <a:t>Inferences-------------------------------------------------------------------------------------------</a:t>
            </a:r>
            <a:r>
              <a:rPr lang="en-IN" sz="1200" dirty="0" smtClean="0">
                <a:solidFill>
                  <a:schemeClr val="bg1"/>
                </a:solidFill>
                <a:latin typeface="Georgia" panose="02040502050405020303" pitchFamily="18" charset="0"/>
              </a:rPr>
              <a:t>32</a:t>
            </a:r>
          </a:p>
          <a:p>
            <a:pPr marL="241264" indent="-228566">
              <a:spcBef>
                <a:spcPts val="1210"/>
              </a:spcBef>
              <a:buFontTx/>
              <a:buAutoNum type="arabicPeriod"/>
              <a:tabLst>
                <a:tab pos="469832" algn="l"/>
              </a:tabLst>
            </a:pPr>
            <a:r>
              <a:rPr lang="en-IN" sz="1200" dirty="0" smtClean="0">
                <a:solidFill>
                  <a:schemeClr val="bg1"/>
                </a:solidFill>
                <a:latin typeface="Georgia" panose="02040502050405020303" pitchFamily="18" charset="0"/>
              </a:rPr>
              <a:t>…………………………………………….Thank You……………………………………………………….………….</a:t>
            </a:r>
            <a:endParaRPr lang="en-IN" sz="1200" dirty="0">
              <a:solidFill>
                <a:schemeClr val="bg1"/>
              </a:solidFill>
              <a:latin typeface="Georgia" panose="02040502050405020303" pitchFamily="18" charset="0"/>
            </a:endParaRPr>
          </a:p>
          <a:p>
            <a:pPr marL="12698">
              <a:spcBef>
                <a:spcPts val="1210"/>
              </a:spcBef>
              <a:tabLst>
                <a:tab pos="469832" algn="l"/>
              </a:tabLst>
            </a:pPr>
            <a:endParaRPr lang="en-IN" sz="1000" b="1" dirty="0">
              <a:solidFill>
                <a:schemeClr val="bg1"/>
              </a:solidFill>
              <a:latin typeface="Georgia" panose="02040502050405020303" pitchFamily="18" charset="0"/>
            </a:endParaRPr>
          </a:p>
          <a:p>
            <a:pPr marL="12698">
              <a:spcBef>
                <a:spcPts val="1210"/>
              </a:spcBef>
              <a:tabLst>
                <a:tab pos="469832" algn="l"/>
              </a:tabLst>
            </a:pPr>
            <a:endParaRPr lang="en-IN" sz="1000" b="1" dirty="0">
              <a:solidFill>
                <a:schemeClr val="bg1"/>
              </a:solidFill>
              <a:latin typeface="Georgia" panose="02040502050405020303" pitchFamily="18" charset="0"/>
            </a:endParaRPr>
          </a:p>
          <a:p>
            <a:pPr marL="241264" indent="-228566">
              <a:spcBef>
                <a:spcPts val="1210"/>
              </a:spcBef>
              <a:buFontTx/>
              <a:buAutoNum type="arabicPeriod"/>
              <a:tabLst>
                <a:tab pos="469832" algn="l"/>
              </a:tabLst>
            </a:pPr>
            <a:endParaRPr lang="en-IN" sz="1000" b="1" dirty="0">
              <a:solidFill>
                <a:srgbClr val="000000"/>
              </a:solidFill>
              <a:latin typeface="Georgia" panose="02040502050405020303" pitchFamily="18" charset="0"/>
            </a:endParaRPr>
          </a:p>
          <a:p>
            <a:pPr marL="241264" indent="-228566">
              <a:spcBef>
                <a:spcPts val="1210"/>
              </a:spcBef>
              <a:buFontTx/>
              <a:buAutoNum type="arabicPeriod"/>
              <a:tabLst>
                <a:tab pos="469832" algn="l"/>
              </a:tabLst>
            </a:pPr>
            <a:endParaRPr lang="en-IN" sz="1000" b="1" dirty="0">
              <a:solidFill>
                <a:srgbClr val="000000"/>
              </a:solidFill>
              <a:latin typeface="Georgia" panose="02040502050405020303" pitchFamily="18" charset="0"/>
            </a:endParaRPr>
          </a:p>
          <a:p>
            <a:pPr marL="241264" indent="-228566">
              <a:spcBef>
                <a:spcPts val="1210"/>
              </a:spcBef>
              <a:buFontTx/>
              <a:buAutoNum type="arabicPeriod"/>
              <a:tabLst>
                <a:tab pos="469832" algn="l"/>
              </a:tabLst>
            </a:pPr>
            <a:endParaRPr lang="en-IN" sz="1000" b="1" dirty="0">
              <a:solidFill>
                <a:srgbClr val="000000"/>
              </a:solidFill>
              <a:latin typeface="Georgia" panose="02040502050405020303" pitchFamily="18" charset="0"/>
            </a:endParaRPr>
          </a:p>
          <a:p>
            <a:pPr marL="241264" indent="-228566">
              <a:spcBef>
                <a:spcPts val="1210"/>
              </a:spcBef>
              <a:buFontTx/>
              <a:buAutoNum type="arabicPeriod"/>
              <a:tabLst>
                <a:tab pos="469832" algn="l"/>
              </a:tabLst>
            </a:pPr>
            <a:endParaRPr lang="en-IN" sz="1000" b="1" dirty="0">
              <a:solidFill>
                <a:schemeClr val="bg1"/>
              </a:solidFill>
              <a:latin typeface="Georgia" panose="02040502050405020303" pitchFamily="18" charset="0"/>
              <a:cs typeface="Times New Roman"/>
            </a:endParaRPr>
          </a:p>
          <a:p>
            <a:pPr marL="241264" indent="-228566">
              <a:spcBef>
                <a:spcPts val="1210"/>
              </a:spcBef>
              <a:buFontTx/>
              <a:buAutoNum type="arabicPeriod"/>
              <a:tabLst>
                <a:tab pos="469832" algn="l"/>
              </a:tabLst>
            </a:pPr>
            <a:endParaRPr lang="en-IN" sz="1000" dirty="0">
              <a:solidFill>
                <a:schemeClr val="bg1"/>
              </a:solidFill>
              <a:latin typeface="Georgia" panose="02040502050405020303" pitchFamily="18" charset="0"/>
              <a:cs typeface="Times New Roman"/>
            </a:endParaRPr>
          </a:p>
          <a:p>
            <a:pPr marL="241264" indent="-228566">
              <a:spcBef>
                <a:spcPts val="1210"/>
              </a:spcBef>
              <a:buFontTx/>
              <a:buAutoNum type="arabicPeriod"/>
              <a:tabLst>
                <a:tab pos="469832" algn="l"/>
              </a:tabLst>
            </a:pPr>
            <a:endParaRPr lang="en-IN" sz="1000" dirty="0">
              <a:solidFill>
                <a:srgbClr val="000000"/>
              </a:solidFill>
              <a:latin typeface="Georgia" panose="02040502050405020303" pitchFamily="18" charset="0"/>
            </a:endParaRPr>
          </a:p>
          <a:p>
            <a:pPr marL="241264" indent="-228566">
              <a:spcBef>
                <a:spcPts val="1210"/>
              </a:spcBef>
              <a:buFontTx/>
              <a:buAutoNum type="arabicPeriod"/>
              <a:tabLst>
                <a:tab pos="469832" algn="l"/>
              </a:tabLst>
            </a:pPr>
            <a:endParaRPr lang="en-IN" sz="1000" dirty="0">
              <a:solidFill>
                <a:srgbClr val="000000"/>
              </a:solidFill>
              <a:latin typeface="Georgia" panose="02040502050405020303" pitchFamily="18" charset="0"/>
            </a:endParaRPr>
          </a:p>
          <a:p>
            <a:pPr marL="241264" indent="-228566">
              <a:spcBef>
                <a:spcPts val="1210"/>
              </a:spcBef>
              <a:buFontTx/>
              <a:buAutoNum type="arabicPeriod"/>
              <a:tabLst>
                <a:tab pos="469832" algn="l"/>
              </a:tabLst>
            </a:pPr>
            <a:endParaRPr lang="en-IN" sz="1000" b="1" dirty="0"/>
          </a:p>
          <a:p>
            <a:pPr marL="241264" indent="-228566">
              <a:spcBef>
                <a:spcPts val="1210"/>
              </a:spcBef>
              <a:buFontTx/>
              <a:buAutoNum type="arabicPeriod"/>
              <a:tabLst>
                <a:tab pos="469832" algn="l"/>
              </a:tabLst>
            </a:pPr>
            <a:endParaRPr lang="en-IN" sz="1000" b="1" dirty="0"/>
          </a:p>
          <a:p>
            <a:pPr marL="241264" indent="-228566">
              <a:spcBef>
                <a:spcPts val="1210"/>
              </a:spcBef>
              <a:buFontTx/>
              <a:buAutoNum type="arabicPeriod"/>
              <a:tabLst>
                <a:tab pos="469832" algn="l"/>
              </a:tabLst>
            </a:pPr>
            <a:endParaRPr lang="en-IN" sz="1000" b="1" spc="-5" dirty="0">
              <a:solidFill>
                <a:schemeClr val="bg1"/>
              </a:solidFill>
              <a:uFill>
                <a:solidFill>
                  <a:srgbClr val="000000"/>
                </a:solidFill>
              </a:uFill>
              <a:latin typeface="Georgia" panose="02040502050405020303" pitchFamily="18" charset="0"/>
              <a:cs typeface="Times New Roman"/>
            </a:endParaRPr>
          </a:p>
          <a:p>
            <a:pPr marL="241264" indent="-228566">
              <a:spcBef>
                <a:spcPts val="1210"/>
              </a:spcBef>
              <a:buFontTx/>
              <a:buAutoNum type="arabicPeriod"/>
              <a:tabLst>
                <a:tab pos="469832" algn="l"/>
              </a:tabLst>
            </a:pPr>
            <a:endParaRPr lang="en-IN" sz="1000" b="1" dirty="0">
              <a:solidFill>
                <a:schemeClr val="bg1"/>
              </a:solidFill>
              <a:latin typeface="Georgia" panose="02040502050405020303" pitchFamily="18" charset="0"/>
              <a:cs typeface="Times New Roman"/>
            </a:endParaRPr>
          </a:p>
          <a:p>
            <a:pPr marL="241264" indent="-228566">
              <a:spcBef>
                <a:spcPts val="1210"/>
              </a:spcBef>
              <a:buAutoNum type="arabicPeriod"/>
              <a:tabLst>
                <a:tab pos="469832" algn="l"/>
              </a:tabLst>
            </a:pPr>
            <a:endParaRPr lang="en-IN" sz="1000" b="1" spc="-5" dirty="0">
              <a:solidFill>
                <a:schemeClr val="bg1"/>
              </a:solidFill>
              <a:uFill>
                <a:solidFill>
                  <a:srgbClr val="000000"/>
                </a:solidFill>
              </a:uFill>
              <a:latin typeface="Georgia" panose="02040502050405020303" pitchFamily="18" charset="0"/>
              <a:cs typeface="Times New Roman"/>
            </a:endParaRPr>
          </a:p>
          <a:p>
            <a:pPr marL="241264" indent="-228566">
              <a:spcBef>
                <a:spcPts val="1210"/>
              </a:spcBef>
              <a:buAutoNum type="arabicPeriod"/>
              <a:tabLst>
                <a:tab pos="469832" algn="l"/>
              </a:tabLst>
            </a:pPr>
            <a:endParaRPr lang="en-IN" sz="1000" b="1" spc="-5" dirty="0">
              <a:solidFill>
                <a:schemeClr val="bg1"/>
              </a:solidFill>
              <a:uFill>
                <a:solidFill>
                  <a:srgbClr val="000000"/>
                </a:solidFill>
              </a:uFill>
              <a:latin typeface="Georgia" panose="02040502050405020303" pitchFamily="18" charset="0"/>
              <a:cs typeface="Times New Roman"/>
            </a:endParaRPr>
          </a:p>
          <a:p>
            <a:pPr marL="241264" indent="-228566">
              <a:spcBef>
                <a:spcPts val="1210"/>
              </a:spcBef>
              <a:buAutoNum type="arabicPeriod"/>
              <a:tabLst>
                <a:tab pos="469832" algn="l"/>
              </a:tabLst>
            </a:pPr>
            <a:endParaRPr lang="en-IN" sz="1000" dirty="0">
              <a:latin typeface="Georgia" panose="02040502050405020303" pitchFamily="18" charset="0"/>
              <a:cs typeface="Trebuchet MS"/>
            </a:endParaRPr>
          </a:p>
        </p:txBody>
      </p:sp>
    </p:spTree>
    <p:extLst>
      <p:ext uri="{BB962C8B-B14F-4D97-AF65-F5344CB8AC3E}">
        <p14:creationId xmlns:p14="http://schemas.microsoft.com/office/powerpoint/2010/main" val="7571375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304800" y="304801"/>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sp>
        <p:nvSpPr>
          <p:cNvPr id="7" name="Rectangle 6"/>
          <p:cNvSpPr/>
          <p:nvPr/>
        </p:nvSpPr>
        <p:spPr>
          <a:xfrm>
            <a:off x="1752599" y="719677"/>
            <a:ext cx="3886200" cy="584775"/>
          </a:xfrm>
          <a:prstGeom prst="rect">
            <a:avLst/>
          </a:prstGeom>
        </p:spPr>
        <p:txBody>
          <a:bodyPr>
            <a:spAutoFit/>
          </a:bodyPr>
          <a:lstStyle/>
          <a:p>
            <a:pPr algn="ctr"/>
            <a:r>
              <a:rPr lang="en-IN" sz="1600" b="1" dirty="0">
                <a:solidFill>
                  <a:schemeClr val="bg1"/>
                </a:solidFill>
                <a:latin typeface="Georgia" panose="02040502050405020303" pitchFamily="18" charset="0"/>
              </a:rPr>
              <a:t>Relation Between Gender Client vs Loan Status</a:t>
            </a: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872" y="1925486"/>
            <a:ext cx="6766560" cy="410514"/>
          </a:xfrm>
          <a:prstGeom prst="rect">
            <a:avLst/>
          </a:prstGeom>
        </p:spPr>
      </p:pic>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872" y="3219512"/>
            <a:ext cx="6766560" cy="3153215"/>
          </a:xfrm>
          <a:prstGeom prst="rect">
            <a:avLst/>
          </a:prstGeom>
        </p:spPr>
      </p:pic>
      <p:sp>
        <p:nvSpPr>
          <p:cNvPr id="10" name="Rectangle 9"/>
          <p:cNvSpPr/>
          <p:nvPr/>
        </p:nvSpPr>
        <p:spPr>
          <a:xfrm>
            <a:off x="626523" y="6935642"/>
            <a:ext cx="6138353" cy="1323439"/>
          </a:xfrm>
          <a:prstGeom prst="rect">
            <a:avLst/>
          </a:prstGeom>
        </p:spPr>
        <p:txBody>
          <a:bodyPr wrap="square">
            <a:spAutoFit/>
          </a:bodyPr>
          <a:lstStyle/>
          <a:p>
            <a:pPr marL="285708" indent="-285708">
              <a:buFont typeface="Arial" panose="020B0604020202020204" pitchFamily="34" charset="0"/>
              <a:buChar char="•"/>
            </a:pPr>
            <a:r>
              <a:rPr lang="en-IN" sz="1600" dirty="0">
                <a:solidFill>
                  <a:srgbClr val="000000"/>
                </a:solidFill>
                <a:latin typeface="Georgia" panose="02040502050405020303" pitchFamily="18" charset="0"/>
              </a:rPr>
              <a:t>We see that code gender doesn't have any effect on application approval or rejection.</a:t>
            </a:r>
            <a:r>
              <a:rPr lang="en-IN" sz="1600" dirty="0">
                <a:latin typeface="Georgia" panose="02040502050405020303" pitchFamily="18" charset="0"/>
              </a:rPr>
              <a:t/>
            </a:r>
            <a:br>
              <a:rPr lang="en-IN" sz="1600" dirty="0">
                <a:latin typeface="Georgia" panose="02040502050405020303" pitchFamily="18" charset="0"/>
              </a:rPr>
            </a:br>
            <a:r>
              <a:rPr lang="en-IN" sz="1600" dirty="0">
                <a:solidFill>
                  <a:srgbClr val="000000"/>
                </a:solidFill>
                <a:latin typeface="Georgia" panose="02040502050405020303" pitchFamily="18" charset="0"/>
              </a:rPr>
              <a:t>But we saw earlier that female have lesser chances of default compared to males. The bank can add more weightage to female while approving a loan amount.</a:t>
            </a:r>
            <a:endParaRPr lang="en-IN" sz="1600" dirty="0">
              <a:latin typeface="Georgia" panose="02040502050405020303"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304800" y="304801"/>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sp>
        <p:nvSpPr>
          <p:cNvPr id="8" name="Rectangle 7"/>
          <p:cNvSpPr/>
          <p:nvPr/>
        </p:nvSpPr>
        <p:spPr>
          <a:xfrm>
            <a:off x="1410652" y="913379"/>
            <a:ext cx="4953000" cy="584775"/>
          </a:xfrm>
          <a:prstGeom prst="rect">
            <a:avLst/>
          </a:prstGeom>
        </p:spPr>
        <p:txBody>
          <a:bodyPr wrap="square">
            <a:spAutoFit/>
          </a:bodyPr>
          <a:lstStyle/>
          <a:p>
            <a:pPr algn="ctr"/>
            <a:r>
              <a:rPr lang="en-IN" sz="1600" b="1" dirty="0">
                <a:solidFill>
                  <a:schemeClr val="bg1"/>
                </a:solidFill>
                <a:latin typeface="Georgia" panose="02040502050405020303" pitchFamily="18" charset="0"/>
              </a:rPr>
              <a:t>Relation Between Payments Difficulty and Non Difficulty vs Loan Status</a:t>
            </a:r>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152" y="2097353"/>
            <a:ext cx="6858000" cy="330540"/>
          </a:xfrm>
          <a:prstGeom prst="rect">
            <a:avLst/>
          </a:prstGeom>
        </p:spPr>
      </p:pic>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535" y="2909903"/>
            <a:ext cx="6792273" cy="3077004"/>
          </a:xfrm>
          <a:prstGeom prst="rect">
            <a:avLst/>
          </a:prstGeom>
        </p:spPr>
      </p:pic>
      <p:sp>
        <p:nvSpPr>
          <p:cNvPr id="11" name="Rectangle 10"/>
          <p:cNvSpPr/>
          <p:nvPr/>
        </p:nvSpPr>
        <p:spPr>
          <a:xfrm>
            <a:off x="628172" y="6457472"/>
            <a:ext cx="6477000" cy="830997"/>
          </a:xfrm>
          <a:prstGeom prst="rect">
            <a:avLst/>
          </a:prstGeom>
        </p:spPr>
        <p:txBody>
          <a:bodyPr wrap="square">
            <a:spAutoFit/>
          </a:bodyPr>
          <a:lstStyle/>
          <a:p>
            <a:pPr marL="285708" indent="-285708">
              <a:buFont typeface="Arial" panose="020B0604020202020204" pitchFamily="34" charset="0"/>
              <a:buChar char="•"/>
            </a:pPr>
            <a:r>
              <a:rPr lang="en-IN" sz="1600" dirty="0">
                <a:solidFill>
                  <a:srgbClr val="000000"/>
                </a:solidFill>
                <a:latin typeface="Georgia" panose="02040502050405020303" pitchFamily="18" charset="0"/>
              </a:rPr>
              <a:t>We can see that the people who were approved for a loan earlier, defaulted less often where as people who were refused a loan earlier have higher chances of defaulting.</a:t>
            </a:r>
            <a:endParaRPr lang="en-IN" sz="1600" dirty="0">
              <a:latin typeface="Georgia" panose="02040502050405020303" pitchFamily="18" charset="0"/>
            </a:endParaRPr>
          </a:p>
        </p:txBody>
      </p:sp>
      <p:sp>
        <p:nvSpPr>
          <p:cNvPr id="12" name="Rectangle 11"/>
          <p:cNvSpPr/>
          <p:nvPr/>
        </p:nvSpPr>
        <p:spPr>
          <a:xfrm>
            <a:off x="762000" y="8229600"/>
            <a:ext cx="6019800" cy="584775"/>
          </a:xfrm>
          <a:prstGeom prst="rect">
            <a:avLst/>
          </a:prstGeom>
        </p:spPr>
        <p:txBody>
          <a:bodyPr wrap="square">
            <a:spAutoFit/>
          </a:bodyPr>
          <a:lstStyle/>
          <a:p>
            <a:pPr algn="ctr"/>
            <a:r>
              <a:rPr lang="en-IN" sz="1600" b="1" i="1" dirty="0">
                <a:solidFill>
                  <a:srgbClr val="000000"/>
                </a:solidFill>
                <a:latin typeface="Georgia" panose="02040502050405020303" pitchFamily="18" charset="0"/>
              </a:rPr>
              <a:t>Target variable (0 - Payments Not Difficulty 1 -Payments Difficulty )</a:t>
            </a:r>
            <a:endParaRPr lang="en-IN" sz="1600" i="1" dirty="0">
              <a:latin typeface="Georgia" panose="02040502050405020303"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28900" y="826200"/>
            <a:ext cx="2514600" cy="523220"/>
          </a:xfrm>
          <a:prstGeom prst="rect">
            <a:avLst/>
          </a:prstGeom>
          <a:noFill/>
        </p:spPr>
        <p:txBody>
          <a:bodyPr wrap="square" rtlCol="0">
            <a:spAutoFit/>
          </a:bodyPr>
          <a:lstStyle/>
          <a:p>
            <a:r>
              <a:rPr lang="en-IN" sz="2800" u="sng" dirty="0">
                <a:latin typeface="Georgia" panose="02040502050405020303" pitchFamily="18" charset="0"/>
              </a:rPr>
              <a:t>Conclusion</a:t>
            </a:r>
          </a:p>
        </p:txBody>
      </p:sp>
      <p:sp>
        <p:nvSpPr>
          <p:cNvPr id="3" name="Rectangle 2"/>
          <p:cNvSpPr/>
          <p:nvPr/>
        </p:nvSpPr>
        <p:spPr>
          <a:xfrm>
            <a:off x="457200" y="2286000"/>
            <a:ext cx="6858000" cy="5095306"/>
          </a:xfrm>
          <a:prstGeom prst="rect">
            <a:avLst/>
          </a:prstGeom>
        </p:spPr>
        <p:txBody>
          <a:bodyPr wrap="square">
            <a:spAutoFit/>
          </a:bodyPr>
          <a:lstStyle/>
          <a:p>
            <a:pPr marL="469264" marR="15873" indent="-457200">
              <a:lnSpc>
                <a:spcPct val="110000"/>
              </a:lnSpc>
              <a:spcBef>
                <a:spcPts val="95"/>
              </a:spcBef>
              <a:buSzPct val="94736"/>
              <a:buFont typeface="Wingdings" panose="05000000000000000000" pitchFamily="2" charset="2"/>
              <a:buChar char="Ø"/>
              <a:tabLst>
                <a:tab pos="124442" algn="l"/>
              </a:tabLst>
            </a:pPr>
            <a:r>
              <a:rPr lang="en-IN" sz="2800" spc="-35" dirty="0">
                <a:solidFill>
                  <a:schemeClr val="bg1"/>
                </a:solidFill>
                <a:latin typeface="Georgia" panose="02040502050405020303" pitchFamily="18" charset="0"/>
                <a:cs typeface="Trebuchet MS"/>
              </a:rPr>
              <a:t>In </a:t>
            </a:r>
            <a:r>
              <a:rPr lang="en-IN" sz="2800" spc="-50" dirty="0">
                <a:solidFill>
                  <a:schemeClr val="bg1"/>
                </a:solidFill>
                <a:latin typeface="Georgia" panose="02040502050405020303" pitchFamily="18" charset="0"/>
                <a:cs typeface="Trebuchet MS"/>
              </a:rPr>
              <a:t>this </a:t>
            </a:r>
            <a:r>
              <a:rPr lang="en-IN" sz="2800" spc="-130" dirty="0">
                <a:solidFill>
                  <a:schemeClr val="bg1"/>
                </a:solidFill>
                <a:latin typeface="Georgia" panose="02040502050405020303" pitchFamily="18" charset="0"/>
                <a:cs typeface="Trebuchet MS"/>
              </a:rPr>
              <a:t>P</a:t>
            </a:r>
            <a:r>
              <a:rPr lang="en-IN" sz="2800" spc="-130" dirty="0" smtClean="0">
                <a:solidFill>
                  <a:schemeClr val="bg1"/>
                </a:solidFill>
                <a:latin typeface="Georgia" panose="02040502050405020303" pitchFamily="18" charset="0"/>
                <a:cs typeface="Trebuchet MS"/>
              </a:rPr>
              <a:t>roject</a:t>
            </a:r>
            <a:r>
              <a:rPr lang="en-IN" sz="2800" spc="-130" dirty="0">
                <a:solidFill>
                  <a:schemeClr val="bg1"/>
                </a:solidFill>
                <a:latin typeface="Georgia" panose="02040502050405020303" pitchFamily="18" charset="0"/>
                <a:cs typeface="Trebuchet MS"/>
              </a:rPr>
              <a:t>, </a:t>
            </a:r>
            <a:r>
              <a:rPr lang="en-IN" sz="2800" spc="-114" dirty="0">
                <a:solidFill>
                  <a:schemeClr val="bg1"/>
                </a:solidFill>
                <a:latin typeface="Georgia" panose="02040502050405020303" pitchFamily="18" charset="0"/>
                <a:cs typeface="Trebuchet MS"/>
              </a:rPr>
              <a:t>W</a:t>
            </a:r>
            <a:r>
              <a:rPr lang="en-IN" sz="2800" spc="-114" dirty="0" smtClean="0">
                <a:solidFill>
                  <a:schemeClr val="bg1"/>
                </a:solidFill>
                <a:latin typeface="Georgia" panose="02040502050405020303" pitchFamily="18" charset="0"/>
                <a:cs typeface="Trebuchet MS"/>
              </a:rPr>
              <a:t>e </a:t>
            </a:r>
            <a:r>
              <a:rPr lang="en-IN" sz="2800" spc="-55" dirty="0">
                <a:solidFill>
                  <a:schemeClr val="bg1"/>
                </a:solidFill>
                <a:latin typeface="Georgia" panose="02040502050405020303" pitchFamily="18" charset="0"/>
                <a:cs typeface="Trebuchet MS"/>
              </a:rPr>
              <a:t>have </a:t>
            </a:r>
            <a:r>
              <a:rPr lang="en-IN" sz="2800" spc="-35" dirty="0">
                <a:solidFill>
                  <a:schemeClr val="bg1"/>
                </a:solidFill>
                <a:latin typeface="Georgia" panose="02040502050405020303" pitchFamily="18" charset="0"/>
                <a:cs typeface="Trebuchet MS"/>
              </a:rPr>
              <a:t>A</a:t>
            </a:r>
            <a:r>
              <a:rPr lang="en-IN" sz="2800" spc="-35" dirty="0" smtClean="0">
                <a:solidFill>
                  <a:schemeClr val="bg1"/>
                </a:solidFill>
                <a:latin typeface="Georgia" panose="02040502050405020303" pitchFamily="18" charset="0"/>
                <a:cs typeface="Trebuchet MS"/>
              </a:rPr>
              <a:t>nalysed </a:t>
            </a:r>
            <a:r>
              <a:rPr lang="en-IN" sz="2800" spc="-80" dirty="0">
                <a:solidFill>
                  <a:schemeClr val="bg1"/>
                </a:solidFill>
                <a:latin typeface="Georgia" panose="02040502050405020303" pitchFamily="18" charset="0"/>
                <a:cs typeface="Trebuchet MS"/>
              </a:rPr>
              <a:t>the </a:t>
            </a:r>
            <a:r>
              <a:rPr lang="en-IN" sz="2800" spc="-50" dirty="0">
                <a:solidFill>
                  <a:schemeClr val="bg1"/>
                </a:solidFill>
                <a:latin typeface="Georgia" panose="02040502050405020303" pitchFamily="18" charset="0"/>
                <a:cs typeface="Trebuchet MS"/>
              </a:rPr>
              <a:t>D</a:t>
            </a:r>
            <a:r>
              <a:rPr lang="en-IN" sz="2800" spc="-50" dirty="0" smtClean="0">
                <a:solidFill>
                  <a:schemeClr val="bg1"/>
                </a:solidFill>
                <a:latin typeface="Georgia" panose="02040502050405020303" pitchFamily="18" charset="0"/>
                <a:cs typeface="Trebuchet MS"/>
              </a:rPr>
              <a:t>ata </a:t>
            </a:r>
            <a:r>
              <a:rPr lang="en-IN" sz="2800" spc="-85" dirty="0">
                <a:solidFill>
                  <a:schemeClr val="bg1"/>
                </a:solidFill>
                <a:latin typeface="Georgia" panose="02040502050405020303" pitchFamily="18" charset="0"/>
                <a:cs typeface="Trebuchet MS"/>
              </a:rPr>
              <a:t>B</a:t>
            </a:r>
            <a:r>
              <a:rPr lang="en-IN" sz="2800" spc="-85" dirty="0" smtClean="0">
                <a:solidFill>
                  <a:schemeClr val="bg1"/>
                </a:solidFill>
                <a:latin typeface="Georgia" panose="02040502050405020303" pitchFamily="18" charset="0"/>
                <a:cs typeface="Trebuchet MS"/>
              </a:rPr>
              <a:t>etween  </a:t>
            </a:r>
            <a:r>
              <a:rPr lang="en-IN" sz="2800" spc="-85" dirty="0">
                <a:solidFill>
                  <a:schemeClr val="bg1"/>
                </a:solidFill>
                <a:latin typeface="Georgia" panose="02040502050405020303" pitchFamily="18" charset="0"/>
                <a:cs typeface="Trebuchet MS"/>
              </a:rPr>
              <a:t>M</a:t>
            </a:r>
            <a:r>
              <a:rPr lang="en-IN" sz="2800" spc="-85" dirty="0" smtClean="0">
                <a:solidFill>
                  <a:schemeClr val="bg1"/>
                </a:solidFill>
                <a:latin typeface="Georgia" panose="02040502050405020303" pitchFamily="18" charset="0"/>
                <a:cs typeface="Trebuchet MS"/>
              </a:rPr>
              <a:t>ultiple </a:t>
            </a:r>
            <a:r>
              <a:rPr lang="en-IN" sz="2800" spc="-60" dirty="0">
                <a:solidFill>
                  <a:schemeClr val="bg1"/>
                </a:solidFill>
                <a:latin typeface="Georgia" panose="02040502050405020303" pitchFamily="18" charset="0"/>
                <a:cs typeface="Trebuchet MS"/>
              </a:rPr>
              <a:t>F</a:t>
            </a:r>
            <a:r>
              <a:rPr lang="en-IN" sz="2800" spc="-60" dirty="0" smtClean="0">
                <a:solidFill>
                  <a:schemeClr val="bg1"/>
                </a:solidFill>
                <a:latin typeface="Georgia" panose="02040502050405020303" pitchFamily="18" charset="0"/>
                <a:cs typeface="Trebuchet MS"/>
              </a:rPr>
              <a:t>eatures </a:t>
            </a:r>
            <a:r>
              <a:rPr lang="en-IN" sz="2800" spc="-85" dirty="0">
                <a:solidFill>
                  <a:schemeClr val="bg1"/>
                </a:solidFill>
                <a:latin typeface="Georgia" panose="02040502050405020303" pitchFamily="18" charset="0"/>
                <a:cs typeface="Trebuchet MS"/>
              </a:rPr>
              <a:t>of  </a:t>
            </a:r>
            <a:r>
              <a:rPr lang="en-IN" sz="2800" spc="-50" dirty="0">
                <a:solidFill>
                  <a:schemeClr val="bg1"/>
                </a:solidFill>
                <a:latin typeface="Georgia" panose="02040502050405020303" pitchFamily="18" charset="0"/>
                <a:cs typeface="Trebuchet MS"/>
              </a:rPr>
              <a:t>Loan/Client </a:t>
            </a:r>
            <a:r>
              <a:rPr lang="en-IN" sz="2800" spc="-114" dirty="0">
                <a:solidFill>
                  <a:schemeClr val="bg1"/>
                </a:solidFill>
                <a:latin typeface="Georgia" panose="02040502050405020303" pitchFamily="18" charset="0"/>
                <a:cs typeface="Trebuchet MS"/>
              </a:rPr>
              <a:t>to </a:t>
            </a:r>
            <a:r>
              <a:rPr lang="en-IN" sz="2800" spc="-35" dirty="0">
                <a:solidFill>
                  <a:schemeClr val="bg1"/>
                </a:solidFill>
                <a:latin typeface="Georgia" panose="02040502050405020303" pitchFamily="18" charset="0"/>
                <a:cs typeface="Trebuchet MS"/>
              </a:rPr>
              <a:t>Establish </a:t>
            </a:r>
            <a:r>
              <a:rPr lang="en-IN" sz="2800" spc="-40" dirty="0">
                <a:solidFill>
                  <a:schemeClr val="bg1"/>
                </a:solidFill>
                <a:latin typeface="Georgia" panose="02040502050405020303" pitchFamily="18" charset="0"/>
                <a:cs typeface="Trebuchet MS"/>
              </a:rPr>
              <a:t>E</a:t>
            </a:r>
            <a:r>
              <a:rPr lang="en-IN" sz="2800" spc="-40" dirty="0" smtClean="0">
                <a:solidFill>
                  <a:schemeClr val="bg1"/>
                </a:solidFill>
                <a:latin typeface="Georgia" panose="02040502050405020303" pitchFamily="18" charset="0"/>
                <a:cs typeface="Trebuchet MS"/>
              </a:rPr>
              <a:t>ach’s  </a:t>
            </a:r>
            <a:r>
              <a:rPr lang="en-IN" sz="2800" spc="-60" dirty="0">
                <a:solidFill>
                  <a:schemeClr val="bg1"/>
                </a:solidFill>
                <a:latin typeface="Georgia" panose="02040502050405020303" pitchFamily="18" charset="0"/>
                <a:cs typeface="Trebuchet MS"/>
              </a:rPr>
              <a:t>R</a:t>
            </a:r>
            <a:r>
              <a:rPr lang="en-IN" sz="2800" spc="-60" dirty="0" smtClean="0">
                <a:solidFill>
                  <a:schemeClr val="bg1"/>
                </a:solidFill>
                <a:latin typeface="Georgia" panose="02040502050405020303" pitchFamily="18" charset="0"/>
                <a:cs typeface="Trebuchet MS"/>
              </a:rPr>
              <a:t>elationship </a:t>
            </a:r>
            <a:r>
              <a:rPr lang="en-IN" sz="2800" spc="-120" dirty="0">
                <a:solidFill>
                  <a:schemeClr val="bg1"/>
                </a:solidFill>
                <a:latin typeface="Georgia" panose="02040502050405020303" pitchFamily="18" charset="0"/>
                <a:cs typeface="Trebuchet MS"/>
              </a:rPr>
              <a:t>with </a:t>
            </a:r>
            <a:r>
              <a:rPr lang="en-IN" sz="2800" spc="-80" dirty="0">
                <a:solidFill>
                  <a:schemeClr val="bg1"/>
                </a:solidFill>
                <a:latin typeface="Georgia" panose="02040502050405020303" pitchFamily="18" charset="0"/>
                <a:cs typeface="Trebuchet MS"/>
              </a:rPr>
              <a:t>the other </a:t>
            </a:r>
            <a:r>
              <a:rPr lang="en-IN" sz="2800" spc="-15" dirty="0">
                <a:solidFill>
                  <a:schemeClr val="bg1"/>
                </a:solidFill>
                <a:latin typeface="Georgia" panose="02040502050405020303" pitchFamily="18" charset="0"/>
                <a:cs typeface="Trebuchet MS"/>
              </a:rPr>
              <a:t>and </a:t>
            </a:r>
            <a:r>
              <a:rPr lang="en-IN" sz="2800" spc="-85" dirty="0">
                <a:solidFill>
                  <a:schemeClr val="bg1"/>
                </a:solidFill>
                <a:latin typeface="Georgia" panose="02040502050405020303" pitchFamily="18" charset="0"/>
                <a:cs typeface="Trebuchet MS"/>
              </a:rPr>
              <a:t>I</a:t>
            </a:r>
            <a:r>
              <a:rPr lang="en-IN" sz="2800" spc="-85" dirty="0" smtClean="0">
                <a:solidFill>
                  <a:schemeClr val="bg1"/>
                </a:solidFill>
                <a:latin typeface="Georgia" panose="02040502050405020303" pitchFamily="18" charset="0"/>
                <a:cs typeface="Trebuchet MS"/>
              </a:rPr>
              <a:t>mpute </a:t>
            </a:r>
            <a:r>
              <a:rPr lang="en-IN" sz="2800" spc="-80" dirty="0">
                <a:solidFill>
                  <a:schemeClr val="bg1"/>
                </a:solidFill>
                <a:latin typeface="Georgia" panose="02040502050405020303" pitchFamily="18" charset="0"/>
                <a:cs typeface="Trebuchet MS"/>
              </a:rPr>
              <a:t>the </a:t>
            </a:r>
            <a:r>
              <a:rPr lang="en-IN" sz="2800" spc="-10" dirty="0">
                <a:solidFill>
                  <a:schemeClr val="bg1"/>
                </a:solidFill>
                <a:latin typeface="Georgia" panose="02040502050405020303" pitchFamily="18" charset="0"/>
                <a:cs typeface="Trebuchet MS"/>
              </a:rPr>
              <a:t>M</a:t>
            </a:r>
            <a:r>
              <a:rPr lang="en-IN" sz="2800" spc="-10" dirty="0" smtClean="0">
                <a:solidFill>
                  <a:schemeClr val="bg1"/>
                </a:solidFill>
                <a:latin typeface="Georgia" panose="02040502050405020303" pitchFamily="18" charset="0"/>
                <a:cs typeface="Trebuchet MS"/>
              </a:rPr>
              <a:t>issing</a:t>
            </a:r>
            <a:r>
              <a:rPr lang="en-IN" sz="2800" spc="-200" dirty="0" smtClean="0">
                <a:solidFill>
                  <a:schemeClr val="bg1"/>
                </a:solidFill>
                <a:latin typeface="Georgia" panose="02040502050405020303" pitchFamily="18" charset="0"/>
                <a:cs typeface="Trebuchet MS"/>
              </a:rPr>
              <a:t> </a:t>
            </a:r>
            <a:r>
              <a:rPr lang="en-IN" sz="2800" spc="-65" dirty="0">
                <a:solidFill>
                  <a:schemeClr val="bg1"/>
                </a:solidFill>
                <a:latin typeface="Georgia" panose="02040502050405020303" pitchFamily="18" charset="0"/>
                <a:cs typeface="Trebuchet MS"/>
              </a:rPr>
              <a:t>F</a:t>
            </a:r>
            <a:r>
              <a:rPr lang="en-IN" sz="2800" spc="-65" dirty="0" smtClean="0">
                <a:solidFill>
                  <a:schemeClr val="bg1"/>
                </a:solidFill>
                <a:latin typeface="Georgia" panose="02040502050405020303" pitchFamily="18" charset="0"/>
                <a:cs typeface="Trebuchet MS"/>
              </a:rPr>
              <a:t>ields  </a:t>
            </a:r>
            <a:r>
              <a:rPr lang="en-IN" sz="2800" spc="-100" dirty="0">
                <a:solidFill>
                  <a:schemeClr val="bg1"/>
                </a:solidFill>
                <a:latin typeface="Georgia" panose="02040502050405020303" pitchFamily="18" charset="0"/>
                <a:cs typeface="Trebuchet MS"/>
              </a:rPr>
              <a:t>within </a:t>
            </a:r>
            <a:r>
              <a:rPr lang="en-IN" sz="2800" spc="-80" dirty="0">
                <a:solidFill>
                  <a:schemeClr val="bg1"/>
                </a:solidFill>
                <a:latin typeface="Georgia" panose="02040502050405020303" pitchFamily="18" charset="0"/>
                <a:cs typeface="Trebuchet MS"/>
              </a:rPr>
              <a:t>the</a:t>
            </a:r>
            <a:r>
              <a:rPr lang="en-IN" sz="2800" spc="-85" dirty="0">
                <a:solidFill>
                  <a:schemeClr val="bg1"/>
                </a:solidFill>
                <a:latin typeface="Georgia" panose="02040502050405020303" pitchFamily="18" charset="0"/>
                <a:cs typeface="Trebuchet MS"/>
              </a:rPr>
              <a:t> </a:t>
            </a:r>
            <a:r>
              <a:rPr lang="en-IN" sz="2800" spc="-70" dirty="0">
                <a:solidFill>
                  <a:schemeClr val="bg1"/>
                </a:solidFill>
                <a:latin typeface="Georgia" panose="02040502050405020303" pitchFamily="18" charset="0"/>
                <a:cs typeface="Trebuchet MS"/>
              </a:rPr>
              <a:t>D</a:t>
            </a:r>
            <a:r>
              <a:rPr lang="en-IN" sz="2800" spc="-70" dirty="0" smtClean="0">
                <a:solidFill>
                  <a:schemeClr val="bg1"/>
                </a:solidFill>
                <a:latin typeface="Georgia" panose="02040502050405020303" pitchFamily="18" charset="0"/>
                <a:cs typeface="Trebuchet MS"/>
              </a:rPr>
              <a:t>ataset</a:t>
            </a:r>
            <a:r>
              <a:rPr lang="en-IN" sz="2800" spc="-70" dirty="0">
                <a:solidFill>
                  <a:schemeClr val="bg1"/>
                </a:solidFill>
                <a:latin typeface="Georgia" panose="02040502050405020303" pitchFamily="18" charset="0"/>
                <a:cs typeface="Trebuchet MS"/>
              </a:rPr>
              <a:t>.</a:t>
            </a:r>
            <a:endParaRPr lang="en-IN" sz="2800" dirty="0">
              <a:solidFill>
                <a:schemeClr val="bg1"/>
              </a:solidFill>
              <a:latin typeface="Georgia" panose="02040502050405020303" pitchFamily="18" charset="0"/>
              <a:cs typeface="Trebuchet MS"/>
            </a:endParaRPr>
          </a:p>
          <a:p>
            <a:pPr marL="469263" indent="-457200">
              <a:spcBef>
                <a:spcPts val="1620"/>
              </a:spcBef>
              <a:buSzPct val="94736"/>
              <a:buFont typeface="Wingdings" panose="05000000000000000000" pitchFamily="2" charset="2"/>
              <a:buChar char="Ø"/>
              <a:tabLst>
                <a:tab pos="124442" algn="l"/>
              </a:tabLst>
            </a:pPr>
            <a:r>
              <a:rPr lang="en-IN" sz="2800" spc="-85" dirty="0">
                <a:solidFill>
                  <a:schemeClr val="bg1"/>
                </a:solidFill>
                <a:latin typeface="Georgia" panose="02040502050405020303" pitchFamily="18" charset="0"/>
                <a:cs typeface="Trebuchet MS"/>
              </a:rPr>
              <a:t>We </a:t>
            </a:r>
            <a:r>
              <a:rPr lang="en-IN" sz="2800" spc="-55" dirty="0">
                <a:solidFill>
                  <a:schemeClr val="bg1"/>
                </a:solidFill>
                <a:latin typeface="Georgia" panose="02040502050405020303" pitchFamily="18" charset="0"/>
                <a:cs typeface="Trebuchet MS"/>
              </a:rPr>
              <a:t>have </a:t>
            </a:r>
            <a:r>
              <a:rPr lang="en-IN" sz="2800" spc="-35" dirty="0">
                <a:solidFill>
                  <a:schemeClr val="bg1"/>
                </a:solidFill>
                <a:latin typeface="Georgia" panose="02040502050405020303" pitchFamily="18" charset="0"/>
                <a:cs typeface="Trebuchet MS"/>
              </a:rPr>
              <a:t>successfully </a:t>
            </a:r>
            <a:r>
              <a:rPr lang="en-IN" sz="2800" spc="-75" dirty="0">
                <a:solidFill>
                  <a:schemeClr val="bg1"/>
                </a:solidFill>
                <a:latin typeface="Georgia" panose="02040502050405020303" pitchFamily="18" charset="0"/>
                <a:cs typeface="Trebuchet MS"/>
              </a:rPr>
              <a:t>imputed </a:t>
            </a:r>
            <a:r>
              <a:rPr lang="en-IN" sz="2800" spc="-85" dirty="0">
                <a:solidFill>
                  <a:schemeClr val="bg1"/>
                </a:solidFill>
                <a:latin typeface="Georgia" panose="02040502050405020303" pitchFamily="18" charset="0"/>
                <a:cs typeface="Trebuchet MS"/>
              </a:rPr>
              <a:t>all </a:t>
            </a:r>
            <a:r>
              <a:rPr lang="en-IN" sz="2800" spc="-10" dirty="0">
                <a:solidFill>
                  <a:schemeClr val="bg1"/>
                </a:solidFill>
                <a:latin typeface="Georgia" panose="02040502050405020303" pitchFamily="18" charset="0"/>
                <a:cs typeface="Trebuchet MS"/>
              </a:rPr>
              <a:t>missing </a:t>
            </a:r>
            <a:r>
              <a:rPr lang="en-IN" sz="2800" spc="-30" dirty="0">
                <a:solidFill>
                  <a:schemeClr val="bg1"/>
                </a:solidFill>
                <a:latin typeface="Georgia" panose="02040502050405020303" pitchFamily="18" charset="0"/>
                <a:cs typeface="Trebuchet MS"/>
              </a:rPr>
              <a:t>values</a:t>
            </a:r>
            <a:r>
              <a:rPr lang="en-IN" sz="2800" spc="-270" dirty="0">
                <a:solidFill>
                  <a:schemeClr val="bg1"/>
                </a:solidFill>
                <a:latin typeface="Georgia" panose="02040502050405020303" pitchFamily="18" charset="0"/>
                <a:cs typeface="Trebuchet MS"/>
              </a:rPr>
              <a:t> </a:t>
            </a:r>
            <a:r>
              <a:rPr lang="en-IN" sz="2800" spc="-120" dirty="0" smtClean="0">
                <a:solidFill>
                  <a:schemeClr val="bg1"/>
                </a:solidFill>
                <a:latin typeface="Georgia" panose="02040502050405020303" pitchFamily="18" charset="0"/>
                <a:cs typeface="Trebuchet MS"/>
              </a:rPr>
              <a:t>with</a:t>
            </a:r>
            <a:r>
              <a:rPr lang="en-IN" sz="2800" dirty="0">
                <a:solidFill>
                  <a:schemeClr val="bg1"/>
                </a:solidFill>
                <a:latin typeface="Georgia" panose="02040502050405020303" pitchFamily="18" charset="0"/>
                <a:cs typeface="Trebuchet MS"/>
              </a:rPr>
              <a:t> </a:t>
            </a:r>
            <a:r>
              <a:rPr lang="en-IN" sz="2800" spc="-75" dirty="0" smtClean="0">
                <a:solidFill>
                  <a:schemeClr val="bg1"/>
                </a:solidFill>
                <a:latin typeface="Georgia" panose="02040502050405020303" pitchFamily="18" charset="0"/>
                <a:cs typeface="Trebuchet MS"/>
              </a:rPr>
              <a:t>appropriate</a:t>
            </a:r>
            <a:r>
              <a:rPr lang="en-IN" sz="2800" spc="-95" dirty="0" smtClean="0">
                <a:solidFill>
                  <a:schemeClr val="bg1"/>
                </a:solidFill>
                <a:latin typeface="Georgia" panose="02040502050405020303" pitchFamily="18" charset="0"/>
                <a:cs typeface="Trebuchet MS"/>
              </a:rPr>
              <a:t> </a:t>
            </a:r>
            <a:r>
              <a:rPr lang="en-IN" sz="2800" spc="-85" dirty="0">
                <a:solidFill>
                  <a:schemeClr val="bg1"/>
                </a:solidFill>
                <a:latin typeface="Georgia" panose="02040502050405020303" pitchFamily="18" charset="0"/>
                <a:cs typeface="Trebuchet MS"/>
              </a:rPr>
              <a:t>metrics.</a:t>
            </a:r>
            <a:endParaRPr lang="en-IN" sz="2800" dirty="0">
              <a:solidFill>
                <a:schemeClr val="bg1"/>
              </a:solidFill>
              <a:latin typeface="Georgia" panose="02040502050405020303" pitchFamily="18" charset="0"/>
              <a:cs typeface="Trebuchet MS"/>
            </a:endParaRPr>
          </a:p>
          <a:p>
            <a:pPr marL="469264" marR="5080" indent="-457200">
              <a:lnSpc>
                <a:spcPct val="110000"/>
              </a:lnSpc>
              <a:spcBef>
                <a:spcPts val="1405"/>
              </a:spcBef>
              <a:buSzPct val="94736"/>
              <a:buFont typeface="Wingdings" panose="05000000000000000000" pitchFamily="2" charset="2"/>
              <a:buChar char="Ø"/>
              <a:tabLst>
                <a:tab pos="124442" algn="l"/>
              </a:tabLst>
            </a:pPr>
            <a:r>
              <a:rPr lang="en-IN" sz="2800" spc="-80" dirty="0">
                <a:solidFill>
                  <a:schemeClr val="bg1"/>
                </a:solidFill>
                <a:latin typeface="Georgia" panose="02040502050405020303" pitchFamily="18" charset="0"/>
                <a:cs typeface="Trebuchet MS"/>
              </a:rPr>
              <a:t>While </a:t>
            </a:r>
            <a:r>
              <a:rPr lang="en-IN" sz="2800" spc="-45" dirty="0">
                <a:solidFill>
                  <a:schemeClr val="bg1"/>
                </a:solidFill>
                <a:latin typeface="Georgia" panose="02040502050405020303" pitchFamily="18" charset="0"/>
                <a:cs typeface="Trebuchet MS"/>
              </a:rPr>
              <a:t>doing </a:t>
            </a:r>
            <a:r>
              <a:rPr lang="en-IN" sz="2800" spc="-50" dirty="0">
                <a:solidFill>
                  <a:schemeClr val="bg1"/>
                </a:solidFill>
                <a:latin typeface="Georgia" panose="02040502050405020303" pitchFamily="18" charset="0"/>
                <a:cs typeface="Trebuchet MS"/>
              </a:rPr>
              <a:t>so, </a:t>
            </a:r>
            <a:r>
              <a:rPr lang="en-IN" sz="2800" spc="-114" dirty="0">
                <a:solidFill>
                  <a:schemeClr val="bg1"/>
                </a:solidFill>
                <a:latin typeface="Georgia" panose="02040502050405020303" pitchFamily="18" charset="0"/>
                <a:cs typeface="Trebuchet MS"/>
              </a:rPr>
              <a:t>we </a:t>
            </a:r>
            <a:r>
              <a:rPr lang="en-IN" sz="2800" spc="-55" dirty="0">
                <a:solidFill>
                  <a:schemeClr val="bg1"/>
                </a:solidFill>
                <a:latin typeface="Georgia" panose="02040502050405020303" pitchFamily="18" charset="0"/>
                <a:cs typeface="Trebuchet MS"/>
              </a:rPr>
              <a:t>have </a:t>
            </a:r>
            <a:r>
              <a:rPr lang="en-IN" sz="2800" spc="-60" dirty="0">
                <a:solidFill>
                  <a:schemeClr val="bg1"/>
                </a:solidFill>
                <a:latin typeface="Georgia" panose="02040502050405020303" pitchFamily="18" charset="0"/>
                <a:cs typeface="Trebuchet MS"/>
              </a:rPr>
              <a:t>uncovered </a:t>
            </a:r>
            <a:r>
              <a:rPr lang="en-IN" sz="2800" spc="-55" dirty="0">
                <a:solidFill>
                  <a:schemeClr val="bg1"/>
                </a:solidFill>
                <a:latin typeface="Georgia" panose="02040502050405020303" pitchFamily="18" charset="0"/>
                <a:cs typeface="Trebuchet MS"/>
              </a:rPr>
              <a:t>several </a:t>
            </a:r>
            <a:r>
              <a:rPr lang="en-IN" sz="2800" spc="-35" dirty="0">
                <a:solidFill>
                  <a:schemeClr val="bg1"/>
                </a:solidFill>
                <a:latin typeface="Georgia" panose="02040502050405020303" pitchFamily="18" charset="0"/>
                <a:cs typeface="Trebuchet MS"/>
              </a:rPr>
              <a:t>insights</a:t>
            </a:r>
            <a:r>
              <a:rPr lang="en-IN" sz="2800" spc="-240" dirty="0">
                <a:solidFill>
                  <a:schemeClr val="bg1"/>
                </a:solidFill>
                <a:latin typeface="Georgia" panose="02040502050405020303" pitchFamily="18" charset="0"/>
                <a:cs typeface="Trebuchet MS"/>
              </a:rPr>
              <a:t> </a:t>
            </a:r>
            <a:r>
              <a:rPr lang="en-IN" sz="2800" spc="-95" dirty="0">
                <a:solidFill>
                  <a:schemeClr val="bg1"/>
                </a:solidFill>
                <a:latin typeface="Georgia" panose="02040502050405020303" pitchFamily="18" charset="0"/>
                <a:cs typeface="Trebuchet MS"/>
              </a:rPr>
              <a:t>from  </a:t>
            </a:r>
            <a:r>
              <a:rPr lang="en-IN" sz="2800" spc="-80" dirty="0">
                <a:solidFill>
                  <a:schemeClr val="bg1"/>
                </a:solidFill>
                <a:latin typeface="Georgia" panose="02040502050405020303" pitchFamily="18" charset="0"/>
                <a:cs typeface="Trebuchet MS"/>
              </a:rPr>
              <a:t>the </a:t>
            </a:r>
            <a:r>
              <a:rPr lang="en-IN" sz="2800" spc="-50" dirty="0">
                <a:solidFill>
                  <a:schemeClr val="bg1"/>
                </a:solidFill>
                <a:latin typeface="Georgia" panose="02040502050405020303" pitchFamily="18" charset="0"/>
                <a:cs typeface="Trebuchet MS"/>
              </a:rPr>
              <a:t>data </a:t>
            </a:r>
            <a:r>
              <a:rPr lang="en-IN" sz="2800" spc="-75" dirty="0">
                <a:solidFill>
                  <a:schemeClr val="bg1"/>
                </a:solidFill>
                <a:latin typeface="Georgia" panose="02040502050405020303" pitchFamily="18" charset="0"/>
                <a:cs typeface="Trebuchet MS"/>
              </a:rPr>
              <a:t>which </a:t>
            </a:r>
            <a:r>
              <a:rPr lang="en-IN" sz="2800" spc="-114" dirty="0">
                <a:solidFill>
                  <a:schemeClr val="bg1"/>
                </a:solidFill>
                <a:latin typeface="Georgia" panose="02040502050405020303" pitchFamily="18" charset="0"/>
                <a:cs typeface="Trebuchet MS"/>
              </a:rPr>
              <a:t>we </a:t>
            </a:r>
            <a:r>
              <a:rPr lang="en-IN" sz="2800" spc="-55" dirty="0">
                <a:solidFill>
                  <a:schemeClr val="bg1"/>
                </a:solidFill>
                <a:latin typeface="Georgia" panose="02040502050405020303" pitchFamily="18" charset="0"/>
                <a:cs typeface="Trebuchet MS"/>
              </a:rPr>
              <a:t>present </a:t>
            </a:r>
            <a:r>
              <a:rPr lang="en-IN" sz="2800" spc="-65" dirty="0">
                <a:solidFill>
                  <a:schemeClr val="bg1"/>
                </a:solidFill>
                <a:latin typeface="Georgia" panose="02040502050405020303" pitchFamily="18" charset="0"/>
                <a:cs typeface="Trebuchet MS"/>
              </a:rPr>
              <a:t>in </a:t>
            </a:r>
            <a:r>
              <a:rPr lang="en-IN" sz="2800" spc="-80" dirty="0">
                <a:solidFill>
                  <a:schemeClr val="bg1"/>
                </a:solidFill>
                <a:latin typeface="Georgia" panose="02040502050405020303" pitchFamily="18" charset="0"/>
                <a:cs typeface="Trebuchet MS"/>
              </a:rPr>
              <a:t>the </a:t>
            </a:r>
            <a:r>
              <a:rPr lang="en-IN" sz="2800" spc="-20" dirty="0">
                <a:solidFill>
                  <a:schemeClr val="bg1"/>
                </a:solidFill>
                <a:latin typeface="Georgia" panose="02040502050405020303" pitchFamily="18" charset="0"/>
                <a:cs typeface="Trebuchet MS"/>
              </a:rPr>
              <a:t>subsequent</a:t>
            </a:r>
            <a:r>
              <a:rPr lang="en-IN" sz="2800" spc="-229" dirty="0">
                <a:solidFill>
                  <a:schemeClr val="bg1"/>
                </a:solidFill>
                <a:latin typeface="Georgia" panose="02040502050405020303" pitchFamily="18" charset="0"/>
                <a:cs typeface="Trebuchet MS"/>
              </a:rPr>
              <a:t> </a:t>
            </a:r>
            <a:r>
              <a:rPr lang="en-IN" sz="2800" spc="-80" dirty="0">
                <a:solidFill>
                  <a:schemeClr val="bg1"/>
                </a:solidFill>
                <a:latin typeface="Georgia" panose="02040502050405020303" pitchFamily="18" charset="0"/>
                <a:cs typeface="Trebuchet MS"/>
              </a:rPr>
              <a:t>slide.</a:t>
            </a:r>
            <a:endParaRPr lang="en-IN" sz="2800" dirty="0">
              <a:solidFill>
                <a:schemeClr val="bg1"/>
              </a:solidFill>
              <a:latin typeface="Georgia" panose="02040502050405020303" pitchFamily="18" charset="0"/>
              <a:cs typeface="Trebuchet MS"/>
            </a:endParaRPr>
          </a:p>
        </p:txBody>
      </p:sp>
      <p:sp>
        <p:nvSpPr>
          <p:cNvPr id="4" name="object 6"/>
          <p:cNvSpPr/>
          <p:nvPr/>
        </p:nvSpPr>
        <p:spPr>
          <a:xfrm>
            <a:off x="304800" y="304801"/>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spTree>
    <p:extLst>
      <p:ext uri="{BB962C8B-B14F-4D97-AF65-F5344CB8AC3E}">
        <p14:creationId xmlns:p14="http://schemas.microsoft.com/office/powerpoint/2010/main" val="10813065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838200"/>
            <a:ext cx="2514600" cy="523220"/>
          </a:xfrm>
          <a:prstGeom prst="rect">
            <a:avLst/>
          </a:prstGeom>
        </p:spPr>
        <p:txBody>
          <a:bodyPr wrap="square">
            <a:spAutoFit/>
          </a:bodyPr>
          <a:lstStyle/>
          <a:p>
            <a:r>
              <a:rPr lang="en-IN" sz="2800" u="sng" spc="-45" dirty="0" smtClean="0">
                <a:latin typeface="Georgia" panose="02040502050405020303" pitchFamily="18" charset="0"/>
              </a:rPr>
              <a:t>INFERENCES</a:t>
            </a:r>
            <a:endParaRPr lang="en-IN" sz="2800" u="sng" dirty="0">
              <a:latin typeface="Georgia" panose="02040502050405020303" pitchFamily="18" charset="0"/>
            </a:endParaRPr>
          </a:p>
        </p:txBody>
      </p:sp>
      <p:sp>
        <p:nvSpPr>
          <p:cNvPr id="3" name="object 6"/>
          <p:cNvSpPr/>
          <p:nvPr/>
        </p:nvSpPr>
        <p:spPr>
          <a:xfrm>
            <a:off x="304800" y="304801"/>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sp>
        <p:nvSpPr>
          <p:cNvPr id="4" name="TextBox 3"/>
          <p:cNvSpPr txBox="1"/>
          <p:nvPr/>
        </p:nvSpPr>
        <p:spPr>
          <a:xfrm>
            <a:off x="606810" y="1956374"/>
            <a:ext cx="6784590" cy="5724644"/>
          </a:xfrm>
          <a:prstGeom prst="rect">
            <a:avLst/>
          </a:prstGeom>
          <a:noFill/>
        </p:spPr>
        <p:txBody>
          <a:bodyPr wrap="square" rtlCol="0">
            <a:spAutoFit/>
          </a:bodyPr>
          <a:lstStyle/>
          <a:p>
            <a:r>
              <a:rPr lang="en-IN" sz="2400" dirty="0" smtClean="0">
                <a:solidFill>
                  <a:schemeClr val="bg1"/>
                </a:solidFill>
                <a:latin typeface="Georgia" panose="02040502050405020303" pitchFamily="18" charset="0"/>
              </a:rPr>
              <a:t>Focused on Business Some Point Are:----</a:t>
            </a:r>
          </a:p>
          <a:p>
            <a:endParaRPr lang="en-IN" dirty="0">
              <a:solidFill>
                <a:schemeClr val="bg1"/>
              </a:solidFill>
            </a:endParaRPr>
          </a:p>
          <a:p>
            <a:endParaRPr lang="en-IN" dirty="0" smtClean="0">
              <a:solidFill>
                <a:schemeClr val="bg1"/>
              </a:solidFill>
            </a:endParaRPr>
          </a:p>
          <a:p>
            <a:pPr marL="342900" indent="-342900">
              <a:buFont typeface="Wingdings" panose="05000000000000000000" pitchFamily="2" charset="2"/>
              <a:buChar char="v"/>
            </a:pPr>
            <a:r>
              <a:rPr lang="en-IN" sz="2400" dirty="0" smtClean="0">
                <a:solidFill>
                  <a:schemeClr val="bg1"/>
                </a:solidFill>
                <a:latin typeface="Georgia" panose="02040502050405020303" pitchFamily="18" charset="0"/>
              </a:rPr>
              <a:t>Female Client.</a:t>
            </a:r>
          </a:p>
          <a:p>
            <a:pPr marL="342900" indent="-342900">
              <a:buFont typeface="Wingdings" panose="05000000000000000000" pitchFamily="2" charset="2"/>
              <a:buChar char="v"/>
            </a:pPr>
            <a:r>
              <a:rPr lang="en-IN" sz="2400" dirty="0">
                <a:solidFill>
                  <a:schemeClr val="bg1"/>
                </a:solidFill>
                <a:latin typeface="Georgia" panose="02040502050405020303" pitchFamily="18" charset="0"/>
              </a:rPr>
              <a:t>Person </a:t>
            </a:r>
            <a:r>
              <a:rPr lang="en-IN" sz="2400" dirty="0" smtClean="0">
                <a:solidFill>
                  <a:schemeClr val="bg1"/>
                </a:solidFill>
                <a:latin typeface="Georgia" panose="02040502050405020303" pitchFamily="18" charset="0"/>
              </a:rPr>
              <a:t>Have Medium </a:t>
            </a:r>
            <a:r>
              <a:rPr lang="en-IN" sz="2400" dirty="0">
                <a:solidFill>
                  <a:schemeClr val="bg1"/>
                </a:solidFill>
                <a:latin typeface="Georgia" panose="02040502050405020303" pitchFamily="18" charset="0"/>
              </a:rPr>
              <a:t>Range </a:t>
            </a:r>
            <a:r>
              <a:rPr lang="en-IN" sz="2400" dirty="0" smtClean="0">
                <a:solidFill>
                  <a:schemeClr val="bg1"/>
                </a:solidFill>
                <a:latin typeface="Georgia" panose="02040502050405020303" pitchFamily="18" charset="0"/>
              </a:rPr>
              <a:t>of Salary Income.</a:t>
            </a:r>
          </a:p>
          <a:p>
            <a:pPr marL="342900" indent="-342900">
              <a:buFont typeface="Wingdings" panose="05000000000000000000" pitchFamily="2" charset="2"/>
              <a:buChar char="v"/>
            </a:pPr>
            <a:r>
              <a:rPr lang="en-IN" sz="2400" dirty="0" smtClean="0">
                <a:solidFill>
                  <a:schemeClr val="bg1"/>
                </a:solidFill>
                <a:latin typeface="Georgia" panose="02040502050405020303" pitchFamily="18" charset="0"/>
              </a:rPr>
              <a:t>Focused on Married Client.</a:t>
            </a:r>
          </a:p>
          <a:p>
            <a:pPr marL="342900" indent="-342900">
              <a:buFont typeface="Wingdings" panose="05000000000000000000" pitchFamily="2" charset="2"/>
              <a:buChar char="v"/>
            </a:pPr>
            <a:r>
              <a:rPr lang="en-IN" sz="2400" dirty="0" smtClean="0">
                <a:solidFill>
                  <a:schemeClr val="bg1"/>
                </a:solidFill>
                <a:latin typeface="Georgia" panose="02040502050405020303" pitchFamily="18" charset="0"/>
              </a:rPr>
              <a:t>Working Person(Occupation—</a:t>
            </a:r>
            <a:r>
              <a:rPr lang="en-IN" sz="2400" dirty="0"/>
              <a:t> </a:t>
            </a:r>
            <a:r>
              <a:rPr lang="en-IN" sz="2400" dirty="0">
                <a:solidFill>
                  <a:schemeClr val="bg1"/>
                </a:solidFill>
                <a:latin typeface="Georgia" panose="02040502050405020303" pitchFamily="18" charset="0"/>
              </a:rPr>
              <a:t>Labours</a:t>
            </a:r>
            <a:r>
              <a:rPr lang="en-IN" sz="2400" dirty="0"/>
              <a:t> </a:t>
            </a:r>
            <a:r>
              <a:rPr lang="en-IN" sz="2400" dirty="0" smtClean="0">
                <a:solidFill>
                  <a:schemeClr val="bg1"/>
                </a:solidFill>
                <a:latin typeface="Georgia" panose="02040502050405020303" pitchFamily="18" charset="0"/>
              </a:rPr>
              <a:t>)</a:t>
            </a:r>
          </a:p>
          <a:p>
            <a:pPr marL="342900" indent="-342900">
              <a:buFont typeface="Wingdings" panose="05000000000000000000" pitchFamily="2" charset="2"/>
              <a:buChar char="v"/>
            </a:pPr>
            <a:r>
              <a:rPr lang="en-IN" sz="2400" dirty="0" smtClean="0">
                <a:solidFill>
                  <a:schemeClr val="bg1"/>
                </a:solidFill>
                <a:latin typeface="Georgia" panose="02040502050405020303" pitchFamily="18" charset="0"/>
              </a:rPr>
              <a:t>Higher Education Client—Businessman &amp; Higher Secondary School.</a:t>
            </a:r>
          </a:p>
          <a:p>
            <a:pPr marL="342900" indent="-342900">
              <a:buFont typeface="Wingdings" panose="05000000000000000000" pitchFamily="2" charset="2"/>
              <a:buChar char="v"/>
            </a:pPr>
            <a:r>
              <a:rPr lang="en-IN" sz="2400" dirty="0" smtClean="0">
                <a:solidFill>
                  <a:schemeClr val="bg1"/>
                </a:solidFill>
                <a:latin typeface="Georgia" panose="02040502050405020303" pitchFamily="18" charset="0"/>
              </a:rPr>
              <a:t>Age Group from 30 to 60 Year.</a:t>
            </a:r>
          </a:p>
          <a:p>
            <a:pPr marL="342900" indent="-342900">
              <a:buFont typeface="Wingdings" panose="05000000000000000000" pitchFamily="2" charset="2"/>
              <a:buChar char="v"/>
            </a:pPr>
            <a:r>
              <a:rPr lang="en-IN" sz="2400" dirty="0">
                <a:solidFill>
                  <a:schemeClr val="bg1"/>
                </a:solidFill>
                <a:latin typeface="Georgia" panose="02040502050405020303" pitchFamily="18" charset="0"/>
              </a:rPr>
              <a:t>Person Who Have </a:t>
            </a:r>
            <a:r>
              <a:rPr lang="en-IN" sz="2400" dirty="0" smtClean="0">
                <a:solidFill>
                  <a:schemeClr val="bg1"/>
                </a:solidFill>
                <a:latin typeface="Georgia" panose="02040502050405020303" pitchFamily="18" charset="0"/>
              </a:rPr>
              <a:t>Come From Region 2 .</a:t>
            </a:r>
          </a:p>
          <a:p>
            <a:pPr marL="342900" indent="-342900">
              <a:buFont typeface="Wingdings" panose="05000000000000000000" pitchFamily="2" charset="2"/>
              <a:buChar char="v"/>
            </a:pPr>
            <a:r>
              <a:rPr lang="en-IN" sz="2400" dirty="0">
                <a:solidFill>
                  <a:schemeClr val="bg1"/>
                </a:solidFill>
                <a:latin typeface="Georgia" panose="02040502050405020303" pitchFamily="18" charset="0"/>
              </a:rPr>
              <a:t>Person </a:t>
            </a:r>
            <a:r>
              <a:rPr lang="en-IN" sz="2400" dirty="0" smtClean="0">
                <a:solidFill>
                  <a:schemeClr val="bg1"/>
                </a:solidFill>
                <a:latin typeface="Georgia" panose="02040502050405020303" pitchFamily="18" charset="0"/>
              </a:rPr>
              <a:t>Who Have House member 2.</a:t>
            </a:r>
          </a:p>
          <a:p>
            <a:pPr marL="342900" indent="-342900">
              <a:buFont typeface="Wingdings" panose="05000000000000000000" pitchFamily="2" charset="2"/>
              <a:buChar char="v"/>
            </a:pPr>
            <a:r>
              <a:rPr lang="en-IN" sz="2400" dirty="0" smtClean="0">
                <a:solidFill>
                  <a:schemeClr val="bg1"/>
                </a:solidFill>
                <a:latin typeface="Georgia" panose="02040502050405020303" pitchFamily="18" charset="0"/>
              </a:rPr>
              <a:t>Person Focused On Consumer Loans and Cash Loans.</a:t>
            </a:r>
          </a:p>
          <a:p>
            <a:endParaRPr lang="en-IN" dirty="0"/>
          </a:p>
        </p:txBody>
      </p:sp>
    </p:spTree>
    <p:extLst>
      <p:ext uri="{BB962C8B-B14F-4D97-AF65-F5344CB8AC3E}">
        <p14:creationId xmlns:p14="http://schemas.microsoft.com/office/powerpoint/2010/main" val="27331086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4106823"/>
            <a:ext cx="3657600" cy="923330"/>
          </a:xfrm>
          <a:prstGeom prst="rect">
            <a:avLst/>
          </a:prstGeom>
          <a:noFill/>
        </p:spPr>
        <p:txBody>
          <a:bodyPr wrap="square" rtlCol="0">
            <a:spAutoFit/>
          </a:bodyPr>
          <a:lstStyle/>
          <a:p>
            <a:r>
              <a:rPr lang="en-IN" sz="5400" dirty="0">
                <a:latin typeface="Georgia" panose="02040502050405020303" pitchFamily="18" charset="0"/>
              </a:rPr>
              <a:t>Thank You</a:t>
            </a:r>
          </a:p>
        </p:txBody>
      </p:sp>
      <p:sp>
        <p:nvSpPr>
          <p:cNvPr id="3" name="object 6"/>
          <p:cNvSpPr/>
          <p:nvPr/>
        </p:nvSpPr>
        <p:spPr>
          <a:xfrm>
            <a:off x="304800" y="304801"/>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spTree>
    <p:extLst>
      <p:ext uri="{BB962C8B-B14F-4D97-AF65-F5344CB8AC3E}">
        <p14:creationId xmlns:p14="http://schemas.microsoft.com/office/powerpoint/2010/main" val="37393285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324" y="76200"/>
            <a:ext cx="7239000" cy="9092233"/>
          </a:xfrm>
          <a:prstGeom prst="rect">
            <a:avLst/>
          </a:prstGeom>
        </p:spPr>
        <p:txBody>
          <a:bodyPr vert="horz" wrap="square" lIns="0" tIns="12700" rIns="0" bIns="0" rtlCol="0" anchor="ctr">
            <a:spAutoFit/>
          </a:bodyPr>
          <a:lstStyle/>
          <a:p>
            <a:pPr algn="ctr"/>
            <a:r>
              <a:rPr lang="en-IN" sz="1000" b="1" dirty="0" smtClean="0">
                <a:solidFill>
                  <a:srgbClr val="000000"/>
                </a:solidFill>
                <a:latin typeface="Sitka Banner" panose="02000505000000020004" pitchFamily="2" charset="0"/>
              </a:rPr>
              <a:t>Introduction</a:t>
            </a:r>
            <a:br>
              <a:rPr lang="en-IN" sz="1000" b="1" dirty="0" smtClean="0">
                <a:solidFill>
                  <a:srgbClr val="000000"/>
                </a:solidFill>
                <a:latin typeface="Sitka Banner" panose="02000505000000020004" pitchFamily="2" charset="0"/>
              </a:rPr>
            </a:br>
            <a:r>
              <a:rPr lang="en-IN" sz="1000" dirty="0" smtClean="0">
                <a:solidFill>
                  <a:srgbClr val="000000"/>
                </a:solidFill>
                <a:latin typeface="Sitka Banner" panose="02000505000000020004" pitchFamily="2" charset="0"/>
              </a:rPr>
              <a:t>This case study aims to give you an idea of </a:t>
            </a:r>
            <a:r>
              <a:rPr lang="en-IN" sz="1050" dirty="0" smtClean="0">
                <a:solidFill>
                  <a:srgbClr val="000000"/>
                </a:solidFill>
                <a:latin typeface="Sitka Banner" panose="02000505000000020004" pitchFamily="2" charset="0"/>
              </a:rPr>
              <a:t>applying</a:t>
            </a:r>
            <a:r>
              <a:rPr lang="en-IN" sz="1000" dirty="0" smtClean="0">
                <a:solidFill>
                  <a:srgbClr val="000000"/>
                </a:solidFill>
                <a:latin typeface="Sitka Banner" panose="02000505000000020004" pitchFamily="2" charset="0"/>
              </a:rPr>
              <a:t> EDA in a real business scenario. In this case study, apart from applying the techniques that you have learnt in the EDA module, you will also develop a basic understanding of risk analytics in banking and financial services and understand how data is used to minimise the risk of losing money while lending to customers.</a:t>
            </a:r>
            <a:br>
              <a:rPr lang="en-IN" sz="1000" dirty="0" smtClean="0">
                <a:solidFill>
                  <a:srgbClr val="000000"/>
                </a:solidFill>
                <a:latin typeface="Sitka Banner" panose="02000505000000020004" pitchFamily="2" charset="0"/>
              </a:rPr>
            </a:br>
            <a:r>
              <a:rPr lang="en-IN" sz="1000" dirty="0" smtClean="0">
                <a:solidFill>
                  <a:srgbClr val="000000"/>
                </a:solidFill>
                <a:latin typeface="Sitka Banner" panose="02000505000000020004" pitchFamily="2" charset="0"/>
              </a:rPr>
              <a:t/>
            </a:r>
            <a:br>
              <a:rPr lang="en-IN" sz="1000" dirty="0" smtClean="0">
                <a:solidFill>
                  <a:srgbClr val="000000"/>
                </a:solidFill>
                <a:latin typeface="Sitka Banner" panose="02000505000000020004" pitchFamily="2" charset="0"/>
              </a:rPr>
            </a:br>
            <a:r>
              <a:rPr lang="en-IN" sz="1000" b="1" dirty="0" smtClean="0">
                <a:solidFill>
                  <a:srgbClr val="000000"/>
                </a:solidFill>
                <a:latin typeface="Sitka Banner" panose="02000505000000020004" pitchFamily="2" charset="0"/>
              </a:rPr>
              <a:t>Business Understanding</a:t>
            </a:r>
            <a:r>
              <a:rPr lang="en-IN" sz="1000" dirty="0" smtClean="0">
                <a:solidFill>
                  <a:srgbClr val="000000"/>
                </a:solidFill>
                <a:latin typeface="Sitka Banner" panose="02000505000000020004" pitchFamily="2" charset="0"/>
              </a:rPr>
              <a:t> The loan providing companies find it hard to give loans to the people due to their insufficient or non-existent credit history. Because of that, some consumers use it as their advantage by becoming a defaulter. Suppose you work for a consumer finance company which specialises in lending various types of loans to urban customers. You have to use EDA to analyse the patterns present in the data. This will ensure that the applicants capable of repaying the loan are not rejected.</a:t>
            </a:r>
            <a:br>
              <a:rPr lang="en-IN" sz="1000" dirty="0" smtClean="0">
                <a:solidFill>
                  <a:srgbClr val="000000"/>
                </a:solidFill>
                <a:latin typeface="Sitka Banner" panose="02000505000000020004" pitchFamily="2" charset="0"/>
              </a:rPr>
            </a:br>
            <a:r>
              <a:rPr lang="en-IN" sz="1000" dirty="0" smtClean="0">
                <a:solidFill>
                  <a:srgbClr val="000000"/>
                </a:solidFill>
                <a:latin typeface="Sitka Banner" panose="02000505000000020004" pitchFamily="2" charset="0"/>
              </a:rPr>
              <a:t/>
            </a:r>
            <a:br>
              <a:rPr lang="en-IN" sz="1000" dirty="0" smtClean="0">
                <a:solidFill>
                  <a:srgbClr val="000000"/>
                </a:solidFill>
                <a:latin typeface="Sitka Banner" panose="02000505000000020004" pitchFamily="2" charset="0"/>
              </a:rPr>
            </a:br>
            <a:r>
              <a:rPr lang="en-IN" sz="1000" dirty="0" smtClean="0">
                <a:solidFill>
                  <a:srgbClr val="000000"/>
                </a:solidFill>
                <a:latin typeface="Sitka Banner" panose="02000505000000020004" pitchFamily="2" charset="0"/>
              </a:rPr>
              <a:t>When the company receives a loan application, the company has to decide for loan approval based on the applicant’s profile. Two types of risks are associated with the bank’s decision:</a:t>
            </a:r>
            <a:br>
              <a:rPr lang="en-IN" sz="1000" dirty="0" smtClean="0">
                <a:solidFill>
                  <a:srgbClr val="000000"/>
                </a:solidFill>
                <a:latin typeface="Sitka Banner" panose="02000505000000020004" pitchFamily="2" charset="0"/>
              </a:rPr>
            </a:br>
            <a:r>
              <a:rPr lang="en-IN" sz="1000" dirty="0" smtClean="0">
                <a:solidFill>
                  <a:srgbClr val="000000"/>
                </a:solidFill>
                <a:latin typeface="Sitka Banner" panose="02000505000000020004" pitchFamily="2" charset="0"/>
              </a:rPr>
              <a:t/>
            </a:r>
            <a:br>
              <a:rPr lang="en-IN" sz="1000" dirty="0" smtClean="0">
                <a:solidFill>
                  <a:srgbClr val="000000"/>
                </a:solidFill>
                <a:latin typeface="Sitka Banner" panose="02000505000000020004" pitchFamily="2" charset="0"/>
              </a:rPr>
            </a:br>
            <a:r>
              <a:rPr lang="en-IN" sz="1000" dirty="0" smtClean="0">
                <a:solidFill>
                  <a:srgbClr val="000000"/>
                </a:solidFill>
                <a:latin typeface="Sitka Banner" panose="02000505000000020004" pitchFamily="2" charset="0"/>
              </a:rPr>
              <a:t>If the applicant is likely to repay the loan, then not approving the loan results in a loss of business to the company</a:t>
            </a:r>
            <a:br>
              <a:rPr lang="en-IN" sz="1000" dirty="0" smtClean="0">
                <a:solidFill>
                  <a:srgbClr val="000000"/>
                </a:solidFill>
                <a:latin typeface="Sitka Banner" panose="02000505000000020004" pitchFamily="2" charset="0"/>
              </a:rPr>
            </a:br>
            <a:r>
              <a:rPr lang="en-IN" sz="1000" dirty="0" smtClean="0">
                <a:solidFill>
                  <a:srgbClr val="000000"/>
                </a:solidFill>
                <a:latin typeface="Sitka Banner" panose="02000505000000020004" pitchFamily="2" charset="0"/>
              </a:rPr>
              <a:t>If the applicant is not likely to repay the loan, i.e. he/she is likely to default, then approving the loan may lead to a financial loss for the company.</a:t>
            </a:r>
            <a:br>
              <a:rPr lang="en-IN" sz="1000" dirty="0" smtClean="0">
                <a:solidFill>
                  <a:srgbClr val="000000"/>
                </a:solidFill>
                <a:latin typeface="Sitka Banner" panose="02000505000000020004" pitchFamily="2" charset="0"/>
              </a:rPr>
            </a:br>
            <a:r>
              <a:rPr lang="en-IN" sz="1000" dirty="0" smtClean="0">
                <a:solidFill>
                  <a:srgbClr val="000000"/>
                </a:solidFill>
                <a:latin typeface="Sitka Banner" panose="02000505000000020004" pitchFamily="2" charset="0"/>
              </a:rPr>
              <a:t/>
            </a:r>
            <a:br>
              <a:rPr lang="en-IN" sz="1000" dirty="0" smtClean="0">
                <a:solidFill>
                  <a:srgbClr val="000000"/>
                </a:solidFill>
                <a:latin typeface="Sitka Banner" panose="02000505000000020004" pitchFamily="2" charset="0"/>
              </a:rPr>
            </a:br>
            <a:r>
              <a:rPr lang="en-IN" sz="1000" dirty="0" smtClean="0">
                <a:solidFill>
                  <a:srgbClr val="000000"/>
                </a:solidFill>
                <a:latin typeface="Sitka Banner" panose="02000505000000020004" pitchFamily="2" charset="0"/>
              </a:rPr>
              <a:t>The data given below contains the information about the loan application at the time of applying for the loan. It contains two types of scenarios:</a:t>
            </a:r>
            <a:br>
              <a:rPr lang="en-IN" sz="1000" dirty="0" smtClean="0">
                <a:solidFill>
                  <a:srgbClr val="000000"/>
                </a:solidFill>
                <a:latin typeface="Sitka Banner" panose="02000505000000020004" pitchFamily="2" charset="0"/>
              </a:rPr>
            </a:br>
            <a:r>
              <a:rPr lang="en-IN" sz="1000" dirty="0" smtClean="0">
                <a:solidFill>
                  <a:srgbClr val="000000"/>
                </a:solidFill>
                <a:latin typeface="Sitka Banner" panose="02000505000000020004" pitchFamily="2" charset="0"/>
              </a:rPr>
              <a:t/>
            </a:r>
            <a:br>
              <a:rPr lang="en-IN" sz="1000" dirty="0" smtClean="0">
                <a:solidFill>
                  <a:srgbClr val="000000"/>
                </a:solidFill>
                <a:latin typeface="Sitka Banner" panose="02000505000000020004" pitchFamily="2" charset="0"/>
              </a:rPr>
            </a:br>
            <a:r>
              <a:rPr lang="en-IN" sz="1000" dirty="0" smtClean="0">
                <a:solidFill>
                  <a:srgbClr val="000000"/>
                </a:solidFill>
                <a:latin typeface="Sitka Banner" panose="02000505000000020004" pitchFamily="2" charset="0"/>
              </a:rPr>
              <a:t>The client with payment difficulties: he/she had late payment more than X days on at least one of the first Y instalments of the loan in our sample,</a:t>
            </a:r>
            <a:br>
              <a:rPr lang="en-IN" sz="1000" dirty="0" smtClean="0">
                <a:solidFill>
                  <a:srgbClr val="000000"/>
                </a:solidFill>
                <a:latin typeface="Sitka Banner" panose="02000505000000020004" pitchFamily="2" charset="0"/>
              </a:rPr>
            </a:br>
            <a:r>
              <a:rPr lang="en-IN" sz="1000" dirty="0" smtClean="0">
                <a:solidFill>
                  <a:srgbClr val="000000"/>
                </a:solidFill>
                <a:latin typeface="Sitka Banner" panose="02000505000000020004" pitchFamily="2" charset="0"/>
              </a:rPr>
              <a:t/>
            </a:r>
            <a:br>
              <a:rPr lang="en-IN" sz="1000" dirty="0" smtClean="0">
                <a:solidFill>
                  <a:srgbClr val="000000"/>
                </a:solidFill>
                <a:latin typeface="Sitka Banner" panose="02000505000000020004" pitchFamily="2" charset="0"/>
              </a:rPr>
            </a:br>
            <a:r>
              <a:rPr lang="en-IN" sz="1000" b="1" dirty="0" smtClean="0">
                <a:solidFill>
                  <a:srgbClr val="000000"/>
                </a:solidFill>
                <a:latin typeface="Sitka Banner" panose="02000505000000020004" pitchFamily="2" charset="0"/>
              </a:rPr>
              <a:t>All other cases</a:t>
            </a:r>
            <a:r>
              <a:rPr lang="en-IN" sz="1000" dirty="0" smtClean="0">
                <a:solidFill>
                  <a:srgbClr val="000000"/>
                </a:solidFill>
                <a:latin typeface="Sitka Banner" panose="02000505000000020004" pitchFamily="2" charset="0"/>
              </a:rPr>
              <a:t>: All other cases when the payment is paid on time.</a:t>
            </a:r>
            <a:br>
              <a:rPr lang="en-IN" sz="1000" dirty="0" smtClean="0">
                <a:solidFill>
                  <a:srgbClr val="000000"/>
                </a:solidFill>
                <a:latin typeface="Sitka Banner" panose="02000505000000020004" pitchFamily="2" charset="0"/>
              </a:rPr>
            </a:br>
            <a:r>
              <a:rPr lang="en-IN" sz="1000" dirty="0" smtClean="0">
                <a:solidFill>
                  <a:srgbClr val="000000"/>
                </a:solidFill>
                <a:latin typeface="Sitka Banner" panose="02000505000000020004" pitchFamily="2" charset="0"/>
              </a:rPr>
              <a:t>When a client applies for a loan, there are four types of decisions that could be taken by the client/company):</a:t>
            </a:r>
            <a:br>
              <a:rPr lang="en-IN" sz="1000" dirty="0" smtClean="0">
                <a:solidFill>
                  <a:srgbClr val="000000"/>
                </a:solidFill>
                <a:latin typeface="Sitka Banner" panose="02000505000000020004" pitchFamily="2" charset="0"/>
              </a:rPr>
            </a:br>
            <a:r>
              <a:rPr lang="en-IN" sz="1000" dirty="0" smtClean="0">
                <a:solidFill>
                  <a:srgbClr val="000000"/>
                </a:solidFill>
                <a:latin typeface="Sitka Banner" panose="02000505000000020004" pitchFamily="2" charset="0"/>
              </a:rPr>
              <a:t/>
            </a:r>
            <a:br>
              <a:rPr lang="en-IN" sz="1000" dirty="0" smtClean="0">
                <a:solidFill>
                  <a:srgbClr val="000000"/>
                </a:solidFill>
                <a:latin typeface="Sitka Banner" panose="02000505000000020004" pitchFamily="2" charset="0"/>
              </a:rPr>
            </a:br>
            <a:r>
              <a:rPr lang="en-IN" sz="1000" b="1" dirty="0" smtClean="0">
                <a:solidFill>
                  <a:srgbClr val="000000"/>
                </a:solidFill>
                <a:latin typeface="Sitka Banner" panose="02000505000000020004" pitchFamily="2" charset="0"/>
              </a:rPr>
              <a:t>Approved</a:t>
            </a:r>
            <a:r>
              <a:rPr lang="en-IN" sz="1000" dirty="0" smtClean="0">
                <a:solidFill>
                  <a:srgbClr val="000000"/>
                </a:solidFill>
                <a:latin typeface="Sitka Banner" panose="02000505000000020004" pitchFamily="2" charset="0"/>
              </a:rPr>
              <a:t>: The Company has approved loan Application</a:t>
            </a:r>
            <a:br>
              <a:rPr lang="en-IN" sz="1000" dirty="0" smtClean="0">
                <a:solidFill>
                  <a:srgbClr val="000000"/>
                </a:solidFill>
                <a:latin typeface="Sitka Banner" panose="02000505000000020004" pitchFamily="2" charset="0"/>
              </a:rPr>
            </a:br>
            <a:r>
              <a:rPr lang="en-IN" sz="1000" dirty="0" smtClean="0">
                <a:solidFill>
                  <a:srgbClr val="000000"/>
                </a:solidFill>
                <a:latin typeface="Sitka Banner" panose="02000505000000020004" pitchFamily="2" charset="0"/>
              </a:rPr>
              <a:t/>
            </a:r>
            <a:br>
              <a:rPr lang="en-IN" sz="1000" dirty="0" smtClean="0">
                <a:solidFill>
                  <a:srgbClr val="000000"/>
                </a:solidFill>
                <a:latin typeface="Sitka Banner" panose="02000505000000020004" pitchFamily="2" charset="0"/>
              </a:rPr>
            </a:br>
            <a:r>
              <a:rPr lang="en-IN" sz="1000" b="1" dirty="0" smtClean="0">
                <a:solidFill>
                  <a:srgbClr val="000000"/>
                </a:solidFill>
                <a:latin typeface="Sitka Banner" panose="02000505000000020004" pitchFamily="2" charset="0"/>
              </a:rPr>
              <a:t>Cancelled</a:t>
            </a:r>
            <a:r>
              <a:rPr lang="en-IN" sz="1000" dirty="0" smtClean="0">
                <a:solidFill>
                  <a:srgbClr val="000000"/>
                </a:solidFill>
                <a:latin typeface="Sitka Banner" panose="02000505000000020004" pitchFamily="2" charset="0"/>
              </a:rPr>
              <a:t>: The client cancelled the application sometime during approval. Either the client changed her/his mind about the loan or in some cases due to a higher risk of the client he received worse pricing which he did not want.</a:t>
            </a:r>
            <a:br>
              <a:rPr lang="en-IN" sz="1000" dirty="0" smtClean="0">
                <a:solidFill>
                  <a:srgbClr val="000000"/>
                </a:solidFill>
                <a:latin typeface="Sitka Banner" panose="02000505000000020004" pitchFamily="2" charset="0"/>
              </a:rPr>
            </a:br>
            <a:r>
              <a:rPr lang="en-IN" sz="1000" dirty="0" smtClean="0">
                <a:solidFill>
                  <a:srgbClr val="000000"/>
                </a:solidFill>
                <a:latin typeface="Sitka Banner" panose="02000505000000020004" pitchFamily="2" charset="0"/>
              </a:rPr>
              <a:t/>
            </a:r>
            <a:br>
              <a:rPr lang="en-IN" sz="1000" dirty="0" smtClean="0">
                <a:solidFill>
                  <a:srgbClr val="000000"/>
                </a:solidFill>
                <a:latin typeface="Sitka Banner" panose="02000505000000020004" pitchFamily="2" charset="0"/>
              </a:rPr>
            </a:br>
            <a:r>
              <a:rPr lang="en-IN" sz="1000" b="1" dirty="0" smtClean="0">
                <a:solidFill>
                  <a:srgbClr val="000000"/>
                </a:solidFill>
                <a:latin typeface="Sitka Banner" panose="02000505000000020004" pitchFamily="2" charset="0"/>
              </a:rPr>
              <a:t>Refused</a:t>
            </a:r>
            <a:r>
              <a:rPr lang="en-IN" sz="1000" dirty="0" smtClean="0">
                <a:solidFill>
                  <a:srgbClr val="000000"/>
                </a:solidFill>
                <a:latin typeface="Sitka Banner" panose="02000505000000020004" pitchFamily="2" charset="0"/>
              </a:rPr>
              <a:t>: The company had rejected the loan (because the client does not meet their requirements etc.).</a:t>
            </a:r>
            <a:br>
              <a:rPr lang="en-IN" sz="1000" dirty="0" smtClean="0">
                <a:solidFill>
                  <a:srgbClr val="000000"/>
                </a:solidFill>
                <a:latin typeface="Sitka Banner" panose="02000505000000020004" pitchFamily="2" charset="0"/>
              </a:rPr>
            </a:br>
            <a:r>
              <a:rPr lang="en-IN" sz="1000" dirty="0" smtClean="0">
                <a:solidFill>
                  <a:srgbClr val="000000"/>
                </a:solidFill>
                <a:latin typeface="Sitka Banner" panose="02000505000000020004" pitchFamily="2" charset="0"/>
              </a:rPr>
              <a:t/>
            </a:r>
            <a:br>
              <a:rPr lang="en-IN" sz="1000" dirty="0" smtClean="0">
                <a:solidFill>
                  <a:srgbClr val="000000"/>
                </a:solidFill>
                <a:latin typeface="Sitka Banner" panose="02000505000000020004" pitchFamily="2" charset="0"/>
              </a:rPr>
            </a:br>
            <a:r>
              <a:rPr lang="en-IN" sz="1000" b="1" dirty="0" smtClean="0">
                <a:solidFill>
                  <a:srgbClr val="000000"/>
                </a:solidFill>
                <a:latin typeface="Sitka Banner" panose="02000505000000020004" pitchFamily="2" charset="0"/>
              </a:rPr>
              <a:t>Unused offer</a:t>
            </a:r>
            <a:r>
              <a:rPr lang="en-IN" sz="1000" dirty="0" smtClean="0">
                <a:solidFill>
                  <a:srgbClr val="000000"/>
                </a:solidFill>
                <a:latin typeface="Sitka Banner" panose="02000505000000020004" pitchFamily="2" charset="0"/>
              </a:rPr>
              <a:t>: Loan has been cancelled by the client but on different stages of the process.</a:t>
            </a:r>
            <a:br>
              <a:rPr lang="en-IN" sz="1000" dirty="0" smtClean="0">
                <a:solidFill>
                  <a:srgbClr val="000000"/>
                </a:solidFill>
                <a:latin typeface="Sitka Banner" panose="02000505000000020004" pitchFamily="2" charset="0"/>
              </a:rPr>
            </a:br>
            <a:r>
              <a:rPr lang="en-IN" sz="1000" dirty="0" smtClean="0">
                <a:solidFill>
                  <a:srgbClr val="000000"/>
                </a:solidFill>
                <a:latin typeface="Sitka Banner" panose="02000505000000020004" pitchFamily="2" charset="0"/>
              </a:rPr>
              <a:t/>
            </a:r>
            <a:br>
              <a:rPr lang="en-IN" sz="1000" dirty="0" smtClean="0">
                <a:solidFill>
                  <a:srgbClr val="000000"/>
                </a:solidFill>
                <a:latin typeface="Sitka Banner" panose="02000505000000020004" pitchFamily="2" charset="0"/>
              </a:rPr>
            </a:br>
            <a:r>
              <a:rPr lang="en-IN" sz="1000" dirty="0" smtClean="0">
                <a:solidFill>
                  <a:srgbClr val="000000"/>
                </a:solidFill>
                <a:latin typeface="Sitka Banner" panose="02000505000000020004" pitchFamily="2" charset="0"/>
              </a:rPr>
              <a:t>In this case study, you will use EDA to understand how consumer attributes and loan attributes influence the tendency of default.</a:t>
            </a:r>
            <a:br>
              <a:rPr lang="en-IN" sz="1000" dirty="0" smtClean="0">
                <a:solidFill>
                  <a:srgbClr val="000000"/>
                </a:solidFill>
                <a:latin typeface="Sitka Banner" panose="02000505000000020004" pitchFamily="2" charset="0"/>
              </a:rPr>
            </a:br>
            <a:r>
              <a:rPr lang="en-IN" sz="1000" dirty="0" smtClean="0">
                <a:solidFill>
                  <a:srgbClr val="000000"/>
                </a:solidFill>
                <a:latin typeface="Sitka Banner" panose="02000505000000020004" pitchFamily="2" charset="0"/>
              </a:rPr>
              <a:t/>
            </a:r>
            <a:br>
              <a:rPr lang="en-IN" sz="1000" dirty="0" smtClean="0">
                <a:solidFill>
                  <a:srgbClr val="000000"/>
                </a:solidFill>
                <a:latin typeface="Sitka Banner" panose="02000505000000020004" pitchFamily="2" charset="0"/>
              </a:rPr>
            </a:br>
            <a:r>
              <a:rPr lang="en-IN" sz="1000" b="1" dirty="0" smtClean="0">
                <a:solidFill>
                  <a:srgbClr val="000000"/>
                </a:solidFill>
                <a:latin typeface="Sitka Banner" panose="02000505000000020004" pitchFamily="2" charset="0"/>
              </a:rPr>
              <a:t>Business Objectives</a:t>
            </a:r>
            <a:r>
              <a:rPr lang="en-IN" sz="1000" dirty="0" smtClean="0">
                <a:solidFill>
                  <a:srgbClr val="000000"/>
                </a:solidFill>
                <a:latin typeface="Sitka Banner" panose="02000505000000020004" pitchFamily="2" charset="0"/>
              </a:rPr>
              <a:t> This case study aims to identify patterns which indicate if a client has difficulty paying their instalments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br>
              <a:rPr lang="en-IN" sz="1000" dirty="0" smtClean="0">
                <a:solidFill>
                  <a:srgbClr val="000000"/>
                </a:solidFill>
                <a:latin typeface="Sitka Banner" panose="02000505000000020004" pitchFamily="2" charset="0"/>
              </a:rPr>
            </a:br>
            <a:r>
              <a:rPr lang="en-IN" sz="1000" dirty="0" smtClean="0">
                <a:solidFill>
                  <a:srgbClr val="000000"/>
                </a:solidFill>
                <a:latin typeface="Sitka Banner" panose="02000505000000020004" pitchFamily="2" charset="0"/>
              </a:rPr>
              <a:t>In other words, the company wants to understand the driving factors (or driver variables) behind loan default, i.e. the variables which are strong indicators of default. The company can utilise this knowledge for its portfolio and risk assessment.</a:t>
            </a:r>
            <a:br>
              <a:rPr lang="en-IN" sz="1000" dirty="0" smtClean="0">
                <a:solidFill>
                  <a:srgbClr val="000000"/>
                </a:solidFill>
                <a:latin typeface="Sitka Banner" panose="02000505000000020004" pitchFamily="2" charset="0"/>
              </a:rPr>
            </a:br>
            <a:r>
              <a:rPr lang="en-IN" sz="1000" dirty="0" smtClean="0">
                <a:solidFill>
                  <a:srgbClr val="000000"/>
                </a:solidFill>
                <a:latin typeface="Sitka Banner" panose="02000505000000020004" pitchFamily="2" charset="0"/>
              </a:rPr>
              <a:t/>
            </a:r>
            <a:br>
              <a:rPr lang="en-IN" sz="1000" dirty="0" smtClean="0">
                <a:solidFill>
                  <a:srgbClr val="000000"/>
                </a:solidFill>
                <a:latin typeface="Sitka Banner" panose="02000505000000020004" pitchFamily="2" charset="0"/>
              </a:rPr>
            </a:br>
            <a:r>
              <a:rPr lang="en-IN" sz="1000" dirty="0" smtClean="0">
                <a:solidFill>
                  <a:srgbClr val="000000"/>
                </a:solidFill>
                <a:latin typeface="Sitka Banner" panose="02000505000000020004" pitchFamily="2" charset="0"/>
              </a:rPr>
              <a:t>To develop your understanding of the domain, you are advised to independently research a little about risk analytics - understanding the types of variables and their significance should be enough).</a:t>
            </a:r>
            <a:br>
              <a:rPr lang="en-IN" sz="1000" dirty="0" smtClean="0">
                <a:solidFill>
                  <a:srgbClr val="000000"/>
                </a:solidFill>
                <a:latin typeface="Sitka Banner" panose="02000505000000020004" pitchFamily="2" charset="0"/>
              </a:rPr>
            </a:br>
            <a:r>
              <a:rPr lang="en-IN" sz="1000" dirty="0" smtClean="0">
                <a:solidFill>
                  <a:srgbClr val="000000"/>
                </a:solidFill>
                <a:latin typeface="Sitka Banner" panose="02000505000000020004" pitchFamily="2" charset="0"/>
              </a:rPr>
              <a:t/>
            </a:r>
            <a:br>
              <a:rPr lang="en-IN" sz="1000" dirty="0" smtClean="0">
                <a:solidFill>
                  <a:srgbClr val="000000"/>
                </a:solidFill>
                <a:latin typeface="Sitka Banner" panose="02000505000000020004" pitchFamily="2" charset="0"/>
              </a:rPr>
            </a:br>
            <a:r>
              <a:rPr lang="en-IN" sz="1000" dirty="0" smtClean="0">
                <a:solidFill>
                  <a:srgbClr val="000000"/>
                </a:solidFill>
                <a:latin typeface="Sitka Banner" panose="02000505000000020004" pitchFamily="2" charset="0"/>
              </a:rPr>
              <a:t/>
            </a:r>
            <a:br>
              <a:rPr lang="en-IN" sz="1000" dirty="0" smtClean="0">
                <a:solidFill>
                  <a:srgbClr val="000000"/>
                </a:solidFill>
                <a:latin typeface="Sitka Banner" panose="02000505000000020004" pitchFamily="2" charset="0"/>
              </a:rPr>
            </a:br>
            <a:r>
              <a:rPr lang="en-IN" sz="1000" b="1" u="sng" dirty="0" smtClean="0">
                <a:solidFill>
                  <a:srgbClr val="000000"/>
                </a:solidFill>
                <a:latin typeface="Sitka Banner" panose="02000505000000020004" pitchFamily="2" charset="0"/>
              </a:rPr>
              <a:t>This dataset has 2 files as explained below:</a:t>
            </a:r>
            <a:br>
              <a:rPr lang="en-IN" sz="1000" b="1" u="sng" dirty="0" smtClean="0">
                <a:solidFill>
                  <a:srgbClr val="000000"/>
                </a:solidFill>
                <a:latin typeface="Sitka Banner" panose="02000505000000020004" pitchFamily="2" charset="0"/>
              </a:rPr>
            </a:br>
            <a:r>
              <a:rPr lang="en-IN" sz="1000" b="1" dirty="0" smtClean="0">
                <a:solidFill>
                  <a:srgbClr val="000000"/>
                </a:solidFill>
                <a:latin typeface="Sitka Banner" panose="02000505000000020004" pitchFamily="2" charset="0"/>
              </a:rPr>
              <a:t/>
            </a:r>
            <a:br>
              <a:rPr lang="en-IN" sz="1000" b="1" dirty="0" smtClean="0">
                <a:solidFill>
                  <a:srgbClr val="000000"/>
                </a:solidFill>
                <a:latin typeface="Sitka Banner" panose="02000505000000020004" pitchFamily="2" charset="0"/>
              </a:rPr>
            </a:br>
            <a:r>
              <a:rPr lang="en-IN" sz="1000" b="1" dirty="0" smtClean="0">
                <a:solidFill>
                  <a:srgbClr val="000000"/>
                </a:solidFill>
                <a:latin typeface="Sitka Banner" panose="02000505000000020004" pitchFamily="2" charset="0"/>
              </a:rPr>
              <a:t>'application_data.csv</a:t>
            </a:r>
            <a:r>
              <a:rPr lang="en-IN" sz="1000" dirty="0" smtClean="0">
                <a:solidFill>
                  <a:srgbClr val="000000"/>
                </a:solidFill>
                <a:latin typeface="Sitka Banner" panose="02000505000000020004" pitchFamily="2" charset="0"/>
              </a:rPr>
              <a:t>' contains all the information of the client at the time of application. The data is about whether a client has payment difficulties.</a:t>
            </a:r>
            <a:br>
              <a:rPr lang="en-IN" sz="1000" dirty="0" smtClean="0">
                <a:solidFill>
                  <a:srgbClr val="000000"/>
                </a:solidFill>
                <a:latin typeface="Sitka Banner" panose="02000505000000020004" pitchFamily="2" charset="0"/>
              </a:rPr>
            </a:br>
            <a:r>
              <a:rPr lang="en-IN" sz="1000" b="1" dirty="0" smtClean="0">
                <a:solidFill>
                  <a:srgbClr val="000000"/>
                </a:solidFill>
                <a:latin typeface="Sitka Banner" panose="02000505000000020004" pitchFamily="2" charset="0"/>
              </a:rPr>
              <a:t>'previous_application.csv' </a:t>
            </a:r>
            <a:r>
              <a:rPr lang="en-IN" sz="1000" dirty="0" smtClean="0">
                <a:solidFill>
                  <a:srgbClr val="000000"/>
                </a:solidFill>
                <a:latin typeface="Sitka Banner" panose="02000505000000020004" pitchFamily="2" charset="0"/>
              </a:rPr>
              <a:t>contains information about the client’s previous loan data. It contains the data whether the previous application had been Approved, Cancelled, Refused or Unused offer.</a:t>
            </a:r>
            <a:br>
              <a:rPr lang="en-IN" sz="1000" dirty="0" smtClean="0">
                <a:solidFill>
                  <a:srgbClr val="000000"/>
                </a:solidFill>
                <a:latin typeface="Sitka Banner" panose="02000505000000020004" pitchFamily="2" charset="0"/>
              </a:rPr>
            </a:br>
            <a:endParaRPr sz="1000" dirty="0">
              <a:effectLst>
                <a:outerShdw blurRad="38100" dist="38100" dir="2700000" algn="tl">
                  <a:srgbClr val="000000">
                    <a:alpha val="43137"/>
                  </a:srgbClr>
                </a:outerShdw>
              </a:effectLst>
              <a:latin typeface="Sitka Banner" panose="02000505000000020004" pitchFamily="2" charset="0"/>
            </a:endParaRPr>
          </a:p>
        </p:txBody>
      </p:sp>
      <p:sp>
        <p:nvSpPr>
          <p:cNvPr id="5" name="object 5"/>
          <p:cNvSpPr/>
          <p:nvPr/>
        </p:nvSpPr>
        <p:spPr>
          <a:xfrm>
            <a:off x="247649" y="76200"/>
            <a:ext cx="7372349" cy="9887640"/>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spTree>
    <p:extLst>
      <p:ext uri="{BB962C8B-B14F-4D97-AF65-F5344CB8AC3E}">
        <p14:creationId xmlns:p14="http://schemas.microsoft.com/office/powerpoint/2010/main" val="2483322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28674" y="811650"/>
            <a:ext cx="6260796" cy="2441694"/>
          </a:xfrm>
          <a:prstGeom prst="rect">
            <a:avLst/>
          </a:prstGeom>
        </p:spPr>
        <p:txBody>
          <a:bodyPr vert="horz" wrap="square" lIns="0" tIns="12700" rIns="0" bIns="0" rtlCol="0">
            <a:spAutoFit/>
          </a:bodyPr>
          <a:lstStyle/>
          <a:p>
            <a:pPr marL="12698">
              <a:spcBef>
                <a:spcPts val="100"/>
              </a:spcBef>
            </a:pPr>
            <a:r>
              <a:rPr sz="1600" b="1" spc="-5" dirty="0">
                <a:solidFill>
                  <a:schemeClr val="bg1"/>
                </a:solidFill>
                <a:latin typeface="Times New Roman"/>
                <a:cs typeface="Times New Roman"/>
              </a:rPr>
              <a:t>INTRODUCTION</a:t>
            </a:r>
            <a:endParaRPr sz="1600" dirty="0">
              <a:solidFill>
                <a:schemeClr val="bg1"/>
              </a:solidFill>
              <a:latin typeface="Times New Roman"/>
              <a:cs typeface="Times New Roman"/>
            </a:endParaRPr>
          </a:p>
          <a:p>
            <a:pPr marL="12698">
              <a:spcBef>
                <a:spcPts val="935"/>
              </a:spcBef>
            </a:pPr>
            <a:r>
              <a:rPr sz="1400" spc="-5" dirty="0">
                <a:solidFill>
                  <a:schemeClr val="bg1"/>
                </a:solidFill>
                <a:latin typeface="Georgia" panose="02040502050405020303" pitchFamily="18" charset="0"/>
                <a:cs typeface="Times New Roman"/>
              </a:rPr>
              <a:t>For </a:t>
            </a:r>
            <a:r>
              <a:rPr sz="1400" dirty="0">
                <a:solidFill>
                  <a:schemeClr val="bg1"/>
                </a:solidFill>
                <a:latin typeface="Georgia" panose="02040502050405020303" pitchFamily="18" charset="0"/>
                <a:cs typeface="Times New Roman"/>
              </a:rPr>
              <a:t>the purpose of this case study, </a:t>
            </a:r>
            <a:r>
              <a:rPr sz="1400" spc="-5" dirty="0">
                <a:solidFill>
                  <a:schemeClr val="bg1"/>
                </a:solidFill>
                <a:latin typeface="Georgia" panose="02040502050405020303" pitchFamily="18" charset="0"/>
                <a:cs typeface="Times New Roman"/>
              </a:rPr>
              <a:t>two data sets </a:t>
            </a:r>
            <a:r>
              <a:rPr sz="1400" dirty="0">
                <a:solidFill>
                  <a:schemeClr val="bg1"/>
                </a:solidFill>
                <a:latin typeface="Georgia" panose="02040502050405020303" pitchFamily="18" charset="0"/>
                <a:cs typeface="Times New Roman"/>
              </a:rPr>
              <a:t>were provided,</a:t>
            </a:r>
            <a:r>
              <a:rPr sz="1400" spc="-15" dirty="0">
                <a:solidFill>
                  <a:schemeClr val="bg1"/>
                </a:solidFill>
                <a:latin typeface="Georgia" panose="02040502050405020303" pitchFamily="18" charset="0"/>
                <a:cs typeface="Times New Roman"/>
              </a:rPr>
              <a:t> </a:t>
            </a:r>
            <a:r>
              <a:rPr sz="1400" spc="-5" dirty="0">
                <a:solidFill>
                  <a:schemeClr val="bg1"/>
                </a:solidFill>
                <a:latin typeface="Georgia" panose="02040502050405020303" pitchFamily="18" charset="0"/>
                <a:cs typeface="Times New Roman"/>
              </a:rPr>
              <a:t>namely:</a:t>
            </a:r>
            <a:endParaRPr sz="1400" dirty="0">
              <a:solidFill>
                <a:schemeClr val="bg1"/>
              </a:solidFill>
              <a:latin typeface="Georgia" panose="02040502050405020303" pitchFamily="18" charset="0"/>
              <a:cs typeface="Times New Roman"/>
            </a:endParaRPr>
          </a:p>
          <a:p>
            <a:pPr marL="469197" indent="-228566">
              <a:spcBef>
                <a:spcPts val="1035"/>
              </a:spcBef>
              <a:buFont typeface="Symbol"/>
              <a:buChar char=""/>
              <a:tabLst>
                <a:tab pos="469197" algn="l"/>
                <a:tab pos="469832" algn="l"/>
              </a:tabLst>
            </a:pPr>
            <a:r>
              <a:rPr sz="1400" spc="-5" dirty="0">
                <a:solidFill>
                  <a:schemeClr val="bg1"/>
                </a:solidFill>
                <a:latin typeface="Georgia" panose="02040502050405020303" pitchFamily="18" charset="0"/>
                <a:cs typeface="Times New Roman"/>
              </a:rPr>
              <a:t>Application Data</a:t>
            </a:r>
            <a:endParaRPr sz="1400" dirty="0">
              <a:solidFill>
                <a:schemeClr val="bg1"/>
              </a:solidFill>
              <a:latin typeface="Georgia" panose="02040502050405020303" pitchFamily="18" charset="0"/>
              <a:cs typeface="Times New Roman"/>
            </a:endParaRPr>
          </a:p>
          <a:p>
            <a:pPr marL="469197" indent="-228566">
              <a:spcBef>
                <a:spcPts val="35"/>
              </a:spcBef>
              <a:buFont typeface="Symbol"/>
              <a:buChar char=""/>
              <a:tabLst>
                <a:tab pos="469197" algn="l"/>
                <a:tab pos="469832" algn="l"/>
              </a:tabLst>
            </a:pPr>
            <a:r>
              <a:rPr sz="1400" spc="-5" dirty="0">
                <a:solidFill>
                  <a:schemeClr val="bg1"/>
                </a:solidFill>
                <a:latin typeface="Georgia" panose="02040502050405020303" pitchFamily="18" charset="0"/>
                <a:cs typeface="Times New Roman"/>
              </a:rPr>
              <a:t>Previous Application</a:t>
            </a:r>
            <a:r>
              <a:rPr sz="1400" spc="5" dirty="0">
                <a:solidFill>
                  <a:schemeClr val="bg1"/>
                </a:solidFill>
                <a:latin typeface="Georgia" panose="02040502050405020303" pitchFamily="18" charset="0"/>
                <a:cs typeface="Times New Roman"/>
              </a:rPr>
              <a:t> </a:t>
            </a:r>
            <a:r>
              <a:rPr sz="1400" dirty="0">
                <a:solidFill>
                  <a:schemeClr val="bg1"/>
                </a:solidFill>
                <a:latin typeface="Georgia" panose="02040502050405020303" pitchFamily="18" charset="0"/>
                <a:cs typeface="Times New Roman"/>
              </a:rPr>
              <a:t>Data</a:t>
            </a:r>
          </a:p>
          <a:p>
            <a:pPr marL="12698">
              <a:spcBef>
                <a:spcPts val="925"/>
              </a:spcBef>
            </a:pPr>
            <a:r>
              <a:rPr sz="1400" spc="-5" dirty="0">
                <a:solidFill>
                  <a:schemeClr val="bg1"/>
                </a:solidFill>
                <a:latin typeface="Georgia" panose="02040502050405020303" pitchFamily="18" charset="0"/>
                <a:cs typeface="Times New Roman"/>
              </a:rPr>
              <a:t>First, we </a:t>
            </a:r>
            <a:r>
              <a:rPr sz="1400" dirty="0">
                <a:solidFill>
                  <a:schemeClr val="bg1"/>
                </a:solidFill>
                <a:latin typeface="Georgia" panose="02040502050405020303" pitchFamily="18" charset="0"/>
                <a:cs typeface="Times New Roman"/>
              </a:rPr>
              <a:t>took the Application </a:t>
            </a:r>
            <a:r>
              <a:rPr sz="1400" spc="-5" dirty="0">
                <a:solidFill>
                  <a:schemeClr val="bg1"/>
                </a:solidFill>
                <a:latin typeface="Georgia" panose="02040502050405020303" pitchFamily="18" charset="0"/>
                <a:cs typeface="Times New Roman"/>
              </a:rPr>
              <a:t>Data dataset </a:t>
            </a:r>
            <a:r>
              <a:rPr sz="1400" dirty="0">
                <a:solidFill>
                  <a:schemeClr val="bg1"/>
                </a:solidFill>
                <a:latin typeface="Georgia" panose="02040502050405020303" pitchFamily="18" charset="0"/>
                <a:cs typeface="Times New Roman"/>
              </a:rPr>
              <a:t>for analysis.</a:t>
            </a:r>
          </a:p>
          <a:p>
            <a:pPr>
              <a:lnSpc>
                <a:spcPct val="100000"/>
              </a:lnSpc>
            </a:pPr>
            <a:endParaRPr sz="1300" dirty="0">
              <a:solidFill>
                <a:schemeClr val="bg1"/>
              </a:solidFill>
              <a:latin typeface="Times New Roman"/>
              <a:cs typeface="Times New Roman"/>
            </a:endParaRPr>
          </a:p>
          <a:p>
            <a:pPr marL="12698"/>
            <a:r>
              <a:rPr lang="en-IN" sz="1400" b="1" spc="-5" dirty="0">
                <a:solidFill>
                  <a:schemeClr val="bg1"/>
                </a:solidFill>
                <a:uFill>
                  <a:solidFill>
                    <a:srgbClr val="000000"/>
                  </a:solidFill>
                </a:uFill>
                <a:latin typeface="Georgia" panose="02040502050405020303" pitchFamily="18" charset="0"/>
                <a:cs typeface="Times New Roman"/>
              </a:rPr>
              <a:t>Data Cleaning</a:t>
            </a:r>
            <a:r>
              <a:rPr lang="en-IN" sz="1400" spc="-5" dirty="0">
                <a:solidFill>
                  <a:schemeClr val="bg1"/>
                </a:solidFill>
                <a:uFill>
                  <a:solidFill>
                    <a:srgbClr val="000000"/>
                  </a:solidFill>
                </a:uFill>
                <a:latin typeface="Georgia" panose="02040502050405020303" pitchFamily="18" charset="0"/>
                <a:cs typeface="Times New Roman"/>
              </a:rPr>
              <a:t>:-</a:t>
            </a:r>
            <a:r>
              <a:rPr sz="1400" spc="-5" dirty="0">
                <a:solidFill>
                  <a:schemeClr val="bg1"/>
                </a:solidFill>
                <a:latin typeface="Georgia" panose="02040502050405020303" pitchFamily="18" charset="0"/>
                <a:cs typeface="Times New Roman"/>
              </a:rPr>
              <a:t>was </a:t>
            </a:r>
            <a:r>
              <a:rPr sz="1400" dirty="0">
                <a:solidFill>
                  <a:schemeClr val="bg1"/>
                </a:solidFill>
                <a:latin typeface="Georgia" panose="02040502050405020303" pitchFamily="18" charset="0"/>
                <a:cs typeface="Times New Roman"/>
              </a:rPr>
              <a:t>done </a:t>
            </a:r>
            <a:r>
              <a:rPr sz="1400" spc="-5" dirty="0">
                <a:solidFill>
                  <a:schemeClr val="bg1"/>
                </a:solidFill>
                <a:latin typeface="Georgia" panose="02040502050405020303" pitchFamily="18" charset="0"/>
                <a:cs typeface="Times New Roman"/>
              </a:rPr>
              <a:t>before analysis. </a:t>
            </a:r>
            <a:r>
              <a:rPr sz="1400" dirty="0">
                <a:solidFill>
                  <a:schemeClr val="bg1"/>
                </a:solidFill>
                <a:latin typeface="Georgia" panose="02040502050405020303" pitchFamily="18" charset="0"/>
                <a:cs typeface="Times New Roman"/>
              </a:rPr>
              <a:t>Following </a:t>
            </a:r>
            <a:r>
              <a:rPr sz="1400" spc="-5" dirty="0">
                <a:solidFill>
                  <a:schemeClr val="bg1"/>
                </a:solidFill>
                <a:latin typeface="Georgia" panose="02040502050405020303" pitchFamily="18" charset="0"/>
                <a:cs typeface="Times New Roman"/>
              </a:rPr>
              <a:t>were </a:t>
            </a:r>
            <a:r>
              <a:rPr sz="1400" dirty="0">
                <a:solidFill>
                  <a:schemeClr val="bg1"/>
                </a:solidFill>
                <a:latin typeface="Georgia" panose="02040502050405020303" pitchFamily="18" charset="0"/>
                <a:cs typeface="Times New Roman"/>
              </a:rPr>
              <a:t>the steps</a:t>
            </a:r>
            <a:r>
              <a:rPr sz="1400" spc="30" dirty="0">
                <a:solidFill>
                  <a:schemeClr val="bg1"/>
                </a:solidFill>
                <a:latin typeface="Georgia" panose="02040502050405020303" pitchFamily="18" charset="0"/>
                <a:cs typeface="Times New Roman"/>
              </a:rPr>
              <a:t> </a:t>
            </a:r>
            <a:r>
              <a:rPr sz="1400" dirty="0">
                <a:solidFill>
                  <a:schemeClr val="bg1"/>
                </a:solidFill>
                <a:latin typeface="Georgia" panose="02040502050405020303" pitchFamily="18" charset="0"/>
                <a:cs typeface="Times New Roman"/>
              </a:rPr>
              <a:t>followed:</a:t>
            </a:r>
          </a:p>
          <a:p>
            <a:pPr marL="12698">
              <a:spcBef>
                <a:spcPts val="935"/>
              </a:spcBef>
            </a:pPr>
            <a:r>
              <a:rPr sz="1400" dirty="0">
                <a:solidFill>
                  <a:schemeClr val="bg1"/>
                </a:solidFill>
                <a:latin typeface="Georgia" panose="02040502050405020303" pitchFamily="18" charset="0"/>
                <a:cs typeface="Times New Roman"/>
              </a:rPr>
              <a:t>1. </a:t>
            </a:r>
            <a:r>
              <a:rPr sz="1400" spc="-5" dirty="0">
                <a:solidFill>
                  <a:schemeClr val="bg1"/>
                </a:solidFill>
                <a:latin typeface="Georgia" panose="02040502050405020303" pitchFamily="18" charset="0"/>
                <a:cs typeface="Times New Roman"/>
              </a:rPr>
              <a:t>Found </a:t>
            </a:r>
            <a:r>
              <a:rPr sz="1400" dirty="0">
                <a:solidFill>
                  <a:schemeClr val="bg1"/>
                </a:solidFill>
                <a:latin typeface="Georgia" panose="02040502050405020303" pitchFamily="18" charset="0"/>
                <a:cs typeface="Times New Roman"/>
              </a:rPr>
              <a:t>out the % of missing </a:t>
            </a:r>
            <a:r>
              <a:rPr sz="1400" spc="-5" dirty="0">
                <a:solidFill>
                  <a:schemeClr val="bg1"/>
                </a:solidFill>
                <a:latin typeface="Georgia" panose="02040502050405020303" pitchFamily="18" charset="0"/>
                <a:cs typeface="Times New Roman"/>
              </a:rPr>
              <a:t>values </a:t>
            </a:r>
            <a:r>
              <a:rPr sz="1400" dirty="0">
                <a:solidFill>
                  <a:schemeClr val="bg1"/>
                </a:solidFill>
                <a:latin typeface="Georgia" panose="02040502050405020303" pitchFamily="18" charset="0"/>
                <a:cs typeface="Times New Roman"/>
              </a:rPr>
              <a:t>in </a:t>
            </a:r>
            <a:r>
              <a:rPr sz="1400" spc="-5" dirty="0">
                <a:solidFill>
                  <a:schemeClr val="bg1"/>
                </a:solidFill>
                <a:latin typeface="Georgia" panose="02040502050405020303" pitchFamily="18" charset="0"/>
                <a:cs typeface="Times New Roman"/>
              </a:rPr>
              <a:t>each </a:t>
            </a:r>
            <a:r>
              <a:rPr sz="1400" dirty="0">
                <a:solidFill>
                  <a:schemeClr val="bg1"/>
                </a:solidFill>
                <a:latin typeface="Georgia" panose="02040502050405020303" pitchFamily="18" charset="0"/>
                <a:cs typeface="Times New Roman"/>
              </a:rPr>
              <a:t>column </a:t>
            </a:r>
            <a:r>
              <a:rPr sz="1400" spc="-5" dirty="0">
                <a:solidFill>
                  <a:schemeClr val="bg1"/>
                </a:solidFill>
                <a:latin typeface="Georgia" panose="02040502050405020303" pitchFamily="18" charset="0"/>
                <a:cs typeface="Times New Roman"/>
              </a:rPr>
              <a:t>so as </a:t>
            </a:r>
            <a:r>
              <a:rPr sz="1400" dirty="0">
                <a:solidFill>
                  <a:schemeClr val="bg1"/>
                </a:solidFill>
                <a:latin typeface="Georgia" panose="02040502050405020303" pitchFamily="18" charset="0"/>
                <a:cs typeface="Times New Roman"/>
              </a:rPr>
              <a:t>to </a:t>
            </a:r>
            <a:r>
              <a:rPr sz="1400" spc="-5" dirty="0">
                <a:solidFill>
                  <a:schemeClr val="bg1"/>
                </a:solidFill>
                <a:latin typeface="Georgia" panose="02040502050405020303" pitchFamily="18" charset="0"/>
                <a:cs typeface="Times New Roman"/>
              </a:rPr>
              <a:t>determine </a:t>
            </a:r>
            <a:r>
              <a:rPr sz="1400" dirty="0">
                <a:solidFill>
                  <a:schemeClr val="bg1"/>
                </a:solidFill>
                <a:latin typeface="Georgia" panose="02040502050405020303" pitchFamily="18" charset="0"/>
                <a:cs typeface="Times New Roman"/>
              </a:rPr>
              <a:t>which </a:t>
            </a:r>
            <a:r>
              <a:rPr sz="1400" spc="-5" dirty="0">
                <a:solidFill>
                  <a:schemeClr val="bg1"/>
                </a:solidFill>
                <a:latin typeface="Georgia" panose="02040502050405020303" pitchFamily="18" charset="0"/>
                <a:cs typeface="Times New Roman"/>
              </a:rPr>
              <a:t>value </a:t>
            </a:r>
            <a:r>
              <a:rPr sz="1400" dirty="0">
                <a:solidFill>
                  <a:schemeClr val="bg1"/>
                </a:solidFill>
                <a:latin typeface="Georgia" panose="02040502050405020303" pitchFamily="18" charset="0"/>
                <a:cs typeface="Times New Roman"/>
              </a:rPr>
              <a:t>to</a:t>
            </a:r>
            <a:r>
              <a:rPr sz="1400" spc="65" dirty="0">
                <a:solidFill>
                  <a:schemeClr val="bg1"/>
                </a:solidFill>
                <a:latin typeface="Georgia" panose="02040502050405020303" pitchFamily="18" charset="0"/>
                <a:cs typeface="Times New Roman"/>
              </a:rPr>
              <a:t> </a:t>
            </a:r>
            <a:r>
              <a:rPr sz="1400" spc="-5" dirty="0">
                <a:solidFill>
                  <a:schemeClr val="bg1"/>
                </a:solidFill>
                <a:latin typeface="Georgia" panose="02040502050405020303" pitchFamily="18" charset="0"/>
                <a:cs typeface="Times New Roman"/>
              </a:rPr>
              <a:t>delete</a:t>
            </a:r>
            <a:r>
              <a:rPr sz="1200" spc="-5" dirty="0">
                <a:solidFill>
                  <a:schemeClr val="bg1"/>
                </a:solidFill>
                <a:latin typeface="Times New Roman"/>
                <a:cs typeface="Times New Roman"/>
              </a:rPr>
              <a:t>.</a:t>
            </a:r>
            <a:endParaRPr sz="1200" dirty="0">
              <a:solidFill>
                <a:schemeClr val="bg1"/>
              </a:solidFill>
              <a:latin typeface="Times New Roman"/>
              <a:cs typeface="Times New Roman"/>
            </a:endParaRPr>
          </a:p>
        </p:txBody>
      </p:sp>
      <p:sp>
        <p:nvSpPr>
          <p:cNvPr id="3" name="object 3"/>
          <p:cNvSpPr txBox="1"/>
          <p:nvPr/>
        </p:nvSpPr>
        <p:spPr>
          <a:xfrm>
            <a:off x="902004" y="4814649"/>
            <a:ext cx="5229226" cy="259045"/>
          </a:xfrm>
          <a:prstGeom prst="rect">
            <a:avLst/>
          </a:prstGeom>
        </p:spPr>
        <p:txBody>
          <a:bodyPr vert="horz" wrap="square" lIns="0" tIns="12700" rIns="0" bIns="0" rtlCol="0">
            <a:spAutoFit/>
          </a:bodyPr>
          <a:lstStyle/>
          <a:p>
            <a:pPr marL="12698">
              <a:spcBef>
                <a:spcPts val="100"/>
              </a:spcBef>
            </a:pPr>
            <a:r>
              <a:rPr sz="1600" dirty="0">
                <a:solidFill>
                  <a:schemeClr val="bg1"/>
                </a:solidFill>
                <a:latin typeface="Times New Roman"/>
                <a:cs typeface="Times New Roman"/>
              </a:rPr>
              <a:t>2. </a:t>
            </a:r>
            <a:r>
              <a:rPr sz="1600" spc="-5" dirty="0">
                <a:solidFill>
                  <a:schemeClr val="bg1"/>
                </a:solidFill>
                <a:latin typeface="Times New Roman"/>
                <a:cs typeface="Times New Roman"/>
              </a:rPr>
              <a:t>Removed columns </a:t>
            </a:r>
            <a:r>
              <a:rPr sz="1600" dirty="0">
                <a:solidFill>
                  <a:schemeClr val="bg1"/>
                </a:solidFill>
                <a:latin typeface="Times New Roman"/>
                <a:cs typeface="Times New Roman"/>
              </a:rPr>
              <a:t>with more than </a:t>
            </a:r>
            <a:r>
              <a:rPr lang="en-IN" sz="1600" b="1" dirty="0">
                <a:solidFill>
                  <a:schemeClr val="bg1"/>
                </a:solidFill>
                <a:latin typeface="Times New Roman"/>
                <a:cs typeface="Times New Roman"/>
              </a:rPr>
              <a:t>40</a:t>
            </a:r>
            <a:r>
              <a:rPr sz="1600" b="1" dirty="0">
                <a:solidFill>
                  <a:schemeClr val="bg1"/>
                </a:solidFill>
                <a:latin typeface="Times New Roman"/>
                <a:cs typeface="Times New Roman"/>
              </a:rPr>
              <a:t>% </a:t>
            </a:r>
            <a:r>
              <a:rPr sz="1600" b="1" spc="-5" dirty="0">
                <a:solidFill>
                  <a:schemeClr val="bg1"/>
                </a:solidFill>
                <a:latin typeface="Times New Roman"/>
                <a:cs typeface="Times New Roman"/>
              </a:rPr>
              <a:t>NaN</a:t>
            </a:r>
            <a:r>
              <a:rPr sz="1600" b="1" spc="-30" dirty="0">
                <a:solidFill>
                  <a:schemeClr val="bg1"/>
                </a:solidFill>
                <a:latin typeface="Times New Roman"/>
                <a:cs typeface="Times New Roman"/>
              </a:rPr>
              <a:t> </a:t>
            </a:r>
            <a:r>
              <a:rPr sz="1600" dirty="0">
                <a:solidFill>
                  <a:schemeClr val="bg1"/>
                </a:solidFill>
                <a:latin typeface="Times New Roman"/>
                <a:cs typeface="Times New Roman"/>
              </a:rPr>
              <a:t>values</a:t>
            </a:r>
          </a:p>
        </p:txBody>
      </p:sp>
      <p:sp>
        <p:nvSpPr>
          <p:cNvPr id="4" name="object 4"/>
          <p:cNvSpPr txBox="1"/>
          <p:nvPr/>
        </p:nvSpPr>
        <p:spPr>
          <a:xfrm>
            <a:off x="902006" y="6169533"/>
            <a:ext cx="5942965" cy="384080"/>
          </a:xfrm>
          <a:prstGeom prst="rect">
            <a:avLst/>
          </a:prstGeom>
        </p:spPr>
        <p:txBody>
          <a:bodyPr vert="horz" wrap="square" lIns="0" tIns="24765" rIns="0" bIns="0" rtlCol="0">
            <a:spAutoFit/>
          </a:bodyPr>
          <a:lstStyle/>
          <a:p>
            <a:pPr marL="12698" marR="5080">
              <a:lnSpc>
                <a:spcPts val="1380"/>
              </a:lnSpc>
              <a:spcBef>
                <a:spcPts val="195"/>
              </a:spcBef>
            </a:pPr>
            <a:r>
              <a:rPr sz="1600" dirty="0">
                <a:solidFill>
                  <a:schemeClr val="bg1"/>
                </a:solidFill>
                <a:latin typeface="Times New Roman"/>
                <a:cs typeface="Times New Roman"/>
              </a:rPr>
              <a:t>3. </a:t>
            </a:r>
            <a:r>
              <a:rPr sz="1600" spc="-5" dirty="0">
                <a:solidFill>
                  <a:schemeClr val="bg1"/>
                </a:solidFill>
                <a:latin typeface="Times New Roman"/>
                <a:cs typeface="Times New Roman"/>
              </a:rPr>
              <a:t>Post these actions, we decided </a:t>
            </a:r>
            <a:r>
              <a:rPr sz="1600" dirty="0">
                <a:solidFill>
                  <a:schemeClr val="bg1"/>
                </a:solidFill>
                <a:latin typeface="Times New Roman"/>
                <a:cs typeface="Times New Roman"/>
              </a:rPr>
              <a:t>on imputing </a:t>
            </a:r>
            <a:r>
              <a:rPr sz="1600" spc="-5" dirty="0">
                <a:solidFill>
                  <a:schemeClr val="bg1"/>
                </a:solidFill>
                <a:latin typeface="Georgia" panose="02040502050405020303" pitchFamily="18" charset="0"/>
                <a:cs typeface="Times New Roman"/>
              </a:rPr>
              <a:t>values</a:t>
            </a:r>
            <a:r>
              <a:rPr sz="1600" spc="-5" dirty="0">
                <a:solidFill>
                  <a:schemeClr val="bg1"/>
                </a:solidFill>
                <a:latin typeface="Times New Roman"/>
                <a:cs typeface="Times New Roman"/>
              </a:rPr>
              <a:t> </a:t>
            </a:r>
            <a:r>
              <a:rPr sz="1600" dirty="0">
                <a:solidFill>
                  <a:schemeClr val="bg1"/>
                </a:solidFill>
                <a:latin typeface="Times New Roman"/>
                <a:cs typeface="Times New Roman"/>
              </a:rPr>
              <a:t>on </a:t>
            </a:r>
            <a:r>
              <a:rPr sz="1600" spc="-5" dirty="0">
                <a:solidFill>
                  <a:schemeClr val="bg1"/>
                </a:solidFill>
                <a:latin typeface="Times New Roman"/>
                <a:cs typeface="Times New Roman"/>
              </a:rPr>
              <a:t>few columns </a:t>
            </a:r>
            <a:r>
              <a:rPr sz="1600" dirty="0">
                <a:solidFill>
                  <a:schemeClr val="bg1"/>
                </a:solidFill>
                <a:latin typeface="Times New Roman"/>
                <a:cs typeface="Times New Roman"/>
              </a:rPr>
              <a:t>to </a:t>
            </a:r>
            <a:r>
              <a:rPr sz="1600" spc="-5" dirty="0">
                <a:solidFill>
                  <a:schemeClr val="bg1"/>
                </a:solidFill>
                <a:latin typeface="Times New Roman"/>
                <a:cs typeface="Times New Roman"/>
              </a:rPr>
              <a:t>further </a:t>
            </a:r>
            <a:r>
              <a:rPr sz="1600" dirty="0">
                <a:solidFill>
                  <a:schemeClr val="bg1"/>
                </a:solidFill>
                <a:latin typeface="Times New Roman"/>
                <a:cs typeface="Times New Roman"/>
              </a:rPr>
              <a:t>make the data </a:t>
            </a:r>
            <a:r>
              <a:rPr sz="1600" spc="-5" dirty="0">
                <a:solidFill>
                  <a:schemeClr val="bg1"/>
                </a:solidFill>
                <a:latin typeface="Times New Roman"/>
                <a:cs typeface="Times New Roman"/>
              </a:rPr>
              <a:t>set  usable.</a:t>
            </a:r>
            <a:endParaRPr sz="1600" dirty="0">
              <a:solidFill>
                <a:schemeClr val="bg1"/>
              </a:solidFill>
              <a:latin typeface="Times New Roman"/>
              <a:cs typeface="Times New Roman"/>
            </a:endParaRPr>
          </a:p>
        </p:txBody>
      </p:sp>
      <p:sp>
        <p:nvSpPr>
          <p:cNvPr id="5" name="object 5"/>
          <p:cNvSpPr txBox="1"/>
          <p:nvPr/>
        </p:nvSpPr>
        <p:spPr>
          <a:xfrm>
            <a:off x="928674" y="8702355"/>
            <a:ext cx="5889424" cy="564257"/>
          </a:xfrm>
          <a:prstGeom prst="rect">
            <a:avLst/>
          </a:prstGeom>
        </p:spPr>
        <p:txBody>
          <a:bodyPr vert="horz" wrap="square" lIns="0" tIns="12700" rIns="0" bIns="0" rtlCol="0">
            <a:spAutoFit/>
          </a:bodyPr>
          <a:lstStyle/>
          <a:p>
            <a:pPr marL="12698">
              <a:lnSpc>
                <a:spcPts val="1410"/>
              </a:lnSpc>
              <a:spcBef>
                <a:spcPts val="100"/>
              </a:spcBef>
            </a:pPr>
            <a:r>
              <a:rPr sz="1600" spc="-5" dirty="0">
                <a:solidFill>
                  <a:schemeClr val="bg1"/>
                </a:solidFill>
                <a:latin typeface="Georgia" panose="02040502050405020303" pitchFamily="18" charset="0"/>
                <a:cs typeface="Times New Roman"/>
              </a:rPr>
              <a:t>As </a:t>
            </a:r>
            <a:r>
              <a:rPr sz="1600" dirty="0">
                <a:solidFill>
                  <a:schemeClr val="bg1"/>
                </a:solidFill>
                <a:latin typeface="Georgia" panose="02040502050405020303" pitchFamily="18" charset="0"/>
                <a:cs typeface="Times New Roman"/>
              </a:rPr>
              <a:t>you </a:t>
            </a:r>
            <a:r>
              <a:rPr sz="1600" spc="-5" dirty="0">
                <a:solidFill>
                  <a:schemeClr val="bg1"/>
                </a:solidFill>
                <a:latin typeface="Georgia" panose="02040502050405020303" pitchFamily="18" charset="0"/>
                <a:cs typeface="Times New Roman"/>
              </a:rPr>
              <a:t>can </a:t>
            </a:r>
            <a:r>
              <a:rPr sz="1600" dirty="0">
                <a:solidFill>
                  <a:schemeClr val="bg1"/>
                </a:solidFill>
                <a:latin typeface="Georgia" panose="02040502050405020303" pitchFamily="18" charset="0"/>
                <a:cs typeface="Times New Roman"/>
              </a:rPr>
              <a:t>see </a:t>
            </a:r>
            <a:r>
              <a:rPr sz="1600" spc="-5" dirty="0">
                <a:solidFill>
                  <a:schemeClr val="bg1"/>
                </a:solidFill>
                <a:latin typeface="Georgia" panose="02040502050405020303" pitchFamily="18" charset="0"/>
                <a:cs typeface="Times New Roman"/>
              </a:rPr>
              <a:t>from </a:t>
            </a:r>
            <a:r>
              <a:rPr sz="1600" dirty="0">
                <a:solidFill>
                  <a:schemeClr val="bg1"/>
                </a:solidFill>
                <a:latin typeface="Georgia" panose="02040502050405020303" pitchFamily="18" charset="0"/>
                <a:cs typeface="Times New Roman"/>
              </a:rPr>
              <a:t>above </a:t>
            </a:r>
            <a:r>
              <a:rPr sz="1600" spc="-5" dirty="0">
                <a:solidFill>
                  <a:schemeClr val="bg1"/>
                </a:solidFill>
                <a:latin typeface="Georgia" panose="02040502050405020303" pitchFamily="18" charset="0"/>
                <a:cs typeface="Times New Roman"/>
              </a:rPr>
              <a:t>screenshots, we </a:t>
            </a:r>
            <a:r>
              <a:rPr sz="1600" dirty="0">
                <a:solidFill>
                  <a:schemeClr val="bg1"/>
                </a:solidFill>
                <a:latin typeface="Georgia" panose="02040502050405020303" pitchFamily="18" charset="0"/>
                <a:cs typeface="Times New Roman"/>
              </a:rPr>
              <a:t>have </a:t>
            </a:r>
            <a:r>
              <a:rPr sz="1600" spc="-5" dirty="0">
                <a:solidFill>
                  <a:schemeClr val="bg1"/>
                </a:solidFill>
                <a:latin typeface="Georgia" panose="02040502050405020303" pitchFamily="18" charset="0"/>
                <a:cs typeface="Times New Roman"/>
              </a:rPr>
              <a:t>decide </a:t>
            </a:r>
            <a:r>
              <a:rPr sz="1600" dirty="0">
                <a:solidFill>
                  <a:schemeClr val="bg1"/>
                </a:solidFill>
                <a:latin typeface="Georgia" panose="02040502050405020303" pitchFamily="18" charset="0"/>
                <a:cs typeface="Times New Roman"/>
              </a:rPr>
              <a:t>to impute </a:t>
            </a:r>
            <a:r>
              <a:rPr lang="en-IN" sz="1600" spc="-5" dirty="0">
                <a:solidFill>
                  <a:schemeClr val="bg1"/>
                </a:solidFill>
                <a:latin typeface="Georgia" panose="02040502050405020303" pitchFamily="18" charset="0"/>
                <a:cs typeface="Times New Roman"/>
              </a:rPr>
              <a:t>Mode </a:t>
            </a:r>
            <a:r>
              <a:rPr sz="1600" dirty="0">
                <a:solidFill>
                  <a:schemeClr val="bg1"/>
                </a:solidFill>
                <a:latin typeface="Georgia" panose="02040502050405020303" pitchFamily="18" charset="0"/>
                <a:cs typeface="Times New Roman"/>
              </a:rPr>
              <a:t>values to</a:t>
            </a:r>
            <a:r>
              <a:rPr sz="1600" spc="45" dirty="0">
                <a:solidFill>
                  <a:schemeClr val="bg1"/>
                </a:solidFill>
                <a:latin typeface="Georgia" panose="02040502050405020303" pitchFamily="18" charset="0"/>
                <a:cs typeface="Times New Roman"/>
              </a:rPr>
              <a:t> </a:t>
            </a:r>
            <a:r>
              <a:rPr sz="1600" dirty="0">
                <a:solidFill>
                  <a:schemeClr val="bg1"/>
                </a:solidFill>
                <a:latin typeface="Georgia" panose="02040502050405020303" pitchFamily="18" charset="0"/>
                <a:cs typeface="Times New Roman"/>
              </a:rPr>
              <a:t>the</a:t>
            </a:r>
            <a:r>
              <a:rPr lang="en-IN" sz="1600" dirty="0">
                <a:solidFill>
                  <a:schemeClr val="bg1"/>
                </a:solidFill>
                <a:latin typeface="Georgia" panose="02040502050405020303" pitchFamily="18" charset="0"/>
                <a:cs typeface="Times New Roman"/>
              </a:rPr>
              <a:t> </a:t>
            </a:r>
            <a:r>
              <a:rPr lang="en-IN" sz="1600" b="1" spc="-5" dirty="0">
                <a:solidFill>
                  <a:schemeClr val="bg1"/>
                </a:solidFill>
                <a:latin typeface="Georgia" panose="02040502050405020303" pitchFamily="18" charset="0"/>
                <a:cs typeface="Times New Roman"/>
              </a:rPr>
              <a:t>OCCUPATION_TYPE.</a:t>
            </a:r>
          </a:p>
          <a:p>
            <a:pPr marL="12698">
              <a:lnSpc>
                <a:spcPts val="1410"/>
              </a:lnSpc>
              <a:spcBef>
                <a:spcPts val="100"/>
              </a:spcBef>
            </a:pPr>
            <a:r>
              <a:rPr lang="en-IN" sz="1600" spc="-5" dirty="0">
                <a:solidFill>
                  <a:schemeClr val="bg1"/>
                </a:solidFill>
                <a:latin typeface="Georgia" panose="02040502050405020303" pitchFamily="18" charset="0"/>
                <a:cs typeface="Times New Roman"/>
              </a:rPr>
              <a:t>And</a:t>
            </a:r>
            <a:r>
              <a:rPr lang="en-IN" sz="1600" b="1" spc="-5" dirty="0">
                <a:solidFill>
                  <a:schemeClr val="bg1"/>
                </a:solidFill>
                <a:latin typeface="Georgia" panose="02040502050405020303" pitchFamily="18" charset="0"/>
                <a:cs typeface="Times New Roman"/>
              </a:rPr>
              <a:t> EXT_SOURCE_3 </a:t>
            </a:r>
            <a:r>
              <a:rPr lang="en-IN" sz="1600" spc="-5" dirty="0">
                <a:solidFill>
                  <a:schemeClr val="bg1"/>
                </a:solidFill>
                <a:latin typeface="Georgia" panose="02040502050405020303" pitchFamily="18" charset="0"/>
                <a:cs typeface="Times New Roman"/>
              </a:rPr>
              <a:t>to impute Mean Values.</a:t>
            </a:r>
            <a:endParaRPr sz="1600" dirty="0">
              <a:solidFill>
                <a:schemeClr val="bg1"/>
              </a:solidFill>
              <a:latin typeface="Georgia" panose="02040502050405020303" pitchFamily="18" charset="0"/>
              <a:cs typeface="Times New Roman"/>
            </a:endParaRPr>
          </a:p>
        </p:txBody>
      </p:sp>
      <p:sp>
        <p:nvSpPr>
          <p:cNvPr id="10" name="object 10"/>
          <p:cNvSpPr/>
          <p:nvPr/>
        </p:nvSpPr>
        <p:spPr>
          <a:xfrm>
            <a:off x="304800" y="304801"/>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653" y="6689769"/>
            <a:ext cx="6115318" cy="1806998"/>
          </a:xfrm>
          <a:prstGeom prst="rect">
            <a:avLst/>
          </a:prstGeom>
        </p:spPr>
      </p:pic>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653" y="3280573"/>
            <a:ext cx="6115317" cy="815775"/>
          </a:xfrm>
          <a:prstGeom prst="rect">
            <a:avLst/>
          </a:prstGeom>
        </p:spPr>
      </p:pic>
      <p:pic>
        <p:nvPicPr>
          <p:cNvPr id="11" name="Picture 10"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653" y="4151180"/>
            <a:ext cx="6115318" cy="495369"/>
          </a:xfrm>
          <a:prstGeom prst="rect">
            <a:avLst/>
          </a:prstGeom>
        </p:spPr>
      </p:pic>
      <p:pic>
        <p:nvPicPr>
          <p:cNvPr id="12" name="Picture 11"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379" y="5209850"/>
            <a:ext cx="6098591" cy="60968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24852" y="834045"/>
            <a:ext cx="6324600" cy="931024"/>
          </a:xfrm>
          <a:prstGeom prst="rect">
            <a:avLst/>
          </a:prstGeom>
        </p:spPr>
        <p:txBody>
          <a:bodyPr vert="horz" wrap="square" lIns="0" tIns="12700" rIns="0" bIns="0" rtlCol="0">
            <a:spAutoFit/>
          </a:bodyPr>
          <a:lstStyle/>
          <a:p>
            <a:pPr marL="12698">
              <a:spcBef>
                <a:spcPts val="100"/>
              </a:spcBef>
            </a:pPr>
            <a:r>
              <a:rPr lang="en-IN" b="1" spc="-5" dirty="0">
                <a:solidFill>
                  <a:schemeClr val="bg1"/>
                </a:solidFill>
                <a:uFill>
                  <a:solidFill>
                    <a:srgbClr val="000000"/>
                  </a:solidFill>
                </a:uFill>
                <a:latin typeface="Georgia" panose="02040502050405020303" pitchFamily="18" charset="0"/>
                <a:cs typeface="Times New Roman"/>
              </a:rPr>
              <a:t>                    Finding </a:t>
            </a:r>
            <a:r>
              <a:rPr b="1" spc="-5" dirty="0">
                <a:solidFill>
                  <a:schemeClr val="bg1"/>
                </a:solidFill>
                <a:uFill>
                  <a:solidFill>
                    <a:srgbClr val="000000"/>
                  </a:solidFill>
                </a:uFill>
                <a:latin typeface="Georgia" panose="02040502050405020303" pitchFamily="18" charset="0"/>
                <a:cs typeface="Times New Roman"/>
              </a:rPr>
              <a:t>outliers in the given </a:t>
            </a:r>
            <a:r>
              <a:rPr lang="en-IN" b="1" dirty="0">
                <a:solidFill>
                  <a:schemeClr val="bg1"/>
                </a:solidFill>
                <a:uFill>
                  <a:solidFill>
                    <a:srgbClr val="000000"/>
                  </a:solidFill>
                </a:uFill>
                <a:latin typeface="Georgia" panose="02040502050405020303" pitchFamily="18" charset="0"/>
                <a:cs typeface="Times New Roman"/>
              </a:rPr>
              <a:t>Dataset</a:t>
            </a:r>
            <a:endParaRPr b="1" dirty="0">
              <a:solidFill>
                <a:schemeClr val="bg1"/>
              </a:solidFill>
              <a:latin typeface="Georgia" panose="02040502050405020303" pitchFamily="18" charset="0"/>
              <a:cs typeface="Times New Roman"/>
            </a:endParaRPr>
          </a:p>
          <a:p>
            <a:pPr marL="12698" marR="5080">
              <a:lnSpc>
                <a:spcPts val="2390"/>
              </a:lnSpc>
              <a:spcBef>
                <a:spcPts val="225"/>
              </a:spcBef>
            </a:pPr>
            <a:r>
              <a:rPr sz="1400" dirty="0">
                <a:solidFill>
                  <a:schemeClr val="bg1"/>
                </a:solidFill>
                <a:latin typeface="Georgia" panose="02040502050405020303" pitchFamily="18" charset="0"/>
                <a:cs typeface="Times New Roman"/>
              </a:rPr>
              <a:t>Spot </a:t>
            </a:r>
            <a:r>
              <a:rPr sz="1400" spc="-5" dirty="0">
                <a:solidFill>
                  <a:schemeClr val="bg1"/>
                </a:solidFill>
                <a:latin typeface="Georgia" panose="02040502050405020303" pitchFamily="18" charset="0"/>
                <a:cs typeface="Times New Roman"/>
              </a:rPr>
              <a:t>outliers </a:t>
            </a:r>
            <a:r>
              <a:rPr sz="1400" dirty="0">
                <a:solidFill>
                  <a:schemeClr val="bg1"/>
                </a:solidFill>
                <a:latin typeface="Georgia" panose="02040502050405020303" pitchFamily="18" charset="0"/>
                <a:cs typeface="Times New Roman"/>
              </a:rPr>
              <a:t>in the </a:t>
            </a:r>
            <a:r>
              <a:rPr sz="1400" spc="-5" dirty="0">
                <a:solidFill>
                  <a:schemeClr val="bg1"/>
                </a:solidFill>
                <a:latin typeface="Georgia" panose="02040502050405020303" pitchFamily="18" charset="0"/>
                <a:cs typeface="Times New Roman"/>
              </a:rPr>
              <a:t>columns and </a:t>
            </a:r>
            <a:r>
              <a:rPr sz="1400" dirty="0">
                <a:solidFill>
                  <a:schemeClr val="bg1"/>
                </a:solidFill>
                <a:latin typeface="Georgia" panose="02040502050405020303" pitchFamily="18" charset="0"/>
                <a:cs typeface="Times New Roman"/>
              </a:rPr>
              <a:t>find </a:t>
            </a:r>
            <a:r>
              <a:rPr sz="1400" spc="-5" dirty="0">
                <a:solidFill>
                  <a:schemeClr val="bg1"/>
                </a:solidFill>
                <a:latin typeface="Georgia" panose="02040502050405020303" pitchFamily="18" charset="0"/>
                <a:cs typeface="Times New Roman"/>
              </a:rPr>
              <a:t>reasons </a:t>
            </a:r>
            <a:r>
              <a:rPr sz="1400" dirty="0">
                <a:solidFill>
                  <a:schemeClr val="bg1"/>
                </a:solidFill>
                <a:latin typeface="Georgia" panose="02040502050405020303" pitchFamily="18" charset="0"/>
                <a:cs typeface="Times New Roman"/>
              </a:rPr>
              <a:t>for this </a:t>
            </a:r>
            <a:r>
              <a:rPr sz="1400" spc="-5" dirty="0">
                <a:solidFill>
                  <a:schemeClr val="bg1"/>
                </a:solidFill>
                <a:latin typeface="Georgia" panose="02040502050405020303" pitchFamily="18" charset="0"/>
                <a:cs typeface="Times New Roman"/>
              </a:rPr>
              <a:t>outlier value presence.  Here are </a:t>
            </a:r>
            <a:r>
              <a:rPr sz="1400" dirty="0">
                <a:solidFill>
                  <a:schemeClr val="bg1"/>
                </a:solidFill>
                <a:latin typeface="Georgia" panose="02040502050405020303" pitchFamily="18" charset="0"/>
                <a:cs typeface="Times New Roman"/>
              </a:rPr>
              <a:t>some </a:t>
            </a:r>
            <a:r>
              <a:rPr sz="1400" spc="5" dirty="0">
                <a:solidFill>
                  <a:schemeClr val="bg1"/>
                </a:solidFill>
                <a:latin typeface="Georgia" panose="02040502050405020303" pitchFamily="18" charset="0"/>
                <a:cs typeface="Times New Roman"/>
              </a:rPr>
              <a:t>of </a:t>
            </a:r>
            <a:r>
              <a:rPr sz="1400" dirty="0">
                <a:solidFill>
                  <a:schemeClr val="bg1"/>
                </a:solidFill>
                <a:latin typeface="Georgia" panose="02040502050405020303" pitchFamily="18" charset="0"/>
                <a:cs typeface="Times New Roman"/>
              </a:rPr>
              <a:t>the values </a:t>
            </a:r>
            <a:r>
              <a:rPr sz="1400" spc="-5" dirty="0">
                <a:solidFill>
                  <a:schemeClr val="bg1"/>
                </a:solidFill>
                <a:latin typeface="Georgia" panose="02040502050405020303" pitchFamily="18" charset="0"/>
                <a:cs typeface="Times New Roman"/>
              </a:rPr>
              <a:t>we could </a:t>
            </a:r>
            <a:r>
              <a:rPr sz="1400" dirty="0">
                <a:solidFill>
                  <a:schemeClr val="bg1"/>
                </a:solidFill>
                <a:latin typeface="Georgia" panose="02040502050405020303" pitchFamily="18" charset="0"/>
                <a:cs typeface="Times New Roman"/>
              </a:rPr>
              <a:t>spot </a:t>
            </a:r>
            <a:r>
              <a:rPr sz="1400" spc="-5" dirty="0">
                <a:solidFill>
                  <a:schemeClr val="bg1"/>
                </a:solidFill>
                <a:latin typeface="Georgia" panose="02040502050405020303" pitchFamily="18" charset="0"/>
                <a:cs typeface="Times New Roman"/>
              </a:rPr>
              <a:t>as </a:t>
            </a:r>
            <a:r>
              <a:rPr sz="1400" dirty="0">
                <a:solidFill>
                  <a:schemeClr val="bg1"/>
                </a:solidFill>
                <a:latin typeface="Georgia" panose="02040502050405020303" pitchFamily="18" charset="0"/>
                <a:cs typeface="Times New Roman"/>
              </a:rPr>
              <a:t>outliers with the </a:t>
            </a:r>
            <a:r>
              <a:rPr sz="1400" spc="-5" dirty="0">
                <a:solidFill>
                  <a:schemeClr val="bg1"/>
                </a:solidFill>
                <a:latin typeface="Georgia" panose="02040502050405020303" pitchFamily="18" charset="0"/>
                <a:cs typeface="Times New Roman"/>
              </a:rPr>
              <a:t>help </a:t>
            </a:r>
            <a:r>
              <a:rPr sz="1400" dirty="0">
                <a:solidFill>
                  <a:schemeClr val="bg1"/>
                </a:solidFill>
                <a:latin typeface="Georgia" panose="02040502050405020303" pitchFamily="18" charset="0"/>
                <a:cs typeface="Times New Roman"/>
              </a:rPr>
              <a:t>of</a:t>
            </a:r>
            <a:r>
              <a:rPr sz="1400" spc="-35" dirty="0">
                <a:solidFill>
                  <a:schemeClr val="bg1"/>
                </a:solidFill>
                <a:latin typeface="Georgia" panose="02040502050405020303" pitchFamily="18" charset="0"/>
                <a:cs typeface="Times New Roman"/>
              </a:rPr>
              <a:t> </a:t>
            </a:r>
            <a:r>
              <a:rPr sz="1400" dirty="0">
                <a:solidFill>
                  <a:schemeClr val="bg1"/>
                </a:solidFill>
                <a:latin typeface="Georgia" panose="02040502050405020303" pitchFamily="18" charset="0"/>
                <a:cs typeface="Times New Roman"/>
              </a:rPr>
              <a:t>plots</a:t>
            </a:r>
            <a:r>
              <a:rPr lang="en-IN" sz="1400" dirty="0">
                <a:solidFill>
                  <a:schemeClr val="bg1"/>
                </a:solidFill>
                <a:latin typeface="Georgia" panose="02040502050405020303" pitchFamily="18" charset="0"/>
                <a:cs typeface="Times New Roman"/>
              </a:rPr>
              <a:t>:-</a:t>
            </a:r>
            <a:endParaRPr sz="1400" dirty="0">
              <a:solidFill>
                <a:schemeClr val="bg1"/>
              </a:solidFill>
              <a:latin typeface="Georgia" panose="02040502050405020303" pitchFamily="18" charset="0"/>
              <a:cs typeface="Times New Roman"/>
            </a:endParaRPr>
          </a:p>
        </p:txBody>
      </p:sp>
      <p:sp>
        <p:nvSpPr>
          <p:cNvPr id="6" name="object 6"/>
          <p:cNvSpPr/>
          <p:nvPr/>
        </p:nvSpPr>
        <p:spPr>
          <a:xfrm>
            <a:off x="304800" y="304801"/>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383" y="1955372"/>
            <a:ext cx="6811326" cy="3372321"/>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384" y="5517996"/>
            <a:ext cx="6811326" cy="334374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6" y="3721734"/>
            <a:ext cx="5909945" cy="4408258"/>
          </a:xfrm>
          <a:prstGeom prst="rect">
            <a:avLst/>
          </a:prstGeom>
        </p:spPr>
        <p:txBody>
          <a:bodyPr vert="horz" wrap="square" lIns="0" tIns="24765" rIns="0" bIns="0" rtlCol="0">
            <a:spAutoFit/>
          </a:bodyPr>
          <a:lstStyle/>
          <a:p>
            <a:pPr marL="12698" marR="145394">
              <a:lnSpc>
                <a:spcPts val="1380"/>
              </a:lnSpc>
            </a:pPr>
            <a:endParaRPr lang="en-IN" sz="1200" spc="-10" dirty="0">
              <a:latin typeface="Times New Roman"/>
              <a:cs typeface="Times New Roman"/>
            </a:endParaRPr>
          </a:p>
          <a:p>
            <a:pPr marL="12698" marR="145394">
              <a:lnSpc>
                <a:spcPts val="1380"/>
              </a:lnSpc>
            </a:pPr>
            <a:endParaRPr lang="en-IN" sz="1200" spc="-10" dirty="0">
              <a:latin typeface="Times New Roman"/>
              <a:cs typeface="Times New Roman"/>
            </a:endParaRPr>
          </a:p>
          <a:p>
            <a:pPr marL="12698" marR="145394">
              <a:lnSpc>
                <a:spcPts val="1380"/>
              </a:lnSpc>
            </a:pPr>
            <a:endParaRPr lang="en-IN" sz="1200" spc="-10" dirty="0">
              <a:latin typeface="Times New Roman"/>
              <a:cs typeface="Times New Roman"/>
            </a:endParaRPr>
          </a:p>
          <a:p>
            <a:pPr marL="12698" marR="145394">
              <a:lnSpc>
                <a:spcPts val="1380"/>
              </a:lnSpc>
            </a:pPr>
            <a:endParaRPr lang="en-IN" sz="1200" spc="-10" dirty="0">
              <a:latin typeface="Times New Roman"/>
              <a:cs typeface="Times New Roman"/>
            </a:endParaRPr>
          </a:p>
          <a:p>
            <a:pPr marL="12698" marR="145394">
              <a:lnSpc>
                <a:spcPts val="1380"/>
              </a:lnSpc>
            </a:pPr>
            <a:endParaRPr lang="en-IN" sz="1200" spc="-10" dirty="0">
              <a:latin typeface="Times New Roman"/>
              <a:cs typeface="Times New Roman"/>
            </a:endParaRPr>
          </a:p>
          <a:p>
            <a:pPr marL="12698" marR="145394">
              <a:lnSpc>
                <a:spcPts val="1380"/>
              </a:lnSpc>
            </a:pPr>
            <a:r>
              <a:rPr sz="1200" spc="-10" dirty="0">
                <a:solidFill>
                  <a:schemeClr val="bg1"/>
                </a:solidFill>
                <a:latin typeface="Times New Roman"/>
                <a:cs typeface="Times New Roman"/>
              </a:rPr>
              <a:t>In </a:t>
            </a:r>
            <a:r>
              <a:rPr sz="1200" dirty="0">
                <a:solidFill>
                  <a:schemeClr val="bg1"/>
                </a:solidFill>
                <a:latin typeface="Times New Roman"/>
                <a:cs typeface="Times New Roman"/>
              </a:rPr>
              <a:t>the </a:t>
            </a:r>
            <a:r>
              <a:rPr sz="1200" b="1" spc="-5" dirty="0">
                <a:solidFill>
                  <a:schemeClr val="bg1"/>
                </a:solidFill>
                <a:latin typeface="Times New Roman"/>
                <a:cs typeface="Times New Roman"/>
              </a:rPr>
              <a:t>DAYS_EMPLOYED </a:t>
            </a:r>
            <a:r>
              <a:rPr sz="1200" spc="-5" dirty="0">
                <a:solidFill>
                  <a:schemeClr val="bg1"/>
                </a:solidFill>
                <a:latin typeface="Times New Roman"/>
                <a:cs typeface="Times New Roman"/>
              </a:rPr>
              <a:t>there </a:t>
            </a:r>
            <a:r>
              <a:rPr sz="1200" dirty="0">
                <a:solidFill>
                  <a:schemeClr val="bg1"/>
                </a:solidFill>
                <a:latin typeface="Times New Roman"/>
                <a:cs typeface="Times New Roman"/>
              </a:rPr>
              <a:t>is a </a:t>
            </a:r>
            <a:r>
              <a:rPr sz="1200" spc="-5" dirty="0">
                <a:solidFill>
                  <a:schemeClr val="bg1"/>
                </a:solidFill>
                <a:latin typeface="Times New Roman"/>
                <a:cs typeface="Times New Roman"/>
              </a:rPr>
              <a:t>value present </a:t>
            </a:r>
            <a:r>
              <a:rPr sz="1200" dirty="0">
                <a:solidFill>
                  <a:schemeClr val="bg1"/>
                </a:solidFill>
                <a:latin typeface="Times New Roman"/>
                <a:cs typeface="Times New Roman"/>
              </a:rPr>
              <a:t>at 36k </a:t>
            </a:r>
            <a:r>
              <a:rPr sz="1200" spc="-5" dirty="0">
                <a:solidFill>
                  <a:schemeClr val="bg1"/>
                </a:solidFill>
                <a:latin typeface="Times New Roman"/>
                <a:cs typeface="Times New Roman"/>
              </a:rPr>
              <a:t>range, </a:t>
            </a:r>
            <a:r>
              <a:rPr sz="1200" dirty="0">
                <a:solidFill>
                  <a:schemeClr val="bg1"/>
                </a:solidFill>
                <a:latin typeface="Times New Roman"/>
                <a:cs typeface="Times New Roman"/>
              </a:rPr>
              <a:t>this </a:t>
            </a:r>
            <a:r>
              <a:rPr sz="1200" spc="-5" dirty="0">
                <a:solidFill>
                  <a:schemeClr val="bg1"/>
                </a:solidFill>
                <a:latin typeface="Times New Roman"/>
                <a:cs typeface="Times New Roman"/>
              </a:rPr>
              <a:t>won’t </a:t>
            </a:r>
            <a:r>
              <a:rPr sz="1200" dirty="0">
                <a:solidFill>
                  <a:schemeClr val="bg1"/>
                </a:solidFill>
                <a:latin typeface="Times New Roman"/>
                <a:cs typeface="Times New Roman"/>
              </a:rPr>
              <a:t>be </a:t>
            </a:r>
            <a:r>
              <a:rPr sz="1200" spc="-5" dirty="0">
                <a:solidFill>
                  <a:schemeClr val="bg1"/>
                </a:solidFill>
                <a:latin typeface="Times New Roman"/>
                <a:cs typeface="Times New Roman"/>
              </a:rPr>
              <a:t>possible. </a:t>
            </a:r>
            <a:r>
              <a:rPr sz="1200" dirty="0">
                <a:solidFill>
                  <a:schemeClr val="bg1"/>
                </a:solidFill>
                <a:latin typeface="Times New Roman"/>
                <a:cs typeface="Times New Roman"/>
              </a:rPr>
              <a:t>This  </a:t>
            </a:r>
            <a:r>
              <a:rPr sz="1200" spc="-5" dirty="0">
                <a:solidFill>
                  <a:schemeClr val="bg1"/>
                </a:solidFill>
                <a:latin typeface="Times New Roman"/>
                <a:cs typeface="Times New Roman"/>
              </a:rPr>
              <a:t>error could </a:t>
            </a:r>
            <a:r>
              <a:rPr sz="1200" dirty="0">
                <a:solidFill>
                  <a:schemeClr val="bg1"/>
                </a:solidFill>
                <a:latin typeface="Times New Roman"/>
                <a:cs typeface="Times New Roman"/>
              </a:rPr>
              <a:t>have occurred </a:t>
            </a:r>
            <a:r>
              <a:rPr sz="1200" spc="-5" dirty="0">
                <a:solidFill>
                  <a:schemeClr val="bg1"/>
                </a:solidFill>
                <a:latin typeface="Times New Roman"/>
                <a:cs typeface="Times New Roman"/>
              </a:rPr>
              <a:t>during </a:t>
            </a:r>
            <a:r>
              <a:rPr sz="1200" dirty="0">
                <a:solidFill>
                  <a:schemeClr val="bg1"/>
                </a:solidFill>
                <a:latin typeface="Times New Roman"/>
                <a:cs typeface="Times New Roman"/>
              </a:rPr>
              <a:t>data </a:t>
            </a:r>
            <a:r>
              <a:rPr sz="1200" spc="-5" dirty="0">
                <a:solidFill>
                  <a:schemeClr val="bg1"/>
                </a:solidFill>
                <a:latin typeface="Times New Roman"/>
                <a:cs typeface="Times New Roman"/>
              </a:rPr>
              <a:t>entry</a:t>
            </a:r>
            <a:endParaRPr sz="1200" dirty="0">
              <a:solidFill>
                <a:schemeClr val="bg1"/>
              </a:solidFill>
              <a:latin typeface="Times New Roman"/>
              <a:cs typeface="Times New Roman"/>
            </a:endParaRPr>
          </a:p>
          <a:p>
            <a:pPr>
              <a:spcBef>
                <a:spcPts val="50"/>
              </a:spcBef>
            </a:pPr>
            <a:endParaRPr sz="1000" dirty="0">
              <a:solidFill>
                <a:schemeClr val="bg1"/>
              </a:solidFill>
              <a:latin typeface="Times New Roman"/>
              <a:cs typeface="Times New Roman"/>
            </a:endParaRPr>
          </a:p>
          <a:p>
            <a:pPr marL="12698" marR="79363">
              <a:lnSpc>
                <a:spcPts val="1380"/>
              </a:lnSpc>
            </a:pPr>
            <a:r>
              <a:rPr sz="1200" spc="-10" dirty="0">
                <a:solidFill>
                  <a:schemeClr val="bg1"/>
                </a:solidFill>
                <a:latin typeface="Times New Roman"/>
                <a:cs typeface="Times New Roman"/>
              </a:rPr>
              <a:t>In </a:t>
            </a:r>
            <a:r>
              <a:rPr sz="1200" dirty="0">
                <a:solidFill>
                  <a:schemeClr val="bg1"/>
                </a:solidFill>
                <a:latin typeface="Times New Roman"/>
                <a:cs typeface="Times New Roman"/>
              </a:rPr>
              <a:t>the plot </a:t>
            </a:r>
            <a:r>
              <a:rPr sz="1200" b="1" dirty="0">
                <a:solidFill>
                  <a:schemeClr val="bg1"/>
                </a:solidFill>
                <a:latin typeface="Times New Roman"/>
                <a:cs typeface="Times New Roman"/>
              </a:rPr>
              <a:t>AMT_INCOME_TOTAL</a:t>
            </a:r>
            <a:r>
              <a:rPr sz="1200" dirty="0">
                <a:solidFill>
                  <a:schemeClr val="bg1"/>
                </a:solidFill>
                <a:latin typeface="Times New Roman"/>
                <a:cs typeface="Times New Roman"/>
              </a:rPr>
              <a:t>, </a:t>
            </a:r>
            <a:r>
              <a:rPr sz="1200" spc="-5" dirty="0">
                <a:solidFill>
                  <a:schemeClr val="bg1"/>
                </a:solidFill>
                <a:latin typeface="Times New Roman"/>
                <a:cs typeface="Times New Roman"/>
              </a:rPr>
              <a:t>we can visually see </a:t>
            </a:r>
            <a:r>
              <a:rPr sz="1200" dirty="0">
                <a:solidFill>
                  <a:schemeClr val="bg1"/>
                </a:solidFill>
                <a:latin typeface="Times New Roman"/>
                <a:cs typeface="Times New Roman"/>
              </a:rPr>
              <a:t>that the </a:t>
            </a:r>
            <a:r>
              <a:rPr sz="1200" spc="-5" dirty="0">
                <a:solidFill>
                  <a:schemeClr val="bg1"/>
                </a:solidFill>
                <a:latin typeface="Times New Roman"/>
                <a:cs typeface="Times New Roman"/>
              </a:rPr>
              <a:t>MAX amount is way larger  </a:t>
            </a:r>
            <a:r>
              <a:rPr sz="1200" dirty="0">
                <a:solidFill>
                  <a:schemeClr val="bg1"/>
                </a:solidFill>
                <a:latin typeface="Times New Roman"/>
                <a:cs typeface="Times New Roman"/>
              </a:rPr>
              <a:t>than the other </a:t>
            </a:r>
            <a:r>
              <a:rPr sz="1200" spc="-5" dirty="0">
                <a:solidFill>
                  <a:schemeClr val="bg1"/>
                </a:solidFill>
                <a:latin typeface="Times New Roman"/>
                <a:cs typeface="Times New Roman"/>
              </a:rPr>
              <a:t>statistical data [Mean, (25,50,75)</a:t>
            </a:r>
            <a:r>
              <a:rPr sz="1200" spc="15" dirty="0">
                <a:solidFill>
                  <a:schemeClr val="bg1"/>
                </a:solidFill>
                <a:latin typeface="Times New Roman"/>
                <a:cs typeface="Times New Roman"/>
              </a:rPr>
              <a:t> </a:t>
            </a:r>
            <a:r>
              <a:rPr sz="1200" spc="-5" dirty="0">
                <a:solidFill>
                  <a:schemeClr val="bg1"/>
                </a:solidFill>
                <a:latin typeface="Times New Roman"/>
                <a:cs typeface="Times New Roman"/>
              </a:rPr>
              <a:t>percentiles]</a:t>
            </a:r>
            <a:endParaRPr sz="1200" dirty="0">
              <a:solidFill>
                <a:schemeClr val="bg1"/>
              </a:solidFill>
              <a:latin typeface="Times New Roman"/>
              <a:cs typeface="Times New Roman"/>
            </a:endParaRPr>
          </a:p>
          <a:p>
            <a:pPr marL="12698" marR="403801">
              <a:lnSpc>
                <a:spcPts val="1380"/>
              </a:lnSpc>
            </a:pPr>
            <a:r>
              <a:rPr sz="1200" spc="-5" dirty="0">
                <a:solidFill>
                  <a:schemeClr val="bg1"/>
                </a:solidFill>
                <a:latin typeface="Times New Roman"/>
                <a:cs typeface="Times New Roman"/>
              </a:rPr>
              <a:t>Now </a:t>
            </a:r>
            <a:r>
              <a:rPr sz="1200" dirty="0">
                <a:solidFill>
                  <a:schemeClr val="bg1"/>
                </a:solidFill>
                <a:latin typeface="Times New Roman"/>
                <a:cs typeface="Times New Roman"/>
              </a:rPr>
              <a:t>that </a:t>
            </a:r>
            <a:r>
              <a:rPr sz="1200" spc="-5" dirty="0">
                <a:solidFill>
                  <a:schemeClr val="bg1"/>
                </a:solidFill>
                <a:latin typeface="Times New Roman"/>
                <a:cs typeface="Times New Roman"/>
              </a:rPr>
              <a:t>we </a:t>
            </a:r>
            <a:r>
              <a:rPr sz="1200" dirty="0">
                <a:solidFill>
                  <a:schemeClr val="bg1"/>
                </a:solidFill>
                <a:latin typeface="Times New Roman"/>
                <a:cs typeface="Times New Roman"/>
              </a:rPr>
              <a:t>have identified the </a:t>
            </a:r>
            <a:r>
              <a:rPr sz="1200" spc="-5" dirty="0">
                <a:solidFill>
                  <a:schemeClr val="bg1"/>
                </a:solidFill>
                <a:latin typeface="Times New Roman"/>
                <a:cs typeface="Times New Roman"/>
              </a:rPr>
              <a:t>ouliers, we </a:t>
            </a:r>
            <a:r>
              <a:rPr sz="1200" dirty="0">
                <a:solidFill>
                  <a:schemeClr val="bg1"/>
                </a:solidFill>
                <a:latin typeface="Times New Roman"/>
                <a:cs typeface="Times New Roman"/>
              </a:rPr>
              <a:t>have removed </a:t>
            </a:r>
            <a:r>
              <a:rPr sz="1200" spc="-5" dirty="0">
                <a:solidFill>
                  <a:schemeClr val="bg1"/>
                </a:solidFill>
                <a:latin typeface="Times New Roman"/>
                <a:cs typeface="Times New Roman"/>
              </a:rPr>
              <a:t>them </a:t>
            </a:r>
            <a:r>
              <a:rPr sz="1200" dirty="0">
                <a:solidFill>
                  <a:schemeClr val="bg1"/>
                </a:solidFill>
                <a:latin typeface="Times New Roman"/>
                <a:cs typeface="Times New Roman"/>
              </a:rPr>
              <a:t>and plotted them </a:t>
            </a:r>
            <a:r>
              <a:rPr sz="1200" spc="-5" dirty="0">
                <a:solidFill>
                  <a:schemeClr val="bg1"/>
                </a:solidFill>
                <a:latin typeface="Times New Roman"/>
                <a:cs typeface="Times New Roman"/>
              </a:rPr>
              <a:t>again </a:t>
            </a:r>
            <a:r>
              <a:rPr sz="1200" dirty="0">
                <a:solidFill>
                  <a:schemeClr val="bg1"/>
                </a:solidFill>
                <a:latin typeface="Times New Roman"/>
                <a:cs typeface="Times New Roman"/>
              </a:rPr>
              <a:t>to  </a:t>
            </a:r>
            <a:r>
              <a:rPr sz="1200" spc="-5" dirty="0">
                <a:solidFill>
                  <a:schemeClr val="bg1"/>
                </a:solidFill>
                <a:latin typeface="Times New Roman"/>
                <a:cs typeface="Times New Roman"/>
              </a:rPr>
              <a:t>observe </a:t>
            </a:r>
            <a:r>
              <a:rPr sz="1200" dirty="0">
                <a:solidFill>
                  <a:schemeClr val="bg1"/>
                </a:solidFill>
                <a:latin typeface="Times New Roman"/>
                <a:cs typeface="Times New Roman"/>
              </a:rPr>
              <a:t>the</a:t>
            </a:r>
            <a:r>
              <a:rPr sz="1200" spc="-10" dirty="0">
                <a:solidFill>
                  <a:schemeClr val="bg1"/>
                </a:solidFill>
                <a:latin typeface="Times New Roman"/>
                <a:cs typeface="Times New Roman"/>
              </a:rPr>
              <a:t> </a:t>
            </a:r>
            <a:r>
              <a:rPr sz="1200" spc="-5" dirty="0">
                <a:solidFill>
                  <a:schemeClr val="bg1"/>
                </a:solidFill>
                <a:latin typeface="Times New Roman"/>
                <a:cs typeface="Times New Roman"/>
              </a:rPr>
              <a:t>difference.</a:t>
            </a:r>
            <a:endParaRPr sz="1200" dirty="0">
              <a:solidFill>
                <a:schemeClr val="bg1"/>
              </a:solidFill>
              <a:latin typeface="Times New Roman"/>
              <a:cs typeface="Times New Roman"/>
            </a:endParaRPr>
          </a:p>
          <a:p>
            <a:pPr marL="12698" marR="128251">
              <a:lnSpc>
                <a:spcPts val="1380"/>
              </a:lnSpc>
              <a:spcBef>
                <a:spcPts val="1000"/>
              </a:spcBef>
            </a:pPr>
            <a:r>
              <a:rPr sz="1200" spc="-5" dirty="0">
                <a:solidFill>
                  <a:schemeClr val="bg1"/>
                </a:solidFill>
                <a:latin typeface="Times New Roman"/>
                <a:cs typeface="Times New Roman"/>
              </a:rPr>
              <a:t>Further </a:t>
            </a:r>
            <a:r>
              <a:rPr sz="1200" dirty="0">
                <a:solidFill>
                  <a:schemeClr val="bg1"/>
                </a:solidFill>
                <a:latin typeface="Times New Roman"/>
                <a:cs typeface="Times New Roman"/>
              </a:rPr>
              <a:t>more we </a:t>
            </a:r>
            <a:r>
              <a:rPr sz="1200" spc="-5" dirty="0">
                <a:solidFill>
                  <a:schemeClr val="bg1"/>
                </a:solidFill>
                <a:latin typeface="Times New Roman"/>
                <a:cs typeface="Times New Roman"/>
              </a:rPr>
              <a:t>have </a:t>
            </a:r>
            <a:r>
              <a:rPr sz="1200" dirty="0">
                <a:solidFill>
                  <a:schemeClr val="bg1"/>
                </a:solidFill>
                <a:latin typeface="Times New Roman"/>
                <a:cs typeface="Times New Roman"/>
              </a:rPr>
              <a:t>done some </a:t>
            </a:r>
            <a:r>
              <a:rPr sz="1200" spc="-5" dirty="0">
                <a:solidFill>
                  <a:schemeClr val="bg1"/>
                </a:solidFill>
                <a:latin typeface="Times New Roman"/>
                <a:cs typeface="Times New Roman"/>
              </a:rPr>
              <a:t>modification </a:t>
            </a:r>
            <a:r>
              <a:rPr sz="1200" dirty="0">
                <a:solidFill>
                  <a:schemeClr val="bg1"/>
                </a:solidFill>
                <a:latin typeface="Times New Roman"/>
                <a:cs typeface="Times New Roman"/>
              </a:rPr>
              <a:t>of </a:t>
            </a:r>
            <a:r>
              <a:rPr sz="1200" spc="-5" dirty="0">
                <a:solidFill>
                  <a:schemeClr val="bg1"/>
                </a:solidFill>
                <a:latin typeface="Times New Roman"/>
                <a:cs typeface="Times New Roman"/>
              </a:rPr>
              <a:t>values </a:t>
            </a:r>
            <a:r>
              <a:rPr sz="1200" dirty="0">
                <a:solidFill>
                  <a:schemeClr val="bg1"/>
                </a:solidFill>
                <a:latin typeface="Times New Roman"/>
                <a:cs typeface="Times New Roman"/>
              </a:rPr>
              <a:t>in </a:t>
            </a:r>
            <a:r>
              <a:rPr sz="1200" spc="-5" dirty="0">
                <a:solidFill>
                  <a:schemeClr val="bg1"/>
                </a:solidFill>
                <a:latin typeface="Times New Roman"/>
                <a:cs typeface="Times New Roman"/>
              </a:rPr>
              <a:t>oreder </a:t>
            </a:r>
            <a:r>
              <a:rPr sz="1200" dirty="0">
                <a:solidFill>
                  <a:schemeClr val="bg1"/>
                </a:solidFill>
                <a:latin typeface="Times New Roman"/>
                <a:cs typeface="Times New Roman"/>
              </a:rPr>
              <a:t>to </a:t>
            </a:r>
            <a:r>
              <a:rPr sz="1200" spc="-5" dirty="0">
                <a:solidFill>
                  <a:schemeClr val="bg1"/>
                </a:solidFill>
                <a:latin typeface="Times New Roman"/>
                <a:cs typeface="Times New Roman"/>
              </a:rPr>
              <a:t>make </a:t>
            </a:r>
            <a:r>
              <a:rPr sz="1200" dirty="0">
                <a:solidFill>
                  <a:schemeClr val="bg1"/>
                </a:solidFill>
                <a:latin typeface="Times New Roman"/>
                <a:cs typeface="Times New Roman"/>
              </a:rPr>
              <a:t>the </a:t>
            </a:r>
            <a:r>
              <a:rPr sz="1200" spc="-5" dirty="0">
                <a:solidFill>
                  <a:schemeClr val="bg1"/>
                </a:solidFill>
                <a:latin typeface="Times New Roman"/>
                <a:cs typeface="Times New Roman"/>
              </a:rPr>
              <a:t>analysis </a:t>
            </a:r>
            <a:r>
              <a:rPr sz="1200" dirty="0">
                <a:solidFill>
                  <a:schemeClr val="bg1"/>
                </a:solidFill>
                <a:latin typeface="Times New Roman"/>
                <a:cs typeface="Times New Roman"/>
              </a:rPr>
              <a:t>of </a:t>
            </a:r>
            <a:r>
              <a:rPr sz="1200" spc="-5" dirty="0">
                <a:solidFill>
                  <a:schemeClr val="bg1"/>
                </a:solidFill>
                <a:latin typeface="Times New Roman"/>
                <a:cs typeface="Times New Roman"/>
              </a:rPr>
              <a:t>data  easier.</a:t>
            </a:r>
            <a:endParaRPr sz="1200" dirty="0">
              <a:solidFill>
                <a:schemeClr val="bg1"/>
              </a:solidFill>
              <a:latin typeface="Times New Roman"/>
              <a:cs typeface="Times New Roman"/>
            </a:endParaRPr>
          </a:p>
          <a:p>
            <a:pPr marL="12698" marR="5080">
              <a:lnSpc>
                <a:spcPts val="1380"/>
              </a:lnSpc>
              <a:spcBef>
                <a:spcPts val="994"/>
              </a:spcBef>
            </a:pPr>
            <a:r>
              <a:rPr sz="1200" spc="-5" dirty="0">
                <a:solidFill>
                  <a:schemeClr val="bg1"/>
                </a:solidFill>
                <a:latin typeface="Times New Roman"/>
                <a:cs typeface="Times New Roman"/>
              </a:rPr>
              <a:t>Converted Date </a:t>
            </a:r>
            <a:r>
              <a:rPr sz="1200" dirty="0">
                <a:solidFill>
                  <a:schemeClr val="bg1"/>
                </a:solidFill>
                <a:latin typeface="Times New Roman"/>
                <a:cs typeface="Times New Roman"/>
              </a:rPr>
              <a:t>of </a:t>
            </a:r>
            <a:r>
              <a:rPr sz="1200" spc="-5" dirty="0">
                <a:solidFill>
                  <a:schemeClr val="bg1"/>
                </a:solidFill>
                <a:latin typeface="Times New Roman"/>
                <a:cs typeface="Times New Roman"/>
              </a:rPr>
              <a:t>birth </a:t>
            </a:r>
            <a:r>
              <a:rPr sz="1200" dirty="0">
                <a:solidFill>
                  <a:schemeClr val="bg1"/>
                </a:solidFill>
                <a:latin typeface="Times New Roman"/>
                <a:cs typeface="Times New Roman"/>
              </a:rPr>
              <a:t>to </a:t>
            </a:r>
            <a:r>
              <a:rPr sz="1200" spc="-5" dirty="0">
                <a:solidFill>
                  <a:schemeClr val="bg1"/>
                </a:solidFill>
                <a:latin typeface="Times New Roman"/>
                <a:cs typeface="Times New Roman"/>
              </a:rPr>
              <a:t>age and also </a:t>
            </a:r>
            <a:r>
              <a:rPr sz="1200" dirty="0">
                <a:solidFill>
                  <a:schemeClr val="bg1"/>
                </a:solidFill>
                <a:latin typeface="Times New Roman"/>
                <a:cs typeface="Times New Roman"/>
              </a:rPr>
              <a:t>did binning of </a:t>
            </a:r>
            <a:r>
              <a:rPr sz="1200" spc="-5" dirty="0">
                <a:solidFill>
                  <a:schemeClr val="bg1"/>
                </a:solidFill>
                <a:latin typeface="Times New Roman"/>
                <a:cs typeface="Times New Roman"/>
              </a:rPr>
              <a:t>salaries </a:t>
            </a:r>
            <a:r>
              <a:rPr sz="1200" dirty="0">
                <a:solidFill>
                  <a:schemeClr val="bg1"/>
                </a:solidFill>
                <a:latin typeface="Times New Roman"/>
                <a:cs typeface="Times New Roman"/>
              </a:rPr>
              <a:t>into High, </a:t>
            </a:r>
            <a:r>
              <a:rPr sz="1200" spc="-5" dirty="0">
                <a:solidFill>
                  <a:schemeClr val="bg1"/>
                </a:solidFill>
                <a:latin typeface="Times New Roman"/>
                <a:cs typeface="Times New Roman"/>
              </a:rPr>
              <a:t>Medium and Moderate  Levels.</a:t>
            </a:r>
            <a:endParaRPr sz="1200" dirty="0">
              <a:solidFill>
                <a:schemeClr val="bg1"/>
              </a:solidFill>
              <a:latin typeface="Times New Roman"/>
              <a:cs typeface="Times New Roman"/>
            </a:endParaRPr>
          </a:p>
          <a:p>
            <a:pPr>
              <a:lnSpc>
                <a:spcPct val="100000"/>
              </a:lnSpc>
            </a:pPr>
            <a:endParaRPr sz="1300" dirty="0">
              <a:latin typeface="Times New Roman"/>
              <a:cs typeface="Times New Roman"/>
            </a:endParaRPr>
          </a:p>
          <a:p>
            <a:pPr>
              <a:lnSpc>
                <a:spcPct val="100000"/>
              </a:lnSpc>
            </a:pPr>
            <a:endParaRPr sz="1550" dirty="0">
              <a:latin typeface="Times New Roman"/>
              <a:cs typeface="Times New Roman"/>
            </a:endParaRPr>
          </a:p>
          <a:p>
            <a:pPr marL="12698"/>
            <a:r>
              <a:rPr sz="1400" b="1" u="sng" spc="-5" dirty="0">
                <a:solidFill>
                  <a:schemeClr val="bg1"/>
                </a:solidFill>
                <a:uFill>
                  <a:solidFill>
                    <a:srgbClr val="000000"/>
                  </a:solidFill>
                </a:uFill>
                <a:latin typeface="Times New Roman"/>
                <a:cs typeface="Times New Roman"/>
              </a:rPr>
              <a:t>ANALYSIS </a:t>
            </a:r>
            <a:r>
              <a:rPr sz="1400" b="1" u="sng" spc="-10" dirty="0">
                <a:solidFill>
                  <a:schemeClr val="bg1"/>
                </a:solidFill>
                <a:uFill>
                  <a:solidFill>
                    <a:srgbClr val="000000"/>
                  </a:solidFill>
                </a:uFill>
                <a:latin typeface="Times New Roman"/>
                <a:cs typeface="Times New Roman"/>
              </a:rPr>
              <a:t>OF </a:t>
            </a:r>
            <a:r>
              <a:rPr sz="1400" b="1" u="sng" spc="-5" dirty="0">
                <a:solidFill>
                  <a:schemeClr val="bg1"/>
                </a:solidFill>
                <a:uFill>
                  <a:solidFill>
                    <a:srgbClr val="000000"/>
                  </a:solidFill>
                </a:uFill>
                <a:latin typeface="Times New Roman"/>
                <a:cs typeface="Times New Roman"/>
              </a:rPr>
              <a:t>APPLICATION</a:t>
            </a:r>
            <a:r>
              <a:rPr sz="1400" b="1" u="sng" spc="20" dirty="0">
                <a:solidFill>
                  <a:schemeClr val="bg1"/>
                </a:solidFill>
                <a:uFill>
                  <a:solidFill>
                    <a:srgbClr val="000000"/>
                  </a:solidFill>
                </a:uFill>
                <a:latin typeface="Times New Roman"/>
                <a:cs typeface="Times New Roman"/>
              </a:rPr>
              <a:t> </a:t>
            </a:r>
            <a:r>
              <a:rPr sz="1400" b="1" u="sng" spc="-5" dirty="0">
                <a:solidFill>
                  <a:schemeClr val="bg1"/>
                </a:solidFill>
                <a:uFill>
                  <a:solidFill>
                    <a:srgbClr val="000000"/>
                  </a:solidFill>
                </a:uFill>
                <a:latin typeface="Times New Roman"/>
                <a:cs typeface="Times New Roman"/>
              </a:rPr>
              <a:t>DATA</a:t>
            </a:r>
            <a:endParaRPr sz="1400" u="sng" dirty="0">
              <a:solidFill>
                <a:schemeClr val="bg1"/>
              </a:solidFill>
              <a:latin typeface="Times New Roman"/>
              <a:cs typeface="Times New Roman"/>
            </a:endParaRPr>
          </a:p>
          <a:p>
            <a:pPr marL="12698">
              <a:spcBef>
                <a:spcPts val="935"/>
              </a:spcBef>
            </a:pPr>
            <a:r>
              <a:rPr sz="1200" spc="-5" dirty="0">
                <a:solidFill>
                  <a:schemeClr val="bg1"/>
                </a:solidFill>
                <a:latin typeface="Times New Roman"/>
                <a:cs typeface="Times New Roman"/>
              </a:rPr>
              <a:t>Then we proceeded </a:t>
            </a:r>
            <a:r>
              <a:rPr sz="1200" dirty="0">
                <a:solidFill>
                  <a:schemeClr val="bg1"/>
                </a:solidFill>
                <a:latin typeface="Times New Roman"/>
                <a:cs typeface="Times New Roman"/>
              </a:rPr>
              <a:t>with the </a:t>
            </a:r>
            <a:r>
              <a:rPr sz="1200" spc="-5" dirty="0">
                <a:solidFill>
                  <a:schemeClr val="bg1"/>
                </a:solidFill>
                <a:latin typeface="Times New Roman"/>
                <a:cs typeface="Times New Roman"/>
              </a:rPr>
              <a:t>analysis </a:t>
            </a:r>
            <a:r>
              <a:rPr sz="1200" dirty="0">
                <a:solidFill>
                  <a:schemeClr val="bg1"/>
                </a:solidFill>
                <a:latin typeface="Times New Roman"/>
                <a:cs typeface="Times New Roman"/>
              </a:rPr>
              <a:t>of</a:t>
            </a:r>
            <a:r>
              <a:rPr sz="1200" spc="20" dirty="0">
                <a:solidFill>
                  <a:schemeClr val="bg1"/>
                </a:solidFill>
                <a:latin typeface="Times New Roman"/>
                <a:cs typeface="Times New Roman"/>
              </a:rPr>
              <a:t> </a:t>
            </a:r>
            <a:r>
              <a:rPr sz="1200" spc="-5" dirty="0">
                <a:solidFill>
                  <a:schemeClr val="bg1"/>
                </a:solidFill>
                <a:latin typeface="Times New Roman"/>
                <a:cs typeface="Times New Roman"/>
              </a:rPr>
              <a:t>data.</a:t>
            </a:r>
            <a:endParaRPr sz="1200" dirty="0">
              <a:solidFill>
                <a:schemeClr val="bg1"/>
              </a:solidFill>
              <a:latin typeface="Times New Roman"/>
              <a:cs typeface="Times New Roman"/>
            </a:endParaRPr>
          </a:p>
          <a:p>
            <a:pPr marL="12698">
              <a:spcBef>
                <a:spcPts val="950"/>
              </a:spcBef>
            </a:pPr>
            <a:r>
              <a:rPr sz="1200" dirty="0">
                <a:solidFill>
                  <a:schemeClr val="bg1"/>
                </a:solidFill>
                <a:latin typeface="Times New Roman"/>
                <a:cs typeface="Times New Roman"/>
              </a:rPr>
              <a:t>Divided </a:t>
            </a:r>
            <a:r>
              <a:rPr sz="1200" spc="-5" dirty="0">
                <a:solidFill>
                  <a:schemeClr val="bg1"/>
                </a:solidFill>
                <a:latin typeface="Times New Roman"/>
                <a:cs typeface="Times New Roman"/>
              </a:rPr>
              <a:t>data </a:t>
            </a:r>
            <a:r>
              <a:rPr sz="1200" dirty="0">
                <a:solidFill>
                  <a:schemeClr val="bg1"/>
                </a:solidFill>
                <a:latin typeface="Times New Roman"/>
                <a:cs typeface="Times New Roman"/>
              </a:rPr>
              <a:t>into two </a:t>
            </a:r>
            <a:r>
              <a:rPr sz="1200" spc="-5" dirty="0">
                <a:solidFill>
                  <a:schemeClr val="bg1"/>
                </a:solidFill>
                <a:latin typeface="Times New Roman"/>
                <a:cs typeface="Times New Roman"/>
              </a:rPr>
              <a:t>separate dataframes with defaulter and </a:t>
            </a:r>
            <a:r>
              <a:rPr sz="1200" dirty="0">
                <a:solidFill>
                  <a:schemeClr val="bg1"/>
                </a:solidFill>
                <a:latin typeface="Times New Roman"/>
                <a:cs typeface="Times New Roman"/>
              </a:rPr>
              <a:t>good</a:t>
            </a:r>
            <a:r>
              <a:rPr sz="1200" spc="45" dirty="0">
                <a:solidFill>
                  <a:schemeClr val="bg1"/>
                </a:solidFill>
                <a:latin typeface="Times New Roman"/>
                <a:cs typeface="Times New Roman"/>
              </a:rPr>
              <a:t> </a:t>
            </a:r>
            <a:r>
              <a:rPr sz="1200" spc="-5" dirty="0">
                <a:solidFill>
                  <a:schemeClr val="bg1"/>
                </a:solidFill>
                <a:latin typeface="Times New Roman"/>
                <a:cs typeface="Times New Roman"/>
              </a:rPr>
              <a:t>clients.</a:t>
            </a:r>
            <a:endParaRPr sz="1200" dirty="0">
              <a:solidFill>
                <a:schemeClr val="bg1"/>
              </a:solidFill>
              <a:latin typeface="Times New Roman"/>
              <a:cs typeface="Times New Roman"/>
            </a:endParaRPr>
          </a:p>
        </p:txBody>
      </p:sp>
      <p:sp>
        <p:nvSpPr>
          <p:cNvPr id="3" name="object 3"/>
          <p:cNvSpPr txBox="1"/>
          <p:nvPr/>
        </p:nvSpPr>
        <p:spPr>
          <a:xfrm>
            <a:off x="902004" y="8237982"/>
            <a:ext cx="5779135" cy="1474763"/>
          </a:xfrm>
          <a:prstGeom prst="rect">
            <a:avLst/>
          </a:prstGeom>
        </p:spPr>
        <p:txBody>
          <a:bodyPr vert="horz" wrap="square" lIns="0" tIns="12700" rIns="0" bIns="0" rtlCol="0">
            <a:spAutoFit/>
          </a:bodyPr>
          <a:lstStyle/>
          <a:p>
            <a:pPr marL="12698">
              <a:spcBef>
                <a:spcPts val="100"/>
              </a:spcBef>
            </a:pPr>
            <a:endParaRPr lang="en-IN" sz="1200" spc="-5" dirty="0">
              <a:latin typeface="Times New Roman"/>
              <a:cs typeface="Times New Roman"/>
            </a:endParaRPr>
          </a:p>
          <a:p>
            <a:pPr marL="12698">
              <a:spcBef>
                <a:spcPts val="100"/>
              </a:spcBef>
            </a:pPr>
            <a:endParaRPr lang="en-IN" sz="1200" spc="-5" dirty="0">
              <a:latin typeface="Times New Roman"/>
              <a:cs typeface="Times New Roman"/>
            </a:endParaRPr>
          </a:p>
          <a:p>
            <a:pPr marL="12698">
              <a:spcBef>
                <a:spcPts val="100"/>
              </a:spcBef>
            </a:pPr>
            <a:endParaRPr lang="en-IN" sz="1200" spc="-5" dirty="0">
              <a:latin typeface="Times New Roman"/>
              <a:cs typeface="Times New Roman"/>
            </a:endParaRPr>
          </a:p>
          <a:p>
            <a:pPr marL="12698">
              <a:spcBef>
                <a:spcPts val="100"/>
              </a:spcBef>
            </a:pPr>
            <a:endParaRPr lang="en-IN" sz="1200" spc="-5" dirty="0">
              <a:latin typeface="Times New Roman"/>
              <a:cs typeface="Times New Roman"/>
            </a:endParaRPr>
          </a:p>
          <a:p>
            <a:pPr marL="12698">
              <a:spcBef>
                <a:spcPts val="100"/>
              </a:spcBef>
            </a:pPr>
            <a:r>
              <a:rPr sz="1200" spc="-5" dirty="0">
                <a:solidFill>
                  <a:schemeClr val="bg1"/>
                </a:solidFill>
                <a:latin typeface="Times New Roman"/>
                <a:cs typeface="Times New Roman"/>
              </a:rPr>
              <a:t>Target </a:t>
            </a:r>
            <a:r>
              <a:rPr sz="1200" dirty="0">
                <a:solidFill>
                  <a:schemeClr val="bg1"/>
                </a:solidFill>
                <a:latin typeface="Times New Roman"/>
                <a:cs typeface="Times New Roman"/>
              </a:rPr>
              <a:t>value 0 </a:t>
            </a:r>
            <a:r>
              <a:rPr sz="1200" spc="-5" dirty="0">
                <a:solidFill>
                  <a:schemeClr val="bg1"/>
                </a:solidFill>
                <a:latin typeface="Times New Roman"/>
                <a:cs typeface="Times New Roman"/>
              </a:rPr>
              <a:t>indicates </a:t>
            </a:r>
            <a:r>
              <a:rPr sz="1200" dirty="0">
                <a:solidFill>
                  <a:schemeClr val="bg1"/>
                </a:solidFill>
                <a:latin typeface="Times New Roman"/>
                <a:cs typeface="Times New Roman"/>
              </a:rPr>
              <a:t>that the </a:t>
            </a:r>
            <a:r>
              <a:rPr sz="1200" spc="-5" dirty="0">
                <a:solidFill>
                  <a:schemeClr val="bg1"/>
                </a:solidFill>
                <a:latin typeface="Times New Roman"/>
                <a:cs typeface="Times New Roman"/>
              </a:rPr>
              <a:t>client is </a:t>
            </a:r>
            <a:r>
              <a:rPr sz="1200" dirty="0">
                <a:solidFill>
                  <a:schemeClr val="bg1"/>
                </a:solidFill>
                <a:latin typeface="Times New Roman"/>
                <a:cs typeface="Times New Roman"/>
              </a:rPr>
              <a:t>not a </a:t>
            </a:r>
            <a:r>
              <a:rPr lang="en-IN" sz="1200" dirty="0">
                <a:solidFill>
                  <a:schemeClr val="bg1"/>
                </a:solidFill>
                <a:latin typeface="Times New Roman"/>
                <a:cs typeface="Times New Roman"/>
              </a:rPr>
              <a:t>Payment Not Difficulties </a:t>
            </a:r>
            <a:r>
              <a:rPr sz="1200" dirty="0">
                <a:solidFill>
                  <a:schemeClr val="bg1"/>
                </a:solidFill>
                <a:latin typeface="Times New Roman"/>
                <a:cs typeface="Times New Roman"/>
              </a:rPr>
              <a:t>thus a good</a:t>
            </a:r>
            <a:r>
              <a:rPr sz="1200" spc="15" dirty="0">
                <a:solidFill>
                  <a:schemeClr val="bg1"/>
                </a:solidFill>
                <a:latin typeface="Times New Roman"/>
                <a:cs typeface="Times New Roman"/>
              </a:rPr>
              <a:t> </a:t>
            </a:r>
            <a:r>
              <a:rPr sz="1200" spc="-5" dirty="0">
                <a:solidFill>
                  <a:schemeClr val="bg1"/>
                </a:solidFill>
                <a:latin typeface="Times New Roman"/>
                <a:cs typeface="Times New Roman"/>
              </a:rPr>
              <a:t>client.</a:t>
            </a:r>
            <a:endParaRPr sz="1200" dirty="0">
              <a:solidFill>
                <a:schemeClr val="bg1"/>
              </a:solidFill>
              <a:latin typeface="Times New Roman"/>
              <a:cs typeface="Times New Roman"/>
            </a:endParaRPr>
          </a:p>
          <a:p>
            <a:pPr marL="12698" marR="5080">
              <a:lnSpc>
                <a:spcPts val="1380"/>
              </a:lnSpc>
              <a:spcBef>
                <a:spcPts val="1030"/>
              </a:spcBef>
            </a:pPr>
            <a:r>
              <a:rPr sz="1200" spc="-5" dirty="0">
                <a:solidFill>
                  <a:schemeClr val="bg1"/>
                </a:solidFill>
                <a:latin typeface="Times New Roman"/>
                <a:cs typeface="Times New Roman"/>
              </a:rPr>
              <a:t>Target </a:t>
            </a:r>
            <a:r>
              <a:rPr sz="1200" dirty="0">
                <a:solidFill>
                  <a:schemeClr val="bg1"/>
                </a:solidFill>
                <a:latin typeface="Times New Roman"/>
                <a:cs typeface="Times New Roman"/>
              </a:rPr>
              <a:t>value 1 </a:t>
            </a:r>
            <a:r>
              <a:rPr sz="1200" spc="-5" dirty="0">
                <a:solidFill>
                  <a:schemeClr val="bg1"/>
                </a:solidFill>
                <a:latin typeface="Times New Roman"/>
                <a:cs typeface="Times New Roman"/>
              </a:rPr>
              <a:t>indicates client </a:t>
            </a:r>
            <a:r>
              <a:rPr sz="1200" dirty="0">
                <a:solidFill>
                  <a:schemeClr val="bg1"/>
                </a:solidFill>
                <a:latin typeface="Times New Roman"/>
                <a:cs typeface="Times New Roman"/>
              </a:rPr>
              <a:t>with </a:t>
            </a:r>
            <a:r>
              <a:rPr lang="en-IN" sz="1200" dirty="0">
                <a:solidFill>
                  <a:schemeClr val="bg1"/>
                </a:solidFill>
                <a:latin typeface="Times New Roman"/>
                <a:cs typeface="Times New Roman"/>
              </a:rPr>
              <a:t>Payment Difficulties </a:t>
            </a:r>
            <a:r>
              <a:rPr sz="1200" spc="-5" dirty="0">
                <a:solidFill>
                  <a:schemeClr val="bg1"/>
                </a:solidFill>
                <a:latin typeface="Times New Roman"/>
                <a:cs typeface="Times New Roman"/>
              </a:rPr>
              <a:t>: </a:t>
            </a:r>
            <a:r>
              <a:rPr sz="1200" dirty="0">
                <a:solidFill>
                  <a:schemeClr val="bg1"/>
                </a:solidFill>
                <a:latin typeface="Times New Roman"/>
                <a:cs typeface="Times New Roman"/>
              </a:rPr>
              <a:t>he/she </a:t>
            </a:r>
            <a:r>
              <a:rPr sz="1200" spc="-5" dirty="0">
                <a:solidFill>
                  <a:schemeClr val="bg1"/>
                </a:solidFill>
                <a:latin typeface="Times New Roman"/>
                <a:cs typeface="Times New Roman"/>
              </a:rPr>
              <a:t>had </a:t>
            </a:r>
            <a:r>
              <a:rPr sz="1200" dirty="0">
                <a:solidFill>
                  <a:schemeClr val="bg1"/>
                </a:solidFill>
                <a:latin typeface="Times New Roman"/>
                <a:cs typeface="Times New Roman"/>
              </a:rPr>
              <a:t>late payment more than </a:t>
            </a:r>
            <a:r>
              <a:rPr sz="1200" spc="-5" dirty="0">
                <a:solidFill>
                  <a:schemeClr val="bg1"/>
                </a:solidFill>
                <a:latin typeface="Times New Roman"/>
                <a:cs typeface="Times New Roman"/>
              </a:rPr>
              <a:t>X  days </a:t>
            </a:r>
            <a:r>
              <a:rPr sz="1200" dirty="0">
                <a:solidFill>
                  <a:schemeClr val="bg1"/>
                </a:solidFill>
                <a:latin typeface="Times New Roman"/>
                <a:cs typeface="Times New Roman"/>
              </a:rPr>
              <a:t>on </a:t>
            </a:r>
            <a:r>
              <a:rPr sz="1200" spc="-5" dirty="0">
                <a:solidFill>
                  <a:schemeClr val="bg1"/>
                </a:solidFill>
                <a:latin typeface="Times New Roman"/>
                <a:cs typeface="Times New Roman"/>
              </a:rPr>
              <a:t>at least </a:t>
            </a:r>
            <a:r>
              <a:rPr sz="1200" dirty="0">
                <a:solidFill>
                  <a:schemeClr val="bg1"/>
                </a:solidFill>
                <a:latin typeface="Times New Roman"/>
                <a:cs typeface="Times New Roman"/>
              </a:rPr>
              <a:t>one of the </a:t>
            </a:r>
            <a:r>
              <a:rPr sz="1200" spc="-5" dirty="0">
                <a:solidFill>
                  <a:schemeClr val="bg1"/>
                </a:solidFill>
                <a:latin typeface="Times New Roman"/>
                <a:cs typeface="Times New Roman"/>
              </a:rPr>
              <a:t>first Y installments </a:t>
            </a:r>
            <a:r>
              <a:rPr sz="1200" dirty="0">
                <a:solidFill>
                  <a:schemeClr val="bg1"/>
                </a:solidFill>
                <a:latin typeface="Times New Roman"/>
                <a:cs typeface="Times New Roman"/>
              </a:rPr>
              <a:t>of the </a:t>
            </a:r>
            <a:r>
              <a:rPr sz="1200" spc="-5" dirty="0">
                <a:solidFill>
                  <a:schemeClr val="bg1"/>
                </a:solidFill>
                <a:latin typeface="Times New Roman"/>
                <a:cs typeface="Times New Roman"/>
              </a:rPr>
              <a:t>loan </a:t>
            </a:r>
            <a:r>
              <a:rPr sz="1200" dirty="0">
                <a:solidFill>
                  <a:schemeClr val="bg1"/>
                </a:solidFill>
                <a:latin typeface="Times New Roman"/>
                <a:cs typeface="Times New Roman"/>
              </a:rPr>
              <a:t>in our</a:t>
            </a:r>
            <a:r>
              <a:rPr sz="1200" spc="35" dirty="0">
                <a:solidFill>
                  <a:schemeClr val="bg1"/>
                </a:solidFill>
                <a:latin typeface="Times New Roman"/>
                <a:cs typeface="Times New Roman"/>
              </a:rPr>
              <a:t> </a:t>
            </a:r>
            <a:r>
              <a:rPr sz="1200" dirty="0">
                <a:solidFill>
                  <a:schemeClr val="bg1"/>
                </a:solidFill>
                <a:latin typeface="Times New Roman"/>
                <a:cs typeface="Times New Roman"/>
              </a:rPr>
              <a:t>sample.</a:t>
            </a:r>
          </a:p>
        </p:txBody>
      </p:sp>
      <p:sp>
        <p:nvSpPr>
          <p:cNvPr id="6" name="object 6"/>
          <p:cNvSpPr/>
          <p:nvPr/>
        </p:nvSpPr>
        <p:spPr>
          <a:xfrm>
            <a:off x="304800" y="304801"/>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395771"/>
            <a:ext cx="6476999" cy="2377869"/>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1" y="2816400"/>
            <a:ext cx="6476999" cy="1679400"/>
          </a:xfrm>
          <a:prstGeom prst="rect">
            <a:avLst/>
          </a:prstGeo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450" y="8173377"/>
            <a:ext cx="6743699" cy="76937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457200"/>
            <a:ext cx="3810000" cy="461665"/>
          </a:xfrm>
          <a:prstGeom prst="rect">
            <a:avLst/>
          </a:prstGeom>
          <a:noFill/>
        </p:spPr>
        <p:txBody>
          <a:bodyPr wrap="square" rtlCol="0">
            <a:spAutoFit/>
          </a:bodyPr>
          <a:lstStyle/>
          <a:p>
            <a:pPr algn="ctr"/>
            <a:r>
              <a:rPr lang="en-IN" sz="2400" dirty="0" smtClean="0">
                <a:solidFill>
                  <a:schemeClr val="bg1"/>
                </a:solidFill>
                <a:latin typeface="Georgia" panose="02040502050405020303" pitchFamily="18" charset="0"/>
              </a:rPr>
              <a:t>Client Type</a:t>
            </a:r>
            <a:endParaRPr lang="en-IN" sz="2400" dirty="0">
              <a:solidFill>
                <a:schemeClr val="bg1"/>
              </a:solidFill>
              <a:latin typeface="Georgia" panose="02040502050405020303" pitchFamily="18" charset="0"/>
            </a:endParaRPr>
          </a:p>
        </p:txBody>
      </p:sp>
      <p:sp>
        <p:nvSpPr>
          <p:cNvPr id="4" name="TextBox 3"/>
          <p:cNvSpPr txBox="1"/>
          <p:nvPr/>
        </p:nvSpPr>
        <p:spPr>
          <a:xfrm>
            <a:off x="2212447" y="3672932"/>
            <a:ext cx="3195106" cy="646331"/>
          </a:xfrm>
          <a:prstGeom prst="rect">
            <a:avLst/>
          </a:prstGeom>
          <a:noFill/>
        </p:spPr>
        <p:txBody>
          <a:bodyPr wrap="none" rtlCol="0">
            <a:spAutoFit/>
          </a:bodyPr>
          <a:lstStyle/>
          <a:p>
            <a:pPr algn="ctr"/>
            <a:r>
              <a:rPr lang="en-IN" dirty="0">
                <a:solidFill>
                  <a:schemeClr val="bg1"/>
                </a:solidFill>
                <a:latin typeface="Georgia" panose="02040502050405020303" pitchFamily="18" charset="0"/>
              </a:rPr>
              <a:t>Checking Imbalanced Data in</a:t>
            </a:r>
          </a:p>
          <a:p>
            <a:pPr algn="ctr"/>
            <a:r>
              <a:rPr lang="en-IN" dirty="0">
                <a:solidFill>
                  <a:schemeClr val="bg1"/>
                </a:solidFill>
                <a:latin typeface="Georgia" panose="02040502050405020303" pitchFamily="18" charset="0"/>
              </a:rPr>
              <a:t> Column Target </a:t>
            </a:r>
          </a:p>
        </p:txBody>
      </p:sp>
      <p:sp>
        <p:nvSpPr>
          <p:cNvPr id="6" name="object 6"/>
          <p:cNvSpPr/>
          <p:nvPr/>
        </p:nvSpPr>
        <p:spPr>
          <a:xfrm>
            <a:off x="304800" y="304801"/>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sp>
        <p:nvSpPr>
          <p:cNvPr id="9" name="Rectangle 8"/>
          <p:cNvSpPr/>
          <p:nvPr/>
        </p:nvSpPr>
        <p:spPr>
          <a:xfrm>
            <a:off x="691243" y="8150343"/>
            <a:ext cx="6477000" cy="1200329"/>
          </a:xfrm>
          <a:prstGeom prst="rect">
            <a:avLst/>
          </a:prstGeom>
        </p:spPr>
        <p:txBody>
          <a:bodyPr wrap="square">
            <a:spAutoFit/>
          </a:bodyPr>
          <a:lstStyle/>
          <a:p>
            <a:pPr marL="285708" indent="-285708">
              <a:buFont typeface="Arial" panose="020B0604020202020204" pitchFamily="34" charset="0"/>
              <a:buChar char="•"/>
            </a:pPr>
            <a:r>
              <a:rPr lang="en-IN" dirty="0">
                <a:solidFill>
                  <a:srgbClr val="000000"/>
                </a:solidFill>
                <a:latin typeface="Georgia" panose="02040502050405020303" pitchFamily="18" charset="0"/>
              </a:rPr>
              <a:t>Here the data is imbalanced 0 is payment Not difficulties 92% of client that have no issues of payments similarly 1 is payment difficulties that have only 8% of client</a:t>
            </a:r>
            <a:r>
              <a:rPr lang="en-IN" dirty="0" smtClean="0">
                <a:solidFill>
                  <a:srgbClr val="000000"/>
                </a:solidFill>
                <a:latin typeface="Georgia" panose="02040502050405020303" pitchFamily="18" charset="0"/>
              </a:rPr>
              <a:t>.</a:t>
            </a:r>
          </a:p>
          <a:p>
            <a:pPr marL="285708" indent="-285708">
              <a:buFont typeface="Arial" panose="020B0604020202020204" pitchFamily="34" charset="0"/>
              <a:buChar char="•"/>
            </a:pPr>
            <a:endParaRPr lang="en-IN" dirty="0">
              <a:latin typeface="Georgia" panose="02040502050405020303" pitchFamily="18" charset="0"/>
            </a:endParaRP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243" y="1012729"/>
            <a:ext cx="6476999" cy="2510136"/>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243" y="4319263"/>
            <a:ext cx="6476999" cy="2829320"/>
          </a:xfrm>
          <a:prstGeom prst="rect">
            <a:avLst/>
          </a:prstGeom>
        </p:spPr>
      </p:pic>
      <p:pic>
        <p:nvPicPr>
          <p:cNvPr id="8" name="Picture 7"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243" y="7254120"/>
            <a:ext cx="6476999" cy="790685"/>
          </a:xfrm>
          <a:prstGeom prst="rect">
            <a:avLst/>
          </a:prstGeom>
        </p:spPr>
      </p:pic>
    </p:spTree>
    <p:extLst>
      <p:ext uri="{BB962C8B-B14F-4D97-AF65-F5344CB8AC3E}">
        <p14:creationId xmlns:p14="http://schemas.microsoft.com/office/powerpoint/2010/main" val="182320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0600" y="609600"/>
            <a:ext cx="5282996" cy="1977464"/>
          </a:xfrm>
          <a:prstGeom prst="rect">
            <a:avLst/>
          </a:prstGeom>
        </p:spPr>
        <p:txBody>
          <a:bodyPr vert="horz" wrap="square" lIns="0" tIns="12700" rIns="0" bIns="0" rtlCol="0">
            <a:spAutoFit/>
          </a:bodyPr>
          <a:lstStyle/>
          <a:p>
            <a:pPr marL="241264" indent="-228566" algn="ctr">
              <a:spcBef>
                <a:spcPts val="100"/>
              </a:spcBef>
              <a:buFont typeface="Symbol"/>
              <a:buChar char=""/>
              <a:tabLst>
                <a:tab pos="240629" algn="l"/>
                <a:tab pos="241264" algn="l"/>
              </a:tabLst>
            </a:pPr>
            <a:r>
              <a:rPr sz="1600" b="1" u="sng" spc="-5" dirty="0">
                <a:solidFill>
                  <a:schemeClr val="bg1"/>
                </a:solidFill>
                <a:uFill>
                  <a:solidFill>
                    <a:srgbClr val="000000"/>
                  </a:solidFill>
                </a:uFill>
                <a:latin typeface="Georgia" panose="02040502050405020303" pitchFamily="18" charset="0"/>
                <a:cs typeface="Times New Roman"/>
              </a:rPr>
              <a:t>Univariate Analysis </a:t>
            </a:r>
            <a:r>
              <a:rPr sz="1600" b="1" u="sng" dirty="0">
                <a:solidFill>
                  <a:schemeClr val="bg1"/>
                </a:solidFill>
                <a:uFill>
                  <a:solidFill>
                    <a:srgbClr val="000000"/>
                  </a:solidFill>
                </a:uFill>
                <a:latin typeface="Georgia" panose="02040502050405020303" pitchFamily="18" charset="0"/>
                <a:cs typeface="Times New Roman"/>
              </a:rPr>
              <a:t>of </a:t>
            </a:r>
            <a:r>
              <a:rPr sz="1600" b="1" u="sng" spc="-5" dirty="0">
                <a:solidFill>
                  <a:schemeClr val="bg1"/>
                </a:solidFill>
                <a:uFill>
                  <a:solidFill>
                    <a:srgbClr val="000000"/>
                  </a:solidFill>
                </a:uFill>
                <a:latin typeface="Georgia" panose="02040502050405020303" pitchFamily="18" charset="0"/>
                <a:cs typeface="Times New Roman"/>
              </a:rPr>
              <a:t>Categorical and Numerical</a:t>
            </a:r>
            <a:r>
              <a:rPr sz="1600" b="1" u="sng" spc="-25" dirty="0">
                <a:solidFill>
                  <a:schemeClr val="bg1"/>
                </a:solidFill>
                <a:uFill>
                  <a:solidFill>
                    <a:srgbClr val="000000"/>
                  </a:solidFill>
                </a:uFill>
                <a:latin typeface="Georgia" panose="02040502050405020303" pitchFamily="18" charset="0"/>
                <a:cs typeface="Times New Roman"/>
              </a:rPr>
              <a:t> </a:t>
            </a:r>
            <a:r>
              <a:rPr sz="1600" b="1" u="sng" spc="-5" dirty="0">
                <a:solidFill>
                  <a:schemeClr val="bg1"/>
                </a:solidFill>
                <a:uFill>
                  <a:solidFill>
                    <a:srgbClr val="000000"/>
                  </a:solidFill>
                </a:uFill>
                <a:latin typeface="Georgia" panose="02040502050405020303" pitchFamily="18" charset="0"/>
                <a:cs typeface="Times New Roman"/>
              </a:rPr>
              <a:t>Data</a:t>
            </a:r>
            <a:endParaRPr sz="1600" b="1" u="sng" dirty="0">
              <a:solidFill>
                <a:schemeClr val="bg1"/>
              </a:solidFill>
              <a:latin typeface="Georgia" panose="02040502050405020303" pitchFamily="18" charset="0"/>
              <a:cs typeface="Times New Roman"/>
            </a:endParaRPr>
          </a:p>
          <a:p>
            <a:pPr marL="241264" marR="5080" algn="ctr">
              <a:lnSpc>
                <a:spcPts val="1380"/>
              </a:lnSpc>
              <a:spcBef>
                <a:spcPts val="1415"/>
              </a:spcBef>
            </a:pPr>
            <a:r>
              <a:rPr sz="1400" spc="-5" dirty="0">
                <a:solidFill>
                  <a:schemeClr val="bg1"/>
                </a:solidFill>
                <a:latin typeface="Georgia" panose="02040502050405020303" pitchFamily="18" charset="0"/>
                <a:cs typeface="Times New Roman"/>
              </a:rPr>
              <a:t>Checked </a:t>
            </a:r>
            <a:r>
              <a:rPr sz="1400" dirty="0">
                <a:solidFill>
                  <a:schemeClr val="bg1"/>
                </a:solidFill>
                <a:latin typeface="Georgia" panose="02040502050405020303" pitchFamily="18" charset="0"/>
                <a:cs typeface="Times New Roman"/>
              </a:rPr>
              <a:t>for </a:t>
            </a:r>
            <a:r>
              <a:rPr sz="1400" spc="-5" dirty="0">
                <a:solidFill>
                  <a:schemeClr val="bg1"/>
                </a:solidFill>
                <a:latin typeface="Georgia" panose="02040502050405020303" pitchFamily="18" charset="0"/>
                <a:cs typeface="Times New Roman"/>
              </a:rPr>
              <a:t>clients that </a:t>
            </a:r>
            <a:r>
              <a:rPr sz="1400" dirty="0">
                <a:solidFill>
                  <a:schemeClr val="bg1"/>
                </a:solidFill>
                <a:latin typeface="Georgia" panose="02040502050405020303" pitchFamily="18" charset="0"/>
                <a:cs typeface="Times New Roman"/>
              </a:rPr>
              <a:t>are </a:t>
            </a:r>
            <a:r>
              <a:rPr sz="1400" spc="-5" dirty="0">
                <a:solidFill>
                  <a:schemeClr val="bg1"/>
                </a:solidFill>
                <a:latin typeface="Georgia" panose="02040502050405020303" pitchFamily="18" charset="0"/>
                <a:cs typeface="Times New Roman"/>
              </a:rPr>
              <a:t>likely </a:t>
            </a:r>
            <a:r>
              <a:rPr sz="1400" dirty="0">
                <a:solidFill>
                  <a:schemeClr val="bg1"/>
                </a:solidFill>
                <a:latin typeface="Georgia" panose="02040502050405020303" pitchFamily="18" charset="0"/>
                <a:cs typeface="Times New Roman"/>
              </a:rPr>
              <a:t>to be </a:t>
            </a:r>
            <a:r>
              <a:rPr sz="1400" spc="-5" dirty="0">
                <a:solidFill>
                  <a:schemeClr val="bg1"/>
                </a:solidFill>
                <a:latin typeface="Georgia" panose="02040502050405020303" pitchFamily="18" charset="0"/>
                <a:cs typeface="Times New Roman"/>
              </a:rPr>
              <a:t>defaulters/ unlikely </a:t>
            </a:r>
            <a:r>
              <a:rPr sz="1400" dirty="0">
                <a:solidFill>
                  <a:schemeClr val="bg1"/>
                </a:solidFill>
                <a:latin typeface="Georgia" panose="02040502050405020303" pitchFamily="18" charset="0"/>
                <a:cs typeface="Times New Roman"/>
              </a:rPr>
              <a:t>to </a:t>
            </a:r>
            <a:r>
              <a:rPr sz="1400" spc="-5" dirty="0">
                <a:solidFill>
                  <a:schemeClr val="bg1"/>
                </a:solidFill>
                <a:latin typeface="Georgia" panose="02040502050405020303" pitchFamily="18" charset="0"/>
                <a:cs typeface="Times New Roman"/>
              </a:rPr>
              <a:t>pay back </a:t>
            </a:r>
            <a:r>
              <a:rPr sz="1400" dirty="0">
                <a:solidFill>
                  <a:schemeClr val="bg1"/>
                </a:solidFill>
                <a:latin typeface="Georgia" panose="02040502050405020303" pitchFamily="18" charset="0"/>
                <a:cs typeface="Times New Roman"/>
              </a:rPr>
              <a:t>the loan by  </a:t>
            </a:r>
            <a:r>
              <a:rPr sz="1400" spc="-5" dirty="0">
                <a:solidFill>
                  <a:schemeClr val="bg1"/>
                </a:solidFill>
                <a:latin typeface="Georgia" panose="02040502050405020303" pitchFamily="18" charset="0"/>
                <a:cs typeface="Times New Roman"/>
              </a:rPr>
              <a:t>analysing various </a:t>
            </a:r>
            <a:r>
              <a:rPr sz="1400" dirty="0">
                <a:solidFill>
                  <a:schemeClr val="bg1"/>
                </a:solidFill>
                <a:latin typeface="Georgia" panose="02040502050405020303" pitchFamily="18" charset="0"/>
                <a:cs typeface="Times New Roman"/>
              </a:rPr>
              <a:t>columns in the </a:t>
            </a:r>
            <a:r>
              <a:rPr sz="1400" spc="-5" dirty="0">
                <a:solidFill>
                  <a:schemeClr val="bg1"/>
                </a:solidFill>
                <a:latin typeface="Georgia" panose="02040502050405020303" pitchFamily="18" charset="0"/>
                <a:cs typeface="Times New Roman"/>
              </a:rPr>
              <a:t>data</a:t>
            </a:r>
            <a:r>
              <a:rPr sz="1400" spc="10" dirty="0">
                <a:solidFill>
                  <a:schemeClr val="bg1"/>
                </a:solidFill>
                <a:latin typeface="Georgia" panose="02040502050405020303" pitchFamily="18" charset="0"/>
                <a:cs typeface="Times New Roman"/>
              </a:rPr>
              <a:t> </a:t>
            </a:r>
            <a:r>
              <a:rPr sz="1400" spc="-5" dirty="0">
                <a:solidFill>
                  <a:schemeClr val="bg1"/>
                </a:solidFill>
                <a:latin typeface="Georgia" panose="02040502050405020303" pitchFamily="18" charset="0"/>
                <a:cs typeface="Times New Roman"/>
              </a:rPr>
              <a:t>frame.</a:t>
            </a:r>
            <a:endParaRPr sz="1400" dirty="0">
              <a:solidFill>
                <a:schemeClr val="bg1"/>
              </a:solidFill>
              <a:latin typeface="Georgia" panose="02040502050405020303" pitchFamily="18" charset="0"/>
              <a:cs typeface="Times New Roman"/>
            </a:endParaRPr>
          </a:p>
          <a:p>
            <a:pPr>
              <a:spcBef>
                <a:spcPts val="20"/>
              </a:spcBef>
            </a:pPr>
            <a:endParaRPr sz="1100" dirty="0">
              <a:solidFill>
                <a:schemeClr val="bg1"/>
              </a:solidFill>
              <a:latin typeface="Times New Roman"/>
              <a:cs typeface="Times New Roman"/>
            </a:endParaRPr>
          </a:p>
          <a:p>
            <a:pPr marL="697763" lvl="1" indent="-229202">
              <a:buFont typeface="Wingdings"/>
              <a:buChar char=""/>
              <a:tabLst>
                <a:tab pos="697763" algn="l"/>
                <a:tab pos="698398" algn="l"/>
              </a:tabLst>
            </a:pPr>
            <a:r>
              <a:rPr sz="1400" spc="-5" dirty="0">
                <a:solidFill>
                  <a:schemeClr val="bg1"/>
                </a:solidFill>
                <a:latin typeface="Georgia" panose="02040502050405020303" pitchFamily="18" charset="0"/>
                <a:cs typeface="Times New Roman"/>
              </a:rPr>
              <a:t>Based </a:t>
            </a:r>
            <a:r>
              <a:rPr sz="1400" dirty="0">
                <a:solidFill>
                  <a:schemeClr val="bg1"/>
                </a:solidFill>
                <a:latin typeface="Georgia" panose="02040502050405020303" pitchFamily="18" charset="0"/>
                <a:cs typeface="Times New Roman"/>
              </a:rPr>
              <a:t>on </a:t>
            </a:r>
            <a:r>
              <a:rPr sz="1400" b="1" spc="-5" dirty="0">
                <a:solidFill>
                  <a:schemeClr val="bg1"/>
                </a:solidFill>
                <a:latin typeface="Georgia" panose="02040502050405020303" pitchFamily="18" charset="0"/>
                <a:cs typeface="Times New Roman"/>
              </a:rPr>
              <a:t>CODE_GENDER </a:t>
            </a:r>
            <a:r>
              <a:rPr sz="1400" spc="-5" dirty="0">
                <a:solidFill>
                  <a:schemeClr val="bg1"/>
                </a:solidFill>
                <a:latin typeface="Georgia" panose="02040502050405020303" pitchFamily="18" charset="0"/>
                <a:cs typeface="Times New Roman"/>
              </a:rPr>
              <a:t>(</a:t>
            </a:r>
            <a:r>
              <a:rPr lang="en-IN" sz="1400" spc="-5" dirty="0">
                <a:solidFill>
                  <a:schemeClr val="bg1"/>
                </a:solidFill>
                <a:latin typeface="Georgia" panose="02040502050405020303" pitchFamily="18" charset="0"/>
                <a:cs typeface="Times New Roman"/>
              </a:rPr>
              <a:t>Gender </a:t>
            </a:r>
            <a:r>
              <a:rPr sz="1400" dirty="0">
                <a:solidFill>
                  <a:schemeClr val="bg1"/>
                </a:solidFill>
                <a:latin typeface="Georgia" panose="02040502050405020303" pitchFamily="18" charset="0"/>
                <a:cs typeface="Times New Roman"/>
              </a:rPr>
              <a:t>of</a:t>
            </a:r>
            <a:r>
              <a:rPr sz="1400" spc="15" dirty="0">
                <a:solidFill>
                  <a:schemeClr val="bg1"/>
                </a:solidFill>
                <a:latin typeface="Georgia" panose="02040502050405020303" pitchFamily="18" charset="0"/>
                <a:cs typeface="Times New Roman"/>
              </a:rPr>
              <a:t> </a:t>
            </a:r>
            <a:r>
              <a:rPr sz="1400" spc="-5" dirty="0">
                <a:solidFill>
                  <a:schemeClr val="bg1"/>
                </a:solidFill>
                <a:latin typeface="Georgia" panose="02040502050405020303" pitchFamily="18" charset="0"/>
                <a:cs typeface="Times New Roman"/>
              </a:rPr>
              <a:t>client)</a:t>
            </a:r>
            <a:endParaRPr lang="en-IN" sz="1400" spc="-5" dirty="0">
              <a:solidFill>
                <a:schemeClr val="bg1"/>
              </a:solidFill>
              <a:latin typeface="Georgia" panose="02040502050405020303" pitchFamily="18" charset="0"/>
              <a:cs typeface="Times New Roman"/>
            </a:endParaRPr>
          </a:p>
          <a:p>
            <a:pPr marL="697763" lvl="1" indent="-229202">
              <a:buFont typeface="Wingdings"/>
              <a:buChar char=""/>
              <a:tabLst>
                <a:tab pos="697763" algn="l"/>
                <a:tab pos="698398" algn="l"/>
              </a:tabLst>
            </a:pPr>
            <a:endParaRPr lang="en-IN" sz="1200" spc="-5" dirty="0">
              <a:latin typeface="Times New Roman"/>
              <a:cs typeface="Times New Roman"/>
            </a:endParaRPr>
          </a:p>
          <a:p>
            <a:pPr marL="697763" lvl="1" indent="-229202">
              <a:buFont typeface="Wingdings"/>
              <a:buChar char=""/>
              <a:tabLst>
                <a:tab pos="697763" algn="l"/>
                <a:tab pos="698398" algn="l"/>
              </a:tabLst>
            </a:pPr>
            <a:endParaRPr sz="1200" dirty="0">
              <a:latin typeface="Times New Roman"/>
              <a:cs typeface="Times New Roman"/>
            </a:endParaRPr>
          </a:p>
        </p:txBody>
      </p:sp>
      <p:sp>
        <p:nvSpPr>
          <p:cNvPr id="6" name="object 6"/>
          <p:cNvSpPr/>
          <p:nvPr/>
        </p:nvSpPr>
        <p:spPr>
          <a:xfrm>
            <a:off x="304800" y="304801"/>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9444228"/>
                </a:lnTo>
                <a:lnTo>
                  <a:pt x="6096" y="9444228"/>
                </a:lnTo>
                <a:lnTo>
                  <a:pt x="6096" y="6096"/>
                </a:lnTo>
                <a:lnTo>
                  <a:pt x="7158215" y="6096"/>
                </a:lnTo>
                <a:lnTo>
                  <a:pt x="7158215" y="9444228"/>
                </a:lnTo>
                <a:lnTo>
                  <a:pt x="7164311" y="9444228"/>
                </a:lnTo>
                <a:lnTo>
                  <a:pt x="7164311" y="0"/>
                </a:lnTo>
                <a:close/>
              </a:path>
            </a:pathLst>
          </a:custGeom>
          <a:solidFill>
            <a:srgbClr val="000000"/>
          </a:solidFill>
          <a:ln>
            <a:solidFill>
              <a:schemeClr val="tx1"/>
            </a:solidFill>
          </a:ln>
        </p:spPr>
        <p:txBody>
          <a:bodyPr wrap="square" lIns="0" tIns="0" rIns="0" bIns="0" rtlCol="0"/>
          <a:lstStyle/>
          <a:p>
            <a:endParaRPr/>
          </a:p>
        </p:txBody>
      </p:sp>
      <p:sp>
        <p:nvSpPr>
          <p:cNvPr id="9" name="Rectangle 8"/>
          <p:cNvSpPr/>
          <p:nvPr/>
        </p:nvSpPr>
        <p:spPr>
          <a:xfrm>
            <a:off x="302881" y="6124267"/>
            <a:ext cx="7078861" cy="2462213"/>
          </a:xfrm>
          <a:prstGeom prst="rect">
            <a:avLst/>
          </a:prstGeom>
        </p:spPr>
        <p:txBody>
          <a:bodyPr vert="horz" wrap="square">
            <a:spAutoFit/>
          </a:bodyPr>
          <a:lstStyle/>
          <a:p>
            <a:pPr marL="285708" indent="-285708">
              <a:buFont typeface="Arial" panose="020B0604020202020204" pitchFamily="34" charset="0"/>
              <a:buChar char="•"/>
            </a:pPr>
            <a:endParaRPr lang="en-IN" sz="1400" dirty="0">
              <a:solidFill>
                <a:srgbClr val="000000"/>
              </a:solidFill>
              <a:latin typeface="Georgia" panose="02040502050405020303" pitchFamily="18" charset="0"/>
            </a:endParaRPr>
          </a:p>
          <a:p>
            <a:pPr marL="285708" indent="-285708">
              <a:buFont typeface="Arial" panose="020B0604020202020204" pitchFamily="34" charset="0"/>
              <a:buChar char="•"/>
            </a:pPr>
            <a:endParaRPr lang="en-IN" sz="1400" dirty="0">
              <a:solidFill>
                <a:srgbClr val="000000"/>
              </a:solidFill>
              <a:latin typeface="Georgia" panose="02040502050405020303" pitchFamily="18" charset="0"/>
            </a:endParaRPr>
          </a:p>
          <a:p>
            <a:pPr marL="285708" indent="-285708">
              <a:buFont typeface="Arial" panose="020B0604020202020204" pitchFamily="34" charset="0"/>
              <a:buChar char="•"/>
            </a:pPr>
            <a:endParaRPr lang="en-IN" sz="1400" dirty="0">
              <a:solidFill>
                <a:srgbClr val="000000"/>
              </a:solidFill>
              <a:latin typeface="Georgia" panose="02040502050405020303" pitchFamily="18" charset="0"/>
            </a:endParaRPr>
          </a:p>
          <a:p>
            <a:pPr marL="285708" indent="-285708">
              <a:buFont typeface="Arial" panose="020B0604020202020204" pitchFamily="34" charset="0"/>
              <a:buChar char="•"/>
            </a:pPr>
            <a:endParaRPr lang="en-IN" sz="1400" dirty="0">
              <a:solidFill>
                <a:srgbClr val="000000"/>
              </a:solidFill>
              <a:latin typeface="Georgia" panose="02040502050405020303" pitchFamily="18" charset="0"/>
            </a:endParaRPr>
          </a:p>
          <a:p>
            <a:pPr marL="285708" indent="-285708">
              <a:buFont typeface="Arial" panose="020B0604020202020204" pitchFamily="34" charset="0"/>
              <a:buChar char="•"/>
            </a:pPr>
            <a:endParaRPr lang="en-IN" sz="1400" dirty="0">
              <a:solidFill>
                <a:srgbClr val="000000"/>
              </a:solidFill>
              <a:latin typeface="Georgia" panose="02040502050405020303" pitchFamily="18" charset="0"/>
            </a:endParaRPr>
          </a:p>
          <a:p>
            <a:pPr marL="285708" indent="-285708">
              <a:buFont typeface="Arial" panose="020B0604020202020204" pitchFamily="34" charset="0"/>
              <a:buChar char="•"/>
            </a:pPr>
            <a:r>
              <a:rPr lang="en-IN" sz="1400" dirty="0">
                <a:solidFill>
                  <a:srgbClr val="000000"/>
                </a:solidFill>
                <a:latin typeface="Georgia" panose="02040502050405020303" pitchFamily="18" charset="0"/>
              </a:rPr>
              <a:t>We can see that Female contribute 67% to the non-defaulters while 57% to the defaulters. We can conclude that</a:t>
            </a:r>
            <a:r>
              <a:rPr lang="en-IN" sz="1400" dirty="0">
                <a:latin typeface="Georgia" panose="02040502050405020303" pitchFamily="18" charset="0"/>
              </a:rPr>
              <a:t/>
            </a:r>
            <a:br>
              <a:rPr lang="en-IN" sz="1400" dirty="0">
                <a:latin typeface="Georgia" panose="02040502050405020303" pitchFamily="18" charset="0"/>
              </a:rPr>
            </a:br>
            <a:r>
              <a:rPr lang="en-IN" sz="1400" dirty="0">
                <a:solidFill>
                  <a:srgbClr val="000000"/>
                </a:solidFill>
                <a:latin typeface="Georgia" panose="02040502050405020303" pitchFamily="18" charset="0"/>
              </a:rPr>
              <a:t>We see more female applying for loans than males and hence the more number of female defaulters as well.</a:t>
            </a:r>
            <a:r>
              <a:rPr lang="en-IN" sz="1400" dirty="0">
                <a:latin typeface="Georgia" panose="02040502050405020303" pitchFamily="18" charset="0"/>
              </a:rPr>
              <a:t/>
            </a:r>
            <a:br>
              <a:rPr lang="en-IN" sz="1400" dirty="0">
                <a:latin typeface="Georgia" panose="02040502050405020303" pitchFamily="18" charset="0"/>
              </a:rPr>
            </a:br>
            <a:r>
              <a:rPr lang="en-IN" sz="1400" dirty="0">
                <a:solidFill>
                  <a:srgbClr val="000000"/>
                </a:solidFill>
                <a:latin typeface="Georgia" panose="02040502050405020303" pitchFamily="18" charset="0"/>
              </a:rPr>
              <a:t>But the rate of defaulting of FEMALE is much lower compared to their MALE counterparts.</a:t>
            </a:r>
            <a:endParaRPr lang="en-IN" sz="1400" dirty="0">
              <a:latin typeface="Georgia" panose="02040502050405020303" pitchFamily="18"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395" y="2685262"/>
            <a:ext cx="3462757" cy="4096538"/>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1" y="2685262"/>
            <a:ext cx="3266941" cy="409653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867</TotalTime>
  <Words>1681</Words>
  <Application>Microsoft Office PowerPoint</Application>
  <PresentationFormat>Custom</PresentationFormat>
  <Paragraphs>182</Paragraphs>
  <Slides>34</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Arial</vt:lpstr>
      <vt:lpstr>Calibri</vt:lpstr>
      <vt:lpstr>Century Gothic</vt:lpstr>
      <vt:lpstr>Georgia</vt:lpstr>
      <vt:lpstr>Helvetica Neue</vt:lpstr>
      <vt:lpstr>Sitka Banner</vt:lpstr>
      <vt:lpstr>Symbol</vt:lpstr>
      <vt:lpstr>Times New Roman</vt:lpstr>
      <vt:lpstr>Trebuchet MS</vt:lpstr>
      <vt:lpstr>Wingdings</vt:lpstr>
      <vt:lpstr>Wingdings 3</vt:lpstr>
      <vt:lpstr>Slice</vt:lpstr>
      <vt:lpstr>CREDIT EDA CASE STUDY</vt:lpstr>
      <vt:lpstr>“Without data you’re just another person with an opinion”</vt:lpstr>
      <vt:lpstr>Contents</vt:lpstr>
      <vt:lpstr>Introduction This case study aims to give you an idea of applying EDA in a real business scenario. In this case study, apart from applying the techniques that you have learnt in the EDA module, you will also develop a basic understanding of risk analytics in banking and financial services and understand how data is used to minimise the risk of losing money while lending to customers.  Business Understanding The loan providing companies find it hard to give loans to the people due to their insufficient or non-existent credit history. Because of that, some consumers use it as their advantage by becoming a defaulter. Suppose you work for a consumer finance company which specialises in lending various types of loans to urban customers. You have to use EDA to analyse the patterns present in the data. This will ensure that the applicants capable of repaying the loan are not rejected.  When the company receives a loan application, the company has to decide for loan approval based on the applicant’s profile. Two types of risks are associated with the bank’s decision:  If the applicant is likely to repay the loan, then not approving the loan results in a loss of business to the company If the applicant is not likely to repay the loan, i.e. he/she is likely to default, then approving the loan may lead to a financial loss for the company.  The data given below contains the information about the loan application at the time of applying for the loan. It contains two types of scenarios:  The client with payment difficulties: he/she had late payment more than X days on at least one of the first Y instalments of the loan in our sample,  All other cases: All other cases when the payment is paid on time. When a client applies for a loan, there are four types of decisions that could be taken by the client/company):  Approved: The Company has approved loan Application  Cancelled: The client cancelled the application sometime during approval. Either the client changed her/his mind about the loan or in some cases due to a higher risk of the client he received worse pricing which he did not want.  Refused: The company had rejected the loan (because the client does not meet their requirements etc.).  Unused offer: Loan has been cancelled by the client but on different stages of the process.  In this case study, you will use EDA to understand how consumer attributes and loan attributes influence the tendency of default.  Business Objectives This case study aims to identify patterns which indicate if a client has difficulty paying their instalments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 In other words, the company wants to understand the driving factors (or driver variables) behind loan default, i.e. the variables which are strong indicators of default. The company can utilise this knowledge for its portfolio and risk assessment.  To develop your understanding of the domain, you are advised to independently research a little about risk analytics - understanding the types of variables and their significance should be enough).   This dataset has 2 files as explained below:  'application_data.csv' contains all the information of the client at the time of application. The data is about whether a client has payment difficulties. 'previous_application.csv' contains information about the client’s previous loan data. It contains the data whether the previous application had been Approved, Cancelled, Refused or Unused offer.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cp:lastModifiedBy>Sumit Singh</cp:lastModifiedBy>
  <cp:revision>49</cp:revision>
  <dcterms:created xsi:type="dcterms:W3CDTF">2021-10-18T02:59:44Z</dcterms:created>
  <dcterms:modified xsi:type="dcterms:W3CDTF">2021-10-31T12:04:19Z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2019-12-15T00:00:00Z</vt:filetime>
  </property>
  <property fmtid="{D5CDD505-2E9C-101B-9397-08002B2CF9AE}" pid="3" name="Creator">
    <vt:lpwstr>Microsoft® Word 2019</vt:lpwstr>
  </property>
  <property fmtid="{D5CDD505-2E9C-101B-9397-08002B2CF9AE}" pid="4" name="LastSaved">
    <vt:filetime>2021-10-18T00:00:00Z</vt:filetime>
  </property>
</Properties>
</file>