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2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B753-8908-4574-882B-707130A8CB0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CA14730-45EC-4D0C-9302-F8679C54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62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B753-8908-4574-882B-707130A8CB0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4730-45EC-4D0C-9302-F8679C54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13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B753-8908-4574-882B-707130A8CB0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4730-45EC-4D0C-9302-F8679C54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98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B753-8908-4574-882B-707130A8CB0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4730-45EC-4D0C-9302-F8679C54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70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B753-8908-4574-882B-707130A8CB0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4730-45EC-4D0C-9302-F8679C54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1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B753-8908-4574-882B-707130A8CB0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4730-45EC-4D0C-9302-F8679C54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87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B753-8908-4574-882B-707130A8CB0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4730-45EC-4D0C-9302-F8679C54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0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B753-8908-4574-882B-707130A8CB0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4730-45EC-4D0C-9302-F8679C54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29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B753-8908-4574-882B-707130A8CB0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4730-45EC-4D0C-9302-F8679C54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6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B753-8908-4574-882B-707130A8CB0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4730-45EC-4D0C-9302-F8679C54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0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F6B753-8908-4574-882B-707130A8CB0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4730-45EC-4D0C-9302-F8679C54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7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6B753-8908-4574-882B-707130A8CB0B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A14730-45EC-4D0C-9302-F8679C54D1D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43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6F23083-96CC-5E32-9F56-2D9FF6165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7930" y="626643"/>
            <a:ext cx="119176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74323" tIns="45720" rIns="1410843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800" dirty="0" err="1">
                <a:latin typeface="Arial" panose="020B0604020202020204" pitchFamily="34" charset="0"/>
              </a:rPr>
              <a:t>Sumit</a:t>
            </a:r>
            <a:r>
              <a:rPr lang="en-US" altLang="en-US" sz="4800" dirty="0">
                <a:latin typeface="Arial" panose="020B0604020202020204" pitchFamily="34" charset="0"/>
              </a:rPr>
              <a:t> </a:t>
            </a:r>
            <a:r>
              <a:rPr lang="en-US" altLang="en-US" sz="4800" dirty="0" err="1">
                <a:latin typeface="Arial" panose="020B0604020202020204" pitchFamily="34" charset="0"/>
              </a:rPr>
              <a:t>vaidya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163156A-D473-2E9C-B2AB-18670F897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3279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F615A1-0A6E-DBB0-8ACF-F7404CB19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432560"/>
            <a:ext cx="8585200" cy="2618276"/>
          </a:xfrm>
        </p:spPr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4EAD1F-BAE3-42B2-D0BF-A1AC7ADDA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roll no:- 2759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268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Requires Platform Expertise: A common mistake, </a:t>
            </a:r>
            <a:r>
              <a:rPr lang="en-IN" sz="2500" dirty="0" err="1"/>
              <a:t>on-premise</a:t>
            </a:r>
            <a:r>
              <a:rPr lang="en-IN" sz="2500" dirty="0"/>
              <a:t> servers compute power does not translate equivocally in the cloud but can potentially cost businesses.</a:t>
            </a:r>
          </a:p>
          <a:p>
            <a:r>
              <a:rPr lang="en-IN" sz="2500" dirty="0"/>
              <a:t>Requires Management: As Azure provides many of the platforms so it needs to be expertly managed and maintained which includes patching and server monitoring.</a:t>
            </a:r>
          </a:p>
        </p:txBody>
      </p:sp>
    </p:spTree>
    <p:extLst>
      <p:ext uri="{BB962C8B-B14F-4D97-AF65-F5344CB8AC3E}">
        <p14:creationId xmlns:p14="http://schemas.microsoft.com/office/powerpoint/2010/main" val="162712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500" dirty="0"/>
              <a:t>As Azure is a Pay as you go model, you only pay for the services which you are using in that specific time. Hence its cost effective.</a:t>
            </a:r>
          </a:p>
          <a:p>
            <a:r>
              <a:rPr lang="en-IN" sz="2500" dirty="0"/>
              <a:t>As Azure has multiple regions and availability zones the failed services can be started within seconds during disaster recovery.</a:t>
            </a:r>
          </a:p>
          <a:p>
            <a:r>
              <a:rPr lang="en-IN" sz="2500" dirty="0"/>
              <a:t> Azure SQL Database Managed Instance is recommended by default when migrating your relational databases from existing applications to Azure.</a:t>
            </a:r>
          </a:p>
        </p:txBody>
      </p:sp>
    </p:spTree>
    <p:extLst>
      <p:ext uri="{BB962C8B-B14F-4D97-AF65-F5344CB8AC3E}">
        <p14:creationId xmlns:p14="http://schemas.microsoft.com/office/powerpoint/2010/main" val="168172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3157"/>
            <a:ext cx="10515600" cy="930875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35342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-802640"/>
            <a:ext cx="9726794" cy="2656395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54" y="1169986"/>
            <a:ext cx="8596668" cy="3880773"/>
          </a:xfrm>
        </p:spPr>
        <p:txBody>
          <a:bodyPr>
            <a:noAutofit/>
          </a:bodyPr>
          <a:lstStyle/>
          <a:p>
            <a:r>
              <a:rPr lang="en-IN" sz="2500" dirty="0"/>
              <a:t>Microsoft Azure is a cloud computing platform that provides a wide variety of services that we can use without purchasing and arranging our hardware.</a:t>
            </a:r>
          </a:p>
          <a:p>
            <a:r>
              <a:rPr lang="en-IN" sz="2500" dirty="0"/>
              <a:t>Microsoft Azure is a growing set of cloud computing services created by Microsoft that hosts your existing applications, streamline the development of a new application, and also enhances our on-premises applications.</a:t>
            </a:r>
          </a:p>
          <a:p>
            <a:r>
              <a:rPr lang="en-IN" sz="2500" dirty="0"/>
              <a:t>Azure provides a wealth of cloud-based services like remote storage, database hosting, and centralized account management. Azure also offers new capabilities like AI and Internet of Things (</a:t>
            </a:r>
            <a:r>
              <a:rPr lang="en-IN" sz="2500" dirty="0" err="1"/>
              <a:t>IoT</a:t>
            </a:r>
            <a:r>
              <a:rPr lang="en-IN" sz="25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959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392" y="104734"/>
            <a:ext cx="9291215" cy="1049235"/>
          </a:xfrm>
        </p:spPr>
        <p:txBody>
          <a:bodyPr/>
          <a:lstStyle/>
          <a:p>
            <a:r>
              <a:rPr lang="en-IN" dirty="0"/>
              <a:t>History Of Microsoft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80" y="1391920"/>
            <a:ext cx="11033035" cy="4312111"/>
          </a:xfrm>
        </p:spPr>
        <p:txBody>
          <a:bodyPr>
            <a:noAutofit/>
          </a:bodyPr>
          <a:lstStyle/>
          <a:p>
            <a:r>
              <a:rPr lang="en-IN" sz="2500" dirty="0"/>
              <a:t>Microsoft Azure began in the mid-2000s as an internal initiative codenamed Project Red Dog. At the time, Amazon had already launched its cloud computing service, and Microsoft was rushing to catch up.</a:t>
            </a:r>
          </a:p>
          <a:p>
            <a:r>
              <a:rPr lang="en-IN" sz="2500" dirty="0"/>
              <a:t>Since then Microsoft has continued to expand its cloud capabilities specially in compute storage domain.</a:t>
            </a:r>
          </a:p>
          <a:p>
            <a:r>
              <a:rPr lang="en-IN" sz="2500" dirty="0"/>
              <a:t>It also added support for a wide variety of programming languages, frameworks and operating systems, including Linux — something that once would have been unthinkable for a Microsoft product.</a:t>
            </a:r>
          </a:p>
          <a:p>
            <a:r>
              <a:rPr lang="en-IN" sz="2500" dirty="0"/>
              <a:t>Recognizing that its cloud computing service had moved far beyond Windows, the company renamed Windows Azure as Microsoft Azure in April 2014</a:t>
            </a:r>
          </a:p>
        </p:txBody>
      </p:sp>
    </p:spTree>
    <p:extLst>
      <p:ext uri="{BB962C8B-B14F-4D97-AF65-F5344CB8AC3E}">
        <p14:creationId xmlns:p14="http://schemas.microsoft.com/office/powerpoint/2010/main" val="281398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174" y="91440"/>
            <a:ext cx="8596668" cy="1320800"/>
          </a:xfrm>
        </p:spPr>
        <p:txBody>
          <a:bodyPr/>
          <a:lstStyle/>
          <a:p>
            <a:r>
              <a:rPr lang="en-IN" dirty="0"/>
              <a:t>Availability Zones And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854015"/>
            <a:ext cx="8786322" cy="6430705"/>
          </a:xfrm>
        </p:spPr>
        <p:txBody>
          <a:bodyPr>
            <a:noAutofit/>
          </a:bodyPr>
          <a:lstStyle/>
          <a:p>
            <a:r>
              <a:rPr lang="en-IN" sz="2500" dirty="0"/>
              <a:t>Generally, every Azure region consists of multiple data </a:t>
            </a:r>
            <a:r>
              <a:rPr lang="en-IN" sz="2500" dirty="0" err="1"/>
              <a:t>centers</a:t>
            </a:r>
            <a:r>
              <a:rPr lang="en-IN" sz="2500" dirty="0"/>
              <a:t> located at different physical locations.</a:t>
            </a:r>
          </a:p>
          <a:p>
            <a:r>
              <a:rPr lang="en-IN" sz="2500" dirty="0"/>
              <a:t>Azure availability zones are physically separate locations within each Azure region that are tolerant to local failures.</a:t>
            </a:r>
          </a:p>
          <a:p>
            <a:r>
              <a:rPr lang="en-IN" sz="2500" dirty="0"/>
              <a:t>Azure availability zones are connected by a high-performance network with a round-trip latency of less than 2ms.</a:t>
            </a:r>
          </a:p>
          <a:p>
            <a:r>
              <a:rPr lang="en-IN" sz="2500" dirty="0"/>
              <a:t>Azure provides the most extensive global footprint of any cloud provider and is rapidly opening new regions and availability zones.</a:t>
            </a:r>
          </a:p>
        </p:txBody>
      </p:sp>
    </p:spTree>
    <p:extLst>
      <p:ext uri="{BB962C8B-B14F-4D97-AF65-F5344CB8AC3E}">
        <p14:creationId xmlns:p14="http://schemas.microsoft.com/office/powerpoint/2010/main" val="319892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 following regions currently support</a:t>
            </a:r>
            <a:br>
              <a:rPr lang="en-IN" dirty="0"/>
            </a:br>
            <a:r>
              <a:rPr lang="en-IN" dirty="0"/>
              <a:t>availability zones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913" y="2392710"/>
            <a:ext cx="75152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7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500" dirty="0"/>
              <a:t>Public Cloud: Public cloud is open to all to store and access information via the Internet using the pay-per-usage method.</a:t>
            </a:r>
          </a:p>
          <a:p>
            <a:r>
              <a:rPr lang="en-IN" sz="2500" dirty="0"/>
              <a:t>In public cloud, computing resources are managed and operated by the Cloud Service Provider(CSP).</a:t>
            </a:r>
          </a:p>
          <a:p>
            <a:r>
              <a:rPr lang="en-IN" sz="2500" dirty="0"/>
              <a:t>Example: Amazon elastic compute cloud (EC2), IBM </a:t>
            </a:r>
            <a:r>
              <a:rPr lang="en-IN" sz="2500" dirty="0" err="1"/>
              <a:t>SmartCloud</a:t>
            </a:r>
            <a:r>
              <a:rPr lang="en-IN" sz="2500" dirty="0"/>
              <a:t> Enterprise, Microsoft, Google App Engine, Windows Azure Services Platform.</a:t>
            </a:r>
          </a:p>
        </p:txBody>
      </p:sp>
    </p:spTree>
    <p:extLst>
      <p:ext uri="{BB962C8B-B14F-4D97-AF65-F5344CB8AC3E}">
        <p14:creationId xmlns:p14="http://schemas.microsoft.com/office/powerpoint/2010/main" val="409274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500" dirty="0"/>
              <a:t>Private Cloud: Private cloud is also known as an internal cloud or corporate cloud</a:t>
            </a:r>
          </a:p>
          <a:p>
            <a:r>
              <a:rPr lang="en-IN" sz="2500" dirty="0"/>
              <a:t>It is used by organizations to build and manage their own data </a:t>
            </a:r>
            <a:r>
              <a:rPr lang="en-IN" sz="2500" dirty="0" err="1"/>
              <a:t>centers</a:t>
            </a:r>
            <a:r>
              <a:rPr lang="en-IN" sz="2500" dirty="0"/>
              <a:t> internally or by the third party.</a:t>
            </a:r>
          </a:p>
          <a:p>
            <a:r>
              <a:rPr lang="en-IN" sz="2500" dirty="0"/>
              <a:t>It can be deployed using </a:t>
            </a:r>
            <a:r>
              <a:rPr lang="en-IN" sz="2500" dirty="0" err="1"/>
              <a:t>Opensource</a:t>
            </a:r>
            <a:r>
              <a:rPr lang="en-IN" sz="2500" dirty="0"/>
              <a:t> tools such as </a:t>
            </a:r>
            <a:r>
              <a:rPr lang="en-IN" sz="2500" dirty="0" err="1"/>
              <a:t>Openstack</a:t>
            </a:r>
            <a:r>
              <a:rPr lang="en-IN" sz="2500" dirty="0"/>
              <a:t> and Eucalyptus.</a:t>
            </a:r>
          </a:p>
          <a:p>
            <a:r>
              <a:rPr lang="en-IN" sz="2500" dirty="0"/>
              <a:t>Example: Private cloud of the organisation.</a:t>
            </a:r>
          </a:p>
        </p:txBody>
      </p:sp>
    </p:spTree>
    <p:extLst>
      <p:ext uri="{BB962C8B-B14F-4D97-AF65-F5344CB8AC3E}">
        <p14:creationId xmlns:p14="http://schemas.microsoft.com/office/powerpoint/2010/main" val="191488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5022491"/>
          </a:xfrm>
        </p:spPr>
        <p:txBody>
          <a:bodyPr>
            <a:noAutofit/>
          </a:bodyPr>
          <a:lstStyle/>
          <a:p>
            <a:r>
              <a:rPr lang="en-IN" sz="2500" dirty="0"/>
              <a:t>Hybrid Cloud : It is a combination of public and private cloud.</a:t>
            </a:r>
          </a:p>
          <a:p>
            <a:r>
              <a:rPr lang="en-IN" sz="2500" dirty="0"/>
              <a:t>Hybrid cloud is partially secure because the services which are running on the public cloud can be accessed by anyone, while the services which are running on a private cloud can be accessed only by the organization's users.</a:t>
            </a:r>
          </a:p>
          <a:p>
            <a:r>
              <a:rPr lang="en-IN" sz="2500" dirty="0"/>
              <a:t>example: Google Application Suite (Gmail, Google Apps, and Google Drive), Office 365 (MS Office on the Web and One Drive), Amazon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388503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54" y="1488613"/>
            <a:ext cx="8596668" cy="3880773"/>
          </a:xfrm>
        </p:spPr>
        <p:txBody>
          <a:bodyPr>
            <a:noAutofit/>
          </a:bodyPr>
          <a:lstStyle/>
          <a:p>
            <a:r>
              <a:rPr lang="en-IN" sz="2500" dirty="0"/>
              <a:t>High Availability: It refers to the quality of computing infrastructure which allows it to continue functioning, even when some of its components fail.</a:t>
            </a:r>
          </a:p>
          <a:p>
            <a:r>
              <a:rPr lang="en-IN" sz="2500" dirty="0"/>
              <a:t>Data Security: Azure provides many of the things to secure data over the cloud- like Microsoft Defender for Cloud, Key Vault, Azure Information Protection, and many more.</a:t>
            </a:r>
          </a:p>
          <a:p>
            <a:r>
              <a:rPr lang="en-IN" sz="2500" dirty="0"/>
              <a:t>Scalability: Azure provides 2 types of scalability i.e. Vertical and Horizontal scaling to tackle the load by changing the capacity of resources or by adding the resources.</a:t>
            </a:r>
          </a:p>
          <a:p>
            <a:r>
              <a:rPr lang="en-IN" sz="2500" dirty="0"/>
              <a:t>Cost-Effective: Azure provides different pricing models that can help to save costs.</a:t>
            </a:r>
          </a:p>
        </p:txBody>
      </p:sp>
    </p:spTree>
    <p:extLst>
      <p:ext uri="{BB962C8B-B14F-4D97-AF65-F5344CB8AC3E}">
        <p14:creationId xmlns:p14="http://schemas.microsoft.com/office/powerpoint/2010/main" val="25059893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555</TotalTime>
  <Words>746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Rockwell</vt:lpstr>
      <vt:lpstr>Times New Roman</vt:lpstr>
      <vt:lpstr>Gallery</vt:lpstr>
      <vt:lpstr> </vt:lpstr>
      <vt:lpstr>INTRODUCTION</vt:lpstr>
      <vt:lpstr>History Of Microsoft Azure</vt:lpstr>
      <vt:lpstr>Availability Zones And Set</vt:lpstr>
      <vt:lpstr>The following regions currently support availability zones</vt:lpstr>
      <vt:lpstr>Types of Cloud</vt:lpstr>
      <vt:lpstr>Types of Cloud</vt:lpstr>
      <vt:lpstr>Types of Cloud</vt:lpstr>
      <vt:lpstr>Advantages of Azure</vt:lpstr>
      <vt:lpstr>Disadvantages of Azure</vt:lpstr>
      <vt:lpstr>CONCLUSION</vt:lpstr>
      <vt:lpstr>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CLOUD</dc:title>
  <dc:creator>Anand k</dc:creator>
  <cp:lastModifiedBy>Sumit Vaidya</cp:lastModifiedBy>
  <cp:revision>15</cp:revision>
  <dcterms:created xsi:type="dcterms:W3CDTF">2022-07-08T04:32:08Z</dcterms:created>
  <dcterms:modified xsi:type="dcterms:W3CDTF">2022-12-25T10:37:37Z</dcterms:modified>
</cp:coreProperties>
</file>