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69" r:id="rId3"/>
    <p:sldId id="257" r:id="rId4"/>
    <p:sldId id="259" r:id="rId5"/>
    <p:sldId id="260" r:id="rId6"/>
    <p:sldId id="265" r:id="rId7"/>
    <p:sldId id="267" r:id="rId8"/>
    <p:sldId id="268" r:id="rId9"/>
    <p:sldId id="273" r:id="rId10"/>
    <p:sldId id="270" r:id="rId11"/>
    <p:sldId id="274" r:id="rId12"/>
    <p:sldId id="275" r:id="rId13"/>
    <p:sldId id="276" r:id="rId14"/>
    <p:sldId id="277" r:id="rId15"/>
    <p:sldId id="278" r:id="rId16"/>
    <p:sldId id="281" r:id="rId17"/>
    <p:sldId id="262" r:id="rId18"/>
    <p:sldId id="264" r:id="rId19"/>
    <p:sldId id="263" r:id="rId20"/>
    <p:sldId id="279" r:id="rId21"/>
    <p:sldId id="28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bhadeep Saha" initials="SS" lastIdx="1" clrIdx="0">
    <p:extLst>
      <p:ext uri="{19B8F6BF-5375-455C-9EA6-DF929625EA0E}">
        <p15:presenceInfo xmlns="" xmlns:p15="http://schemas.microsoft.com/office/powerpoint/2012/main" userId="b7adf43aaf18d68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59" autoAdjust="0"/>
    <p:restoredTop sz="94660"/>
  </p:normalViewPr>
  <p:slideViewPr>
    <p:cSldViewPr snapToGrid="0">
      <p:cViewPr>
        <p:scale>
          <a:sx n="70" d="100"/>
          <a:sy n="70" d="100"/>
        </p:scale>
        <p:origin x="-762" y="-16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3CACCFAB-663C-4F0D-BB26-72913F8A987D}" type="datetimeFigureOut">
              <a:rPr lang="en-US" smtClean="0"/>
              <a:pPr/>
              <a:t>11/26/2018</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4B5CE1F6-933F-4FC3-921F-736D08AA2E75}" type="slidenum">
              <a:rPr lang="en-US" smtClean="0"/>
              <a:pPr/>
              <a:t>‹#›</a:t>
            </a:fld>
            <a:endParaRPr lang="en-US"/>
          </a:p>
        </p:txBody>
      </p:sp>
      <p:sp>
        <p:nvSpPr>
          <p:cNvPr id="7" name="Rectangle 6"/>
          <p:cNvSpPr/>
          <p:nvPr/>
        </p:nvSpPr>
        <p:spPr>
          <a:xfrm>
            <a:off x="83909" y="1449304"/>
            <a:ext cx="12028716"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83909" y="1396720"/>
            <a:ext cx="12028716"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83909" y="2976649"/>
            <a:ext cx="12028716"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609600" y="1505931"/>
            <a:ext cx="109728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CACCFAB-663C-4F0D-BB26-72913F8A987D}" type="datetimeFigureOut">
              <a:rPr lang="en-US" smtClean="0"/>
              <a:pPr/>
              <a:t>11/26/2018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5CE1F6-933F-4FC3-921F-736D08AA2E7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2"/>
            <a:ext cx="268224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219200" y="274641"/>
            <a:ext cx="7416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CACCFAB-663C-4F0D-BB26-72913F8A987D}" type="datetimeFigureOut">
              <a:rPr lang="en-US" smtClean="0"/>
              <a:pPr/>
              <a:t>11/26/2018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5CE1F6-933F-4FC3-921F-736D08AA2E7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3CACCFAB-663C-4F0D-BB26-72913F8A987D}" type="datetimeFigureOut">
              <a:rPr lang="en-US" smtClean="0"/>
              <a:pPr/>
              <a:t>11/26/2018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5CE1F6-933F-4FC3-921F-736D08AA2E75}" type="slidenum">
              <a:rPr lang="en-US" smtClean="0"/>
              <a:pPr/>
              <a:t>‹#›</a:t>
            </a:fld>
            <a:endParaRPr lang="en-US"/>
          </a:p>
        </p:txBody>
      </p:sp>
      <p:sp>
        <p:nvSpPr>
          <p:cNvPr id="8" name="Content Placeholder 7"/>
          <p:cNvSpPr>
            <a:spLocks noGrp="1"/>
          </p:cNvSpPr>
          <p:nvPr>
            <p:ph sz="quarter" idx="1"/>
          </p:nvPr>
        </p:nvSpPr>
        <p:spPr>
          <a:xfrm>
            <a:off x="1219200" y="1447800"/>
            <a:ext cx="103632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63084" y="952501"/>
            <a:ext cx="103632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63084" y="2547938"/>
            <a:ext cx="103632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CACCFAB-663C-4F0D-BB26-72913F8A987D}" type="datetimeFigureOut">
              <a:rPr lang="en-US" smtClean="0"/>
              <a:pPr/>
              <a:t>11/26/2018</a:t>
            </a:fld>
            <a:endParaRPr lang="en-US"/>
          </a:p>
        </p:txBody>
      </p:sp>
      <p:sp>
        <p:nvSpPr>
          <p:cNvPr id="5" name="Footer Placeholder 4"/>
          <p:cNvSpPr>
            <a:spLocks noGrp="1"/>
          </p:cNvSpPr>
          <p:nvPr>
            <p:ph type="ftr" sz="quarter" idx="11"/>
          </p:nvPr>
        </p:nvSpPr>
        <p:spPr>
          <a:xfrm>
            <a:off x="1066800" y="6172200"/>
            <a:ext cx="5334000" cy="457200"/>
          </a:xfrm>
        </p:spPr>
        <p:txBody>
          <a:bodyPr/>
          <a:lstStyle/>
          <a:p>
            <a:endParaRPr lang="en-US"/>
          </a:p>
        </p:txBody>
      </p:sp>
      <p:sp>
        <p:nvSpPr>
          <p:cNvPr id="7" name="Rectangle 6"/>
          <p:cNvSpPr/>
          <p:nvPr/>
        </p:nvSpPr>
        <p:spPr>
          <a:xfrm flipV="1">
            <a:off x="92550" y="2376830"/>
            <a:ext cx="120180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2195" y="2341476"/>
            <a:ext cx="1201837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075" y="2468880"/>
            <a:ext cx="1201949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95072" y="6208776"/>
            <a:ext cx="609600" cy="457200"/>
          </a:xfrm>
        </p:spPr>
        <p:txBody>
          <a:bodyPr/>
          <a:lstStyle/>
          <a:p>
            <a:fld id="{4B5CE1F6-933F-4FC3-921F-736D08AA2E7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3CACCFAB-663C-4F0D-BB26-72913F8A987D}" type="datetimeFigureOut">
              <a:rPr lang="en-US" smtClean="0"/>
              <a:pPr/>
              <a:t>11/26/2018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5CE1F6-933F-4FC3-921F-736D08AA2E75}" type="slidenum">
              <a:rPr lang="en-US" smtClean="0"/>
              <a:pPr/>
              <a:t>‹#›</a:t>
            </a:fld>
            <a:endParaRPr lang="en-US"/>
          </a:p>
        </p:txBody>
      </p:sp>
      <p:sp>
        <p:nvSpPr>
          <p:cNvPr id="9" name="Content Placeholder 8"/>
          <p:cNvSpPr>
            <a:spLocks noGrp="1"/>
          </p:cNvSpPr>
          <p:nvPr>
            <p:ph sz="quarter" idx="1"/>
          </p:nvPr>
        </p:nvSpPr>
        <p:spPr>
          <a:xfrm>
            <a:off x="1219200" y="1447800"/>
            <a:ext cx="499872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6578600" y="1447800"/>
            <a:ext cx="499872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050"/>
            <a:ext cx="103632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3CACCFAB-663C-4F0D-BB26-72913F8A987D}" type="datetimeFigureOut">
              <a:rPr lang="en-US" smtClean="0"/>
              <a:pPr/>
              <a:t>11/26/2018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5CE1F6-933F-4FC3-921F-736D08AA2E75}" type="slidenum">
              <a:rPr lang="en-US" smtClean="0"/>
              <a:pPr/>
              <a:t>‹#›</a:t>
            </a:fld>
            <a:endParaRPr lang="en-US"/>
          </a:p>
        </p:txBody>
      </p:sp>
      <p:sp>
        <p:nvSpPr>
          <p:cNvPr id="11" name="Content Placeholder 10"/>
          <p:cNvSpPr>
            <a:spLocks noGrp="1"/>
          </p:cNvSpPr>
          <p:nvPr>
            <p:ph sz="half" idx="2"/>
          </p:nvPr>
        </p:nvSpPr>
        <p:spPr>
          <a:xfrm>
            <a:off x="1219200" y="2247900"/>
            <a:ext cx="49784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6604000" y="2247900"/>
            <a:ext cx="49784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CACCFAB-663C-4F0D-BB26-72913F8A987D}" type="datetimeFigureOut">
              <a:rPr lang="en-US" smtClean="0"/>
              <a:pPr/>
              <a:t>11/26/2018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5CE1F6-933F-4FC3-921F-736D08AA2E7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ACCFAB-663C-4F0D-BB26-72913F8A987D}" type="datetimeFigureOut">
              <a:rPr lang="en-US" smtClean="0"/>
              <a:pPr/>
              <a:t>11/26/2018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5CE1F6-933F-4FC3-921F-736D08AA2E7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219200" y="273050"/>
            <a:ext cx="103632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CACCFAB-663C-4F0D-BB26-72913F8A987D}" type="datetimeFigureOut">
              <a:rPr lang="en-US" smtClean="0"/>
              <a:pPr/>
              <a:t>11/26/2018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5CE1F6-933F-4FC3-921F-736D08AA2E75}" type="slidenum">
              <a:rPr lang="en-US" smtClean="0"/>
              <a:pPr/>
              <a:t>‹#›</a:t>
            </a:fld>
            <a:endParaRPr lang="en-US"/>
          </a:p>
        </p:txBody>
      </p:sp>
      <p:sp>
        <p:nvSpPr>
          <p:cNvPr id="11" name="Content Placeholder 10"/>
          <p:cNvSpPr>
            <a:spLocks noGrp="1"/>
          </p:cNvSpPr>
          <p:nvPr>
            <p:ph sz="quarter" idx="1"/>
          </p:nvPr>
        </p:nvSpPr>
        <p:spPr>
          <a:xfrm>
            <a:off x="3962400" y="1600200"/>
            <a:ext cx="7620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CACCFAB-663C-4F0D-BB26-72913F8A987D}" type="datetimeFigureOut">
              <a:rPr lang="en-US" smtClean="0"/>
              <a:pPr/>
              <a:t>11/26/2018</a:t>
            </a:fld>
            <a:endParaRPr lang="en-US"/>
          </a:p>
        </p:txBody>
      </p:sp>
      <p:sp>
        <p:nvSpPr>
          <p:cNvPr id="6" name="Footer Placeholder 5"/>
          <p:cNvSpPr>
            <a:spLocks noGrp="1"/>
          </p:cNvSpPr>
          <p:nvPr>
            <p:ph type="ftr" sz="quarter" idx="11"/>
          </p:nvPr>
        </p:nvSpPr>
        <p:spPr>
          <a:xfrm>
            <a:off x="1219200" y="6172200"/>
            <a:ext cx="5181600" cy="457200"/>
          </a:xfrm>
        </p:spPr>
        <p:txBody>
          <a:bodyPr/>
          <a:lstStyle/>
          <a:p>
            <a:endParaRPr lang="en-US"/>
          </a:p>
        </p:txBody>
      </p:sp>
      <p:sp>
        <p:nvSpPr>
          <p:cNvPr id="7" name="Slide Number Placeholder 6"/>
          <p:cNvSpPr>
            <a:spLocks noGrp="1"/>
          </p:cNvSpPr>
          <p:nvPr>
            <p:ph type="sldNum" sz="quarter" idx="12"/>
          </p:nvPr>
        </p:nvSpPr>
        <p:spPr>
          <a:xfrm>
            <a:off x="195072" y="6208776"/>
            <a:ext cx="609600" cy="457200"/>
          </a:xfrm>
        </p:spPr>
        <p:txBody>
          <a:bodyPr/>
          <a:lstStyle/>
          <a:p>
            <a:fld id="{4B5CE1F6-933F-4FC3-921F-736D08AA2E75}" type="slidenum">
              <a:rPr lang="en-US" smtClean="0"/>
              <a:pPr/>
              <a:t>‹#›</a:t>
            </a:fld>
            <a:endParaRPr lang="en-US"/>
          </a:p>
        </p:txBody>
      </p:sp>
      <p:sp>
        <p:nvSpPr>
          <p:cNvPr id="11" name="Rectangle 10"/>
          <p:cNvSpPr/>
          <p:nvPr/>
        </p:nvSpPr>
        <p:spPr>
          <a:xfrm flipV="1">
            <a:off x="91076" y="4683555"/>
            <a:ext cx="120091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91345" y="4650475"/>
            <a:ext cx="1200885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91348" y="4773225"/>
            <a:ext cx="12008849"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1219200" y="274638"/>
            <a:ext cx="103632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1219200" y="1447800"/>
            <a:ext cx="103632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fld id="{3CACCFAB-663C-4F0D-BB26-72913F8A987D}" type="datetimeFigureOut">
              <a:rPr lang="en-US" smtClean="0"/>
              <a:pPr/>
              <a:t>11/26/2018</a:t>
            </a:fld>
            <a:endParaRPr lang="en-US"/>
          </a:p>
        </p:txBody>
      </p:sp>
      <p:sp>
        <p:nvSpPr>
          <p:cNvPr id="3" name="Footer Placeholder 2"/>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95072" y="6210300"/>
            <a:ext cx="6096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4B5CE1F6-933F-4FC3-921F-736D08AA2E7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ACF1FBBF-AA5B-46EB-9C4E-24A6A18F2126}"/>
              </a:ext>
            </a:extLst>
          </p:cNvPr>
          <p:cNvSpPr>
            <a:spLocks noGrp="1"/>
          </p:cNvSpPr>
          <p:nvPr>
            <p:ph type="subTitle" idx="1"/>
          </p:nvPr>
        </p:nvSpPr>
        <p:spPr>
          <a:xfrm>
            <a:off x="1638302" y="1002510"/>
            <a:ext cx="8915398" cy="493867"/>
          </a:xfrm>
        </p:spPr>
        <p:txBody>
          <a:bodyPr>
            <a:normAutofit/>
          </a:bodyPr>
          <a:lstStyle/>
          <a:p>
            <a:r>
              <a:rPr lang="en-US" b="1" dirty="0">
                <a:solidFill>
                  <a:schemeClr val="tx1">
                    <a:lumMod val="65000"/>
                    <a:lumOff val="35000"/>
                  </a:schemeClr>
                </a:solidFill>
                <a:latin typeface="Times New Roman" panose="02020603050405020304" pitchFamily="18" charset="0"/>
                <a:cs typeface="Times New Roman" panose="02020603050405020304" pitchFamily="18" charset="0"/>
              </a:rPr>
              <a:t>Project Guide : Prof. Tanmoy Halder</a:t>
            </a:r>
          </a:p>
          <a:p>
            <a:endParaRPr lang="en-US" b="1"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 xmlns:a16="http://schemas.microsoft.com/office/drawing/2014/main" id="{1C0DB419-04A4-4C48-8FC8-76D940C96124}"/>
              </a:ext>
            </a:extLst>
          </p:cNvPr>
          <p:cNvSpPr>
            <a:spLocks noGrp="1"/>
          </p:cNvSpPr>
          <p:nvPr>
            <p:ph type="ctrTitle"/>
          </p:nvPr>
        </p:nvSpPr>
        <p:spPr>
          <a:xfrm>
            <a:off x="1057568" y="211658"/>
            <a:ext cx="10076863" cy="658571"/>
          </a:xfrm>
        </p:spPr>
        <p:txBody>
          <a:bodyPr>
            <a:noAutofit/>
          </a:bodyPr>
          <a:lstStyle/>
          <a:p>
            <a:r>
              <a:rPr lang="en-US" sz="4400" b="1" dirty="0">
                <a:solidFill>
                  <a:schemeClr val="tx1">
                    <a:lumMod val="75000"/>
                    <a:lumOff val="25000"/>
                  </a:schemeClr>
                </a:solidFill>
                <a:latin typeface="Times New Roman" panose="02020603050405020304" pitchFamily="18" charset="0"/>
                <a:cs typeface="Times New Roman" panose="02020603050405020304" pitchFamily="18" charset="0"/>
              </a:rPr>
              <a:t>Online Grocery Shopping System</a:t>
            </a:r>
          </a:p>
        </p:txBody>
      </p:sp>
      <p:sp>
        <p:nvSpPr>
          <p:cNvPr id="4" name="Rectangle 3">
            <a:extLst>
              <a:ext uri="{FF2B5EF4-FFF2-40B4-BE49-F238E27FC236}">
                <a16:creationId xmlns="" xmlns:a16="http://schemas.microsoft.com/office/drawing/2014/main" id="{D900D0E9-4C96-4E90-9670-D06FDF0A0ADD}"/>
              </a:ext>
            </a:extLst>
          </p:cNvPr>
          <p:cNvSpPr/>
          <p:nvPr/>
        </p:nvSpPr>
        <p:spPr>
          <a:xfrm>
            <a:off x="1527216" y="5357451"/>
            <a:ext cx="9137568" cy="1043619"/>
          </a:xfrm>
          <a:prstGeom prst="rect">
            <a:avLst/>
          </a:prstGeom>
        </p:spPr>
        <p:txBody>
          <a:bodyPr wrap="square">
            <a:spAutoFit/>
          </a:bodyPr>
          <a:lstStyle/>
          <a:p>
            <a:pPr algn="ctr">
              <a:lnSpc>
                <a:spcPct val="115000"/>
              </a:lnSpc>
            </a:pPr>
            <a:r>
              <a:rPr lang="en-US" sz="2800" b="1" dirty="0">
                <a:latin typeface="Times New Roman" panose="02020603050405020304" pitchFamily="18" charset="0"/>
                <a:ea typeface="Calibri" panose="020F0502020204030204" pitchFamily="34" charset="0"/>
                <a:cs typeface="Times New Roman" panose="02020603050405020304" pitchFamily="18" charset="0"/>
              </a:rPr>
              <a:t>Dr. B.C. Roy Engineering College, Durgapur</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pPr>
            <a:r>
              <a:rPr lang="en-US" sz="2800" b="1" dirty="0">
                <a:latin typeface="Times New Roman" panose="02020603050405020304" pitchFamily="18" charset="0"/>
                <a:ea typeface="Calibri" panose="020F0502020204030204" pitchFamily="34" charset="0"/>
                <a:cs typeface="Times New Roman" panose="02020603050405020304" pitchFamily="18" charset="0"/>
              </a:rPr>
              <a:t>Academy of Professional Courses</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p:txBody>
      </p:sp>
      <p:graphicFrame>
        <p:nvGraphicFramePr>
          <p:cNvPr id="6" name="Table 5"/>
          <p:cNvGraphicFramePr>
            <a:graphicFrameLocks noGrp="1"/>
          </p:cNvGraphicFramePr>
          <p:nvPr/>
        </p:nvGraphicFramePr>
        <p:xfrm>
          <a:off x="645458" y="1598593"/>
          <a:ext cx="11187954" cy="3576916"/>
        </p:xfrm>
        <a:graphic>
          <a:graphicData uri="http://schemas.openxmlformats.org/drawingml/2006/table">
            <a:tbl>
              <a:tblPr firstRow="1" bandRow="1">
                <a:tableStyleId>{5940675A-B579-460E-94D1-54222C63F5DA}</a:tableStyleId>
              </a:tblPr>
              <a:tblGrid>
                <a:gridCol w="5593977"/>
                <a:gridCol w="5593977"/>
              </a:tblGrid>
              <a:tr h="51098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u="sng" dirty="0" smtClean="0">
                          <a:latin typeface="Times New Roman" panose="02020603050405020304" pitchFamily="18" charset="0"/>
                          <a:cs typeface="Times New Roman" panose="02020603050405020304" pitchFamily="18" charset="0"/>
                        </a:rPr>
                        <a:t>Project Team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1" u="sng" dirty="0" smtClean="0">
                          <a:latin typeface="Times New Roman" pitchFamily="18" charset="0"/>
                          <a:cs typeface="Times New Roman" pitchFamily="18" charset="0"/>
                        </a:rPr>
                        <a:t>Role</a:t>
                      </a:r>
                      <a:endParaRPr lang="en-US" b="1" u="sng" dirty="0">
                        <a:latin typeface="Times New Roman" pitchFamily="18" charset="0"/>
                        <a:cs typeface="Times New Roman"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510988">
                <a:tc>
                  <a:txBody>
                    <a:bodyPr/>
                    <a:lstStyle/>
                    <a:p>
                      <a:pPr algn="ctr"/>
                      <a:r>
                        <a:rPr lang="en-US" dirty="0" smtClean="0"/>
                        <a:t>1.Sumit</a:t>
                      </a:r>
                      <a:r>
                        <a:rPr lang="en-US" baseline="0" dirty="0" smtClean="0"/>
                        <a:t> Mukherjee (32301216011)</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smtClean="0"/>
                        <a:t>Coding, Design</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51098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2.Subhadip</a:t>
                      </a:r>
                      <a:r>
                        <a:rPr lang="en-US" baseline="0" dirty="0" smtClean="0">
                          <a:latin typeface="Times New Roman" panose="02020603050405020304" pitchFamily="18" charset="0"/>
                          <a:cs typeface="Times New Roman" panose="02020603050405020304" pitchFamily="18" charset="0"/>
                        </a:rPr>
                        <a:t> Chakraborty</a:t>
                      </a:r>
                      <a:r>
                        <a:rPr lang="en-US" dirty="0" smtClean="0">
                          <a:latin typeface="Times New Roman" panose="02020603050405020304" pitchFamily="18" charset="0"/>
                          <a:cs typeface="Times New Roman" panose="02020603050405020304" pitchFamily="18" charset="0"/>
                        </a:rPr>
                        <a:t> (32301216015)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smtClean="0"/>
                        <a:t>Design,</a:t>
                      </a:r>
                      <a:r>
                        <a:rPr lang="en-US" baseline="0" dirty="0" smtClean="0"/>
                        <a:t> Testing</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51098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3. Subhadeep Saha (32301216016)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smtClean="0"/>
                        <a:t>Coding,</a:t>
                      </a:r>
                      <a:r>
                        <a:rPr lang="en-US" baseline="0" dirty="0" smtClean="0"/>
                        <a:t> </a:t>
                      </a:r>
                      <a:r>
                        <a:rPr lang="en-US" dirty="0" smtClean="0"/>
                        <a:t>Design</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51098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4. Subhadeep Chatterjee (32301216017)</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smtClean="0"/>
                        <a:t>Testing</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51098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5. Shantu Sharma (32301216031)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smtClean="0"/>
                        <a:t>Testing</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51098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6. Tanmoy Kesh (32301216006)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smtClean="0"/>
                        <a:t>Implementation</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 xmlns:p14="http://schemas.microsoft.com/office/powerpoint/2010/main" val="34006689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99011" y="13063"/>
            <a:ext cx="10515600" cy="653777"/>
          </a:xfrm>
        </p:spPr>
        <p:txBody>
          <a:bodyPr>
            <a:normAutofit/>
          </a:bodyPr>
          <a:lstStyle/>
          <a:p>
            <a:pPr algn="ctr"/>
            <a:r>
              <a:rPr lang="en-US" sz="2800" b="1" u="sng" dirty="0" smtClean="0">
                <a:solidFill>
                  <a:schemeClr val="tx1"/>
                </a:solidFill>
                <a:latin typeface="Times New Roman" pitchFamily="18" charset="0"/>
                <a:cs typeface="Times New Roman" pitchFamily="18" charset="0"/>
              </a:rPr>
              <a:t>Screenshots/Home</a:t>
            </a:r>
            <a:endParaRPr lang="en-US" sz="2800" b="1" u="sng" dirty="0">
              <a:solidFill>
                <a:schemeClr val="tx1"/>
              </a:solidFill>
              <a:latin typeface="Times New Roman" pitchFamily="18" charset="0"/>
              <a:cs typeface="Times New Roman" pitchFamily="18" charset="0"/>
            </a:endParaRPr>
          </a:p>
        </p:txBody>
      </p:sp>
      <p:pic>
        <p:nvPicPr>
          <p:cNvPr id="2051" name="Picture 3" descr="C:\Users\SUMIT\Desktop\Capture5.JPG"/>
          <p:cNvPicPr>
            <a:picLocks noChangeAspect="1" noChangeArrowheads="1"/>
          </p:cNvPicPr>
          <p:nvPr/>
        </p:nvPicPr>
        <p:blipFill>
          <a:blip r:embed="rId2" cstate="print"/>
          <a:srcRect/>
          <a:stretch>
            <a:fillRect/>
          </a:stretch>
        </p:blipFill>
        <p:spPr bwMode="auto">
          <a:xfrm>
            <a:off x="341193" y="777922"/>
            <a:ext cx="11505063" cy="5691117"/>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99011" y="13063"/>
            <a:ext cx="10515600" cy="653777"/>
          </a:xfrm>
        </p:spPr>
        <p:txBody>
          <a:bodyPr>
            <a:normAutofit/>
          </a:bodyPr>
          <a:lstStyle/>
          <a:p>
            <a:pPr algn="ctr"/>
            <a:r>
              <a:rPr lang="en-US" sz="2800" b="1" u="sng" dirty="0" smtClean="0">
                <a:solidFill>
                  <a:schemeClr val="tx1"/>
                </a:solidFill>
                <a:latin typeface="Times New Roman" pitchFamily="18" charset="0"/>
                <a:cs typeface="Times New Roman" pitchFamily="18" charset="0"/>
              </a:rPr>
              <a:t>Screenshots/Products</a:t>
            </a:r>
            <a:endParaRPr lang="en-US" sz="2800" b="1" u="sng" dirty="0">
              <a:solidFill>
                <a:schemeClr val="tx1"/>
              </a:solidFill>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cstate="print"/>
          <a:srcRect/>
          <a:stretch>
            <a:fillRect/>
          </a:stretch>
        </p:blipFill>
        <p:spPr bwMode="auto">
          <a:xfrm>
            <a:off x="354842" y="777922"/>
            <a:ext cx="11395880" cy="567746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99011" y="13063"/>
            <a:ext cx="10515600" cy="653777"/>
          </a:xfrm>
        </p:spPr>
        <p:txBody>
          <a:bodyPr>
            <a:normAutofit/>
          </a:bodyPr>
          <a:lstStyle/>
          <a:p>
            <a:pPr algn="ctr"/>
            <a:r>
              <a:rPr lang="en-US" sz="2800" b="1" u="sng" dirty="0" smtClean="0">
                <a:solidFill>
                  <a:schemeClr val="tx1"/>
                </a:solidFill>
                <a:latin typeface="Times New Roman" pitchFamily="18" charset="0"/>
                <a:cs typeface="Times New Roman" pitchFamily="18" charset="0"/>
              </a:rPr>
              <a:t>Screenshots/Products</a:t>
            </a:r>
            <a:endParaRPr lang="en-US" sz="2800" b="1" u="sng" dirty="0">
              <a:solidFill>
                <a:schemeClr val="tx1"/>
              </a:solidFill>
              <a:latin typeface="Times New Roman" pitchFamily="18" charset="0"/>
              <a:cs typeface="Times New Roman" pitchFamily="18" charset="0"/>
            </a:endParaRPr>
          </a:p>
        </p:txBody>
      </p:sp>
      <p:pic>
        <p:nvPicPr>
          <p:cNvPr id="6146" name="Picture 2"/>
          <p:cNvPicPr>
            <a:picLocks noChangeAspect="1" noChangeArrowheads="1"/>
          </p:cNvPicPr>
          <p:nvPr/>
        </p:nvPicPr>
        <p:blipFill>
          <a:blip r:embed="rId2" cstate="print"/>
          <a:srcRect/>
          <a:stretch>
            <a:fillRect/>
          </a:stretch>
        </p:blipFill>
        <p:spPr bwMode="auto">
          <a:xfrm>
            <a:off x="354842" y="723330"/>
            <a:ext cx="11518710" cy="577300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99011" y="13063"/>
            <a:ext cx="10515600" cy="653777"/>
          </a:xfrm>
        </p:spPr>
        <p:txBody>
          <a:bodyPr>
            <a:normAutofit/>
          </a:bodyPr>
          <a:lstStyle/>
          <a:p>
            <a:pPr algn="ctr"/>
            <a:r>
              <a:rPr lang="en-US" sz="2800" b="1" u="sng" dirty="0" smtClean="0">
                <a:solidFill>
                  <a:schemeClr val="tx1"/>
                </a:solidFill>
                <a:latin typeface="Times New Roman" pitchFamily="18" charset="0"/>
                <a:cs typeface="Times New Roman" pitchFamily="18" charset="0"/>
              </a:rPr>
              <a:t>Screenshots/Products</a:t>
            </a:r>
            <a:endParaRPr lang="en-US" sz="2800" b="1" u="sng" dirty="0">
              <a:solidFill>
                <a:schemeClr val="tx1"/>
              </a:solidFill>
              <a:latin typeface="Times New Roman" pitchFamily="18" charset="0"/>
              <a:cs typeface="Times New Roman" pitchFamily="18" charset="0"/>
            </a:endParaRPr>
          </a:p>
        </p:txBody>
      </p:sp>
      <p:pic>
        <p:nvPicPr>
          <p:cNvPr id="7170" name="Picture 2"/>
          <p:cNvPicPr>
            <a:picLocks noChangeAspect="1" noChangeArrowheads="1"/>
          </p:cNvPicPr>
          <p:nvPr/>
        </p:nvPicPr>
        <p:blipFill>
          <a:blip r:embed="rId2" cstate="print"/>
          <a:srcRect/>
          <a:stretch>
            <a:fillRect/>
          </a:stretch>
        </p:blipFill>
        <p:spPr bwMode="auto">
          <a:xfrm>
            <a:off x="313898" y="750627"/>
            <a:ext cx="11559653" cy="575935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99011" y="13063"/>
            <a:ext cx="10515600" cy="653777"/>
          </a:xfrm>
        </p:spPr>
        <p:txBody>
          <a:bodyPr>
            <a:normAutofit/>
          </a:bodyPr>
          <a:lstStyle/>
          <a:p>
            <a:pPr algn="ctr"/>
            <a:r>
              <a:rPr lang="en-US" sz="2800" b="1" u="sng" dirty="0" smtClean="0">
                <a:solidFill>
                  <a:schemeClr val="tx1"/>
                </a:solidFill>
                <a:latin typeface="Times New Roman" pitchFamily="18" charset="0"/>
                <a:cs typeface="Times New Roman" pitchFamily="18" charset="0"/>
              </a:rPr>
              <a:t>Screenshots/Booking</a:t>
            </a:r>
            <a:endParaRPr lang="en-US" sz="2800" b="1" u="sng" dirty="0">
              <a:solidFill>
                <a:schemeClr val="tx1"/>
              </a:solidFill>
              <a:latin typeface="Times New Roman" pitchFamily="18" charset="0"/>
              <a:cs typeface="Times New Roman" pitchFamily="18" charset="0"/>
            </a:endParaRPr>
          </a:p>
        </p:txBody>
      </p:sp>
      <p:pic>
        <p:nvPicPr>
          <p:cNvPr id="8194" name="Picture 2"/>
          <p:cNvPicPr>
            <a:picLocks noChangeAspect="1" noChangeArrowheads="1"/>
          </p:cNvPicPr>
          <p:nvPr/>
        </p:nvPicPr>
        <p:blipFill>
          <a:blip r:embed="rId2" cstate="print"/>
          <a:srcRect/>
          <a:stretch>
            <a:fillRect/>
          </a:stretch>
        </p:blipFill>
        <p:spPr bwMode="auto">
          <a:xfrm>
            <a:off x="354842" y="736978"/>
            <a:ext cx="11518710" cy="575935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99011" y="13063"/>
            <a:ext cx="10515600" cy="653777"/>
          </a:xfrm>
        </p:spPr>
        <p:txBody>
          <a:bodyPr>
            <a:normAutofit/>
          </a:bodyPr>
          <a:lstStyle/>
          <a:p>
            <a:pPr algn="ctr"/>
            <a:r>
              <a:rPr lang="en-US" sz="2800" b="1" u="sng" dirty="0" smtClean="0">
                <a:solidFill>
                  <a:schemeClr val="tx1"/>
                </a:solidFill>
                <a:latin typeface="Times New Roman" pitchFamily="18" charset="0"/>
                <a:cs typeface="Times New Roman" pitchFamily="18" charset="0"/>
              </a:rPr>
              <a:t>Screenshots/Complete Booking</a:t>
            </a:r>
            <a:endParaRPr lang="en-US" sz="2800" b="1" u="sng" dirty="0">
              <a:solidFill>
                <a:schemeClr val="tx1"/>
              </a:solidFill>
              <a:latin typeface="Times New Roman" pitchFamily="18" charset="0"/>
              <a:cs typeface="Times New Roman" pitchFamily="18" charset="0"/>
            </a:endParaRPr>
          </a:p>
        </p:txBody>
      </p:sp>
      <p:pic>
        <p:nvPicPr>
          <p:cNvPr id="9218" name="Picture 2"/>
          <p:cNvPicPr>
            <a:picLocks noChangeAspect="1" noChangeArrowheads="1"/>
          </p:cNvPicPr>
          <p:nvPr/>
        </p:nvPicPr>
        <p:blipFill>
          <a:blip r:embed="rId2" cstate="print"/>
          <a:srcRect/>
          <a:stretch>
            <a:fillRect/>
          </a:stretch>
        </p:blipFill>
        <p:spPr bwMode="auto">
          <a:xfrm>
            <a:off x="300251" y="709685"/>
            <a:ext cx="11532358" cy="57320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99011" y="13063"/>
            <a:ext cx="10515600" cy="653777"/>
          </a:xfrm>
        </p:spPr>
        <p:txBody>
          <a:bodyPr>
            <a:normAutofit/>
          </a:bodyPr>
          <a:lstStyle/>
          <a:p>
            <a:pPr algn="ctr"/>
            <a:r>
              <a:rPr lang="en-US" sz="2800" b="1" u="sng" dirty="0" smtClean="0">
                <a:solidFill>
                  <a:schemeClr val="tx1"/>
                </a:solidFill>
                <a:latin typeface="Times New Roman" pitchFamily="18" charset="0"/>
                <a:cs typeface="Times New Roman" pitchFamily="18" charset="0"/>
              </a:rPr>
              <a:t>Screenshots/Database Tables</a:t>
            </a:r>
            <a:endParaRPr lang="en-US" sz="2800" b="1" u="sng" dirty="0">
              <a:solidFill>
                <a:schemeClr val="tx1"/>
              </a:solidFill>
              <a:latin typeface="Times New Roman" pitchFamily="18" charset="0"/>
              <a:cs typeface="Times New Roman" pitchFamily="18" charset="0"/>
            </a:endParaRPr>
          </a:p>
        </p:txBody>
      </p:sp>
      <p:pic>
        <p:nvPicPr>
          <p:cNvPr id="1026" name="Picture 2" descr="C:\Users\SUMIT\Desktop\5th sem\Docu\tables2.JPG"/>
          <p:cNvPicPr>
            <a:picLocks noChangeAspect="1" noChangeArrowheads="1"/>
          </p:cNvPicPr>
          <p:nvPr/>
        </p:nvPicPr>
        <p:blipFill>
          <a:blip r:embed="rId2" cstate="print"/>
          <a:srcRect/>
          <a:stretch>
            <a:fillRect/>
          </a:stretch>
        </p:blipFill>
        <p:spPr bwMode="auto">
          <a:xfrm>
            <a:off x="450361" y="900751"/>
            <a:ext cx="11436839" cy="5513697"/>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CBF391C3-155B-4615-BB36-E2089936A6E0}"/>
              </a:ext>
            </a:extLst>
          </p:cNvPr>
          <p:cNvSpPr txBox="1"/>
          <p:nvPr/>
        </p:nvSpPr>
        <p:spPr>
          <a:xfrm>
            <a:off x="2759242" y="176463"/>
            <a:ext cx="6240379" cy="523220"/>
          </a:xfrm>
          <a:prstGeom prst="rect">
            <a:avLst/>
          </a:prstGeom>
          <a:noFill/>
        </p:spPr>
        <p:txBody>
          <a:bodyPr wrap="square" rtlCol="0">
            <a:spAutoFit/>
          </a:bodyPr>
          <a:lstStyle/>
          <a:p>
            <a:pPr algn="ctr"/>
            <a:r>
              <a:rPr lang="en-US" sz="2800" b="1" u="sng" dirty="0" smtClean="0">
                <a:latin typeface="Times New Roman" panose="02020603050405020304" pitchFamily="18" charset="0"/>
                <a:cs typeface="Times New Roman" panose="02020603050405020304" pitchFamily="18" charset="0"/>
              </a:rPr>
              <a:t>Application of </a:t>
            </a:r>
            <a:r>
              <a:rPr lang="en-US" sz="2800" b="1" u="sng" smtClean="0">
                <a:latin typeface="Times New Roman" panose="02020603050405020304" pitchFamily="18" charset="0"/>
                <a:cs typeface="Times New Roman" panose="02020603050405020304" pitchFamily="18" charset="0"/>
              </a:rPr>
              <a:t>The Project</a:t>
            </a:r>
            <a:endParaRPr lang="en-US" sz="28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573206" y="1187355"/>
            <a:ext cx="10972799" cy="4708981"/>
          </a:xfrm>
          <a:prstGeom prst="rect">
            <a:avLst/>
          </a:prstGeom>
          <a:noFill/>
        </p:spPr>
        <p:txBody>
          <a:bodyPr wrap="square" rtlCol="0">
            <a:spAutoFit/>
          </a:bodyPr>
          <a:lstStyle/>
          <a:p>
            <a:pPr>
              <a:buFont typeface="Arial" pitchFamily="34" charset="0"/>
              <a:buChar char="•"/>
            </a:pPr>
            <a:r>
              <a:rPr lang="en-US" sz="2000" b="1" u="sng" dirty="0" smtClean="0">
                <a:latin typeface="Times New Roman" panose="02020603050405020304" pitchFamily="18" charset="0"/>
                <a:cs typeface="Times New Roman" panose="02020603050405020304" pitchFamily="18" charset="0"/>
              </a:rPr>
              <a:t>Convenient</a:t>
            </a:r>
            <a:r>
              <a:rPr lang="en-US" sz="2000" b="1"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Online Grocery Shopping System is convenient. People don’t have to leave their homes to visit stores for Grocery Shopping. They can login to the internet, look for good products and then proceed to buy and order for their products.</a:t>
            </a:r>
          </a:p>
          <a:p>
            <a:pPr>
              <a:buFont typeface="Arial" pitchFamily="34" charset="0"/>
              <a:buChar char="•"/>
            </a:pPr>
            <a:endParaRPr lang="en-US" sz="2000" dirty="0" smtClean="0">
              <a:latin typeface="Times New Roman" panose="02020603050405020304" pitchFamily="18" charset="0"/>
              <a:cs typeface="Times New Roman" panose="02020603050405020304" pitchFamily="18" charset="0"/>
            </a:endParaRPr>
          </a:p>
          <a:p>
            <a:pPr>
              <a:buFont typeface="Arial" pitchFamily="34" charset="0"/>
              <a:buChar char="•"/>
            </a:pPr>
            <a:r>
              <a:rPr lang="en-US" sz="2000" b="1" u="sng" dirty="0" smtClean="0">
                <a:latin typeface="Times New Roman" panose="02020603050405020304" pitchFamily="18" charset="0"/>
                <a:cs typeface="Times New Roman" panose="02020603050405020304" pitchFamily="18" charset="0"/>
              </a:rPr>
              <a:t>Range of choices</a:t>
            </a:r>
            <a:r>
              <a:rPr lang="en-US" sz="2000" b="1" dirty="0" smtClean="0">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 It offers a great variety of options they usually have larger stocks of products than a physical store. Therefore, whatever products we need we can easily find it here.</a:t>
            </a:r>
          </a:p>
          <a:p>
            <a:pPr>
              <a:buFont typeface="Arial" pitchFamily="34" charset="0"/>
              <a:buChar char="•"/>
            </a:pPr>
            <a:endParaRPr lang="en-US" sz="2000" dirty="0" smtClean="0">
              <a:latin typeface="Times New Roman" panose="02020603050405020304" pitchFamily="18" charset="0"/>
              <a:cs typeface="Times New Roman" panose="02020603050405020304" pitchFamily="18" charset="0"/>
            </a:endParaRPr>
          </a:p>
          <a:p>
            <a:pPr>
              <a:buFont typeface="Arial" pitchFamily="34" charset="0"/>
              <a:buChar char="•"/>
            </a:pPr>
            <a:r>
              <a:rPr lang="en-US" sz="2000" b="1" u="sng" dirty="0" smtClean="0">
                <a:latin typeface="Times New Roman" panose="02020603050405020304" pitchFamily="18" charset="0"/>
                <a:cs typeface="Times New Roman" panose="02020603050405020304" pitchFamily="18" charset="0"/>
              </a:rPr>
              <a:t>Timesaving</a:t>
            </a:r>
            <a:r>
              <a:rPr lang="en-US" sz="2000" b="1"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We can save a lot of  time and money by using Online Grocery Shopping System. People who live far from retail outlets and those with busy schedules can find this advantageous. They can buy multiple products at a minimum time.</a:t>
            </a:r>
          </a:p>
          <a:p>
            <a:pPr>
              <a:buFont typeface="Arial" pitchFamily="34" charset="0"/>
              <a:buChar char="•"/>
            </a:pPr>
            <a:endParaRPr lang="en-US" sz="2000" dirty="0" smtClean="0">
              <a:latin typeface="Times New Roman" panose="02020603050405020304" pitchFamily="18" charset="0"/>
              <a:cs typeface="Times New Roman" panose="02020603050405020304" pitchFamily="18" charset="0"/>
            </a:endParaRPr>
          </a:p>
          <a:p>
            <a:pPr>
              <a:buFont typeface="Arial" pitchFamily="34" charset="0"/>
              <a:buChar char="•"/>
            </a:pPr>
            <a:r>
              <a:rPr lang="en-US" sz="2000" b="1" u="sng" dirty="0" smtClean="0">
                <a:latin typeface="Times New Roman" panose="02020603050405020304" pitchFamily="18" charset="0"/>
                <a:cs typeface="Times New Roman" panose="02020603050405020304" pitchFamily="18" charset="0"/>
              </a:rPr>
              <a:t>Affordable</a:t>
            </a:r>
            <a:r>
              <a:rPr lang="en-US" sz="2000" b="1" dirty="0" smtClean="0">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 There are no middle men present between the customer and manufacturer. Customers buy products directly from the manufacturers. So, their products are considerably cheaper than those in local stores.</a:t>
            </a:r>
            <a:br>
              <a:rPr lang="en-US" sz="2000" dirty="0" smtClean="0">
                <a:latin typeface="Times New Roman" panose="02020603050405020304" pitchFamily="18" charset="0"/>
                <a:cs typeface="Times New Roman" panose="02020603050405020304" pitchFamily="18" charset="0"/>
              </a:rPr>
            </a:br>
            <a:endParaRPr lang="en-US" sz="2000" dirty="0"/>
          </a:p>
        </p:txBody>
      </p:sp>
    </p:spTree>
    <p:extLst>
      <p:ext uri="{BB962C8B-B14F-4D97-AF65-F5344CB8AC3E}">
        <p14:creationId xmlns="" xmlns:p14="http://schemas.microsoft.com/office/powerpoint/2010/main" val="37676912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7164AAE-966A-4E5A-AF00-057AEB186941}"/>
              </a:ext>
            </a:extLst>
          </p:cNvPr>
          <p:cNvSpPr>
            <a:spLocks noGrp="1"/>
          </p:cNvSpPr>
          <p:nvPr>
            <p:ph type="title"/>
          </p:nvPr>
        </p:nvSpPr>
        <p:spPr>
          <a:xfrm>
            <a:off x="694509" y="0"/>
            <a:ext cx="10515600" cy="597401"/>
          </a:xfrm>
        </p:spPr>
        <p:txBody>
          <a:bodyPr>
            <a:normAutofit/>
          </a:bodyPr>
          <a:lstStyle/>
          <a:p>
            <a:pPr algn="ctr"/>
            <a:r>
              <a:rPr lang="en-US" sz="2800" b="1" u="sng" dirty="0">
                <a:solidFill>
                  <a:schemeClr val="tx1"/>
                </a:solidFill>
                <a:latin typeface="Times New Roman" panose="02020603050405020304" pitchFamily="18" charset="0"/>
                <a:cs typeface="Times New Roman" panose="02020603050405020304" pitchFamily="18" charset="0"/>
              </a:rPr>
              <a:t>Advantages</a:t>
            </a:r>
            <a:endParaRPr lang="en-US" sz="2800" dirty="0">
              <a:solidFill>
                <a:schemeClr val="tx1"/>
              </a:solidFill>
            </a:endParaRPr>
          </a:p>
        </p:txBody>
      </p:sp>
      <p:sp>
        <p:nvSpPr>
          <p:cNvPr id="5" name="TextBox 4">
            <a:extLst>
              <a:ext uri="{FF2B5EF4-FFF2-40B4-BE49-F238E27FC236}">
                <a16:creationId xmlns="" xmlns:a16="http://schemas.microsoft.com/office/drawing/2014/main" id="{F9A91F7A-27B4-401F-AB0A-90D9C29E45B1}"/>
              </a:ext>
            </a:extLst>
          </p:cNvPr>
          <p:cNvSpPr txBox="1"/>
          <p:nvPr/>
        </p:nvSpPr>
        <p:spPr>
          <a:xfrm>
            <a:off x="3095666" y="3957852"/>
            <a:ext cx="5582653" cy="523220"/>
          </a:xfrm>
          <a:prstGeom prst="rect">
            <a:avLst/>
          </a:prstGeom>
          <a:noFill/>
        </p:spPr>
        <p:txBody>
          <a:bodyPr wrap="square" rtlCol="0">
            <a:spAutoFit/>
          </a:bodyPr>
          <a:lstStyle/>
          <a:p>
            <a:pPr algn="ctr"/>
            <a:r>
              <a:rPr lang="en-US" sz="2800" b="1" dirty="0" smtClean="0">
                <a:latin typeface="Times New Roman" panose="02020603050405020304" pitchFamily="18" charset="0"/>
                <a:cs typeface="Times New Roman" panose="02020603050405020304" pitchFamily="18" charset="0"/>
              </a:rPr>
              <a:t>  </a:t>
            </a:r>
            <a:r>
              <a:rPr lang="en-US" sz="2800" b="1" u="sng" dirty="0" smtClean="0">
                <a:latin typeface="Times New Roman" panose="02020603050405020304" pitchFamily="18" charset="0"/>
                <a:cs typeface="Times New Roman" panose="02020603050405020304" pitchFamily="18" charset="0"/>
              </a:rPr>
              <a:t>Disadvantages </a:t>
            </a:r>
            <a:endParaRPr lang="en-US" sz="28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409433" y="764272"/>
            <a:ext cx="11273051" cy="3447098"/>
          </a:xfrm>
          <a:prstGeom prst="rect">
            <a:avLst/>
          </a:prstGeom>
          <a:noFill/>
        </p:spPr>
        <p:txBody>
          <a:bodyPr wrap="square" rtlCol="0">
            <a:spAutoFit/>
          </a:bodyPr>
          <a:lstStyle/>
          <a:p>
            <a:pPr>
              <a:buFont typeface="Arial" pitchFamily="34" charset="0"/>
              <a:buChar char="•"/>
            </a:pPr>
            <a:r>
              <a:rPr lang="en-US" sz="2000" b="1" u="sng" dirty="0" smtClean="0">
                <a:latin typeface="Times New Roman" panose="02020603050405020304" pitchFamily="18" charset="0"/>
                <a:cs typeface="Times New Roman" panose="02020603050405020304" pitchFamily="18" charset="0"/>
              </a:rPr>
              <a:t>Performance</a:t>
            </a:r>
            <a:r>
              <a:rPr lang="en-US" sz="200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Most of Operations and tasks in underlined system are repetitive and time consuming. So an efficient, effective system is desired.</a:t>
            </a:r>
          </a:p>
          <a:p>
            <a:pPr>
              <a:buFont typeface="Arial" pitchFamily="34" charset="0"/>
              <a:buChar char="•"/>
            </a:pPr>
            <a:endParaRPr lang="en-US" dirty="0" smtClean="0">
              <a:latin typeface="Times New Roman" panose="02020603050405020304" pitchFamily="18" charset="0"/>
              <a:cs typeface="Times New Roman" panose="02020603050405020304" pitchFamily="18" charset="0"/>
            </a:endParaRPr>
          </a:p>
          <a:p>
            <a:pPr>
              <a:buFont typeface="Arial" pitchFamily="34" charset="0"/>
              <a:buChar char="•"/>
            </a:pPr>
            <a:r>
              <a:rPr lang="en-US" b="1" u="sng" dirty="0" smtClean="0">
                <a:latin typeface="Times New Roman" panose="02020603050405020304" pitchFamily="18" charset="0"/>
                <a:cs typeface="Times New Roman" panose="02020603050405020304" pitchFamily="18" charset="0"/>
              </a:rPr>
              <a:t>Find everything you need</a:t>
            </a:r>
            <a:r>
              <a:rPr lang="en-US" dirty="0" smtClean="0">
                <a:latin typeface="Times New Roman" panose="02020603050405020304" pitchFamily="18" charset="0"/>
                <a:cs typeface="Times New Roman" panose="02020603050405020304" pitchFamily="18" charset="0"/>
              </a:rPr>
              <a:t>:  Search engines on websites makes it much easier to find items quickly by typing the name or the brand of the product.</a:t>
            </a:r>
          </a:p>
          <a:p>
            <a:pPr>
              <a:buFont typeface="Arial" pitchFamily="34" charset="0"/>
              <a:buChar char="•"/>
            </a:pPr>
            <a:endParaRPr lang="en-US" dirty="0" smtClean="0">
              <a:latin typeface="Times New Roman" panose="02020603050405020304" pitchFamily="18" charset="0"/>
              <a:cs typeface="Times New Roman" panose="02020603050405020304" pitchFamily="18" charset="0"/>
            </a:endParaRPr>
          </a:p>
          <a:p>
            <a:pPr>
              <a:buFont typeface="Arial" pitchFamily="34" charset="0"/>
              <a:buChar char="•"/>
            </a:pPr>
            <a:r>
              <a:rPr lang="en-US" b="1" u="sng" dirty="0" smtClean="0">
                <a:latin typeface="Times New Roman" panose="02020603050405020304" pitchFamily="18" charset="0"/>
                <a:cs typeface="Times New Roman" panose="02020603050405020304" pitchFamily="18" charset="0"/>
              </a:rPr>
              <a:t>Busy shops can be overwhelming:</a:t>
            </a:r>
            <a:r>
              <a:rPr lang="en-US" dirty="0" smtClean="0">
                <a:latin typeface="Times New Roman" panose="02020603050405020304" pitchFamily="18" charset="0"/>
                <a:cs typeface="Times New Roman" panose="02020603050405020304" pitchFamily="18" charset="0"/>
              </a:rPr>
              <a:t>  Other customers can sometime find shopping is an obstacle course. Shopping online saves all the </a:t>
            </a:r>
            <a:r>
              <a:rPr lang="en-US" dirty="0" err="1" smtClean="0">
                <a:latin typeface="Times New Roman" panose="02020603050405020304" pitchFamily="18" charset="0"/>
                <a:cs typeface="Times New Roman" panose="02020603050405020304" pitchFamily="18" charset="0"/>
              </a:rPr>
              <a:t>hastle</a:t>
            </a:r>
            <a:r>
              <a:rPr lang="en-US" dirty="0" smtClean="0">
                <a:latin typeface="Times New Roman" panose="02020603050405020304" pitchFamily="18" charset="0"/>
                <a:cs typeface="Times New Roman" panose="02020603050405020304" pitchFamily="18" charset="0"/>
              </a:rPr>
              <a:t> of navigating a busy supermarket. </a:t>
            </a:r>
          </a:p>
          <a:p>
            <a:pPr>
              <a:buFont typeface="Arial" pitchFamily="34" charset="0"/>
              <a:buChar char="•"/>
            </a:pPr>
            <a:endParaRPr lang="en-US" dirty="0" smtClean="0">
              <a:latin typeface="Times New Roman" panose="02020603050405020304" pitchFamily="18" charset="0"/>
              <a:cs typeface="Times New Roman" panose="02020603050405020304" pitchFamily="18" charset="0"/>
            </a:endParaRPr>
          </a:p>
          <a:p>
            <a:pPr>
              <a:buFont typeface="Arial" pitchFamily="34" charset="0"/>
              <a:buChar char="•"/>
            </a:pPr>
            <a:r>
              <a:rPr lang="en-US" b="1" u="sng" dirty="0" smtClean="0">
                <a:latin typeface="Times New Roman" panose="02020603050405020304" pitchFamily="18" charset="0"/>
                <a:cs typeface="Times New Roman" panose="02020603050405020304" pitchFamily="18" charset="0"/>
              </a:rPr>
              <a:t>Price checking and shipping is cheaper:</a:t>
            </a:r>
            <a:r>
              <a:rPr lang="en-US" dirty="0" smtClean="0">
                <a:latin typeface="Times New Roman" panose="02020603050405020304" pitchFamily="18" charset="0"/>
                <a:cs typeface="Times New Roman" panose="02020603050405020304" pitchFamily="18" charset="0"/>
              </a:rPr>
              <a:t> In websites compared pieces of items against all the supermarkets helps the customer to find the best place to shop, deals and other promotions.</a:t>
            </a:r>
            <a:endParaRPr lang="en-US" b="1" u="sng" dirty="0" smtClean="0"/>
          </a:p>
          <a:p>
            <a:pPr>
              <a:buFont typeface="Arial" pitchFamily="34" charset="0"/>
              <a:buChar char="•"/>
            </a:pPr>
            <a:endParaRPr lang="en-US" dirty="0"/>
          </a:p>
        </p:txBody>
      </p:sp>
      <p:sp>
        <p:nvSpPr>
          <p:cNvPr id="8" name="TextBox 7"/>
          <p:cNvSpPr txBox="1"/>
          <p:nvPr/>
        </p:nvSpPr>
        <p:spPr>
          <a:xfrm>
            <a:off x="464025" y="4585649"/>
            <a:ext cx="11232106" cy="1477328"/>
          </a:xfrm>
          <a:prstGeom prst="rect">
            <a:avLst/>
          </a:prstGeom>
          <a:noFill/>
        </p:spPr>
        <p:txBody>
          <a:bodyPr wrap="square" rtlCol="0">
            <a:spAutoFit/>
          </a:bodyPr>
          <a:lstStyle/>
          <a:p>
            <a:pPr>
              <a:buFont typeface="Arial" pitchFamily="34" charset="0"/>
              <a:buChar char="•"/>
            </a:pPr>
            <a:r>
              <a:rPr lang="en-US" b="1" u="sng" dirty="0" smtClean="0">
                <a:latin typeface="Times New Roman" pitchFamily="18" charset="0"/>
                <a:cs typeface="Times New Roman" pitchFamily="18" charset="0"/>
              </a:rPr>
              <a:t>Sometimes you cant get what you want</a:t>
            </a:r>
            <a:r>
              <a:rPr lang="en-US" b="1"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Companies will notify you if the product you need is out of stock after  you have ordered. Most of the companies are trying to substitute your  desired items for something of same quality and price.</a:t>
            </a:r>
          </a:p>
          <a:p>
            <a:pPr>
              <a:buFont typeface="Arial" pitchFamily="34" charset="0"/>
              <a:buChar char="•"/>
            </a:pPr>
            <a:endParaRPr lang="en-US" dirty="0" smtClean="0">
              <a:latin typeface="Times New Roman" pitchFamily="18" charset="0"/>
              <a:cs typeface="Times New Roman" pitchFamily="18" charset="0"/>
            </a:endParaRPr>
          </a:p>
          <a:p>
            <a:pPr>
              <a:buFont typeface="Arial" pitchFamily="34" charset="0"/>
              <a:buChar char="•"/>
            </a:pPr>
            <a:r>
              <a:rPr lang="en-US" b="1" u="sng" dirty="0" smtClean="0">
                <a:latin typeface="Times New Roman" pitchFamily="18" charset="0"/>
                <a:cs typeface="Times New Roman" pitchFamily="18" charset="0"/>
              </a:rPr>
              <a:t>Product Quality</a:t>
            </a:r>
            <a:r>
              <a:rPr lang="en-US" b="1"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Shopping online wont allow to check the qualities of your product.</a:t>
            </a:r>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35777808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1575FD4-CF46-4368-BD49-9FFC06F82CE9}"/>
              </a:ext>
            </a:extLst>
          </p:cNvPr>
          <p:cNvSpPr txBox="1"/>
          <p:nvPr/>
        </p:nvSpPr>
        <p:spPr>
          <a:xfrm>
            <a:off x="2699657" y="320842"/>
            <a:ext cx="6256421" cy="523220"/>
          </a:xfrm>
          <a:prstGeom prst="rect">
            <a:avLst/>
          </a:prstGeom>
          <a:noFill/>
        </p:spPr>
        <p:txBody>
          <a:bodyPr wrap="square" rtlCol="0">
            <a:spAutoFit/>
          </a:bodyPr>
          <a:lstStyle/>
          <a:p>
            <a:pPr algn="ctr"/>
            <a:r>
              <a:rPr lang="en-US" sz="2800" b="1" u="sng" dirty="0">
                <a:latin typeface="Times New Roman" panose="02020603050405020304" pitchFamily="18" charset="0"/>
                <a:cs typeface="Times New Roman" panose="02020603050405020304" pitchFamily="18" charset="0"/>
              </a:rPr>
              <a:t>Future Scope</a:t>
            </a:r>
            <a:endParaRPr lang="en-US" sz="2800" dirty="0"/>
          </a:p>
        </p:txBody>
      </p:sp>
      <p:sp>
        <p:nvSpPr>
          <p:cNvPr id="5" name="TextBox 4">
            <a:extLst>
              <a:ext uri="{FF2B5EF4-FFF2-40B4-BE49-F238E27FC236}">
                <a16:creationId xmlns="" xmlns:a16="http://schemas.microsoft.com/office/drawing/2014/main" id="{B2A3D5B3-7E6A-4AE8-AC77-CCC2D2592D4C}"/>
              </a:ext>
            </a:extLst>
          </p:cNvPr>
          <p:cNvSpPr txBox="1"/>
          <p:nvPr/>
        </p:nvSpPr>
        <p:spPr>
          <a:xfrm>
            <a:off x="304113" y="4970255"/>
            <a:ext cx="8678779" cy="147732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https://www.youtube.com</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https://</a:t>
            </a:r>
            <a:r>
              <a:rPr lang="en-US" dirty="0" smtClean="0">
                <a:latin typeface="Times New Roman" panose="02020603050405020304" pitchFamily="18" charset="0"/>
                <a:cs typeface="Times New Roman" panose="02020603050405020304" pitchFamily="18" charset="0"/>
              </a:rPr>
              <a:t>www.themeum.com</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https://www.bigbasket.com</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https://</a:t>
            </a:r>
            <a:r>
              <a:rPr lang="en-US" dirty="0" smtClean="0">
                <a:latin typeface="Times New Roman" panose="02020603050405020304" pitchFamily="18" charset="0"/>
                <a:cs typeface="Times New Roman" panose="02020603050405020304" pitchFamily="18" charset="0"/>
              </a:rPr>
              <a:t>www.w3schools.com</a:t>
            </a:r>
          </a:p>
          <a:p>
            <a:r>
              <a:rPr lang="en-US" dirty="0" smtClean="0">
                <a:latin typeface="Times New Roman" panose="02020603050405020304" pitchFamily="18" charset="0"/>
                <a:cs typeface="Times New Roman" panose="02020603050405020304" pitchFamily="18" charset="0"/>
              </a:rPr>
              <a:t>https://www.google.com</a:t>
            </a:r>
            <a:endParaRPr lang="en-US"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 xmlns:a16="http://schemas.microsoft.com/office/drawing/2014/main" id="{EF34D3B8-92AB-4C5F-9CA2-77959A510EBE}"/>
              </a:ext>
            </a:extLst>
          </p:cNvPr>
          <p:cNvSpPr txBox="1"/>
          <p:nvPr/>
        </p:nvSpPr>
        <p:spPr>
          <a:xfrm>
            <a:off x="2291957" y="3956982"/>
            <a:ext cx="7411452" cy="523220"/>
          </a:xfrm>
          <a:prstGeom prst="rect">
            <a:avLst/>
          </a:prstGeom>
          <a:noFill/>
        </p:spPr>
        <p:txBody>
          <a:bodyPr wrap="square" rtlCol="0">
            <a:spAutoFit/>
          </a:bodyPr>
          <a:lstStyle/>
          <a:p>
            <a:pPr algn="ctr"/>
            <a:r>
              <a:rPr lang="en-US" sz="2800" b="1" u="sng" dirty="0">
                <a:latin typeface="Times New Roman" panose="02020603050405020304" pitchFamily="18" charset="0"/>
                <a:cs typeface="Times New Roman" panose="02020603050405020304" pitchFamily="18" charset="0"/>
              </a:rPr>
              <a:t>References</a:t>
            </a:r>
            <a:endParaRPr lang="en-US" sz="28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327545" y="1091820"/>
            <a:ext cx="11586950" cy="286232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There will be lot of scope to improve this project, since currently basic functionality would be provided.</a:t>
            </a:r>
          </a:p>
          <a:p>
            <a:endParaRPr lang="en-US" dirty="0" smtClean="0">
              <a:latin typeface="Times New Roman" panose="02020603050405020304" pitchFamily="18" charset="0"/>
              <a:cs typeface="Times New Roman" panose="02020603050405020304" pitchFamily="18" charset="0"/>
            </a:endParaRPr>
          </a:p>
          <a:p>
            <a:pPr>
              <a:buFont typeface="Arial" pitchFamily="34" charset="0"/>
              <a:buChar char="•"/>
            </a:pPr>
            <a:r>
              <a:rPr lang="en-US" dirty="0" smtClean="0">
                <a:latin typeface="Times New Roman" panose="02020603050405020304" pitchFamily="18" charset="0"/>
                <a:cs typeface="Times New Roman" panose="02020603050405020304" pitchFamily="18" charset="0"/>
              </a:rPr>
              <a:t>Shopping Cart feature will be added to improve this minor project into a major project. So that, users can add multiple items into the cart and can checkout more than one product at one time.</a:t>
            </a:r>
          </a:p>
          <a:p>
            <a:pPr>
              <a:buFont typeface="Arial" pitchFamily="34" charset="0"/>
              <a:buChar char="•"/>
            </a:pPr>
            <a:endParaRPr lang="en-US" dirty="0" smtClean="0">
              <a:latin typeface="Times New Roman" panose="02020603050405020304" pitchFamily="18" charset="0"/>
              <a:cs typeface="Times New Roman" panose="02020603050405020304" pitchFamily="18" charset="0"/>
            </a:endParaRPr>
          </a:p>
          <a:p>
            <a:pPr>
              <a:buFont typeface="Arial" pitchFamily="34" charset="0"/>
              <a:buChar char="•"/>
            </a:pPr>
            <a:r>
              <a:rPr lang="en-US" dirty="0" smtClean="0">
                <a:latin typeface="Times New Roman" panose="02020603050405020304" pitchFamily="18" charset="0"/>
                <a:cs typeface="Times New Roman" panose="02020603050405020304" pitchFamily="18" charset="0"/>
              </a:rPr>
              <a:t>Online payment method will be a great future scope of our project. Thus, consumers will be able to  pay through Debit cards or e-wallets in online payment. </a:t>
            </a:r>
          </a:p>
          <a:p>
            <a:pPr>
              <a:buFont typeface="Arial" pitchFamily="34" charset="0"/>
              <a:buChar char="•"/>
            </a:pPr>
            <a:endParaRPr lang="en-US" dirty="0" smtClean="0">
              <a:latin typeface="Times New Roman" panose="02020603050405020304" pitchFamily="18" charset="0"/>
              <a:cs typeface="Times New Roman" panose="02020603050405020304" pitchFamily="18" charset="0"/>
            </a:endParaRPr>
          </a:p>
          <a:p>
            <a:pPr>
              <a:buFont typeface="Arial" pitchFamily="34" charset="0"/>
              <a:buChar char="•"/>
            </a:pPr>
            <a:r>
              <a:rPr lang="en-US" dirty="0" smtClean="0">
                <a:latin typeface="Times New Roman" panose="02020603050405020304" pitchFamily="18" charset="0"/>
                <a:cs typeface="Times New Roman" panose="02020603050405020304" pitchFamily="18" charset="0"/>
              </a:rPr>
              <a:t>Some of the modules to improve are admin part such as personalized recommendations, discount &amp; offer management. For customers, notification &amp; messaging etc can be improved. These can be developed to make it more effective.</a:t>
            </a:r>
            <a:endParaRPr lang="en-US" dirty="0"/>
          </a:p>
        </p:txBody>
      </p:sp>
    </p:spTree>
    <p:extLst>
      <p:ext uri="{BB962C8B-B14F-4D97-AF65-F5344CB8AC3E}">
        <p14:creationId xmlns="" xmlns:p14="http://schemas.microsoft.com/office/powerpoint/2010/main" val="36465010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45659"/>
            <a:ext cx="12192000" cy="9110186"/>
          </a:xfrm>
          <a:prstGeom prst="rect">
            <a:avLst/>
          </a:prstGeom>
          <a:noFill/>
        </p:spPr>
        <p:txBody>
          <a:bodyPr wrap="square" rtlCol="0">
            <a:spAutoFit/>
          </a:bodyPr>
          <a:lstStyle/>
          <a:p>
            <a:pPr algn="ctr"/>
            <a:r>
              <a:rPr lang="en-US" sz="3200" b="1" u="sng" dirty="0" smtClean="0">
                <a:latin typeface="Times New Roman" pitchFamily="18" charset="0"/>
                <a:cs typeface="Times New Roman" pitchFamily="18" charset="0"/>
              </a:rPr>
              <a:t>Overview</a:t>
            </a:r>
          </a:p>
          <a:p>
            <a:pPr marL="514350" indent="-514350" algn="ctr"/>
            <a:endParaRPr lang="en-US" sz="2800" b="1" dirty="0" smtClean="0">
              <a:latin typeface="Times New Roman" pitchFamily="18" charset="0"/>
              <a:cs typeface="Times New Roman" pitchFamily="18" charset="0"/>
            </a:endParaRPr>
          </a:p>
          <a:p>
            <a:pPr marL="514350" indent="-514350" algn="ctr"/>
            <a:r>
              <a:rPr lang="en-US" b="1" dirty="0" smtClean="0">
                <a:latin typeface="Times New Roman" pitchFamily="18" charset="0"/>
                <a:cs typeface="Times New Roman" pitchFamily="18" charset="0"/>
              </a:rPr>
              <a:t>Introduction</a:t>
            </a:r>
          </a:p>
          <a:p>
            <a:pPr marL="514350" indent="-514350" algn="ctr"/>
            <a:endParaRPr lang="en-US" b="1" dirty="0" smtClean="0">
              <a:latin typeface="Times New Roman" pitchFamily="18" charset="0"/>
              <a:cs typeface="Times New Roman" pitchFamily="18" charset="0"/>
            </a:endParaRPr>
          </a:p>
          <a:p>
            <a:pPr marL="514350" indent="-514350" algn="ctr"/>
            <a:r>
              <a:rPr lang="en-US" b="1" dirty="0" smtClean="0">
                <a:latin typeface="Times New Roman" pitchFamily="18" charset="0"/>
                <a:cs typeface="Times New Roman" pitchFamily="18" charset="0"/>
              </a:rPr>
              <a:t>   Requirements</a:t>
            </a:r>
          </a:p>
          <a:p>
            <a:pPr marL="514350" indent="-514350" algn="ctr"/>
            <a:endParaRPr lang="en-US" b="1" dirty="0" smtClean="0">
              <a:latin typeface="Times New Roman" pitchFamily="18" charset="0"/>
              <a:cs typeface="Times New Roman" pitchFamily="18" charset="0"/>
            </a:endParaRPr>
          </a:p>
          <a:p>
            <a:pPr marL="514350" indent="-514350" algn="ctr"/>
            <a:r>
              <a:rPr lang="en-US" b="1" dirty="0" smtClean="0">
                <a:latin typeface="Times New Roman" pitchFamily="18" charset="0"/>
                <a:cs typeface="Times New Roman" pitchFamily="18" charset="0"/>
              </a:rPr>
              <a:t>  Feasibility Study</a:t>
            </a:r>
          </a:p>
          <a:p>
            <a:pPr marL="514350" indent="-514350" algn="ctr"/>
            <a:endParaRPr lang="en-US" b="1" dirty="0" smtClean="0">
              <a:latin typeface="Times New Roman" pitchFamily="18" charset="0"/>
              <a:cs typeface="Times New Roman" pitchFamily="18" charset="0"/>
            </a:endParaRPr>
          </a:p>
          <a:p>
            <a:pPr marL="514350" indent="-514350" algn="ctr"/>
            <a:r>
              <a:rPr lang="en-US" b="1" dirty="0" smtClean="0">
                <a:latin typeface="Times New Roman" pitchFamily="18" charset="0"/>
                <a:cs typeface="Times New Roman" pitchFamily="18" charset="0"/>
              </a:rPr>
              <a:t>Entity Relationship Diagram</a:t>
            </a:r>
          </a:p>
          <a:p>
            <a:pPr marL="514350" indent="-514350" algn="ctr"/>
            <a:endParaRPr lang="en-US" b="1" dirty="0" smtClean="0">
              <a:latin typeface="Times New Roman" pitchFamily="18" charset="0"/>
              <a:cs typeface="Times New Roman" pitchFamily="18" charset="0"/>
            </a:endParaRPr>
          </a:p>
          <a:p>
            <a:pPr marL="514350" indent="-514350" algn="ctr"/>
            <a:r>
              <a:rPr lang="en-US" b="1" dirty="0" smtClean="0">
                <a:latin typeface="Times New Roman" pitchFamily="18" charset="0"/>
                <a:cs typeface="Times New Roman" pitchFamily="18" charset="0"/>
              </a:rPr>
              <a:t>Data Flow Diagram-Level 0</a:t>
            </a:r>
          </a:p>
          <a:p>
            <a:pPr marL="514350" indent="-514350" algn="ctr"/>
            <a:r>
              <a:rPr lang="en-US" b="1" dirty="0" smtClean="0">
                <a:latin typeface="Times New Roman" pitchFamily="18" charset="0"/>
                <a:cs typeface="Times New Roman" pitchFamily="18" charset="0"/>
              </a:rPr>
              <a:t> </a:t>
            </a:r>
          </a:p>
          <a:p>
            <a:pPr marL="514350" indent="-514350" algn="ctr"/>
            <a:r>
              <a:rPr lang="en-US" b="1" dirty="0" smtClean="0">
                <a:latin typeface="Times New Roman" pitchFamily="18" charset="0"/>
                <a:cs typeface="Times New Roman" pitchFamily="18" charset="0"/>
              </a:rPr>
              <a:t>Data Flow Diagram-Level 1</a:t>
            </a:r>
          </a:p>
          <a:p>
            <a:pPr marL="514350" indent="-514350" algn="ctr"/>
            <a:endParaRPr lang="en-US" b="1" dirty="0" smtClean="0">
              <a:latin typeface="Times New Roman" pitchFamily="18" charset="0"/>
              <a:cs typeface="Times New Roman" pitchFamily="18" charset="0"/>
            </a:endParaRPr>
          </a:p>
          <a:p>
            <a:pPr marL="514350" indent="-514350" algn="ctr"/>
            <a:r>
              <a:rPr lang="en-US" b="1" dirty="0" smtClean="0">
                <a:latin typeface="Times New Roman" pitchFamily="18" charset="0"/>
                <a:cs typeface="Times New Roman" pitchFamily="18" charset="0"/>
              </a:rPr>
              <a:t>Screenshots </a:t>
            </a:r>
          </a:p>
          <a:p>
            <a:pPr marL="514350" indent="-514350" algn="ctr"/>
            <a:endParaRPr lang="en-US" b="1" dirty="0" smtClean="0">
              <a:latin typeface="Times New Roman" pitchFamily="18" charset="0"/>
              <a:cs typeface="Times New Roman" pitchFamily="18" charset="0"/>
            </a:endParaRPr>
          </a:p>
          <a:p>
            <a:pPr marL="514350" indent="-514350" algn="ctr"/>
            <a:r>
              <a:rPr lang="en-US" b="1" dirty="0" smtClean="0">
                <a:latin typeface="Times New Roman" pitchFamily="18" charset="0"/>
                <a:cs typeface="Times New Roman" pitchFamily="18" charset="0"/>
              </a:rPr>
              <a:t>Application of the Project</a:t>
            </a:r>
          </a:p>
          <a:p>
            <a:pPr marL="514350" indent="-514350" algn="ctr"/>
            <a:endParaRPr lang="en-US" b="1" dirty="0" smtClean="0">
              <a:latin typeface="Times New Roman" pitchFamily="18" charset="0"/>
              <a:cs typeface="Times New Roman" pitchFamily="18" charset="0"/>
            </a:endParaRPr>
          </a:p>
          <a:p>
            <a:pPr marL="514350" indent="-514350" algn="ctr"/>
            <a:r>
              <a:rPr lang="en-US" b="1" dirty="0" smtClean="0">
                <a:latin typeface="Times New Roman" pitchFamily="18" charset="0"/>
                <a:cs typeface="Times New Roman" pitchFamily="18" charset="0"/>
              </a:rPr>
              <a:t>Future Scope and References</a:t>
            </a:r>
          </a:p>
          <a:p>
            <a:pPr marL="514350" indent="-514350" algn="ctr"/>
            <a:endParaRPr lang="en-US" b="1" dirty="0" smtClean="0">
              <a:latin typeface="Times New Roman" pitchFamily="18" charset="0"/>
              <a:cs typeface="Times New Roman" pitchFamily="18" charset="0"/>
            </a:endParaRPr>
          </a:p>
          <a:p>
            <a:pPr marL="514350" indent="-514350" algn="ctr"/>
            <a:r>
              <a:rPr lang="en-US" b="1" smtClean="0">
                <a:latin typeface="Times New Roman" pitchFamily="18" charset="0"/>
                <a:cs typeface="Times New Roman" pitchFamily="18" charset="0"/>
              </a:rPr>
              <a:t>Conclusion</a:t>
            </a:r>
            <a:endParaRPr lang="en-US" b="1" dirty="0" smtClean="0">
              <a:latin typeface="Times New Roman" pitchFamily="18" charset="0"/>
              <a:cs typeface="Times New Roman" pitchFamily="18" charset="0"/>
            </a:endParaRPr>
          </a:p>
          <a:p>
            <a:pPr marL="514350" indent="-514350" algn="ctr"/>
            <a:endParaRPr lang="en-US" sz="2000" b="1" dirty="0" smtClean="0">
              <a:latin typeface="Times New Roman" pitchFamily="18" charset="0"/>
              <a:cs typeface="Times New Roman" pitchFamily="18" charset="0"/>
            </a:endParaRPr>
          </a:p>
          <a:p>
            <a:pPr marL="514350" indent="-514350" algn="ctr"/>
            <a:endParaRPr lang="en-US" sz="2000" b="1" dirty="0" smtClean="0">
              <a:latin typeface="Times New Roman" pitchFamily="18" charset="0"/>
              <a:cs typeface="Times New Roman" pitchFamily="18" charset="0"/>
            </a:endParaRPr>
          </a:p>
          <a:p>
            <a:pPr marL="514350" indent="-514350" algn="ctr"/>
            <a:endParaRPr lang="en-US" sz="2000" b="1" dirty="0" smtClean="0">
              <a:latin typeface="Times New Roman" pitchFamily="18" charset="0"/>
              <a:cs typeface="Times New Roman" pitchFamily="18" charset="0"/>
            </a:endParaRPr>
          </a:p>
          <a:p>
            <a:pPr marL="514350" indent="-514350" algn="ctr"/>
            <a:endParaRPr lang="en-US" sz="2000" b="1" dirty="0" smtClean="0">
              <a:latin typeface="Times New Roman" pitchFamily="18" charset="0"/>
              <a:cs typeface="Times New Roman" pitchFamily="18" charset="0"/>
            </a:endParaRPr>
          </a:p>
          <a:p>
            <a:pPr marL="514350" indent="-514350" algn="ctr"/>
            <a:r>
              <a:rPr lang="en-US" sz="2000" b="1" dirty="0" smtClean="0">
                <a:latin typeface="Times New Roman" pitchFamily="18" charset="0"/>
                <a:cs typeface="Times New Roman" pitchFamily="18" charset="0"/>
              </a:rPr>
              <a:t> </a:t>
            </a:r>
          </a:p>
          <a:p>
            <a:pPr marL="514350" indent="-514350" algn="ctr">
              <a:buAutoNum type="arabicPeriod" startAt="4"/>
            </a:pPr>
            <a:endParaRPr lang="en-US" sz="2800" b="1" dirty="0" smtClean="0">
              <a:latin typeface="Times New Roman" pitchFamily="18" charset="0"/>
              <a:cs typeface="Times New Roman" pitchFamily="18" charset="0"/>
            </a:endParaRPr>
          </a:p>
          <a:p>
            <a:pPr marL="514350" indent="-514350">
              <a:buAutoNum type="arabicPeriod" startAt="4"/>
            </a:pPr>
            <a:endParaRPr lang="en-US" sz="2800" b="1" dirty="0" smtClean="0">
              <a:latin typeface="Times New Roman" pitchFamily="18" charset="0"/>
              <a:cs typeface="Times New Roman" pitchFamily="18" charset="0"/>
            </a:endParaRPr>
          </a:p>
          <a:p>
            <a:pPr marL="514350" indent="-514350">
              <a:buAutoNum type="arabicPeriod"/>
            </a:pPr>
            <a:endParaRPr lang="en-US" sz="28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4967" y="1039972"/>
            <a:ext cx="11041039" cy="4801314"/>
          </a:xfrm>
          <a:prstGeom prst="rect">
            <a:avLst/>
          </a:prstGeom>
        </p:spPr>
        <p:txBody>
          <a:bodyPr wrap="square">
            <a:spAutoFit/>
          </a:bodyPr>
          <a:lstStyle/>
          <a:p>
            <a:pPr>
              <a:buFont typeface="Arial" pitchFamily="34" charset="0"/>
              <a:buChar char="•"/>
            </a:pPr>
            <a:r>
              <a:rPr lang="en-US" dirty="0" smtClean="0">
                <a:latin typeface="Times New Roman" pitchFamily="18" charset="0"/>
                <a:cs typeface="Times New Roman" pitchFamily="18" charset="0"/>
              </a:rPr>
              <a:t> Online Food Delivery is the best way to purchase any item but be careful because there may be some fake products on different sites.</a:t>
            </a:r>
          </a:p>
          <a:p>
            <a:pPr>
              <a:buFont typeface="Arial" pitchFamily="34" charset="0"/>
              <a:buChar char="•"/>
            </a:pPr>
            <a:endParaRPr lang="en-US" dirty="0" smtClean="0">
              <a:latin typeface="Times New Roman" pitchFamily="18" charset="0"/>
              <a:cs typeface="Times New Roman" pitchFamily="18" charset="0"/>
            </a:endParaRPr>
          </a:p>
          <a:p>
            <a:pPr>
              <a:buFont typeface="Arial" pitchFamily="34" charset="0"/>
              <a:buChar char="•"/>
            </a:pPr>
            <a:endParaRPr lang="en-US" dirty="0" smtClean="0">
              <a:latin typeface="Times New Roman" pitchFamily="18" charset="0"/>
              <a:cs typeface="Times New Roman" pitchFamily="18" charset="0"/>
            </a:endParaRPr>
          </a:p>
          <a:p>
            <a:pPr>
              <a:buFont typeface="Arial" pitchFamily="34" charset="0"/>
              <a:buChar char="•"/>
            </a:pPr>
            <a:r>
              <a:rPr lang="en-US" dirty="0" smtClean="0">
                <a:latin typeface="Times New Roman" pitchFamily="18" charset="0"/>
                <a:cs typeface="Times New Roman" pitchFamily="18" charset="0"/>
              </a:rPr>
              <a:t> Only purchase those items which can be recognised easily that item is fake or not or choose according rating or reviews of  buyers.</a:t>
            </a:r>
          </a:p>
          <a:p>
            <a:pPr>
              <a:buFont typeface="Arial" pitchFamily="34" charset="0"/>
              <a:buChar char="•"/>
            </a:pPr>
            <a:endParaRPr lang="en-US" dirty="0" smtClean="0">
              <a:latin typeface="Times New Roman" pitchFamily="18" charset="0"/>
              <a:cs typeface="Times New Roman" pitchFamily="18" charset="0"/>
            </a:endParaRPr>
          </a:p>
          <a:p>
            <a:pPr>
              <a:buFont typeface="Arial" pitchFamily="34" charset="0"/>
              <a:buChar char="•"/>
            </a:pPr>
            <a:endParaRPr lang="en-US" dirty="0" smtClean="0">
              <a:latin typeface="Times New Roman" pitchFamily="18" charset="0"/>
              <a:cs typeface="Times New Roman" pitchFamily="18" charset="0"/>
            </a:endParaRPr>
          </a:p>
          <a:p>
            <a:pPr>
              <a:buFont typeface="Arial" pitchFamily="34" charset="0"/>
              <a:buChar char="•"/>
            </a:pPr>
            <a:r>
              <a:rPr lang="en-US" dirty="0" smtClean="0">
                <a:latin typeface="Times New Roman" pitchFamily="18" charset="0"/>
                <a:cs typeface="Times New Roman" pitchFamily="18" charset="0"/>
              </a:rPr>
              <a:t> But not to worry, on our site Clickfood.com you will get all items genuine and trusty, just check once here before buy anywhere.</a:t>
            </a:r>
          </a:p>
          <a:p>
            <a:endParaRPr lang="en-US" dirty="0" smtClean="0">
              <a:latin typeface="Times New Roman" pitchFamily="18" charset="0"/>
              <a:cs typeface="Times New Roman" pitchFamily="18" charset="0"/>
            </a:endParaRPr>
          </a:p>
          <a:p>
            <a:pPr>
              <a:buFont typeface="Arial" pitchFamily="34" charset="0"/>
              <a:buChar char="•"/>
            </a:pPr>
            <a:endParaRPr lang="en-US" dirty="0" smtClean="0">
              <a:latin typeface="Times New Roman" pitchFamily="18" charset="0"/>
              <a:cs typeface="Times New Roman" pitchFamily="18" charset="0"/>
            </a:endParaRPr>
          </a:p>
          <a:p>
            <a:pPr>
              <a:buFont typeface="Arial" pitchFamily="34" charset="0"/>
              <a:buChar char="•"/>
            </a:pPr>
            <a:endParaRPr lang="en-US" dirty="0" smtClean="0">
              <a:latin typeface="Times New Roman" pitchFamily="18" charset="0"/>
              <a:cs typeface="Times New Roman" pitchFamily="18" charset="0"/>
            </a:endParaRPr>
          </a:p>
          <a:p>
            <a:pPr>
              <a:buFont typeface="Arial" pitchFamily="34" charset="0"/>
              <a:buChar char="•"/>
            </a:pPr>
            <a:endParaRPr lang="en-US" dirty="0" smtClean="0">
              <a:latin typeface="Times New Roman" pitchFamily="18" charset="0"/>
              <a:cs typeface="Times New Roman" pitchFamily="18" charset="0"/>
            </a:endParaRPr>
          </a:p>
          <a:p>
            <a:pPr>
              <a:buFont typeface="Arial" pitchFamily="34" charset="0"/>
              <a:buChar char="•"/>
            </a:pPr>
            <a:endParaRPr lang="en-US" dirty="0" smtClean="0">
              <a:latin typeface="Times New Roman" pitchFamily="18" charset="0"/>
              <a:cs typeface="Times New Roman" pitchFamily="18" charset="0"/>
            </a:endParaRPr>
          </a:p>
          <a:p>
            <a:pPr algn="ctr"/>
            <a:r>
              <a:rPr lang="en-US" dirty="0" smtClean="0">
                <a:latin typeface="Times New Roman" pitchFamily="18" charset="0"/>
                <a:cs typeface="Times New Roman" pitchFamily="18" charset="0"/>
              </a:rPr>
              <a:t>ClickFood.com</a:t>
            </a:r>
          </a:p>
          <a:p>
            <a:pPr algn="ctr"/>
            <a:r>
              <a:rPr lang="en-US" dirty="0" smtClean="0">
                <a:latin typeface="Times New Roman" pitchFamily="18" charset="0"/>
                <a:cs typeface="Times New Roman" pitchFamily="18" charset="0"/>
              </a:rPr>
              <a:t>Spend For Quality</a:t>
            </a:r>
            <a:endParaRPr lang="en-US" dirty="0">
              <a:latin typeface="Times New Roman" pitchFamily="18" charset="0"/>
              <a:cs typeface="Times New Roman" pitchFamily="18" charset="0"/>
            </a:endParaRPr>
          </a:p>
        </p:txBody>
      </p:sp>
      <p:sp>
        <p:nvSpPr>
          <p:cNvPr id="5" name="TextBox 4">
            <a:extLst>
              <a:ext uri="{FF2B5EF4-FFF2-40B4-BE49-F238E27FC236}">
                <a16:creationId xmlns="" xmlns:a16="http://schemas.microsoft.com/office/drawing/2014/main" id="{E1575FD4-CF46-4368-BD49-9FFC06F82CE9}"/>
              </a:ext>
            </a:extLst>
          </p:cNvPr>
          <p:cNvSpPr txBox="1"/>
          <p:nvPr/>
        </p:nvSpPr>
        <p:spPr>
          <a:xfrm>
            <a:off x="2699657" y="320842"/>
            <a:ext cx="6256421" cy="523220"/>
          </a:xfrm>
          <a:prstGeom prst="rect">
            <a:avLst/>
          </a:prstGeom>
          <a:noFill/>
        </p:spPr>
        <p:txBody>
          <a:bodyPr wrap="square" rtlCol="0">
            <a:spAutoFit/>
          </a:bodyPr>
          <a:lstStyle/>
          <a:p>
            <a:pPr algn="ctr"/>
            <a:r>
              <a:rPr lang="en-US" sz="2800" b="1" u="sng" dirty="0" smtClean="0">
                <a:latin typeface="Times New Roman" panose="02020603050405020304" pitchFamily="18" charset="0"/>
                <a:cs typeface="Times New Roman" panose="02020603050405020304" pitchFamily="18" charset="0"/>
              </a:rPr>
              <a:t>Conclusion</a:t>
            </a:r>
            <a:endParaRPr lang="en-US" sz="28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489167" y="2743199"/>
            <a:ext cx="9601200" cy="1214651"/>
          </a:xfrm>
        </p:spPr>
        <p:txBody>
          <a:bodyPr>
            <a:noAutofit/>
          </a:bodyPr>
          <a:lstStyle/>
          <a:p>
            <a:pPr algn="ctr"/>
            <a:r>
              <a:rPr lang="en-US" sz="6000" b="1" dirty="0" smtClean="0">
                <a:solidFill>
                  <a:schemeClr val="tx1"/>
                </a:solidFill>
                <a:latin typeface="Times New Roman" pitchFamily="18" charset="0"/>
                <a:cs typeface="Times New Roman" pitchFamily="18" charset="0"/>
              </a:rPr>
              <a:t>THANK YOU</a:t>
            </a:r>
            <a:endParaRPr lang="en-US" sz="6000" b="1" dirty="0">
              <a:solidFill>
                <a:schemeClr val="tx1"/>
              </a:solidFill>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6596" y="873446"/>
            <a:ext cx="11509612" cy="5324535"/>
          </a:xfrm>
          <a:prstGeom prst="rect">
            <a:avLst/>
          </a:prstGeom>
          <a:noFill/>
        </p:spPr>
        <p:txBody>
          <a:bodyPr wrap="square" rtlCol="0">
            <a:spAutoFit/>
          </a:bodyPr>
          <a:lstStyle/>
          <a:p>
            <a:pPr algn="just"/>
            <a:r>
              <a:rPr lang="en-US" sz="2000" b="1" u="sng" dirty="0" smtClean="0">
                <a:latin typeface="Times New Roman" pitchFamily="18" charset="0"/>
                <a:ea typeface="Times New Roman" panose="02020603050405020304" pitchFamily="18" charset="0"/>
                <a:cs typeface="Times New Roman" pitchFamily="18" charset="0"/>
              </a:rPr>
              <a:t>Introduction</a:t>
            </a:r>
            <a:r>
              <a:rPr lang="en-US" sz="2000" b="1" dirty="0" smtClean="0">
                <a:latin typeface="Times New Roman" pitchFamily="18" charset="0"/>
                <a:ea typeface="Times New Roman" panose="02020603050405020304" pitchFamily="18" charset="0"/>
                <a:cs typeface="Times New Roman" pitchFamily="18" charset="0"/>
              </a:rPr>
              <a:t>: </a:t>
            </a:r>
            <a:r>
              <a:rPr lang="en-US" sz="2000" dirty="0" smtClean="0">
                <a:latin typeface="Times New Roman" pitchFamily="18" charset="0"/>
                <a:ea typeface="Times New Roman" panose="02020603050405020304" pitchFamily="18" charset="0"/>
                <a:cs typeface="Times New Roman" pitchFamily="18" charset="0"/>
              </a:rPr>
              <a:t>Online Grocery Shopping is the norm these days. There are lot of successful websites such as BigBasket.com, askmegrocery.com etc in this space. Purpose of Online Grocery Shopping system is to allow customer to shop virtually using internet. Internet is increasingly used by consumers as a channel for shopping, place order &amp; other operations.</a:t>
            </a:r>
            <a:endParaRPr lang="en-US" sz="2000" b="1" dirty="0" smtClean="0">
              <a:latin typeface="Times New Roman" pitchFamily="18" charset="0"/>
              <a:ea typeface="Times New Roman" panose="02020603050405020304" pitchFamily="18" charset="0"/>
              <a:cs typeface="Times New Roman" pitchFamily="18" charset="0"/>
            </a:endParaRPr>
          </a:p>
          <a:p>
            <a:pPr algn="just"/>
            <a:r>
              <a:rPr lang="en-US" sz="2000" b="1" u="sng" dirty="0" smtClean="0">
                <a:latin typeface="Times New Roman" pitchFamily="18" charset="0"/>
                <a:ea typeface="Times New Roman" panose="02020603050405020304" pitchFamily="18" charset="0"/>
                <a:cs typeface="Times New Roman" pitchFamily="18" charset="0"/>
              </a:rPr>
              <a:t>Objective</a:t>
            </a:r>
            <a:r>
              <a:rPr lang="en-US" sz="2000" b="1" dirty="0" smtClean="0">
                <a:latin typeface="Times New Roman" pitchFamily="18" charset="0"/>
                <a:ea typeface="Times New Roman" panose="02020603050405020304" pitchFamily="18" charset="0"/>
                <a:cs typeface="Times New Roman" pitchFamily="18" charset="0"/>
              </a:rPr>
              <a:t>:</a:t>
            </a:r>
          </a:p>
          <a:p>
            <a:pPr lvl="0">
              <a:spcBef>
                <a:spcPts val="0"/>
              </a:spcBef>
              <a:buFont typeface="Symbol" panose="05050102010706020507" pitchFamily="18" charset="2"/>
              <a:buChar char=""/>
            </a:pPr>
            <a:r>
              <a:rPr lang="en-US" sz="2000" dirty="0" smtClean="0">
                <a:latin typeface="Times New Roman" pitchFamily="18" charset="0"/>
                <a:ea typeface="Calibri" panose="020F0502020204030204" pitchFamily="34" charset="0"/>
                <a:cs typeface="Times New Roman" pitchFamily="18" charset="0"/>
              </a:rPr>
              <a:t>The main objective of proposed system, is used to provide Online Grocery Shopping solution to consumers. </a:t>
            </a:r>
          </a:p>
          <a:p>
            <a:pPr lvl="0">
              <a:spcBef>
                <a:spcPts val="0"/>
              </a:spcBef>
              <a:buFont typeface="Symbol" panose="05050102010706020507" pitchFamily="18" charset="2"/>
              <a:buChar char=""/>
            </a:pPr>
            <a:r>
              <a:rPr lang="en-US" sz="2000" dirty="0" smtClean="0">
                <a:latin typeface="Times New Roman" pitchFamily="18" charset="0"/>
                <a:ea typeface="Calibri" panose="020F0502020204030204" pitchFamily="34" charset="0"/>
                <a:cs typeface="Times New Roman" pitchFamily="18" charset="0"/>
              </a:rPr>
              <a:t>It will automate some of the basic operations of an online store. Scope would be to provide basic functionalities using a web application so that those manual process can be automated. </a:t>
            </a:r>
          </a:p>
          <a:p>
            <a:pPr lvl="0">
              <a:spcBef>
                <a:spcPts val="0"/>
              </a:spcBef>
              <a:buFont typeface="Symbol" panose="05050102010706020507" pitchFamily="18" charset="2"/>
              <a:buChar char=""/>
            </a:pPr>
            <a:r>
              <a:rPr lang="en-US" sz="2000" dirty="0" smtClean="0">
                <a:latin typeface="Times New Roman" pitchFamily="18" charset="0"/>
                <a:ea typeface="Calibri" panose="020F0502020204030204" pitchFamily="34" charset="0"/>
                <a:cs typeface="Times New Roman" pitchFamily="18" charset="0"/>
              </a:rPr>
              <a:t>It will include to provide administration access to vendors and </a:t>
            </a:r>
            <a:r>
              <a:rPr lang="en-US" sz="2000" dirty="0" err="1" smtClean="0">
                <a:latin typeface="Times New Roman" pitchFamily="18" charset="0"/>
                <a:ea typeface="Calibri" panose="020F0502020204030204" pitchFamily="34" charset="0"/>
                <a:cs typeface="Times New Roman" pitchFamily="18" charset="0"/>
              </a:rPr>
              <a:t>admins</a:t>
            </a:r>
            <a:r>
              <a:rPr lang="en-US" sz="2000" dirty="0" smtClean="0">
                <a:latin typeface="Times New Roman" pitchFamily="18" charset="0"/>
                <a:ea typeface="Calibri" panose="020F0502020204030204" pitchFamily="34" charset="0"/>
                <a:cs typeface="Times New Roman" pitchFamily="18" charset="0"/>
              </a:rPr>
              <a:t> and user specific access to customers.</a:t>
            </a:r>
          </a:p>
          <a:p>
            <a:pPr lvl="0">
              <a:spcBef>
                <a:spcPts val="0"/>
              </a:spcBef>
              <a:buFont typeface="Symbol" panose="05050102010706020507" pitchFamily="18" charset="2"/>
              <a:buChar char=""/>
            </a:pPr>
            <a:r>
              <a:rPr lang="en-US" sz="2000" dirty="0" smtClean="0">
                <a:latin typeface="Times New Roman" pitchFamily="18" charset="0"/>
                <a:ea typeface="Calibri" panose="020F0502020204030204" pitchFamily="34" charset="0"/>
                <a:cs typeface="Times New Roman" pitchFamily="18" charset="0"/>
              </a:rPr>
              <a:t>The project is all about providing users the opportunity to book their food items from anywhere without physically going to book. </a:t>
            </a:r>
          </a:p>
          <a:p>
            <a:pPr lvl="0">
              <a:spcBef>
                <a:spcPts val="0"/>
              </a:spcBef>
              <a:buFont typeface="Symbol" panose="05050102010706020507" pitchFamily="18" charset="2"/>
              <a:buChar char=""/>
            </a:pPr>
            <a:r>
              <a:rPr lang="en-US" sz="2000" dirty="0" smtClean="0">
                <a:latin typeface="Times New Roman" pitchFamily="18" charset="0"/>
                <a:ea typeface="Calibri" panose="020F0502020204030204" pitchFamily="34" charset="0"/>
                <a:cs typeface="Times New Roman" pitchFamily="18" charset="0"/>
              </a:rPr>
              <a:t>Our aim is to provide the service to every customer to register himself, then use his account to book grocery items online from anywhere, anytime. The project also gives each customer the chance to go through the menu, descriptions, images, of all the food items which he wants to book. </a:t>
            </a:r>
          </a:p>
          <a:p>
            <a:pPr lvl="0">
              <a:spcBef>
                <a:spcPts val="0"/>
              </a:spcBef>
              <a:buFont typeface="Symbol" panose="05050102010706020507" pitchFamily="18" charset="2"/>
              <a:buChar char=""/>
            </a:pPr>
            <a:r>
              <a:rPr lang="en-US" sz="2000" dirty="0" smtClean="0">
                <a:latin typeface="Times New Roman" pitchFamily="18" charset="0"/>
                <a:ea typeface="Calibri" panose="020F0502020204030204" pitchFamily="34" charset="0"/>
                <a:cs typeface="Times New Roman" pitchFamily="18" charset="0"/>
              </a:rPr>
              <a:t>This Project provides security for the users with the use of  Login with the user-id and Password, so that unauthorized users cannot use anyone else’s account. The only authorized will have proper access authority can access the software.</a:t>
            </a:r>
            <a:endParaRPr lang="en-US" sz="2000" dirty="0">
              <a:latin typeface="Times New Roman" pitchFamily="18" charset="0"/>
              <a:cs typeface="Times New Roman" pitchFamily="18" charset="0"/>
            </a:endParaRPr>
          </a:p>
        </p:txBody>
      </p:sp>
      <p:sp>
        <p:nvSpPr>
          <p:cNvPr id="4" name="TextBox 3">
            <a:extLst>
              <a:ext uri="{FF2B5EF4-FFF2-40B4-BE49-F238E27FC236}">
                <a16:creationId xmlns="" xmlns:a16="http://schemas.microsoft.com/office/drawing/2014/main" id="{303F9AF1-959E-48B3-B944-55F30BC3C954}"/>
              </a:ext>
            </a:extLst>
          </p:cNvPr>
          <p:cNvSpPr txBox="1"/>
          <p:nvPr/>
        </p:nvSpPr>
        <p:spPr>
          <a:xfrm>
            <a:off x="2362315" y="0"/>
            <a:ext cx="6833937" cy="584775"/>
          </a:xfrm>
          <a:prstGeom prst="rect">
            <a:avLst/>
          </a:prstGeom>
          <a:noFill/>
        </p:spPr>
        <p:txBody>
          <a:bodyPr wrap="square" rtlCol="0">
            <a:spAutoFit/>
          </a:bodyPr>
          <a:lstStyle/>
          <a:p>
            <a:pPr algn="ctr"/>
            <a:r>
              <a:rPr lang="en-US" sz="3200" b="1" u="sng" smtClean="0">
                <a:latin typeface="Times New Roman" panose="02020603050405020304" pitchFamily="18" charset="0"/>
                <a:cs typeface="Times New Roman" panose="02020603050405020304" pitchFamily="18" charset="0"/>
              </a:rPr>
              <a:t>Introduction</a:t>
            </a:r>
            <a:endParaRPr lang="en-US" sz="3200" dirty="0"/>
          </a:p>
        </p:txBody>
      </p:sp>
    </p:spTree>
    <p:extLst>
      <p:ext uri="{BB962C8B-B14F-4D97-AF65-F5344CB8AC3E}">
        <p14:creationId xmlns="" xmlns:p14="http://schemas.microsoft.com/office/powerpoint/2010/main" val="38227880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303F9AF1-959E-48B3-B944-55F30BC3C954}"/>
              </a:ext>
            </a:extLst>
          </p:cNvPr>
          <p:cNvSpPr txBox="1"/>
          <p:nvPr/>
        </p:nvSpPr>
        <p:spPr>
          <a:xfrm>
            <a:off x="2362315" y="0"/>
            <a:ext cx="6833937" cy="584775"/>
          </a:xfrm>
          <a:prstGeom prst="rect">
            <a:avLst/>
          </a:prstGeom>
          <a:noFill/>
        </p:spPr>
        <p:txBody>
          <a:bodyPr wrap="square" rtlCol="0">
            <a:spAutoFit/>
          </a:bodyPr>
          <a:lstStyle/>
          <a:p>
            <a:pPr algn="ctr"/>
            <a:r>
              <a:rPr lang="en-US" sz="3200" b="1" u="sng" dirty="0" smtClean="0">
                <a:latin typeface="Times New Roman" panose="02020603050405020304" pitchFamily="18" charset="0"/>
                <a:cs typeface="Times New Roman" panose="02020603050405020304" pitchFamily="18" charset="0"/>
              </a:rPr>
              <a:t>Requirements</a:t>
            </a:r>
            <a:endParaRPr lang="en-US" sz="3200" dirty="0"/>
          </a:p>
        </p:txBody>
      </p:sp>
      <p:sp>
        <p:nvSpPr>
          <p:cNvPr id="13" name="TextBox 12"/>
          <p:cNvSpPr txBox="1"/>
          <p:nvPr/>
        </p:nvSpPr>
        <p:spPr>
          <a:xfrm>
            <a:off x="696036" y="914400"/>
            <a:ext cx="9799092" cy="5632311"/>
          </a:xfrm>
          <a:prstGeom prst="rect">
            <a:avLst/>
          </a:prstGeom>
          <a:noFill/>
        </p:spPr>
        <p:txBody>
          <a:bodyPr wrap="square" rtlCol="0">
            <a:spAutoFit/>
          </a:bodyPr>
          <a:lstStyle/>
          <a:p>
            <a:pPr>
              <a:buFont typeface="Arial" pitchFamily="34" charset="0"/>
              <a:buChar char="•"/>
            </a:pPr>
            <a:r>
              <a:rPr lang="en-US" sz="2000" b="1" u="sng" dirty="0" smtClean="0">
                <a:latin typeface="Times New Roman" panose="02020603050405020304" pitchFamily="18" charset="0"/>
                <a:cs typeface="Times New Roman" panose="02020603050405020304" pitchFamily="18" charset="0"/>
              </a:rPr>
              <a:t>Software Requirements</a:t>
            </a:r>
            <a:r>
              <a:rPr lang="en-US" sz="2000" b="1" dirty="0" smtClean="0">
                <a:latin typeface="Times New Roman" panose="02020603050405020304" pitchFamily="18" charset="0"/>
                <a:cs typeface="Times New Roman" panose="02020603050405020304" pitchFamily="18" charset="0"/>
              </a:rPr>
              <a:t>:</a:t>
            </a:r>
            <a:br>
              <a:rPr lang="en-US" sz="2000" b="1" dirty="0" smtClean="0">
                <a:latin typeface="Times New Roman" panose="02020603050405020304" pitchFamily="18" charset="0"/>
                <a:cs typeface="Times New Roman" panose="02020603050405020304" pitchFamily="18" charset="0"/>
              </a:rPr>
            </a:br>
            <a:r>
              <a:rPr lang="en-US" sz="2000" b="1" dirty="0" smtClean="0">
                <a:latin typeface="Times New Roman" panose="02020603050405020304" pitchFamily="18" charset="0"/>
                <a:cs typeface="Times New Roman" panose="02020603050405020304" pitchFamily="18" charset="0"/>
              </a:rPr>
              <a:t/>
            </a:r>
            <a:br>
              <a:rPr lang="en-US" sz="2000" b="1" dirty="0" smtClean="0">
                <a:latin typeface="Times New Roman" panose="02020603050405020304" pitchFamily="18" charset="0"/>
                <a:cs typeface="Times New Roman" panose="02020603050405020304" pitchFamily="18" charset="0"/>
              </a:rPr>
            </a:br>
            <a:r>
              <a:rPr lang="en-US" sz="2000" b="1" dirty="0" smtClean="0">
                <a:latin typeface="Times New Roman" panose="02020603050405020304" pitchFamily="18" charset="0"/>
                <a:cs typeface="Times New Roman" panose="02020603050405020304" pitchFamily="18" charset="0"/>
              </a:rPr>
              <a:t>OS</a:t>
            </a:r>
            <a:r>
              <a:rPr lang="en-US" sz="2000" dirty="0" smtClean="0">
                <a:latin typeface="Times New Roman" panose="02020603050405020304" pitchFamily="18" charset="0"/>
                <a:cs typeface="Times New Roman" panose="02020603050405020304" pitchFamily="18" charset="0"/>
              </a:rPr>
              <a:t>: Windows 10</a:t>
            </a:r>
            <a:br>
              <a:rPr lang="en-US" sz="2000" dirty="0" smtClean="0">
                <a:latin typeface="Times New Roman" panose="02020603050405020304" pitchFamily="18" charset="0"/>
                <a:cs typeface="Times New Roman" panose="02020603050405020304" pitchFamily="18" charset="0"/>
              </a:rPr>
            </a:br>
            <a:r>
              <a:rPr lang="en-US" sz="2000" b="1" dirty="0" smtClean="0">
                <a:latin typeface="Times New Roman" panose="02020603050405020304" pitchFamily="18" charset="0"/>
                <a:cs typeface="Times New Roman" panose="02020603050405020304" pitchFamily="18" charset="0"/>
              </a:rPr>
              <a:t>Database</a:t>
            </a:r>
            <a:r>
              <a:rPr lang="en-US" sz="2000" dirty="0" smtClean="0">
                <a:latin typeface="Times New Roman" panose="02020603050405020304" pitchFamily="18" charset="0"/>
                <a:cs typeface="Times New Roman" panose="02020603050405020304" pitchFamily="18" charset="0"/>
              </a:rPr>
              <a:t>: My SQL (Free-Open source)</a:t>
            </a:r>
            <a:br>
              <a:rPr lang="en-US" sz="2000" dirty="0" smtClean="0">
                <a:latin typeface="Times New Roman" panose="02020603050405020304" pitchFamily="18" charset="0"/>
                <a:cs typeface="Times New Roman" panose="02020603050405020304" pitchFamily="18" charset="0"/>
              </a:rPr>
            </a:br>
            <a:r>
              <a:rPr lang="en-US" sz="2000" b="1" dirty="0" smtClean="0">
                <a:latin typeface="Times New Roman" panose="02020603050405020304" pitchFamily="18" charset="0"/>
                <a:cs typeface="Times New Roman" panose="02020603050405020304" pitchFamily="18" charset="0"/>
              </a:rPr>
              <a:t>IDE</a:t>
            </a:r>
            <a:r>
              <a:rPr lang="en-US" sz="2000" dirty="0" smtClean="0">
                <a:latin typeface="Times New Roman" panose="02020603050405020304" pitchFamily="18" charset="0"/>
                <a:cs typeface="Times New Roman" panose="02020603050405020304" pitchFamily="18" charset="0"/>
              </a:rPr>
              <a:t>: Adobe Dreamweaver (Free-Open source)</a:t>
            </a:r>
            <a:br>
              <a:rPr lang="en-US" sz="2000" dirty="0" smtClean="0">
                <a:latin typeface="Times New Roman" panose="02020603050405020304" pitchFamily="18" charset="0"/>
                <a:cs typeface="Times New Roman" panose="02020603050405020304" pitchFamily="18" charset="0"/>
              </a:rPr>
            </a:br>
            <a:r>
              <a:rPr lang="en-US" sz="2000" b="1" dirty="0" smtClean="0">
                <a:latin typeface="Times New Roman" panose="02020603050405020304" pitchFamily="18" charset="0"/>
                <a:cs typeface="Times New Roman" panose="02020603050405020304" pitchFamily="18" charset="0"/>
              </a:rPr>
              <a:t>Server</a:t>
            </a:r>
            <a:r>
              <a:rPr lang="en-US" sz="2000" dirty="0" smtClean="0">
                <a:latin typeface="Times New Roman" panose="02020603050405020304" pitchFamily="18" charset="0"/>
                <a:cs typeface="Times New Roman" panose="02020603050405020304" pitchFamily="18" charset="0"/>
              </a:rPr>
              <a:t>: XAMPP Server (Free-Open source)</a:t>
            </a:r>
            <a:br>
              <a:rPr lang="en-US" sz="2000" dirty="0" smtClean="0">
                <a:latin typeface="Times New Roman" panose="02020603050405020304" pitchFamily="18" charset="0"/>
                <a:cs typeface="Times New Roman" panose="02020603050405020304" pitchFamily="18" charset="0"/>
              </a:rPr>
            </a:br>
            <a:r>
              <a:rPr lang="en-US" sz="2000" b="1" dirty="0" smtClean="0">
                <a:latin typeface="Times New Roman" panose="02020603050405020304" pitchFamily="18" charset="0"/>
                <a:cs typeface="Times New Roman" panose="02020603050405020304" pitchFamily="18" charset="0"/>
              </a:rPr>
              <a:t>Language</a:t>
            </a:r>
            <a:r>
              <a:rPr lang="en-US" sz="2000" dirty="0" smtClean="0">
                <a:latin typeface="Times New Roman" panose="02020603050405020304" pitchFamily="18" charset="0"/>
                <a:cs typeface="Times New Roman" panose="02020603050405020304" pitchFamily="18" charset="0"/>
              </a:rPr>
              <a:t>: PHP5 (Free-Open source)</a:t>
            </a:r>
            <a:br>
              <a:rPr lang="en-US" sz="2000" dirty="0" smtClean="0">
                <a:latin typeface="Times New Roman" panose="02020603050405020304" pitchFamily="18" charset="0"/>
                <a:cs typeface="Times New Roman" panose="02020603050405020304" pitchFamily="18" charset="0"/>
              </a:rPr>
            </a:br>
            <a:r>
              <a:rPr lang="en-US" sz="2000" b="1" dirty="0" smtClean="0">
                <a:latin typeface="Times New Roman" panose="02020603050405020304" pitchFamily="18" charset="0"/>
                <a:cs typeface="Times New Roman" panose="02020603050405020304" pitchFamily="18" charset="0"/>
              </a:rPr>
              <a:t>Front End</a:t>
            </a:r>
            <a:r>
              <a:rPr lang="en-US" sz="2000" dirty="0" smtClean="0">
                <a:latin typeface="Times New Roman" panose="02020603050405020304" pitchFamily="18" charset="0"/>
                <a:cs typeface="Times New Roman" panose="02020603050405020304" pitchFamily="18" charset="0"/>
              </a:rPr>
              <a:t>: Browser with support for Java script</a:t>
            </a:r>
          </a:p>
          <a:p>
            <a:endParaRPr lang="en-US" sz="2000" dirty="0" smtClean="0">
              <a:latin typeface="Times New Roman" panose="02020603050405020304" pitchFamily="18" charset="0"/>
              <a:cs typeface="Times New Roman" panose="02020603050405020304" pitchFamily="18" charset="0"/>
            </a:endParaRPr>
          </a:p>
          <a:p>
            <a:pPr>
              <a:buFont typeface="Arial" pitchFamily="34" charset="0"/>
              <a:buChar char="•"/>
            </a:pPr>
            <a:r>
              <a:rPr lang="en-US" sz="2000" b="1" u="sng" dirty="0" smtClean="0">
                <a:latin typeface="Times New Roman" panose="02020603050405020304" pitchFamily="18" charset="0"/>
                <a:cs typeface="Times New Roman" panose="02020603050405020304" pitchFamily="18" charset="0"/>
              </a:rPr>
              <a:t>Hardware Components</a:t>
            </a:r>
            <a:r>
              <a:rPr lang="en-US" sz="2000" b="1" dirty="0" smtClean="0">
                <a:latin typeface="Times New Roman" panose="02020603050405020304" pitchFamily="18" charset="0"/>
                <a:cs typeface="Times New Roman" panose="02020603050405020304" pitchFamily="18" charset="0"/>
              </a:rPr>
              <a:t>:</a:t>
            </a:r>
            <a:br>
              <a:rPr lang="en-US" sz="2000" b="1"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r>
              <a:rPr lang="en-US" sz="2000" b="1" dirty="0" smtClean="0">
                <a:latin typeface="Times New Roman" panose="02020603050405020304" pitchFamily="18" charset="0"/>
                <a:cs typeface="Times New Roman" panose="02020603050405020304" pitchFamily="18" charset="0"/>
              </a:rPr>
              <a:t>Processor :</a:t>
            </a:r>
            <a:r>
              <a:rPr lang="en-US" sz="2000" dirty="0" smtClean="0">
                <a:latin typeface="Times New Roman" panose="02020603050405020304" pitchFamily="18" charset="0"/>
                <a:cs typeface="Times New Roman" panose="02020603050405020304" pitchFamily="18" charset="0"/>
              </a:rPr>
              <a:t> Dual Core</a:t>
            </a:r>
            <a:br>
              <a:rPr lang="en-US" sz="2000" dirty="0" smtClean="0">
                <a:latin typeface="Times New Roman" panose="02020603050405020304" pitchFamily="18" charset="0"/>
                <a:cs typeface="Times New Roman" panose="02020603050405020304" pitchFamily="18" charset="0"/>
              </a:rPr>
            </a:br>
            <a:r>
              <a:rPr lang="en-US" sz="2000" b="1" dirty="0" smtClean="0">
                <a:latin typeface="Times New Roman" panose="02020603050405020304" pitchFamily="18" charset="0"/>
                <a:cs typeface="Times New Roman" panose="02020603050405020304" pitchFamily="18" charset="0"/>
              </a:rPr>
              <a:t>Hard Disk :</a:t>
            </a:r>
            <a:r>
              <a:rPr lang="en-US" sz="2000" dirty="0" smtClean="0">
                <a:latin typeface="Times New Roman" panose="02020603050405020304" pitchFamily="18" charset="0"/>
                <a:cs typeface="Times New Roman" panose="02020603050405020304" pitchFamily="18" charset="0"/>
              </a:rPr>
              <a:t> 1 TB</a:t>
            </a:r>
            <a:br>
              <a:rPr lang="en-US" sz="2000" dirty="0" smtClean="0">
                <a:latin typeface="Times New Roman" panose="02020603050405020304" pitchFamily="18" charset="0"/>
                <a:cs typeface="Times New Roman" panose="02020603050405020304" pitchFamily="18" charset="0"/>
              </a:rPr>
            </a:br>
            <a:r>
              <a:rPr lang="en-US" sz="2000" b="1" dirty="0" smtClean="0">
                <a:latin typeface="Times New Roman" panose="02020603050405020304" pitchFamily="18" charset="0"/>
                <a:cs typeface="Times New Roman" panose="02020603050405020304" pitchFamily="18" charset="0"/>
              </a:rPr>
              <a:t>Memory :</a:t>
            </a:r>
            <a:r>
              <a:rPr lang="en-US" sz="2000" dirty="0" smtClean="0">
                <a:latin typeface="Times New Roman" panose="02020603050405020304" pitchFamily="18" charset="0"/>
                <a:cs typeface="Times New Roman" panose="02020603050405020304" pitchFamily="18" charset="0"/>
              </a:rPr>
              <a:t>4GB RAM</a:t>
            </a:r>
            <a:br>
              <a:rPr lang="en-US" sz="2000" dirty="0" smtClean="0">
                <a:latin typeface="Times New Roman" panose="02020603050405020304" pitchFamily="18" charset="0"/>
                <a:cs typeface="Times New Roman" panose="02020603050405020304" pitchFamily="18" charset="0"/>
              </a:rPr>
            </a:br>
            <a:r>
              <a:rPr lang="en-US" sz="2000" b="1" dirty="0" smtClean="0">
                <a:latin typeface="Times New Roman" panose="02020603050405020304" pitchFamily="18" charset="0"/>
                <a:cs typeface="Times New Roman" panose="02020603050405020304" pitchFamily="18" charset="0"/>
              </a:rPr>
              <a:t>Mouse :</a:t>
            </a:r>
            <a:r>
              <a:rPr lang="en-US" sz="2000" dirty="0" smtClean="0">
                <a:latin typeface="Times New Roman" panose="02020603050405020304" pitchFamily="18" charset="0"/>
                <a:cs typeface="Times New Roman" panose="02020603050405020304" pitchFamily="18" charset="0"/>
              </a:rPr>
              <a:t>Any Standard</a:t>
            </a:r>
            <a:br>
              <a:rPr lang="en-US" sz="2000" dirty="0" smtClean="0">
                <a:latin typeface="Times New Roman" panose="02020603050405020304" pitchFamily="18" charset="0"/>
                <a:cs typeface="Times New Roman" panose="02020603050405020304" pitchFamily="18" charset="0"/>
              </a:rPr>
            </a:br>
            <a:r>
              <a:rPr lang="en-US" sz="2000" b="1" dirty="0" smtClean="0">
                <a:latin typeface="Times New Roman" panose="02020603050405020304" pitchFamily="18" charset="0"/>
                <a:cs typeface="Times New Roman" panose="02020603050405020304" pitchFamily="18" charset="0"/>
              </a:rPr>
              <a:t>Keyboard :</a:t>
            </a:r>
            <a:r>
              <a:rPr lang="en-US" sz="2000" dirty="0" smtClean="0">
                <a:latin typeface="Times New Roman" panose="02020603050405020304" pitchFamily="18" charset="0"/>
                <a:cs typeface="Times New Roman" panose="02020603050405020304" pitchFamily="18" charset="0"/>
              </a:rPr>
              <a:t>Any Standard</a:t>
            </a:r>
            <a:br>
              <a:rPr lang="en-US" sz="2000" dirty="0" smtClean="0">
                <a:latin typeface="Times New Roman" panose="02020603050405020304" pitchFamily="18" charset="0"/>
                <a:cs typeface="Times New Roman" panose="02020603050405020304" pitchFamily="18" charset="0"/>
              </a:rPr>
            </a:br>
            <a:r>
              <a:rPr lang="en-US" sz="2000" b="1" dirty="0" smtClean="0">
                <a:latin typeface="Times New Roman" panose="02020603050405020304" pitchFamily="18" charset="0"/>
                <a:cs typeface="Times New Roman" panose="02020603050405020304" pitchFamily="18" charset="0"/>
              </a:rPr>
              <a:t>Monitor :</a:t>
            </a:r>
            <a:r>
              <a:rPr lang="en-US" sz="2000" dirty="0" smtClean="0">
                <a:latin typeface="Times New Roman" panose="02020603050405020304" pitchFamily="18" charset="0"/>
                <a:cs typeface="Times New Roman" panose="02020603050405020304" pitchFamily="18" charset="0"/>
              </a:rPr>
              <a:t>Any color monitor</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Local Area Network Preferable</a:t>
            </a:r>
            <a:endParaRPr lang="en-US" sz="2000" dirty="0"/>
          </a:p>
        </p:txBody>
      </p:sp>
    </p:spTree>
    <p:extLst>
      <p:ext uri="{BB962C8B-B14F-4D97-AF65-F5344CB8AC3E}">
        <p14:creationId xmlns="" xmlns:p14="http://schemas.microsoft.com/office/powerpoint/2010/main" val="4321160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C6F99AD5-E824-4636-BE4A-CACC1CA3C18F}"/>
              </a:ext>
            </a:extLst>
          </p:cNvPr>
          <p:cNvSpPr txBox="1"/>
          <p:nvPr/>
        </p:nvSpPr>
        <p:spPr>
          <a:xfrm>
            <a:off x="3352799" y="209952"/>
            <a:ext cx="5358063" cy="646331"/>
          </a:xfrm>
          <a:prstGeom prst="rect">
            <a:avLst/>
          </a:prstGeom>
          <a:noFill/>
        </p:spPr>
        <p:txBody>
          <a:bodyPr wrap="square" rtlCol="0">
            <a:spAutoFit/>
          </a:bodyPr>
          <a:lstStyle/>
          <a:p>
            <a:pPr algn="ctr"/>
            <a:r>
              <a:rPr lang="en-US" sz="3200" b="1" u="sng" dirty="0">
                <a:latin typeface="Times New Roman" panose="02020603050405020304" pitchFamily="18" charset="0"/>
                <a:cs typeface="Times New Roman" panose="02020603050405020304" pitchFamily="18" charset="0"/>
              </a:rPr>
              <a:t>Feasibility</a:t>
            </a:r>
            <a:r>
              <a:rPr lang="en-US" sz="3600" b="1" u="sng" dirty="0">
                <a:latin typeface="Times New Roman" panose="02020603050405020304" pitchFamily="18" charset="0"/>
                <a:cs typeface="Times New Roman" panose="02020603050405020304" pitchFamily="18" charset="0"/>
              </a:rPr>
              <a:t> Study</a:t>
            </a:r>
            <a:endParaRPr lang="en-US" sz="3600" dirty="0"/>
          </a:p>
        </p:txBody>
      </p:sp>
      <p:sp>
        <p:nvSpPr>
          <p:cNvPr id="5" name="TextBox 4"/>
          <p:cNvSpPr txBox="1"/>
          <p:nvPr/>
        </p:nvSpPr>
        <p:spPr>
          <a:xfrm>
            <a:off x="532259" y="1201003"/>
            <a:ext cx="11455021" cy="4154984"/>
          </a:xfrm>
          <a:prstGeom prst="rect">
            <a:avLst/>
          </a:prstGeom>
          <a:noFill/>
        </p:spPr>
        <p:txBody>
          <a:bodyPr wrap="square" rtlCol="0">
            <a:spAutoFit/>
          </a:bodyPr>
          <a:lstStyle/>
          <a:p>
            <a:pPr>
              <a:buFont typeface="Arial" pitchFamily="34" charset="0"/>
              <a:buChar char="•"/>
            </a:pPr>
            <a:r>
              <a:rPr lang="en-US" sz="2400" b="1" u="sng" dirty="0" smtClean="0">
                <a:latin typeface="Times New Roman" pitchFamily="18" charset="0"/>
                <a:cs typeface="Times New Roman" pitchFamily="18" charset="0"/>
              </a:rPr>
              <a:t>Technical Feasible</a:t>
            </a:r>
            <a:r>
              <a:rPr lang="en-US" sz="2400" b="1"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Technically, this project is very feasible because of use of current and latest techniques.</a:t>
            </a:r>
          </a:p>
          <a:p>
            <a:pPr>
              <a:buFont typeface="Arial" pitchFamily="34" charset="0"/>
              <a:buChar char="•"/>
            </a:pPr>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pPr>
              <a:buFont typeface="Arial" pitchFamily="34" charset="0"/>
              <a:buChar char="•"/>
            </a:pPr>
            <a:r>
              <a:rPr lang="en-US" sz="2400" b="1" u="sng" dirty="0" smtClean="0">
                <a:latin typeface="Times New Roman" pitchFamily="18" charset="0"/>
                <a:cs typeface="Times New Roman" pitchFamily="18" charset="0"/>
              </a:rPr>
              <a:t>Financial Feasible</a:t>
            </a:r>
            <a:r>
              <a:rPr lang="en-US" sz="2400" b="1"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Financially, It is also very feasible it made up in very low cost and will be free for all customers.</a:t>
            </a:r>
          </a:p>
          <a:p>
            <a:pPr>
              <a:buFont typeface="Arial" pitchFamily="34" charset="0"/>
              <a:buChar char="•"/>
            </a:pPr>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pPr>
              <a:buFont typeface="Arial" pitchFamily="34" charset="0"/>
              <a:buChar char="•"/>
            </a:pPr>
            <a:r>
              <a:rPr lang="en-US" sz="2400" b="1" u="sng" dirty="0" smtClean="0">
                <a:latin typeface="Times New Roman" pitchFamily="18" charset="0"/>
                <a:cs typeface="Times New Roman" pitchFamily="18" charset="0"/>
              </a:rPr>
              <a:t>Operational Feasible</a:t>
            </a:r>
            <a:r>
              <a:rPr lang="en-US" sz="2400" b="1"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Very easy to use.</a:t>
            </a:r>
            <a:endParaRPr lang="en-US"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36407269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B6B40A6-8146-4DF2-9E49-A9E3F742B6C9}"/>
              </a:ext>
            </a:extLst>
          </p:cNvPr>
          <p:cNvSpPr>
            <a:spLocks noGrp="1"/>
          </p:cNvSpPr>
          <p:nvPr>
            <p:ph type="title"/>
          </p:nvPr>
        </p:nvSpPr>
        <p:spPr>
          <a:xfrm>
            <a:off x="838200" y="-24064"/>
            <a:ext cx="10515600" cy="709695"/>
          </a:xfrm>
        </p:spPr>
        <p:txBody>
          <a:bodyPr>
            <a:normAutofit/>
          </a:bodyPr>
          <a:lstStyle/>
          <a:p>
            <a:pPr algn="ctr"/>
            <a:r>
              <a:rPr lang="en-US" sz="2800" b="1" u="sng" dirty="0">
                <a:solidFill>
                  <a:schemeClr val="tx1"/>
                </a:solidFill>
                <a:latin typeface="Times New Roman" panose="02020603050405020304" pitchFamily="18" charset="0"/>
                <a:cs typeface="Times New Roman" panose="02020603050405020304" pitchFamily="18" charset="0"/>
              </a:rPr>
              <a:t>Entity Relationship Diagram</a:t>
            </a:r>
          </a:p>
        </p:txBody>
      </p:sp>
      <p:pic>
        <p:nvPicPr>
          <p:cNvPr id="1026" name="Picture 2" descr="C:\Users\SUMIT\Desktop\5th sem\Untitled.jpg"/>
          <p:cNvPicPr>
            <a:picLocks noChangeAspect="1" noChangeArrowheads="1"/>
          </p:cNvPicPr>
          <p:nvPr/>
        </p:nvPicPr>
        <p:blipFill>
          <a:blip r:embed="rId2" cstate="print"/>
          <a:srcRect/>
          <a:stretch>
            <a:fillRect/>
          </a:stretch>
        </p:blipFill>
        <p:spPr bwMode="auto">
          <a:xfrm>
            <a:off x="451512" y="692060"/>
            <a:ext cx="11125200" cy="6019800"/>
          </a:xfrm>
          <a:prstGeom prst="rect">
            <a:avLst/>
          </a:prstGeom>
          <a:noFill/>
        </p:spPr>
      </p:pic>
    </p:spTree>
    <p:extLst>
      <p:ext uri="{BB962C8B-B14F-4D97-AF65-F5344CB8AC3E}">
        <p14:creationId xmlns="" xmlns:p14="http://schemas.microsoft.com/office/powerpoint/2010/main" val="17672194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3600" y="9525"/>
            <a:ext cx="10515600" cy="676275"/>
          </a:xfrm>
        </p:spPr>
        <p:txBody>
          <a:bodyPr>
            <a:normAutofit/>
          </a:bodyPr>
          <a:lstStyle/>
          <a:p>
            <a:pPr algn="ctr"/>
            <a:r>
              <a:rPr lang="en-US" sz="2800" b="1" u="sng" dirty="0" smtClean="0">
                <a:solidFill>
                  <a:schemeClr val="tx1"/>
                </a:solidFill>
                <a:latin typeface="Times New Roman" pitchFamily="18" charset="0"/>
                <a:cs typeface="Times New Roman" pitchFamily="18" charset="0"/>
              </a:rPr>
              <a:t>Data Flow Diagram-Level 0</a:t>
            </a:r>
            <a:endParaRPr lang="en-US" sz="2800" b="1" u="sng" dirty="0">
              <a:solidFill>
                <a:schemeClr val="tx1"/>
              </a:solidFill>
              <a:latin typeface="Times New Roman" pitchFamily="18" charset="0"/>
              <a:cs typeface="Times New Roman" pitchFamily="18" charset="0"/>
            </a:endParaRPr>
          </a:p>
        </p:txBody>
      </p:sp>
      <p:pic>
        <p:nvPicPr>
          <p:cNvPr id="1029" name="Picture 5" descr="C:\Users\SUMIT\Desktop\Capturexx.jpg"/>
          <p:cNvPicPr>
            <a:picLocks noChangeAspect="1" noChangeArrowheads="1"/>
          </p:cNvPicPr>
          <p:nvPr/>
        </p:nvPicPr>
        <p:blipFill>
          <a:blip r:embed="rId2" cstate="print"/>
          <a:srcRect/>
          <a:stretch>
            <a:fillRect/>
          </a:stretch>
        </p:blipFill>
        <p:spPr bwMode="auto">
          <a:xfrm>
            <a:off x="508684" y="1720455"/>
            <a:ext cx="11080376" cy="2516468"/>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9011" y="13063"/>
            <a:ext cx="10515600" cy="653777"/>
          </a:xfrm>
        </p:spPr>
        <p:txBody>
          <a:bodyPr>
            <a:normAutofit/>
          </a:bodyPr>
          <a:lstStyle/>
          <a:p>
            <a:pPr algn="ctr"/>
            <a:r>
              <a:rPr lang="en-US" sz="2800" b="1" u="sng" dirty="0" smtClean="0">
                <a:solidFill>
                  <a:schemeClr val="tx1"/>
                </a:solidFill>
                <a:latin typeface="Times New Roman" pitchFamily="18" charset="0"/>
                <a:cs typeface="Times New Roman" pitchFamily="18" charset="0"/>
              </a:rPr>
              <a:t>Data Flow Diagram-Level 1</a:t>
            </a:r>
            <a:endParaRPr lang="en-US" sz="2800" b="1" u="sng" dirty="0">
              <a:solidFill>
                <a:schemeClr val="tx1"/>
              </a:solidFill>
              <a:latin typeface="Times New Roman" pitchFamily="18" charset="0"/>
              <a:cs typeface="Times New Roman" pitchFamily="18" charset="0"/>
            </a:endParaRPr>
          </a:p>
        </p:txBody>
      </p:sp>
      <p:pic>
        <p:nvPicPr>
          <p:cNvPr id="1026" name="Picture 2" descr="C:\Users\SUMIT\Desktop\dfdn.jpg"/>
          <p:cNvPicPr>
            <a:picLocks noChangeAspect="1" noChangeArrowheads="1"/>
          </p:cNvPicPr>
          <p:nvPr/>
        </p:nvPicPr>
        <p:blipFill>
          <a:blip r:embed="rId2" cstate="print"/>
          <a:srcRect/>
          <a:stretch>
            <a:fillRect/>
          </a:stretch>
        </p:blipFill>
        <p:spPr bwMode="auto">
          <a:xfrm>
            <a:off x="544631" y="621803"/>
            <a:ext cx="11306175" cy="5962651"/>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99011" y="13063"/>
            <a:ext cx="10515600" cy="653777"/>
          </a:xfrm>
        </p:spPr>
        <p:txBody>
          <a:bodyPr>
            <a:normAutofit/>
          </a:bodyPr>
          <a:lstStyle/>
          <a:p>
            <a:pPr algn="ctr"/>
            <a:r>
              <a:rPr lang="en-US" sz="2800" b="1" u="sng" dirty="0" smtClean="0">
                <a:solidFill>
                  <a:schemeClr val="tx1"/>
                </a:solidFill>
                <a:latin typeface="Times New Roman" pitchFamily="18" charset="0"/>
                <a:cs typeface="Times New Roman" pitchFamily="18" charset="0"/>
              </a:rPr>
              <a:t>Screenshots/</a:t>
            </a:r>
            <a:r>
              <a:rPr lang="en-US" sz="2800" b="1" u="sng" dirty="0" err="1" smtClean="0">
                <a:solidFill>
                  <a:schemeClr val="tx1"/>
                </a:solidFill>
                <a:latin typeface="Times New Roman" pitchFamily="18" charset="0"/>
                <a:cs typeface="Times New Roman" pitchFamily="18" charset="0"/>
              </a:rPr>
              <a:t>LogIn</a:t>
            </a:r>
            <a:endParaRPr lang="en-US" sz="2800" b="1" u="sng" dirty="0">
              <a:solidFill>
                <a:schemeClr val="tx1"/>
              </a:solidFill>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cstate="print"/>
          <a:srcRect/>
          <a:stretch>
            <a:fillRect/>
          </a:stretch>
        </p:blipFill>
        <p:spPr bwMode="auto">
          <a:xfrm>
            <a:off x="395785" y="764275"/>
            <a:ext cx="11327642" cy="575935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1399</TotalTime>
  <Words>951</Words>
  <Application>Microsoft Office PowerPoint</Application>
  <PresentationFormat>Custom</PresentationFormat>
  <Paragraphs>124</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Equity</vt:lpstr>
      <vt:lpstr>Online Grocery Shopping System</vt:lpstr>
      <vt:lpstr>Slide 2</vt:lpstr>
      <vt:lpstr>Slide 3</vt:lpstr>
      <vt:lpstr>Slide 4</vt:lpstr>
      <vt:lpstr>Slide 5</vt:lpstr>
      <vt:lpstr>Entity Relationship Diagram</vt:lpstr>
      <vt:lpstr>Data Flow Diagram-Level 0</vt:lpstr>
      <vt:lpstr>Data Flow Diagram-Level 1</vt:lpstr>
      <vt:lpstr>Screenshots/LogIn</vt:lpstr>
      <vt:lpstr>Screenshots/Home</vt:lpstr>
      <vt:lpstr>Screenshots/Products</vt:lpstr>
      <vt:lpstr>Screenshots/Products</vt:lpstr>
      <vt:lpstr>Screenshots/Products</vt:lpstr>
      <vt:lpstr>Screenshots/Booking</vt:lpstr>
      <vt:lpstr>Screenshots/Complete Booking</vt:lpstr>
      <vt:lpstr>Screenshots/Database Tables</vt:lpstr>
      <vt:lpstr>Slide 17</vt:lpstr>
      <vt:lpstr>Advantages</vt:lpstr>
      <vt:lpstr>Slide 19</vt:lpstr>
      <vt:lpstr>Slide 20</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Subhadeep Saha</dc:creator>
  <cp:lastModifiedBy>SUMIT</cp:lastModifiedBy>
  <cp:revision>76</cp:revision>
  <dcterms:created xsi:type="dcterms:W3CDTF">2018-08-13T10:21:01Z</dcterms:created>
  <dcterms:modified xsi:type="dcterms:W3CDTF">2018-11-26T10:49:14Z</dcterms:modified>
</cp:coreProperties>
</file>